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30"/>
  </p:notesMasterIdLst>
  <p:sldIdLst>
    <p:sldId id="256" r:id="rId2"/>
    <p:sldId id="260" r:id="rId3"/>
    <p:sldId id="341" r:id="rId4"/>
    <p:sldId id="287" r:id="rId5"/>
    <p:sldId id="288" r:id="rId6"/>
    <p:sldId id="289" r:id="rId7"/>
    <p:sldId id="290" r:id="rId8"/>
    <p:sldId id="328" r:id="rId9"/>
    <p:sldId id="343" r:id="rId10"/>
    <p:sldId id="344" r:id="rId11"/>
    <p:sldId id="291" r:id="rId12"/>
    <p:sldId id="294" r:id="rId13"/>
    <p:sldId id="292" r:id="rId14"/>
    <p:sldId id="293" r:id="rId15"/>
    <p:sldId id="345" r:id="rId16"/>
    <p:sldId id="329" r:id="rId17"/>
    <p:sldId id="301" r:id="rId18"/>
    <p:sldId id="296" r:id="rId19"/>
    <p:sldId id="297" r:id="rId20"/>
    <p:sldId id="342" r:id="rId21"/>
    <p:sldId id="347" r:id="rId22"/>
    <p:sldId id="299" r:id="rId23"/>
    <p:sldId id="298" r:id="rId24"/>
    <p:sldId id="300" r:id="rId25"/>
    <p:sldId id="302" r:id="rId26"/>
    <p:sldId id="348" r:id="rId27"/>
    <p:sldId id="349" r:id="rId28"/>
    <p:sldId id="268" r:id="rId29"/>
  </p:sldIdLst>
  <p:sldSz cx="9144000" cy="5143500" type="screen16x9"/>
  <p:notesSz cx="6858000" cy="9144000"/>
  <p:embeddedFontLst>
    <p:embeddedFont>
      <p:font typeface="Algerian" panose="04020705040A02060702" pitchFamily="82" charset="0"/>
      <p:regular r:id="rId31"/>
    </p:embeddedFont>
    <p:embeddedFont>
      <p:font typeface="Catamaran" panose="020B0604020202020204" charset="0"/>
      <p:regular r:id="rId32"/>
      <p:bold r:id="rId33"/>
    </p:embeddedFont>
    <p:embeddedFont>
      <p:font typeface="Georgia" panose="02040502050405020303" pitchFamily="18" charset="0"/>
      <p:regular r:id="rId34"/>
      <p:bold r:id="rId35"/>
      <p:italic r:id="rId36"/>
      <p:boldItalic r:id="rId37"/>
    </p:embeddedFont>
    <p:embeddedFont>
      <p:font typeface="Great Vibes" panose="020B0604020202020204" charset="0"/>
      <p:regular r:id="rId38"/>
    </p:embeddedFont>
    <p:embeddedFont>
      <p:font typeface="Open Sans" panose="020B06060305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4">
          <p15:clr>
            <a:srgbClr val="9AA0A6"/>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am Ganesh Babu - [CB.EN.U4AIE21056]" initials="SGB[" lastIdx="6" clrIdx="0">
    <p:extLst>
      <p:ext uri="{19B8F6BF-5375-455C-9EA6-DF929625EA0E}">
        <p15:presenceInfo xmlns:p15="http://schemas.microsoft.com/office/powerpoint/2012/main" userId="Sangam Ganesh Babu - [CB.EN.U4AIE2105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9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103493-EF2D-49BF-8F1C-86831E9CBCF8}">
  <a:tblStyle styleId="{F8103493-EF2D-49BF-8F1C-86831E9CBC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5918" autoAdjust="0"/>
  </p:normalViewPr>
  <p:slideViewPr>
    <p:cSldViewPr snapToGrid="0">
      <p:cViewPr varScale="1">
        <p:scale>
          <a:sx n="121" d="100"/>
          <a:sy n="121" d="100"/>
        </p:scale>
        <p:origin x="612" y="102"/>
      </p:cViewPr>
      <p:guideLst>
        <p:guide orient="horz" pos="61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3T21:06:49.059" idx="5">
    <p:pos x="4570" y="1326"/>
    <p:text>used in bioinformatics to align protein or nucleotide sequences and that was a used to compare biological sequences.</p:text>
    <p:extLst>
      <p:ext uri="{C676402C-5697-4E1C-873F-D02D1690AC5C}">
        <p15:threadingInfo xmlns:p15="http://schemas.microsoft.com/office/powerpoint/2012/main" timeZoneBias="-330"/>
      </p:ext>
    </p:extLst>
  </p:cm>
  <p:cm authorId="1" dt="2023-01-13T21:11:56.632" idx="6">
    <p:pos x="456" y="1495"/>
    <p:text>It is used to align two sequences, such as DNA or protein sequences, and find the best match between them by comparing each pair of characters in two sequences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1-13T22:02:29.752" idx="4">
    <p:pos x="5385" y="3030"/>
    <p:text>Fully clonal somatic CNAs of chromosome 3 for (a) the primary tumour, (b) the liver and (c) the ovarian metastases of patient 2/57. The tracks are in descending order, the B Allele Frequency (BAF), integer copy number (CN) state and log2 ratios. The phylogenetic reconstruction is displayed in d, where arrows indicate aberrations with annotations besides detailing coordinates and event type. Convergent evolution is exemplified by the focal amplification of region d in a,b but a broad gain of c–e in c, in all three cases leading to copy-neutral loss of heterozygosity of region d. The CNAs are colour coded with ‘early’ events in blue, ‘late’ events in orange, and diploid regions not contributing to the phylogenetic tree in black. (e) Concordant phylogeny obtained from tier-3 SNVs and (f) ancestral state reconstruction for the same samples. The scale bars in (d,e) represent one CNA and 10 SNVs, respectively.</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148230bfdc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148230bfdc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1489c22411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1489c22411b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99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g1489c22411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7" name="Google Shape;1687;g1489c22411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390475" y="785500"/>
            <a:ext cx="8363100" cy="3572400"/>
          </a:xfrm>
          <a:prstGeom prst="rect">
            <a:avLst/>
          </a:prstGeom>
          <a:gradFill>
            <a:gsLst>
              <a:gs pos="0">
                <a:srgbClr val="424242"/>
              </a:gs>
              <a:gs pos="100000">
                <a:srgbClr val="010101"/>
              </a:gs>
            </a:gsLst>
            <a:path path="circle">
              <a:fillToRect l="50000" t="50000" r="50000" b="50000"/>
            </a:path>
            <a:tileRect/>
          </a:gradFill>
          <a:ln>
            <a:noFill/>
          </a:ln>
          <a:effectLst>
            <a:outerShdw blurRad="142875" dist="95250" dir="3180000" algn="bl" rotWithShape="0">
              <a:schemeClr val="dk1">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20300" y="540000"/>
            <a:ext cx="7703700" cy="4063800"/>
          </a:xfrm>
          <a:prstGeom prst="frame">
            <a:avLst>
              <a:gd name="adj1" fmla="val 592"/>
            </a:avLst>
          </a:pr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92700" y="1523075"/>
            <a:ext cx="6158700" cy="1828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FFFFFF"/>
              </a:buClr>
              <a:buSzPts val="5200"/>
              <a:buNone/>
              <a:defRPr sz="60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
        <p:nvSpPr>
          <p:cNvPr id="12" name="Google Shape;12;p2"/>
          <p:cNvSpPr txBox="1">
            <a:spLocks noGrp="1"/>
          </p:cNvSpPr>
          <p:nvPr>
            <p:ph type="subTitle" idx="1"/>
          </p:nvPr>
        </p:nvSpPr>
        <p:spPr>
          <a:xfrm>
            <a:off x="2392525" y="3656675"/>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rgbClr val="FFFFFF"/>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a:off x="-142012" y="-152400"/>
            <a:ext cx="1450850" cy="4030950"/>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835163" y="-152400"/>
            <a:ext cx="1450850" cy="4030950"/>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10062" y="1975428"/>
            <a:ext cx="8123877" cy="2242735"/>
            <a:chOff x="528838" y="1975428"/>
            <a:chExt cx="8123877" cy="2242735"/>
          </a:xfrm>
        </p:grpSpPr>
        <p:grpSp>
          <p:nvGrpSpPr>
            <p:cNvPr id="16" name="Google Shape;16;p2"/>
            <p:cNvGrpSpPr/>
            <p:nvPr/>
          </p:nvGrpSpPr>
          <p:grpSpPr>
            <a:xfrm rot="-5400000">
              <a:off x="-57217" y="2561482"/>
              <a:ext cx="2242735" cy="1070627"/>
              <a:chOff x="2892076" y="1992043"/>
              <a:chExt cx="2006024" cy="954808"/>
            </a:xfrm>
          </p:grpSpPr>
          <p:sp>
            <p:nvSpPr>
              <p:cNvPr id="17" name="Google Shape;17;p2"/>
              <p:cNvSpPr/>
              <p:nvPr/>
            </p:nvSpPr>
            <p:spPr>
              <a:xfrm>
                <a:off x="2892076" y="260366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45069" y="2407809"/>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18739" y="2501739"/>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14425" y="1992043"/>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72415" y="2442278"/>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42464" y="2403039"/>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25635" y="2275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633555" y="2901251"/>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45598" y="2827423"/>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754710" y="2447206"/>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66550" y="28090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46269" y="2704283"/>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164704" y="2532098"/>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745772" y="2296547"/>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385243" y="2783849"/>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00599" y="2714877"/>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852500" y="26872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630501" y="2041462"/>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rot="5400000" flipH="1">
              <a:off x="6996033" y="2561482"/>
              <a:ext cx="2242735" cy="1070627"/>
              <a:chOff x="2892076" y="1992043"/>
              <a:chExt cx="2006024" cy="954808"/>
            </a:xfrm>
          </p:grpSpPr>
          <p:sp>
            <p:nvSpPr>
              <p:cNvPr id="36" name="Google Shape;36;p2"/>
              <p:cNvSpPr/>
              <p:nvPr/>
            </p:nvSpPr>
            <p:spPr>
              <a:xfrm>
                <a:off x="2892076" y="260366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45069" y="2407809"/>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86896" y="2569696"/>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09953" y="1992043"/>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172415" y="2510234"/>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942464" y="2403039"/>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225635" y="2343582"/>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65398" y="2901251"/>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545598" y="2827423"/>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754710" y="2447206"/>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66550" y="28090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846269" y="2704283"/>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64704" y="2532098"/>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745772" y="2296547"/>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385243" y="2783849"/>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00599" y="2850791"/>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852500" y="26872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630501" y="2041462"/>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TITLE_ONLY_4">
    <p:bg>
      <p:bgPr>
        <a:blipFill>
          <a:blip r:embed="rId2">
            <a:alphaModFix/>
          </a:blip>
          <a:stretch>
            <a:fillRect/>
          </a:stretch>
        </a:blipFill>
        <a:effectLst/>
      </p:bgPr>
    </p:bg>
    <p:spTree>
      <p:nvGrpSpPr>
        <p:cNvPr id="1" name="Shape 184"/>
        <p:cNvGrpSpPr/>
        <p:nvPr/>
      </p:nvGrpSpPr>
      <p:grpSpPr>
        <a:xfrm>
          <a:off x="0" y="0"/>
          <a:ext cx="0" cy="0"/>
          <a:chOff x="0" y="0"/>
          <a:chExt cx="0" cy="0"/>
        </a:xfrm>
      </p:grpSpPr>
      <p:sp>
        <p:nvSpPr>
          <p:cNvPr id="185" name="Google Shape;185;p16"/>
          <p:cNvSpPr/>
          <p:nvPr/>
        </p:nvSpPr>
        <p:spPr>
          <a:xfrm>
            <a:off x="1016050" y="289550"/>
            <a:ext cx="7111800" cy="4564500"/>
          </a:xfrm>
          <a:prstGeom prst="rect">
            <a:avLst/>
          </a:prstGeom>
          <a:gradFill>
            <a:gsLst>
              <a:gs pos="0">
                <a:srgbClr val="424242"/>
              </a:gs>
              <a:gs pos="100000">
                <a:srgbClr val="010101"/>
              </a:gs>
            </a:gsLst>
            <a:path path="circle">
              <a:fillToRect l="50000" t="50000" r="50000" b="50000"/>
            </a:path>
            <a:tileRect/>
          </a:gradFill>
          <a:ln>
            <a:noFill/>
          </a:ln>
          <a:effectLst>
            <a:outerShdw blurRad="157163" dist="95250" dir="4260001" algn="bl" rotWithShape="0">
              <a:schemeClr val="dk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rot="-2700000">
            <a:off x="1415364" y="-563986"/>
            <a:ext cx="6271471" cy="6271471"/>
          </a:xfrm>
          <a:prstGeom prst="frame">
            <a:avLst>
              <a:gd name="adj1" fmla="val 552"/>
            </a:avLst>
          </a:pr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txBox="1">
            <a:spLocks noGrp="1"/>
          </p:cNvSpPr>
          <p:nvPr>
            <p:ph type="title"/>
          </p:nvPr>
        </p:nvSpPr>
        <p:spPr>
          <a:xfrm>
            <a:off x="1382125" y="540000"/>
            <a:ext cx="6379800" cy="6402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SzPts val="3000"/>
              <a:buNone/>
              <a:defRPr sz="3500">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7">
  <p:cSld name="TITLE_ONLY_7">
    <p:bg>
      <p:bgPr>
        <a:blipFill>
          <a:blip r:embed="rId2">
            <a:alphaModFix/>
          </a:blip>
          <a:stretch>
            <a:fillRect/>
          </a:stretch>
        </a:blipFill>
        <a:effectLst/>
      </p:bgPr>
    </p:bg>
    <p:spTree>
      <p:nvGrpSpPr>
        <p:cNvPr id="1" name="Shape 315"/>
        <p:cNvGrpSpPr/>
        <p:nvPr/>
      </p:nvGrpSpPr>
      <p:grpSpPr>
        <a:xfrm>
          <a:off x="0" y="0"/>
          <a:ext cx="0" cy="0"/>
          <a:chOff x="0" y="0"/>
          <a:chExt cx="0" cy="0"/>
        </a:xfrm>
      </p:grpSpPr>
      <p:sp>
        <p:nvSpPr>
          <p:cNvPr id="316" name="Google Shape;316;p19"/>
          <p:cNvSpPr/>
          <p:nvPr/>
        </p:nvSpPr>
        <p:spPr>
          <a:xfrm>
            <a:off x="375525" y="360675"/>
            <a:ext cx="8393100" cy="4422300"/>
          </a:xfrm>
          <a:prstGeom prst="snip2DiagRect">
            <a:avLst>
              <a:gd name="adj1" fmla="val 7708"/>
              <a:gd name="adj2" fmla="val 7702"/>
            </a:avLst>
          </a:prstGeom>
          <a:gradFill>
            <a:gsLst>
              <a:gs pos="0">
                <a:srgbClr val="424242"/>
              </a:gs>
              <a:gs pos="100000">
                <a:srgbClr val="010101"/>
              </a:gs>
            </a:gsLst>
            <a:path path="circle">
              <a:fillToRect l="50000" t="50000" r="50000" b="50000"/>
            </a:path>
            <a:tileRect/>
          </a:gradFill>
          <a:ln>
            <a:noFill/>
          </a:ln>
          <a:effectLst>
            <a:outerShdw blurRad="157163" dist="95250" dir="4260001" algn="bl" rotWithShape="0">
              <a:schemeClr val="dk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180575" y="192600"/>
            <a:ext cx="8783100" cy="4758300"/>
          </a:xfrm>
          <a:prstGeom prst="frame">
            <a:avLst>
              <a:gd name="adj1" fmla="val 592"/>
            </a:avLst>
          </a:pr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9"/>
          <p:cNvGrpSpPr/>
          <p:nvPr/>
        </p:nvGrpSpPr>
        <p:grpSpPr>
          <a:xfrm>
            <a:off x="-637574" y="-600618"/>
            <a:ext cx="10419148" cy="6344735"/>
            <a:chOff x="-637449" y="-588041"/>
            <a:chExt cx="10419148" cy="6344735"/>
          </a:xfrm>
        </p:grpSpPr>
        <p:grpSp>
          <p:nvGrpSpPr>
            <p:cNvPr id="319" name="Google Shape;319;p19"/>
            <p:cNvGrpSpPr/>
            <p:nvPr/>
          </p:nvGrpSpPr>
          <p:grpSpPr>
            <a:xfrm>
              <a:off x="-637449" y="-588041"/>
              <a:ext cx="10419148" cy="2439610"/>
              <a:chOff x="-637449" y="-588041"/>
              <a:chExt cx="10419148" cy="2439610"/>
            </a:xfrm>
          </p:grpSpPr>
          <p:sp>
            <p:nvSpPr>
              <p:cNvPr id="320" name="Google Shape;320;p19"/>
              <p:cNvSpPr/>
              <p:nvPr/>
            </p:nvSpPr>
            <p:spPr>
              <a:xfrm rot="-8100000">
                <a:off x="125110" y="-636054"/>
                <a:ext cx="914492" cy="2535638"/>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rot="8100000" flipH="1">
                <a:off x="8104648" y="-636054"/>
                <a:ext cx="914492" cy="2535638"/>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9"/>
            <p:cNvGrpSpPr/>
            <p:nvPr/>
          </p:nvGrpSpPr>
          <p:grpSpPr>
            <a:xfrm rot="10800000" flipH="1">
              <a:off x="-637449" y="3317084"/>
              <a:ext cx="10419148" cy="2439610"/>
              <a:chOff x="-637449" y="-588041"/>
              <a:chExt cx="10419148" cy="2439610"/>
            </a:xfrm>
          </p:grpSpPr>
          <p:sp>
            <p:nvSpPr>
              <p:cNvPr id="323" name="Google Shape;323;p19"/>
              <p:cNvSpPr/>
              <p:nvPr/>
            </p:nvSpPr>
            <p:spPr>
              <a:xfrm rot="-8100000">
                <a:off x="125110" y="-636054"/>
                <a:ext cx="914492" cy="2535638"/>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rot="8100000" flipH="1">
                <a:off x="8104648" y="-636054"/>
                <a:ext cx="914492" cy="2535638"/>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9"/>
          <p:cNvSpPr txBox="1">
            <a:spLocks noGrp="1"/>
          </p:cNvSpPr>
          <p:nvPr>
            <p:ph type="title"/>
          </p:nvPr>
        </p:nvSpPr>
        <p:spPr>
          <a:xfrm>
            <a:off x="720000" y="539995"/>
            <a:ext cx="7704000" cy="6402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SzPts val="3000"/>
              <a:buNone/>
              <a:defRPr sz="3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26" name="Google Shape;326;p19"/>
          <p:cNvGrpSpPr/>
          <p:nvPr/>
        </p:nvGrpSpPr>
        <p:grpSpPr>
          <a:xfrm>
            <a:off x="507597" y="629117"/>
            <a:ext cx="8128857" cy="1824938"/>
            <a:chOff x="507597" y="781517"/>
            <a:chExt cx="8128857" cy="1824938"/>
          </a:xfrm>
        </p:grpSpPr>
        <p:grpSp>
          <p:nvGrpSpPr>
            <p:cNvPr id="327" name="Google Shape;327;p19"/>
            <p:cNvGrpSpPr/>
            <p:nvPr/>
          </p:nvGrpSpPr>
          <p:grpSpPr>
            <a:xfrm rot="10800000">
              <a:off x="7017909" y="1759930"/>
              <a:ext cx="1618544" cy="846525"/>
              <a:chOff x="3066550" y="2060000"/>
              <a:chExt cx="1874400" cy="977625"/>
            </a:xfrm>
          </p:grpSpPr>
          <p:sp>
            <p:nvSpPr>
              <p:cNvPr id="328" name="Google Shape;328;p19"/>
              <p:cNvSpPr/>
              <p:nvPr/>
            </p:nvSpPr>
            <p:spPr>
              <a:xfrm>
                <a:off x="3085725" y="218857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34475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3481025" y="26029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4014425" y="2060000"/>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4442100" y="26172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3904750" y="2504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4361950" y="2275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3828550" y="2885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4666750" y="29614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48953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3066550" y="28090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3228475" y="26029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3709500" y="2230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3480900" y="2992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4192617" y="2661594"/>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4852500" y="26872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4700100" y="20776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9"/>
            <p:cNvGrpSpPr/>
            <p:nvPr/>
          </p:nvGrpSpPr>
          <p:grpSpPr>
            <a:xfrm rot="10800000" flipH="1">
              <a:off x="507597" y="1759930"/>
              <a:ext cx="1618544" cy="846525"/>
              <a:chOff x="3066550" y="2060000"/>
              <a:chExt cx="1874400" cy="977625"/>
            </a:xfrm>
          </p:grpSpPr>
          <p:sp>
            <p:nvSpPr>
              <p:cNvPr id="346" name="Google Shape;346;p19"/>
              <p:cNvSpPr/>
              <p:nvPr/>
            </p:nvSpPr>
            <p:spPr>
              <a:xfrm>
                <a:off x="3085725" y="218857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3345433"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3481025" y="26029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4014425" y="2060000"/>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4442100" y="26172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3904750" y="2504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4361950" y="2275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3828550" y="2885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4666750" y="29614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48953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3066550" y="28090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3228475" y="26029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3709500" y="2230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3480900" y="2992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4192617" y="2661594"/>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4852500" y="26872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4700100" y="20776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9"/>
            <p:cNvGrpSpPr/>
            <p:nvPr/>
          </p:nvGrpSpPr>
          <p:grpSpPr>
            <a:xfrm rot="10800000">
              <a:off x="6789309" y="781517"/>
              <a:ext cx="1787143" cy="846525"/>
              <a:chOff x="2871300" y="2060000"/>
              <a:chExt cx="2069650" cy="977625"/>
            </a:xfrm>
          </p:grpSpPr>
          <p:sp>
            <p:nvSpPr>
              <p:cNvPr id="364" name="Google Shape;364;p19"/>
              <p:cNvSpPr/>
              <p:nvPr/>
            </p:nvSpPr>
            <p:spPr>
              <a:xfrm>
                <a:off x="3085725" y="218857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34475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3481025" y="26029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4014425" y="2060000"/>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4442100" y="26172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3904750" y="2504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4361950" y="2275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3828550" y="2885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4666750" y="29614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48953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3066550" y="28090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2871300" y="2458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3228475" y="26029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3709500" y="2230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3480900" y="2992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4192617" y="2661594"/>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4852500" y="26872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4700100" y="20776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9"/>
            <p:cNvGrpSpPr/>
            <p:nvPr/>
          </p:nvGrpSpPr>
          <p:grpSpPr>
            <a:xfrm rot="10800000" flipH="1">
              <a:off x="567598" y="781517"/>
              <a:ext cx="1787143" cy="846525"/>
              <a:chOff x="2871300" y="2060000"/>
              <a:chExt cx="2069650" cy="977625"/>
            </a:xfrm>
          </p:grpSpPr>
          <p:sp>
            <p:nvSpPr>
              <p:cNvPr id="383" name="Google Shape;383;p19"/>
              <p:cNvSpPr/>
              <p:nvPr/>
            </p:nvSpPr>
            <p:spPr>
              <a:xfrm>
                <a:off x="3085725" y="218857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3345433"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3481025" y="26029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4014425" y="2060000"/>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4442100" y="26172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3904750" y="2504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4361950" y="2275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3828550" y="2885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4666750" y="29614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48953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3066550" y="28090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2871300" y="2458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3228475" y="26029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3709500" y="2230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480900" y="2992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4192617" y="2661594"/>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4852500" y="26872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4700100" y="20776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7">
  <p:cSld name="TITLE_ONLY_17">
    <p:bg>
      <p:bgPr>
        <a:blipFill>
          <a:blip r:embed="rId2">
            <a:alphaModFix/>
          </a:blip>
          <a:stretch>
            <a:fillRect/>
          </a:stretch>
        </a:blipFill>
        <a:effectLst/>
      </p:bgPr>
    </p:bg>
    <p:spTree>
      <p:nvGrpSpPr>
        <p:cNvPr id="1" name="Shape 968"/>
        <p:cNvGrpSpPr/>
        <p:nvPr/>
      </p:nvGrpSpPr>
      <p:grpSpPr>
        <a:xfrm>
          <a:off x="0" y="0"/>
          <a:ext cx="0" cy="0"/>
          <a:chOff x="0" y="0"/>
          <a:chExt cx="0" cy="0"/>
        </a:xfrm>
      </p:grpSpPr>
      <p:sp>
        <p:nvSpPr>
          <p:cNvPr id="969" name="Google Shape;969;p29"/>
          <p:cNvSpPr/>
          <p:nvPr/>
        </p:nvSpPr>
        <p:spPr>
          <a:xfrm>
            <a:off x="290450" y="250425"/>
            <a:ext cx="8563200" cy="4642800"/>
          </a:xfrm>
          <a:prstGeom prst="rect">
            <a:avLst/>
          </a:prstGeom>
          <a:gradFill>
            <a:gsLst>
              <a:gs pos="0">
                <a:srgbClr val="424242">
                  <a:alpha val="86900"/>
                </a:srgbClr>
              </a:gs>
              <a:gs pos="100000">
                <a:srgbClr val="010101">
                  <a:alpha val="869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9"/>
          <p:cNvSpPr txBox="1">
            <a:spLocks noGrp="1"/>
          </p:cNvSpPr>
          <p:nvPr>
            <p:ph type="title"/>
          </p:nvPr>
        </p:nvSpPr>
        <p:spPr>
          <a:xfrm>
            <a:off x="3532663" y="692400"/>
            <a:ext cx="4758000" cy="6402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SzPts val="3000"/>
              <a:buNone/>
              <a:defRPr sz="3500">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1267"/>
        <p:cNvGrpSpPr/>
        <p:nvPr/>
      </p:nvGrpSpPr>
      <p:grpSpPr>
        <a:xfrm>
          <a:off x="0" y="0"/>
          <a:ext cx="0" cy="0"/>
          <a:chOff x="0" y="0"/>
          <a:chExt cx="0" cy="0"/>
        </a:xfrm>
      </p:grpSpPr>
      <p:sp>
        <p:nvSpPr>
          <p:cNvPr id="1268" name="Google Shape;1268;p39"/>
          <p:cNvSpPr/>
          <p:nvPr/>
        </p:nvSpPr>
        <p:spPr>
          <a:xfrm>
            <a:off x="201150" y="378825"/>
            <a:ext cx="8741700" cy="4625775"/>
          </a:xfrm>
          <a:prstGeom prst="flowChartOffpageConnector">
            <a:avLst/>
          </a:prstGeom>
          <a:gradFill>
            <a:gsLst>
              <a:gs pos="0">
                <a:srgbClr val="424242"/>
              </a:gs>
              <a:gs pos="100000">
                <a:srgbClr val="010101"/>
              </a:gs>
            </a:gsLst>
            <a:path path="circle">
              <a:fillToRect l="50000" t="50000" r="50000" b="50000"/>
            </a:path>
            <a:tileRect/>
          </a:gradFill>
          <a:ln>
            <a:noFill/>
          </a:ln>
          <a:effectLst>
            <a:outerShdw blurRad="157163" dist="95250" dir="4260001" algn="bl" rotWithShape="0">
              <a:schemeClr val="dk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flipH="1">
            <a:off x="439425" y="261150"/>
            <a:ext cx="8265300" cy="4342500"/>
          </a:xfrm>
          <a:prstGeom prst="frame">
            <a:avLst>
              <a:gd name="adj1" fmla="val 552"/>
            </a:avLst>
          </a:pr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rot="-5400000">
            <a:off x="5420939" y="2835069"/>
            <a:ext cx="1589696" cy="4416712"/>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rot="5400000" flipH="1">
            <a:off x="2133391" y="2835069"/>
            <a:ext cx="1589696" cy="4416712"/>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rot="1800196" flipH="1">
            <a:off x="339901" y="-474750"/>
            <a:ext cx="1101377" cy="3108743"/>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rot="-1800196">
            <a:off x="7702726" y="-474750"/>
            <a:ext cx="1101377" cy="3108743"/>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4" name="Google Shape;1274;p39"/>
          <p:cNvGrpSpPr/>
          <p:nvPr/>
        </p:nvGrpSpPr>
        <p:grpSpPr>
          <a:xfrm>
            <a:off x="547986" y="3188279"/>
            <a:ext cx="8048034" cy="1066742"/>
            <a:chOff x="571136" y="3264479"/>
            <a:chExt cx="8048034" cy="1066742"/>
          </a:xfrm>
        </p:grpSpPr>
        <p:grpSp>
          <p:nvGrpSpPr>
            <p:cNvPr id="1275" name="Google Shape;1275;p39"/>
            <p:cNvGrpSpPr/>
            <p:nvPr/>
          </p:nvGrpSpPr>
          <p:grpSpPr>
            <a:xfrm rot="-10003194">
              <a:off x="634515" y="3432066"/>
              <a:ext cx="1544276" cy="731568"/>
              <a:chOff x="2871300" y="2060000"/>
              <a:chExt cx="2069650" cy="977625"/>
            </a:xfrm>
          </p:grpSpPr>
          <p:sp>
            <p:nvSpPr>
              <p:cNvPr id="1276" name="Google Shape;1276;p39"/>
              <p:cNvSpPr/>
              <p:nvPr/>
            </p:nvSpPr>
            <p:spPr>
              <a:xfrm>
                <a:off x="3085725" y="218857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34475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3481025" y="26029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4014425" y="2060000"/>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4442100" y="26172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3904750" y="2504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4361950" y="2275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3828550" y="2885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4666750" y="29614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9"/>
              <p:cNvSpPr/>
              <p:nvPr/>
            </p:nvSpPr>
            <p:spPr>
              <a:xfrm>
                <a:off x="48953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9"/>
              <p:cNvSpPr/>
              <p:nvPr/>
            </p:nvSpPr>
            <p:spPr>
              <a:xfrm>
                <a:off x="3066550" y="28090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9"/>
              <p:cNvSpPr/>
              <p:nvPr/>
            </p:nvSpPr>
            <p:spPr>
              <a:xfrm>
                <a:off x="2871300" y="2458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9"/>
              <p:cNvSpPr/>
              <p:nvPr/>
            </p:nvSpPr>
            <p:spPr>
              <a:xfrm>
                <a:off x="3228475" y="26029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9"/>
              <p:cNvSpPr/>
              <p:nvPr/>
            </p:nvSpPr>
            <p:spPr>
              <a:xfrm>
                <a:off x="3709500" y="2230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9"/>
              <p:cNvSpPr/>
              <p:nvPr/>
            </p:nvSpPr>
            <p:spPr>
              <a:xfrm>
                <a:off x="3480900" y="2992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9"/>
              <p:cNvSpPr/>
              <p:nvPr/>
            </p:nvSpPr>
            <p:spPr>
              <a:xfrm>
                <a:off x="4090500" y="27634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9"/>
              <p:cNvSpPr/>
              <p:nvPr/>
            </p:nvSpPr>
            <p:spPr>
              <a:xfrm>
                <a:off x="4852500" y="26872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9"/>
              <p:cNvSpPr/>
              <p:nvPr/>
            </p:nvSpPr>
            <p:spPr>
              <a:xfrm>
                <a:off x="4700100" y="20776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39"/>
            <p:cNvGrpSpPr/>
            <p:nvPr/>
          </p:nvGrpSpPr>
          <p:grpSpPr>
            <a:xfrm rot="10003194" flipH="1">
              <a:off x="7011515" y="3432066"/>
              <a:ext cx="1544276" cy="731568"/>
              <a:chOff x="2871300" y="2060000"/>
              <a:chExt cx="2069650" cy="977625"/>
            </a:xfrm>
          </p:grpSpPr>
          <p:sp>
            <p:nvSpPr>
              <p:cNvPr id="1295" name="Google Shape;1295;p39"/>
              <p:cNvSpPr/>
              <p:nvPr/>
            </p:nvSpPr>
            <p:spPr>
              <a:xfrm>
                <a:off x="3085725" y="218857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9"/>
              <p:cNvSpPr/>
              <p:nvPr/>
            </p:nvSpPr>
            <p:spPr>
              <a:xfrm>
                <a:off x="34475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9"/>
              <p:cNvSpPr/>
              <p:nvPr/>
            </p:nvSpPr>
            <p:spPr>
              <a:xfrm>
                <a:off x="3481025" y="26029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9"/>
              <p:cNvSpPr/>
              <p:nvPr/>
            </p:nvSpPr>
            <p:spPr>
              <a:xfrm>
                <a:off x="4014425" y="2060000"/>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9"/>
              <p:cNvSpPr/>
              <p:nvPr/>
            </p:nvSpPr>
            <p:spPr>
              <a:xfrm>
                <a:off x="4442100" y="2617225"/>
                <a:ext cx="129900" cy="1299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9"/>
              <p:cNvSpPr/>
              <p:nvPr/>
            </p:nvSpPr>
            <p:spPr>
              <a:xfrm>
                <a:off x="3904750" y="2504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9"/>
              <p:cNvSpPr/>
              <p:nvPr/>
            </p:nvSpPr>
            <p:spPr>
              <a:xfrm>
                <a:off x="4361950" y="2275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9"/>
              <p:cNvSpPr/>
              <p:nvPr/>
            </p:nvSpPr>
            <p:spPr>
              <a:xfrm>
                <a:off x="3828550" y="28852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9"/>
              <p:cNvSpPr/>
              <p:nvPr/>
            </p:nvSpPr>
            <p:spPr>
              <a:xfrm>
                <a:off x="4666750" y="29614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9"/>
              <p:cNvSpPr/>
              <p:nvPr/>
            </p:nvSpPr>
            <p:spPr>
              <a:xfrm>
                <a:off x="4895350" y="23518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9"/>
              <p:cNvSpPr/>
              <p:nvPr/>
            </p:nvSpPr>
            <p:spPr>
              <a:xfrm>
                <a:off x="3066550" y="28090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9"/>
              <p:cNvSpPr/>
              <p:nvPr/>
            </p:nvSpPr>
            <p:spPr>
              <a:xfrm>
                <a:off x="2871300" y="2458625"/>
                <a:ext cx="45600" cy="45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9"/>
              <p:cNvSpPr/>
              <p:nvPr/>
            </p:nvSpPr>
            <p:spPr>
              <a:xfrm>
                <a:off x="3228475" y="26029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9"/>
              <p:cNvSpPr/>
              <p:nvPr/>
            </p:nvSpPr>
            <p:spPr>
              <a:xfrm>
                <a:off x="3709500" y="2230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9"/>
              <p:cNvSpPr/>
              <p:nvPr/>
            </p:nvSpPr>
            <p:spPr>
              <a:xfrm>
                <a:off x="3480900" y="29920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9"/>
              <p:cNvSpPr/>
              <p:nvPr/>
            </p:nvSpPr>
            <p:spPr>
              <a:xfrm>
                <a:off x="4090500" y="27634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9"/>
              <p:cNvSpPr/>
              <p:nvPr/>
            </p:nvSpPr>
            <p:spPr>
              <a:xfrm>
                <a:off x="4852500" y="26872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9"/>
              <p:cNvSpPr/>
              <p:nvPr/>
            </p:nvSpPr>
            <p:spPr>
              <a:xfrm>
                <a:off x="4700100" y="2077625"/>
                <a:ext cx="45600" cy="45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1313"/>
        <p:cNvGrpSpPr/>
        <p:nvPr/>
      </p:nvGrpSpPr>
      <p:grpSpPr>
        <a:xfrm>
          <a:off x="0" y="0"/>
          <a:ext cx="0" cy="0"/>
          <a:chOff x="0" y="0"/>
          <a:chExt cx="0" cy="0"/>
        </a:xfrm>
      </p:grpSpPr>
      <p:sp>
        <p:nvSpPr>
          <p:cNvPr id="1314" name="Google Shape;1314;p40"/>
          <p:cNvSpPr/>
          <p:nvPr/>
        </p:nvSpPr>
        <p:spPr>
          <a:xfrm>
            <a:off x="1239455" y="289550"/>
            <a:ext cx="6665100" cy="4564500"/>
          </a:xfrm>
          <a:prstGeom prst="rect">
            <a:avLst/>
          </a:prstGeom>
          <a:gradFill>
            <a:gsLst>
              <a:gs pos="0">
                <a:srgbClr val="424242"/>
              </a:gs>
              <a:gs pos="100000">
                <a:srgbClr val="010101"/>
              </a:gs>
            </a:gsLst>
            <a:path path="circle">
              <a:fillToRect l="50000" t="50000" r="50000" b="50000"/>
            </a:path>
            <a:tileRect/>
          </a:gradFill>
          <a:ln>
            <a:noFill/>
          </a:ln>
          <a:effectLst>
            <a:outerShdw blurRad="157163" dist="95250" dir="4260001" algn="bl" rotWithShape="0">
              <a:schemeClr val="dk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rot="-5400000">
            <a:off x="-1539512" y="2082625"/>
            <a:ext cx="4576800" cy="990900"/>
          </a:xfrm>
          <a:prstGeom prst="triangle">
            <a:avLst>
              <a:gd name="adj" fmla="val 50000"/>
            </a:avLst>
          </a:prstGeom>
          <a:gradFill>
            <a:gsLst>
              <a:gs pos="0">
                <a:srgbClr val="424242"/>
              </a:gs>
              <a:gs pos="100000">
                <a:srgbClr val="010101"/>
              </a:gs>
            </a:gsLst>
            <a:lin ang="5400012" scaled="0"/>
          </a:gradFill>
          <a:ln>
            <a:noFill/>
          </a:ln>
          <a:effectLst>
            <a:outerShdw blurRad="157163" dist="95250" dir="4260001" algn="bl" rotWithShape="0">
              <a:schemeClr val="dk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rot="5400000" flipH="1">
            <a:off x="6106613" y="2082625"/>
            <a:ext cx="4576800" cy="990900"/>
          </a:xfrm>
          <a:prstGeom prst="triangle">
            <a:avLst>
              <a:gd name="adj" fmla="val 50000"/>
            </a:avLst>
          </a:prstGeom>
          <a:gradFill>
            <a:gsLst>
              <a:gs pos="0">
                <a:srgbClr val="424242"/>
              </a:gs>
              <a:gs pos="100000">
                <a:srgbClr val="010101"/>
              </a:gs>
            </a:gsLst>
            <a:lin ang="5400012" scaled="0"/>
          </a:gradFill>
          <a:ln>
            <a:noFill/>
          </a:ln>
          <a:effectLst>
            <a:outerShdw blurRad="157163" dist="95250" dir="4260001" algn="bl" rotWithShape="0">
              <a:schemeClr val="dk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0"/>
          <p:cNvSpPr/>
          <p:nvPr/>
        </p:nvSpPr>
        <p:spPr>
          <a:xfrm rot="-1738488">
            <a:off x="942782" y="-513935"/>
            <a:ext cx="7217836" cy="6171370"/>
          </a:xfrm>
          <a:prstGeom prst="frame">
            <a:avLst>
              <a:gd name="adj1" fmla="val 552"/>
            </a:avLst>
          </a:pr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rot="1738488" flipH="1">
            <a:off x="962182" y="-513935"/>
            <a:ext cx="7217836" cy="6171370"/>
          </a:xfrm>
          <a:prstGeom prst="frame">
            <a:avLst>
              <a:gd name="adj1" fmla="val 552"/>
            </a:avLst>
          </a:pr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9" name="Google Shape;1319;p40"/>
          <p:cNvGrpSpPr/>
          <p:nvPr/>
        </p:nvGrpSpPr>
        <p:grpSpPr>
          <a:xfrm>
            <a:off x="415198" y="444458"/>
            <a:ext cx="8311073" cy="4271583"/>
            <a:chOff x="415198" y="444458"/>
            <a:chExt cx="8311073" cy="4271583"/>
          </a:xfrm>
        </p:grpSpPr>
        <p:grpSp>
          <p:nvGrpSpPr>
            <p:cNvPr id="1320" name="Google Shape;1320;p40"/>
            <p:cNvGrpSpPr/>
            <p:nvPr/>
          </p:nvGrpSpPr>
          <p:grpSpPr>
            <a:xfrm>
              <a:off x="415198" y="444458"/>
              <a:ext cx="1476886" cy="4271583"/>
              <a:chOff x="415198" y="444458"/>
              <a:chExt cx="1476886" cy="4271583"/>
            </a:xfrm>
          </p:grpSpPr>
          <p:sp>
            <p:nvSpPr>
              <p:cNvPr id="1321" name="Google Shape;1321;p40"/>
              <p:cNvSpPr/>
              <p:nvPr/>
            </p:nvSpPr>
            <p:spPr>
              <a:xfrm rot="10800000" flipH="1">
                <a:off x="828954" y="3449422"/>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rot="10800000" flipH="1">
                <a:off x="977012" y="3761964"/>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0"/>
              <p:cNvSpPr/>
              <p:nvPr/>
            </p:nvSpPr>
            <p:spPr>
              <a:xfrm rot="10800000" flipH="1">
                <a:off x="1094096" y="3014436"/>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rot="10800000" flipH="1">
                <a:off x="1478487" y="3560755"/>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rot="10800000" flipH="1">
                <a:off x="1779884" y="4249829"/>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rot="10800000" flipH="1">
                <a:off x="1322182" y="3239663"/>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rot="10800000" flipH="1">
                <a:off x="1612375" y="4108945"/>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rot="10800000" flipH="1">
                <a:off x="1282871" y="2790068"/>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rot="10800000" flipH="1">
                <a:off x="1779869" y="4676399"/>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rot="10800000" flipH="1">
                <a:off x="1282903" y="4466814"/>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rot="10800000" flipH="1">
                <a:off x="659997" y="2985074"/>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rot="10800000" flipH="1">
                <a:off x="647419" y="3239736"/>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rot="10800000" flipH="1">
                <a:off x="1215184" y="3486431"/>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rot="10800000" flipH="1">
                <a:off x="941588" y="2826615"/>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rot="10800000" flipH="1">
                <a:off x="1765431" y="3896160"/>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rot="10800000" flipH="1">
                <a:off x="1443727" y="4676441"/>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rot="10800000" flipH="1">
                <a:off x="1443767" y="3875569"/>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rot="10800000" flipH="1">
                <a:off x="828954" y="2547210"/>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rot="10800000" flipH="1">
                <a:off x="1129412" y="2402551"/>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rot="10800000" flipH="1">
                <a:off x="1246496" y="2112224"/>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rot="10800000" flipH="1">
                <a:off x="1510174" y="918493"/>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rot="10800000" flipH="1">
                <a:off x="1246509" y="1503604"/>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rot="10800000" flipH="1">
                <a:off x="1016270" y="2158988"/>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rot="10800000" flipH="1">
                <a:off x="1726125" y="444458"/>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rot="10800000" flipH="1">
                <a:off x="1514884" y="1435855"/>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rot="10800000" flipH="1">
                <a:off x="901769" y="1569899"/>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rot="10800000" flipH="1">
                <a:off x="1168766" y="740426"/>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rot="10800000" flipH="1">
                <a:off x="659997" y="2159062"/>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rot="10800000" flipH="1">
                <a:off x="415198" y="2538673"/>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0"/>
              <p:cNvSpPr/>
              <p:nvPr/>
            </p:nvSpPr>
            <p:spPr>
              <a:xfrm rot="10800000" flipH="1">
                <a:off x="647419" y="1804124"/>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0"/>
              <p:cNvSpPr/>
              <p:nvPr/>
            </p:nvSpPr>
            <p:spPr>
              <a:xfrm rot="10800000" flipH="1">
                <a:off x="1816297" y="779918"/>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rot="10800000" flipH="1">
                <a:off x="1246388" y="1848202"/>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rot="10800000" flipH="1">
                <a:off x="1357356" y="520147"/>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rot="10800000" flipH="1">
                <a:off x="1423140" y="1226879"/>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rot="10800000" flipH="1">
                <a:off x="1016292" y="1187406"/>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0"/>
            <p:cNvGrpSpPr/>
            <p:nvPr/>
          </p:nvGrpSpPr>
          <p:grpSpPr>
            <a:xfrm flipH="1">
              <a:off x="7249386" y="444458"/>
              <a:ext cx="1476886" cy="4271583"/>
              <a:chOff x="415198" y="444458"/>
              <a:chExt cx="1476886" cy="4271583"/>
            </a:xfrm>
          </p:grpSpPr>
          <p:sp>
            <p:nvSpPr>
              <p:cNvPr id="1357" name="Google Shape;1357;p40"/>
              <p:cNvSpPr/>
              <p:nvPr/>
            </p:nvSpPr>
            <p:spPr>
              <a:xfrm rot="10800000" flipH="1">
                <a:off x="828954" y="3449422"/>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rot="10800000" flipH="1">
                <a:off x="977012" y="3761964"/>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rot="10800000" flipH="1">
                <a:off x="1094096" y="3014436"/>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rot="10800000" flipH="1">
                <a:off x="1478487" y="3560755"/>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rot="10800000" flipH="1">
                <a:off x="1779884" y="4249829"/>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rot="10800000" flipH="1">
                <a:off x="1322182" y="3239663"/>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0"/>
              <p:cNvSpPr/>
              <p:nvPr/>
            </p:nvSpPr>
            <p:spPr>
              <a:xfrm rot="10800000" flipH="1">
                <a:off x="1612375" y="4108945"/>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rot="10800000" flipH="1">
                <a:off x="1282871" y="2790068"/>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rot="10800000" flipH="1">
                <a:off x="1779869" y="4676399"/>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rot="10800000" flipH="1">
                <a:off x="1282903" y="4466814"/>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rot="10800000" flipH="1">
                <a:off x="659997" y="2985074"/>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rot="10800000" flipH="1">
                <a:off x="647419" y="3239736"/>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rot="10800000" flipH="1">
                <a:off x="1215184" y="3486431"/>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rot="10800000" flipH="1">
                <a:off x="941588" y="2826615"/>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rot="10800000" flipH="1">
                <a:off x="1765431" y="3896160"/>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rot="10800000" flipH="1">
                <a:off x="1443727" y="4676441"/>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rot="10800000" flipH="1">
                <a:off x="1443767" y="3875569"/>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rot="10800000" flipH="1">
                <a:off x="828954" y="2547210"/>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rot="10800000" flipH="1">
                <a:off x="1129412" y="2402551"/>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rot="10800000" flipH="1">
                <a:off x="1246496" y="2112224"/>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rot="10800000" flipH="1">
                <a:off x="1510174" y="918493"/>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rot="10800000" flipH="1">
                <a:off x="1246509" y="1503604"/>
                <a:ext cx="112200" cy="112500"/>
              </a:xfrm>
              <a:prstGeom prst="star4">
                <a:avLst>
                  <a:gd name="adj" fmla="val 12500"/>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rot="10800000" flipH="1">
                <a:off x="1016270" y="2158988"/>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rot="10800000" flipH="1">
                <a:off x="1726125" y="444458"/>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rot="10800000" flipH="1">
                <a:off x="1514884" y="1435855"/>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rot="10800000" flipH="1">
                <a:off x="901769" y="1569899"/>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rot="10800000" flipH="1">
                <a:off x="1168766" y="740426"/>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rot="10800000" flipH="1">
                <a:off x="659997" y="2159062"/>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rot="10800000" flipH="1">
                <a:off x="415198" y="2538673"/>
                <a:ext cx="39300" cy="39600"/>
              </a:xfrm>
              <a:prstGeom prst="ellipse">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rot="10800000" flipH="1">
                <a:off x="647419" y="1804124"/>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rot="10800000" flipH="1">
                <a:off x="1816297" y="779918"/>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rot="10800000" flipH="1">
                <a:off x="1246388" y="1848202"/>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rot="10800000" flipH="1">
                <a:off x="1357356" y="520147"/>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rot="10800000" flipH="1">
                <a:off x="1423140" y="1226879"/>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rot="10800000" flipH="1">
                <a:off x="1016292" y="1187406"/>
                <a:ext cx="39300" cy="39600"/>
              </a:xfrm>
              <a:prstGeom prst="ellipse">
                <a:avLst/>
              </a:pr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5"/>
          <p:cNvSpPr txBox="1">
            <a:spLocks noGrp="1"/>
          </p:cNvSpPr>
          <p:nvPr>
            <p:ph type="subTitle" idx="1"/>
          </p:nvPr>
        </p:nvSpPr>
        <p:spPr>
          <a:xfrm>
            <a:off x="1372963" y="2952750"/>
            <a:ext cx="2743200" cy="10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5"/>
          <p:cNvSpPr txBox="1">
            <a:spLocks noGrp="1"/>
          </p:cNvSpPr>
          <p:nvPr>
            <p:ph type="subTitle" idx="2"/>
          </p:nvPr>
        </p:nvSpPr>
        <p:spPr>
          <a:xfrm>
            <a:off x="5027838" y="2952750"/>
            <a:ext cx="2743200" cy="10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5"/>
          <p:cNvSpPr txBox="1">
            <a:spLocks noGrp="1"/>
          </p:cNvSpPr>
          <p:nvPr>
            <p:ph type="title"/>
          </p:nvPr>
        </p:nvSpPr>
        <p:spPr>
          <a:xfrm>
            <a:off x="720000" y="4840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3"/>
          </p:nvPr>
        </p:nvSpPr>
        <p:spPr>
          <a:xfrm>
            <a:off x="1372963" y="2571750"/>
            <a:ext cx="2743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 name="Google Shape;67;p5"/>
          <p:cNvSpPr txBox="1">
            <a:spLocks noGrp="1"/>
          </p:cNvSpPr>
          <p:nvPr>
            <p:ph type="title" idx="4"/>
          </p:nvPr>
        </p:nvSpPr>
        <p:spPr>
          <a:xfrm>
            <a:off x="5027838" y="2571750"/>
            <a:ext cx="2743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6"/>
          <p:cNvSpPr/>
          <p:nvPr/>
        </p:nvSpPr>
        <p:spPr>
          <a:xfrm>
            <a:off x="219200" y="226275"/>
            <a:ext cx="8705700" cy="4691100"/>
          </a:xfrm>
          <a:prstGeom prst="rect">
            <a:avLst/>
          </a:prstGeom>
          <a:gradFill>
            <a:gsLst>
              <a:gs pos="0">
                <a:srgbClr val="424242"/>
              </a:gs>
              <a:gs pos="100000">
                <a:srgbClr val="010101"/>
              </a:gs>
            </a:gsLst>
            <a:lin ang="5400012" scaled="0"/>
          </a:gradFill>
          <a:ln>
            <a:noFill/>
          </a:ln>
          <a:effectLst>
            <a:outerShdw blurRad="142875" dist="95250" dir="3180000" algn="bl" rotWithShape="0">
              <a:schemeClr val="dk1">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flipH="1">
            <a:off x="7835163" y="-152400"/>
            <a:ext cx="1450850" cy="4030950"/>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txBox="1">
            <a:spLocks noGrp="1"/>
          </p:cNvSpPr>
          <p:nvPr>
            <p:ph type="title"/>
          </p:nvPr>
        </p:nvSpPr>
        <p:spPr>
          <a:xfrm>
            <a:off x="720000" y="540000"/>
            <a:ext cx="6379800" cy="640200"/>
          </a:xfrm>
          <a:prstGeom prst="rect">
            <a:avLst/>
          </a:prstGeom>
        </p:spPr>
        <p:txBody>
          <a:bodyPr spcFirstLastPara="1" wrap="square" lIns="91425" tIns="91425" rIns="91425" bIns="91425" anchor="ctr" anchorCtr="0">
            <a:noAutofit/>
          </a:bodyPr>
          <a:lstStyle>
            <a:lvl1pPr lvl="0" algn="l" rtl="0">
              <a:lnSpc>
                <a:spcPct val="70000"/>
              </a:lnSpc>
              <a:spcBef>
                <a:spcPts val="0"/>
              </a:spcBef>
              <a:spcAft>
                <a:spcPts val="0"/>
              </a:spcAft>
              <a:buSzPts val="3000"/>
              <a:buNone/>
              <a:defRPr sz="3500">
                <a:solidFill>
                  <a:srgbClr val="FFFFFF"/>
                </a:solidFill>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720000" y="329184"/>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999999"/>
              </a:buClr>
              <a:buSzPts val="800"/>
              <a:buFont typeface="Open Sans"/>
              <a:buChar char="●"/>
              <a:defRPr sz="1400">
                <a:solidFill>
                  <a:srgbClr val="434343"/>
                </a:solidFill>
              </a:defRPr>
            </a:lvl1pPr>
            <a:lvl2pPr marL="914400" lvl="1" indent="-279400" rtl="0">
              <a:lnSpc>
                <a:spcPct val="100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00000"/>
              </a:lnSpc>
              <a:spcBef>
                <a:spcPts val="0"/>
              </a:spcBef>
              <a:spcAft>
                <a:spcPts val="0"/>
              </a:spcAft>
              <a:buClr>
                <a:srgbClr val="999999"/>
              </a:buClr>
              <a:buSzPts val="800"/>
              <a:buFont typeface="Open Sans"/>
              <a:buChar char="■"/>
              <a:defRPr>
                <a:solidFill>
                  <a:srgbClr val="434343"/>
                </a:solidFill>
              </a:defRPr>
            </a:lvl3pPr>
            <a:lvl4pPr marL="1828800" lvl="3" indent="-279400" rtl="0">
              <a:lnSpc>
                <a:spcPct val="100000"/>
              </a:lnSpc>
              <a:spcBef>
                <a:spcPts val="0"/>
              </a:spcBef>
              <a:spcAft>
                <a:spcPts val="0"/>
              </a:spcAft>
              <a:buClr>
                <a:srgbClr val="999999"/>
              </a:buClr>
              <a:buSzPts val="800"/>
              <a:buFont typeface="Open Sans"/>
              <a:buChar char="●"/>
              <a:defRPr>
                <a:solidFill>
                  <a:srgbClr val="434343"/>
                </a:solidFill>
              </a:defRPr>
            </a:lvl4pPr>
            <a:lvl5pPr marL="2286000" lvl="4" indent="-304800" rtl="0">
              <a:lnSpc>
                <a:spcPct val="100000"/>
              </a:lnSpc>
              <a:spcBef>
                <a:spcPts val="0"/>
              </a:spcBef>
              <a:spcAft>
                <a:spcPts val="0"/>
              </a:spcAft>
              <a:buClr>
                <a:srgbClr val="999999"/>
              </a:buClr>
              <a:buSzPts val="1200"/>
              <a:buFont typeface="Open Sans"/>
              <a:buChar char="○"/>
              <a:defRPr>
                <a:solidFill>
                  <a:srgbClr val="434343"/>
                </a:solidFill>
              </a:defRPr>
            </a:lvl5pPr>
            <a:lvl6pPr marL="2743200" lvl="5" indent="-304800" rtl="0">
              <a:lnSpc>
                <a:spcPct val="100000"/>
              </a:lnSpc>
              <a:spcBef>
                <a:spcPts val="0"/>
              </a:spcBef>
              <a:spcAft>
                <a:spcPts val="0"/>
              </a:spcAft>
              <a:buClr>
                <a:srgbClr val="999999"/>
              </a:buClr>
              <a:buSzPts val="1200"/>
              <a:buFont typeface="Open Sans"/>
              <a:buChar char="■"/>
              <a:defRPr>
                <a:solidFill>
                  <a:srgbClr val="434343"/>
                </a:solidFill>
              </a:defRPr>
            </a:lvl6pPr>
            <a:lvl7pPr marL="3200400" lvl="6" indent="-273050" rtl="0">
              <a:lnSpc>
                <a:spcPct val="100000"/>
              </a:lnSpc>
              <a:spcBef>
                <a:spcPts val="0"/>
              </a:spcBef>
              <a:spcAft>
                <a:spcPts val="0"/>
              </a:spcAft>
              <a:buClr>
                <a:srgbClr val="999999"/>
              </a:buClr>
              <a:buSzPts val="700"/>
              <a:buFont typeface="Open Sans"/>
              <a:buChar char="●"/>
              <a:defRPr>
                <a:solidFill>
                  <a:srgbClr val="434343"/>
                </a:solidFill>
              </a:defRPr>
            </a:lvl7pPr>
            <a:lvl8pPr marL="3657600" lvl="7" indent="-273050" rtl="0">
              <a:lnSpc>
                <a:spcPct val="100000"/>
              </a:lnSpc>
              <a:spcBef>
                <a:spcPts val="0"/>
              </a:spcBef>
              <a:spcAft>
                <a:spcPts val="0"/>
              </a:spcAft>
              <a:buClr>
                <a:srgbClr val="999999"/>
              </a:buClr>
              <a:buSzPts val="700"/>
              <a:buFont typeface="Open Sans"/>
              <a:buChar char="○"/>
              <a:defRPr>
                <a:solidFill>
                  <a:srgbClr val="434343"/>
                </a:solidFill>
              </a:defRPr>
            </a:lvl8pPr>
            <a:lvl9pPr marL="4114800" lvl="8" indent="-266700"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123800"/>
            <a:ext cx="7704000" cy="189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 name="Google Shape;79;p9"/>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
        <p:cNvGrpSpPr/>
        <p:nvPr/>
      </p:nvGrpSpPr>
      <p:grpSpPr>
        <a:xfrm>
          <a:off x="0" y="0"/>
          <a:ext cx="0" cy="0"/>
          <a:chOff x="0" y="0"/>
          <a:chExt cx="0" cy="0"/>
        </a:xfrm>
      </p:grpSpPr>
      <p:sp>
        <p:nvSpPr>
          <p:cNvPr id="83" name="Google Shape;83;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84045"/>
            <a:ext cx="7704000" cy="640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1pPr>
            <a:lvl2pPr lvl="1"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2pPr>
            <a:lvl3pPr lvl="2"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3pPr>
            <a:lvl4pPr lvl="3"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4pPr>
            <a:lvl5pPr lvl="4"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5pPr>
            <a:lvl6pPr lvl="5"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6pPr>
            <a:lvl7pPr lvl="6"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7pPr>
            <a:lvl8pPr lvl="7"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8pPr>
            <a:lvl9pPr lvl="8" algn="ctr" rtl="0">
              <a:lnSpc>
                <a:spcPct val="100000"/>
              </a:lnSpc>
              <a:spcBef>
                <a:spcPts val="0"/>
              </a:spcBef>
              <a:spcAft>
                <a:spcPts val="0"/>
              </a:spcAft>
              <a:buClr>
                <a:schemeClr val="dk1"/>
              </a:buClr>
              <a:buSzPts val="3000"/>
              <a:buFont typeface="Great Vibes"/>
              <a:buNone/>
              <a:defRPr sz="3000">
                <a:solidFill>
                  <a:schemeClr val="dk1"/>
                </a:solidFill>
                <a:latin typeface="Great Vibes"/>
                <a:ea typeface="Great Vibes"/>
                <a:cs typeface="Great Vibes"/>
                <a:sym typeface="Great Vibe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2" r:id="rId10"/>
    <p:sldLayoutId id="2147483665" r:id="rId11"/>
    <p:sldLayoutId id="2147483675" r:id="rId12"/>
    <p:sldLayoutId id="2147483685" r:id="rId13"/>
    <p:sldLayoutId id="214748368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comments" Target="../comments/commen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1"/>
        <p:cNvGrpSpPr/>
        <p:nvPr/>
      </p:nvGrpSpPr>
      <p:grpSpPr>
        <a:xfrm>
          <a:off x="0" y="0"/>
          <a:ext cx="0" cy="0"/>
          <a:chOff x="0" y="0"/>
          <a:chExt cx="0" cy="0"/>
        </a:xfrm>
      </p:grpSpPr>
      <p:sp>
        <p:nvSpPr>
          <p:cNvPr id="1402" name="Google Shape;1402;p44"/>
          <p:cNvSpPr txBox="1">
            <a:spLocks noGrp="1"/>
          </p:cNvSpPr>
          <p:nvPr>
            <p:ph type="ctrTitle"/>
          </p:nvPr>
        </p:nvSpPr>
        <p:spPr>
          <a:xfrm>
            <a:off x="1358230" y="837274"/>
            <a:ext cx="6562088" cy="18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1"/>
                </a:solidFill>
              </a:rPr>
              <a:t>Intelligence to </a:t>
            </a:r>
            <a:r>
              <a:rPr lang="en" sz="5400" dirty="0">
                <a:solidFill>
                  <a:schemeClr val="lt1"/>
                </a:solidFill>
              </a:rPr>
              <a:t> </a:t>
            </a:r>
            <a:br>
              <a:rPr lang="en" sz="5400" dirty="0">
                <a:solidFill>
                  <a:schemeClr val="lt1"/>
                </a:solidFill>
              </a:rPr>
            </a:br>
            <a:r>
              <a:rPr lang="en" sz="5400" dirty="0">
                <a:solidFill>
                  <a:schemeClr val="lt1"/>
                </a:solidFill>
              </a:rPr>
              <a:t>Biological  Systems-3</a:t>
            </a:r>
            <a:endParaRPr sz="5400" dirty="0">
              <a:solidFill>
                <a:schemeClr val="lt1"/>
              </a:solidFill>
            </a:endParaRPr>
          </a:p>
        </p:txBody>
      </p:sp>
      <p:sp>
        <p:nvSpPr>
          <p:cNvPr id="1404" name="Google Shape;1404;p44"/>
          <p:cNvSpPr/>
          <p:nvPr/>
        </p:nvSpPr>
        <p:spPr>
          <a:xfrm>
            <a:off x="2286000" y="3504275"/>
            <a:ext cx="4572000" cy="18300"/>
          </a:xfrm>
          <a:prstGeom prst="rect">
            <a:avLst/>
          </a:pr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4C04D57-35ED-0570-BA10-30CB795B6661}"/>
              </a:ext>
            </a:extLst>
          </p:cNvPr>
          <p:cNvSpPr txBox="1"/>
          <p:nvPr/>
        </p:nvSpPr>
        <p:spPr>
          <a:xfrm>
            <a:off x="1906121" y="2656548"/>
            <a:ext cx="4740088" cy="400110"/>
          </a:xfrm>
          <a:prstGeom prst="rect">
            <a:avLst/>
          </a:prstGeom>
          <a:noFill/>
        </p:spPr>
        <p:txBody>
          <a:bodyPr wrap="square">
            <a:spAutoFit/>
          </a:bodyPr>
          <a:lstStyle/>
          <a:p>
            <a:r>
              <a:rPr lang="en-US"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Term Project</a:t>
            </a:r>
            <a:endParaRPr lang="en-IN" sz="2000" dirty="0">
              <a:solidFill>
                <a:schemeClr val="bg2"/>
              </a:solidFill>
            </a:endParaRPr>
          </a:p>
        </p:txBody>
      </p:sp>
      <p:sp>
        <p:nvSpPr>
          <p:cNvPr id="4" name="TextBox 3">
            <a:extLst>
              <a:ext uri="{FF2B5EF4-FFF2-40B4-BE49-F238E27FC236}">
                <a16:creationId xmlns:a16="http://schemas.microsoft.com/office/drawing/2014/main" id="{54C681DE-7EAA-015D-0119-A45514561132}"/>
              </a:ext>
            </a:extLst>
          </p:cNvPr>
          <p:cNvSpPr txBox="1"/>
          <p:nvPr/>
        </p:nvSpPr>
        <p:spPr>
          <a:xfrm>
            <a:off x="1971115" y="3131677"/>
            <a:ext cx="4740088" cy="400110"/>
          </a:xfrm>
          <a:prstGeom prst="rect">
            <a:avLst/>
          </a:prstGeom>
          <a:noFill/>
        </p:spPr>
        <p:txBody>
          <a:bodyPr wrap="square">
            <a:spAutoFit/>
          </a:bodyPr>
          <a:lstStyle/>
          <a:p>
            <a:r>
              <a:rPr lang="en-US"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Presented By</a:t>
            </a:r>
            <a:endParaRPr lang="en-IN" sz="2000" dirty="0">
              <a:solidFill>
                <a:schemeClr val="bg2"/>
              </a:solidFill>
            </a:endParaRPr>
          </a:p>
        </p:txBody>
      </p:sp>
      <p:sp>
        <p:nvSpPr>
          <p:cNvPr id="11" name="TextBox 10">
            <a:extLst>
              <a:ext uri="{FF2B5EF4-FFF2-40B4-BE49-F238E27FC236}">
                <a16:creationId xmlns:a16="http://schemas.microsoft.com/office/drawing/2014/main" id="{E29A9E6D-6267-06F2-1128-4E48EE82161F}"/>
              </a:ext>
            </a:extLst>
          </p:cNvPr>
          <p:cNvSpPr txBox="1"/>
          <p:nvPr/>
        </p:nvSpPr>
        <p:spPr>
          <a:xfrm>
            <a:off x="2047314" y="3644907"/>
            <a:ext cx="4740088" cy="307777"/>
          </a:xfrm>
          <a:prstGeom prst="rect">
            <a:avLst/>
          </a:prstGeom>
          <a:noFill/>
        </p:spPr>
        <p:txBody>
          <a:bodyPr wrap="square">
            <a:spAutoFit/>
          </a:bodyPr>
          <a:lstStyle/>
          <a:p>
            <a:pPr marL="0" lvl="0" indent="0" algn="ctr" rtl="0">
              <a:spcBef>
                <a:spcPts val="0"/>
              </a:spcBef>
              <a:spcAft>
                <a:spcPts val="0"/>
              </a:spcAft>
              <a:buNone/>
            </a:pPr>
            <a:r>
              <a:rPr lang="en-US" dirty="0">
                <a:solidFill>
                  <a:schemeClr val="bg1">
                    <a:lumMod val="60000"/>
                    <a:lumOff val="40000"/>
                  </a:schemeClr>
                </a:solidFill>
                <a:latin typeface="Times New Roman" panose="02020603050405020304" pitchFamily="18" charset="0"/>
                <a:cs typeface="Times New Roman" panose="02020603050405020304" pitchFamily="18" charset="0"/>
              </a:rPr>
              <a:t>Batch-A Group-09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arn(inVertical)">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CA43E-0156-54D5-ECAF-49E780ABF3AD}"/>
              </a:ext>
            </a:extLst>
          </p:cNvPr>
          <p:cNvSpPr txBox="1"/>
          <p:nvPr/>
        </p:nvSpPr>
        <p:spPr>
          <a:xfrm>
            <a:off x="537882" y="407091"/>
            <a:ext cx="7664823" cy="523220"/>
          </a:xfrm>
          <a:prstGeom prst="rect">
            <a:avLst/>
          </a:prstGeom>
          <a:noFill/>
        </p:spPr>
        <p:txBody>
          <a:bodyPr wrap="square">
            <a:spAutoFit/>
          </a:bodyPr>
          <a:lstStyle/>
          <a:p>
            <a:r>
              <a:rPr lang="en-US" b="0" i="0" dirty="0">
                <a:solidFill>
                  <a:schemeClr val="accent1">
                    <a:lumMod val="95000"/>
                  </a:schemeClr>
                </a:solidFill>
                <a:effectLst/>
                <a:latin typeface="Times New Roman" panose="02020603050405020304" pitchFamily="18" charset="0"/>
                <a:cs typeface="Times New Roman" panose="02020603050405020304" pitchFamily="18" charset="0"/>
              </a:rPr>
              <a:t>The function draw ASCII creates a simple ASCII-art (plain text) dendrogram. This is a convenient visualization for interactive exploration, in case better graphical tools aren’t available.</a:t>
            </a:r>
            <a:endParaRPr lang="en-IN" dirty="0">
              <a:solidFill>
                <a:schemeClr val="accent1">
                  <a:lumMod val="9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840299-9EF4-CAD4-D154-4BAE2ADCF9CE}"/>
              </a:ext>
            </a:extLst>
          </p:cNvPr>
          <p:cNvPicPr>
            <a:picLocks noChangeAspect="1"/>
          </p:cNvPicPr>
          <p:nvPr/>
        </p:nvPicPr>
        <p:blipFill>
          <a:blip r:embed="rId2"/>
          <a:stretch>
            <a:fillRect/>
          </a:stretch>
        </p:blipFill>
        <p:spPr>
          <a:xfrm>
            <a:off x="1014681" y="1339902"/>
            <a:ext cx="2997166" cy="515792"/>
          </a:xfrm>
          <a:prstGeom prst="rect">
            <a:avLst/>
          </a:prstGeom>
        </p:spPr>
      </p:pic>
      <p:pic>
        <p:nvPicPr>
          <p:cNvPr id="7" name="Picture 6">
            <a:extLst>
              <a:ext uri="{FF2B5EF4-FFF2-40B4-BE49-F238E27FC236}">
                <a16:creationId xmlns:a16="http://schemas.microsoft.com/office/drawing/2014/main" id="{CFD87466-2B3F-34CA-329A-78B6D359E7E4}"/>
              </a:ext>
            </a:extLst>
          </p:cNvPr>
          <p:cNvPicPr>
            <a:picLocks noChangeAspect="1"/>
          </p:cNvPicPr>
          <p:nvPr/>
        </p:nvPicPr>
        <p:blipFill>
          <a:blip r:embed="rId3"/>
          <a:stretch>
            <a:fillRect/>
          </a:stretch>
        </p:blipFill>
        <p:spPr>
          <a:xfrm>
            <a:off x="780766" y="2790264"/>
            <a:ext cx="3522445" cy="1391771"/>
          </a:xfrm>
          <a:prstGeom prst="rect">
            <a:avLst/>
          </a:prstGeom>
        </p:spPr>
      </p:pic>
      <p:sp>
        <p:nvSpPr>
          <p:cNvPr id="9" name="TextBox 8">
            <a:extLst>
              <a:ext uri="{FF2B5EF4-FFF2-40B4-BE49-F238E27FC236}">
                <a16:creationId xmlns:a16="http://schemas.microsoft.com/office/drawing/2014/main" id="{096205B4-0E4C-3735-DC6C-C81EBA958AE7}"/>
              </a:ext>
            </a:extLst>
          </p:cNvPr>
          <p:cNvSpPr txBox="1"/>
          <p:nvPr/>
        </p:nvSpPr>
        <p:spPr>
          <a:xfrm>
            <a:off x="5318312" y="985749"/>
            <a:ext cx="3153335" cy="307777"/>
          </a:xfrm>
          <a:prstGeom prst="rect">
            <a:avLst/>
          </a:prstGeom>
          <a:noFill/>
        </p:spPr>
        <p:txBody>
          <a:bodyPr wrap="square">
            <a:spAutoFit/>
          </a:bodyPr>
          <a:lstStyle/>
          <a:p>
            <a:r>
              <a:rPr lang="en-US" b="0" i="0" dirty="0">
                <a:solidFill>
                  <a:schemeClr val="bg2">
                    <a:lumMod val="90000"/>
                  </a:schemeClr>
                </a:solidFill>
                <a:effectLst/>
                <a:latin typeface="Times New Roman" panose="02020603050405020304" pitchFamily="18" charset="0"/>
                <a:cs typeface="Times New Roman" panose="02020603050405020304" pitchFamily="18" charset="0"/>
              </a:rPr>
              <a:t>create a graphic using the draw function</a:t>
            </a:r>
            <a:endParaRPr lang="en-IN" dirty="0">
              <a:solidFill>
                <a:schemeClr val="bg2">
                  <a:lumMod val="9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CD7B15C-45C1-27FA-7B40-B6CCBA120E44}"/>
              </a:ext>
            </a:extLst>
          </p:cNvPr>
          <p:cNvPicPr>
            <a:picLocks noChangeAspect="1"/>
          </p:cNvPicPr>
          <p:nvPr/>
        </p:nvPicPr>
        <p:blipFill>
          <a:blip r:embed="rId4"/>
          <a:stretch>
            <a:fillRect/>
          </a:stretch>
        </p:blipFill>
        <p:spPr>
          <a:xfrm>
            <a:off x="5614978" y="1338497"/>
            <a:ext cx="2594451" cy="793122"/>
          </a:xfrm>
          <a:prstGeom prst="rect">
            <a:avLst/>
          </a:prstGeom>
        </p:spPr>
      </p:pic>
      <p:pic>
        <p:nvPicPr>
          <p:cNvPr id="13" name="Picture 12">
            <a:extLst>
              <a:ext uri="{FF2B5EF4-FFF2-40B4-BE49-F238E27FC236}">
                <a16:creationId xmlns:a16="http://schemas.microsoft.com/office/drawing/2014/main" id="{F8132900-F1EE-D2D5-2A4B-7B1317205306}"/>
              </a:ext>
            </a:extLst>
          </p:cNvPr>
          <p:cNvPicPr>
            <a:picLocks noChangeAspect="1"/>
          </p:cNvPicPr>
          <p:nvPr/>
        </p:nvPicPr>
        <p:blipFill>
          <a:blip r:embed="rId5"/>
          <a:stretch>
            <a:fillRect/>
          </a:stretch>
        </p:blipFill>
        <p:spPr>
          <a:xfrm>
            <a:off x="5324764" y="2467536"/>
            <a:ext cx="3343196" cy="2146332"/>
          </a:xfrm>
          <a:prstGeom prst="rect">
            <a:avLst/>
          </a:prstGeom>
        </p:spPr>
      </p:pic>
      <p:sp>
        <p:nvSpPr>
          <p:cNvPr id="14" name="TextBox 13">
            <a:extLst>
              <a:ext uri="{FF2B5EF4-FFF2-40B4-BE49-F238E27FC236}">
                <a16:creationId xmlns:a16="http://schemas.microsoft.com/office/drawing/2014/main" id="{CB29FBD3-88A6-B695-9183-C33FDBF59567}"/>
              </a:ext>
            </a:extLst>
          </p:cNvPr>
          <p:cNvSpPr txBox="1"/>
          <p:nvPr/>
        </p:nvSpPr>
        <p:spPr>
          <a:xfrm>
            <a:off x="457199" y="1008530"/>
            <a:ext cx="670376" cy="400110"/>
          </a:xfrm>
          <a:prstGeom prst="rect">
            <a:avLst/>
          </a:prstGeom>
          <a:noFill/>
        </p:spPr>
        <p:txBody>
          <a:bodyPr wrap="none" rtlCol="0">
            <a:spAutoFit/>
          </a:bodyPr>
          <a:lstStyle/>
          <a:p>
            <a:r>
              <a:rPr lang="en-US" sz="2000" b="1" dirty="0">
                <a:solidFill>
                  <a:schemeClr val="bg2">
                    <a:lumMod val="50000"/>
                  </a:schemeClr>
                </a:solidFill>
                <a:latin typeface="Great Vibes" panose="020B0604020202020204" charset="0"/>
              </a:rPr>
              <a:t>Code</a:t>
            </a:r>
            <a:r>
              <a:rPr lang="en-US" sz="2000" i="1" dirty="0">
                <a:solidFill>
                  <a:schemeClr val="bg2">
                    <a:lumMod val="50000"/>
                  </a:schemeClr>
                </a:solidFill>
                <a:latin typeface="Great Vibes" panose="020B0604020202020204" charset="0"/>
              </a:rPr>
              <a:t>:</a:t>
            </a:r>
            <a:endParaRPr lang="en-IN" sz="2000" i="1" dirty="0">
              <a:solidFill>
                <a:schemeClr val="bg2">
                  <a:lumMod val="50000"/>
                </a:schemeClr>
              </a:solidFill>
              <a:latin typeface="Great Vibes" panose="020B0604020202020204" charset="0"/>
            </a:endParaRPr>
          </a:p>
        </p:txBody>
      </p:sp>
      <p:sp>
        <p:nvSpPr>
          <p:cNvPr id="15" name="TextBox 14">
            <a:extLst>
              <a:ext uri="{FF2B5EF4-FFF2-40B4-BE49-F238E27FC236}">
                <a16:creationId xmlns:a16="http://schemas.microsoft.com/office/drawing/2014/main" id="{D8FB4F77-51D0-5434-532D-5210C1A60773}"/>
              </a:ext>
            </a:extLst>
          </p:cNvPr>
          <p:cNvSpPr txBox="1"/>
          <p:nvPr/>
        </p:nvSpPr>
        <p:spPr>
          <a:xfrm>
            <a:off x="4751293" y="1201271"/>
            <a:ext cx="670376" cy="400110"/>
          </a:xfrm>
          <a:prstGeom prst="rect">
            <a:avLst/>
          </a:prstGeom>
          <a:noFill/>
        </p:spPr>
        <p:txBody>
          <a:bodyPr wrap="none" rtlCol="0">
            <a:spAutoFit/>
          </a:bodyPr>
          <a:lstStyle/>
          <a:p>
            <a:r>
              <a:rPr lang="en-US" sz="2000" b="1" dirty="0">
                <a:solidFill>
                  <a:schemeClr val="bg2">
                    <a:lumMod val="50000"/>
                  </a:schemeClr>
                </a:solidFill>
                <a:latin typeface="Great Vibes" panose="020B0604020202020204" charset="0"/>
              </a:rPr>
              <a:t>Code</a:t>
            </a:r>
            <a:r>
              <a:rPr lang="en-US" sz="2000" i="1" dirty="0">
                <a:solidFill>
                  <a:schemeClr val="bg2">
                    <a:lumMod val="50000"/>
                  </a:schemeClr>
                </a:solidFill>
                <a:latin typeface="Great Vibes" panose="020B0604020202020204" charset="0"/>
              </a:rPr>
              <a:t>:</a:t>
            </a:r>
            <a:endParaRPr lang="en-IN" sz="2000" i="1" dirty="0">
              <a:solidFill>
                <a:schemeClr val="bg2">
                  <a:lumMod val="50000"/>
                </a:schemeClr>
              </a:solidFill>
              <a:latin typeface="Great Vibes" panose="020B0604020202020204" charset="0"/>
            </a:endParaRPr>
          </a:p>
        </p:txBody>
      </p:sp>
      <p:sp>
        <p:nvSpPr>
          <p:cNvPr id="16" name="TextBox 15">
            <a:extLst>
              <a:ext uri="{FF2B5EF4-FFF2-40B4-BE49-F238E27FC236}">
                <a16:creationId xmlns:a16="http://schemas.microsoft.com/office/drawing/2014/main" id="{FF4F9598-5313-805C-5BE1-A1A6E12CFE58}"/>
              </a:ext>
            </a:extLst>
          </p:cNvPr>
          <p:cNvSpPr txBox="1"/>
          <p:nvPr/>
        </p:nvSpPr>
        <p:spPr>
          <a:xfrm>
            <a:off x="443752" y="2131358"/>
            <a:ext cx="970137" cy="523220"/>
          </a:xfrm>
          <a:prstGeom prst="rect">
            <a:avLst/>
          </a:prstGeom>
          <a:noFill/>
        </p:spPr>
        <p:txBody>
          <a:bodyPr wrap="none" rtlCol="0">
            <a:spAutoFit/>
          </a:bodyPr>
          <a:lstStyle/>
          <a:p>
            <a:r>
              <a:rPr lang="en-US" sz="2800" dirty="0">
                <a:solidFill>
                  <a:schemeClr val="bg2">
                    <a:lumMod val="90000"/>
                  </a:schemeClr>
                </a:solidFill>
                <a:latin typeface="Great Vibes" panose="020B0604020202020204" charset="0"/>
              </a:rPr>
              <a:t>Output</a:t>
            </a:r>
            <a:endParaRPr lang="en-IN" dirty="0">
              <a:solidFill>
                <a:schemeClr val="bg2">
                  <a:lumMod val="90000"/>
                </a:schemeClr>
              </a:solidFill>
              <a:latin typeface="Great Vibes" panose="020B0604020202020204" charset="0"/>
            </a:endParaRPr>
          </a:p>
        </p:txBody>
      </p:sp>
      <p:sp>
        <p:nvSpPr>
          <p:cNvPr id="17" name="TextBox 16">
            <a:extLst>
              <a:ext uri="{FF2B5EF4-FFF2-40B4-BE49-F238E27FC236}">
                <a16:creationId xmlns:a16="http://schemas.microsoft.com/office/drawing/2014/main" id="{341FF70A-D9E5-00A8-9FD1-82AF06B0E865}"/>
              </a:ext>
            </a:extLst>
          </p:cNvPr>
          <p:cNvSpPr txBox="1"/>
          <p:nvPr/>
        </p:nvSpPr>
        <p:spPr>
          <a:xfrm>
            <a:off x="4347881" y="2021540"/>
            <a:ext cx="970137" cy="523220"/>
          </a:xfrm>
          <a:prstGeom prst="rect">
            <a:avLst/>
          </a:prstGeom>
          <a:noFill/>
        </p:spPr>
        <p:txBody>
          <a:bodyPr wrap="none" rtlCol="0">
            <a:spAutoFit/>
          </a:bodyPr>
          <a:lstStyle/>
          <a:p>
            <a:r>
              <a:rPr lang="en-US" sz="2800" dirty="0">
                <a:solidFill>
                  <a:schemeClr val="bg2">
                    <a:lumMod val="90000"/>
                  </a:schemeClr>
                </a:solidFill>
                <a:latin typeface="Great Vibes" panose="020B0604020202020204" charset="0"/>
              </a:rPr>
              <a:t>Output</a:t>
            </a:r>
            <a:endParaRPr lang="en-IN" dirty="0">
              <a:solidFill>
                <a:schemeClr val="bg2">
                  <a:lumMod val="90000"/>
                </a:schemeClr>
              </a:solidFill>
              <a:latin typeface="Great Vibes" panose="020B0604020202020204" charset="0"/>
            </a:endParaRPr>
          </a:p>
        </p:txBody>
      </p:sp>
    </p:spTree>
    <p:extLst>
      <p:ext uri="{BB962C8B-B14F-4D97-AF65-F5344CB8AC3E}">
        <p14:creationId xmlns:p14="http://schemas.microsoft.com/office/powerpoint/2010/main" val="148608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F49FF-6B1C-0633-6E5C-547052D3C2C9}"/>
              </a:ext>
            </a:extLst>
          </p:cNvPr>
          <p:cNvSpPr txBox="1"/>
          <p:nvPr/>
        </p:nvSpPr>
        <p:spPr>
          <a:xfrm>
            <a:off x="692523" y="773542"/>
            <a:ext cx="7651377" cy="3539430"/>
          </a:xfrm>
          <a:prstGeom prst="rect">
            <a:avLst/>
          </a:prstGeom>
          <a:noFill/>
        </p:spPr>
        <p:txBody>
          <a:bodyPr wrap="square">
            <a:spAutoFit/>
          </a:bodyPr>
          <a:lstStyle/>
          <a:p>
            <a:pPr algn="l"/>
            <a:r>
              <a:rPr lang="en-US" b="0" i="0" dirty="0">
                <a:solidFill>
                  <a:srgbClr val="D1D5DB"/>
                </a:solidFill>
                <a:effectLst/>
                <a:latin typeface="Times New Roman" panose="02020603050405020304" pitchFamily="18" charset="0"/>
                <a:cs typeface="Times New Roman" panose="02020603050405020304" pitchFamily="18" charset="0"/>
              </a:rPr>
              <a:t>Character-based methods in phylogenetics are methods that use discrete, observable characters (such as morphological or molecular characters) to infer evolutionary relationships between different species. </a:t>
            </a:r>
          </a:p>
          <a:p>
            <a:pPr algn="l"/>
            <a:endParaRPr lang="en-US" dirty="0">
              <a:solidFill>
                <a:srgbClr val="D1D5DB"/>
              </a:solidFill>
              <a:latin typeface="Times New Roman" panose="02020603050405020304" pitchFamily="18" charset="0"/>
              <a:cs typeface="Times New Roman" panose="02020603050405020304" pitchFamily="18" charset="0"/>
            </a:endParaRPr>
          </a:p>
          <a:p>
            <a:pPr algn="l"/>
            <a:r>
              <a:rPr lang="en-US" b="0" i="0" dirty="0">
                <a:solidFill>
                  <a:srgbClr val="D1D5DB"/>
                </a:solidFill>
                <a:effectLst/>
                <a:latin typeface="Times New Roman" panose="02020603050405020304" pitchFamily="18" charset="0"/>
                <a:cs typeface="Times New Roman" panose="02020603050405020304" pitchFamily="18" charset="0"/>
              </a:rPr>
              <a:t>One common character-based method is parsimony analysis, which is based on the principle of parsimony, which states that the simplest explanation for a set of observations is the most likely to be correct. Parsimony analysis constructs a phylogenetic tree that requires the smallest number of character state changes to explain the observed character data.</a:t>
            </a:r>
          </a:p>
          <a:p>
            <a:pPr algn="l"/>
            <a:endParaRPr lang="en-US" b="0" i="0" dirty="0">
              <a:solidFill>
                <a:srgbClr val="D1D5DB"/>
              </a:solidFill>
              <a:effectLst/>
              <a:latin typeface="Times New Roman" panose="02020603050405020304" pitchFamily="18" charset="0"/>
              <a:cs typeface="Times New Roman" panose="02020603050405020304" pitchFamily="18" charset="0"/>
            </a:endParaRPr>
          </a:p>
          <a:p>
            <a:pPr algn="l"/>
            <a:r>
              <a:rPr lang="en-US" b="0" i="0" dirty="0">
                <a:solidFill>
                  <a:srgbClr val="D1D5DB"/>
                </a:solidFill>
                <a:effectLst/>
                <a:latin typeface="Times New Roman" panose="02020603050405020304" pitchFamily="18" charset="0"/>
                <a:cs typeface="Times New Roman" panose="02020603050405020304" pitchFamily="18" charset="0"/>
              </a:rPr>
              <a:t>Another common character-based method is maximum likelihood analysis, which uses statistical models to infer the most likely tree that explains the observed character data. This method requires a model of character evolution, such as the Jukes-Cantor model or the Kimura 2-parameter model, which describe the probability of different character state changes over time.</a:t>
            </a:r>
          </a:p>
          <a:p>
            <a:pPr algn="l"/>
            <a:endParaRPr lang="en-US" b="0" i="0" dirty="0">
              <a:solidFill>
                <a:srgbClr val="D1D5DB"/>
              </a:solidFill>
              <a:effectLst/>
              <a:latin typeface="Times New Roman" panose="02020603050405020304" pitchFamily="18" charset="0"/>
              <a:cs typeface="Times New Roman" panose="02020603050405020304" pitchFamily="18" charset="0"/>
            </a:endParaRPr>
          </a:p>
          <a:p>
            <a:pPr algn="l"/>
            <a:r>
              <a:rPr lang="en-US" b="0" i="0" dirty="0">
                <a:solidFill>
                  <a:srgbClr val="D1D5DB"/>
                </a:solidFill>
                <a:effectLst/>
                <a:latin typeface="Times New Roman" panose="02020603050405020304" pitchFamily="18" charset="0"/>
                <a:cs typeface="Times New Roman" panose="02020603050405020304" pitchFamily="18" charset="0"/>
              </a:rPr>
              <a:t>Both parsimony and likelihood-based methods are widely used in phylogenetics, and each has its own strengths and weaknesses. Depending on the research question, the characteristics of the dataset, and the assumptions of the model, one method may be more appropriate than the other.</a:t>
            </a:r>
          </a:p>
        </p:txBody>
      </p:sp>
      <p:sp>
        <p:nvSpPr>
          <p:cNvPr id="7" name="TextBox 6">
            <a:extLst>
              <a:ext uri="{FF2B5EF4-FFF2-40B4-BE49-F238E27FC236}">
                <a16:creationId xmlns:a16="http://schemas.microsoft.com/office/drawing/2014/main" id="{798557DE-7A3E-FFC4-08BE-A0A814996AD8}"/>
              </a:ext>
            </a:extLst>
          </p:cNvPr>
          <p:cNvSpPr txBox="1"/>
          <p:nvPr/>
        </p:nvSpPr>
        <p:spPr>
          <a:xfrm>
            <a:off x="349623" y="310260"/>
            <a:ext cx="4572000" cy="354392"/>
          </a:xfrm>
          <a:prstGeom prst="rect">
            <a:avLst/>
          </a:prstGeom>
          <a:noFill/>
        </p:spPr>
        <p:txBody>
          <a:bodyPr wrap="square">
            <a:spAutoFit/>
          </a:bodyPr>
          <a:lstStyle/>
          <a:p>
            <a:pPr algn="l">
              <a:lnSpc>
                <a:spcPts val="2250"/>
              </a:lnSpc>
              <a:spcBef>
                <a:spcPts val="2000"/>
              </a:spcBef>
              <a:spcAft>
                <a:spcPts val="1000"/>
              </a:spcAft>
            </a:pPr>
            <a:r>
              <a:rPr lang="en-IN" sz="1400" b="0" i="0" dirty="0">
                <a:solidFill>
                  <a:schemeClr val="bg2">
                    <a:lumMod val="90000"/>
                  </a:schemeClr>
                </a:solidFill>
                <a:effectLst/>
                <a:latin typeface="Times New Roman" panose="02020603050405020304" pitchFamily="18" charset="0"/>
                <a:cs typeface="Times New Roman" panose="02020603050405020304" pitchFamily="18" charset="0"/>
              </a:rPr>
              <a:t>Character-Based Methods</a:t>
            </a:r>
          </a:p>
        </p:txBody>
      </p:sp>
    </p:spTree>
    <p:extLst>
      <p:ext uri="{BB962C8B-B14F-4D97-AF65-F5344CB8AC3E}">
        <p14:creationId xmlns:p14="http://schemas.microsoft.com/office/powerpoint/2010/main" val="35786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A75EE-054E-3175-A362-8E35476E69BD}"/>
              </a:ext>
            </a:extLst>
          </p:cNvPr>
          <p:cNvSpPr txBox="1"/>
          <p:nvPr/>
        </p:nvSpPr>
        <p:spPr>
          <a:xfrm>
            <a:off x="527520" y="3688336"/>
            <a:ext cx="3403496" cy="307777"/>
          </a:xfrm>
          <a:prstGeom prst="rect">
            <a:avLst/>
          </a:prstGeom>
          <a:noFill/>
        </p:spPr>
        <p:txBody>
          <a:bodyPr wrap="none" rtlCol="0">
            <a:spAutoFit/>
          </a:bodyPr>
          <a:lstStyle/>
          <a:p>
            <a:r>
              <a:rPr lang="en-US" dirty="0">
                <a:solidFill>
                  <a:schemeClr val="accent1"/>
                </a:solidFill>
                <a:latin typeface="Times New Roman" panose="02020603050405020304" pitchFamily="18" charset="0"/>
                <a:cs typeface="Times New Roman" panose="02020603050405020304" pitchFamily="18" charset="0"/>
              </a:rPr>
              <a:t>The software used for phylogenetic Analysis</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B65ABFC-1C30-AD49-B5BE-350873E44935}"/>
              </a:ext>
            </a:extLst>
          </p:cNvPr>
          <p:cNvSpPr txBox="1"/>
          <p:nvPr/>
        </p:nvSpPr>
        <p:spPr>
          <a:xfrm>
            <a:off x="790645" y="4042611"/>
            <a:ext cx="4278735" cy="738664"/>
          </a:xfrm>
          <a:prstGeom prst="rect">
            <a:avLst/>
          </a:prstGeom>
          <a:noFill/>
        </p:spPr>
        <p:txBody>
          <a:bodyPr wrap="none" rtlCol="0">
            <a:spAutoFit/>
          </a:bodyPr>
          <a:lstStyle/>
          <a:p>
            <a:pPr marL="342900" indent="-342900">
              <a:buAutoNum type="arabicPeriod"/>
            </a:pPr>
            <a:r>
              <a:rPr lang="en-IN" dirty="0">
                <a:solidFill>
                  <a:schemeClr val="accent1"/>
                </a:solidFill>
                <a:latin typeface="Times New Roman" panose="02020603050405020304" pitchFamily="18" charset="0"/>
                <a:cs typeface="Times New Roman" panose="02020603050405020304" pitchFamily="18" charset="0"/>
              </a:rPr>
              <a:t>MEGA -</a:t>
            </a:r>
            <a:r>
              <a:rPr lang="en-IN" i="0" dirty="0">
                <a:solidFill>
                  <a:schemeClr val="accent1"/>
                </a:solidFill>
                <a:effectLst/>
                <a:latin typeface="Times New Roman" panose="02020603050405020304" pitchFamily="18" charset="0"/>
                <a:cs typeface="Times New Roman" panose="02020603050405020304" pitchFamily="18" charset="0"/>
              </a:rPr>
              <a:t> Molecular Evolutionary Genetics Analysis</a:t>
            </a:r>
            <a:endParaRPr lang="en-IN" dirty="0">
              <a:solidFill>
                <a:schemeClr val="accent1"/>
              </a:solidFill>
              <a:latin typeface="Times New Roman" panose="02020603050405020304" pitchFamily="18" charset="0"/>
              <a:cs typeface="Times New Roman" panose="02020603050405020304" pitchFamily="18" charset="0"/>
            </a:endParaRPr>
          </a:p>
          <a:p>
            <a:pPr marL="342900" indent="-342900">
              <a:buAutoNum type="arabicPeriod"/>
            </a:pPr>
            <a:r>
              <a:rPr lang="en-IN" dirty="0">
                <a:solidFill>
                  <a:schemeClr val="accent1"/>
                </a:solidFill>
                <a:latin typeface="Times New Roman" panose="02020603050405020304" pitchFamily="18" charset="0"/>
                <a:cs typeface="Times New Roman" panose="02020603050405020304" pitchFamily="18" charset="0"/>
              </a:rPr>
              <a:t>PHYLIP - </a:t>
            </a:r>
            <a:r>
              <a:rPr lang="en-IN" i="0" dirty="0">
                <a:solidFill>
                  <a:schemeClr val="accent1"/>
                </a:solidFill>
                <a:effectLst/>
                <a:latin typeface="Times New Roman" panose="02020603050405020304" pitchFamily="18" charset="0"/>
                <a:cs typeface="Times New Roman" panose="02020603050405020304" pitchFamily="18" charset="0"/>
              </a:rPr>
              <a:t>PHYLogeny Inference Package</a:t>
            </a:r>
            <a:endParaRPr lang="en-IN" dirty="0">
              <a:solidFill>
                <a:schemeClr val="accent1"/>
              </a:solidFill>
              <a:latin typeface="Times New Roman" panose="02020603050405020304" pitchFamily="18" charset="0"/>
              <a:cs typeface="Times New Roman" panose="02020603050405020304" pitchFamily="18" charset="0"/>
            </a:endParaRPr>
          </a:p>
          <a:p>
            <a:pPr marL="342900" indent="-342900">
              <a:buAutoNum type="arabicPeriod"/>
            </a:pPr>
            <a:r>
              <a:rPr lang="en-IN" dirty="0">
                <a:solidFill>
                  <a:schemeClr val="accent1"/>
                </a:solidFill>
                <a:latin typeface="Times New Roman" panose="02020603050405020304" pitchFamily="18" charset="0"/>
                <a:cs typeface="Times New Roman" panose="02020603050405020304" pitchFamily="18" charset="0"/>
              </a:rPr>
              <a:t>PAUP - </a:t>
            </a:r>
            <a:r>
              <a:rPr lang="en-IN" i="0" dirty="0">
                <a:solidFill>
                  <a:schemeClr val="accent1"/>
                </a:solidFill>
                <a:effectLst/>
                <a:latin typeface="Times New Roman" panose="02020603050405020304" pitchFamily="18" charset="0"/>
                <a:cs typeface="Times New Roman" panose="02020603050405020304" pitchFamily="18" charset="0"/>
              </a:rPr>
              <a:t>Phylogenetic Analysis Using Parsimony</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15C4FD-C3CB-BA8F-3DAE-025764838093}"/>
              </a:ext>
            </a:extLst>
          </p:cNvPr>
          <p:cNvSpPr txBox="1"/>
          <p:nvPr/>
        </p:nvSpPr>
        <p:spPr>
          <a:xfrm>
            <a:off x="467513" y="371260"/>
            <a:ext cx="2733441" cy="3108543"/>
          </a:xfrm>
          <a:prstGeom prst="rect">
            <a:avLst/>
          </a:prstGeom>
          <a:noFill/>
        </p:spPr>
        <p:txBody>
          <a:bodyPr wrap="none" rtlCol="0">
            <a:spAutoFit/>
          </a:bodyPr>
          <a:lstStyle/>
          <a:p>
            <a:r>
              <a:rPr lang="en-US" dirty="0">
                <a:solidFill>
                  <a:schemeClr val="accent1"/>
                </a:solidFill>
                <a:latin typeface="Times New Roman" panose="02020603050405020304" pitchFamily="18" charset="0"/>
                <a:cs typeface="Times New Roman" panose="02020603050405020304" pitchFamily="18" charset="0"/>
              </a:rPr>
              <a:t>Construction of Phylogenetic Trees</a:t>
            </a:r>
          </a:p>
          <a:p>
            <a:pPr marL="342900" indent="-342900">
              <a:buAutoNum type="arabi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dirty="0">
                <a:solidFill>
                  <a:schemeClr val="accent1"/>
                </a:solidFill>
                <a:latin typeface="Times New Roman" panose="02020603050405020304" pitchFamily="18" charset="0"/>
                <a:cs typeface="Times New Roman" panose="02020603050405020304" pitchFamily="18" charset="0"/>
              </a:rPr>
              <a:t> Distance based methods</a:t>
            </a:r>
          </a:p>
          <a:p>
            <a:pPr marL="342900" indent="-342900">
              <a:buFont typeface="+mj-lt"/>
              <a:buAutoNum type="alphaU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lphaU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lphaU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lphaUcPeriod"/>
            </a:pP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dirty="0">
                <a:solidFill>
                  <a:schemeClr val="accent1"/>
                </a:solidFill>
                <a:latin typeface="Times New Roman" panose="02020603050405020304" pitchFamily="18" charset="0"/>
                <a:cs typeface="Times New Roman" panose="02020603050405020304" pitchFamily="18" charset="0"/>
              </a:rPr>
              <a:t>Character based methods</a:t>
            </a:r>
          </a:p>
          <a:p>
            <a:endParaRPr lang="en-US"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E1AF32F-3ADE-B552-A581-0827E8A61DDA}"/>
              </a:ext>
            </a:extLst>
          </p:cNvPr>
          <p:cNvSpPr txBox="1"/>
          <p:nvPr/>
        </p:nvSpPr>
        <p:spPr>
          <a:xfrm>
            <a:off x="706426" y="799450"/>
            <a:ext cx="3865574" cy="738664"/>
          </a:xfrm>
          <a:prstGeom prst="rect">
            <a:avLst/>
          </a:prstGeom>
          <a:noFill/>
        </p:spPr>
        <p:txBody>
          <a:bodyPr wrap="square">
            <a:spAutoFit/>
          </a:bodyPr>
          <a:lstStyle/>
          <a:p>
            <a:pPr marL="342900" indent="-342900">
              <a:buAutoNum type="arabicPeriod"/>
            </a:pPr>
            <a:r>
              <a:rPr lang="en-US" dirty="0">
                <a:solidFill>
                  <a:schemeClr val="accent1"/>
                </a:solidFill>
                <a:latin typeface="Times New Roman" panose="02020603050405020304" pitchFamily="18" charset="0"/>
                <a:cs typeface="Times New Roman" panose="02020603050405020304" pitchFamily="18" charset="0"/>
              </a:rPr>
              <a:t>Construction and editing of a MSA</a:t>
            </a:r>
          </a:p>
          <a:p>
            <a:pPr marL="342900" indent="-342900">
              <a:buAutoNum type="arabicPeriod"/>
            </a:pPr>
            <a:r>
              <a:rPr lang="en-US" dirty="0">
                <a:solidFill>
                  <a:schemeClr val="accent1"/>
                </a:solidFill>
                <a:latin typeface="Times New Roman" panose="02020603050405020304" pitchFamily="18" charset="0"/>
                <a:cs typeface="Times New Roman" panose="02020603050405020304" pitchFamily="18" charset="0"/>
              </a:rPr>
              <a:t>Selection of a submission model</a:t>
            </a:r>
          </a:p>
          <a:p>
            <a:pPr marL="342900" indent="-342900">
              <a:buAutoNum type="arabicPeriod"/>
            </a:pPr>
            <a:r>
              <a:rPr lang="en-US" dirty="0">
                <a:solidFill>
                  <a:schemeClr val="accent1"/>
                </a:solidFill>
                <a:latin typeface="Times New Roman" panose="02020603050405020304" pitchFamily="18" charset="0"/>
                <a:cs typeface="Times New Roman" panose="02020603050405020304" pitchFamily="18" charset="0"/>
              </a:rPr>
              <a:t>Tree building</a:t>
            </a:r>
          </a:p>
        </p:txBody>
      </p:sp>
      <p:sp>
        <p:nvSpPr>
          <p:cNvPr id="11" name="TextBox 10">
            <a:extLst>
              <a:ext uri="{FF2B5EF4-FFF2-40B4-BE49-F238E27FC236}">
                <a16:creationId xmlns:a16="http://schemas.microsoft.com/office/drawing/2014/main" id="{0C3DF0C1-26F0-28A2-03A1-15568C724DCB}"/>
              </a:ext>
            </a:extLst>
          </p:cNvPr>
          <p:cNvSpPr txBox="1"/>
          <p:nvPr/>
        </p:nvSpPr>
        <p:spPr>
          <a:xfrm>
            <a:off x="862128" y="2001844"/>
            <a:ext cx="4449460" cy="738664"/>
          </a:xfrm>
          <a:prstGeom prst="rect">
            <a:avLst/>
          </a:prstGeom>
          <a:noFill/>
        </p:spPr>
        <p:txBody>
          <a:bodyPr wrap="square">
            <a:spAutoFit/>
          </a:bodyPr>
          <a:lstStyle/>
          <a:p>
            <a:pPr marL="342900" indent="-342900">
              <a:buAutoNum type="arabicPeriod"/>
            </a:pPr>
            <a:r>
              <a:rPr lang="en-US" dirty="0">
                <a:solidFill>
                  <a:schemeClr val="accent1"/>
                </a:solidFill>
                <a:latin typeface="Times New Roman" panose="02020603050405020304" pitchFamily="18" charset="0"/>
                <a:cs typeface="Times New Roman" panose="02020603050405020304" pitchFamily="18" charset="0"/>
              </a:rPr>
              <a:t>UPGMA - </a:t>
            </a:r>
            <a:r>
              <a:rPr lang="en-US" b="0" i="0" dirty="0">
                <a:solidFill>
                  <a:schemeClr val="accent1"/>
                </a:solidFill>
                <a:effectLst/>
                <a:latin typeface="Times New Roman" panose="02020603050405020304" pitchFamily="18" charset="0"/>
                <a:cs typeface="Times New Roman" panose="02020603050405020304" pitchFamily="18" charset="0"/>
              </a:rPr>
              <a:t>unweighted pair group method with Arithmetic mean</a:t>
            </a: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accent1"/>
                </a:solidFill>
                <a:latin typeface="Times New Roman" panose="02020603050405020304" pitchFamily="18" charset="0"/>
                <a:cs typeface="Times New Roman" panose="02020603050405020304" pitchFamily="18" charset="0"/>
              </a:rPr>
              <a:t>Neighbor-joining</a:t>
            </a:r>
          </a:p>
        </p:txBody>
      </p:sp>
      <p:sp>
        <p:nvSpPr>
          <p:cNvPr id="13" name="TextBox 12">
            <a:extLst>
              <a:ext uri="{FF2B5EF4-FFF2-40B4-BE49-F238E27FC236}">
                <a16:creationId xmlns:a16="http://schemas.microsoft.com/office/drawing/2014/main" id="{D174A76B-DAD9-C59B-598A-D36C0BA13910}"/>
              </a:ext>
            </a:extLst>
          </p:cNvPr>
          <p:cNvSpPr txBox="1"/>
          <p:nvPr/>
        </p:nvSpPr>
        <p:spPr>
          <a:xfrm>
            <a:off x="775177" y="3072856"/>
            <a:ext cx="3211876" cy="523220"/>
          </a:xfrm>
          <a:prstGeom prst="rect">
            <a:avLst/>
          </a:prstGeom>
          <a:noFill/>
        </p:spPr>
        <p:txBody>
          <a:bodyPr wrap="square">
            <a:spAutoFit/>
          </a:bodyPr>
          <a:lstStyle/>
          <a:p>
            <a:pPr marL="342900" indent="-342900">
              <a:buAutoNum type="arabicPeriod"/>
            </a:pPr>
            <a:r>
              <a:rPr lang="en-US" dirty="0">
                <a:solidFill>
                  <a:schemeClr val="accent1"/>
                </a:solidFill>
                <a:latin typeface="Times New Roman" panose="02020603050405020304" pitchFamily="18" charset="0"/>
                <a:cs typeface="Times New Roman" panose="02020603050405020304" pitchFamily="18" charset="0"/>
              </a:rPr>
              <a:t>Maximum Parsimony</a:t>
            </a:r>
          </a:p>
          <a:p>
            <a:pPr marL="342900" indent="-342900">
              <a:buAutoNum type="arabicPeriod"/>
            </a:pPr>
            <a:r>
              <a:rPr lang="en-US" dirty="0">
                <a:solidFill>
                  <a:schemeClr val="accent1"/>
                </a:solidFill>
                <a:latin typeface="Times New Roman" panose="02020603050405020304" pitchFamily="18" charset="0"/>
                <a:cs typeface="Times New Roman" panose="02020603050405020304" pitchFamily="18" charset="0"/>
              </a:rPr>
              <a:t>Maximum Likelihood</a:t>
            </a:r>
          </a:p>
        </p:txBody>
      </p:sp>
      <p:pic>
        <p:nvPicPr>
          <p:cNvPr id="15" name="Picture 14">
            <a:extLst>
              <a:ext uri="{FF2B5EF4-FFF2-40B4-BE49-F238E27FC236}">
                <a16:creationId xmlns:a16="http://schemas.microsoft.com/office/drawing/2014/main" id="{AE2EC243-2829-F5F3-6186-897123D1F891}"/>
              </a:ext>
            </a:extLst>
          </p:cNvPr>
          <p:cNvPicPr>
            <a:picLocks noChangeAspect="1"/>
          </p:cNvPicPr>
          <p:nvPr/>
        </p:nvPicPr>
        <p:blipFill>
          <a:blip r:embed="rId2"/>
          <a:stretch>
            <a:fillRect/>
          </a:stretch>
        </p:blipFill>
        <p:spPr>
          <a:xfrm>
            <a:off x="6508863" y="2576058"/>
            <a:ext cx="2164490" cy="2238203"/>
          </a:xfrm>
          <a:prstGeom prst="rect">
            <a:avLst/>
          </a:prstGeom>
        </p:spPr>
      </p:pic>
      <p:pic>
        <p:nvPicPr>
          <p:cNvPr id="17" name="Picture 16">
            <a:extLst>
              <a:ext uri="{FF2B5EF4-FFF2-40B4-BE49-F238E27FC236}">
                <a16:creationId xmlns:a16="http://schemas.microsoft.com/office/drawing/2014/main" id="{B44E3B25-D148-9D48-89E9-5419CFA0895E}"/>
              </a:ext>
            </a:extLst>
          </p:cNvPr>
          <p:cNvPicPr>
            <a:picLocks noChangeAspect="1"/>
          </p:cNvPicPr>
          <p:nvPr/>
        </p:nvPicPr>
        <p:blipFill>
          <a:blip r:embed="rId3"/>
          <a:stretch>
            <a:fillRect/>
          </a:stretch>
        </p:blipFill>
        <p:spPr>
          <a:xfrm>
            <a:off x="4991711" y="367065"/>
            <a:ext cx="3584660" cy="2163714"/>
          </a:xfrm>
          <a:prstGeom prst="rect">
            <a:avLst/>
          </a:prstGeom>
        </p:spPr>
      </p:pic>
    </p:spTree>
    <p:extLst>
      <p:ext uri="{BB962C8B-B14F-4D97-AF65-F5344CB8AC3E}">
        <p14:creationId xmlns:p14="http://schemas.microsoft.com/office/powerpoint/2010/main" val="81712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7B389F-9925-77BD-221D-7C48FC9E5668}"/>
              </a:ext>
            </a:extLst>
          </p:cNvPr>
          <p:cNvSpPr>
            <a:spLocks noChangeArrowheads="1"/>
          </p:cNvSpPr>
          <p:nvPr/>
        </p:nvSpPr>
        <p:spPr bwMode="auto">
          <a:xfrm>
            <a:off x="329453" y="243748"/>
            <a:ext cx="3180679" cy="35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Steps for preparing the Phylogenetic Tree</a:t>
            </a:r>
          </a:p>
        </p:txBody>
      </p:sp>
      <p:sp>
        <p:nvSpPr>
          <p:cNvPr id="4" name="TextBox 3">
            <a:extLst>
              <a:ext uri="{FF2B5EF4-FFF2-40B4-BE49-F238E27FC236}">
                <a16:creationId xmlns:a16="http://schemas.microsoft.com/office/drawing/2014/main" id="{ED0777E3-8DCC-A82B-A0BC-403AD9337866}"/>
              </a:ext>
            </a:extLst>
          </p:cNvPr>
          <p:cNvSpPr txBox="1"/>
          <p:nvPr/>
        </p:nvSpPr>
        <p:spPr>
          <a:xfrm>
            <a:off x="1445558" y="696639"/>
            <a:ext cx="4572000" cy="4185761"/>
          </a:xfrm>
          <a:prstGeom prst="rect">
            <a:avLst/>
          </a:prstGeom>
          <a:noFill/>
        </p:spPr>
        <p:txBody>
          <a:bodyPr wrap="square">
            <a:spAutoFit/>
          </a:bodyPr>
          <a:lstStyle/>
          <a:p>
            <a:pPr algn="ctr"/>
            <a:r>
              <a:rPr lang="en-US" i="0" dirty="0">
                <a:solidFill>
                  <a:schemeClr val="accent1"/>
                </a:solidFill>
                <a:effectLst/>
                <a:latin typeface="Times New Roman" panose="02020603050405020304" pitchFamily="18" charset="0"/>
                <a:cs typeface="Times New Roman" panose="02020603050405020304" pitchFamily="18" charset="0"/>
              </a:rPr>
              <a:t>Selection of an organism or a gene family</a:t>
            </a:r>
          </a:p>
          <a:p>
            <a:pPr algn="ctr"/>
            <a:endParaRPr lang="en-US" dirty="0">
              <a:solidFill>
                <a:schemeClr val="accent1"/>
              </a:solidFill>
              <a:latin typeface="Times New Roman" panose="02020603050405020304" pitchFamily="18" charset="0"/>
              <a:cs typeface="Times New Roman" panose="02020603050405020304" pitchFamily="18" charset="0"/>
            </a:endParaRPr>
          </a:p>
          <a:p>
            <a:pPr algn="ctr"/>
            <a:endParaRPr lang="en-US" i="0" dirty="0">
              <a:solidFill>
                <a:schemeClr val="accent1"/>
              </a:solidFill>
              <a:effectLst/>
              <a:latin typeface="Times New Roman" panose="02020603050405020304" pitchFamily="18" charset="0"/>
              <a:cs typeface="Times New Roman" panose="02020603050405020304" pitchFamily="18" charset="0"/>
            </a:endParaRPr>
          </a:p>
          <a:p>
            <a:pPr algn="ctr"/>
            <a:r>
              <a:rPr lang="en-US" i="0" dirty="0">
                <a:solidFill>
                  <a:schemeClr val="accent1"/>
                </a:solidFill>
                <a:effectLst/>
                <a:latin typeface="Times New Roman" panose="02020603050405020304" pitchFamily="18" charset="0"/>
                <a:cs typeface="Times New Roman" panose="02020603050405020304" pitchFamily="18" charset="0"/>
              </a:rPr>
              <a:t>Selection of appropriate molecular markers</a:t>
            </a:r>
          </a:p>
          <a:p>
            <a:pPr algn="ctr"/>
            <a:endParaRPr lang="en-US" dirty="0">
              <a:solidFill>
                <a:schemeClr val="accent1"/>
              </a:solidFill>
              <a:latin typeface="Times New Roman" panose="02020603050405020304" pitchFamily="18" charset="0"/>
              <a:cs typeface="Times New Roman" panose="02020603050405020304" pitchFamily="18" charset="0"/>
            </a:endParaRPr>
          </a:p>
          <a:p>
            <a:pPr algn="ctr"/>
            <a:endParaRPr lang="en-US" i="0" dirty="0">
              <a:solidFill>
                <a:schemeClr val="accent1"/>
              </a:solidFill>
              <a:effectLst/>
              <a:latin typeface="Times New Roman" panose="02020603050405020304" pitchFamily="18" charset="0"/>
              <a:cs typeface="Times New Roman" panose="02020603050405020304" pitchFamily="18" charset="0"/>
            </a:endParaRPr>
          </a:p>
          <a:p>
            <a:pPr algn="ctr"/>
            <a:r>
              <a:rPr lang="en-IN" i="0" dirty="0">
                <a:solidFill>
                  <a:schemeClr val="accent1"/>
                </a:solidFill>
                <a:effectLst/>
                <a:latin typeface="Times New Roman" panose="02020603050405020304" pitchFamily="18" charset="0"/>
                <a:cs typeface="Times New Roman" panose="02020603050405020304" pitchFamily="18" charset="0"/>
              </a:rPr>
              <a:t>Amplification</a:t>
            </a:r>
          </a:p>
          <a:p>
            <a:pPr algn="ctr"/>
            <a:endParaRPr lang="en-IN" dirty="0">
              <a:solidFill>
                <a:schemeClr val="accent1"/>
              </a:solidFill>
              <a:latin typeface="Times New Roman" panose="02020603050405020304" pitchFamily="18" charset="0"/>
              <a:cs typeface="Times New Roman" panose="02020603050405020304" pitchFamily="18" charset="0"/>
            </a:endParaRPr>
          </a:p>
          <a:p>
            <a:pPr algn="ctr"/>
            <a:endParaRPr lang="en-IN" i="0" dirty="0">
              <a:solidFill>
                <a:schemeClr val="accent1"/>
              </a:solidFill>
              <a:effectLst/>
              <a:latin typeface="Times New Roman" panose="02020603050405020304" pitchFamily="18" charset="0"/>
              <a:cs typeface="Times New Roman" panose="02020603050405020304" pitchFamily="18" charset="0"/>
            </a:endParaRPr>
          </a:p>
          <a:p>
            <a:pPr algn="ctr"/>
            <a:r>
              <a:rPr lang="en-IN" i="0" dirty="0">
                <a:solidFill>
                  <a:schemeClr val="accent1"/>
                </a:solidFill>
                <a:effectLst/>
                <a:latin typeface="Times New Roman" panose="02020603050405020304" pitchFamily="18" charset="0"/>
                <a:cs typeface="Times New Roman" panose="02020603050405020304" pitchFamily="18" charset="0"/>
              </a:rPr>
              <a:t>Sequencing</a:t>
            </a:r>
          </a:p>
          <a:p>
            <a:pPr algn="ctr"/>
            <a:endParaRPr lang="en-IN" dirty="0">
              <a:solidFill>
                <a:schemeClr val="accent1"/>
              </a:solidFill>
              <a:latin typeface="Times New Roman" panose="02020603050405020304" pitchFamily="18" charset="0"/>
              <a:cs typeface="Times New Roman" panose="02020603050405020304" pitchFamily="18" charset="0"/>
            </a:endParaRPr>
          </a:p>
          <a:p>
            <a:pPr algn="ctr"/>
            <a:br>
              <a:rPr lang="en-IN" dirty="0">
                <a:solidFill>
                  <a:schemeClr val="accent1"/>
                </a:solidFill>
                <a:latin typeface="Times New Roman" panose="02020603050405020304" pitchFamily="18" charset="0"/>
                <a:cs typeface="Times New Roman" panose="02020603050405020304" pitchFamily="18" charset="0"/>
              </a:rPr>
            </a:br>
            <a:r>
              <a:rPr lang="en-IN" i="0" dirty="0">
                <a:solidFill>
                  <a:schemeClr val="accent1"/>
                </a:solidFill>
                <a:effectLst/>
                <a:latin typeface="Times New Roman" panose="02020603050405020304" pitchFamily="18" charset="0"/>
                <a:cs typeface="Times New Roman" panose="02020603050405020304" pitchFamily="18" charset="0"/>
              </a:rPr>
              <a:t>Assembly</a:t>
            </a:r>
          </a:p>
          <a:p>
            <a:pPr algn="ctr"/>
            <a:endParaRPr lang="en-IN" dirty="0">
              <a:solidFill>
                <a:schemeClr val="accent1"/>
              </a:solidFill>
              <a:latin typeface="Times New Roman" panose="02020603050405020304" pitchFamily="18" charset="0"/>
              <a:cs typeface="Times New Roman" panose="02020603050405020304" pitchFamily="18" charset="0"/>
            </a:endParaRPr>
          </a:p>
          <a:p>
            <a:pPr algn="ctr"/>
            <a:endParaRPr lang="en-IN" dirty="0">
              <a:solidFill>
                <a:schemeClr val="accent1"/>
              </a:solidFill>
              <a:latin typeface="Times New Roman" panose="02020603050405020304" pitchFamily="18" charset="0"/>
              <a:cs typeface="Times New Roman" panose="02020603050405020304" pitchFamily="18" charset="0"/>
            </a:endParaRPr>
          </a:p>
          <a:p>
            <a:pPr algn="ctr"/>
            <a:r>
              <a:rPr lang="en-IN" i="0" dirty="0">
                <a:solidFill>
                  <a:schemeClr val="accent1"/>
                </a:solidFill>
                <a:effectLst/>
                <a:latin typeface="Times New Roman" panose="02020603050405020304" pitchFamily="18" charset="0"/>
                <a:cs typeface="Times New Roman" panose="02020603050405020304" pitchFamily="18" charset="0"/>
              </a:rPr>
              <a:t>Alignment</a:t>
            </a:r>
          </a:p>
          <a:p>
            <a:pPr algn="ctr"/>
            <a:endParaRPr lang="en-IN" dirty="0">
              <a:solidFill>
                <a:schemeClr val="accent1"/>
              </a:solidFill>
              <a:latin typeface="Times New Roman" panose="02020603050405020304" pitchFamily="18" charset="0"/>
              <a:cs typeface="Times New Roman" panose="02020603050405020304" pitchFamily="18" charset="0"/>
            </a:endParaRPr>
          </a:p>
          <a:p>
            <a:pPr algn="ctr"/>
            <a:endParaRPr lang="en-IN" i="0" dirty="0">
              <a:solidFill>
                <a:schemeClr val="accent1"/>
              </a:solidFill>
              <a:effectLst/>
              <a:latin typeface="Times New Roman" panose="02020603050405020304" pitchFamily="18" charset="0"/>
              <a:cs typeface="Times New Roman" panose="02020603050405020304" pitchFamily="18" charset="0"/>
            </a:endParaRPr>
          </a:p>
          <a:p>
            <a:pPr algn="ctr"/>
            <a:r>
              <a:rPr lang="en-IN" i="0" dirty="0">
                <a:solidFill>
                  <a:schemeClr val="accent1"/>
                </a:solidFill>
                <a:effectLst/>
                <a:latin typeface="Times New Roman" panose="02020603050405020304" pitchFamily="18" charset="0"/>
                <a:cs typeface="Times New Roman" panose="02020603050405020304" pitchFamily="18" charset="0"/>
              </a:rPr>
              <a:t>Evolutionary model</a:t>
            </a:r>
          </a:p>
        </p:txBody>
      </p:sp>
      <p:sp>
        <p:nvSpPr>
          <p:cNvPr id="13" name="TextBox 12">
            <a:extLst>
              <a:ext uri="{FF2B5EF4-FFF2-40B4-BE49-F238E27FC236}">
                <a16:creationId xmlns:a16="http://schemas.microsoft.com/office/drawing/2014/main" id="{6F2ABABD-F953-C2B4-F133-4DFF66161333}"/>
              </a:ext>
            </a:extLst>
          </p:cNvPr>
          <p:cNvSpPr txBox="1"/>
          <p:nvPr/>
        </p:nvSpPr>
        <p:spPr>
          <a:xfrm>
            <a:off x="5452782" y="2020883"/>
            <a:ext cx="3523129" cy="1600438"/>
          </a:xfrm>
          <a:prstGeom prst="rect">
            <a:avLst/>
          </a:prstGeom>
          <a:noFill/>
        </p:spPr>
        <p:txBody>
          <a:bodyPr wrap="square">
            <a:spAutoFit/>
          </a:bodyPr>
          <a:lstStyle/>
          <a:p>
            <a:pPr algn="ctr"/>
            <a:r>
              <a:rPr lang="en-IN" i="0" dirty="0">
                <a:solidFill>
                  <a:schemeClr val="accent1"/>
                </a:solidFill>
                <a:effectLst/>
                <a:latin typeface="Times New Roman" panose="02020603050405020304" pitchFamily="18" charset="0"/>
                <a:cs typeface="Times New Roman" panose="02020603050405020304" pitchFamily="18" charset="0"/>
              </a:rPr>
              <a:t>Phylogenetic Analysis</a:t>
            </a:r>
          </a:p>
          <a:p>
            <a:pPr algn="ctr"/>
            <a:endParaRPr lang="en-IN" dirty="0">
              <a:solidFill>
                <a:schemeClr val="accent1"/>
              </a:solidFill>
              <a:latin typeface="Times New Roman" panose="02020603050405020304" pitchFamily="18" charset="0"/>
              <a:cs typeface="Times New Roman" panose="02020603050405020304" pitchFamily="18" charset="0"/>
            </a:endParaRPr>
          </a:p>
          <a:p>
            <a:pPr algn="ctr"/>
            <a:endParaRPr lang="en-IN" i="0" dirty="0">
              <a:solidFill>
                <a:schemeClr val="accent1"/>
              </a:solidFill>
              <a:effectLst/>
              <a:latin typeface="Times New Roman" panose="02020603050405020304" pitchFamily="18" charset="0"/>
              <a:cs typeface="Times New Roman" panose="02020603050405020304" pitchFamily="18" charset="0"/>
            </a:endParaRPr>
          </a:p>
          <a:p>
            <a:pPr algn="ctr"/>
            <a:r>
              <a:rPr lang="en-IN" i="0" dirty="0">
                <a:solidFill>
                  <a:schemeClr val="accent1"/>
                </a:solidFill>
                <a:effectLst/>
                <a:latin typeface="Times New Roman" panose="02020603050405020304" pitchFamily="18" charset="0"/>
                <a:cs typeface="Times New Roman" panose="02020603050405020304" pitchFamily="18" charset="0"/>
              </a:rPr>
              <a:t>Construction of a Tree</a:t>
            </a:r>
          </a:p>
          <a:p>
            <a:pPr algn="ctr"/>
            <a:endParaRPr lang="en-IN" dirty="0">
              <a:solidFill>
                <a:schemeClr val="accent1"/>
              </a:solidFill>
              <a:latin typeface="Times New Roman" panose="02020603050405020304" pitchFamily="18" charset="0"/>
              <a:cs typeface="Times New Roman" panose="02020603050405020304" pitchFamily="18" charset="0"/>
            </a:endParaRPr>
          </a:p>
          <a:p>
            <a:pPr algn="ctr"/>
            <a:endParaRPr lang="en-IN" i="0" dirty="0">
              <a:solidFill>
                <a:schemeClr val="accent1"/>
              </a:solidFill>
              <a:effectLst/>
              <a:latin typeface="Times New Roman" panose="02020603050405020304" pitchFamily="18" charset="0"/>
              <a:cs typeface="Times New Roman" panose="02020603050405020304" pitchFamily="18" charset="0"/>
            </a:endParaRPr>
          </a:p>
          <a:p>
            <a:pPr algn="ctr"/>
            <a:r>
              <a:rPr kumimoji="0" lang="en-US" altLang="en-US" sz="140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Evolution of a Phylogenetic Tree</a:t>
            </a:r>
          </a:p>
        </p:txBody>
      </p:sp>
      <p:cxnSp>
        <p:nvCxnSpPr>
          <p:cNvPr id="15" name="Straight Arrow Connector 14">
            <a:extLst>
              <a:ext uri="{FF2B5EF4-FFF2-40B4-BE49-F238E27FC236}">
                <a16:creationId xmlns:a16="http://schemas.microsoft.com/office/drawing/2014/main" id="{01A27FC3-021F-8C61-9C6B-4587A68DC52B}"/>
              </a:ext>
            </a:extLst>
          </p:cNvPr>
          <p:cNvCxnSpPr/>
          <p:nvPr/>
        </p:nvCxnSpPr>
        <p:spPr>
          <a:xfrm>
            <a:off x="3731559" y="1015253"/>
            <a:ext cx="0" cy="349624"/>
          </a:xfrm>
          <a:prstGeom prst="straightConnector1">
            <a:avLst/>
          </a:prstGeom>
          <a:ln>
            <a:solidFill>
              <a:srgbClr val="E1921F"/>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32E5346-B718-0BF2-83A2-49A0BAC25A69}"/>
              </a:ext>
            </a:extLst>
          </p:cNvPr>
          <p:cNvCxnSpPr/>
          <p:nvPr/>
        </p:nvCxnSpPr>
        <p:spPr>
          <a:xfrm>
            <a:off x="3742764" y="1651747"/>
            <a:ext cx="0" cy="349624"/>
          </a:xfrm>
          <a:prstGeom prst="straightConnector1">
            <a:avLst/>
          </a:prstGeom>
          <a:ln>
            <a:solidFill>
              <a:srgbClr val="E1921F"/>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E69DDF1-C42D-9315-9449-D46E3B097F59}"/>
              </a:ext>
            </a:extLst>
          </p:cNvPr>
          <p:cNvCxnSpPr/>
          <p:nvPr/>
        </p:nvCxnSpPr>
        <p:spPr>
          <a:xfrm>
            <a:off x="3736041" y="2297206"/>
            <a:ext cx="0" cy="349624"/>
          </a:xfrm>
          <a:prstGeom prst="straightConnector1">
            <a:avLst/>
          </a:prstGeom>
          <a:ln>
            <a:solidFill>
              <a:srgbClr val="E1921F"/>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5B3DCF24-42AB-48D6-5C25-7D3F8FE1CA76}"/>
              </a:ext>
            </a:extLst>
          </p:cNvPr>
          <p:cNvCxnSpPr/>
          <p:nvPr/>
        </p:nvCxnSpPr>
        <p:spPr>
          <a:xfrm>
            <a:off x="3749488" y="2935941"/>
            <a:ext cx="0" cy="349624"/>
          </a:xfrm>
          <a:prstGeom prst="straightConnector1">
            <a:avLst/>
          </a:prstGeom>
          <a:ln>
            <a:solidFill>
              <a:srgbClr val="E1921F"/>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389555B-720A-789F-FE11-31C56EDD8FB9}"/>
              </a:ext>
            </a:extLst>
          </p:cNvPr>
          <p:cNvCxnSpPr/>
          <p:nvPr/>
        </p:nvCxnSpPr>
        <p:spPr>
          <a:xfrm>
            <a:off x="3769659" y="3588123"/>
            <a:ext cx="0" cy="349624"/>
          </a:xfrm>
          <a:prstGeom prst="straightConnector1">
            <a:avLst/>
          </a:prstGeom>
          <a:ln>
            <a:solidFill>
              <a:srgbClr val="E1921F"/>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16DBF51-33AA-9ACA-468A-93C284B45E27}"/>
              </a:ext>
            </a:extLst>
          </p:cNvPr>
          <p:cNvCxnSpPr/>
          <p:nvPr/>
        </p:nvCxnSpPr>
        <p:spPr>
          <a:xfrm>
            <a:off x="3783106" y="4233583"/>
            <a:ext cx="0" cy="349624"/>
          </a:xfrm>
          <a:prstGeom prst="straightConnector1">
            <a:avLst/>
          </a:prstGeom>
          <a:ln>
            <a:solidFill>
              <a:srgbClr val="E1921F"/>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CF4B2973-5A37-24D1-9325-BA2DA2A6D137}"/>
              </a:ext>
            </a:extLst>
          </p:cNvPr>
          <p:cNvCxnSpPr/>
          <p:nvPr/>
        </p:nvCxnSpPr>
        <p:spPr>
          <a:xfrm>
            <a:off x="7225553" y="2337547"/>
            <a:ext cx="0" cy="349624"/>
          </a:xfrm>
          <a:prstGeom prst="straightConnector1">
            <a:avLst/>
          </a:prstGeom>
          <a:ln>
            <a:solidFill>
              <a:srgbClr val="E1921F"/>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6E4074D-A237-943A-D123-45457CCC310C}"/>
              </a:ext>
            </a:extLst>
          </p:cNvPr>
          <p:cNvCxnSpPr/>
          <p:nvPr/>
        </p:nvCxnSpPr>
        <p:spPr>
          <a:xfrm>
            <a:off x="7239001" y="2983006"/>
            <a:ext cx="0" cy="349624"/>
          </a:xfrm>
          <a:prstGeom prst="straightConnector1">
            <a:avLst/>
          </a:prstGeom>
          <a:ln>
            <a:solidFill>
              <a:srgbClr val="E1921F"/>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684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Effect transition="in" filter="fade">
                                      <p:cBhvr>
                                        <p:cTn id="57" dur="500"/>
                                        <p:tgtEl>
                                          <p:spTgt spid="4">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7" end="17"/>
                                            </p:txEl>
                                          </p:spTgt>
                                        </p:tgtEl>
                                        <p:attrNameLst>
                                          <p:attrName>style.visibility</p:attrName>
                                        </p:attrNameLst>
                                      </p:cBhvr>
                                      <p:to>
                                        <p:strVal val="visible"/>
                                      </p:to>
                                    </p:set>
                                    <p:animEffect transition="in" filter="fade">
                                      <p:cBhvr>
                                        <p:cTn id="67" dur="500"/>
                                        <p:tgtEl>
                                          <p:spTgt spid="4">
                                            <p:txEl>
                                              <p:pRg st="17" end="1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xEl>
                                              <p:pRg st="0" end="0"/>
                                            </p:txEl>
                                          </p:spTgt>
                                        </p:tgtEl>
                                        <p:attrNameLst>
                                          <p:attrName>style.visibility</p:attrName>
                                        </p:attrNameLst>
                                      </p:cBhvr>
                                      <p:to>
                                        <p:strVal val="visible"/>
                                      </p:to>
                                    </p:set>
                                    <p:animEffect transition="in" filter="fade">
                                      <p:cBhvr>
                                        <p:cTn id="72" dur="500"/>
                                        <p:tgtEl>
                                          <p:spTgt spid="1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
                                            <p:txEl>
                                              <p:pRg st="3" end="3"/>
                                            </p:txEl>
                                          </p:spTgt>
                                        </p:tgtEl>
                                        <p:attrNameLst>
                                          <p:attrName>style.visibility</p:attrName>
                                        </p:attrNameLst>
                                      </p:cBhvr>
                                      <p:to>
                                        <p:strVal val="visible"/>
                                      </p:to>
                                    </p:set>
                                    <p:animEffect transition="in" filter="fade">
                                      <p:cBhvr>
                                        <p:cTn id="82" dur="500"/>
                                        <p:tgtEl>
                                          <p:spTgt spid="13">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3">
                                            <p:txEl>
                                              <p:pRg st="6" end="6"/>
                                            </p:txEl>
                                          </p:spTgt>
                                        </p:tgtEl>
                                        <p:attrNameLst>
                                          <p:attrName>style.visibility</p:attrName>
                                        </p:attrNameLst>
                                      </p:cBhvr>
                                      <p:to>
                                        <p:strVal val="visible"/>
                                      </p:to>
                                    </p:set>
                                    <p:animEffect transition="in" filter="fade">
                                      <p:cBhvr>
                                        <p:cTn id="9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C2414E-804D-7DC3-CA50-34B0BF911FBC}"/>
              </a:ext>
            </a:extLst>
          </p:cNvPr>
          <p:cNvSpPr txBox="1"/>
          <p:nvPr/>
        </p:nvSpPr>
        <p:spPr>
          <a:xfrm>
            <a:off x="578223" y="303536"/>
            <a:ext cx="4572000" cy="354392"/>
          </a:xfrm>
          <a:prstGeom prst="rect">
            <a:avLst/>
          </a:prstGeom>
          <a:noFill/>
        </p:spPr>
        <p:txBody>
          <a:bodyPr wrap="square">
            <a:spAutoFit/>
          </a:bodyPr>
          <a:lstStyle/>
          <a:p>
            <a:pPr algn="l">
              <a:lnSpc>
                <a:spcPts val="2250"/>
              </a:lnSpc>
              <a:spcBef>
                <a:spcPts val="2000"/>
              </a:spcBef>
              <a:spcAft>
                <a:spcPts val="1000"/>
              </a:spcAft>
            </a:pPr>
            <a:r>
              <a:rPr lang="en-US" sz="1400" b="0" i="0" dirty="0">
                <a:solidFill>
                  <a:schemeClr val="bg2"/>
                </a:solidFill>
                <a:effectLst/>
                <a:latin typeface="Times New Roman" panose="02020603050405020304" pitchFamily="18" charset="0"/>
                <a:cs typeface="Times New Roman" panose="02020603050405020304" pitchFamily="18" charset="0"/>
              </a:rPr>
              <a:t>Alignment-Free Methods for Sequence Analysis</a:t>
            </a:r>
          </a:p>
        </p:txBody>
      </p:sp>
      <p:sp>
        <p:nvSpPr>
          <p:cNvPr id="5" name="TextBox 4">
            <a:extLst>
              <a:ext uri="{FF2B5EF4-FFF2-40B4-BE49-F238E27FC236}">
                <a16:creationId xmlns:a16="http://schemas.microsoft.com/office/drawing/2014/main" id="{87D4DF07-9215-CDF7-689B-8DB08EFBCEBD}"/>
              </a:ext>
            </a:extLst>
          </p:cNvPr>
          <p:cNvSpPr txBox="1"/>
          <p:nvPr/>
        </p:nvSpPr>
        <p:spPr>
          <a:xfrm>
            <a:off x="578223" y="817662"/>
            <a:ext cx="7691717" cy="1384995"/>
          </a:xfrm>
          <a:prstGeom prst="rect">
            <a:avLst/>
          </a:prstGeom>
          <a:noFill/>
        </p:spPr>
        <p:txBody>
          <a:bodyPr wrap="square">
            <a:spAutoFit/>
          </a:bodyPr>
          <a:lstStyle/>
          <a:p>
            <a:r>
              <a:rPr lang="en-US" b="0" i="0" dirty="0">
                <a:solidFill>
                  <a:schemeClr val="accent2"/>
                </a:solidFill>
                <a:effectLst/>
                <a:latin typeface="Times New Roman" panose="02020603050405020304" pitchFamily="18" charset="0"/>
                <a:cs typeface="Times New Roman" panose="02020603050405020304" pitchFamily="18" charset="0"/>
              </a:rPr>
              <a:t>Alignment-free methods proposed in recent years. </a:t>
            </a:r>
          </a:p>
          <a:p>
            <a:endParaRPr lang="en-US" dirty="0">
              <a:solidFill>
                <a:schemeClr val="accent2"/>
              </a:solidFill>
              <a:latin typeface="Times New Roman" panose="02020603050405020304" pitchFamily="18" charset="0"/>
              <a:cs typeface="Times New Roman" panose="02020603050405020304" pitchFamily="18" charset="0"/>
            </a:endParaRPr>
          </a:p>
          <a:p>
            <a:r>
              <a:rPr lang="en-US" b="0" i="0" dirty="0">
                <a:solidFill>
                  <a:schemeClr val="accent2"/>
                </a:solidFill>
                <a:effectLst/>
                <a:latin typeface="Times New Roman" panose="02020603050405020304" pitchFamily="18" charset="0"/>
                <a:cs typeface="Times New Roman" panose="02020603050405020304" pitchFamily="18" charset="0"/>
              </a:rPr>
              <a:t>These include k-tuple based on the word frequencies, methods that represent the sequence without using the word frequencies, i.e. compression algorithms </a:t>
            </a:r>
          </a:p>
          <a:p>
            <a:r>
              <a:rPr lang="en-US" b="0" i="0" dirty="0">
                <a:solidFill>
                  <a:schemeClr val="accent2"/>
                </a:solidFill>
                <a:effectLst/>
                <a:latin typeface="Times New Roman" panose="02020603050405020304" pitchFamily="18" charset="0"/>
                <a:cs typeface="Times New Roman" panose="02020603050405020304" pitchFamily="18" charset="0"/>
              </a:rPr>
              <a:t>probabilistic methods and information theory-based </a:t>
            </a:r>
          </a:p>
          <a:p>
            <a:r>
              <a:rPr lang="en-US" b="0" i="0" dirty="0">
                <a:solidFill>
                  <a:schemeClr val="accent2"/>
                </a:solidFill>
                <a:effectLst/>
                <a:latin typeface="Times New Roman" panose="02020603050405020304" pitchFamily="18" charset="0"/>
                <a:cs typeface="Times New Roman" panose="02020603050405020304" pitchFamily="18" charset="0"/>
              </a:rPr>
              <a:t>method.</a:t>
            </a:r>
            <a:endParaRPr lang="en-US" dirty="0">
              <a:solidFill>
                <a:schemeClr val="accent2"/>
              </a:solidFill>
              <a:latin typeface="Times New Roman" panose="02020603050405020304" pitchFamily="18" charset="0"/>
              <a:cs typeface="Times New Roman" panose="02020603050405020304" pitchFamily="18" charset="0"/>
            </a:endParaRPr>
          </a:p>
        </p:txBody>
      </p:sp>
      <p:pic>
        <p:nvPicPr>
          <p:cNvPr id="3074" name="Picture 2" descr="Alignment-free sequence comparison: benefits, applications ...">
            <a:extLst>
              <a:ext uri="{FF2B5EF4-FFF2-40B4-BE49-F238E27FC236}">
                <a16:creationId xmlns:a16="http://schemas.microsoft.com/office/drawing/2014/main" id="{24C1FC39-6788-988B-08BA-C9BD7AEB5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805" y="1606924"/>
            <a:ext cx="3926541" cy="32272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67E7862-036F-DF5A-2C65-CF50635D40F1}"/>
              </a:ext>
            </a:extLst>
          </p:cNvPr>
          <p:cNvSpPr txBox="1"/>
          <p:nvPr/>
        </p:nvSpPr>
        <p:spPr>
          <a:xfrm>
            <a:off x="551330" y="2174942"/>
            <a:ext cx="4403911" cy="1815882"/>
          </a:xfrm>
          <a:prstGeom prst="rect">
            <a:avLst/>
          </a:prstGeom>
          <a:noFill/>
        </p:spPr>
        <p:txBody>
          <a:bodyPr wrap="square">
            <a:spAutoFit/>
          </a:bodyPr>
          <a:lstStyle/>
          <a:p>
            <a:r>
              <a:rPr lang="en-US" b="0" i="0" dirty="0">
                <a:solidFill>
                  <a:schemeClr val="accent2"/>
                </a:solidFill>
                <a:effectLst/>
                <a:latin typeface="Times New Roman" panose="02020603050405020304" pitchFamily="18" charset="0"/>
                <a:cs typeface="Times New Roman" panose="02020603050405020304" pitchFamily="18" charset="0"/>
              </a:rPr>
              <a:t>In the k-tuple method, a genetic sequence is represented by a frequency vector of fixed length subsequence and the similarity or dissimilarity measures that are generally based on the frequency vector of subsequence.</a:t>
            </a:r>
          </a:p>
          <a:p>
            <a:endParaRPr lang="en-US" dirty="0">
              <a:solidFill>
                <a:schemeClr val="accent2"/>
              </a:solidFill>
              <a:latin typeface="Times New Roman" panose="02020603050405020304" pitchFamily="18" charset="0"/>
              <a:cs typeface="Times New Roman" panose="02020603050405020304" pitchFamily="18" charset="0"/>
            </a:endParaRPr>
          </a:p>
          <a:p>
            <a:r>
              <a:rPr lang="en-US" b="0" i="0" dirty="0">
                <a:solidFill>
                  <a:schemeClr val="accent2"/>
                </a:solidFill>
                <a:effectLst/>
                <a:latin typeface="Times New Roman" panose="02020603050405020304" pitchFamily="18" charset="0"/>
                <a:cs typeface="Times New Roman" panose="02020603050405020304" pitchFamily="18" charset="0"/>
              </a:rPr>
              <a:t>The probabilistic methods represent the sequences using the transition matrix of a Markov chain  of a pre-specified order.</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1AEDB21-5CD0-DC7D-1ED4-085CD7C63D76}"/>
              </a:ext>
            </a:extLst>
          </p:cNvPr>
          <p:cNvSpPr txBox="1"/>
          <p:nvPr/>
        </p:nvSpPr>
        <p:spPr>
          <a:xfrm>
            <a:off x="467411" y="4141575"/>
            <a:ext cx="4572000" cy="523220"/>
          </a:xfrm>
          <a:prstGeom prst="rect">
            <a:avLst/>
          </a:prstGeom>
          <a:noFill/>
        </p:spPr>
        <p:txBody>
          <a:bodyPr wrap="square">
            <a:spAutoFit/>
          </a:bodyPr>
          <a:lstStyle/>
          <a:p>
            <a:r>
              <a:rPr lang="en-US" b="0" i="0" dirty="0">
                <a:solidFill>
                  <a:schemeClr val="bg2">
                    <a:lumMod val="75000"/>
                  </a:schemeClr>
                </a:solidFill>
                <a:effectLst/>
                <a:latin typeface="Georgia" panose="02040502050405020303" pitchFamily="18" charset="0"/>
              </a:rPr>
              <a:t>AFC of word-based distance between two sample DNA sequences ATGTGTG and CATGTG</a:t>
            </a:r>
            <a:endParaRPr lang="en-IN" dirty="0">
              <a:solidFill>
                <a:schemeClr val="bg2">
                  <a:lumMod val="75000"/>
                </a:schemeClr>
              </a:solidFill>
            </a:endParaRPr>
          </a:p>
        </p:txBody>
      </p:sp>
      <p:sp>
        <p:nvSpPr>
          <p:cNvPr id="11" name="TextBox 10">
            <a:extLst>
              <a:ext uri="{FF2B5EF4-FFF2-40B4-BE49-F238E27FC236}">
                <a16:creationId xmlns:a16="http://schemas.microsoft.com/office/drawing/2014/main" id="{CBBE9412-5332-EBF5-FC66-76A046586551}"/>
              </a:ext>
            </a:extLst>
          </p:cNvPr>
          <p:cNvSpPr txBox="1"/>
          <p:nvPr/>
        </p:nvSpPr>
        <p:spPr>
          <a:xfrm rot="16200000">
            <a:off x="7934519" y="3362517"/>
            <a:ext cx="2111188" cy="307777"/>
          </a:xfrm>
          <a:prstGeom prst="rect">
            <a:avLst/>
          </a:prstGeom>
          <a:noFill/>
        </p:spPr>
        <p:txBody>
          <a:bodyPr wrap="square">
            <a:spAutoFit/>
          </a:bodyPr>
          <a:lstStyle/>
          <a:p>
            <a:r>
              <a:rPr lang="en-US" b="0" i="0" dirty="0">
                <a:solidFill>
                  <a:schemeClr val="tx1"/>
                </a:solidFill>
                <a:effectLst/>
                <a:latin typeface="Georgia" panose="02040502050405020303" pitchFamily="18" charset="0"/>
              </a:rPr>
              <a:t>The Euclidean distance</a:t>
            </a:r>
            <a:endParaRPr lang="en-IN" dirty="0">
              <a:solidFill>
                <a:schemeClr val="tx1"/>
              </a:solidFill>
            </a:endParaRPr>
          </a:p>
        </p:txBody>
      </p:sp>
    </p:spTree>
    <p:extLst>
      <p:ext uri="{BB962C8B-B14F-4D97-AF65-F5344CB8AC3E}">
        <p14:creationId xmlns:p14="http://schemas.microsoft.com/office/powerpoint/2010/main" val="39885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A31BC-78C7-8A59-510B-E3EB043F4507}"/>
              </a:ext>
            </a:extLst>
          </p:cNvPr>
          <p:cNvSpPr txBox="1"/>
          <p:nvPr/>
        </p:nvSpPr>
        <p:spPr>
          <a:xfrm>
            <a:off x="679076" y="457200"/>
            <a:ext cx="1168910" cy="707886"/>
          </a:xfrm>
          <a:prstGeom prst="rect">
            <a:avLst/>
          </a:prstGeom>
          <a:noFill/>
        </p:spPr>
        <p:txBody>
          <a:bodyPr wrap="none" rtlCol="0">
            <a:spAutoFit/>
          </a:bodyPr>
          <a:lstStyle/>
          <a:p>
            <a:r>
              <a:rPr lang="en-US" sz="4000" b="1" dirty="0">
                <a:solidFill>
                  <a:schemeClr val="bg2">
                    <a:lumMod val="50000"/>
                  </a:schemeClr>
                </a:solidFill>
                <a:latin typeface="Great Vibes" panose="020B0604020202020204" charset="0"/>
              </a:rPr>
              <a:t>Code</a:t>
            </a:r>
            <a:r>
              <a:rPr lang="en-US" sz="4000" i="1" dirty="0">
                <a:solidFill>
                  <a:schemeClr val="bg2">
                    <a:lumMod val="50000"/>
                  </a:schemeClr>
                </a:solidFill>
                <a:latin typeface="Great Vibes" panose="020B0604020202020204" charset="0"/>
              </a:rPr>
              <a:t>:</a:t>
            </a:r>
            <a:endParaRPr lang="en-IN" sz="4000" i="1" dirty="0">
              <a:solidFill>
                <a:schemeClr val="bg2">
                  <a:lumMod val="50000"/>
                </a:schemeClr>
              </a:solidFill>
              <a:latin typeface="Great Vibes" panose="020B0604020202020204" charset="0"/>
            </a:endParaRPr>
          </a:p>
        </p:txBody>
      </p:sp>
      <p:sp>
        <p:nvSpPr>
          <p:cNvPr id="3" name="TextBox 2">
            <a:extLst>
              <a:ext uri="{FF2B5EF4-FFF2-40B4-BE49-F238E27FC236}">
                <a16:creationId xmlns:a16="http://schemas.microsoft.com/office/drawing/2014/main" id="{4561EDF6-AE67-AFF3-71F0-32152535CB1A}"/>
              </a:ext>
            </a:extLst>
          </p:cNvPr>
          <p:cNvSpPr txBox="1"/>
          <p:nvPr/>
        </p:nvSpPr>
        <p:spPr>
          <a:xfrm>
            <a:off x="7100045" y="2487705"/>
            <a:ext cx="970137" cy="523220"/>
          </a:xfrm>
          <a:prstGeom prst="rect">
            <a:avLst/>
          </a:prstGeom>
          <a:noFill/>
        </p:spPr>
        <p:txBody>
          <a:bodyPr wrap="none" rtlCol="0">
            <a:spAutoFit/>
          </a:bodyPr>
          <a:lstStyle/>
          <a:p>
            <a:r>
              <a:rPr lang="en-US" sz="2800" dirty="0">
                <a:solidFill>
                  <a:schemeClr val="bg2">
                    <a:lumMod val="90000"/>
                  </a:schemeClr>
                </a:solidFill>
                <a:latin typeface="Great Vibes" panose="020B0604020202020204" charset="0"/>
              </a:rPr>
              <a:t>Output</a:t>
            </a:r>
            <a:endParaRPr lang="en-IN" dirty="0">
              <a:solidFill>
                <a:schemeClr val="bg2">
                  <a:lumMod val="90000"/>
                </a:schemeClr>
              </a:solidFill>
              <a:latin typeface="Great Vibes" panose="020B0604020202020204" charset="0"/>
            </a:endParaRPr>
          </a:p>
        </p:txBody>
      </p:sp>
      <p:sp>
        <p:nvSpPr>
          <p:cNvPr id="5" name="TextBox 4">
            <a:extLst>
              <a:ext uri="{FF2B5EF4-FFF2-40B4-BE49-F238E27FC236}">
                <a16:creationId xmlns:a16="http://schemas.microsoft.com/office/drawing/2014/main" id="{12C1FCD6-46F9-9394-91D2-F915B519B494}"/>
              </a:ext>
            </a:extLst>
          </p:cNvPr>
          <p:cNvSpPr txBox="1"/>
          <p:nvPr/>
        </p:nvSpPr>
        <p:spPr>
          <a:xfrm>
            <a:off x="517712" y="1052695"/>
            <a:ext cx="4572000" cy="307777"/>
          </a:xfrm>
          <a:prstGeom prst="rect">
            <a:avLst/>
          </a:prstGeom>
          <a:noFill/>
        </p:spPr>
        <p:txBody>
          <a:bodyPr wrap="square">
            <a:spAutoFit/>
          </a:bodyPr>
          <a:lstStyle/>
          <a:p>
            <a:pPr algn="l"/>
            <a:r>
              <a:rPr lang="en-US" i="0" dirty="0">
                <a:solidFill>
                  <a:schemeClr val="accent1">
                    <a:lumMod val="95000"/>
                  </a:schemeClr>
                </a:solidFill>
                <a:effectLst/>
                <a:latin typeface="Times New Roman" panose="02020603050405020304" pitchFamily="18" charset="0"/>
                <a:cs typeface="Times New Roman" panose="02020603050405020304" pitchFamily="18" charset="0"/>
              </a:rPr>
              <a:t>Coloring branches within a tree</a:t>
            </a:r>
          </a:p>
        </p:txBody>
      </p:sp>
      <p:pic>
        <p:nvPicPr>
          <p:cNvPr id="7" name="Picture 6">
            <a:extLst>
              <a:ext uri="{FF2B5EF4-FFF2-40B4-BE49-F238E27FC236}">
                <a16:creationId xmlns:a16="http://schemas.microsoft.com/office/drawing/2014/main" id="{A42E9A07-7735-6B7E-8E9F-F0EA96AFE13D}"/>
              </a:ext>
            </a:extLst>
          </p:cNvPr>
          <p:cNvPicPr>
            <a:picLocks noChangeAspect="1"/>
          </p:cNvPicPr>
          <p:nvPr/>
        </p:nvPicPr>
        <p:blipFill>
          <a:blip r:embed="rId2"/>
          <a:stretch>
            <a:fillRect/>
          </a:stretch>
        </p:blipFill>
        <p:spPr>
          <a:xfrm>
            <a:off x="2528545" y="1440687"/>
            <a:ext cx="3301084" cy="643608"/>
          </a:xfrm>
          <a:prstGeom prst="rect">
            <a:avLst/>
          </a:prstGeom>
        </p:spPr>
      </p:pic>
      <p:pic>
        <p:nvPicPr>
          <p:cNvPr id="9" name="Picture 8">
            <a:extLst>
              <a:ext uri="{FF2B5EF4-FFF2-40B4-BE49-F238E27FC236}">
                <a16:creationId xmlns:a16="http://schemas.microsoft.com/office/drawing/2014/main" id="{970782FF-929D-365C-8BC7-218C798FD28A}"/>
              </a:ext>
            </a:extLst>
          </p:cNvPr>
          <p:cNvPicPr>
            <a:picLocks noChangeAspect="1"/>
          </p:cNvPicPr>
          <p:nvPr/>
        </p:nvPicPr>
        <p:blipFill>
          <a:blip r:embed="rId3"/>
          <a:stretch>
            <a:fillRect/>
          </a:stretch>
        </p:blipFill>
        <p:spPr>
          <a:xfrm>
            <a:off x="1902578" y="2055149"/>
            <a:ext cx="4626149" cy="710473"/>
          </a:xfrm>
          <a:prstGeom prst="rect">
            <a:avLst/>
          </a:prstGeom>
        </p:spPr>
      </p:pic>
      <p:pic>
        <p:nvPicPr>
          <p:cNvPr id="11" name="Picture 10">
            <a:extLst>
              <a:ext uri="{FF2B5EF4-FFF2-40B4-BE49-F238E27FC236}">
                <a16:creationId xmlns:a16="http://schemas.microsoft.com/office/drawing/2014/main" id="{9BDB1EED-C2B1-909A-2DAB-31D31DB8373A}"/>
              </a:ext>
            </a:extLst>
          </p:cNvPr>
          <p:cNvPicPr>
            <a:picLocks noChangeAspect="1"/>
          </p:cNvPicPr>
          <p:nvPr/>
        </p:nvPicPr>
        <p:blipFill>
          <a:blip r:embed="rId4"/>
          <a:stretch>
            <a:fillRect/>
          </a:stretch>
        </p:blipFill>
        <p:spPr>
          <a:xfrm>
            <a:off x="2135375" y="2757136"/>
            <a:ext cx="4133662" cy="557076"/>
          </a:xfrm>
          <a:prstGeom prst="rect">
            <a:avLst/>
          </a:prstGeom>
        </p:spPr>
      </p:pic>
      <p:pic>
        <p:nvPicPr>
          <p:cNvPr id="13" name="Picture 12">
            <a:extLst>
              <a:ext uri="{FF2B5EF4-FFF2-40B4-BE49-F238E27FC236}">
                <a16:creationId xmlns:a16="http://schemas.microsoft.com/office/drawing/2014/main" id="{5B9F1CF1-0733-C43E-FBEA-1D3A20155D52}"/>
              </a:ext>
            </a:extLst>
          </p:cNvPr>
          <p:cNvPicPr>
            <a:picLocks noChangeAspect="1"/>
          </p:cNvPicPr>
          <p:nvPr/>
        </p:nvPicPr>
        <p:blipFill>
          <a:blip r:embed="rId5"/>
          <a:stretch>
            <a:fillRect/>
          </a:stretch>
        </p:blipFill>
        <p:spPr>
          <a:xfrm>
            <a:off x="2847184" y="3269354"/>
            <a:ext cx="2736937" cy="904239"/>
          </a:xfrm>
          <a:prstGeom prst="rect">
            <a:avLst/>
          </a:prstGeom>
        </p:spPr>
      </p:pic>
      <p:pic>
        <p:nvPicPr>
          <p:cNvPr id="16" name="Picture 15">
            <a:extLst>
              <a:ext uri="{FF2B5EF4-FFF2-40B4-BE49-F238E27FC236}">
                <a16:creationId xmlns:a16="http://schemas.microsoft.com/office/drawing/2014/main" id="{CC23E870-A7C7-88C7-E8EA-D41FC1DDE331}"/>
              </a:ext>
            </a:extLst>
          </p:cNvPr>
          <p:cNvPicPr>
            <a:picLocks noChangeAspect="1"/>
          </p:cNvPicPr>
          <p:nvPr/>
        </p:nvPicPr>
        <p:blipFill>
          <a:blip r:embed="rId6"/>
          <a:stretch>
            <a:fillRect/>
          </a:stretch>
        </p:blipFill>
        <p:spPr>
          <a:xfrm>
            <a:off x="6423912" y="3200400"/>
            <a:ext cx="2402646" cy="1627270"/>
          </a:xfrm>
          <a:prstGeom prst="rect">
            <a:avLst/>
          </a:prstGeom>
        </p:spPr>
      </p:pic>
    </p:spTree>
    <p:extLst>
      <p:ext uri="{BB962C8B-B14F-4D97-AF65-F5344CB8AC3E}">
        <p14:creationId xmlns:p14="http://schemas.microsoft.com/office/powerpoint/2010/main" val="3906192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D8C0EA-266D-9304-F9AD-7695C6DDC31B}"/>
              </a:ext>
            </a:extLst>
          </p:cNvPr>
          <p:cNvSpPr txBox="1"/>
          <p:nvPr/>
        </p:nvSpPr>
        <p:spPr>
          <a:xfrm>
            <a:off x="268940" y="228600"/>
            <a:ext cx="1511952" cy="523220"/>
          </a:xfrm>
          <a:prstGeom prst="rect">
            <a:avLst/>
          </a:prstGeom>
          <a:noFill/>
        </p:spPr>
        <p:txBody>
          <a:bodyPr wrap="none" rtlCol="0">
            <a:spAutoFit/>
          </a:bodyPr>
          <a:lstStyle/>
          <a:p>
            <a:r>
              <a:rPr lang="en-US" sz="2800" dirty="0">
                <a:solidFill>
                  <a:schemeClr val="bg2">
                    <a:lumMod val="75000"/>
                  </a:schemeClr>
                </a:solidFill>
                <a:latin typeface="Great Vibes" panose="020B0604020202020204" charset="0"/>
                <a:cs typeface="Times New Roman" panose="02020603050405020304" pitchFamily="18" charset="0"/>
              </a:rPr>
              <a:t>Applications</a:t>
            </a:r>
            <a:endParaRPr lang="en-IN" sz="2400" dirty="0">
              <a:solidFill>
                <a:schemeClr val="bg2">
                  <a:lumMod val="75000"/>
                </a:schemeClr>
              </a:solidFill>
              <a:latin typeface="Great Vibes"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063B041B-E6E4-4242-49DA-377AAA61A2AD}"/>
              </a:ext>
            </a:extLst>
          </p:cNvPr>
          <p:cNvSpPr txBox="1"/>
          <p:nvPr/>
        </p:nvSpPr>
        <p:spPr>
          <a:xfrm>
            <a:off x="1104337" y="605726"/>
            <a:ext cx="6802533" cy="307777"/>
          </a:xfrm>
          <a:prstGeom prst="rect">
            <a:avLst/>
          </a:prstGeom>
          <a:noFill/>
        </p:spPr>
        <p:txBody>
          <a:bodyPr wrap="square">
            <a:spAutoFit/>
          </a:bodyPr>
          <a:lstStyle/>
          <a:p>
            <a:pPr marL="342900" indent="-342900">
              <a:buAutoNum type="alphaLcPeriod"/>
            </a:pPr>
            <a:r>
              <a:rPr lang="en-US" b="0" i="0" dirty="0">
                <a:solidFill>
                  <a:schemeClr val="bg2"/>
                </a:solidFill>
                <a:effectLst/>
                <a:latin typeface="Times New Roman" panose="02020603050405020304" pitchFamily="18" charset="0"/>
                <a:cs typeface="Times New Roman" panose="02020603050405020304" pitchFamily="18" charset="0"/>
              </a:rPr>
              <a:t>Alignment-Based Versus &amp; Alignment-Free Sequence Comparison in phylogenetics</a:t>
            </a:r>
          </a:p>
        </p:txBody>
      </p:sp>
      <p:sp>
        <p:nvSpPr>
          <p:cNvPr id="7" name="TextBox 6">
            <a:extLst>
              <a:ext uri="{FF2B5EF4-FFF2-40B4-BE49-F238E27FC236}">
                <a16:creationId xmlns:a16="http://schemas.microsoft.com/office/drawing/2014/main" id="{BACFBB6F-456A-630F-CC9C-443B3BFE74DD}"/>
              </a:ext>
            </a:extLst>
          </p:cNvPr>
          <p:cNvSpPr txBox="1"/>
          <p:nvPr/>
        </p:nvSpPr>
        <p:spPr>
          <a:xfrm>
            <a:off x="553009" y="1149314"/>
            <a:ext cx="7313519" cy="2246769"/>
          </a:xfrm>
          <a:prstGeom prst="rect">
            <a:avLst/>
          </a:prstGeom>
          <a:noFill/>
        </p:spPr>
        <p:txBody>
          <a:bodyPr wrap="square">
            <a:spAutoFit/>
          </a:bodyPr>
          <a:lstStyle/>
          <a:p>
            <a:r>
              <a:rPr lang="en-US" b="0" i="0" dirty="0">
                <a:solidFill>
                  <a:srgbClr val="D1D5DB"/>
                </a:solidFill>
                <a:effectLst/>
                <a:latin typeface="Times New Roman" panose="02020603050405020304" pitchFamily="18" charset="0"/>
                <a:cs typeface="Times New Roman" panose="02020603050405020304" pitchFamily="18" charset="0"/>
              </a:rPr>
              <a:t>In phylogenetics, alignment-based and alignment-free methods are both used to infer evolutionary relationships among different species. Alignment-based methods involve aligning the sequences of interest, such as DNA or protein sequences, and comparing the similarities and differences to infer evolutionary relationships.</a:t>
            </a:r>
          </a:p>
          <a:p>
            <a:endParaRPr lang="en-US"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solidFill>
                  <a:srgbClr val="D1D5DB"/>
                </a:solidFill>
                <a:effectLst/>
                <a:latin typeface="Times New Roman" panose="02020603050405020304" pitchFamily="18" charset="0"/>
                <a:cs typeface="Times New Roman" panose="02020603050405020304" pitchFamily="18" charset="0"/>
              </a:rPr>
              <a:t>These methods often use dynamic programming algorithms, such as the Needleman-Wunsch or Smith-Waterman algorithms, to align the sequences.</a:t>
            </a:r>
          </a:p>
          <a:p>
            <a:pPr marL="285750" indent="-285750">
              <a:buFont typeface="Wingdings" panose="05000000000000000000" pitchFamily="2" charset="2"/>
              <a:buChar char="§"/>
            </a:pPr>
            <a:endParaRPr lang="en-US"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solidFill>
                  <a:srgbClr val="D1D5DB"/>
                </a:solidFill>
                <a:effectLst/>
                <a:latin typeface="Times New Roman" panose="02020603050405020304" pitchFamily="18" charset="0"/>
                <a:cs typeface="Times New Roman" panose="02020603050405020304" pitchFamily="18" charset="0"/>
              </a:rPr>
              <a:t>These methods may be less sensitive to the effects of insertions, deletions, and substitutions, which are common in evolutionary sequences.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97281E5-D2FC-8EBA-1A00-0D5437685E1F}"/>
              </a:ext>
            </a:extLst>
          </p:cNvPr>
          <p:cNvSpPr txBox="1"/>
          <p:nvPr/>
        </p:nvSpPr>
        <p:spPr>
          <a:xfrm>
            <a:off x="566458" y="3563643"/>
            <a:ext cx="7071472" cy="738664"/>
          </a:xfrm>
          <a:prstGeom prst="rect">
            <a:avLst/>
          </a:prstGeom>
          <a:noFill/>
        </p:spPr>
        <p:txBody>
          <a:bodyPr wrap="square">
            <a:spAutoFit/>
          </a:bodyPr>
          <a:lstStyle/>
          <a:p>
            <a:r>
              <a:rPr lang="en-US" b="0" i="0" dirty="0">
                <a:solidFill>
                  <a:srgbClr val="D1D5DB"/>
                </a:solidFill>
                <a:effectLst/>
                <a:latin typeface="Times New Roman" panose="02020603050405020304" pitchFamily="18" charset="0"/>
                <a:cs typeface="Times New Roman" panose="02020603050405020304" pitchFamily="18" charset="0"/>
              </a:rPr>
              <a:t>It's worth noting both alignment-based and alignment-free methods have their own advantages and disadvantages, and researchers use both methods depending on the specific research question and the availability of computational resources.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88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2" name="Google Shape;1462;p47"/>
          <p:cNvSpPr/>
          <p:nvPr/>
        </p:nvSpPr>
        <p:spPr>
          <a:xfrm>
            <a:off x="601150" y="540000"/>
            <a:ext cx="7941600" cy="4063500"/>
          </a:xfrm>
          <a:prstGeom prst="frame">
            <a:avLst>
              <a:gd name="adj1" fmla="val 592"/>
            </a:avLst>
          </a:pr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flipH="1">
            <a:off x="-89887" y="-114300"/>
            <a:ext cx="1450850" cy="4030950"/>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47"/>
          <p:cNvSpPr/>
          <p:nvPr/>
        </p:nvSpPr>
        <p:spPr>
          <a:xfrm rot="10800000" flipH="1">
            <a:off x="7782913" y="1219200"/>
            <a:ext cx="1450850" cy="4030950"/>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9" name="Picture 8">
            <a:extLst>
              <a:ext uri="{FF2B5EF4-FFF2-40B4-BE49-F238E27FC236}">
                <a16:creationId xmlns:a16="http://schemas.microsoft.com/office/drawing/2014/main" id="{7B04C96C-DFCC-99EC-46BF-37433C603EC9}"/>
              </a:ext>
            </a:extLst>
          </p:cNvPr>
          <p:cNvPicPr>
            <a:picLocks noChangeAspect="1"/>
          </p:cNvPicPr>
          <p:nvPr/>
        </p:nvPicPr>
        <p:blipFill>
          <a:blip r:embed="rId3"/>
          <a:stretch>
            <a:fillRect/>
          </a:stretch>
        </p:blipFill>
        <p:spPr>
          <a:xfrm>
            <a:off x="291498" y="4642939"/>
            <a:ext cx="8563390" cy="500561"/>
          </a:xfrm>
          <a:prstGeom prst="rect">
            <a:avLst/>
          </a:prstGeom>
        </p:spPr>
      </p:pic>
      <p:sp>
        <p:nvSpPr>
          <p:cNvPr id="3" name="TextBox 2">
            <a:extLst>
              <a:ext uri="{FF2B5EF4-FFF2-40B4-BE49-F238E27FC236}">
                <a16:creationId xmlns:a16="http://schemas.microsoft.com/office/drawing/2014/main" id="{0B343EDC-6F45-FFAD-DDD3-66A545647512}"/>
              </a:ext>
            </a:extLst>
          </p:cNvPr>
          <p:cNvSpPr txBox="1"/>
          <p:nvPr/>
        </p:nvSpPr>
        <p:spPr>
          <a:xfrm>
            <a:off x="1153086" y="562218"/>
            <a:ext cx="4699746" cy="354392"/>
          </a:xfrm>
          <a:prstGeom prst="rect">
            <a:avLst/>
          </a:prstGeom>
          <a:noFill/>
        </p:spPr>
        <p:txBody>
          <a:bodyPr wrap="square">
            <a:spAutoFit/>
          </a:bodyPr>
          <a:lstStyle/>
          <a:p>
            <a:pPr algn="l">
              <a:lnSpc>
                <a:spcPts val="2250"/>
              </a:lnSpc>
              <a:spcBef>
                <a:spcPts val="2000"/>
              </a:spcBef>
              <a:spcAft>
                <a:spcPts val="1000"/>
              </a:spcAft>
            </a:pPr>
            <a:r>
              <a:rPr lang="en-US" sz="1400" b="0" i="0" dirty="0">
                <a:solidFill>
                  <a:schemeClr val="bg2">
                    <a:lumMod val="90000"/>
                  </a:schemeClr>
                </a:solidFill>
                <a:effectLst/>
                <a:latin typeface="Times New Roman" panose="02020603050405020304" pitchFamily="18" charset="0"/>
                <a:cs typeface="Times New Roman" panose="02020603050405020304" pitchFamily="18" charset="0"/>
              </a:rPr>
              <a:t>Application of Phylogenetics in Cancer Studies</a:t>
            </a:r>
            <a:endParaRPr lang="en-IN"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2FF97D-D769-770A-3249-4AF3B301F3B6}"/>
              </a:ext>
            </a:extLst>
          </p:cNvPr>
          <p:cNvSpPr txBox="1"/>
          <p:nvPr/>
        </p:nvSpPr>
        <p:spPr>
          <a:xfrm>
            <a:off x="1428751" y="860930"/>
            <a:ext cx="6894978" cy="3754874"/>
          </a:xfrm>
          <a:prstGeom prst="rect">
            <a:avLst/>
          </a:prstGeom>
          <a:noFill/>
        </p:spPr>
        <p:txBody>
          <a:bodyPr wrap="square">
            <a:spAutoFit/>
          </a:bodyPr>
          <a:lstStyle/>
          <a:p>
            <a:r>
              <a:rPr lang="en-US" b="0" i="0" dirty="0">
                <a:solidFill>
                  <a:schemeClr val="accent2"/>
                </a:solidFill>
                <a:effectLst/>
                <a:latin typeface="Times New Roman" panose="02020603050405020304" pitchFamily="18" charset="0"/>
                <a:cs typeface="Times New Roman" panose="02020603050405020304" pitchFamily="18" charset="0"/>
              </a:rPr>
              <a:t>Cancer research is considered one of the most significant areas in the medical community. Mutations in genomic sequences are responsible for cancer development and increased aggressiveness in patients.</a:t>
            </a:r>
          </a:p>
          <a:p>
            <a:pPr marL="285750" indent="-285750">
              <a:buFont typeface="Wingdings" panose="05000000000000000000" pitchFamily="2" charset="2"/>
              <a:buChar char="§"/>
            </a:pPr>
            <a:endParaRPr lang="en-US" dirty="0">
              <a:solidFill>
                <a:schemeClr val="accent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solidFill>
                  <a:schemeClr val="accent2"/>
                </a:solidFill>
                <a:effectLst/>
                <a:latin typeface="Times New Roman" panose="02020603050405020304" pitchFamily="18" charset="0"/>
                <a:cs typeface="Times New Roman" panose="02020603050405020304" pitchFamily="18" charset="0"/>
              </a:rPr>
              <a:t>The combination of all such genes mutations, or progression pathways, across a population can be summarized in a </a:t>
            </a:r>
          </a:p>
          <a:p>
            <a:r>
              <a:rPr lang="en-US" b="0" i="0" dirty="0">
                <a:solidFill>
                  <a:schemeClr val="accent2"/>
                </a:solidFill>
                <a:effectLst/>
                <a:latin typeface="Times New Roman" panose="02020603050405020304" pitchFamily="18" charset="0"/>
                <a:cs typeface="Times New Roman" panose="02020603050405020304" pitchFamily="18" charset="0"/>
              </a:rPr>
              <a:t>      phylogeny describing the different </a:t>
            </a:r>
          </a:p>
          <a:p>
            <a:r>
              <a:rPr lang="en-US" b="0" i="0" dirty="0">
                <a:solidFill>
                  <a:schemeClr val="accent2"/>
                </a:solidFill>
                <a:effectLst/>
                <a:latin typeface="Times New Roman" panose="02020603050405020304" pitchFamily="18" charset="0"/>
                <a:cs typeface="Times New Roman" panose="02020603050405020304" pitchFamily="18" charset="0"/>
              </a:rPr>
              <a:t>      evolutionary pathways and also used in</a:t>
            </a:r>
          </a:p>
          <a:p>
            <a:r>
              <a:rPr lang="en-US" dirty="0">
                <a:solidFill>
                  <a:schemeClr val="accent2"/>
                </a:solidFill>
                <a:latin typeface="Times New Roman" panose="02020603050405020304" pitchFamily="18" charset="0"/>
                <a:cs typeface="Times New Roman" panose="02020603050405020304" pitchFamily="18" charset="0"/>
              </a:rPr>
              <a:t>    </a:t>
            </a:r>
            <a:r>
              <a:rPr lang="en-US" b="0" i="0" dirty="0">
                <a:solidFill>
                  <a:schemeClr val="accent2"/>
                </a:solidFill>
                <a:effectLst/>
                <a:latin typeface="Times New Roman" panose="02020603050405020304" pitchFamily="18" charset="0"/>
                <a:cs typeface="Times New Roman" panose="02020603050405020304" pitchFamily="18" charset="0"/>
              </a:rPr>
              <a:t> finding breast cancer subtypes based on </a:t>
            </a:r>
          </a:p>
          <a:p>
            <a:r>
              <a:rPr lang="en-US" dirty="0">
                <a:solidFill>
                  <a:schemeClr val="accent2"/>
                </a:solidFill>
                <a:latin typeface="Times New Roman" panose="02020603050405020304" pitchFamily="18" charset="0"/>
                <a:cs typeface="Times New Roman" panose="02020603050405020304" pitchFamily="18" charset="0"/>
              </a:rPr>
              <a:t>     </a:t>
            </a:r>
            <a:r>
              <a:rPr lang="en-US" b="0" i="0" dirty="0">
                <a:solidFill>
                  <a:schemeClr val="accent2"/>
                </a:solidFill>
                <a:effectLst/>
                <a:latin typeface="Times New Roman" panose="02020603050405020304" pitchFamily="18" charset="0"/>
                <a:cs typeface="Times New Roman" panose="02020603050405020304" pitchFamily="18" charset="0"/>
              </a:rPr>
              <a:t>gene data</a:t>
            </a:r>
            <a:r>
              <a:rPr lang="en-IN" b="0" i="0" dirty="0">
                <a:solidFill>
                  <a:schemeClr val="accent2"/>
                </a:solidFill>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IN" dirty="0">
              <a:solidFill>
                <a:schemeClr val="accent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solidFill>
                  <a:schemeClr val="accent2"/>
                </a:solidFill>
                <a:effectLst/>
                <a:latin typeface="Times New Roman" panose="02020603050405020304" pitchFamily="18" charset="0"/>
                <a:cs typeface="Times New Roman" panose="02020603050405020304" pitchFamily="18" charset="0"/>
              </a:rPr>
              <a:t>Phylogenetic methods can solve the</a:t>
            </a:r>
          </a:p>
          <a:p>
            <a:r>
              <a:rPr lang="en-US" dirty="0">
                <a:solidFill>
                  <a:schemeClr val="accent2"/>
                </a:solidFill>
                <a:latin typeface="Times New Roman" panose="02020603050405020304" pitchFamily="18" charset="0"/>
                <a:cs typeface="Times New Roman" panose="02020603050405020304" pitchFamily="18" charset="0"/>
              </a:rPr>
              <a:t>     </a:t>
            </a:r>
            <a:r>
              <a:rPr lang="en-US" b="0" i="0" dirty="0">
                <a:solidFill>
                  <a:schemeClr val="accent2"/>
                </a:solidFill>
                <a:effectLst/>
                <a:latin typeface="Times New Roman" panose="02020603050405020304" pitchFamily="18" charset="0"/>
                <a:cs typeface="Times New Roman" panose="02020603050405020304" pitchFamily="18" charset="0"/>
              </a:rPr>
              <a:t> problem of class prediction by using a</a:t>
            </a:r>
          </a:p>
          <a:p>
            <a:r>
              <a:rPr lang="en-US" dirty="0">
                <a:solidFill>
                  <a:schemeClr val="accent2"/>
                </a:solidFill>
                <a:latin typeface="Times New Roman" panose="02020603050405020304" pitchFamily="18" charset="0"/>
                <a:cs typeface="Times New Roman" panose="02020603050405020304" pitchFamily="18" charset="0"/>
              </a:rPr>
              <a:t>      </a:t>
            </a:r>
            <a:r>
              <a:rPr lang="en-US" b="0" i="0" dirty="0">
                <a:solidFill>
                  <a:schemeClr val="accent2"/>
                </a:solidFill>
                <a:effectLst/>
                <a:latin typeface="Times New Roman" panose="02020603050405020304" pitchFamily="18" charset="0"/>
                <a:cs typeface="Times New Roman" panose="02020603050405020304" pitchFamily="18" charset="0"/>
              </a:rPr>
              <a:t>classification tree. Phylogenetic methods </a:t>
            </a:r>
          </a:p>
          <a:p>
            <a:r>
              <a:rPr lang="en-US" dirty="0">
                <a:solidFill>
                  <a:schemeClr val="accent2"/>
                </a:solidFill>
                <a:latin typeface="Times New Roman" panose="02020603050405020304" pitchFamily="18" charset="0"/>
                <a:cs typeface="Times New Roman" panose="02020603050405020304" pitchFamily="18" charset="0"/>
              </a:rPr>
              <a:t>      </a:t>
            </a:r>
            <a:r>
              <a:rPr lang="en-US" b="0" i="0" dirty="0">
                <a:solidFill>
                  <a:schemeClr val="accent2"/>
                </a:solidFill>
                <a:effectLst/>
                <a:latin typeface="Times New Roman" panose="02020603050405020304" pitchFamily="18" charset="0"/>
                <a:cs typeface="Times New Roman" panose="02020603050405020304" pitchFamily="18" charset="0"/>
              </a:rPr>
              <a:t>give us a deeper understanding of </a:t>
            </a:r>
          </a:p>
          <a:p>
            <a:r>
              <a:rPr lang="en-US" dirty="0">
                <a:solidFill>
                  <a:schemeClr val="accent2"/>
                </a:solidFill>
                <a:latin typeface="Times New Roman" panose="02020603050405020304" pitchFamily="18" charset="0"/>
                <a:cs typeface="Times New Roman" panose="02020603050405020304" pitchFamily="18" charset="0"/>
              </a:rPr>
              <a:t>      </a:t>
            </a:r>
            <a:r>
              <a:rPr lang="en-US" b="0" i="0" dirty="0">
                <a:solidFill>
                  <a:schemeClr val="accent2"/>
                </a:solidFill>
                <a:effectLst/>
                <a:latin typeface="Times New Roman" panose="02020603050405020304" pitchFamily="18" charset="0"/>
                <a:cs typeface="Times New Roman" panose="02020603050405020304" pitchFamily="18" charset="0"/>
              </a:rPr>
              <a:t>biological heterogeneity among cancer </a:t>
            </a:r>
          </a:p>
          <a:p>
            <a:r>
              <a:rPr lang="en-US" dirty="0">
                <a:solidFill>
                  <a:schemeClr val="accent2"/>
                </a:solidFill>
                <a:latin typeface="Times New Roman" panose="02020603050405020304" pitchFamily="18" charset="0"/>
                <a:cs typeface="Times New Roman" panose="02020603050405020304" pitchFamily="18" charset="0"/>
              </a:rPr>
              <a:t>      </a:t>
            </a:r>
            <a:r>
              <a:rPr lang="en-US" b="0" i="0" dirty="0">
                <a:solidFill>
                  <a:schemeClr val="accent2"/>
                </a:solidFill>
                <a:effectLst/>
                <a:latin typeface="Times New Roman" panose="02020603050405020304" pitchFamily="18" charset="0"/>
                <a:cs typeface="Times New Roman" panose="02020603050405020304" pitchFamily="18" charset="0"/>
              </a:rPr>
              <a:t>subtype.</a:t>
            </a:r>
          </a:p>
        </p:txBody>
      </p:sp>
      <p:pic>
        <p:nvPicPr>
          <p:cNvPr id="4098" name="Picture 2" descr="Figure 1">
            <a:extLst>
              <a:ext uri="{FF2B5EF4-FFF2-40B4-BE49-F238E27FC236}">
                <a16:creationId xmlns:a16="http://schemas.microsoft.com/office/drawing/2014/main" id="{446BDA56-9713-FBA4-284B-ACDACD9BF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470" y="2048449"/>
            <a:ext cx="3722259" cy="23689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B8B43B3-2F24-203B-1B3E-2D8615D448D5}"/>
              </a:ext>
            </a:extLst>
          </p:cNvPr>
          <p:cNvSpPr txBox="1"/>
          <p:nvPr/>
        </p:nvSpPr>
        <p:spPr>
          <a:xfrm rot="16200000">
            <a:off x="6829425" y="2402733"/>
            <a:ext cx="3647515" cy="307777"/>
          </a:xfrm>
          <a:prstGeom prst="rect">
            <a:avLst/>
          </a:prstGeom>
          <a:noFill/>
        </p:spPr>
        <p:txBody>
          <a:bodyPr wrap="square">
            <a:spAutoFit/>
          </a:bodyPr>
          <a:lstStyle/>
          <a:p>
            <a:r>
              <a:rPr lang="en-US" i="0" dirty="0">
                <a:solidFill>
                  <a:schemeClr val="accent2"/>
                </a:solidFill>
                <a:effectLst/>
                <a:latin typeface="Times New Roman" panose="02020603050405020304" pitchFamily="18" charset="0"/>
                <a:cs typeface="Times New Roman" panose="02020603050405020304" pitchFamily="18" charset="0"/>
              </a:rPr>
              <a:t>Phylogenetic inference from SNVs and CNAs.</a:t>
            </a:r>
            <a:endParaRPr lang="en-IN"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85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41837-622B-165D-E901-BBB2CEAF377D}"/>
              </a:ext>
            </a:extLst>
          </p:cNvPr>
          <p:cNvSpPr txBox="1"/>
          <p:nvPr/>
        </p:nvSpPr>
        <p:spPr>
          <a:xfrm>
            <a:off x="1035422" y="1575968"/>
            <a:ext cx="6925235" cy="1600438"/>
          </a:xfrm>
          <a:prstGeom prst="rect">
            <a:avLst/>
          </a:prstGeom>
          <a:noFill/>
        </p:spPr>
        <p:txBody>
          <a:bodyPr wrap="square">
            <a:spAutoFit/>
          </a:bodyPr>
          <a:lstStyle/>
          <a:p>
            <a:r>
              <a:rPr lang="en-US" b="0" i="0" dirty="0">
                <a:solidFill>
                  <a:schemeClr val="accent2"/>
                </a:solidFill>
                <a:effectLst/>
                <a:latin typeface="Times New Roman" panose="02020603050405020304" pitchFamily="18" charset="0"/>
                <a:cs typeface="Times New Roman" panose="02020603050405020304" pitchFamily="18" charset="0"/>
              </a:rPr>
              <a:t>The topic </a:t>
            </a:r>
            <a:r>
              <a:rPr lang="en-US" dirty="0">
                <a:solidFill>
                  <a:schemeClr val="accent2"/>
                </a:solidFill>
                <a:latin typeface="Times New Roman" panose="02020603050405020304" pitchFamily="18" charset="0"/>
                <a:cs typeface="Times New Roman" panose="02020603050405020304" pitchFamily="18" charset="0"/>
              </a:rPr>
              <a:t>that we covered mainly </a:t>
            </a:r>
            <a:r>
              <a:rPr lang="en-US" b="0" i="0" dirty="0">
                <a:solidFill>
                  <a:schemeClr val="accent2"/>
                </a:solidFill>
                <a:effectLst/>
                <a:latin typeface="Times New Roman" panose="02020603050405020304" pitchFamily="18" charset="0"/>
                <a:cs typeface="Times New Roman" panose="02020603050405020304" pitchFamily="18" charset="0"/>
              </a:rPr>
              <a:t>focuses on the various methods of sequence analysis to generate phylogenetic trees. The limitations associated with sequence alignment methods lead to the development of alignment-free sequence analysis. However, most of the existing alignment-free methods are unable to build an accurate tree so more refinement is required in alignment-free methods. The phylogenetic study is not limited to species evolution, but disease evolution as well. Extending phylogenetic to disease diagnosis can give birth to new treatment options and understanding its progression.</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0F491D-4864-185A-DC39-19928222B552}"/>
              </a:ext>
            </a:extLst>
          </p:cNvPr>
          <p:cNvSpPr txBox="1"/>
          <p:nvPr/>
        </p:nvSpPr>
        <p:spPr>
          <a:xfrm>
            <a:off x="867334" y="935548"/>
            <a:ext cx="5560359" cy="482824"/>
          </a:xfrm>
          <a:prstGeom prst="rect">
            <a:avLst/>
          </a:prstGeom>
          <a:noFill/>
        </p:spPr>
        <p:txBody>
          <a:bodyPr wrap="square">
            <a:spAutoFit/>
          </a:bodyPr>
          <a:lstStyle/>
          <a:p>
            <a:pPr algn="l">
              <a:lnSpc>
                <a:spcPts val="2250"/>
              </a:lnSpc>
              <a:spcBef>
                <a:spcPts val="2000"/>
              </a:spcBef>
              <a:spcAft>
                <a:spcPts val="1000"/>
              </a:spcAft>
            </a:pPr>
            <a:r>
              <a:rPr lang="en-IN" sz="4400" b="0" i="0" dirty="0">
                <a:solidFill>
                  <a:schemeClr val="bg2">
                    <a:lumMod val="50000"/>
                  </a:schemeClr>
                </a:solidFill>
                <a:effectLst/>
                <a:latin typeface="Great Vibes" panose="020B0604020202020204" charset="0"/>
              </a:rPr>
              <a:t>Conclusion for Phylogenetics</a:t>
            </a:r>
            <a:endParaRPr lang="en-IN" sz="1400" b="0" i="0" dirty="0">
              <a:solidFill>
                <a:schemeClr val="bg2">
                  <a:lumMod val="50000"/>
                </a:schemeClr>
              </a:solidFill>
              <a:effectLst/>
              <a:latin typeface="Great Vibes" panose="020B0604020202020204" charset="0"/>
            </a:endParaRPr>
          </a:p>
        </p:txBody>
      </p:sp>
      <p:sp>
        <p:nvSpPr>
          <p:cNvPr id="9" name="Google Shape;1469;p47">
            <a:extLst>
              <a:ext uri="{FF2B5EF4-FFF2-40B4-BE49-F238E27FC236}">
                <a16:creationId xmlns:a16="http://schemas.microsoft.com/office/drawing/2014/main" id="{0A7BA959-1FC6-1609-C94E-57F2BD189A4D}"/>
              </a:ext>
            </a:extLst>
          </p:cNvPr>
          <p:cNvSpPr/>
          <p:nvPr/>
        </p:nvSpPr>
        <p:spPr>
          <a:xfrm flipH="1">
            <a:off x="-89887" y="-114300"/>
            <a:ext cx="1450850" cy="4030950"/>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470;p47">
            <a:extLst>
              <a:ext uri="{FF2B5EF4-FFF2-40B4-BE49-F238E27FC236}">
                <a16:creationId xmlns:a16="http://schemas.microsoft.com/office/drawing/2014/main" id="{58ACC1F4-F8E1-60EC-DD3A-3C93F5F8F63C}"/>
              </a:ext>
            </a:extLst>
          </p:cNvPr>
          <p:cNvSpPr/>
          <p:nvPr/>
        </p:nvSpPr>
        <p:spPr>
          <a:xfrm rot="10800000" flipH="1">
            <a:off x="7782913" y="1219200"/>
            <a:ext cx="1450850" cy="4030950"/>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10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65;p47">
            <a:extLst>
              <a:ext uri="{FF2B5EF4-FFF2-40B4-BE49-F238E27FC236}">
                <a16:creationId xmlns:a16="http://schemas.microsoft.com/office/drawing/2014/main" id="{15DED107-2263-4E34-D47C-CDB861175AA6}"/>
              </a:ext>
            </a:extLst>
          </p:cNvPr>
          <p:cNvSpPr/>
          <p:nvPr/>
        </p:nvSpPr>
        <p:spPr>
          <a:xfrm>
            <a:off x="880512" y="797790"/>
            <a:ext cx="1832700" cy="18300"/>
          </a:xfrm>
          <a:prstGeom prst="rect">
            <a:avLst/>
          </a:prstGeom>
          <a:gradFill>
            <a:gsLst>
              <a:gs pos="0">
                <a:schemeClr val="lt1"/>
              </a:gs>
              <a:gs pos="31000">
                <a:schemeClr val="dk2"/>
              </a:gs>
              <a:gs pos="6300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D643D73-9830-3009-AB56-E354C337A094}"/>
              </a:ext>
            </a:extLst>
          </p:cNvPr>
          <p:cNvSpPr txBox="1"/>
          <p:nvPr/>
        </p:nvSpPr>
        <p:spPr>
          <a:xfrm>
            <a:off x="571500" y="326844"/>
            <a:ext cx="2003612" cy="523220"/>
          </a:xfrm>
          <a:prstGeom prst="rect">
            <a:avLst/>
          </a:prstGeom>
          <a:noFill/>
        </p:spPr>
        <p:txBody>
          <a:bodyPr wrap="square">
            <a:spAutoFit/>
          </a:bodyPr>
          <a:lstStyle/>
          <a:p>
            <a:r>
              <a:rPr lang="en-IN" sz="2800" b="0" i="0" dirty="0">
                <a:solidFill>
                  <a:schemeClr val="bg2">
                    <a:lumMod val="50000"/>
                  </a:schemeClr>
                </a:solidFill>
                <a:effectLst/>
                <a:latin typeface="Times New Roman" panose="02020603050405020304" pitchFamily="18" charset="0"/>
                <a:cs typeface="Times New Roman" panose="02020603050405020304" pitchFamily="18" charset="0"/>
              </a:rPr>
              <a:t>Ontogeny</a:t>
            </a:r>
            <a:endParaRPr lang="en-IN"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B51D3B-0972-CB2F-875A-27A7780C0055}"/>
              </a:ext>
            </a:extLst>
          </p:cNvPr>
          <p:cNvSpPr txBox="1"/>
          <p:nvPr/>
        </p:nvSpPr>
        <p:spPr>
          <a:xfrm>
            <a:off x="1479175" y="931381"/>
            <a:ext cx="6589059" cy="1169551"/>
          </a:xfrm>
          <a:prstGeom prst="rect">
            <a:avLst/>
          </a:prstGeom>
          <a:noFill/>
        </p:spPr>
        <p:txBody>
          <a:bodyPr wrap="square">
            <a:spAutoFit/>
          </a:bodyPr>
          <a:lstStyle/>
          <a:p>
            <a:r>
              <a:rPr lang="en-US" b="0" i="0" dirty="0">
                <a:solidFill>
                  <a:schemeClr val="bg2"/>
                </a:solidFill>
                <a:effectLst/>
                <a:latin typeface="Times New Roman" panose="02020603050405020304" pitchFamily="18" charset="0"/>
                <a:cs typeface="Times New Roman" panose="02020603050405020304" pitchFamily="18" charset="0"/>
              </a:rPr>
              <a:t>Ontogeny refers to the development of an individual organism from conception to maturity. This includes the growth and differentiation of cells, tissues, and organs, as well as the changes in physiology</a:t>
            </a:r>
            <a:r>
              <a:rPr lang="en-US" dirty="0">
                <a:solidFill>
                  <a:schemeClr val="bg2"/>
                </a:solidFill>
                <a:latin typeface="Times New Roman" panose="02020603050405020304" pitchFamily="18" charset="0"/>
                <a:cs typeface="Times New Roman" panose="02020603050405020304" pitchFamily="18" charset="0"/>
              </a:rPr>
              <a:t> </a:t>
            </a:r>
            <a:r>
              <a:rPr lang="en-US" b="0" i="0" dirty="0">
                <a:solidFill>
                  <a:schemeClr val="bg2"/>
                </a:solidFill>
                <a:effectLst/>
                <a:latin typeface="Times New Roman" panose="02020603050405020304" pitchFamily="18" charset="0"/>
                <a:cs typeface="Times New Roman" panose="02020603050405020304" pitchFamily="18" charset="0"/>
              </a:rPr>
              <a:t>and behavior that occur over the life span of the organism. It begins at the time of fertilization and includes all the developmental events at the time of birth and thereafter.</a:t>
            </a:r>
            <a:endParaRPr lang="en-IN" dirty="0">
              <a:solidFill>
                <a:schemeClr val="bg2"/>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5EA36CA-70B8-130C-D5DE-AC0862BDC1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53"/>
          <a:stretch/>
        </p:blipFill>
        <p:spPr bwMode="auto">
          <a:xfrm>
            <a:off x="5708277" y="1996888"/>
            <a:ext cx="2826378" cy="27163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CE6ADC2-7138-1D61-2DCB-E8D2907CF438}"/>
              </a:ext>
            </a:extLst>
          </p:cNvPr>
          <p:cNvSpPr txBox="1"/>
          <p:nvPr/>
        </p:nvSpPr>
        <p:spPr>
          <a:xfrm>
            <a:off x="806825" y="2686513"/>
            <a:ext cx="4888004" cy="523220"/>
          </a:xfrm>
          <a:prstGeom prst="rect">
            <a:avLst/>
          </a:prstGeom>
          <a:noFill/>
        </p:spPr>
        <p:txBody>
          <a:bodyPr wrap="square">
            <a:spAutoFit/>
          </a:bodyPr>
          <a:lstStyle/>
          <a:p>
            <a:r>
              <a:rPr lang="en-US" b="0" i="0" dirty="0">
                <a:solidFill>
                  <a:schemeClr val="accent1">
                    <a:lumMod val="85000"/>
                  </a:schemeClr>
                </a:solidFill>
                <a:effectLst/>
                <a:latin typeface="Times New Roman" panose="02020603050405020304" pitchFamily="18" charset="0"/>
                <a:cs typeface="Times New Roman" panose="02020603050405020304" pitchFamily="18" charset="0"/>
              </a:rPr>
              <a:t>Ontogenetic-and-evolutionary linkage through the modifications of the ontogenetic cycles of aeolidacean nudibranchs.</a:t>
            </a:r>
            <a:endParaRPr lang="en-IN" dirty="0">
              <a:solidFill>
                <a:schemeClr val="accent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23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pic>
        <p:nvPicPr>
          <p:cNvPr id="6" name="Google Shape;197;p27">
            <a:extLst>
              <a:ext uri="{FF2B5EF4-FFF2-40B4-BE49-F238E27FC236}">
                <a16:creationId xmlns:a16="http://schemas.microsoft.com/office/drawing/2014/main" id="{DD4EDB6A-95E6-F0E0-9CED-744F82FDA74D}"/>
              </a:ext>
            </a:extLst>
          </p:cNvPr>
          <p:cNvPicPr preferRelativeResize="0"/>
          <p:nvPr/>
        </p:nvPicPr>
        <p:blipFill rotWithShape="1">
          <a:blip r:embed="rId3">
            <a:alphaModFix/>
            <a:duotone>
              <a:prstClr val="black"/>
              <a:schemeClr val="tx2">
                <a:tint val="45000"/>
                <a:satMod val="400000"/>
              </a:schemeClr>
            </a:duotone>
          </a:blip>
          <a:srcRect l="-5163" r="-5163"/>
          <a:stretch/>
        </p:blipFill>
        <p:spPr>
          <a:xfrm>
            <a:off x="478946" y="1215655"/>
            <a:ext cx="627975" cy="1192426"/>
          </a:xfrm>
          <a:prstGeom prst="rect">
            <a:avLst/>
          </a:prstGeom>
          <a:noFill/>
          <a:ln>
            <a:solidFill>
              <a:schemeClr val="bg2">
                <a:lumMod val="50000"/>
              </a:schemeClr>
            </a:solidFill>
          </a:ln>
        </p:spPr>
      </p:pic>
      <p:pic>
        <p:nvPicPr>
          <p:cNvPr id="7" name="Google Shape;198;p27">
            <a:extLst>
              <a:ext uri="{FF2B5EF4-FFF2-40B4-BE49-F238E27FC236}">
                <a16:creationId xmlns:a16="http://schemas.microsoft.com/office/drawing/2014/main" id="{4352622B-D40B-8829-4A0A-6E723B2D4D03}"/>
              </a:ext>
            </a:extLst>
          </p:cNvPr>
          <p:cNvPicPr preferRelativeResize="0"/>
          <p:nvPr/>
        </p:nvPicPr>
        <p:blipFill rotWithShape="1">
          <a:blip r:embed="rId4">
            <a:alphaModFix/>
            <a:duotone>
              <a:prstClr val="black"/>
              <a:schemeClr val="tx2">
                <a:tint val="45000"/>
                <a:satMod val="400000"/>
              </a:schemeClr>
            </a:duotone>
          </a:blip>
          <a:srcRect l="-6985" r="-6974"/>
          <a:stretch/>
        </p:blipFill>
        <p:spPr>
          <a:xfrm>
            <a:off x="4653047" y="1269802"/>
            <a:ext cx="587575" cy="1192425"/>
          </a:xfrm>
          <a:prstGeom prst="rect">
            <a:avLst/>
          </a:prstGeom>
          <a:noFill/>
          <a:ln>
            <a:noFill/>
          </a:ln>
        </p:spPr>
      </p:pic>
      <p:pic>
        <p:nvPicPr>
          <p:cNvPr id="8" name="Google Shape;200;p27">
            <a:extLst>
              <a:ext uri="{FF2B5EF4-FFF2-40B4-BE49-F238E27FC236}">
                <a16:creationId xmlns:a16="http://schemas.microsoft.com/office/drawing/2014/main" id="{899FA118-31D6-581B-0FEE-27873795DEE9}"/>
              </a:ext>
            </a:extLst>
          </p:cNvPr>
          <p:cNvPicPr preferRelativeResize="0"/>
          <p:nvPr/>
        </p:nvPicPr>
        <p:blipFill rotWithShape="1">
          <a:blip r:embed="rId5">
            <a:alphaModFix/>
            <a:duotone>
              <a:prstClr val="black"/>
              <a:schemeClr val="tx2">
                <a:tint val="45000"/>
                <a:satMod val="400000"/>
              </a:schemeClr>
            </a:duotone>
          </a:blip>
          <a:srcRect l="-17075" r="-17062"/>
          <a:stretch/>
        </p:blipFill>
        <p:spPr>
          <a:xfrm>
            <a:off x="399916" y="3139102"/>
            <a:ext cx="759475" cy="1209551"/>
          </a:xfrm>
          <a:prstGeom prst="rect">
            <a:avLst/>
          </a:prstGeom>
          <a:noFill/>
          <a:ln>
            <a:noFill/>
          </a:ln>
        </p:spPr>
      </p:pic>
      <p:pic>
        <p:nvPicPr>
          <p:cNvPr id="9" name="Google Shape;199;p27">
            <a:extLst>
              <a:ext uri="{FF2B5EF4-FFF2-40B4-BE49-F238E27FC236}">
                <a16:creationId xmlns:a16="http://schemas.microsoft.com/office/drawing/2014/main" id="{7663E0FA-5A52-9462-2FA2-0922852CE39A}"/>
              </a:ext>
            </a:extLst>
          </p:cNvPr>
          <p:cNvPicPr preferRelativeResize="0"/>
          <p:nvPr/>
        </p:nvPicPr>
        <p:blipFill rotWithShape="1">
          <a:blip r:embed="rId6">
            <a:alphaModFix/>
            <a:duotone>
              <a:prstClr val="black"/>
              <a:schemeClr val="tx2">
                <a:tint val="45000"/>
                <a:satMod val="400000"/>
              </a:schemeClr>
            </a:duotone>
          </a:blip>
          <a:srcRect l="-1093" r="-1083"/>
          <a:stretch/>
        </p:blipFill>
        <p:spPr>
          <a:xfrm>
            <a:off x="4617382" y="2982157"/>
            <a:ext cx="661125" cy="1163225"/>
          </a:xfrm>
          <a:prstGeom prst="rect">
            <a:avLst/>
          </a:prstGeom>
          <a:noFill/>
          <a:ln>
            <a:noFill/>
          </a:ln>
        </p:spPr>
      </p:pic>
      <p:sp>
        <p:nvSpPr>
          <p:cNvPr id="10" name="Google Shape;190;p27">
            <a:hlinkClick r:id="" action="ppaction://noaction"/>
            <a:extLst>
              <a:ext uri="{FF2B5EF4-FFF2-40B4-BE49-F238E27FC236}">
                <a16:creationId xmlns:a16="http://schemas.microsoft.com/office/drawing/2014/main" id="{54E7A078-37DC-135C-7C88-0E4FD9B17477}"/>
              </a:ext>
            </a:extLst>
          </p:cNvPr>
          <p:cNvSpPr txBox="1">
            <a:spLocks/>
          </p:cNvSpPr>
          <p:nvPr/>
        </p:nvSpPr>
        <p:spPr>
          <a:xfrm>
            <a:off x="1183475" y="1640321"/>
            <a:ext cx="2824046" cy="288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bg2">
                    <a:lumMod val="90000"/>
                  </a:schemeClr>
                </a:solidFill>
                <a:latin typeface="Algerian" panose="04020705040A02060702" pitchFamily="82" charset="0"/>
              </a:rPr>
              <a:t>SANGAM GANESH BABU </a:t>
            </a:r>
          </a:p>
        </p:txBody>
      </p:sp>
      <p:sp>
        <p:nvSpPr>
          <p:cNvPr id="11" name="Google Shape;190;p27">
            <a:hlinkClick r:id="" action="ppaction://noaction"/>
            <a:extLst>
              <a:ext uri="{FF2B5EF4-FFF2-40B4-BE49-F238E27FC236}">
                <a16:creationId xmlns:a16="http://schemas.microsoft.com/office/drawing/2014/main" id="{3DC525BA-92E7-E4EB-25AC-DC4AFFD62C26}"/>
              </a:ext>
            </a:extLst>
          </p:cNvPr>
          <p:cNvSpPr txBox="1">
            <a:spLocks/>
          </p:cNvSpPr>
          <p:nvPr/>
        </p:nvSpPr>
        <p:spPr>
          <a:xfrm>
            <a:off x="5404450" y="3601499"/>
            <a:ext cx="2630971" cy="30731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i="0" dirty="0">
                <a:solidFill>
                  <a:schemeClr val="bg2">
                    <a:lumMod val="90000"/>
                  </a:schemeClr>
                </a:solidFill>
                <a:effectLst/>
                <a:latin typeface="Algerian" panose="04020705040A02060702" pitchFamily="82" charset="0"/>
              </a:rPr>
              <a:t>Gajula Sri Vatsanka</a:t>
            </a:r>
            <a:endParaRPr lang="it-IT" sz="1600" dirty="0">
              <a:solidFill>
                <a:schemeClr val="bg2">
                  <a:lumMod val="90000"/>
                </a:schemeClr>
              </a:solidFill>
              <a:latin typeface="Algerian" panose="04020705040A02060702" pitchFamily="82" charset="0"/>
            </a:endParaRPr>
          </a:p>
        </p:txBody>
      </p:sp>
      <p:sp>
        <p:nvSpPr>
          <p:cNvPr id="12" name="Google Shape;190;p27">
            <a:hlinkClick r:id="" action="ppaction://noaction"/>
            <a:extLst>
              <a:ext uri="{FF2B5EF4-FFF2-40B4-BE49-F238E27FC236}">
                <a16:creationId xmlns:a16="http://schemas.microsoft.com/office/drawing/2014/main" id="{B7EF4B88-F84B-0312-CABE-72D88A3154E3}"/>
              </a:ext>
            </a:extLst>
          </p:cNvPr>
          <p:cNvSpPr txBox="1">
            <a:spLocks/>
          </p:cNvSpPr>
          <p:nvPr/>
        </p:nvSpPr>
        <p:spPr>
          <a:xfrm>
            <a:off x="5126802" y="1687494"/>
            <a:ext cx="3321675" cy="31251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bg2">
                    <a:lumMod val="90000"/>
                  </a:schemeClr>
                </a:solidFill>
                <a:latin typeface="Algerian" panose="04020705040A02060702" pitchFamily="82" charset="0"/>
              </a:rPr>
              <a:t>CHALLA YOGANANDHA REDDY </a:t>
            </a:r>
          </a:p>
        </p:txBody>
      </p:sp>
      <p:sp>
        <p:nvSpPr>
          <p:cNvPr id="13" name="Google Shape;190;p27">
            <a:hlinkClick r:id="" action="ppaction://noaction"/>
            <a:extLst>
              <a:ext uri="{FF2B5EF4-FFF2-40B4-BE49-F238E27FC236}">
                <a16:creationId xmlns:a16="http://schemas.microsoft.com/office/drawing/2014/main" id="{0B2F0DA7-F790-981C-C5B3-B0F52DB7C2EB}"/>
              </a:ext>
            </a:extLst>
          </p:cNvPr>
          <p:cNvSpPr txBox="1">
            <a:spLocks/>
          </p:cNvSpPr>
          <p:nvPr/>
        </p:nvSpPr>
        <p:spPr>
          <a:xfrm>
            <a:off x="1117749" y="3324100"/>
            <a:ext cx="4351951"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bg2">
                    <a:lumMod val="90000"/>
                  </a:schemeClr>
                </a:solidFill>
                <a:latin typeface="Algerian" panose="04020705040A02060702" pitchFamily="82" charset="0"/>
              </a:rPr>
              <a:t>RANGISETTI SAI RAGHAVENDRA </a:t>
            </a:r>
          </a:p>
        </p:txBody>
      </p:sp>
      <p:sp>
        <p:nvSpPr>
          <p:cNvPr id="14" name="Google Shape;194;p27">
            <a:extLst>
              <a:ext uri="{FF2B5EF4-FFF2-40B4-BE49-F238E27FC236}">
                <a16:creationId xmlns:a16="http://schemas.microsoft.com/office/drawing/2014/main" id="{790FF947-E996-C481-E7B9-81CEE17A14D5}"/>
              </a:ext>
            </a:extLst>
          </p:cNvPr>
          <p:cNvSpPr txBox="1">
            <a:spLocks/>
          </p:cNvSpPr>
          <p:nvPr/>
        </p:nvSpPr>
        <p:spPr>
          <a:xfrm>
            <a:off x="1738295" y="1810482"/>
            <a:ext cx="2360037"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[CB.EN.U4AIE21056]</a:t>
            </a:r>
          </a:p>
        </p:txBody>
      </p:sp>
      <p:sp>
        <p:nvSpPr>
          <p:cNvPr id="15" name="Google Shape;194;p27">
            <a:extLst>
              <a:ext uri="{FF2B5EF4-FFF2-40B4-BE49-F238E27FC236}">
                <a16:creationId xmlns:a16="http://schemas.microsoft.com/office/drawing/2014/main" id="{27F8AF70-9E15-3C5A-45FA-F8D15549DDD2}"/>
              </a:ext>
            </a:extLst>
          </p:cNvPr>
          <p:cNvSpPr txBox="1">
            <a:spLocks/>
          </p:cNvSpPr>
          <p:nvPr/>
        </p:nvSpPr>
        <p:spPr>
          <a:xfrm>
            <a:off x="6083785" y="3780876"/>
            <a:ext cx="2360037" cy="3073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[CB.EN.U4AIE21010]</a:t>
            </a:r>
          </a:p>
        </p:txBody>
      </p:sp>
      <p:sp>
        <p:nvSpPr>
          <p:cNvPr id="16" name="Google Shape;194;p27">
            <a:extLst>
              <a:ext uri="{FF2B5EF4-FFF2-40B4-BE49-F238E27FC236}">
                <a16:creationId xmlns:a16="http://schemas.microsoft.com/office/drawing/2014/main" id="{1C4E0961-ABB5-1108-40F1-C2999113F6E0}"/>
              </a:ext>
            </a:extLst>
          </p:cNvPr>
          <p:cNvSpPr txBox="1">
            <a:spLocks/>
          </p:cNvSpPr>
          <p:nvPr/>
        </p:nvSpPr>
        <p:spPr>
          <a:xfrm>
            <a:off x="2461026" y="3772198"/>
            <a:ext cx="2192026" cy="3693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[CB.EN.U4AIE21049]</a:t>
            </a:r>
          </a:p>
        </p:txBody>
      </p:sp>
      <p:sp>
        <p:nvSpPr>
          <p:cNvPr id="17" name="Google Shape;194;p27">
            <a:extLst>
              <a:ext uri="{FF2B5EF4-FFF2-40B4-BE49-F238E27FC236}">
                <a16:creationId xmlns:a16="http://schemas.microsoft.com/office/drawing/2014/main" id="{4716AA6B-E2E0-5451-020F-6045EE79B2FD}"/>
              </a:ext>
            </a:extLst>
          </p:cNvPr>
          <p:cNvSpPr txBox="1">
            <a:spLocks/>
          </p:cNvSpPr>
          <p:nvPr/>
        </p:nvSpPr>
        <p:spPr>
          <a:xfrm>
            <a:off x="6063614" y="1829885"/>
            <a:ext cx="2260734" cy="29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9CB8A2-08F6-CE0E-04AE-8FD0EA3A7556}"/>
              </a:ext>
            </a:extLst>
          </p:cNvPr>
          <p:cNvSpPr txBox="1"/>
          <p:nvPr/>
        </p:nvSpPr>
        <p:spPr>
          <a:xfrm>
            <a:off x="679076" y="457200"/>
            <a:ext cx="1168910" cy="707886"/>
          </a:xfrm>
          <a:prstGeom prst="rect">
            <a:avLst/>
          </a:prstGeom>
          <a:noFill/>
        </p:spPr>
        <p:txBody>
          <a:bodyPr wrap="none" rtlCol="0">
            <a:spAutoFit/>
          </a:bodyPr>
          <a:lstStyle/>
          <a:p>
            <a:r>
              <a:rPr lang="en-US" sz="4000" b="1" dirty="0">
                <a:solidFill>
                  <a:schemeClr val="bg2">
                    <a:lumMod val="50000"/>
                  </a:schemeClr>
                </a:solidFill>
                <a:latin typeface="Great Vibes" panose="020B0604020202020204" charset="0"/>
              </a:rPr>
              <a:t>Code</a:t>
            </a:r>
            <a:r>
              <a:rPr lang="en-US" sz="4000" i="1" dirty="0">
                <a:solidFill>
                  <a:schemeClr val="bg2">
                    <a:lumMod val="50000"/>
                  </a:schemeClr>
                </a:solidFill>
                <a:latin typeface="Great Vibes" panose="020B0604020202020204" charset="0"/>
              </a:rPr>
              <a:t>:</a:t>
            </a:r>
            <a:endParaRPr lang="en-IN" sz="4000" i="1" dirty="0">
              <a:solidFill>
                <a:schemeClr val="bg2">
                  <a:lumMod val="50000"/>
                </a:schemeClr>
              </a:solidFill>
              <a:latin typeface="Great Vibes" panose="020B0604020202020204" charset="0"/>
            </a:endParaRPr>
          </a:p>
        </p:txBody>
      </p:sp>
      <p:sp>
        <p:nvSpPr>
          <p:cNvPr id="3" name="TextBox 2">
            <a:extLst>
              <a:ext uri="{FF2B5EF4-FFF2-40B4-BE49-F238E27FC236}">
                <a16:creationId xmlns:a16="http://schemas.microsoft.com/office/drawing/2014/main" id="{1AE9D3E5-DEEB-B913-F45D-E28F768DD8DE}"/>
              </a:ext>
            </a:extLst>
          </p:cNvPr>
          <p:cNvSpPr txBox="1"/>
          <p:nvPr/>
        </p:nvSpPr>
        <p:spPr>
          <a:xfrm>
            <a:off x="4410634" y="3496235"/>
            <a:ext cx="970137" cy="523220"/>
          </a:xfrm>
          <a:prstGeom prst="rect">
            <a:avLst/>
          </a:prstGeom>
          <a:noFill/>
        </p:spPr>
        <p:txBody>
          <a:bodyPr wrap="none" rtlCol="0">
            <a:spAutoFit/>
          </a:bodyPr>
          <a:lstStyle/>
          <a:p>
            <a:r>
              <a:rPr lang="en-US" sz="2800" dirty="0">
                <a:solidFill>
                  <a:schemeClr val="bg2">
                    <a:lumMod val="90000"/>
                  </a:schemeClr>
                </a:solidFill>
                <a:latin typeface="Great Vibes" panose="020B0604020202020204" charset="0"/>
              </a:rPr>
              <a:t>Output</a:t>
            </a:r>
            <a:endParaRPr lang="en-IN" dirty="0">
              <a:solidFill>
                <a:schemeClr val="bg2">
                  <a:lumMod val="90000"/>
                </a:schemeClr>
              </a:solidFill>
              <a:latin typeface="Great Vibes" panose="020B0604020202020204" charset="0"/>
            </a:endParaRPr>
          </a:p>
        </p:txBody>
      </p:sp>
      <p:pic>
        <p:nvPicPr>
          <p:cNvPr id="5" name="Picture 4">
            <a:extLst>
              <a:ext uri="{FF2B5EF4-FFF2-40B4-BE49-F238E27FC236}">
                <a16:creationId xmlns:a16="http://schemas.microsoft.com/office/drawing/2014/main" id="{B6FC6DBD-2C71-4DD2-BDE5-BDD103842BDE}"/>
              </a:ext>
            </a:extLst>
          </p:cNvPr>
          <p:cNvPicPr>
            <a:picLocks noChangeAspect="1"/>
          </p:cNvPicPr>
          <p:nvPr/>
        </p:nvPicPr>
        <p:blipFill>
          <a:blip r:embed="rId2"/>
          <a:stretch>
            <a:fillRect/>
          </a:stretch>
        </p:blipFill>
        <p:spPr>
          <a:xfrm>
            <a:off x="1888007" y="950940"/>
            <a:ext cx="3956044" cy="1332137"/>
          </a:xfrm>
          <a:prstGeom prst="rect">
            <a:avLst/>
          </a:prstGeom>
        </p:spPr>
      </p:pic>
      <p:pic>
        <p:nvPicPr>
          <p:cNvPr id="7" name="Picture 6">
            <a:extLst>
              <a:ext uri="{FF2B5EF4-FFF2-40B4-BE49-F238E27FC236}">
                <a16:creationId xmlns:a16="http://schemas.microsoft.com/office/drawing/2014/main" id="{89BF343B-A228-4DF0-B32A-E7EF4A283968}"/>
              </a:ext>
            </a:extLst>
          </p:cNvPr>
          <p:cNvPicPr>
            <a:picLocks noChangeAspect="1"/>
          </p:cNvPicPr>
          <p:nvPr/>
        </p:nvPicPr>
        <p:blipFill>
          <a:blip r:embed="rId3"/>
          <a:stretch>
            <a:fillRect/>
          </a:stretch>
        </p:blipFill>
        <p:spPr>
          <a:xfrm>
            <a:off x="5557560" y="2501153"/>
            <a:ext cx="3203220" cy="2272850"/>
          </a:xfrm>
          <a:prstGeom prst="rect">
            <a:avLst/>
          </a:prstGeom>
        </p:spPr>
      </p:pic>
    </p:spTree>
    <p:extLst>
      <p:ext uri="{BB962C8B-B14F-4D97-AF65-F5344CB8AC3E}">
        <p14:creationId xmlns:p14="http://schemas.microsoft.com/office/powerpoint/2010/main" val="3038789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6E873-9AE3-86DA-05DB-CA7A38379F61}"/>
              </a:ext>
            </a:extLst>
          </p:cNvPr>
          <p:cNvSpPr txBox="1"/>
          <p:nvPr/>
        </p:nvSpPr>
        <p:spPr>
          <a:xfrm>
            <a:off x="4336675" y="2454088"/>
            <a:ext cx="970137" cy="523220"/>
          </a:xfrm>
          <a:prstGeom prst="rect">
            <a:avLst/>
          </a:prstGeom>
          <a:noFill/>
        </p:spPr>
        <p:txBody>
          <a:bodyPr wrap="none" rtlCol="0">
            <a:spAutoFit/>
          </a:bodyPr>
          <a:lstStyle/>
          <a:p>
            <a:r>
              <a:rPr lang="en-US" sz="2800" dirty="0">
                <a:solidFill>
                  <a:schemeClr val="bg2">
                    <a:lumMod val="90000"/>
                  </a:schemeClr>
                </a:solidFill>
                <a:latin typeface="Great Vibes" panose="020B0604020202020204" charset="0"/>
              </a:rPr>
              <a:t>Output</a:t>
            </a:r>
            <a:endParaRPr lang="en-IN" dirty="0">
              <a:solidFill>
                <a:schemeClr val="bg2">
                  <a:lumMod val="90000"/>
                </a:schemeClr>
              </a:solidFill>
              <a:latin typeface="Great Vibes" panose="020B0604020202020204" charset="0"/>
            </a:endParaRPr>
          </a:p>
        </p:txBody>
      </p:sp>
      <p:sp>
        <p:nvSpPr>
          <p:cNvPr id="3" name="TextBox 2">
            <a:extLst>
              <a:ext uri="{FF2B5EF4-FFF2-40B4-BE49-F238E27FC236}">
                <a16:creationId xmlns:a16="http://schemas.microsoft.com/office/drawing/2014/main" id="{189539C3-F5B4-2DEB-CC29-099E82BE8126}"/>
              </a:ext>
            </a:extLst>
          </p:cNvPr>
          <p:cNvSpPr txBox="1"/>
          <p:nvPr/>
        </p:nvSpPr>
        <p:spPr>
          <a:xfrm>
            <a:off x="679076" y="457200"/>
            <a:ext cx="1168910" cy="707886"/>
          </a:xfrm>
          <a:prstGeom prst="rect">
            <a:avLst/>
          </a:prstGeom>
          <a:noFill/>
        </p:spPr>
        <p:txBody>
          <a:bodyPr wrap="none" rtlCol="0">
            <a:spAutoFit/>
          </a:bodyPr>
          <a:lstStyle/>
          <a:p>
            <a:r>
              <a:rPr lang="en-US" sz="4000" b="1" dirty="0">
                <a:solidFill>
                  <a:schemeClr val="bg2">
                    <a:lumMod val="50000"/>
                  </a:schemeClr>
                </a:solidFill>
                <a:latin typeface="Great Vibes" panose="020B0604020202020204" charset="0"/>
              </a:rPr>
              <a:t>Code</a:t>
            </a:r>
            <a:r>
              <a:rPr lang="en-US" sz="4000" i="1" dirty="0">
                <a:solidFill>
                  <a:schemeClr val="bg2">
                    <a:lumMod val="50000"/>
                  </a:schemeClr>
                </a:solidFill>
                <a:latin typeface="Great Vibes" panose="020B0604020202020204" charset="0"/>
              </a:rPr>
              <a:t>:</a:t>
            </a:r>
            <a:endParaRPr lang="en-IN" sz="4000" i="1" dirty="0">
              <a:solidFill>
                <a:schemeClr val="bg2">
                  <a:lumMod val="50000"/>
                </a:schemeClr>
              </a:solidFill>
              <a:latin typeface="Great Vibes" panose="020B0604020202020204" charset="0"/>
            </a:endParaRPr>
          </a:p>
        </p:txBody>
      </p:sp>
      <p:pic>
        <p:nvPicPr>
          <p:cNvPr id="5" name="Picture 4">
            <a:extLst>
              <a:ext uri="{FF2B5EF4-FFF2-40B4-BE49-F238E27FC236}">
                <a16:creationId xmlns:a16="http://schemas.microsoft.com/office/drawing/2014/main" id="{148D6E04-EA33-EA3D-C0EE-132EFFA89500}"/>
              </a:ext>
            </a:extLst>
          </p:cNvPr>
          <p:cNvPicPr>
            <a:picLocks noChangeAspect="1"/>
          </p:cNvPicPr>
          <p:nvPr/>
        </p:nvPicPr>
        <p:blipFill>
          <a:blip r:embed="rId2"/>
          <a:stretch>
            <a:fillRect/>
          </a:stretch>
        </p:blipFill>
        <p:spPr>
          <a:xfrm>
            <a:off x="1753684" y="1216030"/>
            <a:ext cx="3511998" cy="775062"/>
          </a:xfrm>
          <a:prstGeom prst="rect">
            <a:avLst/>
          </a:prstGeom>
        </p:spPr>
      </p:pic>
      <p:pic>
        <p:nvPicPr>
          <p:cNvPr id="7" name="Picture 6">
            <a:extLst>
              <a:ext uri="{FF2B5EF4-FFF2-40B4-BE49-F238E27FC236}">
                <a16:creationId xmlns:a16="http://schemas.microsoft.com/office/drawing/2014/main" id="{85B40473-F9FB-D478-4961-F0D7001F2AF9}"/>
              </a:ext>
            </a:extLst>
          </p:cNvPr>
          <p:cNvPicPr>
            <a:picLocks noChangeAspect="1"/>
          </p:cNvPicPr>
          <p:nvPr/>
        </p:nvPicPr>
        <p:blipFill>
          <a:blip r:embed="rId3"/>
          <a:stretch>
            <a:fillRect/>
          </a:stretch>
        </p:blipFill>
        <p:spPr>
          <a:xfrm>
            <a:off x="5469220" y="2864223"/>
            <a:ext cx="3038752" cy="1881415"/>
          </a:xfrm>
          <a:prstGeom prst="rect">
            <a:avLst/>
          </a:prstGeom>
        </p:spPr>
      </p:pic>
    </p:spTree>
    <p:extLst>
      <p:ext uri="{BB962C8B-B14F-4D97-AF65-F5344CB8AC3E}">
        <p14:creationId xmlns:p14="http://schemas.microsoft.com/office/powerpoint/2010/main" val="2930234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1AFDA-6051-A3CA-EFD3-E9D634E13160}"/>
              </a:ext>
            </a:extLst>
          </p:cNvPr>
          <p:cNvSpPr txBox="1"/>
          <p:nvPr/>
        </p:nvSpPr>
        <p:spPr>
          <a:xfrm>
            <a:off x="490816" y="311363"/>
            <a:ext cx="7900148" cy="4616648"/>
          </a:xfrm>
          <a:prstGeom prst="rect">
            <a:avLst/>
          </a:prstGeom>
          <a:noFill/>
        </p:spPr>
        <p:txBody>
          <a:bodyPr wrap="square">
            <a:spAutoFit/>
          </a:bodyPr>
          <a:lstStyle/>
          <a:p>
            <a:r>
              <a:rPr lang="en-US" b="0" i="0" dirty="0">
                <a:solidFill>
                  <a:schemeClr val="accent2">
                    <a:lumMod val="95000"/>
                  </a:schemeClr>
                </a:solidFill>
                <a:effectLst/>
                <a:latin typeface="Times New Roman" panose="02020603050405020304" pitchFamily="18" charset="0"/>
                <a:cs typeface="Times New Roman" panose="02020603050405020304" pitchFamily="18" charset="0"/>
              </a:rPr>
              <a:t>Ontogenesis and morphogenesis are the other two names used for ontogeny. Generally, all of these developmental events start with the fertilization of male and female gametes, forming the zygote. Then, the zygote undergoes cleavage and compaction prior to differentiation. </a:t>
            </a:r>
          </a:p>
          <a:p>
            <a:endParaRPr lang="en-US" dirty="0">
              <a:solidFill>
                <a:schemeClr val="accent2">
                  <a:lumMod val="95000"/>
                </a:schemeClr>
              </a:solidFill>
              <a:latin typeface="Times New Roman" panose="02020603050405020304" pitchFamily="18" charset="0"/>
              <a:cs typeface="Times New Roman" panose="02020603050405020304" pitchFamily="18" charset="0"/>
            </a:endParaRPr>
          </a:p>
          <a:p>
            <a:endParaRPr lang="en-US" b="0" i="0" dirty="0">
              <a:solidFill>
                <a:schemeClr val="accent2">
                  <a:lumMod val="95000"/>
                </a:schemeClr>
              </a:solidFill>
              <a:effectLst/>
              <a:latin typeface="Times New Roman" panose="02020603050405020304" pitchFamily="18" charset="0"/>
              <a:cs typeface="Times New Roman" panose="02020603050405020304" pitchFamily="18" charset="0"/>
            </a:endParaRPr>
          </a:p>
          <a:p>
            <a:endParaRPr lang="en-US" dirty="0">
              <a:solidFill>
                <a:schemeClr val="accent2">
                  <a:lumMod val="95000"/>
                </a:schemeClr>
              </a:solidFill>
              <a:latin typeface="Times New Roman" panose="02020603050405020304" pitchFamily="18" charset="0"/>
              <a:cs typeface="Times New Roman" panose="02020603050405020304" pitchFamily="18" charset="0"/>
            </a:endParaRPr>
          </a:p>
          <a:p>
            <a:endParaRPr lang="en-US" b="0" i="0" dirty="0">
              <a:solidFill>
                <a:schemeClr val="accent2">
                  <a:lumMod val="95000"/>
                </a:schemeClr>
              </a:solidFill>
              <a:effectLst/>
              <a:latin typeface="Times New Roman" panose="02020603050405020304" pitchFamily="18" charset="0"/>
              <a:cs typeface="Times New Roman" panose="02020603050405020304" pitchFamily="18" charset="0"/>
            </a:endParaRPr>
          </a:p>
          <a:p>
            <a:endParaRPr lang="en-US" dirty="0">
              <a:solidFill>
                <a:schemeClr val="accent2">
                  <a:lumMod val="95000"/>
                </a:schemeClr>
              </a:solidFill>
              <a:latin typeface="Times New Roman" panose="02020603050405020304" pitchFamily="18" charset="0"/>
              <a:cs typeface="Times New Roman" panose="02020603050405020304" pitchFamily="18" charset="0"/>
            </a:endParaRPr>
          </a:p>
          <a:p>
            <a:endParaRPr lang="en-US" b="0" i="0" dirty="0">
              <a:solidFill>
                <a:schemeClr val="accent2">
                  <a:lumMod val="95000"/>
                </a:schemeClr>
              </a:solidFill>
              <a:effectLst/>
              <a:latin typeface="Times New Roman" panose="02020603050405020304" pitchFamily="18" charset="0"/>
              <a:cs typeface="Times New Roman" panose="02020603050405020304" pitchFamily="18" charset="0"/>
            </a:endParaRPr>
          </a:p>
          <a:p>
            <a:endParaRPr lang="en-US" dirty="0">
              <a:solidFill>
                <a:schemeClr val="accent2">
                  <a:lumMod val="95000"/>
                </a:schemeClr>
              </a:solidFill>
              <a:latin typeface="Times New Roman" panose="02020603050405020304" pitchFamily="18" charset="0"/>
              <a:cs typeface="Times New Roman" panose="02020603050405020304" pitchFamily="18" charset="0"/>
            </a:endParaRPr>
          </a:p>
          <a:p>
            <a:endParaRPr lang="en-US" b="0" i="0" dirty="0">
              <a:solidFill>
                <a:schemeClr val="accent2">
                  <a:lumMod val="95000"/>
                </a:schemeClr>
              </a:solidFill>
              <a:effectLst/>
              <a:latin typeface="Times New Roman" panose="02020603050405020304" pitchFamily="18" charset="0"/>
              <a:cs typeface="Times New Roman" panose="02020603050405020304" pitchFamily="18" charset="0"/>
            </a:endParaRPr>
          </a:p>
          <a:p>
            <a:endParaRPr lang="en-US" dirty="0">
              <a:solidFill>
                <a:schemeClr val="accent2">
                  <a:lumMod val="95000"/>
                </a:schemeClr>
              </a:solidFill>
              <a:latin typeface="Times New Roman" panose="02020603050405020304" pitchFamily="18" charset="0"/>
              <a:cs typeface="Times New Roman" panose="02020603050405020304" pitchFamily="18" charset="0"/>
            </a:endParaRPr>
          </a:p>
          <a:p>
            <a:endParaRPr lang="en-US" dirty="0">
              <a:solidFill>
                <a:schemeClr val="accent2">
                  <a:lumMod val="95000"/>
                </a:schemeClr>
              </a:solidFill>
              <a:latin typeface="Times New Roman" panose="02020603050405020304" pitchFamily="18" charset="0"/>
              <a:cs typeface="Times New Roman" panose="02020603050405020304" pitchFamily="18" charset="0"/>
            </a:endParaRPr>
          </a:p>
          <a:p>
            <a:endParaRPr lang="en-US" b="0" i="0" dirty="0">
              <a:solidFill>
                <a:schemeClr val="accent2">
                  <a:lumMod val="95000"/>
                </a:schemeClr>
              </a:solidFill>
              <a:effectLst/>
              <a:latin typeface="Times New Roman" panose="02020603050405020304" pitchFamily="18" charset="0"/>
              <a:cs typeface="Times New Roman" panose="02020603050405020304" pitchFamily="18" charset="0"/>
            </a:endParaRPr>
          </a:p>
          <a:p>
            <a:endParaRPr lang="en-US" dirty="0">
              <a:solidFill>
                <a:schemeClr val="accent2">
                  <a:lumMod val="95000"/>
                </a:schemeClr>
              </a:solidFill>
              <a:latin typeface="Times New Roman" panose="02020603050405020304" pitchFamily="18" charset="0"/>
              <a:cs typeface="Times New Roman" panose="02020603050405020304" pitchFamily="18" charset="0"/>
            </a:endParaRPr>
          </a:p>
          <a:p>
            <a:endParaRPr lang="en-US" b="0" i="0" dirty="0">
              <a:solidFill>
                <a:schemeClr val="accent2">
                  <a:lumMod val="95000"/>
                </a:schemeClr>
              </a:solidFill>
              <a:effectLst/>
              <a:latin typeface="Times New Roman" panose="02020603050405020304" pitchFamily="18" charset="0"/>
              <a:cs typeface="Times New Roman" panose="02020603050405020304" pitchFamily="18" charset="0"/>
            </a:endParaRPr>
          </a:p>
          <a:p>
            <a:endParaRPr lang="en-US" dirty="0">
              <a:solidFill>
                <a:schemeClr val="accent2">
                  <a:lumMod val="95000"/>
                </a:schemeClr>
              </a:solidFill>
              <a:latin typeface="Times New Roman" panose="02020603050405020304" pitchFamily="18" charset="0"/>
              <a:cs typeface="Times New Roman" panose="02020603050405020304" pitchFamily="18" charset="0"/>
            </a:endParaRPr>
          </a:p>
          <a:p>
            <a:r>
              <a:rPr lang="en-US" b="0" i="0" dirty="0">
                <a:solidFill>
                  <a:schemeClr val="accent2">
                    <a:lumMod val="95000"/>
                  </a:schemeClr>
                </a:solidFill>
                <a:effectLst/>
                <a:latin typeface="Times New Roman" panose="02020603050405020304" pitchFamily="18" charset="0"/>
                <a:cs typeface="Times New Roman" panose="02020603050405020304" pitchFamily="18" charset="0"/>
              </a:rPr>
              <a:t>Differentiation starts with the formation of the blastula in a process known as blastulation. In mammals, the blastula is the blastocyst, consisting of trophoblast, inner cells mass, and blastocoelic cavity. After that, the blastula undergoes implantation. Next, further differentiation of the inner cell mass forms the three germ layers, ectoderm, mesoderm, and endoderm, forming the gastrula in a process known as gastrulation. </a:t>
            </a:r>
            <a:endParaRPr lang="en-IN" dirty="0">
              <a:solidFill>
                <a:schemeClr val="accent2">
                  <a:lumMod val="95000"/>
                </a:schemeClr>
              </a:solidFill>
              <a:latin typeface="Times New Roman" panose="02020603050405020304" pitchFamily="18" charset="0"/>
              <a:cs typeface="Times New Roman" panose="02020603050405020304" pitchFamily="18" charset="0"/>
            </a:endParaRPr>
          </a:p>
        </p:txBody>
      </p:sp>
      <p:pic>
        <p:nvPicPr>
          <p:cNvPr id="3074" name="Picture 2" descr="Ontogeny vs Phylogeny">
            <a:extLst>
              <a:ext uri="{FF2B5EF4-FFF2-40B4-BE49-F238E27FC236}">
                <a16:creationId xmlns:a16="http://schemas.microsoft.com/office/drawing/2014/main" id="{B1BEE468-EA39-C799-9834-999FEAB25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417" y="1129716"/>
            <a:ext cx="3536484" cy="276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08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BB4416-5B52-01BB-9A36-A5F319C63227}"/>
              </a:ext>
            </a:extLst>
          </p:cNvPr>
          <p:cNvSpPr/>
          <p:nvPr/>
        </p:nvSpPr>
        <p:spPr>
          <a:xfrm>
            <a:off x="2111188" y="800100"/>
            <a:ext cx="5372100" cy="374500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85000"/>
                </a:schemeClr>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E50E6F17-D1BC-9394-6C97-09FD201C07E2}"/>
              </a:ext>
            </a:extLst>
          </p:cNvPr>
          <p:cNvCxnSpPr>
            <a:stCxn id="2" idx="0"/>
            <a:endCxn id="2" idx="2"/>
          </p:cNvCxnSpPr>
          <p:nvPr/>
        </p:nvCxnSpPr>
        <p:spPr>
          <a:xfrm>
            <a:off x="4797238" y="800100"/>
            <a:ext cx="0" cy="36720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5BE97E-4373-CCC0-F4B6-59DBB39BB181}"/>
              </a:ext>
            </a:extLst>
          </p:cNvPr>
          <p:cNvCxnSpPr/>
          <p:nvPr/>
        </p:nvCxnSpPr>
        <p:spPr>
          <a:xfrm>
            <a:off x="2144806" y="1270747"/>
            <a:ext cx="5291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BB90AF-7706-21BA-BCDE-A8379EE285D8}"/>
              </a:ext>
            </a:extLst>
          </p:cNvPr>
          <p:cNvCxnSpPr/>
          <p:nvPr/>
        </p:nvCxnSpPr>
        <p:spPr>
          <a:xfrm>
            <a:off x="2169459" y="2303930"/>
            <a:ext cx="5291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4EA2C3-8C94-AB26-DBA9-C3407316F1D7}"/>
              </a:ext>
            </a:extLst>
          </p:cNvPr>
          <p:cNvCxnSpPr/>
          <p:nvPr/>
        </p:nvCxnSpPr>
        <p:spPr>
          <a:xfrm>
            <a:off x="2140324" y="3310218"/>
            <a:ext cx="529141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4B80235-81EA-D5B5-DE13-67FDB533BB7E}"/>
              </a:ext>
            </a:extLst>
          </p:cNvPr>
          <p:cNvSpPr txBox="1"/>
          <p:nvPr/>
        </p:nvSpPr>
        <p:spPr>
          <a:xfrm>
            <a:off x="2790265" y="898344"/>
            <a:ext cx="1385047" cy="338554"/>
          </a:xfrm>
          <a:prstGeom prst="rect">
            <a:avLst/>
          </a:prstGeom>
          <a:noFill/>
        </p:spPr>
        <p:txBody>
          <a:bodyPr wrap="square">
            <a:spAutoFit/>
          </a:bodyPr>
          <a:lstStyle/>
          <a:p>
            <a:r>
              <a:rPr lang="en-IN" sz="1600" dirty="0">
                <a:solidFill>
                  <a:schemeClr val="bg2">
                    <a:lumMod val="75000"/>
                  </a:schemeClr>
                </a:solidFill>
                <a:latin typeface="Times New Roman" panose="02020603050405020304" pitchFamily="18" charset="0"/>
                <a:cs typeface="Times New Roman" panose="02020603050405020304" pitchFamily="18" charset="0"/>
              </a:rPr>
              <a:t>ONTOGENY</a:t>
            </a:r>
          </a:p>
        </p:txBody>
      </p:sp>
      <p:sp>
        <p:nvSpPr>
          <p:cNvPr id="16" name="TextBox 15">
            <a:extLst>
              <a:ext uri="{FF2B5EF4-FFF2-40B4-BE49-F238E27FC236}">
                <a16:creationId xmlns:a16="http://schemas.microsoft.com/office/drawing/2014/main" id="{6DE446DF-B834-FB73-0C41-082BBC308C6B}"/>
              </a:ext>
            </a:extLst>
          </p:cNvPr>
          <p:cNvSpPr txBox="1"/>
          <p:nvPr/>
        </p:nvSpPr>
        <p:spPr>
          <a:xfrm>
            <a:off x="5452782" y="898344"/>
            <a:ext cx="1640541" cy="338554"/>
          </a:xfrm>
          <a:prstGeom prst="rect">
            <a:avLst/>
          </a:prstGeom>
          <a:noFill/>
        </p:spPr>
        <p:txBody>
          <a:bodyPr wrap="square">
            <a:spAutoFit/>
          </a:bodyPr>
          <a:lstStyle/>
          <a:p>
            <a:r>
              <a:rPr lang="en-IN" sz="1600" dirty="0">
                <a:solidFill>
                  <a:schemeClr val="bg2">
                    <a:lumMod val="75000"/>
                  </a:schemeClr>
                </a:solidFill>
                <a:latin typeface="Times New Roman" panose="02020603050405020304" pitchFamily="18" charset="0"/>
                <a:cs typeface="Times New Roman" panose="02020603050405020304" pitchFamily="18" charset="0"/>
              </a:rPr>
              <a:t>PHYLOGENY</a:t>
            </a:r>
            <a:endParaRPr lang="en-IN"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50A8F4D-5D18-99A7-811A-4496554F406F}"/>
              </a:ext>
            </a:extLst>
          </p:cNvPr>
          <p:cNvSpPr txBox="1"/>
          <p:nvPr/>
        </p:nvSpPr>
        <p:spPr>
          <a:xfrm>
            <a:off x="2279277" y="1462975"/>
            <a:ext cx="2541494" cy="738664"/>
          </a:xfrm>
          <a:prstGeom prst="rect">
            <a:avLst/>
          </a:prstGeom>
          <a:noFill/>
        </p:spPr>
        <p:txBody>
          <a:bodyPr wrap="square">
            <a:spAutoFit/>
          </a:bodyPr>
          <a:lstStyle/>
          <a:p>
            <a:r>
              <a:rPr lang="en-IN" dirty="0">
                <a:solidFill>
                  <a:schemeClr val="accent1">
                    <a:lumMod val="85000"/>
                  </a:schemeClr>
                </a:solidFill>
                <a:latin typeface="Times New Roman" panose="02020603050405020304" pitchFamily="18" charset="0"/>
                <a:cs typeface="Times New Roman" panose="02020603050405020304" pitchFamily="18" charset="0"/>
              </a:rPr>
              <a:t>The development or development history of an individual organism</a:t>
            </a:r>
          </a:p>
        </p:txBody>
      </p:sp>
      <p:sp>
        <p:nvSpPr>
          <p:cNvPr id="20" name="TextBox 19">
            <a:extLst>
              <a:ext uri="{FF2B5EF4-FFF2-40B4-BE49-F238E27FC236}">
                <a16:creationId xmlns:a16="http://schemas.microsoft.com/office/drawing/2014/main" id="{3FE0E2BD-55B3-DAC4-0CC0-AFB11B7E8DAE}"/>
              </a:ext>
            </a:extLst>
          </p:cNvPr>
          <p:cNvSpPr txBox="1"/>
          <p:nvPr/>
        </p:nvSpPr>
        <p:spPr>
          <a:xfrm>
            <a:off x="2259106" y="2451334"/>
            <a:ext cx="2709582" cy="738664"/>
          </a:xfrm>
          <a:prstGeom prst="rect">
            <a:avLst/>
          </a:prstGeom>
          <a:noFill/>
        </p:spPr>
        <p:txBody>
          <a:bodyPr wrap="square">
            <a:spAutoFit/>
          </a:bodyPr>
          <a:lstStyle/>
          <a:p>
            <a:r>
              <a:rPr lang="en-IN" dirty="0">
                <a:solidFill>
                  <a:schemeClr val="accent1">
                    <a:lumMod val="85000"/>
                  </a:schemeClr>
                </a:solidFill>
                <a:latin typeface="Times New Roman" panose="02020603050405020304" pitchFamily="18" charset="0"/>
                <a:cs typeface="Times New Roman" panose="02020603050405020304" pitchFamily="18" charset="0"/>
              </a:rPr>
              <a:t>Gives the development history of an organism within its own lifetime</a:t>
            </a:r>
          </a:p>
        </p:txBody>
      </p:sp>
      <p:sp>
        <p:nvSpPr>
          <p:cNvPr id="22" name="TextBox 21">
            <a:extLst>
              <a:ext uri="{FF2B5EF4-FFF2-40B4-BE49-F238E27FC236}">
                <a16:creationId xmlns:a16="http://schemas.microsoft.com/office/drawing/2014/main" id="{9C782D45-D8DB-0E4F-1423-FE069119E059}"/>
              </a:ext>
            </a:extLst>
          </p:cNvPr>
          <p:cNvSpPr txBox="1"/>
          <p:nvPr/>
        </p:nvSpPr>
        <p:spPr>
          <a:xfrm>
            <a:off x="2259105" y="3695186"/>
            <a:ext cx="2608729" cy="523220"/>
          </a:xfrm>
          <a:prstGeom prst="rect">
            <a:avLst/>
          </a:prstGeom>
          <a:noFill/>
        </p:spPr>
        <p:txBody>
          <a:bodyPr wrap="square">
            <a:spAutoFit/>
          </a:bodyPr>
          <a:lstStyle/>
          <a:p>
            <a:r>
              <a:rPr lang="en-IN" dirty="0">
                <a:solidFill>
                  <a:schemeClr val="accent1">
                    <a:lumMod val="85000"/>
                  </a:schemeClr>
                </a:solidFill>
                <a:latin typeface="Times New Roman" panose="02020603050405020304" pitchFamily="18" charset="0"/>
                <a:cs typeface="Times New Roman" panose="02020603050405020304" pitchFamily="18" charset="0"/>
              </a:rPr>
              <a:t>Describes how a chicken came to life starting from a single cell</a:t>
            </a:r>
          </a:p>
        </p:txBody>
      </p:sp>
      <p:sp>
        <p:nvSpPr>
          <p:cNvPr id="24" name="TextBox 23">
            <a:extLst>
              <a:ext uri="{FF2B5EF4-FFF2-40B4-BE49-F238E27FC236}">
                <a16:creationId xmlns:a16="http://schemas.microsoft.com/office/drawing/2014/main" id="{52A01EDB-3F73-ED6F-C8F4-B0F163A83FB8}"/>
              </a:ext>
            </a:extLst>
          </p:cNvPr>
          <p:cNvSpPr txBox="1"/>
          <p:nvPr/>
        </p:nvSpPr>
        <p:spPr>
          <a:xfrm>
            <a:off x="4968688" y="1341952"/>
            <a:ext cx="2561664" cy="954107"/>
          </a:xfrm>
          <a:prstGeom prst="rect">
            <a:avLst/>
          </a:prstGeom>
          <a:noFill/>
        </p:spPr>
        <p:txBody>
          <a:bodyPr wrap="square">
            <a:spAutoFit/>
          </a:bodyPr>
          <a:lstStyle/>
          <a:p>
            <a:r>
              <a:rPr lang="en-IN" dirty="0">
                <a:solidFill>
                  <a:schemeClr val="accent1">
                    <a:lumMod val="85000"/>
                  </a:schemeClr>
                </a:solidFill>
                <a:latin typeface="Times New Roman" panose="02020603050405020304" pitchFamily="18" charset="0"/>
                <a:cs typeface="Times New Roman" panose="02020603050405020304" pitchFamily="18" charset="0"/>
              </a:rPr>
              <a:t>The study of relationships among different groups of organisms and their evolutionary development</a:t>
            </a:r>
          </a:p>
        </p:txBody>
      </p:sp>
      <p:sp>
        <p:nvSpPr>
          <p:cNvPr id="26" name="TextBox 25">
            <a:extLst>
              <a:ext uri="{FF2B5EF4-FFF2-40B4-BE49-F238E27FC236}">
                <a16:creationId xmlns:a16="http://schemas.microsoft.com/office/drawing/2014/main" id="{80808B77-65A2-933E-088E-E431E0183388}"/>
              </a:ext>
            </a:extLst>
          </p:cNvPr>
          <p:cNvSpPr txBox="1"/>
          <p:nvPr/>
        </p:nvSpPr>
        <p:spPr>
          <a:xfrm>
            <a:off x="5009030" y="2511991"/>
            <a:ext cx="2306171" cy="523220"/>
          </a:xfrm>
          <a:prstGeom prst="rect">
            <a:avLst/>
          </a:prstGeom>
          <a:noFill/>
        </p:spPr>
        <p:txBody>
          <a:bodyPr wrap="square">
            <a:spAutoFit/>
          </a:bodyPr>
          <a:lstStyle/>
          <a:p>
            <a:r>
              <a:rPr lang="en-IN" dirty="0">
                <a:solidFill>
                  <a:schemeClr val="accent1">
                    <a:lumMod val="85000"/>
                  </a:schemeClr>
                </a:solidFill>
                <a:latin typeface="Times New Roman" panose="02020603050405020304" pitchFamily="18" charset="0"/>
                <a:cs typeface="Times New Roman" panose="02020603050405020304" pitchFamily="18" charset="0"/>
              </a:rPr>
              <a:t>Gives the evolutionary history of a species</a:t>
            </a:r>
          </a:p>
        </p:txBody>
      </p:sp>
      <p:sp>
        <p:nvSpPr>
          <p:cNvPr id="28" name="TextBox 27">
            <a:extLst>
              <a:ext uri="{FF2B5EF4-FFF2-40B4-BE49-F238E27FC236}">
                <a16:creationId xmlns:a16="http://schemas.microsoft.com/office/drawing/2014/main" id="{73BC155E-F574-9293-8CB0-93756A61047C}"/>
              </a:ext>
            </a:extLst>
          </p:cNvPr>
          <p:cNvSpPr txBox="1"/>
          <p:nvPr/>
        </p:nvSpPr>
        <p:spPr>
          <a:xfrm>
            <a:off x="5042647" y="3634821"/>
            <a:ext cx="2299447" cy="523220"/>
          </a:xfrm>
          <a:prstGeom prst="rect">
            <a:avLst/>
          </a:prstGeom>
          <a:noFill/>
        </p:spPr>
        <p:txBody>
          <a:bodyPr wrap="square">
            <a:spAutoFit/>
          </a:bodyPr>
          <a:lstStyle/>
          <a:p>
            <a:r>
              <a:rPr lang="en-IN" dirty="0">
                <a:solidFill>
                  <a:schemeClr val="accent1">
                    <a:lumMod val="85000"/>
                  </a:schemeClr>
                </a:solidFill>
                <a:latin typeface="Times New Roman" panose="02020603050405020304" pitchFamily="18" charset="0"/>
                <a:cs typeface="Times New Roman" panose="02020603050405020304" pitchFamily="18" charset="0"/>
              </a:rPr>
              <a:t>Describes the evolutionary process of Gallus </a:t>
            </a:r>
            <a:r>
              <a:rPr lang="en-IN" dirty="0" err="1">
                <a:solidFill>
                  <a:schemeClr val="accent1">
                    <a:lumMod val="85000"/>
                  </a:schemeClr>
                </a:solidFill>
                <a:latin typeface="Times New Roman" panose="02020603050405020304" pitchFamily="18" charset="0"/>
                <a:cs typeface="Times New Roman" panose="02020603050405020304" pitchFamily="18" charset="0"/>
              </a:rPr>
              <a:t>gallus</a:t>
            </a:r>
            <a:r>
              <a:rPr lang="en-IN" dirty="0">
                <a:solidFill>
                  <a:schemeClr val="accent1">
                    <a:lumMod val="85000"/>
                  </a:schemeClr>
                </a:solidFill>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FF9B1FE8-2A54-9B8A-4E2F-EB637FB5CE02}"/>
              </a:ext>
            </a:extLst>
          </p:cNvPr>
          <p:cNvSpPr txBox="1"/>
          <p:nvPr/>
        </p:nvSpPr>
        <p:spPr>
          <a:xfrm>
            <a:off x="571500" y="353739"/>
            <a:ext cx="4572000" cy="369332"/>
          </a:xfrm>
          <a:prstGeom prst="rect">
            <a:avLst/>
          </a:prstGeom>
          <a:noFill/>
        </p:spPr>
        <p:txBody>
          <a:bodyPr wrap="square">
            <a:spAutoFit/>
          </a:bodyPr>
          <a:lstStyle/>
          <a:p>
            <a:r>
              <a:rPr lang="en-IN" sz="1800" dirty="0">
                <a:solidFill>
                  <a:schemeClr val="bg2">
                    <a:lumMod val="75000"/>
                  </a:schemeClr>
                </a:solidFill>
                <a:latin typeface="Times New Roman" panose="02020603050405020304" pitchFamily="18" charset="0"/>
                <a:cs typeface="Times New Roman" panose="02020603050405020304" pitchFamily="18" charset="0"/>
              </a:rPr>
              <a:t>ONTOGENY VERSUS PHYLOGENY</a:t>
            </a:r>
          </a:p>
        </p:txBody>
      </p:sp>
      <p:sp>
        <p:nvSpPr>
          <p:cNvPr id="32" name="TextBox 31">
            <a:extLst>
              <a:ext uri="{FF2B5EF4-FFF2-40B4-BE49-F238E27FC236}">
                <a16:creationId xmlns:a16="http://schemas.microsoft.com/office/drawing/2014/main" id="{4D501618-8099-0A7C-0894-22670F24E658}"/>
              </a:ext>
            </a:extLst>
          </p:cNvPr>
          <p:cNvSpPr txBox="1"/>
          <p:nvPr/>
        </p:nvSpPr>
        <p:spPr>
          <a:xfrm>
            <a:off x="302560" y="1281295"/>
            <a:ext cx="1828800" cy="1384995"/>
          </a:xfrm>
          <a:prstGeom prst="rect">
            <a:avLst/>
          </a:prstGeom>
          <a:noFill/>
        </p:spPr>
        <p:txBody>
          <a:bodyPr wrap="square">
            <a:spAutoFit/>
          </a:bodyPr>
          <a:lstStyle/>
          <a:p>
            <a:r>
              <a:rPr lang="en-US" b="0" i="0" dirty="0">
                <a:solidFill>
                  <a:schemeClr val="accent2">
                    <a:lumMod val="95000"/>
                  </a:schemeClr>
                </a:solidFill>
                <a:effectLst/>
                <a:latin typeface="Times New Roman" panose="02020603050405020304" pitchFamily="18" charset="0"/>
                <a:cs typeface="Times New Roman" panose="02020603050405020304" pitchFamily="18" charset="0"/>
              </a:rPr>
              <a:t>The development of an organism is defined as Ontogeny while phylogeny refers to how the organisms have evolved.</a:t>
            </a:r>
            <a:endParaRPr lang="en-IN" dirty="0">
              <a:solidFill>
                <a:schemeClr val="accent2">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371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8C8E0-E98E-BB3D-A83E-84C879942907}"/>
              </a:ext>
            </a:extLst>
          </p:cNvPr>
          <p:cNvSpPr txBox="1"/>
          <p:nvPr/>
        </p:nvSpPr>
        <p:spPr>
          <a:xfrm>
            <a:off x="490818" y="426679"/>
            <a:ext cx="7994276" cy="954107"/>
          </a:xfrm>
          <a:prstGeom prst="rect">
            <a:avLst/>
          </a:prstGeom>
          <a:noFill/>
        </p:spPr>
        <p:txBody>
          <a:bodyPr wrap="square">
            <a:spAutoFit/>
          </a:bodyPr>
          <a:lstStyle/>
          <a:p>
            <a:r>
              <a:rPr lang="en-US" b="0" i="0" dirty="0">
                <a:solidFill>
                  <a:schemeClr val="accent2">
                    <a:lumMod val="95000"/>
                  </a:schemeClr>
                </a:solidFill>
                <a:effectLst/>
                <a:latin typeface="Times New Roman" panose="02020603050405020304" pitchFamily="18" charset="0"/>
                <a:cs typeface="Times New Roman" panose="02020603050405020304" pitchFamily="18" charset="0"/>
              </a:rPr>
              <a:t>Let us take an example of a chicken, the ontogeny will explain the entire development cycle of the chicken right from the single cell. Now let's take an example of an ostrich and assume that it descended from the family of chickens, phylogeny will explain how the chicken evolved into an ostrich, i.e., it will explain the evolutionary process.</a:t>
            </a:r>
            <a:endParaRPr lang="en-IN" dirty="0">
              <a:solidFill>
                <a:schemeClr val="accent2">
                  <a:lumMod val="9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1161E8-3E33-85BE-F0F9-427F3CF47CFB}"/>
              </a:ext>
            </a:extLst>
          </p:cNvPr>
          <p:cNvSpPr txBox="1"/>
          <p:nvPr/>
        </p:nvSpPr>
        <p:spPr>
          <a:xfrm>
            <a:off x="652183" y="1416056"/>
            <a:ext cx="5593976" cy="369332"/>
          </a:xfrm>
          <a:prstGeom prst="rect">
            <a:avLst/>
          </a:prstGeom>
          <a:noFill/>
        </p:spPr>
        <p:txBody>
          <a:bodyPr wrap="square">
            <a:spAutoFit/>
          </a:bodyPr>
          <a:lstStyle/>
          <a:p>
            <a:r>
              <a:rPr lang="en-IN" sz="1800" dirty="0">
                <a:solidFill>
                  <a:schemeClr val="bg2">
                    <a:lumMod val="50000"/>
                  </a:schemeClr>
                </a:solidFill>
                <a:latin typeface="Times New Roman" panose="02020603050405020304" pitchFamily="18" charset="0"/>
                <a:cs typeface="Times New Roman" panose="02020603050405020304" pitchFamily="18" charset="0"/>
              </a:rPr>
              <a:t>The Connection between Ontogeny and Phylogeny</a:t>
            </a:r>
          </a:p>
        </p:txBody>
      </p:sp>
      <p:sp>
        <p:nvSpPr>
          <p:cNvPr id="8" name="TextBox 7">
            <a:extLst>
              <a:ext uri="{FF2B5EF4-FFF2-40B4-BE49-F238E27FC236}">
                <a16:creationId xmlns:a16="http://schemas.microsoft.com/office/drawing/2014/main" id="{BC5D5A55-AFD3-DC8D-3580-D50603FF773C}"/>
              </a:ext>
            </a:extLst>
          </p:cNvPr>
          <p:cNvSpPr txBox="1"/>
          <p:nvPr/>
        </p:nvSpPr>
        <p:spPr>
          <a:xfrm>
            <a:off x="1001806" y="1852505"/>
            <a:ext cx="4820770" cy="2677656"/>
          </a:xfrm>
          <a:prstGeom prst="rect">
            <a:avLst/>
          </a:prstGeom>
          <a:noFill/>
        </p:spPr>
        <p:txBody>
          <a:bodyPr wrap="square">
            <a:spAutoFit/>
          </a:bodyPr>
          <a:lstStyle/>
          <a:p>
            <a:r>
              <a:rPr lang="en-IN" dirty="0">
                <a:solidFill>
                  <a:schemeClr val="accent2">
                    <a:lumMod val="95000"/>
                  </a:schemeClr>
                </a:solidFill>
                <a:latin typeface="Times New Roman" panose="02020603050405020304" pitchFamily="18" charset="0"/>
                <a:cs typeface="Times New Roman" panose="02020603050405020304" pitchFamily="18" charset="0"/>
              </a:rPr>
              <a:t>The evolution of the human brain over millions of years and its development over the course of one lifetime are inextricably linked. In fact, the best way to get an overview of the stages through our brain passed in the course of evolution through which it passes as an individual develops.</a:t>
            </a:r>
          </a:p>
          <a:p>
            <a:endParaRPr lang="en-IN" dirty="0">
              <a:solidFill>
                <a:schemeClr val="accent2">
                  <a:lumMod val="95000"/>
                </a:schemeClr>
              </a:solidFill>
              <a:latin typeface="Times New Roman" panose="02020603050405020304" pitchFamily="18" charset="0"/>
              <a:cs typeface="Times New Roman" panose="02020603050405020304" pitchFamily="18" charset="0"/>
            </a:endParaRPr>
          </a:p>
          <a:p>
            <a:r>
              <a:rPr lang="en-IN" dirty="0">
                <a:solidFill>
                  <a:schemeClr val="accent2">
                    <a:lumMod val="95000"/>
                  </a:schemeClr>
                </a:solidFill>
                <a:latin typeface="Times New Roman" panose="02020603050405020304" pitchFamily="18" charset="0"/>
                <a:cs typeface="Times New Roman" panose="02020603050405020304" pitchFamily="18" charset="0"/>
              </a:rPr>
              <a:t>The phrase “</a:t>
            </a:r>
            <a:r>
              <a:rPr lang="en-IN" dirty="0">
                <a:solidFill>
                  <a:schemeClr val="bg2"/>
                </a:solidFill>
                <a:latin typeface="Times New Roman" panose="02020603050405020304" pitchFamily="18" charset="0"/>
                <a:cs typeface="Times New Roman" panose="02020603050405020304" pitchFamily="18" charset="0"/>
              </a:rPr>
              <a:t>ontogeny recapitulates phylogeny</a:t>
            </a:r>
            <a:r>
              <a:rPr lang="en-IN" dirty="0">
                <a:solidFill>
                  <a:schemeClr val="accent2">
                    <a:lumMod val="95000"/>
                  </a:schemeClr>
                </a:solidFill>
                <a:latin typeface="Times New Roman" panose="02020603050405020304" pitchFamily="18" charset="0"/>
                <a:cs typeface="Times New Roman" panose="02020603050405020304" pitchFamily="18" charset="0"/>
              </a:rPr>
              <a:t>” was coined by </a:t>
            </a:r>
            <a:r>
              <a:rPr lang="en-IN" dirty="0">
                <a:solidFill>
                  <a:schemeClr val="bg2"/>
                </a:solidFill>
                <a:latin typeface="Times New Roman" panose="02020603050405020304" pitchFamily="18" charset="0"/>
                <a:cs typeface="Times New Roman" panose="02020603050405020304" pitchFamily="18" charset="0"/>
              </a:rPr>
              <a:t>Ernst Haeckel in 1866 </a:t>
            </a:r>
            <a:r>
              <a:rPr lang="en-IN" dirty="0">
                <a:solidFill>
                  <a:schemeClr val="accent2">
                    <a:lumMod val="95000"/>
                  </a:schemeClr>
                </a:solidFill>
                <a:latin typeface="Times New Roman" panose="02020603050405020304" pitchFamily="18" charset="0"/>
                <a:cs typeface="Times New Roman" panose="02020603050405020304" pitchFamily="18" charset="0"/>
              </a:rPr>
              <a:t>and for many decades was accepted as </a:t>
            </a:r>
            <a:r>
              <a:rPr lang="en-IN" dirty="0">
                <a:solidFill>
                  <a:schemeClr val="bg2"/>
                </a:solidFill>
                <a:latin typeface="Times New Roman" panose="02020603050405020304" pitchFamily="18" charset="0"/>
                <a:cs typeface="Times New Roman" panose="02020603050405020304" pitchFamily="18" charset="0"/>
              </a:rPr>
              <a:t>natural law</a:t>
            </a:r>
            <a:r>
              <a:rPr lang="en-IN" dirty="0">
                <a:solidFill>
                  <a:schemeClr val="accent2">
                    <a:lumMod val="95000"/>
                  </a:schemeClr>
                </a:solidFill>
                <a:latin typeface="Times New Roman" panose="02020603050405020304" pitchFamily="18" charset="0"/>
                <a:cs typeface="Times New Roman" panose="02020603050405020304" pitchFamily="18" charset="0"/>
              </a:rPr>
              <a:t>. Haeckel meant it in the strict sense: that an organism, in the course of its development, goes through all the stages of those forms of life from which it has evolved.</a:t>
            </a:r>
          </a:p>
          <a:p>
            <a:endParaRPr lang="en-IN" dirty="0">
              <a:solidFill>
                <a:schemeClr val="accent2">
                  <a:lumMod val="95000"/>
                </a:schemeClr>
              </a:solidFill>
              <a:latin typeface="Times New Roman" panose="02020603050405020304" pitchFamily="18" charset="0"/>
              <a:cs typeface="Times New Roman" panose="02020603050405020304" pitchFamily="18" charset="0"/>
            </a:endParaRPr>
          </a:p>
        </p:txBody>
      </p:sp>
      <p:pic>
        <p:nvPicPr>
          <p:cNvPr id="5124" name="Picture 4" descr="The Human Brain · Atlas of the Human Brain · Transformation to individual  Brains">
            <a:extLst>
              <a:ext uri="{FF2B5EF4-FFF2-40B4-BE49-F238E27FC236}">
                <a16:creationId xmlns:a16="http://schemas.microsoft.com/office/drawing/2014/main" id="{974B7FC0-F91F-381C-621C-5661FBEA1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569" y="1633816"/>
            <a:ext cx="2415413" cy="31535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471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E742D6-B1B9-8DA0-BF6B-C78936B9D086}"/>
              </a:ext>
            </a:extLst>
          </p:cNvPr>
          <p:cNvSpPr txBox="1"/>
          <p:nvPr/>
        </p:nvSpPr>
        <p:spPr>
          <a:xfrm>
            <a:off x="463923" y="446170"/>
            <a:ext cx="8182536" cy="954107"/>
          </a:xfrm>
          <a:prstGeom prst="rect">
            <a:avLst/>
          </a:prstGeom>
          <a:noFill/>
        </p:spPr>
        <p:txBody>
          <a:bodyPr wrap="square">
            <a:spAutoFit/>
          </a:bodyPr>
          <a:lstStyle/>
          <a:p>
            <a:endParaRPr lang="en-IN" dirty="0">
              <a:solidFill>
                <a:schemeClr val="accent2">
                  <a:lumMod val="95000"/>
                </a:schemeClr>
              </a:solidFill>
              <a:latin typeface="Times New Roman" panose="02020603050405020304" pitchFamily="18" charset="0"/>
              <a:cs typeface="Times New Roman" panose="02020603050405020304" pitchFamily="18" charset="0"/>
            </a:endParaRPr>
          </a:p>
          <a:p>
            <a:r>
              <a:rPr lang="en-IN" dirty="0">
                <a:solidFill>
                  <a:schemeClr val="accent2">
                    <a:lumMod val="95000"/>
                  </a:schemeClr>
                </a:solidFill>
                <a:latin typeface="Times New Roman" panose="02020603050405020304" pitchFamily="18" charset="0"/>
                <a:cs typeface="Times New Roman" panose="02020603050405020304" pitchFamily="18" charset="0"/>
              </a:rPr>
              <a:t>Modern biology now rejects this dogmatic perspective. Though recognizing that human beings evolved from fish and reptiles, biologists cannot discern in our development any stages that correspond precisely to those of a fish or a reptile.</a:t>
            </a:r>
          </a:p>
        </p:txBody>
      </p:sp>
      <p:sp>
        <p:nvSpPr>
          <p:cNvPr id="3" name="TextBox 2">
            <a:extLst>
              <a:ext uri="{FF2B5EF4-FFF2-40B4-BE49-F238E27FC236}">
                <a16:creationId xmlns:a16="http://schemas.microsoft.com/office/drawing/2014/main" id="{CD9CBDBE-C3F6-14B9-69B5-C7A1F9518A00}"/>
              </a:ext>
            </a:extLst>
          </p:cNvPr>
          <p:cNvSpPr txBox="1"/>
          <p:nvPr/>
        </p:nvSpPr>
        <p:spPr>
          <a:xfrm>
            <a:off x="826994" y="2658747"/>
            <a:ext cx="6918512" cy="1384995"/>
          </a:xfrm>
          <a:prstGeom prst="rect">
            <a:avLst/>
          </a:prstGeom>
          <a:noFill/>
        </p:spPr>
        <p:txBody>
          <a:bodyPr wrap="square">
            <a:spAutoFit/>
          </a:bodyPr>
          <a:lstStyle/>
          <a:p>
            <a:r>
              <a:rPr lang="en-US" dirty="0">
                <a:solidFill>
                  <a:schemeClr val="tx2">
                    <a:lumMod val="40000"/>
                    <a:lumOff val="60000"/>
                  </a:schemeClr>
                </a:solidFill>
                <a:latin typeface="Times New Roman" panose="02020603050405020304" pitchFamily="18" charset="0"/>
                <a:cs typeface="Times New Roman" panose="02020603050405020304" pitchFamily="18" charset="0"/>
              </a:rPr>
              <a:t>T</a:t>
            </a:r>
            <a:r>
              <a:rPr lang="en-US" b="0" i="0" dirty="0">
                <a:solidFill>
                  <a:schemeClr val="tx2">
                    <a:lumMod val="40000"/>
                    <a:lumOff val="60000"/>
                  </a:schemeClr>
                </a:solidFill>
                <a:effectLst/>
                <a:latin typeface="Times New Roman" panose="02020603050405020304" pitchFamily="18" charset="0"/>
                <a:cs typeface="Times New Roman" panose="02020603050405020304" pitchFamily="18" charset="0"/>
              </a:rPr>
              <a:t>he development and growth of an individual organism, is that it is a complex and dynamic process that begins at fertilization and continues throughout the organism's life. It involves changes in both physical characteristics and behavior, and is influenced by both genetic and environmental factors. Understanding ontogeny is important for understanding the overall development and functioning of organisms, and can have practical applications in fields such as medicine and agriculture.</a:t>
            </a:r>
            <a:endParaRPr lang="en-IN" dirty="0">
              <a:solidFill>
                <a:schemeClr val="tx2">
                  <a:lumMod val="40000"/>
                  <a:lumOff val="6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C1F9F6-C37E-68ED-01F3-BDBDB11BB244}"/>
              </a:ext>
            </a:extLst>
          </p:cNvPr>
          <p:cNvSpPr txBox="1"/>
          <p:nvPr/>
        </p:nvSpPr>
        <p:spPr>
          <a:xfrm>
            <a:off x="524436" y="1984419"/>
            <a:ext cx="4572000" cy="482824"/>
          </a:xfrm>
          <a:prstGeom prst="rect">
            <a:avLst/>
          </a:prstGeom>
          <a:noFill/>
        </p:spPr>
        <p:txBody>
          <a:bodyPr wrap="square">
            <a:spAutoFit/>
          </a:bodyPr>
          <a:lstStyle/>
          <a:p>
            <a:pPr algn="l">
              <a:lnSpc>
                <a:spcPts val="2250"/>
              </a:lnSpc>
              <a:spcBef>
                <a:spcPts val="2000"/>
              </a:spcBef>
              <a:spcAft>
                <a:spcPts val="1000"/>
              </a:spcAft>
            </a:pPr>
            <a:r>
              <a:rPr lang="en-IN" sz="4400" b="0" i="0" dirty="0">
                <a:solidFill>
                  <a:schemeClr val="bg2">
                    <a:lumMod val="50000"/>
                  </a:schemeClr>
                </a:solidFill>
                <a:effectLst/>
                <a:latin typeface="Great Vibes" panose="020B0604020202020204" charset="0"/>
              </a:rPr>
              <a:t>Conclusion for Ontogeny</a:t>
            </a:r>
            <a:endParaRPr lang="en-IN" sz="1400" b="0" i="0" dirty="0">
              <a:solidFill>
                <a:schemeClr val="bg2">
                  <a:lumMod val="50000"/>
                </a:schemeClr>
              </a:solidFill>
              <a:effectLst/>
              <a:latin typeface="Great Vibes" panose="020B0604020202020204" charset="0"/>
            </a:endParaRPr>
          </a:p>
        </p:txBody>
      </p:sp>
    </p:spTree>
    <p:extLst>
      <p:ext uri="{BB962C8B-B14F-4D97-AF65-F5344CB8AC3E}">
        <p14:creationId xmlns:p14="http://schemas.microsoft.com/office/powerpoint/2010/main" val="2709945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CE1E7-6777-AE73-7196-697B18A4CE9F}"/>
              </a:ext>
            </a:extLst>
          </p:cNvPr>
          <p:cNvSpPr txBox="1"/>
          <p:nvPr/>
        </p:nvSpPr>
        <p:spPr>
          <a:xfrm>
            <a:off x="679076" y="457200"/>
            <a:ext cx="1168910" cy="707886"/>
          </a:xfrm>
          <a:prstGeom prst="rect">
            <a:avLst/>
          </a:prstGeom>
          <a:noFill/>
        </p:spPr>
        <p:txBody>
          <a:bodyPr wrap="none" rtlCol="0">
            <a:spAutoFit/>
          </a:bodyPr>
          <a:lstStyle/>
          <a:p>
            <a:r>
              <a:rPr lang="en-US" sz="4000" b="1" dirty="0">
                <a:solidFill>
                  <a:schemeClr val="bg2">
                    <a:lumMod val="50000"/>
                  </a:schemeClr>
                </a:solidFill>
                <a:latin typeface="Great Vibes" panose="020B0604020202020204" charset="0"/>
              </a:rPr>
              <a:t>Code</a:t>
            </a:r>
            <a:r>
              <a:rPr lang="en-US" sz="4000" i="1" dirty="0">
                <a:solidFill>
                  <a:schemeClr val="bg2">
                    <a:lumMod val="50000"/>
                  </a:schemeClr>
                </a:solidFill>
                <a:latin typeface="Great Vibes" panose="020B0604020202020204" charset="0"/>
              </a:rPr>
              <a:t>:</a:t>
            </a:r>
            <a:endParaRPr lang="en-IN" sz="4000" i="1" dirty="0">
              <a:solidFill>
                <a:schemeClr val="bg2">
                  <a:lumMod val="50000"/>
                </a:schemeClr>
              </a:solidFill>
              <a:latin typeface="Great Vibes" panose="020B0604020202020204" charset="0"/>
            </a:endParaRPr>
          </a:p>
        </p:txBody>
      </p:sp>
      <p:sp>
        <p:nvSpPr>
          <p:cNvPr id="3" name="TextBox 2">
            <a:extLst>
              <a:ext uri="{FF2B5EF4-FFF2-40B4-BE49-F238E27FC236}">
                <a16:creationId xmlns:a16="http://schemas.microsoft.com/office/drawing/2014/main" id="{E4A7567A-BC18-C0CE-3579-E9D9986A6403}"/>
              </a:ext>
            </a:extLst>
          </p:cNvPr>
          <p:cNvSpPr txBox="1"/>
          <p:nvPr/>
        </p:nvSpPr>
        <p:spPr>
          <a:xfrm>
            <a:off x="4114799" y="2084294"/>
            <a:ext cx="970137" cy="523220"/>
          </a:xfrm>
          <a:prstGeom prst="rect">
            <a:avLst/>
          </a:prstGeom>
          <a:noFill/>
        </p:spPr>
        <p:txBody>
          <a:bodyPr wrap="none" rtlCol="0">
            <a:spAutoFit/>
          </a:bodyPr>
          <a:lstStyle/>
          <a:p>
            <a:r>
              <a:rPr lang="en-US" sz="2800" dirty="0">
                <a:solidFill>
                  <a:schemeClr val="bg2">
                    <a:lumMod val="90000"/>
                  </a:schemeClr>
                </a:solidFill>
                <a:latin typeface="Great Vibes" panose="020B0604020202020204" charset="0"/>
              </a:rPr>
              <a:t>Output</a:t>
            </a:r>
            <a:endParaRPr lang="en-IN" dirty="0">
              <a:solidFill>
                <a:schemeClr val="bg2">
                  <a:lumMod val="90000"/>
                </a:schemeClr>
              </a:solidFill>
              <a:latin typeface="Great Vibes" panose="020B0604020202020204" charset="0"/>
            </a:endParaRPr>
          </a:p>
        </p:txBody>
      </p:sp>
      <p:pic>
        <p:nvPicPr>
          <p:cNvPr id="5" name="Picture 4">
            <a:extLst>
              <a:ext uri="{FF2B5EF4-FFF2-40B4-BE49-F238E27FC236}">
                <a16:creationId xmlns:a16="http://schemas.microsoft.com/office/drawing/2014/main" id="{1D2D79B0-6602-1EAB-DD74-907658D860D9}"/>
              </a:ext>
            </a:extLst>
          </p:cNvPr>
          <p:cNvPicPr>
            <a:picLocks noChangeAspect="1"/>
          </p:cNvPicPr>
          <p:nvPr/>
        </p:nvPicPr>
        <p:blipFill>
          <a:blip r:embed="rId2"/>
          <a:stretch>
            <a:fillRect/>
          </a:stretch>
        </p:blipFill>
        <p:spPr>
          <a:xfrm>
            <a:off x="1751116" y="1229611"/>
            <a:ext cx="3140615" cy="371384"/>
          </a:xfrm>
          <a:prstGeom prst="rect">
            <a:avLst/>
          </a:prstGeom>
        </p:spPr>
      </p:pic>
      <p:pic>
        <p:nvPicPr>
          <p:cNvPr id="7" name="Picture 6">
            <a:extLst>
              <a:ext uri="{FF2B5EF4-FFF2-40B4-BE49-F238E27FC236}">
                <a16:creationId xmlns:a16="http://schemas.microsoft.com/office/drawing/2014/main" id="{48DACAD5-4D5C-5E65-9138-2B29C76EF903}"/>
              </a:ext>
            </a:extLst>
          </p:cNvPr>
          <p:cNvPicPr>
            <a:picLocks noChangeAspect="1"/>
          </p:cNvPicPr>
          <p:nvPr/>
        </p:nvPicPr>
        <p:blipFill>
          <a:blip r:embed="rId3"/>
          <a:stretch>
            <a:fillRect/>
          </a:stretch>
        </p:blipFill>
        <p:spPr>
          <a:xfrm>
            <a:off x="5264523" y="2618506"/>
            <a:ext cx="3091234" cy="1946770"/>
          </a:xfrm>
          <a:prstGeom prst="rect">
            <a:avLst/>
          </a:prstGeom>
        </p:spPr>
      </p:pic>
    </p:spTree>
    <p:extLst>
      <p:ext uri="{BB962C8B-B14F-4D97-AF65-F5344CB8AC3E}">
        <p14:creationId xmlns:p14="http://schemas.microsoft.com/office/powerpoint/2010/main" val="291253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3F7F4-D2A3-4392-AC49-6F1A49FD2378}"/>
              </a:ext>
            </a:extLst>
          </p:cNvPr>
          <p:cNvSpPr txBox="1"/>
          <p:nvPr/>
        </p:nvSpPr>
        <p:spPr>
          <a:xfrm>
            <a:off x="3664322" y="2359958"/>
            <a:ext cx="970137" cy="523220"/>
          </a:xfrm>
          <a:prstGeom prst="rect">
            <a:avLst/>
          </a:prstGeom>
          <a:noFill/>
        </p:spPr>
        <p:txBody>
          <a:bodyPr wrap="none" rtlCol="0">
            <a:spAutoFit/>
          </a:bodyPr>
          <a:lstStyle/>
          <a:p>
            <a:r>
              <a:rPr lang="en-US" sz="2800" dirty="0">
                <a:solidFill>
                  <a:schemeClr val="bg2">
                    <a:lumMod val="90000"/>
                  </a:schemeClr>
                </a:solidFill>
                <a:latin typeface="Great Vibes" panose="020B0604020202020204" charset="0"/>
              </a:rPr>
              <a:t>Output</a:t>
            </a:r>
            <a:endParaRPr lang="en-IN" dirty="0">
              <a:solidFill>
                <a:schemeClr val="bg2">
                  <a:lumMod val="90000"/>
                </a:schemeClr>
              </a:solidFill>
              <a:latin typeface="Great Vibes" panose="020B0604020202020204" charset="0"/>
            </a:endParaRPr>
          </a:p>
        </p:txBody>
      </p:sp>
      <p:sp>
        <p:nvSpPr>
          <p:cNvPr id="3" name="TextBox 2">
            <a:extLst>
              <a:ext uri="{FF2B5EF4-FFF2-40B4-BE49-F238E27FC236}">
                <a16:creationId xmlns:a16="http://schemas.microsoft.com/office/drawing/2014/main" id="{28BE1859-19DE-6F3A-F491-02B39AC678C9}"/>
              </a:ext>
            </a:extLst>
          </p:cNvPr>
          <p:cNvSpPr txBox="1"/>
          <p:nvPr/>
        </p:nvSpPr>
        <p:spPr>
          <a:xfrm>
            <a:off x="679076" y="457200"/>
            <a:ext cx="1168910" cy="707886"/>
          </a:xfrm>
          <a:prstGeom prst="rect">
            <a:avLst/>
          </a:prstGeom>
          <a:noFill/>
        </p:spPr>
        <p:txBody>
          <a:bodyPr wrap="none" rtlCol="0">
            <a:spAutoFit/>
          </a:bodyPr>
          <a:lstStyle/>
          <a:p>
            <a:r>
              <a:rPr lang="en-US" sz="4000" b="1" dirty="0">
                <a:solidFill>
                  <a:schemeClr val="bg2">
                    <a:lumMod val="50000"/>
                  </a:schemeClr>
                </a:solidFill>
                <a:latin typeface="Great Vibes" panose="020B0604020202020204" charset="0"/>
              </a:rPr>
              <a:t>Code</a:t>
            </a:r>
            <a:r>
              <a:rPr lang="en-US" sz="4000" i="1" dirty="0">
                <a:solidFill>
                  <a:schemeClr val="bg2">
                    <a:lumMod val="50000"/>
                  </a:schemeClr>
                </a:solidFill>
                <a:latin typeface="Great Vibes" panose="020B0604020202020204" charset="0"/>
              </a:rPr>
              <a:t>:</a:t>
            </a:r>
            <a:endParaRPr lang="en-IN" sz="4000" i="1" dirty="0">
              <a:solidFill>
                <a:schemeClr val="bg2">
                  <a:lumMod val="50000"/>
                </a:schemeClr>
              </a:solidFill>
              <a:latin typeface="Great Vibes" panose="020B0604020202020204" charset="0"/>
            </a:endParaRPr>
          </a:p>
        </p:txBody>
      </p:sp>
      <p:pic>
        <p:nvPicPr>
          <p:cNvPr id="5" name="Picture 4">
            <a:extLst>
              <a:ext uri="{FF2B5EF4-FFF2-40B4-BE49-F238E27FC236}">
                <a16:creationId xmlns:a16="http://schemas.microsoft.com/office/drawing/2014/main" id="{84C64D90-03BD-6AC3-951E-087F8139AF37}"/>
              </a:ext>
            </a:extLst>
          </p:cNvPr>
          <p:cNvPicPr>
            <a:picLocks noChangeAspect="1"/>
          </p:cNvPicPr>
          <p:nvPr/>
        </p:nvPicPr>
        <p:blipFill>
          <a:blip r:embed="rId2"/>
          <a:stretch>
            <a:fillRect/>
          </a:stretch>
        </p:blipFill>
        <p:spPr>
          <a:xfrm>
            <a:off x="1012598" y="1306216"/>
            <a:ext cx="5374104" cy="677225"/>
          </a:xfrm>
          <a:prstGeom prst="rect">
            <a:avLst/>
          </a:prstGeom>
        </p:spPr>
      </p:pic>
      <p:pic>
        <p:nvPicPr>
          <p:cNvPr id="7" name="Picture 6">
            <a:extLst>
              <a:ext uri="{FF2B5EF4-FFF2-40B4-BE49-F238E27FC236}">
                <a16:creationId xmlns:a16="http://schemas.microsoft.com/office/drawing/2014/main" id="{357C8AC2-3F43-D34A-167C-106AD5AA01DC}"/>
              </a:ext>
            </a:extLst>
          </p:cNvPr>
          <p:cNvPicPr>
            <a:picLocks noChangeAspect="1"/>
          </p:cNvPicPr>
          <p:nvPr/>
        </p:nvPicPr>
        <p:blipFill>
          <a:blip r:embed="rId3"/>
          <a:stretch>
            <a:fillRect/>
          </a:stretch>
        </p:blipFill>
        <p:spPr>
          <a:xfrm>
            <a:off x="4706470" y="2280145"/>
            <a:ext cx="4018151" cy="2344510"/>
          </a:xfrm>
          <a:prstGeom prst="rect">
            <a:avLst/>
          </a:prstGeom>
        </p:spPr>
      </p:pic>
    </p:spTree>
    <p:extLst>
      <p:ext uri="{BB962C8B-B14F-4D97-AF65-F5344CB8AC3E}">
        <p14:creationId xmlns:p14="http://schemas.microsoft.com/office/powerpoint/2010/main" val="2589990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8"/>
        <p:cNvGrpSpPr/>
        <p:nvPr/>
      </p:nvGrpSpPr>
      <p:grpSpPr>
        <a:xfrm>
          <a:off x="0" y="0"/>
          <a:ext cx="0" cy="0"/>
          <a:chOff x="0" y="0"/>
          <a:chExt cx="0" cy="0"/>
        </a:xfrm>
      </p:grpSpPr>
      <p:sp>
        <p:nvSpPr>
          <p:cNvPr id="6" name="Google Shape;2120;p71">
            <a:extLst>
              <a:ext uri="{FF2B5EF4-FFF2-40B4-BE49-F238E27FC236}">
                <a16:creationId xmlns:a16="http://schemas.microsoft.com/office/drawing/2014/main" id="{84BE96B6-D2B1-D05F-A464-A03978E7FD05}"/>
              </a:ext>
            </a:extLst>
          </p:cNvPr>
          <p:cNvSpPr txBox="1">
            <a:spLocks/>
          </p:cNvSpPr>
          <p:nvPr/>
        </p:nvSpPr>
        <p:spPr>
          <a:xfrm>
            <a:off x="2315649" y="2377765"/>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70000"/>
              </a:lnSpc>
              <a:spcBef>
                <a:spcPts val="0"/>
              </a:spcBef>
              <a:spcAft>
                <a:spcPts val="0"/>
              </a:spcAft>
              <a:buClr>
                <a:schemeClr val="dk1"/>
              </a:buClr>
              <a:buSzPts val="3000"/>
              <a:buFont typeface="Great Vibes"/>
              <a:buNone/>
              <a:defRPr sz="3500" b="0" i="0" u="none" strike="noStrike" cap="none">
                <a:solidFill>
                  <a:schemeClr val="lt1"/>
                </a:solidFill>
                <a:latin typeface="Great Vibes"/>
                <a:ea typeface="Great Vibes"/>
                <a:cs typeface="Great Vibes"/>
                <a:sym typeface="Great Vibes"/>
              </a:defRPr>
            </a:lvl1pPr>
            <a:lvl2pPr marR="0" lvl="1"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2pPr>
            <a:lvl3pPr marR="0" lvl="2"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3pPr>
            <a:lvl4pPr marR="0" lvl="3"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4pPr>
            <a:lvl5pPr marR="0" lvl="4"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5pPr>
            <a:lvl6pPr marR="0" lvl="5"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6pPr>
            <a:lvl7pPr marR="0" lvl="6"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7pPr>
            <a:lvl8pPr marR="0" lvl="7"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8pPr>
            <a:lvl9pPr marR="0" lvl="8"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9pPr>
          </a:lstStyle>
          <a:p>
            <a:r>
              <a:rPr lang="en-IN" sz="11500" dirty="0"/>
              <a:t>Thanks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20;p71">
            <a:extLst>
              <a:ext uri="{FF2B5EF4-FFF2-40B4-BE49-F238E27FC236}">
                <a16:creationId xmlns:a16="http://schemas.microsoft.com/office/drawing/2014/main" id="{64211F09-EB18-D22E-FB4A-C84EACC51BFB}"/>
              </a:ext>
            </a:extLst>
          </p:cNvPr>
          <p:cNvSpPr txBox="1">
            <a:spLocks/>
          </p:cNvSpPr>
          <p:nvPr/>
        </p:nvSpPr>
        <p:spPr>
          <a:xfrm>
            <a:off x="2577866" y="2081930"/>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70000"/>
              </a:lnSpc>
              <a:spcBef>
                <a:spcPts val="0"/>
              </a:spcBef>
              <a:spcAft>
                <a:spcPts val="0"/>
              </a:spcAft>
              <a:buClr>
                <a:schemeClr val="dk1"/>
              </a:buClr>
              <a:buSzPts val="3000"/>
              <a:buFont typeface="Great Vibes"/>
              <a:buNone/>
              <a:defRPr sz="3500" b="0" i="0" u="none" strike="noStrike" cap="none">
                <a:solidFill>
                  <a:schemeClr val="lt1"/>
                </a:solidFill>
                <a:latin typeface="Great Vibes"/>
                <a:ea typeface="Great Vibes"/>
                <a:cs typeface="Great Vibes"/>
                <a:sym typeface="Great Vibes"/>
              </a:defRPr>
            </a:lvl1pPr>
            <a:lvl2pPr marR="0" lvl="1"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2pPr>
            <a:lvl3pPr marR="0" lvl="2"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3pPr>
            <a:lvl4pPr marR="0" lvl="3"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4pPr>
            <a:lvl5pPr marR="0" lvl="4"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5pPr>
            <a:lvl6pPr marR="0" lvl="5"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6pPr>
            <a:lvl7pPr marR="0" lvl="6"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7pPr>
            <a:lvl8pPr marR="0" lvl="7"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8pPr>
            <a:lvl9pPr marR="0" lvl="8" algn="ctr" rtl="0">
              <a:lnSpc>
                <a:spcPct val="100000"/>
              </a:lnSpc>
              <a:spcBef>
                <a:spcPts val="0"/>
              </a:spcBef>
              <a:spcAft>
                <a:spcPts val="0"/>
              </a:spcAft>
              <a:buClr>
                <a:schemeClr val="dk1"/>
              </a:buClr>
              <a:buSzPts val="3000"/>
              <a:buFont typeface="Great Vibes"/>
              <a:buNone/>
              <a:defRPr sz="3000" b="0" i="0" u="none" strike="noStrike" cap="none">
                <a:solidFill>
                  <a:schemeClr val="dk1"/>
                </a:solidFill>
                <a:latin typeface="Great Vibes"/>
                <a:ea typeface="Great Vibes"/>
                <a:cs typeface="Great Vibes"/>
                <a:sym typeface="Great Vibes"/>
              </a:defRPr>
            </a:lvl9pPr>
          </a:lstStyle>
          <a:p>
            <a:r>
              <a:rPr lang="en-US" sz="3600" dirty="0"/>
              <a:t>Phylogenetic Algorithms</a:t>
            </a:r>
            <a:endParaRPr lang="en-IN" sz="19900" dirty="0"/>
          </a:p>
        </p:txBody>
      </p:sp>
      <p:sp>
        <p:nvSpPr>
          <p:cNvPr id="2" name="TextBox 1">
            <a:extLst>
              <a:ext uri="{FF2B5EF4-FFF2-40B4-BE49-F238E27FC236}">
                <a16:creationId xmlns:a16="http://schemas.microsoft.com/office/drawing/2014/main" id="{CBA25D16-BA19-F178-609F-AF88B1C8F36F}"/>
              </a:ext>
            </a:extLst>
          </p:cNvPr>
          <p:cNvSpPr txBox="1"/>
          <p:nvPr/>
        </p:nvSpPr>
        <p:spPr>
          <a:xfrm>
            <a:off x="4067736" y="2938183"/>
            <a:ext cx="2315057" cy="553998"/>
          </a:xfrm>
          <a:prstGeom prst="rect">
            <a:avLst/>
          </a:prstGeom>
          <a:noFill/>
        </p:spPr>
        <p:txBody>
          <a:bodyPr wrap="none" rtlCol="0">
            <a:spAutoFit/>
          </a:bodyPr>
          <a:lstStyle/>
          <a:p>
            <a:r>
              <a:rPr lang="en-US" sz="3000" dirty="0">
                <a:solidFill>
                  <a:schemeClr val="bg2">
                    <a:lumMod val="50000"/>
                  </a:schemeClr>
                </a:solidFill>
                <a:latin typeface="Great Vibes" panose="020B0604020202020204" charset="0"/>
              </a:rPr>
              <a:t>It’s Applications</a:t>
            </a:r>
            <a:endParaRPr lang="en-IN" sz="3000" dirty="0">
              <a:solidFill>
                <a:schemeClr val="bg2">
                  <a:lumMod val="50000"/>
                </a:schemeClr>
              </a:solidFill>
              <a:latin typeface="Great Vibes" panose="020B0604020202020204" charset="0"/>
            </a:endParaRPr>
          </a:p>
        </p:txBody>
      </p:sp>
    </p:spTree>
    <p:extLst>
      <p:ext uri="{BB962C8B-B14F-4D97-AF65-F5344CB8AC3E}">
        <p14:creationId xmlns:p14="http://schemas.microsoft.com/office/powerpoint/2010/main" val="204181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90BEB-846F-6102-1B7E-1530B8BDFEDB}"/>
              </a:ext>
            </a:extLst>
          </p:cNvPr>
          <p:cNvSpPr/>
          <p:nvPr/>
        </p:nvSpPr>
        <p:spPr>
          <a:xfrm>
            <a:off x="295836" y="235323"/>
            <a:ext cx="8545605" cy="467285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966E5344-5030-7AFC-5CC8-346955B911A0}"/>
              </a:ext>
            </a:extLst>
          </p:cNvPr>
          <p:cNvPicPr>
            <a:picLocks noChangeAspect="1"/>
          </p:cNvPicPr>
          <p:nvPr/>
        </p:nvPicPr>
        <p:blipFill>
          <a:blip r:embed="rId2"/>
          <a:stretch>
            <a:fillRect/>
          </a:stretch>
        </p:blipFill>
        <p:spPr>
          <a:xfrm>
            <a:off x="334296" y="3919818"/>
            <a:ext cx="566092" cy="578223"/>
          </a:xfrm>
          <a:prstGeom prst="rect">
            <a:avLst/>
          </a:prstGeom>
          <a:ln>
            <a:noFill/>
          </a:ln>
          <a:effectLst>
            <a:softEdge rad="112500"/>
          </a:effectLst>
        </p:spPr>
      </p:pic>
      <p:sp>
        <p:nvSpPr>
          <p:cNvPr id="15" name="Google Shape;1469;p47">
            <a:extLst>
              <a:ext uri="{FF2B5EF4-FFF2-40B4-BE49-F238E27FC236}">
                <a16:creationId xmlns:a16="http://schemas.microsoft.com/office/drawing/2014/main" id="{DB26144B-A463-C7B9-7D72-D4D2A53C5BE4}"/>
              </a:ext>
            </a:extLst>
          </p:cNvPr>
          <p:cNvSpPr/>
          <p:nvPr/>
        </p:nvSpPr>
        <p:spPr>
          <a:xfrm flipH="1">
            <a:off x="8321249" y="-369794"/>
            <a:ext cx="1450850" cy="4030950"/>
          </a:xfrm>
          <a:custGeom>
            <a:avLst/>
            <a:gdLst/>
            <a:ahLst/>
            <a:cxnLst/>
            <a:rect l="l" t="t" r="r" b="b"/>
            <a:pathLst>
              <a:path w="58034" h="161238" extrusionOk="0">
                <a:moveTo>
                  <a:pt x="54028" y="100478"/>
                </a:moveTo>
                <a:cubicBezTo>
                  <a:pt x="54971" y="98666"/>
                  <a:pt x="55551" y="96682"/>
                  <a:pt x="55678" y="94764"/>
                </a:cubicBezTo>
                <a:cubicBezTo>
                  <a:pt x="55840" y="92316"/>
                  <a:pt x="55719" y="89789"/>
                  <a:pt x="55004" y="87431"/>
                </a:cubicBezTo>
                <a:cubicBezTo>
                  <a:pt x="53963" y="84014"/>
                  <a:pt x="51944" y="80989"/>
                  <a:pt x="49660" y="78281"/>
                </a:cubicBezTo>
                <a:cubicBezTo>
                  <a:pt x="46958" y="75075"/>
                  <a:pt x="43866" y="72193"/>
                  <a:pt x="41464" y="68743"/>
                </a:cubicBezTo>
                <a:cubicBezTo>
                  <a:pt x="39981" y="66618"/>
                  <a:pt x="38536" y="63958"/>
                  <a:pt x="37957" y="61238"/>
                </a:cubicBezTo>
                <a:cubicBezTo>
                  <a:pt x="40116" y="61755"/>
                  <a:pt x="42378" y="61799"/>
                  <a:pt x="44567" y="61229"/>
                </a:cubicBezTo>
                <a:cubicBezTo>
                  <a:pt x="46886" y="60623"/>
                  <a:pt x="49036" y="59305"/>
                  <a:pt x="50289" y="57213"/>
                </a:cubicBezTo>
                <a:cubicBezTo>
                  <a:pt x="51177" y="55729"/>
                  <a:pt x="51204" y="54127"/>
                  <a:pt x="51145" y="52452"/>
                </a:cubicBezTo>
                <a:cubicBezTo>
                  <a:pt x="51067" y="50357"/>
                  <a:pt x="49747" y="48597"/>
                  <a:pt x="47763" y="47889"/>
                </a:cubicBezTo>
                <a:cubicBezTo>
                  <a:pt x="45761" y="47176"/>
                  <a:pt x="43569" y="47785"/>
                  <a:pt x="41869" y="48955"/>
                </a:cubicBezTo>
                <a:cubicBezTo>
                  <a:pt x="38364" y="51371"/>
                  <a:pt x="37599" y="55230"/>
                  <a:pt x="37605" y="59191"/>
                </a:cubicBezTo>
                <a:cubicBezTo>
                  <a:pt x="37595" y="59189"/>
                  <a:pt x="37583" y="59187"/>
                  <a:pt x="37570" y="59185"/>
                </a:cubicBezTo>
                <a:cubicBezTo>
                  <a:pt x="31585" y="57595"/>
                  <a:pt x="27359" y="52662"/>
                  <a:pt x="25266" y="47012"/>
                </a:cubicBezTo>
                <a:cubicBezTo>
                  <a:pt x="24402" y="44689"/>
                  <a:pt x="23861" y="42270"/>
                  <a:pt x="23643" y="39826"/>
                </a:cubicBezTo>
                <a:cubicBezTo>
                  <a:pt x="25580" y="39814"/>
                  <a:pt x="27527" y="39519"/>
                  <a:pt x="29422" y="38922"/>
                </a:cubicBezTo>
                <a:cubicBezTo>
                  <a:pt x="37042" y="36510"/>
                  <a:pt x="44041" y="28792"/>
                  <a:pt x="41510" y="20387"/>
                </a:cubicBezTo>
                <a:cubicBezTo>
                  <a:pt x="40874" y="18273"/>
                  <a:pt x="39343" y="16461"/>
                  <a:pt x="37078" y="16083"/>
                </a:cubicBezTo>
                <a:cubicBezTo>
                  <a:pt x="34553" y="15661"/>
                  <a:pt x="32014" y="16937"/>
                  <a:pt x="30168" y="18564"/>
                </a:cubicBezTo>
                <a:cubicBezTo>
                  <a:pt x="26397" y="21885"/>
                  <a:pt x="24504" y="26903"/>
                  <a:pt x="23787" y="31766"/>
                </a:cubicBezTo>
                <a:cubicBezTo>
                  <a:pt x="23498" y="33727"/>
                  <a:pt x="23344" y="35785"/>
                  <a:pt x="23354" y="37869"/>
                </a:cubicBezTo>
                <a:cubicBezTo>
                  <a:pt x="13415" y="37836"/>
                  <a:pt x="5172" y="30525"/>
                  <a:pt x="2352" y="21147"/>
                </a:cubicBezTo>
                <a:cubicBezTo>
                  <a:pt x="1338" y="17770"/>
                  <a:pt x="1120" y="14431"/>
                  <a:pt x="1878" y="10980"/>
                </a:cubicBezTo>
                <a:cubicBezTo>
                  <a:pt x="2533" y="7991"/>
                  <a:pt x="3740" y="5138"/>
                  <a:pt x="5311" y="2516"/>
                </a:cubicBezTo>
                <a:cubicBezTo>
                  <a:pt x="5827" y="1656"/>
                  <a:pt x="6381" y="818"/>
                  <a:pt x="6968" y="0"/>
                </a:cubicBezTo>
                <a:lnTo>
                  <a:pt x="5610" y="0"/>
                </a:lnTo>
                <a:cubicBezTo>
                  <a:pt x="3913" y="2736"/>
                  <a:pt x="2631" y="5704"/>
                  <a:pt x="1920" y="8819"/>
                </a:cubicBezTo>
                <a:cubicBezTo>
                  <a:pt x="0" y="17249"/>
                  <a:pt x="2039" y="26814"/>
                  <a:pt x="8069" y="33143"/>
                </a:cubicBezTo>
                <a:cubicBezTo>
                  <a:pt x="12075" y="37345"/>
                  <a:pt x="17698" y="39797"/>
                  <a:pt x="23413" y="39826"/>
                </a:cubicBezTo>
                <a:cubicBezTo>
                  <a:pt x="23787" y="46540"/>
                  <a:pt x="25967" y="53281"/>
                  <a:pt x="31026" y="57651"/>
                </a:cubicBezTo>
                <a:cubicBezTo>
                  <a:pt x="32940" y="59301"/>
                  <a:pt x="35247" y="60544"/>
                  <a:pt x="37697" y="61178"/>
                </a:cubicBezTo>
                <a:cubicBezTo>
                  <a:pt x="38815" y="71925"/>
                  <a:pt x="49656" y="77498"/>
                  <a:pt x="54001" y="86807"/>
                </a:cubicBezTo>
                <a:cubicBezTo>
                  <a:pt x="55169" y="89309"/>
                  <a:pt x="55989" y="92092"/>
                  <a:pt x="55389" y="94847"/>
                </a:cubicBezTo>
                <a:cubicBezTo>
                  <a:pt x="55021" y="96536"/>
                  <a:pt x="54337" y="98157"/>
                  <a:pt x="53398" y="99612"/>
                </a:cubicBezTo>
                <a:cubicBezTo>
                  <a:pt x="53282" y="99464"/>
                  <a:pt x="53163" y="99317"/>
                  <a:pt x="53041" y="99169"/>
                </a:cubicBezTo>
                <a:cubicBezTo>
                  <a:pt x="51052" y="96804"/>
                  <a:pt x="48240" y="94953"/>
                  <a:pt x="45107" y="94652"/>
                </a:cubicBezTo>
                <a:cubicBezTo>
                  <a:pt x="42281" y="94382"/>
                  <a:pt x="38896" y="95524"/>
                  <a:pt x="37813" y="98388"/>
                </a:cubicBezTo>
                <a:cubicBezTo>
                  <a:pt x="37219" y="99965"/>
                  <a:pt x="37244" y="102556"/>
                  <a:pt x="38029" y="104052"/>
                </a:cubicBezTo>
                <a:cubicBezTo>
                  <a:pt x="39237" y="106367"/>
                  <a:pt x="42156" y="107620"/>
                  <a:pt x="44685" y="107410"/>
                </a:cubicBezTo>
                <a:cubicBezTo>
                  <a:pt x="48363" y="107107"/>
                  <a:pt x="51439" y="104699"/>
                  <a:pt x="53402" y="101578"/>
                </a:cubicBezTo>
                <a:cubicBezTo>
                  <a:pt x="57228" y="106502"/>
                  <a:pt x="58034" y="113775"/>
                  <a:pt x="56710" y="119660"/>
                </a:cubicBezTo>
                <a:cubicBezTo>
                  <a:pt x="54447" y="129718"/>
                  <a:pt x="45616" y="136623"/>
                  <a:pt x="41437" y="145780"/>
                </a:cubicBezTo>
                <a:cubicBezTo>
                  <a:pt x="39235" y="150606"/>
                  <a:pt x="38669" y="156014"/>
                  <a:pt x="39523" y="161237"/>
                </a:cubicBezTo>
                <a:cubicBezTo>
                  <a:pt x="39419" y="160601"/>
                  <a:pt x="39625" y="159913"/>
                  <a:pt x="39523" y="159271"/>
                </a:cubicBezTo>
                <a:cubicBezTo>
                  <a:pt x="39047" y="156366"/>
                  <a:pt x="39297" y="153816"/>
                  <a:pt x="40240" y="150836"/>
                </a:cubicBezTo>
                <a:cubicBezTo>
                  <a:pt x="41009" y="148401"/>
                  <a:pt x="42158" y="146105"/>
                  <a:pt x="43476" y="143927"/>
                </a:cubicBezTo>
                <a:cubicBezTo>
                  <a:pt x="46148" y="139505"/>
                  <a:pt x="49508" y="135551"/>
                  <a:pt x="52322" y="131224"/>
                </a:cubicBezTo>
                <a:cubicBezTo>
                  <a:pt x="55196" y="126806"/>
                  <a:pt x="57010" y="122268"/>
                  <a:pt x="57267" y="116967"/>
                </a:cubicBezTo>
                <a:cubicBezTo>
                  <a:pt x="57535" y="111394"/>
                  <a:pt x="57213" y="105222"/>
                  <a:pt x="54028" y="100478"/>
                </a:cubicBezTo>
                <a:close/>
                <a:moveTo>
                  <a:pt x="25318" y="27801"/>
                </a:moveTo>
                <a:cubicBezTo>
                  <a:pt x="26376" y="25066"/>
                  <a:pt x="27955" y="22475"/>
                  <a:pt x="30172" y="20524"/>
                </a:cubicBezTo>
                <a:cubicBezTo>
                  <a:pt x="32282" y="18664"/>
                  <a:pt x="35448" y="17201"/>
                  <a:pt x="38241" y="18377"/>
                </a:cubicBezTo>
                <a:cubicBezTo>
                  <a:pt x="39380" y="18857"/>
                  <a:pt x="40276" y="19747"/>
                  <a:pt x="40876" y="20817"/>
                </a:cubicBezTo>
                <a:cubicBezTo>
                  <a:pt x="41179" y="21355"/>
                  <a:pt x="41404" y="21935"/>
                  <a:pt x="41568" y="22529"/>
                </a:cubicBezTo>
                <a:cubicBezTo>
                  <a:pt x="41668" y="22895"/>
                  <a:pt x="41695" y="23286"/>
                  <a:pt x="41799" y="23647"/>
                </a:cubicBezTo>
                <a:cubicBezTo>
                  <a:pt x="41813" y="23768"/>
                  <a:pt x="41830" y="23894"/>
                  <a:pt x="41846" y="24017"/>
                </a:cubicBezTo>
                <a:cubicBezTo>
                  <a:pt x="41836" y="24121"/>
                  <a:pt x="41824" y="24241"/>
                  <a:pt x="41811" y="24385"/>
                </a:cubicBezTo>
                <a:cubicBezTo>
                  <a:pt x="41414" y="27379"/>
                  <a:pt x="39600" y="29989"/>
                  <a:pt x="37470" y="32036"/>
                </a:cubicBezTo>
                <a:cubicBezTo>
                  <a:pt x="33965" y="35406"/>
                  <a:pt x="29539" y="37536"/>
                  <a:pt x="24660" y="37829"/>
                </a:cubicBezTo>
                <a:cubicBezTo>
                  <a:pt x="24287" y="37850"/>
                  <a:pt x="23918" y="37860"/>
                  <a:pt x="23550" y="37863"/>
                </a:cubicBezTo>
                <a:cubicBezTo>
                  <a:pt x="23492" y="34453"/>
                  <a:pt x="24067" y="31032"/>
                  <a:pt x="25318" y="27801"/>
                </a:cubicBezTo>
                <a:close/>
                <a:moveTo>
                  <a:pt x="37896" y="56951"/>
                </a:moveTo>
                <a:cubicBezTo>
                  <a:pt x="38590" y="53757"/>
                  <a:pt x="40893" y="50794"/>
                  <a:pt x="44101" y="49826"/>
                </a:cubicBezTo>
                <a:cubicBezTo>
                  <a:pt x="47044" y="48938"/>
                  <a:pt x="50308" y="50432"/>
                  <a:pt x="51013" y="53425"/>
                </a:cubicBezTo>
                <a:cubicBezTo>
                  <a:pt x="49876" y="59014"/>
                  <a:pt x="42493" y="60427"/>
                  <a:pt x="37703" y="59214"/>
                </a:cubicBezTo>
                <a:cubicBezTo>
                  <a:pt x="37676" y="58453"/>
                  <a:pt x="37734" y="57693"/>
                  <a:pt x="37896" y="56951"/>
                </a:cubicBezTo>
                <a:close/>
                <a:moveTo>
                  <a:pt x="52288" y="101121"/>
                </a:moveTo>
                <a:cubicBezTo>
                  <a:pt x="49560" y="104364"/>
                  <a:pt x="44951" y="106696"/>
                  <a:pt x="40832" y="104670"/>
                </a:cubicBezTo>
                <a:cubicBezTo>
                  <a:pt x="39286" y="103911"/>
                  <a:pt x="38062" y="102644"/>
                  <a:pt x="37653" y="101006"/>
                </a:cubicBezTo>
                <a:cubicBezTo>
                  <a:pt x="38281" y="98369"/>
                  <a:pt x="40872" y="96813"/>
                  <a:pt x="43540" y="96599"/>
                </a:cubicBezTo>
                <a:cubicBezTo>
                  <a:pt x="46657" y="96349"/>
                  <a:pt x="49660" y="97806"/>
                  <a:pt x="51887" y="99901"/>
                </a:cubicBezTo>
                <a:cubicBezTo>
                  <a:pt x="52149" y="100150"/>
                  <a:pt x="52399" y="100408"/>
                  <a:pt x="52640" y="100672"/>
                </a:cubicBezTo>
                <a:cubicBezTo>
                  <a:pt x="52525" y="100823"/>
                  <a:pt x="52409" y="100975"/>
                  <a:pt x="52288" y="101121"/>
                </a:cubicBezTo>
                <a:close/>
              </a:path>
            </a:pathLst>
          </a:custGeom>
          <a:gradFill>
            <a:gsLst>
              <a:gs pos="0">
                <a:schemeClr val="lt1"/>
              </a:gs>
              <a:gs pos="16000">
                <a:schemeClr val="dk2"/>
              </a:gs>
              <a:gs pos="33000">
                <a:schemeClr val="lt1"/>
              </a:gs>
              <a:gs pos="50000">
                <a:schemeClr val="dk2"/>
              </a:gs>
              <a:gs pos="75000">
                <a:schemeClr val="lt1"/>
              </a:gs>
              <a:gs pos="100000">
                <a:schemeClr val="dk2"/>
              </a:gs>
            </a:gsLst>
            <a:path path="circle">
              <a:fillToRect l="50000" t="50000" r="50000" b="50000"/>
            </a:path>
            <a:tileRect/>
          </a:gradFill>
          <a:ln>
            <a:noFill/>
          </a:ln>
          <a:effectLst>
            <a:outerShdw blurRad="57150" dist="19050" dir="54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D788DED4-D3DD-2B10-8C0C-6A409C591402}"/>
              </a:ext>
            </a:extLst>
          </p:cNvPr>
          <p:cNvSpPr txBox="1"/>
          <p:nvPr/>
        </p:nvSpPr>
        <p:spPr>
          <a:xfrm>
            <a:off x="539563" y="470674"/>
            <a:ext cx="7757272" cy="954107"/>
          </a:xfrm>
          <a:prstGeom prst="rect">
            <a:avLst/>
          </a:prstGeom>
          <a:noFill/>
        </p:spPr>
        <p:txBody>
          <a:bodyPr wrap="square">
            <a:spAutoFit/>
          </a:bodyPr>
          <a:lstStyle/>
          <a:p>
            <a:r>
              <a:rPr lang="en-US" b="0" i="0" dirty="0">
                <a:solidFill>
                  <a:schemeClr val="bg2">
                    <a:lumMod val="90000"/>
                  </a:schemeClr>
                </a:solidFill>
                <a:effectLst/>
                <a:latin typeface="Times New Roman" panose="02020603050405020304" pitchFamily="18" charset="0"/>
                <a:cs typeface="Times New Roman" panose="02020603050405020304" pitchFamily="18" charset="0"/>
              </a:rPr>
              <a:t>Phylogenetics is the study of evolutionary relationships among different organisms. One of the main methods used in phylogenetics is the construction of evolutionary trees, also known as phylogenetic trees or cladograms. These trees represent the branching pattern of evolutionary descent and are used to inter evolutionary relationships among different species.</a:t>
            </a:r>
          </a:p>
        </p:txBody>
      </p:sp>
      <p:sp>
        <p:nvSpPr>
          <p:cNvPr id="9" name="TextBox 8">
            <a:extLst>
              <a:ext uri="{FF2B5EF4-FFF2-40B4-BE49-F238E27FC236}">
                <a16:creationId xmlns:a16="http://schemas.microsoft.com/office/drawing/2014/main" id="{95DB5E4D-7BE6-0403-3B88-3A6101F3BF7B}"/>
              </a:ext>
            </a:extLst>
          </p:cNvPr>
          <p:cNvSpPr txBox="1"/>
          <p:nvPr/>
        </p:nvSpPr>
        <p:spPr>
          <a:xfrm>
            <a:off x="1218639" y="1701371"/>
            <a:ext cx="6459631" cy="523220"/>
          </a:xfrm>
          <a:prstGeom prst="rect">
            <a:avLst/>
          </a:prstGeom>
          <a:noFill/>
        </p:spPr>
        <p:txBody>
          <a:bodyPr wrap="square">
            <a:spAutoFit/>
          </a:bodyPr>
          <a:lstStyle/>
          <a:p>
            <a:r>
              <a:rPr lang="en-US" b="0" i="0" dirty="0">
                <a:solidFill>
                  <a:schemeClr val="bg2">
                    <a:lumMod val="90000"/>
                  </a:schemeClr>
                </a:solidFill>
                <a:effectLst/>
                <a:latin typeface="Times New Roman" panose="02020603050405020304" pitchFamily="18" charset="0"/>
                <a:cs typeface="Times New Roman" panose="02020603050405020304" pitchFamily="18" charset="0"/>
              </a:rPr>
              <a:t>There are many different algorithms that can be used to construct phylogenetic trees, each with its own strengths and weaknesses. </a:t>
            </a:r>
            <a:endParaRPr lang="en-IN"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FA10E09-229A-7E74-CD6B-657916340D42}"/>
              </a:ext>
            </a:extLst>
          </p:cNvPr>
          <p:cNvSpPr txBox="1"/>
          <p:nvPr/>
        </p:nvSpPr>
        <p:spPr>
          <a:xfrm>
            <a:off x="579905" y="2414500"/>
            <a:ext cx="4898090" cy="307777"/>
          </a:xfrm>
          <a:prstGeom prst="rect">
            <a:avLst/>
          </a:prstGeom>
          <a:noFill/>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The </a:t>
            </a:r>
            <a:r>
              <a:rPr lang="en-US" b="0" i="0" dirty="0">
                <a:solidFill>
                  <a:schemeClr val="accent1"/>
                </a:solidFill>
                <a:effectLst/>
                <a:latin typeface="Times New Roman" panose="02020603050405020304" pitchFamily="18" charset="0"/>
                <a:cs typeface="Times New Roman" panose="02020603050405020304" pitchFamily="18" charset="0"/>
              </a:rPr>
              <a:t>most commonly used algorithms are:</a:t>
            </a:r>
            <a:endParaRPr lang="en-IN" dirty="0">
              <a:solidFill>
                <a:schemeClr val="accent1"/>
              </a:solidFill>
            </a:endParaRPr>
          </a:p>
        </p:txBody>
      </p:sp>
      <p:sp>
        <p:nvSpPr>
          <p:cNvPr id="14" name="TextBox 13">
            <a:extLst>
              <a:ext uri="{FF2B5EF4-FFF2-40B4-BE49-F238E27FC236}">
                <a16:creationId xmlns:a16="http://schemas.microsoft.com/office/drawing/2014/main" id="{234369E6-4C59-3429-AED2-82CA8CA3A599}"/>
              </a:ext>
            </a:extLst>
          </p:cNvPr>
          <p:cNvSpPr txBox="1"/>
          <p:nvPr/>
        </p:nvSpPr>
        <p:spPr>
          <a:xfrm>
            <a:off x="680758" y="2932212"/>
            <a:ext cx="4898090" cy="1169551"/>
          </a:xfrm>
          <a:prstGeom prst="rect">
            <a:avLst/>
          </a:prstGeom>
          <a:noFill/>
        </p:spPr>
        <p:txBody>
          <a:bodyPr wrap="square">
            <a:spAutoFit/>
          </a:bodyPr>
          <a:lstStyle/>
          <a:p>
            <a:pPr marL="285750" indent="-285750">
              <a:buClr>
                <a:schemeClr val="tx1"/>
              </a:buClr>
              <a:buFont typeface="Wingdings" panose="05000000000000000000" pitchFamily="2" charset="2"/>
              <a:buChar char="§"/>
            </a:pPr>
            <a:r>
              <a:rPr lang="en-IN" b="0" i="0" dirty="0">
                <a:solidFill>
                  <a:schemeClr val="accent1"/>
                </a:solidFill>
                <a:effectLst/>
                <a:latin typeface="Times New Roman" panose="02020603050405020304" pitchFamily="18" charset="0"/>
                <a:cs typeface="Times New Roman" panose="02020603050405020304" pitchFamily="18" charset="0"/>
              </a:rPr>
              <a:t>Maximum likelihood</a:t>
            </a:r>
          </a:p>
          <a:p>
            <a:pPr marL="285750" indent="-285750">
              <a:buClr>
                <a:schemeClr val="tx1"/>
              </a:buClr>
              <a:buFont typeface="Wingdings" panose="05000000000000000000" pitchFamily="2" charset="2"/>
              <a:buChar char="§"/>
            </a:pPr>
            <a:r>
              <a:rPr lang="en-IN" b="0" i="0" dirty="0">
                <a:solidFill>
                  <a:schemeClr val="accent1"/>
                </a:solidFill>
                <a:effectLst/>
                <a:latin typeface="Times New Roman" panose="02020603050405020304" pitchFamily="18" charset="0"/>
                <a:cs typeface="Times New Roman" panose="02020603050405020304" pitchFamily="18" charset="0"/>
              </a:rPr>
              <a:t>Bayesian inference</a:t>
            </a:r>
            <a:endParaRPr lang="en-IN" dirty="0">
              <a:solidFill>
                <a:schemeClr val="accent1"/>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
            </a:pPr>
            <a:r>
              <a:rPr lang="en-IN" b="0" i="0" dirty="0">
                <a:solidFill>
                  <a:schemeClr val="accent1"/>
                </a:solidFill>
                <a:effectLst/>
                <a:latin typeface="Times New Roman" panose="02020603050405020304" pitchFamily="18" charset="0"/>
                <a:cs typeface="Times New Roman" panose="02020603050405020304" pitchFamily="18" charset="0"/>
              </a:rPr>
              <a:t>Maximum compatibility</a:t>
            </a:r>
          </a:p>
          <a:p>
            <a:pPr marL="285750" indent="-285750">
              <a:buClr>
                <a:schemeClr val="tx1"/>
              </a:buClr>
              <a:buFont typeface="Wingdings" panose="05000000000000000000" pitchFamily="2" charset="2"/>
              <a:buChar char="§"/>
            </a:pPr>
            <a:r>
              <a:rPr lang="en-IN" b="0" i="0" dirty="0">
                <a:solidFill>
                  <a:schemeClr val="accent1"/>
                </a:solidFill>
                <a:effectLst/>
                <a:latin typeface="Times New Roman" panose="02020603050405020304" pitchFamily="18" charset="0"/>
                <a:cs typeface="Times New Roman" panose="02020603050405020304" pitchFamily="18" charset="0"/>
              </a:rPr>
              <a:t>Distance-based methods</a:t>
            </a:r>
          </a:p>
          <a:p>
            <a:pPr marL="285750" indent="-285750">
              <a:buClr>
                <a:schemeClr val="tx1"/>
              </a:buClr>
              <a:buFont typeface="Wingdings" panose="05000000000000000000" pitchFamily="2" charset="2"/>
              <a:buChar char="§"/>
            </a:pPr>
            <a:r>
              <a:rPr lang="en-US" b="0" i="0" dirty="0">
                <a:solidFill>
                  <a:schemeClr val="accent2"/>
                </a:solidFill>
                <a:effectLst/>
                <a:latin typeface="Times New Roman" panose="02020603050405020304" pitchFamily="18" charset="0"/>
                <a:cs typeface="Times New Roman" panose="02020603050405020304" pitchFamily="18" charset="0"/>
              </a:rPr>
              <a:t>Neighbor joining (NJ)</a:t>
            </a:r>
            <a:endParaRPr lang="en-IN" dirty="0">
              <a:solidFill>
                <a:schemeClr val="accent2"/>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E527AA8D-20AE-8790-5A04-6454640081FF}"/>
              </a:ext>
            </a:extLst>
          </p:cNvPr>
          <p:cNvPicPr>
            <a:picLocks noChangeAspect="1"/>
          </p:cNvPicPr>
          <p:nvPr/>
        </p:nvPicPr>
        <p:blipFill>
          <a:blip r:embed="rId3"/>
          <a:stretch>
            <a:fillRect/>
          </a:stretch>
        </p:blipFill>
        <p:spPr>
          <a:xfrm>
            <a:off x="4565277" y="2229945"/>
            <a:ext cx="3482787" cy="2510143"/>
          </a:xfrm>
          <a:prstGeom prst="rect">
            <a:avLst/>
          </a:prstGeom>
        </p:spPr>
      </p:pic>
      <p:pic>
        <p:nvPicPr>
          <p:cNvPr id="23" name="Picture 22">
            <a:extLst>
              <a:ext uri="{FF2B5EF4-FFF2-40B4-BE49-F238E27FC236}">
                <a16:creationId xmlns:a16="http://schemas.microsoft.com/office/drawing/2014/main" id="{8BE3B6F0-5547-2155-6849-0F66E5BD99BC}"/>
              </a:ext>
            </a:extLst>
          </p:cNvPr>
          <p:cNvPicPr>
            <a:picLocks noChangeAspect="1"/>
          </p:cNvPicPr>
          <p:nvPr/>
        </p:nvPicPr>
        <p:blipFill>
          <a:blip r:embed="rId4"/>
          <a:stretch>
            <a:fillRect/>
          </a:stretch>
        </p:blipFill>
        <p:spPr>
          <a:xfrm>
            <a:off x="4588599" y="2077572"/>
            <a:ext cx="3429701" cy="2918012"/>
          </a:xfrm>
          <a:prstGeom prst="rect">
            <a:avLst/>
          </a:prstGeom>
        </p:spPr>
      </p:pic>
    </p:spTree>
    <p:extLst>
      <p:ext uri="{BB962C8B-B14F-4D97-AF65-F5344CB8AC3E}">
        <p14:creationId xmlns:p14="http://schemas.microsoft.com/office/powerpoint/2010/main" val="227356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A31D98-40D9-BB30-822B-A3603B143E5C}"/>
              </a:ext>
            </a:extLst>
          </p:cNvPr>
          <p:cNvSpPr txBox="1"/>
          <p:nvPr/>
        </p:nvSpPr>
        <p:spPr>
          <a:xfrm>
            <a:off x="618565" y="453865"/>
            <a:ext cx="7752230" cy="3323987"/>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chemeClr val="bg2">
                    <a:lumMod val="90000"/>
                  </a:schemeClr>
                </a:solidFill>
                <a:effectLst/>
                <a:latin typeface="Times New Roman" panose="02020603050405020304" pitchFamily="18" charset="0"/>
                <a:cs typeface="Times New Roman" panose="02020603050405020304" pitchFamily="18" charset="0"/>
              </a:rPr>
              <a:t>Maximum likelihood: </a:t>
            </a:r>
            <a:r>
              <a:rPr lang="en-US" b="0" i="0" dirty="0">
                <a:solidFill>
                  <a:schemeClr val="accent1"/>
                </a:solidFill>
                <a:effectLst/>
                <a:latin typeface="Times New Roman" panose="02020603050405020304" pitchFamily="18" charset="0"/>
                <a:cs typeface="Times New Roman" panose="02020603050405020304" pitchFamily="18" charset="0"/>
              </a:rPr>
              <a:t>This method estimates the tree that is most likely to have generated the observed data, based on a model of evolution</a:t>
            </a:r>
            <a:r>
              <a:rPr lang="en-US" b="0" i="0" dirty="0">
                <a:solidFill>
                  <a:srgbClr val="D1D5DB"/>
                </a:solidFill>
                <a:effectLst/>
                <a:latin typeface="Times New Roman" panose="02020603050405020304" pitchFamily="18" charset="0"/>
                <a:cs typeface="Times New Roman" panose="02020603050405020304" pitchFamily="18" charset="0"/>
              </a:rPr>
              <a:t>.</a:t>
            </a:r>
          </a:p>
          <a:p>
            <a:pPr algn="l"/>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chemeClr val="bg2">
                    <a:lumMod val="90000"/>
                  </a:schemeClr>
                </a:solidFill>
                <a:effectLst/>
                <a:latin typeface="Times New Roman" panose="02020603050405020304" pitchFamily="18" charset="0"/>
                <a:cs typeface="Times New Roman" panose="02020603050405020304" pitchFamily="18" charset="0"/>
              </a:rPr>
              <a:t>Bayesian inference: </a:t>
            </a:r>
            <a:r>
              <a:rPr lang="en-US" b="0" i="0" dirty="0">
                <a:solidFill>
                  <a:schemeClr val="accent1"/>
                </a:solidFill>
                <a:effectLst/>
                <a:latin typeface="Times New Roman" panose="02020603050405020304" pitchFamily="18" charset="0"/>
                <a:cs typeface="Times New Roman" panose="02020603050405020304" pitchFamily="18" charset="0"/>
              </a:rPr>
              <a:t>This method uses Bayes' theorem to estimate the probability of different trees given the observed data.</a:t>
            </a:r>
          </a:p>
          <a:p>
            <a:pPr marL="285750" indent="-285750" algn="l">
              <a:buFont typeface="Wingdings" panose="05000000000000000000" pitchFamily="2" charset="2"/>
              <a:buChar char="§"/>
            </a:pPr>
            <a:endParaRPr lang="en-US" dirty="0">
              <a:solidFill>
                <a:srgbClr val="D1D5DB"/>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chemeClr val="bg2">
                    <a:lumMod val="90000"/>
                  </a:schemeClr>
                </a:solidFill>
                <a:effectLst/>
                <a:latin typeface="Times New Roman" panose="02020603050405020304" pitchFamily="18" charset="0"/>
                <a:cs typeface="Times New Roman" panose="02020603050405020304" pitchFamily="18" charset="0"/>
              </a:rPr>
              <a:t>Maximum compatibility: </a:t>
            </a:r>
            <a:r>
              <a:rPr lang="en-US" b="0" i="0" dirty="0">
                <a:solidFill>
                  <a:schemeClr val="accent1"/>
                </a:solidFill>
                <a:effectLst/>
                <a:latin typeface="Times New Roman" panose="02020603050405020304" pitchFamily="18" charset="0"/>
                <a:cs typeface="Times New Roman" panose="02020603050405020304" pitchFamily="18" charset="0"/>
              </a:rPr>
              <a:t>This method uses combinatorial optimization algorithms to find the most compatible tree that explains the observed data.</a:t>
            </a:r>
          </a:p>
          <a:p>
            <a:pPr marL="285750" indent="-285750" algn="l">
              <a:buFont typeface="Wingdings" panose="05000000000000000000" pitchFamily="2" charset="2"/>
              <a:buChar char="§"/>
            </a:pPr>
            <a:endParaRPr lang="en-US" dirty="0">
              <a:solidFill>
                <a:srgbClr val="D1D5DB"/>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chemeClr val="bg2">
                    <a:lumMod val="90000"/>
                  </a:schemeClr>
                </a:solidFill>
                <a:effectLst/>
                <a:latin typeface="Times New Roman" panose="02020603050405020304" pitchFamily="18" charset="0"/>
                <a:cs typeface="Times New Roman" panose="02020603050405020304" pitchFamily="18" charset="0"/>
              </a:rPr>
              <a:t>Distance-based methods: </a:t>
            </a:r>
            <a:r>
              <a:rPr lang="en-US" b="0" i="0" dirty="0">
                <a:solidFill>
                  <a:schemeClr val="accent1"/>
                </a:solidFill>
                <a:effectLst/>
                <a:latin typeface="Times New Roman" panose="02020603050405020304" pitchFamily="18" charset="0"/>
                <a:cs typeface="Times New Roman" panose="02020603050405020304" pitchFamily="18" charset="0"/>
              </a:rPr>
              <a:t>These methods construct trees based on the pairwise genetic distances between different species.</a:t>
            </a:r>
          </a:p>
          <a:p>
            <a:pPr marL="285750" indent="-285750" algn="l">
              <a:buFont typeface="Wingdings" panose="05000000000000000000" pitchFamily="2" charset="2"/>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chemeClr val="bg2">
                    <a:lumMod val="90000"/>
                  </a:schemeClr>
                </a:solidFill>
                <a:effectLst/>
                <a:latin typeface="Times New Roman" panose="02020603050405020304" pitchFamily="18" charset="0"/>
                <a:cs typeface="Times New Roman" panose="02020603050405020304" pitchFamily="18" charset="0"/>
              </a:rPr>
              <a:t>Neighbor joining: </a:t>
            </a:r>
            <a:r>
              <a:rPr lang="en-US" dirty="0">
                <a:solidFill>
                  <a:schemeClr val="accent1"/>
                </a:solidFill>
                <a:latin typeface="Times New Roman" panose="02020603050405020304" pitchFamily="18" charset="0"/>
                <a:cs typeface="Times New Roman" panose="02020603050405020304" pitchFamily="18" charset="0"/>
              </a:rPr>
              <a:t>NJ a</a:t>
            </a:r>
            <a:r>
              <a:rPr lang="en-US" b="0" i="0" dirty="0">
                <a:solidFill>
                  <a:schemeClr val="accent1"/>
                </a:solidFill>
                <a:effectLst/>
                <a:latin typeface="Times New Roman" panose="02020603050405020304" pitchFamily="18" charset="0"/>
                <a:cs typeface="Times New Roman" panose="02020603050405020304" pitchFamily="18" charset="0"/>
              </a:rPr>
              <a:t>lgorithm is a widely used method for constructing phylogenetic trees, based on the distance between species. NJ is a greedy algorithm, which endeavors to minimize the sum of all the branch lengths of the resulting tree.</a:t>
            </a:r>
          </a:p>
        </p:txBody>
      </p:sp>
      <p:sp>
        <p:nvSpPr>
          <p:cNvPr id="9" name="TextBox 8">
            <a:extLst>
              <a:ext uri="{FF2B5EF4-FFF2-40B4-BE49-F238E27FC236}">
                <a16:creationId xmlns:a16="http://schemas.microsoft.com/office/drawing/2014/main" id="{02AE6802-160D-A19A-BBA7-2C59B517E0F2}"/>
              </a:ext>
            </a:extLst>
          </p:cNvPr>
          <p:cNvSpPr txBox="1"/>
          <p:nvPr/>
        </p:nvSpPr>
        <p:spPr>
          <a:xfrm>
            <a:off x="1532966" y="3923497"/>
            <a:ext cx="6649570" cy="738664"/>
          </a:xfrm>
          <a:prstGeom prst="rect">
            <a:avLst/>
          </a:prstGeom>
          <a:noFill/>
        </p:spPr>
        <p:txBody>
          <a:bodyPr wrap="square">
            <a:spAutoFit/>
          </a:bodyPr>
          <a:lstStyle/>
          <a:p>
            <a:r>
              <a:rPr lang="en-US" sz="1350" i="0" dirty="0">
                <a:solidFill>
                  <a:schemeClr val="accent3">
                    <a:lumMod val="85000"/>
                  </a:schemeClr>
                </a:solidFill>
                <a:effectLst/>
                <a:latin typeface="Times New Roman" panose="02020603050405020304" pitchFamily="18" charset="0"/>
                <a:cs typeface="Times New Roman" panose="02020603050405020304" pitchFamily="18" charset="0"/>
              </a:rPr>
              <a:t>Each of these algorithms has its own assumptions and requires different computational resources, so the choice of algorithm will depend on the size and complexity of the data set and the goals of the analysis.</a:t>
            </a:r>
            <a:endParaRPr lang="en-IN" sz="1350" dirty="0">
              <a:solidFill>
                <a:schemeClr val="accent3">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27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EBBFB7-5D01-8022-9A87-70F3893249CA}"/>
              </a:ext>
            </a:extLst>
          </p:cNvPr>
          <p:cNvSpPr txBox="1"/>
          <p:nvPr/>
        </p:nvSpPr>
        <p:spPr>
          <a:xfrm>
            <a:off x="1001806" y="696346"/>
            <a:ext cx="6373906" cy="3754874"/>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Phylogenetic tree generation consists of sequence alignment where the resulting tree reveals alignment can influence the tree formation. </a:t>
            </a: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Alignment-based methodologies are probably the most widely used tools in sequence analysis problems</a:t>
            </a: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They consist of arranging two sequences</a:t>
            </a: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A phylogenetic tree is formed as an outcome of sequence analysis performed on the DNA or RNA strings</a:t>
            </a: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Sequence comparison reveals the patterns of shared history between species, helping in the prediction of ancestral states. </a:t>
            </a: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The comparison of sequences also helps in understanding the biology of living organisms which is required to find similarity and relationship among species. </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20ADDF1-C5D2-A112-8760-A5B1F5AF0C36}"/>
              </a:ext>
            </a:extLst>
          </p:cNvPr>
          <p:cNvSpPr txBox="1"/>
          <p:nvPr/>
        </p:nvSpPr>
        <p:spPr>
          <a:xfrm>
            <a:off x="484093" y="310086"/>
            <a:ext cx="3563470" cy="354392"/>
          </a:xfrm>
          <a:prstGeom prst="rect">
            <a:avLst/>
          </a:prstGeom>
          <a:noFill/>
        </p:spPr>
        <p:txBody>
          <a:bodyPr wrap="square">
            <a:spAutoFit/>
          </a:bodyPr>
          <a:lstStyle/>
          <a:p>
            <a:pPr algn="l">
              <a:lnSpc>
                <a:spcPts val="2250"/>
              </a:lnSpc>
              <a:spcBef>
                <a:spcPts val="2000"/>
              </a:spcBef>
              <a:spcAft>
                <a:spcPts val="1000"/>
              </a:spcAft>
            </a:pPr>
            <a:r>
              <a:rPr lang="en-US" sz="1400" b="0" i="0" dirty="0">
                <a:solidFill>
                  <a:schemeClr val="bg2">
                    <a:lumMod val="90000"/>
                  </a:schemeClr>
                </a:solidFill>
                <a:effectLst/>
                <a:latin typeface="Times New Roman" panose="02020603050405020304" pitchFamily="18" charset="0"/>
                <a:cs typeface="Times New Roman" panose="02020603050405020304" pitchFamily="18" charset="0"/>
              </a:rPr>
              <a:t>Methods of Phylogenetic Tree Construction</a:t>
            </a:r>
          </a:p>
        </p:txBody>
      </p:sp>
      <p:sp>
        <p:nvSpPr>
          <p:cNvPr id="9" name="TextBox 8">
            <a:extLst>
              <a:ext uri="{FF2B5EF4-FFF2-40B4-BE49-F238E27FC236}">
                <a16:creationId xmlns:a16="http://schemas.microsoft.com/office/drawing/2014/main" id="{363A962F-81D9-1553-B883-A2AC9DBDD222}"/>
              </a:ext>
            </a:extLst>
          </p:cNvPr>
          <p:cNvSpPr txBox="1"/>
          <p:nvPr/>
        </p:nvSpPr>
        <p:spPr>
          <a:xfrm>
            <a:off x="1304365" y="1873111"/>
            <a:ext cx="5372099" cy="1169551"/>
          </a:xfrm>
          <a:prstGeom prst="rect">
            <a:avLst/>
          </a:prstGeom>
          <a:noFill/>
        </p:spPr>
        <p:txBody>
          <a:bodyPr wrap="square">
            <a:spAutoFit/>
          </a:bodyPr>
          <a:lstStyle/>
          <a:p>
            <a:pPr marL="342900" indent="-342900">
              <a:buFont typeface="+mj-lt"/>
              <a:buAutoNum type="arabicPeriod"/>
            </a:pPr>
            <a:r>
              <a:rPr lang="en-IN" b="0" i="0" dirty="0">
                <a:solidFill>
                  <a:schemeClr val="accent1"/>
                </a:solidFill>
                <a:effectLst/>
                <a:latin typeface="Times New Roman" panose="02020603050405020304" pitchFamily="18" charset="0"/>
                <a:cs typeface="Times New Roman" panose="02020603050405020304" pitchFamily="18" charset="0"/>
              </a:rPr>
              <a:t>Alignment method</a:t>
            </a:r>
            <a:endParaRPr lang="en-US"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accent1"/>
                </a:solidFill>
                <a:latin typeface="Times New Roman" panose="02020603050405020304" pitchFamily="18" charset="0"/>
                <a:cs typeface="Times New Roman" panose="02020603050405020304" pitchFamily="18" charset="0"/>
              </a:rPr>
              <a:t>H</a:t>
            </a:r>
            <a:r>
              <a:rPr lang="en-US" b="0" i="0" dirty="0">
                <a:solidFill>
                  <a:schemeClr val="accent1"/>
                </a:solidFill>
                <a:effectLst/>
                <a:latin typeface="Times New Roman" panose="02020603050405020304" pitchFamily="18" charset="0"/>
                <a:cs typeface="Times New Roman" panose="02020603050405020304" pitchFamily="18" charset="0"/>
              </a:rPr>
              <a:t>ighlight their common symbols and substrings</a:t>
            </a:r>
          </a:p>
          <a:p>
            <a:pPr marL="342900" indent="-342900">
              <a:buFont typeface="+mj-lt"/>
              <a:buAutoNum type="arabicPeriod"/>
            </a:pPr>
            <a:endParaRPr lang="en-US" b="0" i="0" dirty="0">
              <a:solidFill>
                <a:schemeClr val="accent1"/>
              </a:solidFill>
              <a:effectLst/>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B</a:t>
            </a:r>
            <a:r>
              <a:rPr lang="en-US" b="0" i="0" dirty="0">
                <a:solidFill>
                  <a:schemeClr val="accent1"/>
                </a:solidFill>
                <a:effectLst/>
                <a:latin typeface="Times New Roman" panose="02020603050405020304" pitchFamily="18" charset="0"/>
                <a:cs typeface="Times New Roman" panose="02020603050405020304" pitchFamily="18" charset="0"/>
              </a:rPr>
              <a:t>ased on alignment parameters including insertion, deletions and gaps which play a pivotal role in the construction of the phylogenetic tree.</a:t>
            </a:r>
          </a:p>
        </p:txBody>
      </p:sp>
      <p:pic>
        <p:nvPicPr>
          <p:cNvPr id="2050" name="Picture 2">
            <a:extLst>
              <a:ext uri="{FF2B5EF4-FFF2-40B4-BE49-F238E27FC236}">
                <a16:creationId xmlns:a16="http://schemas.microsoft.com/office/drawing/2014/main" id="{4F729834-F13A-4864-2920-68DB156D8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3358" y="1283402"/>
            <a:ext cx="2123515" cy="18861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298E18-6404-6B26-306B-F0E9BD12C17F}"/>
              </a:ext>
            </a:extLst>
          </p:cNvPr>
          <p:cNvSpPr txBox="1"/>
          <p:nvPr/>
        </p:nvSpPr>
        <p:spPr>
          <a:xfrm rot="16200000">
            <a:off x="7980830" y="2004669"/>
            <a:ext cx="1896035" cy="261610"/>
          </a:xfrm>
          <a:prstGeom prst="rect">
            <a:avLst/>
          </a:prstGeom>
          <a:noFill/>
        </p:spPr>
        <p:txBody>
          <a:bodyPr wrap="square">
            <a:spAutoFit/>
          </a:bodyPr>
          <a:lstStyle/>
          <a:p>
            <a:pPr algn="l"/>
            <a:r>
              <a:rPr lang="en-US" sz="1100" i="0" dirty="0" err="1">
                <a:solidFill>
                  <a:schemeClr val="tx1"/>
                </a:solidFill>
                <a:effectLst/>
                <a:latin typeface="Times New Roman" panose="02020603050405020304" pitchFamily="18" charset="0"/>
                <a:cs typeface="Times New Roman" panose="02020603050405020304" pitchFamily="18" charset="0"/>
              </a:rPr>
              <a:t>Supertree</a:t>
            </a:r>
            <a:r>
              <a:rPr lang="en-US" sz="1100" i="0" dirty="0">
                <a:solidFill>
                  <a:schemeClr val="tx1"/>
                </a:solidFill>
                <a:effectLst/>
                <a:latin typeface="Times New Roman" panose="02020603050405020304" pitchFamily="18" charset="0"/>
                <a:cs typeface="Times New Roman" panose="02020603050405020304" pitchFamily="18" charset="0"/>
              </a:rPr>
              <a:t> of Birds</a:t>
            </a:r>
          </a:p>
        </p:txBody>
      </p:sp>
    </p:spTree>
    <p:extLst>
      <p:ext uri="{BB962C8B-B14F-4D97-AF65-F5344CB8AC3E}">
        <p14:creationId xmlns:p14="http://schemas.microsoft.com/office/powerpoint/2010/main" val="71565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A6BBD0-C79B-234F-FAAA-B2575D908A02}"/>
              </a:ext>
            </a:extLst>
          </p:cNvPr>
          <p:cNvSpPr txBox="1"/>
          <p:nvPr/>
        </p:nvSpPr>
        <p:spPr>
          <a:xfrm>
            <a:off x="457200" y="290089"/>
            <a:ext cx="4572000" cy="358624"/>
          </a:xfrm>
          <a:prstGeom prst="rect">
            <a:avLst/>
          </a:prstGeom>
          <a:noFill/>
        </p:spPr>
        <p:txBody>
          <a:bodyPr wrap="square">
            <a:spAutoFit/>
          </a:bodyPr>
          <a:lstStyle/>
          <a:p>
            <a:pPr algn="l">
              <a:lnSpc>
                <a:spcPts val="2250"/>
              </a:lnSpc>
              <a:spcBef>
                <a:spcPts val="2000"/>
              </a:spcBef>
              <a:spcAft>
                <a:spcPts val="1000"/>
              </a:spcAft>
            </a:pPr>
            <a:r>
              <a:rPr lang="en-IN" sz="1500" b="0" i="0" dirty="0">
                <a:solidFill>
                  <a:schemeClr val="bg2">
                    <a:lumMod val="90000"/>
                  </a:schemeClr>
                </a:solidFill>
                <a:effectLst/>
                <a:latin typeface="Times New Roman" panose="02020603050405020304" pitchFamily="18" charset="0"/>
                <a:cs typeface="Times New Roman" panose="02020603050405020304" pitchFamily="18" charset="0"/>
              </a:rPr>
              <a:t>Sequence Alignment</a:t>
            </a:r>
          </a:p>
        </p:txBody>
      </p:sp>
      <p:sp>
        <p:nvSpPr>
          <p:cNvPr id="7" name="TextBox 6">
            <a:extLst>
              <a:ext uri="{FF2B5EF4-FFF2-40B4-BE49-F238E27FC236}">
                <a16:creationId xmlns:a16="http://schemas.microsoft.com/office/drawing/2014/main" id="{363F5B1F-9E47-E5AE-9126-752A8B43AA10}"/>
              </a:ext>
            </a:extLst>
          </p:cNvPr>
          <p:cNvSpPr txBox="1"/>
          <p:nvPr/>
        </p:nvSpPr>
        <p:spPr>
          <a:xfrm>
            <a:off x="1210235" y="804070"/>
            <a:ext cx="5398994" cy="307777"/>
          </a:xfrm>
          <a:prstGeom prst="rect">
            <a:avLst/>
          </a:prstGeom>
          <a:noFill/>
        </p:spPr>
        <p:txBody>
          <a:bodyPr wrap="square">
            <a:spAutoFit/>
          </a:bodyPr>
          <a:lstStyle/>
          <a:p>
            <a:r>
              <a:rPr lang="en-US" b="0" i="0" dirty="0">
                <a:solidFill>
                  <a:schemeClr val="accent1"/>
                </a:solidFill>
                <a:effectLst/>
                <a:latin typeface="Times New Roman" panose="02020603050405020304" pitchFamily="18" charset="0"/>
                <a:cs typeface="Times New Roman" panose="02020603050405020304" pitchFamily="18" charset="0"/>
              </a:rPr>
              <a:t>Sequence alignment is a method to identify homologous sequences</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5957DF-6E38-59EE-360D-7FB4485EBDC3}"/>
              </a:ext>
            </a:extLst>
          </p:cNvPr>
          <p:cNvSpPr txBox="1"/>
          <p:nvPr/>
        </p:nvSpPr>
        <p:spPr>
          <a:xfrm>
            <a:off x="571499" y="1254256"/>
            <a:ext cx="7792571" cy="523220"/>
          </a:xfrm>
          <a:prstGeom prst="rect">
            <a:avLst/>
          </a:prstGeom>
          <a:noFill/>
        </p:spPr>
        <p:txBody>
          <a:bodyPr wrap="square">
            <a:spAutoFit/>
          </a:bodyPr>
          <a:lstStyle/>
          <a:p>
            <a:r>
              <a:rPr lang="en-US" b="0" i="0" dirty="0">
                <a:solidFill>
                  <a:schemeClr val="accent1"/>
                </a:solidFill>
                <a:effectLst/>
                <a:latin typeface="Times New Roman" panose="02020603050405020304" pitchFamily="18" charset="0"/>
                <a:cs typeface="Times New Roman" panose="02020603050405020304" pitchFamily="18" charset="0"/>
              </a:rPr>
              <a:t>It is categorized as pairwise alignment in which only two sequences are compared at a time whereas in multiple sequence alignment more than two sequences are compared.</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85E845A-8FC8-6476-0694-E333FE322DFC}"/>
              </a:ext>
            </a:extLst>
          </p:cNvPr>
          <p:cNvSpPr txBox="1"/>
          <p:nvPr/>
        </p:nvSpPr>
        <p:spPr>
          <a:xfrm>
            <a:off x="578223" y="1864933"/>
            <a:ext cx="7832912" cy="2246769"/>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Sequence alignment is a technique used in phylogenetics to compare and align DNA, RNA or protein sequences from different species.</a:t>
            </a: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The goal of sequence alignment is to identify regions of similarity and evolutionary relationships between the sequences.</a:t>
            </a: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The aligned sequences can then be used to construct a phylogenetic tree, which shows the evolutionary relationships and divergence times between the different species.</a:t>
            </a: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There are several methods for sequence alignment, including global alignment, local alignment, and multiple sequence alignment.</a:t>
            </a:r>
          </a:p>
          <a:p>
            <a:pPr marL="285750" indent="-285750">
              <a:buFont typeface="Wingdings" panose="05000000000000000000" pitchFamily="2" charset="2"/>
              <a:buChar char="§"/>
            </a:pPr>
            <a:r>
              <a:rPr lang="en-US" b="0" i="0" dirty="0">
                <a:solidFill>
                  <a:schemeClr val="accent1"/>
                </a:solidFill>
                <a:effectLst/>
                <a:latin typeface="Times New Roman" panose="02020603050405020304" pitchFamily="18" charset="0"/>
                <a:cs typeface="Times New Roman" panose="02020603050405020304" pitchFamily="18" charset="0"/>
              </a:rPr>
              <a:t>Each method has its own strengths and weaknesses and is used depending on the specific research question and dataset.</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13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580E49-0054-8B46-5581-9FD91532141F}"/>
              </a:ext>
            </a:extLst>
          </p:cNvPr>
          <p:cNvSpPr txBox="1"/>
          <p:nvPr/>
        </p:nvSpPr>
        <p:spPr>
          <a:xfrm>
            <a:off x="310962" y="249379"/>
            <a:ext cx="6318439" cy="307777"/>
          </a:xfrm>
          <a:prstGeom prst="rect">
            <a:avLst/>
          </a:prstGeom>
          <a:noFill/>
        </p:spPr>
        <p:txBody>
          <a:bodyPr wrap="square">
            <a:spAutoFit/>
          </a:bodyPr>
          <a:lstStyle/>
          <a:p>
            <a:r>
              <a:rPr lang="en-US" b="0" i="0" dirty="0">
                <a:solidFill>
                  <a:schemeClr val="accent1"/>
                </a:solidFill>
                <a:effectLst/>
                <a:latin typeface="Times New Roman" panose="02020603050405020304" pitchFamily="18" charset="0"/>
                <a:cs typeface="Times New Roman" panose="02020603050405020304" pitchFamily="18" charset="0"/>
              </a:rPr>
              <a:t>Figure gives a hierarchical view of various methods for phylogenetic tree building</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C360AB43-84C9-B42C-D7EB-8CEE90BFB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46" y="577103"/>
            <a:ext cx="6467475" cy="4191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8E3183B-2F64-F8F4-8C5B-78520E92AB86}"/>
              </a:ext>
            </a:extLst>
          </p:cNvPr>
          <p:cNvSpPr txBox="1"/>
          <p:nvPr/>
        </p:nvSpPr>
        <p:spPr>
          <a:xfrm rot="16200000">
            <a:off x="5870483" y="2995244"/>
            <a:ext cx="3339914" cy="307777"/>
          </a:xfrm>
          <a:prstGeom prst="rect">
            <a:avLst/>
          </a:prstGeom>
          <a:noFill/>
        </p:spPr>
        <p:txBody>
          <a:bodyPr wrap="square">
            <a:spAutoFit/>
          </a:bodyPr>
          <a:lstStyle/>
          <a:p>
            <a:r>
              <a:rPr lang="en-US" b="0" i="0" dirty="0">
                <a:solidFill>
                  <a:schemeClr val="accent1"/>
                </a:solidFill>
                <a:effectLst/>
                <a:latin typeface="Times New Roman" panose="02020603050405020304" pitchFamily="18" charset="0"/>
                <a:cs typeface="Times New Roman" panose="02020603050405020304" pitchFamily="18" charset="0"/>
              </a:rPr>
              <a:t>Hierarchical view of phylogenetic methods</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62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6B19B-85DA-94D6-C0FD-D29342F28145}"/>
              </a:ext>
            </a:extLst>
          </p:cNvPr>
          <p:cNvSpPr txBox="1"/>
          <p:nvPr/>
        </p:nvSpPr>
        <p:spPr>
          <a:xfrm>
            <a:off x="679076" y="457200"/>
            <a:ext cx="1168910" cy="707886"/>
          </a:xfrm>
          <a:prstGeom prst="rect">
            <a:avLst/>
          </a:prstGeom>
          <a:noFill/>
        </p:spPr>
        <p:txBody>
          <a:bodyPr wrap="none" rtlCol="0">
            <a:spAutoFit/>
          </a:bodyPr>
          <a:lstStyle/>
          <a:p>
            <a:r>
              <a:rPr lang="en-US" sz="4000" b="1" dirty="0">
                <a:solidFill>
                  <a:schemeClr val="bg2">
                    <a:lumMod val="50000"/>
                  </a:schemeClr>
                </a:solidFill>
                <a:latin typeface="Great Vibes" panose="020B0604020202020204" charset="0"/>
              </a:rPr>
              <a:t>Code</a:t>
            </a:r>
            <a:r>
              <a:rPr lang="en-US" sz="4000" i="1" dirty="0">
                <a:solidFill>
                  <a:schemeClr val="bg2">
                    <a:lumMod val="50000"/>
                  </a:schemeClr>
                </a:solidFill>
                <a:latin typeface="Great Vibes" panose="020B0604020202020204" charset="0"/>
              </a:rPr>
              <a:t>:</a:t>
            </a:r>
            <a:endParaRPr lang="en-IN" sz="4000" i="1" dirty="0">
              <a:solidFill>
                <a:schemeClr val="bg2">
                  <a:lumMod val="50000"/>
                </a:schemeClr>
              </a:solidFill>
              <a:latin typeface="Great Vibes" panose="020B0604020202020204" charset="0"/>
            </a:endParaRPr>
          </a:p>
        </p:txBody>
      </p:sp>
      <p:pic>
        <p:nvPicPr>
          <p:cNvPr id="8" name="Picture 7">
            <a:extLst>
              <a:ext uri="{FF2B5EF4-FFF2-40B4-BE49-F238E27FC236}">
                <a16:creationId xmlns:a16="http://schemas.microsoft.com/office/drawing/2014/main" id="{15CF5E3D-554D-562F-CC30-52A2B8149E58}"/>
              </a:ext>
            </a:extLst>
          </p:cNvPr>
          <p:cNvPicPr>
            <a:picLocks noChangeAspect="1"/>
          </p:cNvPicPr>
          <p:nvPr/>
        </p:nvPicPr>
        <p:blipFill>
          <a:blip r:embed="rId2"/>
          <a:stretch>
            <a:fillRect/>
          </a:stretch>
        </p:blipFill>
        <p:spPr>
          <a:xfrm>
            <a:off x="1557296" y="1215698"/>
            <a:ext cx="3689617" cy="1784257"/>
          </a:xfrm>
          <a:prstGeom prst="rect">
            <a:avLst/>
          </a:prstGeom>
        </p:spPr>
      </p:pic>
      <p:pic>
        <p:nvPicPr>
          <p:cNvPr id="10" name="Picture 9">
            <a:extLst>
              <a:ext uri="{FF2B5EF4-FFF2-40B4-BE49-F238E27FC236}">
                <a16:creationId xmlns:a16="http://schemas.microsoft.com/office/drawing/2014/main" id="{D531148C-31C7-78B2-9ADA-08010FE24EC6}"/>
              </a:ext>
            </a:extLst>
          </p:cNvPr>
          <p:cNvPicPr>
            <a:picLocks noChangeAspect="1"/>
          </p:cNvPicPr>
          <p:nvPr/>
        </p:nvPicPr>
        <p:blipFill>
          <a:blip r:embed="rId3"/>
          <a:stretch>
            <a:fillRect/>
          </a:stretch>
        </p:blipFill>
        <p:spPr>
          <a:xfrm>
            <a:off x="1471947" y="3412045"/>
            <a:ext cx="2373912" cy="687186"/>
          </a:xfrm>
          <a:prstGeom prst="rect">
            <a:avLst/>
          </a:prstGeom>
        </p:spPr>
      </p:pic>
      <p:sp>
        <p:nvSpPr>
          <p:cNvPr id="12" name="TextBox 11">
            <a:extLst>
              <a:ext uri="{FF2B5EF4-FFF2-40B4-BE49-F238E27FC236}">
                <a16:creationId xmlns:a16="http://schemas.microsoft.com/office/drawing/2014/main" id="{627C8F06-C987-2F5C-6A71-E43C685FEB3D}"/>
              </a:ext>
            </a:extLst>
          </p:cNvPr>
          <p:cNvSpPr txBox="1"/>
          <p:nvPr/>
        </p:nvSpPr>
        <p:spPr>
          <a:xfrm>
            <a:off x="1196788" y="3096793"/>
            <a:ext cx="6387353" cy="307777"/>
          </a:xfrm>
          <a:prstGeom prst="rect">
            <a:avLst/>
          </a:prstGeom>
          <a:noFill/>
        </p:spPr>
        <p:txBody>
          <a:bodyPr wrap="square">
            <a:spAutoFit/>
          </a:bodyPr>
          <a:lstStyle/>
          <a:p>
            <a:r>
              <a:rPr lang="en-US" b="0" i="0" dirty="0">
                <a:solidFill>
                  <a:schemeClr val="tx2">
                    <a:lumMod val="40000"/>
                    <a:lumOff val="60000"/>
                  </a:schemeClr>
                </a:solidFill>
                <a:effectLst/>
                <a:latin typeface="Times New Roman" panose="02020603050405020304" pitchFamily="18" charset="0"/>
                <a:cs typeface="Times New Roman" panose="02020603050405020304" pitchFamily="18" charset="0"/>
              </a:rPr>
              <a:t>Printing the tree object as a string gives us a look at the entire object hierarchy.</a:t>
            </a:r>
            <a:endParaRPr lang="en-IN" dirty="0">
              <a:solidFill>
                <a:schemeClr val="tx2">
                  <a:lumMod val="40000"/>
                  <a:lumOff val="60000"/>
                </a:schemeClr>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0EFAECB-C1B8-32E1-7CAD-8750CEC35FD1}"/>
              </a:ext>
            </a:extLst>
          </p:cNvPr>
          <p:cNvPicPr>
            <a:picLocks noChangeAspect="1"/>
          </p:cNvPicPr>
          <p:nvPr/>
        </p:nvPicPr>
        <p:blipFill>
          <a:blip r:embed="rId4"/>
          <a:stretch>
            <a:fillRect/>
          </a:stretch>
        </p:blipFill>
        <p:spPr>
          <a:xfrm>
            <a:off x="4653341" y="4053493"/>
            <a:ext cx="3285246" cy="585742"/>
          </a:xfrm>
          <a:prstGeom prst="rect">
            <a:avLst/>
          </a:prstGeom>
        </p:spPr>
      </p:pic>
      <p:sp>
        <p:nvSpPr>
          <p:cNvPr id="15" name="TextBox 14">
            <a:extLst>
              <a:ext uri="{FF2B5EF4-FFF2-40B4-BE49-F238E27FC236}">
                <a16:creationId xmlns:a16="http://schemas.microsoft.com/office/drawing/2014/main" id="{7360D850-ED39-E1CC-C32E-2575EDA15D20}"/>
              </a:ext>
            </a:extLst>
          </p:cNvPr>
          <p:cNvSpPr txBox="1"/>
          <p:nvPr/>
        </p:nvSpPr>
        <p:spPr>
          <a:xfrm>
            <a:off x="4410634" y="3496235"/>
            <a:ext cx="970137" cy="523220"/>
          </a:xfrm>
          <a:prstGeom prst="rect">
            <a:avLst/>
          </a:prstGeom>
          <a:noFill/>
        </p:spPr>
        <p:txBody>
          <a:bodyPr wrap="none" rtlCol="0">
            <a:spAutoFit/>
          </a:bodyPr>
          <a:lstStyle/>
          <a:p>
            <a:r>
              <a:rPr lang="en-US" sz="2800" dirty="0">
                <a:solidFill>
                  <a:schemeClr val="bg2">
                    <a:lumMod val="90000"/>
                  </a:schemeClr>
                </a:solidFill>
                <a:latin typeface="Great Vibes" panose="020B0604020202020204" charset="0"/>
              </a:rPr>
              <a:t>Output</a:t>
            </a:r>
            <a:endParaRPr lang="en-IN" dirty="0">
              <a:solidFill>
                <a:schemeClr val="bg2">
                  <a:lumMod val="90000"/>
                </a:schemeClr>
              </a:solidFill>
              <a:latin typeface="Great Vibes" panose="020B0604020202020204" charset="0"/>
            </a:endParaRPr>
          </a:p>
        </p:txBody>
      </p:sp>
    </p:spTree>
    <p:extLst>
      <p:ext uri="{BB962C8B-B14F-4D97-AF65-F5344CB8AC3E}">
        <p14:creationId xmlns:p14="http://schemas.microsoft.com/office/powerpoint/2010/main" val="1695697160"/>
      </p:ext>
    </p:extLst>
  </p:cSld>
  <p:clrMapOvr>
    <a:masterClrMapping/>
  </p:clrMapOvr>
</p:sld>
</file>

<file path=ppt/theme/theme1.xml><?xml version="1.0" encoding="utf-8"?>
<a:theme xmlns:a="http://schemas.openxmlformats.org/drawingml/2006/main" name="Graduation Invitations for College by Slidesgo">
  <a:themeElements>
    <a:clrScheme name="Simple Light">
      <a:dk1>
        <a:srgbClr val="191919"/>
      </a:dk1>
      <a:lt1>
        <a:srgbClr val="BF9000"/>
      </a:lt1>
      <a:dk2>
        <a:srgbClr val="FFE599"/>
      </a:dk2>
      <a:lt2>
        <a:srgbClr val="B7B7B7"/>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TotalTime>
  <Words>2047</Words>
  <Application>Microsoft Office PowerPoint</Application>
  <PresentationFormat>On-screen Show (16:9)</PresentationFormat>
  <Paragraphs>213</Paragraphs>
  <Slides>28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Times New Roman</vt:lpstr>
      <vt:lpstr>Georgia</vt:lpstr>
      <vt:lpstr>Wingdings</vt:lpstr>
      <vt:lpstr>Great Vibes</vt:lpstr>
      <vt:lpstr>Open Sans</vt:lpstr>
      <vt:lpstr>Algerian</vt:lpstr>
      <vt:lpstr>Catamaran</vt:lpstr>
      <vt:lpstr>Arial</vt:lpstr>
      <vt:lpstr>Graduation Invitations for College by Slidesgo</vt:lpstr>
      <vt:lpstr>Intelligence to   Biological  Systems-3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Communication Systems-1</dc:title>
  <dc:creator>GANESH SANGAM</dc:creator>
  <cp:lastModifiedBy>Sangam Ganesh Babu - [CB.EN.U4AIE21056]</cp:lastModifiedBy>
  <cp:revision>29</cp:revision>
  <dcterms:modified xsi:type="dcterms:W3CDTF">2023-01-28T13:10:54Z</dcterms:modified>
</cp:coreProperties>
</file>