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8"/>
  </p:notesMasterIdLst>
  <p:sldIdLst>
    <p:sldId id="256" r:id="rId2"/>
    <p:sldId id="299" r:id="rId3"/>
    <p:sldId id="278" r:id="rId4"/>
    <p:sldId id="279" r:id="rId5"/>
    <p:sldId id="260" r:id="rId6"/>
    <p:sldId id="284" r:id="rId7"/>
    <p:sldId id="285" r:id="rId8"/>
    <p:sldId id="286" r:id="rId9"/>
    <p:sldId id="291" r:id="rId10"/>
    <p:sldId id="287" r:id="rId11"/>
    <p:sldId id="288" r:id="rId12"/>
    <p:sldId id="289" r:id="rId13"/>
    <p:sldId id="312" r:id="rId14"/>
    <p:sldId id="290" r:id="rId15"/>
    <p:sldId id="281" r:id="rId16"/>
    <p:sldId id="300" r:id="rId17"/>
    <p:sldId id="301" r:id="rId18"/>
    <p:sldId id="302" r:id="rId19"/>
    <p:sldId id="303" r:id="rId20"/>
    <p:sldId id="304" r:id="rId21"/>
    <p:sldId id="305" r:id="rId22"/>
    <p:sldId id="280" r:id="rId23"/>
    <p:sldId id="292" r:id="rId24"/>
    <p:sldId id="293" r:id="rId25"/>
    <p:sldId id="294" r:id="rId26"/>
    <p:sldId id="295" r:id="rId27"/>
    <p:sldId id="296" r:id="rId28"/>
    <p:sldId id="297" r:id="rId29"/>
    <p:sldId id="298" r:id="rId30"/>
    <p:sldId id="283" r:id="rId31"/>
    <p:sldId id="306" r:id="rId32"/>
    <p:sldId id="307" r:id="rId33"/>
    <p:sldId id="308" r:id="rId34"/>
    <p:sldId id="309" r:id="rId35"/>
    <p:sldId id="310" r:id="rId36"/>
    <p:sldId id="311" r:id="rId37"/>
  </p:sldIdLst>
  <p:sldSz cx="9144000" cy="5143500" type="screen16x9"/>
  <p:notesSz cx="6858000" cy="9144000"/>
  <p:embeddedFontLst>
    <p:embeddedFont>
      <p:font typeface="Doppio One" panose="020B0604020202020204" charset="0"/>
      <p:regular r:id="rId39"/>
    </p:embeddedFont>
    <p:embeddedFont>
      <p:font typeface="Encode Sans" panose="020B0604020202020204" charset="0"/>
      <p:regular r:id="rId40"/>
      <p:bold r:id="rId41"/>
    </p:embeddedFont>
    <p:embeddedFont>
      <p:font typeface="Encode Sans Condensed" panose="020B0604020202020204" charset="0"/>
      <p:regular r:id="rId42"/>
      <p:bold r:id="rId43"/>
    </p:embeddedFont>
    <p:embeddedFont>
      <p:font typeface="Rockwell" panose="02060603020205020403" pitchFamily="18"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C9F351-DAA6-442F-870E-CC6E63AD6C4B}">
  <a:tblStyle styleId="{46C9F351-DAA6-442F-870E-CC6E63AD6C4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ADA732C-250E-464F-92A4-A169594A2BFD}"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95196" autoAdjust="0"/>
  </p:normalViewPr>
  <p:slideViewPr>
    <p:cSldViewPr snapToGrid="0">
      <p:cViewPr varScale="1">
        <p:scale>
          <a:sx n="107" d="100"/>
          <a:sy n="107" d="100"/>
        </p:scale>
        <p:origin x="974" y="82"/>
      </p:cViewPr>
      <p:guideLst/>
    </p:cSldViewPr>
  </p:slideViewPr>
  <p:notesTextViewPr>
    <p:cViewPr>
      <p:scale>
        <a:sx n="1" d="1"/>
        <a:sy n="1" d="1"/>
      </p:scale>
      <p:origin x="0" y="-29"/>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conomictimes.indiatimes.com/tech/technology/around-5-lakh-people-potentially-fall-victim-to-phishing-scams-in-india-report/articleshow/98393025.cms?utm_source=contentofinterest&amp;utm_medium=text&amp;utm_campaign=cppst"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502afc7aa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502afc7aa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0a5d1115b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0a5d1115b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579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0a5d1115b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0a5d1115b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0a5d1115b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0a5d1115b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4305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0a5d1115b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0a5d1115b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Why did I choose this problem?</a:t>
            </a:r>
            <a:br>
              <a:rPr lang="en-US" dirty="0"/>
            </a:br>
            <a:r>
              <a:rPr lang="en-US" b="0" i="0" dirty="0">
                <a:solidFill>
                  <a:srgbClr val="000000"/>
                </a:solidFill>
                <a:effectLst/>
                <a:latin typeface="arial" panose="020B0604020202020204" pitchFamily="34" charset="0"/>
              </a:rPr>
              <a:t>Read more at:</a:t>
            </a:r>
            <a:br>
              <a:rPr lang="en-US" b="0" i="0" dirty="0">
                <a:solidFill>
                  <a:srgbClr val="000000"/>
                </a:solidFill>
                <a:effectLst/>
                <a:latin typeface="arial" panose="020B0604020202020204" pitchFamily="34" charset="0"/>
              </a:rPr>
            </a:br>
            <a:r>
              <a:rPr lang="en-US" b="0" i="0" u="none" strike="noStrike" dirty="0">
                <a:solidFill>
                  <a:srgbClr val="000000"/>
                </a:solidFill>
                <a:effectLst/>
                <a:latin typeface="arial" panose="020B0604020202020204" pitchFamily="34" charset="0"/>
                <a:hlinkClick r:id="rId3"/>
              </a:rPr>
              <a:t>https://economictimes.indiatimes.com/tech/technology/around-5-lakh-people-potentially-fall-victim-to-phishing-scams-in-india-report/articleshow/98393025.cms?utm_source=contentofinterest&amp;utm_medium=text&amp;utm_campaign=cppst</a:t>
            </a:r>
            <a:endParaRPr lang="en-US" b="0" i="0" dirty="0">
              <a:solidFill>
                <a:srgbClr val="000000"/>
              </a:solidFill>
              <a:effectLst/>
              <a:latin typeface="arial" panose="020B0604020202020204" pitchFamily="34" charset="0"/>
            </a:endParaRPr>
          </a:p>
          <a:p>
            <a:pPr marL="0" lvl="0" indent="0" algn="l" rtl="0">
              <a:spcBef>
                <a:spcPts val="0"/>
              </a:spcBef>
              <a:spcAft>
                <a:spcPts val="0"/>
              </a:spcAft>
              <a:buNone/>
            </a:pPr>
            <a:r>
              <a:rPr lang="en-IN" dirty="0"/>
              <a:t>It is very important in healthcare networks to prevent this from happening because in healthcare networks sensitive information(patient details, contact information) of patient is stored </a:t>
            </a:r>
            <a:br>
              <a:rPr lang="en-IN" dirty="0"/>
            </a:br>
            <a:r>
              <a:rPr lang="en-IN" dirty="0"/>
              <a:t>if its stolen attackers might get the personal information of patient it will be big problem for patients so to prevent this I took this problem.</a:t>
            </a:r>
            <a:endParaRPr dirty="0"/>
          </a:p>
        </p:txBody>
      </p:sp>
    </p:spTree>
    <p:extLst>
      <p:ext uri="{BB962C8B-B14F-4D97-AF65-F5344CB8AC3E}">
        <p14:creationId xmlns:p14="http://schemas.microsoft.com/office/powerpoint/2010/main" val="3395891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There are various types of spoofing attacks which are IP spoofing, email spoofing, MAC spoofing, DNS spoofing, caller ID spoofing, Bluetooth spoofing.</a:t>
            </a:r>
            <a:br>
              <a:rPr lang="en-IN" dirty="0"/>
            </a:br>
            <a:r>
              <a:rPr lang="en-US" b="0" i="0" dirty="0">
                <a:solidFill>
                  <a:srgbClr val="D1D5DB"/>
                </a:solidFill>
                <a:effectLst/>
                <a:latin typeface="Söhne"/>
              </a:rPr>
              <a:t>an attacker manipulates the source address in the IP header of network packets to make it appear as if they are originating from a trusted source. This can be used to bypass access controls and gain unauthorized access to healthcare systems.</a:t>
            </a:r>
            <a:endParaRPr lang="en-IN" dirty="0"/>
          </a:p>
        </p:txBody>
      </p:sp>
    </p:spTree>
    <p:extLst>
      <p:ext uri="{BB962C8B-B14F-4D97-AF65-F5344CB8AC3E}">
        <p14:creationId xmlns:p14="http://schemas.microsoft.com/office/powerpoint/2010/main" val="2854808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90604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Random forest decision tree root node feature splitting internal node leaf node traverse integrated in security </a:t>
            </a:r>
            <a:r>
              <a:rPr lang="en-US" dirty="0" err="1"/>
              <a:t>infrastructure,svm</a:t>
            </a:r>
            <a:r>
              <a:rPr lang="en-US" dirty="0"/>
              <a:t> hyperplane best </a:t>
            </a:r>
            <a:r>
              <a:rPr lang="en-US" dirty="0" err="1"/>
              <a:t>seperates</a:t>
            </a:r>
            <a:r>
              <a:rPr lang="en-US" dirty="0"/>
              <a:t> the diff classes in </a:t>
            </a:r>
            <a:r>
              <a:rPr lang="en-US" dirty="0" err="1"/>
              <a:t>featue</a:t>
            </a:r>
            <a:r>
              <a:rPr lang="en-US" dirty="0"/>
              <a:t> space</a:t>
            </a:r>
            <a:br>
              <a:rPr lang="en-US" dirty="0"/>
            </a:br>
            <a:r>
              <a:rPr lang="en-US" dirty="0"/>
              <a:t>when new </a:t>
            </a:r>
            <a:r>
              <a:rPr lang="en-US" dirty="0" err="1"/>
              <a:t>netw</a:t>
            </a:r>
            <a:r>
              <a:rPr lang="en-US" dirty="0"/>
              <a:t> </a:t>
            </a:r>
            <a:r>
              <a:rPr lang="en-US" dirty="0" err="1"/>
              <a:t>acti</a:t>
            </a:r>
            <a:r>
              <a:rPr lang="en-US" dirty="0"/>
              <a:t> occur evaluate the feature </a:t>
            </a:r>
            <a:r>
              <a:rPr lang="en-US" dirty="0" err="1"/>
              <a:t>associa</a:t>
            </a:r>
            <a:r>
              <a:rPr lang="en-US" dirty="0"/>
              <a:t> with the insta </a:t>
            </a:r>
            <a:r>
              <a:rPr lang="en-IN" b="0" i="0" u="none" strike="noStrike" dirty="0">
                <a:effectLst/>
                <a:latin typeface="Söhne"/>
              </a:rPr>
              <a:t>UNSW-NB15 Dataset</a:t>
            </a:r>
            <a:br>
              <a:rPr lang="en-US" dirty="0"/>
            </a:br>
            <a:endParaRPr lang="en-IN" dirty="0"/>
          </a:p>
        </p:txBody>
      </p:sp>
    </p:spTree>
    <p:extLst>
      <p:ext uri="{BB962C8B-B14F-4D97-AF65-F5344CB8AC3E}">
        <p14:creationId xmlns:p14="http://schemas.microsoft.com/office/powerpoint/2010/main" val="1382535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Signature based detection identify known patterns of attack signatures  rule based configuration real time alerting firewall filter and control incoming outgoing packets  prevent attacks </a:t>
            </a:r>
            <a:r>
              <a:rPr lang="en-IN" dirty="0" err="1"/>
              <a:t>ns,sacandaut</a:t>
            </a:r>
            <a:r>
              <a:rPr lang="en-IN" dirty="0"/>
              <a:t>,</a:t>
            </a:r>
            <a:br>
              <a:rPr lang="en-IN" dirty="0"/>
            </a:br>
            <a:r>
              <a:rPr lang="en-IN" dirty="0" err="1"/>
              <a:t>encyr,educat</a:t>
            </a:r>
            <a:endParaRPr lang="en-IN" dirty="0"/>
          </a:p>
        </p:txBody>
      </p:sp>
    </p:spTree>
    <p:extLst>
      <p:ext uri="{BB962C8B-B14F-4D97-AF65-F5344CB8AC3E}">
        <p14:creationId xmlns:p14="http://schemas.microsoft.com/office/powerpoint/2010/main" val="1113380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IN" dirty="0"/>
              <a:t>Incorporate techniques for feature importance in ml models ,</a:t>
            </a:r>
            <a:r>
              <a:rPr lang="en-US" b="1" i="0" dirty="0">
                <a:solidFill>
                  <a:srgbClr val="D1D5DB"/>
                </a:solidFill>
                <a:effectLst/>
                <a:latin typeface="Söhne"/>
              </a:rPr>
              <a:t> Continuous Monitoring of Model </a:t>
            </a:r>
            <a:r>
              <a:rPr lang="en-US" b="1" i="0" dirty="0" err="1">
                <a:solidFill>
                  <a:srgbClr val="D1D5DB"/>
                </a:solidFill>
                <a:effectLst/>
                <a:latin typeface="Söhne"/>
              </a:rPr>
              <a:t>Explainability</a:t>
            </a:r>
            <a:r>
              <a:rPr lang="en-US" b="1" i="0" dirty="0">
                <a:solidFill>
                  <a:srgbClr val="D1D5DB"/>
                </a:solidFill>
                <a:effectLst/>
                <a:latin typeface="Söhne"/>
              </a:rPr>
              <a:t>:</a:t>
            </a: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Implement a system for continuous monitoring of the </a:t>
            </a:r>
            <a:r>
              <a:rPr lang="en-US" b="0" i="0" dirty="0" err="1">
                <a:solidFill>
                  <a:srgbClr val="D1D5DB"/>
                </a:solidFill>
                <a:effectLst/>
                <a:latin typeface="Söhne"/>
              </a:rPr>
              <a:t>explaina</a:t>
            </a:r>
            <a:r>
              <a:rPr lang="en-US" b="0" i="0" dirty="0">
                <a:solidFill>
                  <a:srgbClr val="D1D5DB"/>
                </a:solidFill>
                <a:effectLst/>
                <a:latin typeface="Söhne"/>
              </a:rPr>
              <a:t> </a:t>
            </a:r>
            <a:r>
              <a:rPr lang="en-US" b="0" i="0" dirty="0" err="1">
                <a:solidFill>
                  <a:srgbClr val="D1D5DB"/>
                </a:solidFill>
                <a:effectLst/>
                <a:latin typeface="Söhne"/>
              </a:rPr>
              <a:t>bility</a:t>
            </a:r>
            <a:r>
              <a:rPr lang="en-US" b="0" i="0" dirty="0">
                <a:solidFill>
                  <a:srgbClr val="D1D5DB"/>
                </a:solidFill>
                <a:effectLst/>
                <a:latin typeface="Söhne"/>
              </a:rPr>
              <a:t> of machine learning models. As the models are updated and retrained, ensure that the explanations remain consistent and aligned with the expectations of stakeholders.</a:t>
            </a:r>
          </a:p>
          <a:p>
            <a:endParaRPr lang="en-IN" dirty="0"/>
          </a:p>
        </p:txBody>
      </p:sp>
    </p:spTree>
    <p:extLst>
      <p:ext uri="{BB962C8B-B14F-4D97-AF65-F5344CB8AC3E}">
        <p14:creationId xmlns:p14="http://schemas.microsoft.com/office/powerpoint/2010/main" val="13108353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28000"/>
          </a:blip>
          <a:srcRect l="3955" t="33705" r="57710" b="5922"/>
          <a:stretch/>
        </p:blipFill>
        <p:spPr>
          <a:xfrm>
            <a:off x="0" y="2133600"/>
            <a:ext cx="3505200" cy="3105151"/>
          </a:xfrm>
          <a:prstGeom prst="rect">
            <a:avLst/>
          </a:prstGeom>
          <a:noFill/>
          <a:ln>
            <a:noFill/>
          </a:ln>
        </p:spPr>
      </p:pic>
      <p:pic>
        <p:nvPicPr>
          <p:cNvPr id="10" name="Google Shape;10;p2"/>
          <p:cNvPicPr preferRelativeResize="0"/>
          <p:nvPr/>
        </p:nvPicPr>
        <p:blipFill rotWithShape="1">
          <a:blip r:embed="rId2">
            <a:alphaModFix amt="28000"/>
          </a:blip>
          <a:srcRect l="40405" t="33702" r="30010" b="6752"/>
          <a:stretch/>
        </p:blipFill>
        <p:spPr>
          <a:xfrm>
            <a:off x="6438900" y="2176200"/>
            <a:ext cx="2705098" cy="3062551"/>
          </a:xfrm>
          <a:prstGeom prst="rect">
            <a:avLst/>
          </a:prstGeom>
          <a:noFill/>
          <a:ln>
            <a:noFill/>
          </a:ln>
        </p:spPr>
      </p:pic>
      <p:sp>
        <p:nvSpPr>
          <p:cNvPr id="11" name="Google Shape;11;p2"/>
          <p:cNvSpPr txBox="1">
            <a:spLocks noGrp="1"/>
          </p:cNvSpPr>
          <p:nvPr>
            <p:ph type="ctrTitle"/>
          </p:nvPr>
        </p:nvSpPr>
        <p:spPr>
          <a:xfrm>
            <a:off x="1473525" y="2562750"/>
            <a:ext cx="6196800" cy="1512600"/>
          </a:xfrm>
          <a:prstGeom prst="rect">
            <a:avLst/>
          </a:prstGeom>
          <a:solidFill>
            <a:schemeClr val="dk2"/>
          </a:solidFill>
        </p:spPr>
        <p:txBody>
          <a:bodyPr spcFirstLastPara="1" wrap="square" lIns="91425" tIns="91425" rIns="91425" bIns="91425" anchor="b" anchorCtr="0">
            <a:noAutofit/>
          </a:bodyPr>
          <a:lstStyle>
            <a:lvl1pPr lvl="0" algn="ctr">
              <a:spcBef>
                <a:spcPts val="0"/>
              </a:spcBef>
              <a:spcAft>
                <a:spcPts val="0"/>
              </a:spcAft>
              <a:buSzPts val="5200"/>
              <a:buNone/>
              <a:defRPr sz="4200">
                <a:latin typeface="Doppio One"/>
                <a:ea typeface="Doppio One"/>
                <a:cs typeface="Doppio One"/>
                <a:sym typeface="Doppio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473675" y="4056400"/>
            <a:ext cx="6196800" cy="528000"/>
          </a:xfrm>
          <a:prstGeom prst="rect">
            <a:avLst/>
          </a:prstGeom>
          <a:solidFill>
            <a:schemeClr val="dk2"/>
          </a:solidFill>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600">
                <a:solidFill>
                  <a:schemeClr val="dk1"/>
                </a:solidFill>
                <a:latin typeface="Encode Sans Condensed"/>
                <a:ea typeface="Encode Sans Condensed"/>
                <a:cs typeface="Encode Sans Condensed"/>
                <a:sym typeface="Encode Sans Condense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a:spLocks noGrp="1"/>
          </p:cNvSpPr>
          <p:nvPr>
            <p:ph type="pic" idx="2"/>
          </p:nvPr>
        </p:nvSpPr>
        <p:spPr>
          <a:xfrm>
            <a:off x="0" y="0"/>
            <a:ext cx="9144000" cy="217620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4"/>
        <p:cNvGrpSpPr/>
        <p:nvPr/>
      </p:nvGrpSpPr>
      <p:grpSpPr>
        <a:xfrm>
          <a:off x="0" y="0"/>
          <a:ext cx="0" cy="0"/>
          <a:chOff x="0" y="0"/>
          <a:chExt cx="0" cy="0"/>
        </a:xfrm>
      </p:grpSpPr>
      <p:pic>
        <p:nvPicPr>
          <p:cNvPr id="15" name="Google Shape;15;p3"/>
          <p:cNvPicPr preferRelativeResize="0"/>
          <p:nvPr/>
        </p:nvPicPr>
        <p:blipFill rotWithShape="1">
          <a:blip r:embed="rId2">
            <a:alphaModFix amt="28000"/>
          </a:blip>
          <a:srcRect l="3955" t="28334" r="57710" b="5923"/>
          <a:stretch/>
        </p:blipFill>
        <p:spPr>
          <a:xfrm>
            <a:off x="0" y="-171450"/>
            <a:ext cx="3505200" cy="3381375"/>
          </a:xfrm>
          <a:prstGeom prst="rect">
            <a:avLst/>
          </a:prstGeom>
          <a:noFill/>
          <a:ln>
            <a:noFill/>
          </a:ln>
        </p:spPr>
      </p:pic>
      <p:pic>
        <p:nvPicPr>
          <p:cNvPr id="16" name="Google Shape;16;p3"/>
          <p:cNvPicPr preferRelativeResize="0"/>
          <p:nvPr/>
        </p:nvPicPr>
        <p:blipFill rotWithShape="1">
          <a:blip r:embed="rId2">
            <a:alphaModFix amt="28000"/>
          </a:blip>
          <a:srcRect l="43544" t="33702" r="14163" b="6752"/>
          <a:stretch/>
        </p:blipFill>
        <p:spPr>
          <a:xfrm>
            <a:off x="5276849" y="-109800"/>
            <a:ext cx="3867149" cy="3062551"/>
          </a:xfrm>
          <a:prstGeom prst="rect">
            <a:avLst/>
          </a:prstGeom>
          <a:noFill/>
          <a:ln>
            <a:noFill/>
          </a:ln>
        </p:spPr>
      </p:pic>
      <p:sp>
        <p:nvSpPr>
          <p:cNvPr id="17" name="Google Shape;17;p3"/>
          <p:cNvSpPr txBox="1">
            <a:spLocks noGrp="1"/>
          </p:cNvSpPr>
          <p:nvPr>
            <p:ph type="title"/>
          </p:nvPr>
        </p:nvSpPr>
        <p:spPr>
          <a:xfrm>
            <a:off x="3403454" y="783554"/>
            <a:ext cx="4383600" cy="1626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600"/>
              <a:buNone/>
              <a:defRPr sz="4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1356946" y="783550"/>
            <a:ext cx="2046600" cy="16266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8000">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9" name="Google Shape;19;p3"/>
          <p:cNvSpPr>
            <a:spLocks noGrp="1"/>
          </p:cNvSpPr>
          <p:nvPr>
            <p:ph type="pic" idx="3"/>
          </p:nvPr>
        </p:nvSpPr>
        <p:spPr>
          <a:xfrm>
            <a:off x="5" y="2967300"/>
            <a:ext cx="9144000" cy="21762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45"/>
        <p:cNvGrpSpPr/>
        <p:nvPr/>
      </p:nvGrpSpPr>
      <p:grpSpPr>
        <a:xfrm>
          <a:off x="0" y="0"/>
          <a:ext cx="0" cy="0"/>
          <a:chOff x="0" y="0"/>
          <a:chExt cx="0" cy="0"/>
        </a:xfrm>
      </p:grpSpPr>
      <p:pic>
        <p:nvPicPr>
          <p:cNvPr id="46" name="Google Shape;46;p8"/>
          <p:cNvPicPr preferRelativeResize="0"/>
          <p:nvPr/>
        </p:nvPicPr>
        <p:blipFill rotWithShape="1">
          <a:blip r:embed="rId2">
            <a:alphaModFix amt="28000"/>
          </a:blip>
          <a:srcRect l="-10" r="10"/>
          <a:stretch/>
        </p:blipFill>
        <p:spPr>
          <a:xfrm flipH="1">
            <a:off x="-975" y="-60220"/>
            <a:ext cx="9144000" cy="5280390"/>
          </a:xfrm>
          <a:prstGeom prst="rect">
            <a:avLst/>
          </a:prstGeom>
          <a:noFill/>
          <a:ln>
            <a:noFill/>
          </a:ln>
        </p:spPr>
      </p:pic>
      <p:sp>
        <p:nvSpPr>
          <p:cNvPr id="47" name="Google Shape;47;p8"/>
          <p:cNvSpPr txBox="1">
            <a:spLocks noGrp="1"/>
          </p:cNvSpPr>
          <p:nvPr>
            <p:ph type="title"/>
          </p:nvPr>
        </p:nvSpPr>
        <p:spPr>
          <a:xfrm>
            <a:off x="1388100" y="1275900"/>
            <a:ext cx="6367800" cy="2591700"/>
          </a:xfrm>
          <a:prstGeom prst="rect">
            <a:avLst/>
          </a:prstGeom>
          <a:solidFill>
            <a:schemeClr val="dk2"/>
          </a:solidFill>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48"/>
        <p:cNvGrpSpPr/>
        <p:nvPr/>
      </p:nvGrpSpPr>
      <p:grpSpPr>
        <a:xfrm>
          <a:off x="0" y="0"/>
          <a:ext cx="0" cy="0"/>
          <a:chOff x="0" y="0"/>
          <a:chExt cx="0" cy="0"/>
        </a:xfrm>
      </p:grpSpPr>
      <p:pic>
        <p:nvPicPr>
          <p:cNvPr id="49" name="Google Shape;49;p9"/>
          <p:cNvPicPr preferRelativeResize="0"/>
          <p:nvPr/>
        </p:nvPicPr>
        <p:blipFill rotWithShape="1">
          <a:blip r:embed="rId2">
            <a:alphaModFix amt="28000"/>
          </a:blip>
          <a:srcRect l="-10" r="10"/>
          <a:stretch/>
        </p:blipFill>
        <p:spPr>
          <a:xfrm>
            <a:off x="-975" y="-60220"/>
            <a:ext cx="9144000" cy="5280390"/>
          </a:xfrm>
          <a:prstGeom prst="rect">
            <a:avLst/>
          </a:prstGeom>
          <a:noFill/>
          <a:ln>
            <a:noFill/>
          </a:ln>
        </p:spPr>
      </p:pic>
      <p:sp>
        <p:nvSpPr>
          <p:cNvPr id="50" name="Google Shape;50;p9"/>
          <p:cNvSpPr txBox="1">
            <a:spLocks noGrp="1"/>
          </p:cNvSpPr>
          <p:nvPr>
            <p:ph type="title"/>
          </p:nvPr>
        </p:nvSpPr>
        <p:spPr>
          <a:xfrm>
            <a:off x="2549400" y="1219004"/>
            <a:ext cx="4045200" cy="1482300"/>
          </a:xfrm>
          <a:prstGeom prst="rect">
            <a:avLst/>
          </a:prstGeom>
          <a:solidFill>
            <a:schemeClr val="dk2"/>
          </a:solidFill>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1" name="Google Shape;51;p9"/>
          <p:cNvSpPr txBox="1">
            <a:spLocks noGrp="1"/>
          </p:cNvSpPr>
          <p:nvPr>
            <p:ph type="subTitle" idx="1"/>
          </p:nvPr>
        </p:nvSpPr>
        <p:spPr>
          <a:xfrm>
            <a:off x="2549400" y="2689396"/>
            <a:ext cx="4045200" cy="1235100"/>
          </a:xfrm>
          <a:prstGeom prst="rect">
            <a:avLst/>
          </a:prstGeom>
          <a:solidFill>
            <a:schemeClr val="dk2"/>
          </a:solidFill>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a:spLocks noGrp="1"/>
          </p:cNvSpPr>
          <p:nvPr>
            <p:ph type="pic" idx="2"/>
          </p:nvPr>
        </p:nvSpPr>
        <p:spPr>
          <a:xfrm>
            <a:off x="-8500" y="0"/>
            <a:ext cx="9152400" cy="5143500"/>
          </a:xfrm>
          <a:prstGeom prst="rect">
            <a:avLst/>
          </a:prstGeom>
          <a:noFill/>
          <a:ln>
            <a:noFill/>
          </a:ln>
        </p:spPr>
      </p:sp>
      <p:sp>
        <p:nvSpPr>
          <p:cNvPr id="54" name="Google Shape;54;p10"/>
          <p:cNvSpPr txBox="1">
            <a:spLocks noGrp="1"/>
          </p:cNvSpPr>
          <p:nvPr>
            <p:ph type="title"/>
          </p:nvPr>
        </p:nvSpPr>
        <p:spPr>
          <a:xfrm>
            <a:off x="720000" y="597425"/>
            <a:ext cx="7704000" cy="5727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5">
    <p:bg>
      <p:bgPr>
        <a:solidFill>
          <a:schemeClr val="lt1"/>
        </a:solidFill>
        <a:effectLst/>
      </p:bgPr>
    </p:bg>
    <p:spTree>
      <p:nvGrpSpPr>
        <p:cNvPr id="1" name="Shape 88"/>
        <p:cNvGrpSpPr/>
        <p:nvPr/>
      </p:nvGrpSpPr>
      <p:grpSpPr>
        <a:xfrm>
          <a:off x="0" y="0"/>
          <a:ext cx="0" cy="0"/>
          <a:chOff x="0" y="0"/>
          <a:chExt cx="0" cy="0"/>
        </a:xfrm>
      </p:grpSpPr>
      <p:pic>
        <p:nvPicPr>
          <p:cNvPr id="89" name="Google Shape;89;p15"/>
          <p:cNvPicPr preferRelativeResize="0"/>
          <p:nvPr/>
        </p:nvPicPr>
        <p:blipFill rotWithShape="1">
          <a:blip r:embed="rId2">
            <a:alphaModFix amt="28000"/>
          </a:blip>
          <a:srcRect r="832" b="3400"/>
          <a:stretch/>
        </p:blipFill>
        <p:spPr>
          <a:xfrm rot="10800000">
            <a:off x="-100" y="-9525"/>
            <a:ext cx="9144000" cy="5143500"/>
          </a:xfrm>
          <a:prstGeom prst="rect">
            <a:avLst/>
          </a:prstGeom>
          <a:noFill/>
          <a:ln>
            <a:noFill/>
          </a:ln>
        </p:spPr>
      </p:pic>
      <p:sp>
        <p:nvSpPr>
          <p:cNvPr id="90" name="Google Shape;90;p15"/>
          <p:cNvSpPr/>
          <p:nvPr/>
        </p:nvSpPr>
        <p:spPr>
          <a:xfrm>
            <a:off x="447750" y="381000"/>
            <a:ext cx="82485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7">
    <p:bg>
      <p:bgPr>
        <a:solidFill>
          <a:schemeClr val="lt1"/>
        </a:solidFill>
        <a:effectLst/>
      </p:bgPr>
    </p:bg>
    <p:spTree>
      <p:nvGrpSpPr>
        <p:cNvPr id="1" name="Shape 154"/>
        <p:cNvGrpSpPr/>
        <p:nvPr/>
      </p:nvGrpSpPr>
      <p:grpSpPr>
        <a:xfrm>
          <a:off x="0" y="0"/>
          <a:ext cx="0" cy="0"/>
          <a:chOff x="0" y="0"/>
          <a:chExt cx="0" cy="0"/>
        </a:xfrm>
      </p:grpSpPr>
      <p:pic>
        <p:nvPicPr>
          <p:cNvPr id="155" name="Google Shape;155;p23"/>
          <p:cNvPicPr preferRelativeResize="0"/>
          <p:nvPr/>
        </p:nvPicPr>
        <p:blipFill rotWithShape="1">
          <a:blip r:embed="rId2">
            <a:alphaModFix amt="28000"/>
          </a:blip>
          <a:srcRect l="3953" r="60529"/>
          <a:stretch/>
        </p:blipFill>
        <p:spPr>
          <a:xfrm>
            <a:off x="0" y="0"/>
            <a:ext cx="3247699" cy="5143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7_1">
    <p:bg>
      <p:bgPr>
        <a:solidFill>
          <a:schemeClr val="lt2"/>
        </a:solidFill>
        <a:effectLst/>
      </p:bgPr>
    </p:bg>
    <p:spTree>
      <p:nvGrpSpPr>
        <p:cNvPr id="1" name="Shape 156"/>
        <p:cNvGrpSpPr/>
        <p:nvPr/>
      </p:nvGrpSpPr>
      <p:grpSpPr>
        <a:xfrm>
          <a:off x="0" y="0"/>
          <a:ext cx="0" cy="0"/>
          <a:chOff x="0" y="0"/>
          <a:chExt cx="0" cy="0"/>
        </a:xfrm>
      </p:grpSpPr>
      <p:pic>
        <p:nvPicPr>
          <p:cNvPr id="157" name="Google Shape;157;p24"/>
          <p:cNvPicPr preferRelativeResize="0"/>
          <p:nvPr/>
        </p:nvPicPr>
        <p:blipFill rotWithShape="1">
          <a:blip r:embed="rId2">
            <a:alphaModFix amt="28000"/>
          </a:blip>
          <a:srcRect l="43587" r="26256" b="-10"/>
          <a:stretch/>
        </p:blipFill>
        <p:spPr>
          <a:xfrm>
            <a:off x="6347800" y="0"/>
            <a:ext cx="2757350"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1pPr>
            <a:lvl2pPr lvl="1">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2pPr>
            <a:lvl3pPr lvl="2">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3pPr>
            <a:lvl4pPr lvl="3">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4pPr>
            <a:lvl5pPr lvl="4">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5pPr>
            <a:lvl6pPr lvl="5">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6pPr>
            <a:lvl7pPr lvl="6">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7pPr>
            <a:lvl8pPr lvl="7">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8pPr>
            <a:lvl9pPr lvl="8">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Encode Sans"/>
              <a:buChar char="●"/>
              <a:defRPr sz="1800">
                <a:solidFill>
                  <a:schemeClr val="dk1"/>
                </a:solidFill>
                <a:latin typeface="Encode Sans"/>
                <a:ea typeface="Encode Sans"/>
                <a:cs typeface="Encode Sans"/>
                <a:sym typeface="Encode Sans"/>
              </a:defRPr>
            </a:lvl1pPr>
            <a:lvl2pPr marL="914400" lvl="1"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2pPr>
            <a:lvl3pPr marL="1371600" lvl="2"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3pPr>
            <a:lvl4pPr marL="1828800" lvl="3"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4pPr>
            <a:lvl5pPr marL="2286000" lvl="4"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5pPr>
            <a:lvl6pPr marL="2743200" lvl="5"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6pPr>
            <a:lvl7pPr marL="3200400" lvl="6"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7pPr>
            <a:lvl8pPr marL="3657600" lvl="7"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8pPr>
            <a:lvl9pPr marL="4114800" lvl="8"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6" r:id="rId5"/>
    <p:sldLayoutId id="2147483658" r:id="rId6"/>
    <p:sldLayoutId id="2147483661" r:id="rId7"/>
    <p:sldLayoutId id="2147483669" r:id="rId8"/>
    <p:sldLayoutId id="214748367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echtarget.com/searchunifiedcommunications/definition/eavesdropping"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27000">
              <a:schemeClr val="dk2"/>
            </a:gs>
            <a:gs pos="100000">
              <a:schemeClr val="lt1"/>
            </a:gs>
          </a:gsLst>
          <a:lin ang="8100019" scaled="0"/>
        </a:gradFill>
        <a:effectLst/>
      </p:bgPr>
    </p:bg>
    <p:spTree>
      <p:nvGrpSpPr>
        <p:cNvPr id="1" name="Shape 170"/>
        <p:cNvGrpSpPr/>
        <p:nvPr/>
      </p:nvGrpSpPr>
      <p:grpSpPr>
        <a:xfrm>
          <a:off x="0" y="0"/>
          <a:ext cx="0" cy="0"/>
          <a:chOff x="0" y="0"/>
          <a:chExt cx="0" cy="0"/>
        </a:xfrm>
      </p:grpSpPr>
      <p:pic>
        <p:nvPicPr>
          <p:cNvPr id="173" name="Google Shape;173;p29"/>
          <p:cNvPicPr preferRelativeResize="0">
            <a:picLocks noGrp="1"/>
          </p:cNvPicPr>
          <p:nvPr>
            <p:ph type="pic" idx="2"/>
          </p:nvPr>
        </p:nvPicPr>
        <p:blipFill rotWithShape="1">
          <a:blip r:embed="rId3">
            <a:alphaModFix/>
          </a:blip>
          <a:srcRect t="40896" b="23395"/>
          <a:stretch/>
        </p:blipFill>
        <p:spPr>
          <a:xfrm>
            <a:off x="0" y="0"/>
            <a:ext cx="9144003" cy="2176199"/>
          </a:xfrm>
          <a:prstGeom prst="rect">
            <a:avLst/>
          </a:prstGeom>
        </p:spPr>
      </p:pic>
      <p:sp>
        <p:nvSpPr>
          <p:cNvPr id="171" name="Google Shape;171;p29"/>
          <p:cNvSpPr txBox="1">
            <a:spLocks noGrp="1"/>
          </p:cNvSpPr>
          <p:nvPr>
            <p:ph type="ctrTitle"/>
          </p:nvPr>
        </p:nvSpPr>
        <p:spPr>
          <a:xfrm>
            <a:off x="641113" y="1158214"/>
            <a:ext cx="7861622" cy="203596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Rockwell" panose="02060603020205020403" pitchFamily="18" charset="0"/>
              </a:rPr>
              <a:t>Advanced Computer Networks</a:t>
            </a:r>
            <a:br>
              <a:rPr lang="en" dirty="0">
                <a:latin typeface="Rockwell" panose="02060603020205020403" pitchFamily="18" charset="0"/>
              </a:rPr>
            </a:br>
            <a:r>
              <a:rPr lang="en" dirty="0">
                <a:latin typeface="Rockwell" panose="02060603020205020403" pitchFamily="18" charset="0"/>
              </a:rPr>
              <a:t> </a:t>
            </a:r>
            <a:r>
              <a:rPr lang="en" sz="3600" b="0" dirty="0">
                <a:solidFill>
                  <a:schemeClr val="accent2"/>
                </a:solidFill>
                <a:latin typeface="Rockwell" panose="02060603020205020403" pitchFamily="18" charset="0"/>
              </a:rPr>
              <a:t>GROUP-14A</a:t>
            </a:r>
            <a:r>
              <a:rPr lang="en" dirty="0">
                <a:latin typeface="Rockwell" panose="02060603020205020403" pitchFamily="18" charset="0"/>
              </a:rPr>
              <a:t> </a:t>
            </a:r>
            <a:endParaRPr dirty="0">
              <a:latin typeface="Rockwell" panose="02060603020205020403" pitchFamily="18" charset="0"/>
            </a:endParaRPr>
          </a:p>
        </p:txBody>
      </p:sp>
      <p:sp>
        <p:nvSpPr>
          <p:cNvPr id="172" name="Google Shape;172;p29"/>
          <p:cNvSpPr txBox="1">
            <a:spLocks noGrp="1"/>
          </p:cNvSpPr>
          <p:nvPr>
            <p:ph type="subTitle" idx="1"/>
          </p:nvPr>
        </p:nvSpPr>
        <p:spPr>
          <a:xfrm>
            <a:off x="1473524" y="3557126"/>
            <a:ext cx="6196800" cy="52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ckwell" panose="02060603020205020403" pitchFamily="18" charset="0"/>
                <a:ea typeface="Encode Sans"/>
                <a:cs typeface="Encode Sans"/>
                <a:sym typeface="Encode Sans"/>
              </a:rPr>
              <a:t>HealthCare Networks</a:t>
            </a:r>
            <a:endParaRPr dirty="0">
              <a:latin typeface="Rockwell" panose="02060603020205020403" pitchFamily="18" charset="0"/>
              <a:ea typeface="Encode Sans"/>
              <a:cs typeface="Encode Sans"/>
              <a:sym typeface="Encod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87;p31">
            <a:extLst>
              <a:ext uri="{FF2B5EF4-FFF2-40B4-BE49-F238E27FC236}">
                <a16:creationId xmlns:a16="http://schemas.microsoft.com/office/drawing/2014/main" id="{444E347D-8B37-F683-2720-0456AD06CADB}"/>
              </a:ext>
            </a:extLst>
          </p:cNvPr>
          <p:cNvSpPr txBox="1">
            <a:spLocks/>
          </p:cNvSpPr>
          <p:nvPr/>
        </p:nvSpPr>
        <p:spPr>
          <a:xfrm>
            <a:off x="720000" y="37120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Doppio One"/>
              <a:buNone/>
              <a:defRPr sz="3000" b="1" i="0" u="none" strike="noStrike" cap="none">
                <a:solidFill>
                  <a:schemeClr val="dk1"/>
                </a:solidFill>
                <a:latin typeface="Doppio One"/>
                <a:ea typeface="Doppio One"/>
                <a:cs typeface="Doppio One"/>
                <a:sym typeface="Doppio One"/>
              </a:defRPr>
            </a:lvl1pPr>
            <a:lvl2pPr marR="0" lvl="1"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2pPr>
            <a:lvl3pPr marR="0" lvl="2"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3pPr>
            <a:lvl4pPr marR="0" lvl="3"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4pPr>
            <a:lvl5pPr marR="0" lvl="4"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5pPr>
            <a:lvl6pPr marR="0" lvl="5"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6pPr>
            <a:lvl7pPr marR="0" lvl="6"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7pPr>
            <a:lvl8pPr marR="0" lvl="7"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8pPr>
            <a:lvl9pPr marR="0" lvl="8"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9pPr>
          </a:lstStyle>
          <a:p>
            <a:r>
              <a:rPr lang="en-US" sz="2400" b="0" dirty="0">
                <a:solidFill>
                  <a:schemeClr val="accent2"/>
                </a:solidFill>
                <a:latin typeface="Rockwell" panose="02060603020205020403" pitchFamily="18" charset="0"/>
              </a:rPr>
              <a:t>Proposed Methodology (Contd.)</a:t>
            </a:r>
          </a:p>
        </p:txBody>
      </p:sp>
      <p:pic>
        <p:nvPicPr>
          <p:cNvPr id="4" name="Picture 3">
            <a:extLst>
              <a:ext uri="{FF2B5EF4-FFF2-40B4-BE49-F238E27FC236}">
                <a16:creationId xmlns:a16="http://schemas.microsoft.com/office/drawing/2014/main" id="{92B75186-B486-FA8C-E840-A5D95CF2D435}"/>
              </a:ext>
            </a:extLst>
          </p:cNvPr>
          <p:cNvPicPr>
            <a:picLocks noChangeAspect="1"/>
          </p:cNvPicPr>
          <p:nvPr/>
        </p:nvPicPr>
        <p:blipFill>
          <a:blip r:embed="rId2"/>
          <a:stretch>
            <a:fillRect/>
          </a:stretch>
        </p:blipFill>
        <p:spPr>
          <a:xfrm>
            <a:off x="269677" y="943906"/>
            <a:ext cx="8604646" cy="3961976"/>
          </a:xfrm>
          <a:prstGeom prst="rect">
            <a:avLst/>
          </a:prstGeom>
        </p:spPr>
      </p:pic>
    </p:spTree>
    <p:extLst>
      <p:ext uri="{BB962C8B-B14F-4D97-AF65-F5344CB8AC3E}">
        <p14:creationId xmlns:p14="http://schemas.microsoft.com/office/powerpoint/2010/main" val="1345491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87;p31">
            <a:extLst>
              <a:ext uri="{FF2B5EF4-FFF2-40B4-BE49-F238E27FC236}">
                <a16:creationId xmlns:a16="http://schemas.microsoft.com/office/drawing/2014/main" id="{444E347D-8B37-F683-2720-0456AD06CADB}"/>
              </a:ext>
            </a:extLst>
          </p:cNvPr>
          <p:cNvSpPr txBox="1">
            <a:spLocks/>
          </p:cNvSpPr>
          <p:nvPr/>
        </p:nvSpPr>
        <p:spPr>
          <a:xfrm>
            <a:off x="720000" y="37120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Doppio One"/>
              <a:buNone/>
              <a:defRPr sz="3000" b="1" i="0" u="none" strike="noStrike" cap="none">
                <a:solidFill>
                  <a:schemeClr val="dk1"/>
                </a:solidFill>
                <a:latin typeface="Doppio One"/>
                <a:ea typeface="Doppio One"/>
                <a:cs typeface="Doppio One"/>
                <a:sym typeface="Doppio One"/>
              </a:defRPr>
            </a:lvl1pPr>
            <a:lvl2pPr marR="0" lvl="1"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2pPr>
            <a:lvl3pPr marR="0" lvl="2"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3pPr>
            <a:lvl4pPr marR="0" lvl="3"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4pPr>
            <a:lvl5pPr marR="0" lvl="4"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5pPr>
            <a:lvl6pPr marR="0" lvl="5"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6pPr>
            <a:lvl7pPr marR="0" lvl="6"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7pPr>
            <a:lvl8pPr marR="0" lvl="7"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8pPr>
            <a:lvl9pPr marR="0" lvl="8"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9pPr>
          </a:lstStyle>
          <a:p>
            <a:r>
              <a:rPr lang="en-US" sz="2400" b="0" dirty="0">
                <a:solidFill>
                  <a:schemeClr val="accent2"/>
                </a:solidFill>
                <a:latin typeface="Rockwell" panose="02060603020205020403" pitchFamily="18" charset="0"/>
              </a:rPr>
              <a:t>Tools Identified</a:t>
            </a:r>
          </a:p>
        </p:txBody>
      </p:sp>
      <p:sp>
        <p:nvSpPr>
          <p:cNvPr id="4" name="Text Box 2">
            <a:extLst>
              <a:ext uri="{FF2B5EF4-FFF2-40B4-BE49-F238E27FC236}">
                <a16:creationId xmlns:a16="http://schemas.microsoft.com/office/drawing/2014/main" id="{E52E7113-0D99-13F6-A146-87FACCC7A53A}"/>
              </a:ext>
            </a:extLst>
          </p:cNvPr>
          <p:cNvSpPr txBox="1"/>
          <p:nvPr/>
        </p:nvSpPr>
        <p:spPr>
          <a:xfrm>
            <a:off x="1057631" y="1182526"/>
            <a:ext cx="5048177" cy="830997"/>
          </a:xfrm>
          <a:prstGeom prst="rect">
            <a:avLst/>
          </a:prstGeom>
          <a:noFill/>
        </p:spPr>
        <p:txBody>
          <a:bodyPr wrap="none" rtlCol="0">
            <a:spAutoFit/>
          </a:bodyPr>
          <a:lstStyle/>
          <a:p>
            <a:pPr marL="285750" indent="-285750" algn="just">
              <a:buClr>
                <a:schemeClr val="tx1"/>
              </a:buClr>
              <a:buFont typeface="Wingdings" panose="05000000000000000000" charset="0"/>
              <a:buChar char=""/>
            </a:pPr>
            <a:r>
              <a:rPr lang="en-US" sz="1200" dirty="0">
                <a:solidFill>
                  <a:schemeClr val="tx1"/>
                </a:solidFill>
                <a:latin typeface="Rockwell Regular" panose="02060503020205020403" charset="0"/>
                <a:cs typeface="Rockwell Regular" panose="02060503020205020403" charset="0"/>
              </a:rPr>
              <a:t>Body Temperature Sensor: DS18B20 Digital Temperature Sensor </a:t>
            </a:r>
          </a:p>
          <a:p>
            <a:pPr marL="285750" indent="-285750" algn="just">
              <a:buClr>
                <a:schemeClr val="tx1"/>
              </a:buClr>
              <a:buFont typeface="Wingdings" panose="05000000000000000000" charset="0"/>
              <a:buChar char=""/>
            </a:pPr>
            <a:r>
              <a:rPr lang="en-US" sz="1200" dirty="0">
                <a:solidFill>
                  <a:schemeClr val="tx1"/>
                </a:solidFill>
                <a:latin typeface="Rockwell Regular" panose="02060503020205020403" charset="0"/>
                <a:cs typeface="Rockwell Regular" panose="02060503020205020403" charset="0"/>
              </a:rPr>
              <a:t>Heart rate Sensor: MAX310100 Sensor</a:t>
            </a:r>
          </a:p>
          <a:p>
            <a:pPr marL="285750" indent="-285750" algn="just">
              <a:buClr>
                <a:schemeClr val="tx1"/>
              </a:buClr>
              <a:buFont typeface="Wingdings" panose="05000000000000000000" charset="0"/>
              <a:buChar char=""/>
            </a:pPr>
            <a:r>
              <a:rPr lang="en-US" sz="1200" dirty="0">
                <a:solidFill>
                  <a:schemeClr val="tx1"/>
                </a:solidFill>
                <a:latin typeface="Rockwell Regular" panose="02060503020205020403" charset="0"/>
                <a:cs typeface="Rockwell Regular" panose="02060503020205020403" charset="0"/>
              </a:rPr>
              <a:t>Blood Pressure Sensor: MPX5050DP Blood Pressure Sensor</a:t>
            </a:r>
          </a:p>
          <a:p>
            <a:pPr marL="285750" indent="-285750" algn="just">
              <a:buClr>
                <a:schemeClr val="tx1"/>
              </a:buClr>
              <a:buFont typeface="Wingdings" panose="05000000000000000000" charset="0"/>
              <a:buChar char=""/>
            </a:pPr>
            <a:r>
              <a:rPr lang="en-US" sz="1200" dirty="0">
                <a:solidFill>
                  <a:schemeClr val="tx1"/>
                </a:solidFill>
                <a:latin typeface="Rockwell Regular" panose="02060503020205020403" charset="0"/>
                <a:cs typeface="Rockwell Regular" panose="02060503020205020403" charset="0"/>
              </a:rPr>
              <a:t>SpO2 Sensor: MAX310100 Sensor</a:t>
            </a:r>
          </a:p>
        </p:txBody>
      </p:sp>
      <p:sp>
        <p:nvSpPr>
          <p:cNvPr id="5" name="Text Box 3">
            <a:extLst>
              <a:ext uri="{FF2B5EF4-FFF2-40B4-BE49-F238E27FC236}">
                <a16:creationId xmlns:a16="http://schemas.microsoft.com/office/drawing/2014/main" id="{C882067A-4AFF-12F6-A61D-C2326594F0FF}"/>
              </a:ext>
            </a:extLst>
          </p:cNvPr>
          <p:cNvSpPr txBox="1"/>
          <p:nvPr/>
        </p:nvSpPr>
        <p:spPr>
          <a:xfrm>
            <a:off x="720000" y="943906"/>
            <a:ext cx="7324503" cy="3105978"/>
          </a:xfrm>
          <a:prstGeom prst="rect">
            <a:avLst/>
          </a:prstGeom>
          <a:noFill/>
        </p:spPr>
        <p:txBody>
          <a:bodyPr wrap="square" rtlCol="0" anchor="t">
            <a:spAutoFit/>
          </a:bodyPr>
          <a:lstStyle/>
          <a:p>
            <a:pPr marL="285750" indent="-285750" algn="just">
              <a:buClr>
                <a:schemeClr val="tx1"/>
              </a:buClr>
              <a:buFont typeface="Wingdings" panose="05000000000000000000" charset="0"/>
              <a:buChar char=""/>
            </a:pPr>
            <a:r>
              <a:rPr lang="en-US" sz="1200" dirty="0">
                <a:solidFill>
                  <a:schemeClr val="tx1"/>
                </a:solidFill>
                <a:latin typeface="Rockwell Regular" panose="02060503020205020403" charset="0"/>
                <a:cs typeface="Rockwell Regular" panose="02060503020205020403" charset="0"/>
                <a:sym typeface="+mn-ea"/>
              </a:rPr>
              <a:t>Sensors:</a:t>
            </a:r>
          </a:p>
          <a:p>
            <a:pPr marL="285750" indent="-285750" algn="just">
              <a:buClr>
                <a:schemeClr val="tx1"/>
              </a:buClr>
              <a:buFont typeface="Wingdings" panose="05000000000000000000" charset="0"/>
              <a:buChar char=""/>
            </a:pPr>
            <a:endParaRPr lang="en-US" sz="1200" dirty="0">
              <a:solidFill>
                <a:schemeClr val="tx1"/>
              </a:solidFill>
              <a:latin typeface="Rockwell Regular" panose="02060503020205020403" charset="0"/>
              <a:cs typeface="Rockwell Regular" panose="02060503020205020403" charset="0"/>
              <a:sym typeface="+mn-ea"/>
            </a:endParaRPr>
          </a:p>
          <a:p>
            <a:pPr marL="285750" indent="-285750" algn="just">
              <a:buClr>
                <a:schemeClr val="tx1"/>
              </a:buClr>
              <a:buFont typeface="Wingdings" panose="05000000000000000000" charset="0"/>
              <a:buChar char=""/>
            </a:pPr>
            <a:endParaRPr lang="en-US" sz="1200" dirty="0">
              <a:solidFill>
                <a:schemeClr val="tx1"/>
              </a:solidFill>
              <a:latin typeface="Rockwell Regular" panose="02060503020205020403" charset="0"/>
              <a:cs typeface="Rockwell Regular" panose="02060503020205020403" charset="0"/>
              <a:sym typeface="+mn-ea"/>
            </a:endParaRPr>
          </a:p>
          <a:p>
            <a:pPr marL="285750" indent="-285750" algn="just">
              <a:buClr>
                <a:schemeClr val="tx1"/>
              </a:buClr>
              <a:buFont typeface="Wingdings" panose="05000000000000000000" charset="0"/>
              <a:buChar char=""/>
            </a:pPr>
            <a:endParaRPr lang="en-US" sz="1200" dirty="0">
              <a:solidFill>
                <a:schemeClr val="tx1"/>
              </a:solidFill>
              <a:latin typeface="Rockwell Regular" panose="02060503020205020403" charset="0"/>
              <a:cs typeface="Rockwell Regular" panose="02060503020205020403" charset="0"/>
              <a:sym typeface="+mn-ea"/>
            </a:endParaRPr>
          </a:p>
          <a:p>
            <a:pPr marL="285750" indent="-285750" algn="just">
              <a:buClr>
                <a:schemeClr val="tx1"/>
              </a:buClr>
              <a:buFont typeface="Wingdings" panose="05000000000000000000" charset="0"/>
              <a:buChar char=""/>
            </a:pPr>
            <a:endParaRPr lang="en-US" sz="1200" dirty="0">
              <a:solidFill>
                <a:schemeClr val="tx1"/>
              </a:solidFill>
              <a:latin typeface="Rockwell Regular" panose="02060503020205020403" charset="0"/>
              <a:cs typeface="Rockwell Regular" panose="02060503020205020403" charset="0"/>
              <a:sym typeface="+mn-ea"/>
            </a:endParaRPr>
          </a:p>
          <a:p>
            <a:pPr marL="285750" indent="-285750" algn="just">
              <a:buClr>
                <a:schemeClr val="tx1"/>
              </a:buClr>
              <a:buFont typeface="Wingdings" panose="05000000000000000000" charset="0"/>
              <a:buChar char=""/>
            </a:pPr>
            <a:endParaRPr lang="en-US" sz="1200" dirty="0">
              <a:solidFill>
                <a:schemeClr val="tx1"/>
              </a:solidFill>
              <a:latin typeface="Rockwell Regular" panose="02060503020205020403" charset="0"/>
              <a:cs typeface="Rockwell Regular" panose="02060503020205020403" charset="0"/>
              <a:sym typeface="+mn-ea"/>
            </a:endParaRPr>
          </a:p>
          <a:p>
            <a:pPr marL="285750" indent="-285750">
              <a:lnSpc>
                <a:spcPct val="150000"/>
              </a:lnSpc>
              <a:buClr>
                <a:schemeClr val="tx1"/>
              </a:buClr>
              <a:buFont typeface="Wingdings" panose="05000000000000000000" charset="0"/>
              <a:buChar char=""/>
            </a:pPr>
            <a:r>
              <a:rPr lang="en-US" sz="1200" dirty="0">
                <a:solidFill>
                  <a:schemeClr val="tx1"/>
                </a:solidFill>
                <a:latin typeface="Rockwell Regular" panose="02060503020205020403" charset="0"/>
                <a:cs typeface="Rockwell Regular" panose="02060503020205020403" charset="0"/>
                <a:sym typeface="+mn-ea"/>
              </a:rPr>
              <a:t>Microcontroller: ESP32 WIFI Module</a:t>
            </a:r>
          </a:p>
          <a:p>
            <a:pPr marL="285750" indent="-285750">
              <a:lnSpc>
                <a:spcPct val="150000"/>
              </a:lnSpc>
              <a:buClr>
                <a:schemeClr val="tx1"/>
              </a:buClr>
              <a:buFont typeface="Wingdings" panose="05000000000000000000" charset="0"/>
              <a:buChar char=""/>
            </a:pPr>
            <a:r>
              <a:rPr lang="en-US" sz="1200" dirty="0">
                <a:solidFill>
                  <a:schemeClr val="tx1"/>
                </a:solidFill>
                <a:latin typeface="Rockwell Regular" panose="02060503020205020403" charset="0"/>
                <a:cs typeface="Rockwell Regular" panose="02060503020205020403" charset="0"/>
                <a:sym typeface="+mn-ea"/>
              </a:rPr>
              <a:t>IoT Gateway (Sensors to gateway): OpenIoT, Eclipse Kura</a:t>
            </a:r>
          </a:p>
          <a:p>
            <a:pPr marL="285750" indent="-285750">
              <a:lnSpc>
                <a:spcPct val="150000"/>
              </a:lnSpc>
              <a:buClr>
                <a:schemeClr val="tx1"/>
              </a:buClr>
              <a:buFont typeface="Wingdings" panose="05000000000000000000" charset="0"/>
              <a:buChar char=""/>
            </a:pPr>
            <a:r>
              <a:rPr lang="en-US" sz="1200" dirty="0">
                <a:solidFill>
                  <a:schemeClr val="tx1"/>
                </a:solidFill>
                <a:latin typeface="Rockwell Regular" panose="02060503020205020403" charset="0"/>
                <a:cs typeface="Rockwell Regular" panose="02060503020205020403" charset="0"/>
                <a:sym typeface="+mn-ea"/>
              </a:rPr>
              <a:t>Fog Cloud Server: Cisco IOx</a:t>
            </a:r>
          </a:p>
          <a:p>
            <a:pPr marL="285750" indent="-285750">
              <a:lnSpc>
                <a:spcPct val="150000"/>
              </a:lnSpc>
              <a:buClr>
                <a:schemeClr val="tx1"/>
              </a:buClr>
              <a:buFont typeface="Wingdings" panose="05000000000000000000" charset="0"/>
              <a:buChar char=""/>
            </a:pPr>
            <a:r>
              <a:rPr lang="en-US" sz="1200" dirty="0">
                <a:solidFill>
                  <a:schemeClr val="tx1"/>
                </a:solidFill>
                <a:latin typeface="Rockwell Regular" panose="02060503020205020403" charset="0"/>
                <a:cs typeface="Rockwell Regular" panose="02060503020205020403" charset="0"/>
                <a:sym typeface="+mn-ea"/>
              </a:rPr>
              <a:t>Encryption: Open SSL and pycryptodome libraries</a:t>
            </a:r>
          </a:p>
          <a:p>
            <a:pPr marL="285750" indent="-285750">
              <a:lnSpc>
                <a:spcPct val="150000"/>
              </a:lnSpc>
              <a:buClr>
                <a:schemeClr val="tx1"/>
              </a:buClr>
              <a:buFont typeface="Wingdings" panose="05000000000000000000" charset="0"/>
              <a:buChar char=""/>
            </a:pPr>
            <a:r>
              <a:rPr lang="en-US" sz="1200" dirty="0">
                <a:solidFill>
                  <a:schemeClr val="tx1"/>
                </a:solidFill>
                <a:latin typeface="Rockwell Regular" panose="02060503020205020403" charset="0"/>
                <a:cs typeface="Rockwell Regular" panose="02060503020205020403" charset="0"/>
                <a:sym typeface="+mn-ea"/>
              </a:rPr>
              <a:t>Compression: zlib library for lossless compression</a:t>
            </a:r>
          </a:p>
          <a:p>
            <a:pPr marL="285750" indent="-285750">
              <a:lnSpc>
                <a:spcPct val="150000"/>
              </a:lnSpc>
              <a:buClr>
                <a:schemeClr val="tx1"/>
              </a:buClr>
              <a:buFont typeface="Wingdings" panose="05000000000000000000" charset="0"/>
              <a:buChar char=""/>
            </a:pPr>
            <a:r>
              <a:rPr lang="en-US" sz="1200" dirty="0">
                <a:solidFill>
                  <a:schemeClr val="tx1"/>
                </a:solidFill>
                <a:latin typeface="Rockwell Regular" panose="02060503020205020403" charset="0"/>
                <a:cs typeface="Rockwell Regular" panose="02060503020205020403" charset="0"/>
                <a:sym typeface="+mn-ea"/>
              </a:rPr>
              <a:t>Databases: MySQL, MongoDB</a:t>
            </a:r>
          </a:p>
          <a:p>
            <a:pPr marL="285750" indent="-285750">
              <a:lnSpc>
                <a:spcPct val="150000"/>
              </a:lnSpc>
              <a:buClr>
                <a:schemeClr val="tx1"/>
              </a:buClr>
              <a:buFont typeface="Wingdings" panose="05000000000000000000" charset="0"/>
              <a:buChar char=""/>
            </a:pPr>
            <a:r>
              <a:rPr lang="en-US" sz="1200" dirty="0">
                <a:solidFill>
                  <a:schemeClr val="tx1"/>
                </a:solidFill>
                <a:latin typeface="Rockwell Regular" panose="02060503020205020403" charset="0"/>
                <a:cs typeface="Rockwell Regular" panose="02060503020205020403" charset="0"/>
                <a:sym typeface="+mn-ea"/>
              </a:rPr>
              <a:t>Cloud: AWS, Azure, Google Cloud</a:t>
            </a:r>
          </a:p>
        </p:txBody>
      </p:sp>
    </p:spTree>
    <p:extLst>
      <p:ext uri="{BB962C8B-B14F-4D97-AF65-F5344CB8AC3E}">
        <p14:creationId xmlns:p14="http://schemas.microsoft.com/office/powerpoint/2010/main" val="655242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87;p31">
            <a:extLst>
              <a:ext uri="{FF2B5EF4-FFF2-40B4-BE49-F238E27FC236}">
                <a16:creationId xmlns:a16="http://schemas.microsoft.com/office/drawing/2014/main" id="{444E347D-8B37-F683-2720-0456AD06CADB}"/>
              </a:ext>
            </a:extLst>
          </p:cNvPr>
          <p:cNvSpPr txBox="1">
            <a:spLocks/>
          </p:cNvSpPr>
          <p:nvPr/>
        </p:nvSpPr>
        <p:spPr>
          <a:xfrm>
            <a:off x="720000" y="37120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Doppio One"/>
              <a:buNone/>
              <a:defRPr sz="3000" b="1" i="0" u="none" strike="noStrike" cap="none">
                <a:solidFill>
                  <a:schemeClr val="dk1"/>
                </a:solidFill>
                <a:latin typeface="Doppio One"/>
                <a:ea typeface="Doppio One"/>
                <a:cs typeface="Doppio One"/>
                <a:sym typeface="Doppio One"/>
              </a:defRPr>
            </a:lvl1pPr>
            <a:lvl2pPr marR="0" lvl="1"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2pPr>
            <a:lvl3pPr marR="0" lvl="2"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3pPr>
            <a:lvl4pPr marR="0" lvl="3"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4pPr>
            <a:lvl5pPr marR="0" lvl="4"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5pPr>
            <a:lvl6pPr marR="0" lvl="5"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6pPr>
            <a:lvl7pPr marR="0" lvl="6"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7pPr>
            <a:lvl8pPr marR="0" lvl="7"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8pPr>
            <a:lvl9pPr marR="0" lvl="8"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9pPr>
          </a:lstStyle>
          <a:p>
            <a:r>
              <a:rPr lang="en-US" sz="2800" b="0" dirty="0">
                <a:solidFill>
                  <a:schemeClr val="accent2"/>
                </a:solidFill>
                <a:latin typeface="Rockwell" panose="02060603020205020403" pitchFamily="18" charset="0"/>
              </a:rPr>
              <a:t>Conclusion</a:t>
            </a:r>
          </a:p>
        </p:txBody>
      </p:sp>
      <p:sp>
        <p:nvSpPr>
          <p:cNvPr id="5" name="TextBox 4">
            <a:extLst>
              <a:ext uri="{FF2B5EF4-FFF2-40B4-BE49-F238E27FC236}">
                <a16:creationId xmlns:a16="http://schemas.microsoft.com/office/drawing/2014/main" id="{442586AB-D7C2-D3B7-3B49-255909CAE752}"/>
              </a:ext>
            </a:extLst>
          </p:cNvPr>
          <p:cNvSpPr txBox="1"/>
          <p:nvPr/>
        </p:nvSpPr>
        <p:spPr>
          <a:xfrm>
            <a:off x="720000" y="1140589"/>
            <a:ext cx="7788206" cy="2862322"/>
          </a:xfrm>
          <a:prstGeom prst="rect">
            <a:avLst/>
          </a:prstGeom>
          <a:noFill/>
        </p:spPr>
        <p:txBody>
          <a:bodyPr wrap="square">
            <a:spAutoFit/>
          </a:bodyPr>
          <a:lstStyle/>
          <a:p>
            <a:pPr marL="171450" indent="-171450" algn="l">
              <a:buClr>
                <a:schemeClr val="tx1"/>
              </a:buClr>
              <a:buFont typeface="Wingdings" panose="05000000000000000000" pitchFamily="2" charset="2"/>
              <a:buChar char="q"/>
            </a:pPr>
            <a:r>
              <a:rPr lang="en-US" sz="1200" b="0" i="0" dirty="0">
                <a:solidFill>
                  <a:srgbClr val="D1D5DB"/>
                </a:solidFill>
                <a:effectLst/>
                <a:latin typeface="Rockwell" panose="02060603020205020403" pitchFamily="18" charset="0"/>
              </a:rPr>
              <a:t>Proposed architecture addresses healthcare IoT latency, enabling timely data exchange for improved outcomes</a:t>
            </a:r>
          </a:p>
          <a:p>
            <a:pPr marL="171450" indent="-171450" algn="l">
              <a:buClr>
                <a:schemeClr val="tx1"/>
              </a:buClr>
              <a:buFont typeface="Wingdings" panose="05000000000000000000" pitchFamily="2" charset="2"/>
              <a:buChar char="q"/>
            </a:pPr>
            <a:r>
              <a:rPr lang="en-US" sz="1200" b="0" i="0" dirty="0">
                <a:solidFill>
                  <a:srgbClr val="D1D5DB"/>
                </a:solidFill>
                <a:effectLst/>
                <a:latin typeface="Rockwell" panose="02060603020205020403" pitchFamily="18" charset="0"/>
              </a:rPr>
              <a:t>Integration of advanced sensors, ESP32, MQTT, and fog computing optimizes real-time data collection and transmission</a:t>
            </a:r>
          </a:p>
          <a:p>
            <a:pPr marL="171450" indent="-171450" algn="l">
              <a:buClr>
                <a:schemeClr val="tx1"/>
              </a:buClr>
              <a:buFont typeface="Wingdings" panose="05000000000000000000" pitchFamily="2" charset="2"/>
              <a:buChar char="q"/>
            </a:pPr>
            <a:r>
              <a:rPr lang="en-US" sz="1200" b="0" i="0" dirty="0">
                <a:solidFill>
                  <a:srgbClr val="D1D5DB"/>
                </a:solidFill>
                <a:effectLst/>
                <a:latin typeface="Rockwell" panose="02060603020205020403" pitchFamily="18" charset="0"/>
              </a:rPr>
              <a:t>Anomaly detection and SOS messaging enhance responsiveness to critical medical situations, ensuring patient safety</a:t>
            </a:r>
          </a:p>
          <a:p>
            <a:pPr marL="171450" indent="-171450" algn="l">
              <a:buClr>
                <a:schemeClr val="tx1"/>
              </a:buClr>
              <a:buFont typeface="Wingdings" panose="05000000000000000000" pitchFamily="2" charset="2"/>
              <a:buChar char="q"/>
            </a:pPr>
            <a:r>
              <a:rPr lang="en-US" sz="1200" b="0" i="0" dirty="0">
                <a:solidFill>
                  <a:srgbClr val="D1D5DB"/>
                </a:solidFill>
                <a:effectLst/>
                <a:latin typeface="Rockwell" panose="02060603020205020403" pitchFamily="18" charset="0"/>
              </a:rPr>
              <a:t>Dual data path with encryption and compression ensures secure, efficient storage in the main cloud</a:t>
            </a:r>
          </a:p>
          <a:p>
            <a:pPr marL="171450" indent="-171450" algn="l">
              <a:buClr>
                <a:schemeClr val="tx1"/>
              </a:buClr>
              <a:buFont typeface="Wingdings" panose="05000000000000000000" pitchFamily="2" charset="2"/>
              <a:buChar char="q"/>
            </a:pPr>
            <a:r>
              <a:rPr lang="en-US" sz="1200" b="0" i="0" dirty="0">
                <a:solidFill>
                  <a:srgbClr val="D1D5DB"/>
                </a:solidFill>
                <a:effectLst/>
                <a:latin typeface="Rockwell" panose="02060603020205020403" pitchFamily="18" charset="0"/>
              </a:rPr>
              <a:t>Tools like OpenIoT, Eclipse Kura, Cisco IOx, and cloud services create a comprehensive ecosystem supporting the proposed methodology</a:t>
            </a:r>
          </a:p>
          <a:p>
            <a:pPr marL="171450" indent="-171450" algn="l">
              <a:buClr>
                <a:schemeClr val="tx1"/>
              </a:buClr>
              <a:buFont typeface="Wingdings" panose="05000000000000000000" pitchFamily="2" charset="2"/>
              <a:buChar char="q"/>
            </a:pPr>
            <a:r>
              <a:rPr lang="en-US" sz="1200" b="0" i="0" dirty="0">
                <a:solidFill>
                  <a:srgbClr val="D1D5DB"/>
                </a:solidFill>
                <a:effectLst/>
                <a:latin typeface="Rockwell" panose="02060603020205020403" pitchFamily="18" charset="0"/>
              </a:rPr>
              <a:t>Focus on data integrity, security, and reduced latency positions the architecture for modern healthcare IoT systems</a:t>
            </a:r>
          </a:p>
          <a:p>
            <a:pPr marL="171450" indent="-171450" algn="l">
              <a:buClr>
                <a:schemeClr val="tx1"/>
              </a:buClr>
              <a:buFont typeface="Wingdings" panose="05000000000000000000" pitchFamily="2" charset="2"/>
              <a:buChar char="q"/>
            </a:pPr>
            <a:r>
              <a:rPr lang="en-US" sz="1200" b="0" i="0" dirty="0">
                <a:solidFill>
                  <a:srgbClr val="D1D5DB"/>
                </a:solidFill>
                <a:effectLst/>
                <a:latin typeface="Rockwell" panose="02060603020205020403" pitchFamily="18" charset="0"/>
              </a:rPr>
              <a:t>Continuous improvement and testing will refine the architecture, ensuring real-world effectiveness in healthcare scenarios</a:t>
            </a:r>
          </a:p>
          <a:p>
            <a:pPr marL="171450" indent="-171450" algn="l">
              <a:buClr>
                <a:schemeClr val="tx1"/>
              </a:buClr>
              <a:buFont typeface="Wingdings" panose="05000000000000000000" pitchFamily="2" charset="2"/>
              <a:buChar char="q"/>
            </a:pPr>
            <a:r>
              <a:rPr lang="en-US" sz="1200" b="0" i="0" dirty="0">
                <a:solidFill>
                  <a:srgbClr val="D1D5DB"/>
                </a:solidFill>
                <a:effectLst/>
                <a:latin typeface="Rockwell" panose="02060603020205020403" pitchFamily="18" charset="0"/>
              </a:rPr>
              <a:t>Represents a significant step towards advancing healthcare technologies for more efficient, secure, and responsive patient care systems</a:t>
            </a:r>
          </a:p>
        </p:txBody>
      </p:sp>
    </p:spTree>
    <p:extLst>
      <p:ext uri="{BB962C8B-B14F-4D97-AF65-F5344CB8AC3E}">
        <p14:creationId xmlns:p14="http://schemas.microsoft.com/office/powerpoint/2010/main" val="3407785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7;p31">
            <a:extLst>
              <a:ext uri="{FF2B5EF4-FFF2-40B4-BE49-F238E27FC236}">
                <a16:creationId xmlns:a16="http://schemas.microsoft.com/office/drawing/2014/main" id="{03B21092-A8F9-EF1A-9AF5-CF5FE2CF5F32}"/>
              </a:ext>
            </a:extLst>
          </p:cNvPr>
          <p:cNvSpPr txBox="1">
            <a:spLocks/>
          </p:cNvSpPr>
          <p:nvPr/>
        </p:nvSpPr>
        <p:spPr>
          <a:xfrm>
            <a:off x="720000" y="37120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Doppio One"/>
              <a:buNone/>
              <a:defRPr sz="3000" b="1" i="0" u="none" strike="noStrike" cap="none">
                <a:solidFill>
                  <a:schemeClr val="dk1"/>
                </a:solidFill>
                <a:latin typeface="Doppio One"/>
                <a:ea typeface="Doppio One"/>
                <a:cs typeface="Doppio One"/>
                <a:sym typeface="Doppio One"/>
              </a:defRPr>
            </a:lvl1pPr>
            <a:lvl2pPr marR="0" lvl="1"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2pPr>
            <a:lvl3pPr marR="0" lvl="2"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3pPr>
            <a:lvl4pPr marR="0" lvl="3"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4pPr>
            <a:lvl5pPr marR="0" lvl="4"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5pPr>
            <a:lvl6pPr marR="0" lvl="5"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6pPr>
            <a:lvl7pPr marR="0" lvl="6"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7pPr>
            <a:lvl8pPr marR="0" lvl="7"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8pPr>
            <a:lvl9pPr marR="0" lvl="8"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9pPr>
          </a:lstStyle>
          <a:p>
            <a:r>
              <a:rPr lang="en-US" sz="2800" b="0" dirty="0">
                <a:solidFill>
                  <a:schemeClr val="accent2"/>
                </a:solidFill>
                <a:latin typeface="Rockwell" panose="02060603020205020403" pitchFamily="18" charset="0"/>
              </a:rPr>
              <a:t>Related Works</a:t>
            </a:r>
          </a:p>
        </p:txBody>
      </p:sp>
      <p:graphicFrame>
        <p:nvGraphicFramePr>
          <p:cNvPr id="5" name="Table 4">
            <a:extLst>
              <a:ext uri="{FF2B5EF4-FFF2-40B4-BE49-F238E27FC236}">
                <a16:creationId xmlns:a16="http://schemas.microsoft.com/office/drawing/2014/main" id="{8F43E06C-E661-8122-CCC9-2D2F988BA65B}"/>
              </a:ext>
            </a:extLst>
          </p:cNvPr>
          <p:cNvGraphicFramePr>
            <a:graphicFrameLocks noGrp="1"/>
          </p:cNvGraphicFramePr>
          <p:nvPr>
            <p:extLst>
              <p:ext uri="{D42A27DB-BD31-4B8C-83A1-F6EECF244321}">
                <p14:modId xmlns:p14="http://schemas.microsoft.com/office/powerpoint/2010/main" val="1261753304"/>
              </p:ext>
            </p:extLst>
          </p:nvPr>
        </p:nvGraphicFramePr>
        <p:xfrm>
          <a:off x="425450" y="1588294"/>
          <a:ext cx="8532813" cy="1662113"/>
        </p:xfrm>
        <a:graphic>
          <a:graphicData uri="http://schemas.openxmlformats.org/drawingml/2006/table">
            <a:tbl>
              <a:tblPr firstRow="1" bandRow="1">
                <a:tableStyleId>{5C22544A-7EE6-4342-B048-85BDC9FD1C3A}</a:tableStyleId>
              </a:tblPr>
              <a:tblGrid>
                <a:gridCol w="1219046">
                  <a:extLst>
                    <a:ext uri="{9D8B030D-6E8A-4147-A177-3AD203B41FA5}">
                      <a16:colId xmlns:a16="http://schemas.microsoft.com/office/drawing/2014/main" val="1819186180"/>
                    </a:ext>
                  </a:extLst>
                </a:gridCol>
                <a:gridCol w="7313767">
                  <a:extLst>
                    <a:ext uri="{9D8B030D-6E8A-4147-A177-3AD203B41FA5}">
                      <a16:colId xmlns:a16="http://schemas.microsoft.com/office/drawing/2014/main" val="2446260356"/>
                    </a:ext>
                  </a:extLst>
                </a:gridCol>
              </a:tblGrid>
              <a:tr h="339652">
                <a:tc>
                  <a:txBody>
                    <a:bodyPr/>
                    <a:lstStyle/>
                    <a:p>
                      <a:pPr>
                        <a:buNone/>
                      </a:pPr>
                      <a:r>
                        <a:rPr lang="en-US">
                          <a:latin typeface="Rockwell" panose="02060603020205020403" pitchFamily="18" charset="0"/>
                          <a:cs typeface="Rockwell Regular" panose="02060503020205020403" charset="0"/>
                        </a:rPr>
                        <a:t>S.No.</a:t>
                      </a:r>
                    </a:p>
                  </a:txBody>
                  <a:tcPr/>
                </a:tc>
                <a:tc>
                  <a:txBody>
                    <a:bodyPr/>
                    <a:lstStyle/>
                    <a:p>
                      <a:pPr algn="ctr">
                        <a:buNone/>
                      </a:pPr>
                      <a:r>
                        <a:rPr lang="en-US" dirty="0">
                          <a:latin typeface="Rockwell" panose="02060603020205020403" pitchFamily="18" charset="0"/>
                          <a:cs typeface="Rockwell Regular" panose="02060503020205020403" charset="0"/>
                        </a:rPr>
                        <a:t>Title</a:t>
                      </a:r>
                    </a:p>
                  </a:txBody>
                  <a:tcPr/>
                </a:tc>
                <a:extLst>
                  <a:ext uri="{0D108BD9-81ED-4DB2-BD59-A6C34878D82A}">
                    <a16:rowId xmlns:a16="http://schemas.microsoft.com/office/drawing/2014/main" val="2992131195"/>
                  </a:ext>
                </a:extLst>
              </a:tr>
              <a:tr h="745052">
                <a:tc>
                  <a:txBody>
                    <a:bodyPr/>
                    <a:lstStyle/>
                    <a:p>
                      <a:pPr>
                        <a:buNone/>
                      </a:pPr>
                      <a:r>
                        <a:rPr lang="en-US" sz="1400" dirty="0">
                          <a:solidFill>
                            <a:srgbClr val="002060"/>
                          </a:solidFill>
                          <a:latin typeface="Rockwell" panose="02060603020205020403" pitchFamily="18" charset="0"/>
                          <a:cs typeface="Rockwell Regular" panose="02060503020205020403" charset="0"/>
                        </a:rPr>
                        <a:t>1.</a:t>
                      </a:r>
                    </a:p>
                  </a:txBody>
                  <a:tcPr/>
                </a:tc>
                <a:tc>
                  <a:txBody>
                    <a:bodyPr/>
                    <a:lstStyle/>
                    <a:p>
                      <a:pPr>
                        <a:buNone/>
                      </a:pPr>
                      <a:r>
                        <a:rPr lang="en-US" sz="1400" dirty="0">
                          <a:solidFill>
                            <a:srgbClr val="002060"/>
                          </a:solidFill>
                          <a:latin typeface="Rockwell" panose="02060603020205020403" pitchFamily="18" charset="0"/>
                          <a:cs typeface="Rockwell Regular" panose="02060503020205020403" charset="0"/>
                        </a:rPr>
                        <a:t>Fog Computing for Smart Healthcare data Analytics: An Urgent Necessity</a:t>
                      </a:r>
                    </a:p>
                  </a:txBody>
                  <a:tcPr/>
                </a:tc>
                <a:extLst>
                  <a:ext uri="{0D108BD9-81ED-4DB2-BD59-A6C34878D82A}">
                    <a16:rowId xmlns:a16="http://schemas.microsoft.com/office/drawing/2014/main" val="1497080094"/>
                  </a:ext>
                </a:extLst>
              </a:tr>
              <a:tr h="577409">
                <a:tc>
                  <a:txBody>
                    <a:bodyPr/>
                    <a:lstStyle/>
                    <a:p>
                      <a:pPr>
                        <a:buNone/>
                      </a:pPr>
                      <a:r>
                        <a:rPr lang="en-US" sz="1400">
                          <a:solidFill>
                            <a:srgbClr val="002060"/>
                          </a:solidFill>
                          <a:latin typeface="Rockwell" panose="02060603020205020403" pitchFamily="18" charset="0"/>
                          <a:cs typeface="Rockwell Regular" panose="02060503020205020403" charset="0"/>
                        </a:rPr>
                        <a:t>2.</a:t>
                      </a:r>
                    </a:p>
                  </a:txBody>
                  <a:tcPr/>
                </a:tc>
                <a:tc>
                  <a:txBody>
                    <a:bodyPr/>
                    <a:lstStyle/>
                    <a:p>
                      <a:pPr>
                        <a:buNone/>
                      </a:pPr>
                      <a:r>
                        <a:rPr lang="en-US" sz="1400" dirty="0">
                          <a:solidFill>
                            <a:srgbClr val="002060"/>
                          </a:solidFill>
                          <a:latin typeface="Rockwell" panose="02060603020205020403" pitchFamily="18" charset="0"/>
                          <a:cs typeface="Rockwell Regular" panose="02060503020205020403" charset="0"/>
                        </a:rPr>
                        <a:t>Intelligent Behavior Of Fog Computing With IOT For Healthcare System</a:t>
                      </a:r>
                    </a:p>
                  </a:txBody>
                  <a:tcPr/>
                </a:tc>
                <a:extLst>
                  <a:ext uri="{0D108BD9-81ED-4DB2-BD59-A6C34878D82A}">
                    <a16:rowId xmlns:a16="http://schemas.microsoft.com/office/drawing/2014/main" val="2426926275"/>
                  </a:ext>
                </a:extLst>
              </a:tr>
            </a:tbl>
          </a:graphicData>
        </a:graphic>
      </p:graphicFrame>
    </p:spTree>
    <p:extLst>
      <p:ext uri="{BB962C8B-B14F-4D97-AF65-F5344CB8AC3E}">
        <p14:creationId xmlns:p14="http://schemas.microsoft.com/office/powerpoint/2010/main" val="685810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87;p31">
            <a:extLst>
              <a:ext uri="{FF2B5EF4-FFF2-40B4-BE49-F238E27FC236}">
                <a16:creationId xmlns:a16="http://schemas.microsoft.com/office/drawing/2014/main" id="{444E347D-8B37-F683-2720-0456AD06CADB}"/>
              </a:ext>
            </a:extLst>
          </p:cNvPr>
          <p:cNvSpPr txBox="1">
            <a:spLocks/>
          </p:cNvSpPr>
          <p:nvPr/>
        </p:nvSpPr>
        <p:spPr>
          <a:xfrm>
            <a:off x="720000" y="37120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Doppio One"/>
              <a:buNone/>
              <a:defRPr sz="3000" b="1" i="0" u="none" strike="noStrike" cap="none">
                <a:solidFill>
                  <a:schemeClr val="dk1"/>
                </a:solidFill>
                <a:latin typeface="Doppio One"/>
                <a:ea typeface="Doppio One"/>
                <a:cs typeface="Doppio One"/>
                <a:sym typeface="Doppio One"/>
              </a:defRPr>
            </a:lvl1pPr>
            <a:lvl2pPr marR="0" lvl="1"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2pPr>
            <a:lvl3pPr marR="0" lvl="2"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3pPr>
            <a:lvl4pPr marR="0" lvl="3"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4pPr>
            <a:lvl5pPr marR="0" lvl="4"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5pPr>
            <a:lvl6pPr marR="0" lvl="5"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6pPr>
            <a:lvl7pPr marR="0" lvl="6"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7pPr>
            <a:lvl8pPr marR="0" lvl="7"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8pPr>
            <a:lvl9pPr marR="0" lvl="8"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9pPr>
          </a:lstStyle>
          <a:p>
            <a:r>
              <a:rPr lang="en-US" sz="2800" b="0" dirty="0">
                <a:solidFill>
                  <a:schemeClr val="accent2"/>
                </a:solidFill>
                <a:latin typeface="Rockwell" panose="02060603020205020403" pitchFamily="18" charset="0"/>
              </a:rPr>
              <a:t>Future Scope</a:t>
            </a:r>
          </a:p>
        </p:txBody>
      </p:sp>
      <p:sp>
        <p:nvSpPr>
          <p:cNvPr id="4" name="TextBox 3">
            <a:extLst>
              <a:ext uri="{FF2B5EF4-FFF2-40B4-BE49-F238E27FC236}">
                <a16:creationId xmlns:a16="http://schemas.microsoft.com/office/drawing/2014/main" id="{2CE00EEA-940B-F2C1-DA3F-CAAC21999DB0}"/>
              </a:ext>
            </a:extLst>
          </p:cNvPr>
          <p:cNvSpPr txBox="1"/>
          <p:nvPr/>
        </p:nvSpPr>
        <p:spPr>
          <a:xfrm>
            <a:off x="867965" y="1000184"/>
            <a:ext cx="7408069" cy="3382977"/>
          </a:xfrm>
          <a:prstGeom prst="rect">
            <a:avLst/>
          </a:prstGeom>
          <a:noFill/>
        </p:spPr>
        <p:txBody>
          <a:bodyPr wrap="square">
            <a:spAutoFit/>
          </a:bodyPr>
          <a:lstStyle/>
          <a:p>
            <a:pPr algn="l">
              <a:lnSpc>
                <a:spcPct val="150000"/>
              </a:lnSpc>
              <a:buClr>
                <a:schemeClr val="tx1"/>
              </a:buClr>
              <a:buFont typeface="Arial" panose="020B0604020202020204" pitchFamily="34" charset="0"/>
              <a:buChar char="•"/>
            </a:pPr>
            <a:r>
              <a:rPr lang="en-US" sz="1200" b="1" i="0" dirty="0">
                <a:solidFill>
                  <a:srgbClr val="D1D5DB"/>
                </a:solidFill>
                <a:effectLst/>
                <a:latin typeface="Rockwell" panose="02060603020205020403" pitchFamily="18" charset="0"/>
              </a:rPr>
              <a:t> Blockchain Security Measures:</a:t>
            </a:r>
            <a:endParaRPr lang="en-US" sz="1200" b="0" i="0" dirty="0">
              <a:solidFill>
                <a:srgbClr val="D1D5DB"/>
              </a:solidFill>
              <a:effectLst/>
              <a:latin typeface="Rockwell" panose="02060603020205020403" pitchFamily="18" charset="0"/>
            </a:endParaRPr>
          </a:p>
          <a:p>
            <a:pPr marL="742950" lvl="1" indent="-285750" algn="l">
              <a:lnSpc>
                <a:spcPct val="150000"/>
              </a:lnSpc>
              <a:buClr>
                <a:schemeClr val="tx1"/>
              </a:buClr>
              <a:buFont typeface="Arial" panose="020B0604020202020204" pitchFamily="34" charset="0"/>
              <a:buChar char="•"/>
            </a:pPr>
            <a:r>
              <a:rPr lang="en-US" sz="1200" b="0" i="0" dirty="0">
                <a:solidFill>
                  <a:srgbClr val="D1D5DB"/>
                </a:solidFill>
                <a:effectLst/>
                <a:latin typeface="Rockwell" panose="02060603020205020403" pitchFamily="18" charset="0"/>
              </a:rPr>
              <a:t>Enhance security via blockchain, ensuring secure and transparent management of patient health data, addressing privacy and integrity concerns</a:t>
            </a:r>
          </a:p>
          <a:p>
            <a:pPr algn="l">
              <a:lnSpc>
                <a:spcPct val="150000"/>
              </a:lnSpc>
              <a:buClr>
                <a:schemeClr val="tx1"/>
              </a:buClr>
              <a:buFont typeface="Arial" panose="020B0604020202020204" pitchFamily="34" charset="0"/>
              <a:buChar char="•"/>
            </a:pPr>
            <a:r>
              <a:rPr lang="en-US" sz="1200" b="1" i="0" dirty="0">
                <a:solidFill>
                  <a:srgbClr val="D1D5DB"/>
                </a:solidFill>
                <a:effectLst/>
                <a:latin typeface="Rockwell" panose="02060603020205020403" pitchFamily="18" charset="0"/>
              </a:rPr>
              <a:t> Expanded Health Monitoring:</a:t>
            </a:r>
            <a:endParaRPr lang="en-US" sz="1200" b="0" i="0" dirty="0">
              <a:solidFill>
                <a:srgbClr val="D1D5DB"/>
              </a:solidFill>
              <a:effectLst/>
              <a:latin typeface="Rockwell" panose="02060603020205020403" pitchFamily="18" charset="0"/>
            </a:endParaRPr>
          </a:p>
          <a:p>
            <a:pPr marL="742950" lvl="1" indent="-285750" algn="l">
              <a:lnSpc>
                <a:spcPct val="150000"/>
              </a:lnSpc>
              <a:buClr>
                <a:schemeClr val="tx1"/>
              </a:buClr>
              <a:buFont typeface="Arial" panose="020B0604020202020204" pitchFamily="34" charset="0"/>
              <a:buChar char="•"/>
            </a:pPr>
            <a:r>
              <a:rPr lang="en-US" sz="1200" b="0" i="0" dirty="0">
                <a:solidFill>
                  <a:srgbClr val="D1D5DB"/>
                </a:solidFill>
                <a:effectLst/>
                <a:latin typeface="Rockwell" panose="02060603020205020403" pitchFamily="18" charset="0"/>
              </a:rPr>
              <a:t>Integrate wearable devices for a holistic view of patient health, broadening the scope of monitored data in real-time</a:t>
            </a:r>
          </a:p>
          <a:p>
            <a:pPr algn="l">
              <a:lnSpc>
                <a:spcPct val="150000"/>
              </a:lnSpc>
              <a:buClr>
                <a:schemeClr val="tx1"/>
              </a:buClr>
              <a:buFont typeface="Arial" panose="020B0604020202020204" pitchFamily="34" charset="0"/>
              <a:buChar char="•"/>
            </a:pPr>
            <a:r>
              <a:rPr lang="en-US" sz="1200" b="1" i="0" dirty="0">
                <a:solidFill>
                  <a:srgbClr val="D1D5DB"/>
                </a:solidFill>
                <a:effectLst/>
                <a:latin typeface="Rockwell" panose="02060603020205020403" pitchFamily="18" charset="0"/>
              </a:rPr>
              <a:t> 5G Technology Integration:</a:t>
            </a:r>
            <a:endParaRPr lang="en-US" sz="1200" b="0" i="0" dirty="0">
              <a:solidFill>
                <a:srgbClr val="D1D5DB"/>
              </a:solidFill>
              <a:effectLst/>
              <a:latin typeface="Rockwell" panose="02060603020205020403" pitchFamily="18" charset="0"/>
            </a:endParaRPr>
          </a:p>
          <a:p>
            <a:pPr marL="742950" lvl="1" indent="-285750" algn="l">
              <a:lnSpc>
                <a:spcPct val="150000"/>
              </a:lnSpc>
              <a:buClr>
                <a:schemeClr val="tx1"/>
              </a:buClr>
              <a:buFont typeface="Arial" panose="020B0604020202020204" pitchFamily="34" charset="0"/>
              <a:buChar char="•"/>
            </a:pPr>
            <a:r>
              <a:rPr lang="en-US" sz="1200" b="0" i="0" dirty="0">
                <a:solidFill>
                  <a:srgbClr val="D1D5DB"/>
                </a:solidFill>
                <a:effectLst/>
                <a:latin typeface="Rockwell" panose="02060603020205020403" pitchFamily="18" charset="0"/>
              </a:rPr>
              <a:t>Explore 5G's potential to improve data transmission speeds, supporting more connected devices in healthcare environments</a:t>
            </a:r>
          </a:p>
          <a:p>
            <a:pPr algn="l">
              <a:lnSpc>
                <a:spcPct val="150000"/>
              </a:lnSpc>
              <a:buClr>
                <a:schemeClr val="tx1"/>
              </a:buClr>
              <a:buFont typeface="Arial" panose="020B0604020202020204" pitchFamily="34" charset="0"/>
              <a:buChar char="•"/>
            </a:pPr>
            <a:r>
              <a:rPr lang="en-US" sz="1200" b="1" i="0" dirty="0">
                <a:solidFill>
                  <a:srgbClr val="D1D5DB"/>
                </a:solidFill>
                <a:effectLst/>
                <a:latin typeface="Rockwell" panose="02060603020205020403" pitchFamily="18" charset="0"/>
              </a:rPr>
              <a:t> Home Health Monitoring System:</a:t>
            </a:r>
            <a:endParaRPr lang="en-US" sz="1200" b="0" i="0" dirty="0">
              <a:solidFill>
                <a:srgbClr val="D1D5DB"/>
              </a:solidFill>
              <a:effectLst/>
              <a:latin typeface="Rockwell" panose="02060603020205020403" pitchFamily="18" charset="0"/>
            </a:endParaRPr>
          </a:p>
          <a:p>
            <a:pPr marL="742950" lvl="1" indent="-285750" algn="l">
              <a:lnSpc>
                <a:spcPct val="150000"/>
              </a:lnSpc>
              <a:buClr>
                <a:schemeClr val="tx1"/>
              </a:buClr>
              <a:buFont typeface="Arial" panose="020B0604020202020204" pitchFamily="34" charset="0"/>
              <a:buChar char="•"/>
            </a:pPr>
            <a:r>
              <a:rPr lang="en-US" sz="1200" b="0" i="0" dirty="0">
                <a:solidFill>
                  <a:srgbClr val="D1D5DB"/>
                </a:solidFill>
                <a:effectLst/>
                <a:latin typeface="Rockwell" panose="02060603020205020403" pitchFamily="18" charset="0"/>
              </a:rPr>
              <a:t>Implementing this system for personal health monitoring at home, enabling proactive healthcare management for loved ones</a:t>
            </a:r>
          </a:p>
        </p:txBody>
      </p:sp>
    </p:spTree>
    <p:extLst>
      <p:ext uri="{BB962C8B-B14F-4D97-AF65-F5344CB8AC3E}">
        <p14:creationId xmlns:p14="http://schemas.microsoft.com/office/powerpoint/2010/main" val="3010551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title"/>
          </p:nvPr>
        </p:nvSpPr>
        <p:spPr>
          <a:xfrm>
            <a:off x="3086100" y="1226461"/>
            <a:ext cx="5586413" cy="21739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b="0" i="0" dirty="0">
                <a:solidFill>
                  <a:srgbClr val="ECECF1"/>
                </a:solidFill>
                <a:effectLst/>
                <a:latin typeface="Rockwell" panose="02060603020205020403" pitchFamily="18" charset="0"/>
              </a:rPr>
              <a:t>“Enhance the security infrastructure of healthcare networks by proactively identifying and mitigating Man-in-the-Middle (MITM) attacks”</a:t>
            </a:r>
            <a:endParaRPr sz="1800" b="0" dirty="0">
              <a:latin typeface="Rockwell" panose="02060603020205020403" pitchFamily="18" charset="0"/>
            </a:endParaRPr>
          </a:p>
        </p:txBody>
      </p:sp>
      <p:sp>
        <p:nvSpPr>
          <p:cNvPr id="212" name="Google Shape;212;p33"/>
          <p:cNvSpPr txBox="1">
            <a:spLocks noGrp="1"/>
          </p:cNvSpPr>
          <p:nvPr>
            <p:ph type="title" idx="2"/>
          </p:nvPr>
        </p:nvSpPr>
        <p:spPr>
          <a:xfrm>
            <a:off x="542558" y="1226461"/>
            <a:ext cx="2543542" cy="21739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p>
        </p:txBody>
      </p:sp>
      <p:sp>
        <p:nvSpPr>
          <p:cNvPr id="4" name="Google Shape;212;p33">
            <a:extLst>
              <a:ext uri="{FF2B5EF4-FFF2-40B4-BE49-F238E27FC236}">
                <a16:creationId xmlns:a16="http://schemas.microsoft.com/office/drawing/2014/main" id="{AAFF1F8D-5574-FC41-8F02-1EE65E3278F5}"/>
              </a:ext>
            </a:extLst>
          </p:cNvPr>
          <p:cNvSpPr txBox="1">
            <a:spLocks/>
          </p:cNvSpPr>
          <p:nvPr/>
        </p:nvSpPr>
        <p:spPr>
          <a:xfrm rot="10800000" flipV="1">
            <a:off x="1007086" y="1735931"/>
            <a:ext cx="1821838" cy="142875"/>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Doppio One"/>
              <a:buNone/>
              <a:defRPr sz="8000" b="1" i="0" u="none" strike="noStrike" cap="none">
                <a:solidFill>
                  <a:schemeClr val="accent2"/>
                </a:solidFill>
                <a:latin typeface="Doppio One"/>
                <a:ea typeface="Doppio One"/>
                <a:cs typeface="Doppio One"/>
                <a:sym typeface="Doppio One"/>
              </a:defRPr>
            </a:lvl1pPr>
            <a:lvl2pPr marR="0" lvl="1" algn="ctr" rtl="0">
              <a:lnSpc>
                <a:spcPct val="100000"/>
              </a:lnSpc>
              <a:spcBef>
                <a:spcPts val="0"/>
              </a:spcBef>
              <a:spcAft>
                <a:spcPts val="0"/>
              </a:spcAft>
              <a:buClr>
                <a:schemeClr val="lt1"/>
              </a:buClr>
              <a:buSzPts val="6000"/>
              <a:buFont typeface="Doppio One"/>
              <a:buNone/>
              <a:defRPr sz="6000" b="1" i="0" u="none" strike="noStrike" cap="none">
                <a:solidFill>
                  <a:schemeClr val="lt1"/>
                </a:solidFill>
                <a:latin typeface="Doppio One"/>
                <a:ea typeface="Doppio One"/>
                <a:cs typeface="Doppio One"/>
                <a:sym typeface="Doppio One"/>
              </a:defRPr>
            </a:lvl2pPr>
            <a:lvl3pPr marR="0" lvl="2" algn="ctr" rtl="0">
              <a:lnSpc>
                <a:spcPct val="100000"/>
              </a:lnSpc>
              <a:spcBef>
                <a:spcPts val="0"/>
              </a:spcBef>
              <a:spcAft>
                <a:spcPts val="0"/>
              </a:spcAft>
              <a:buClr>
                <a:schemeClr val="lt1"/>
              </a:buClr>
              <a:buSzPts val="6000"/>
              <a:buFont typeface="Doppio One"/>
              <a:buNone/>
              <a:defRPr sz="6000" b="1" i="0" u="none" strike="noStrike" cap="none">
                <a:solidFill>
                  <a:schemeClr val="lt1"/>
                </a:solidFill>
                <a:latin typeface="Doppio One"/>
                <a:ea typeface="Doppio One"/>
                <a:cs typeface="Doppio One"/>
                <a:sym typeface="Doppio One"/>
              </a:defRPr>
            </a:lvl3pPr>
            <a:lvl4pPr marR="0" lvl="3" algn="ctr" rtl="0">
              <a:lnSpc>
                <a:spcPct val="100000"/>
              </a:lnSpc>
              <a:spcBef>
                <a:spcPts val="0"/>
              </a:spcBef>
              <a:spcAft>
                <a:spcPts val="0"/>
              </a:spcAft>
              <a:buClr>
                <a:schemeClr val="lt1"/>
              </a:buClr>
              <a:buSzPts val="6000"/>
              <a:buFont typeface="Doppio One"/>
              <a:buNone/>
              <a:defRPr sz="6000" b="1" i="0" u="none" strike="noStrike" cap="none">
                <a:solidFill>
                  <a:schemeClr val="lt1"/>
                </a:solidFill>
                <a:latin typeface="Doppio One"/>
                <a:ea typeface="Doppio One"/>
                <a:cs typeface="Doppio One"/>
                <a:sym typeface="Doppio One"/>
              </a:defRPr>
            </a:lvl4pPr>
            <a:lvl5pPr marR="0" lvl="4" algn="ctr" rtl="0">
              <a:lnSpc>
                <a:spcPct val="100000"/>
              </a:lnSpc>
              <a:spcBef>
                <a:spcPts val="0"/>
              </a:spcBef>
              <a:spcAft>
                <a:spcPts val="0"/>
              </a:spcAft>
              <a:buClr>
                <a:schemeClr val="lt1"/>
              </a:buClr>
              <a:buSzPts val="6000"/>
              <a:buFont typeface="Doppio One"/>
              <a:buNone/>
              <a:defRPr sz="6000" b="1" i="0" u="none" strike="noStrike" cap="none">
                <a:solidFill>
                  <a:schemeClr val="lt1"/>
                </a:solidFill>
                <a:latin typeface="Doppio One"/>
                <a:ea typeface="Doppio One"/>
                <a:cs typeface="Doppio One"/>
                <a:sym typeface="Doppio One"/>
              </a:defRPr>
            </a:lvl5pPr>
            <a:lvl6pPr marR="0" lvl="5" algn="ctr" rtl="0">
              <a:lnSpc>
                <a:spcPct val="100000"/>
              </a:lnSpc>
              <a:spcBef>
                <a:spcPts val="0"/>
              </a:spcBef>
              <a:spcAft>
                <a:spcPts val="0"/>
              </a:spcAft>
              <a:buClr>
                <a:schemeClr val="lt1"/>
              </a:buClr>
              <a:buSzPts val="6000"/>
              <a:buFont typeface="Doppio One"/>
              <a:buNone/>
              <a:defRPr sz="6000" b="1" i="0" u="none" strike="noStrike" cap="none">
                <a:solidFill>
                  <a:schemeClr val="lt1"/>
                </a:solidFill>
                <a:latin typeface="Doppio One"/>
                <a:ea typeface="Doppio One"/>
                <a:cs typeface="Doppio One"/>
                <a:sym typeface="Doppio One"/>
              </a:defRPr>
            </a:lvl6pPr>
            <a:lvl7pPr marR="0" lvl="6" algn="ctr" rtl="0">
              <a:lnSpc>
                <a:spcPct val="100000"/>
              </a:lnSpc>
              <a:spcBef>
                <a:spcPts val="0"/>
              </a:spcBef>
              <a:spcAft>
                <a:spcPts val="0"/>
              </a:spcAft>
              <a:buClr>
                <a:schemeClr val="lt1"/>
              </a:buClr>
              <a:buSzPts val="6000"/>
              <a:buFont typeface="Doppio One"/>
              <a:buNone/>
              <a:defRPr sz="6000" b="1" i="0" u="none" strike="noStrike" cap="none">
                <a:solidFill>
                  <a:schemeClr val="lt1"/>
                </a:solidFill>
                <a:latin typeface="Doppio One"/>
                <a:ea typeface="Doppio One"/>
                <a:cs typeface="Doppio One"/>
                <a:sym typeface="Doppio One"/>
              </a:defRPr>
            </a:lvl7pPr>
            <a:lvl8pPr marR="0" lvl="7" algn="ctr" rtl="0">
              <a:lnSpc>
                <a:spcPct val="100000"/>
              </a:lnSpc>
              <a:spcBef>
                <a:spcPts val="0"/>
              </a:spcBef>
              <a:spcAft>
                <a:spcPts val="0"/>
              </a:spcAft>
              <a:buClr>
                <a:schemeClr val="lt1"/>
              </a:buClr>
              <a:buSzPts val="6000"/>
              <a:buFont typeface="Doppio One"/>
              <a:buNone/>
              <a:defRPr sz="6000" b="1" i="0" u="none" strike="noStrike" cap="none">
                <a:solidFill>
                  <a:schemeClr val="lt1"/>
                </a:solidFill>
                <a:latin typeface="Doppio One"/>
                <a:ea typeface="Doppio One"/>
                <a:cs typeface="Doppio One"/>
                <a:sym typeface="Doppio One"/>
              </a:defRPr>
            </a:lvl8pPr>
            <a:lvl9pPr marR="0" lvl="8" algn="ctr" rtl="0">
              <a:lnSpc>
                <a:spcPct val="100000"/>
              </a:lnSpc>
              <a:spcBef>
                <a:spcPts val="0"/>
              </a:spcBef>
              <a:spcAft>
                <a:spcPts val="0"/>
              </a:spcAft>
              <a:buClr>
                <a:schemeClr val="lt1"/>
              </a:buClr>
              <a:buSzPts val="6000"/>
              <a:buFont typeface="Doppio One"/>
              <a:buNone/>
              <a:defRPr sz="6000" b="1" i="0" u="none" strike="noStrike" cap="none">
                <a:solidFill>
                  <a:schemeClr val="lt1"/>
                </a:solidFill>
                <a:latin typeface="Doppio One"/>
                <a:ea typeface="Doppio One"/>
                <a:cs typeface="Doppio One"/>
                <a:sym typeface="Doppio One"/>
              </a:defRPr>
            </a:lvl9pPr>
          </a:lstStyle>
          <a:p>
            <a:r>
              <a:rPr lang="en" sz="1050" b="0" dirty="0">
                <a:latin typeface="Rockwell" panose="02060603020205020403" pitchFamily="18" charset="0"/>
              </a:rPr>
              <a:t>PROBLEM STATEMENT</a:t>
            </a:r>
          </a:p>
        </p:txBody>
      </p:sp>
    </p:spTree>
    <p:extLst>
      <p:ext uri="{BB962C8B-B14F-4D97-AF65-F5344CB8AC3E}">
        <p14:creationId xmlns:p14="http://schemas.microsoft.com/office/powerpoint/2010/main" val="862941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87;p31">
            <a:extLst>
              <a:ext uri="{FF2B5EF4-FFF2-40B4-BE49-F238E27FC236}">
                <a16:creationId xmlns:a16="http://schemas.microsoft.com/office/drawing/2014/main" id="{444E347D-8B37-F683-2720-0456AD06CADB}"/>
              </a:ext>
            </a:extLst>
          </p:cNvPr>
          <p:cNvSpPr txBox="1">
            <a:spLocks/>
          </p:cNvSpPr>
          <p:nvPr/>
        </p:nvSpPr>
        <p:spPr>
          <a:xfrm>
            <a:off x="719998" y="27339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Doppio One"/>
              <a:buNone/>
              <a:defRPr sz="3000" b="1" i="0" u="none" strike="noStrike" cap="none">
                <a:solidFill>
                  <a:schemeClr val="dk1"/>
                </a:solidFill>
                <a:latin typeface="Doppio One"/>
                <a:ea typeface="Doppio One"/>
                <a:cs typeface="Doppio One"/>
                <a:sym typeface="Doppio One"/>
              </a:defRPr>
            </a:lvl1pPr>
            <a:lvl2pPr marR="0" lvl="1"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2pPr>
            <a:lvl3pPr marR="0" lvl="2"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3pPr>
            <a:lvl4pPr marR="0" lvl="3"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4pPr>
            <a:lvl5pPr marR="0" lvl="4"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5pPr>
            <a:lvl6pPr marR="0" lvl="5"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6pPr>
            <a:lvl7pPr marR="0" lvl="6"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7pPr>
            <a:lvl8pPr marR="0" lvl="7"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8pPr>
            <a:lvl9pPr marR="0" lvl="8"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9pPr>
          </a:lstStyle>
          <a:p>
            <a:r>
              <a:rPr lang="en-US" sz="2400" b="0" dirty="0">
                <a:latin typeface="Rockwell" panose="02060603020205020403" pitchFamily="18" charset="0"/>
              </a:rPr>
              <a:t>Problem Definition</a:t>
            </a:r>
          </a:p>
        </p:txBody>
      </p:sp>
      <p:sp>
        <p:nvSpPr>
          <p:cNvPr id="4" name="TextBox 3">
            <a:extLst>
              <a:ext uri="{FF2B5EF4-FFF2-40B4-BE49-F238E27FC236}">
                <a16:creationId xmlns:a16="http://schemas.microsoft.com/office/drawing/2014/main" id="{C69AF433-1DD4-4E5E-C102-DA94E5ED7C0D}"/>
              </a:ext>
            </a:extLst>
          </p:cNvPr>
          <p:cNvSpPr txBox="1"/>
          <p:nvPr/>
        </p:nvSpPr>
        <p:spPr>
          <a:xfrm>
            <a:off x="676521" y="1139396"/>
            <a:ext cx="7790955" cy="1384995"/>
          </a:xfrm>
          <a:prstGeom prst="rect">
            <a:avLst/>
          </a:prstGeom>
          <a:noFill/>
        </p:spPr>
        <p:txBody>
          <a:bodyPr wrap="square">
            <a:spAutoFit/>
          </a:bodyPr>
          <a:lstStyle/>
          <a:p>
            <a:pPr marL="285750" indent="-285750">
              <a:buClr>
                <a:schemeClr val="tx1"/>
              </a:buClr>
              <a:buFont typeface="Wingdings" panose="05000000000000000000" pitchFamily="2" charset="2"/>
              <a:buChar char="§"/>
            </a:pPr>
            <a:r>
              <a:rPr lang="en-US" b="0" i="0" dirty="0">
                <a:solidFill>
                  <a:schemeClr val="tx1"/>
                </a:solidFill>
                <a:effectLst/>
                <a:latin typeface="Rockwell" panose="02060603020205020403" pitchFamily="18" charset="0"/>
              </a:rPr>
              <a:t>A Man-in-the-Middle (</a:t>
            </a:r>
            <a:r>
              <a:rPr lang="en-US" b="0" i="0" dirty="0" err="1">
                <a:solidFill>
                  <a:schemeClr val="tx1"/>
                </a:solidFill>
                <a:effectLst/>
                <a:latin typeface="Rockwell" panose="02060603020205020403" pitchFamily="18" charset="0"/>
              </a:rPr>
              <a:t>MiTM</a:t>
            </a:r>
            <a:r>
              <a:rPr lang="en-US" b="0" i="0" dirty="0">
                <a:solidFill>
                  <a:schemeClr val="tx1"/>
                </a:solidFill>
                <a:effectLst/>
                <a:latin typeface="Rockwell" panose="02060603020205020403" pitchFamily="18" charset="0"/>
              </a:rPr>
              <a:t>) attack is a cyber attack wherein the attacker covertly intercepts and relays messages between two parties</a:t>
            </a:r>
          </a:p>
          <a:p>
            <a:pPr marL="285750" indent="-285750">
              <a:buClr>
                <a:schemeClr val="tx1"/>
              </a:buClr>
              <a:buFont typeface="Wingdings" panose="05000000000000000000" pitchFamily="2" charset="2"/>
              <a:buChar char="§"/>
            </a:pPr>
            <a:r>
              <a:rPr lang="en-US" b="0" i="0" dirty="0">
                <a:solidFill>
                  <a:schemeClr val="tx1"/>
                </a:solidFill>
                <a:effectLst/>
                <a:latin typeface="Rockwell" panose="02060603020205020403" pitchFamily="18" charset="0"/>
              </a:rPr>
              <a:t>The deceived parties, unaware of the interception, believe they are communicating directly with each other during the attack</a:t>
            </a:r>
            <a:endParaRPr lang="en-US" dirty="0">
              <a:solidFill>
                <a:schemeClr val="tx1"/>
              </a:solidFill>
              <a:latin typeface="Rockwell" panose="02060603020205020403" pitchFamily="18" charset="0"/>
            </a:endParaRPr>
          </a:p>
          <a:p>
            <a:pPr marL="285750" indent="-285750">
              <a:buClr>
                <a:schemeClr val="tx1"/>
              </a:buClr>
              <a:buFont typeface="Wingdings" panose="05000000000000000000" pitchFamily="2" charset="2"/>
              <a:buChar char="§"/>
            </a:pPr>
            <a:r>
              <a:rPr lang="en-US" b="0" i="0" dirty="0">
                <a:solidFill>
                  <a:schemeClr val="tx1"/>
                </a:solidFill>
                <a:effectLst/>
                <a:latin typeface="Rockwell" panose="02060603020205020403" pitchFamily="18" charset="0"/>
              </a:rPr>
              <a:t>The attack is a type of </a:t>
            </a:r>
            <a:r>
              <a:rPr lang="en-US" b="0" i="0" u="sng" dirty="0">
                <a:solidFill>
                  <a:schemeClr val="tx1"/>
                </a:solidFill>
                <a:effectLst/>
                <a:latin typeface="Rockwell" panose="02060603020205020403" pitchFamily="18" charset="0"/>
                <a:hlinkClick r:id="rId2">
                  <a:extLst>
                    <a:ext uri="{A12FA001-AC4F-418D-AE19-62706E023703}">
                      <ahyp:hlinkClr xmlns:ahyp="http://schemas.microsoft.com/office/drawing/2018/hyperlinkcolor" val="tx"/>
                    </a:ext>
                  </a:extLst>
                </a:hlinkClick>
              </a:rPr>
              <a:t>eavesdropping</a:t>
            </a:r>
            <a:r>
              <a:rPr lang="en-US" b="0" i="0" dirty="0">
                <a:solidFill>
                  <a:schemeClr val="tx1"/>
                </a:solidFill>
                <a:effectLst/>
                <a:latin typeface="Rockwell" panose="02060603020205020403" pitchFamily="18" charset="0"/>
              </a:rPr>
              <a:t> in which the attacker intercepts and then controls the entire conversation.</a:t>
            </a:r>
            <a:endParaRPr lang="en-IN" dirty="0">
              <a:solidFill>
                <a:schemeClr val="tx1"/>
              </a:solidFill>
              <a:latin typeface="Rockwell" panose="02060603020205020403" pitchFamily="18" charset="0"/>
            </a:endParaRPr>
          </a:p>
        </p:txBody>
      </p:sp>
      <p:pic>
        <p:nvPicPr>
          <p:cNvPr id="1026" name="Picture 2" descr="Avoiding man-in-the-middle (MITM) attacks | Invicti">
            <a:extLst>
              <a:ext uri="{FF2B5EF4-FFF2-40B4-BE49-F238E27FC236}">
                <a16:creationId xmlns:a16="http://schemas.microsoft.com/office/drawing/2014/main" id="{B8726AAC-06A0-9D5F-1056-37E4D7A45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25" y="2723521"/>
            <a:ext cx="3543301" cy="1860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5872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87;p31">
            <a:extLst>
              <a:ext uri="{FF2B5EF4-FFF2-40B4-BE49-F238E27FC236}">
                <a16:creationId xmlns:a16="http://schemas.microsoft.com/office/drawing/2014/main" id="{444E347D-8B37-F683-2720-0456AD06CADB}"/>
              </a:ext>
            </a:extLst>
          </p:cNvPr>
          <p:cNvSpPr txBox="1">
            <a:spLocks/>
          </p:cNvSpPr>
          <p:nvPr/>
        </p:nvSpPr>
        <p:spPr>
          <a:xfrm>
            <a:off x="720000" y="23038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Doppio One"/>
              <a:buNone/>
              <a:defRPr sz="3000" b="1" i="0" u="none" strike="noStrike" cap="none">
                <a:solidFill>
                  <a:schemeClr val="dk1"/>
                </a:solidFill>
                <a:latin typeface="Doppio One"/>
                <a:ea typeface="Doppio One"/>
                <a:cs typeface="Doppio One"/>
                <a:sym typeface="Doppio One"/>
              </a:defRPr>
            </a:lvl1pPr>
            <a:lvl2pPr marR="0" lvl="1"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2pPr>
            <a:lvl3pPr marR="0" lvl="2"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3pPr>
            <a:lvl4pPr marR="0" lvl="3"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4pPr>
            <a:lvl5pPr marR="0" lvl="4"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5pPr>
            <a:lvl6pPr marR="0" lvl="5"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6pPr>
            <a:lvl7pPr marR="0" lvl="6"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7pPr>
            <a:lvl8pPr marR="0" lvl="7"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8pPr>
            <a:lvl9pPr marR="0" lvl="8"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9pPr>
          </a:lstStyle>
          <a:p>
            <a:r>
              <a:rPr lang="en-US" sz="2400" b="0" dirty="0">
                <a:solidFill>
                  <a:schemeClr val="accent2"/>
                </a:solidFill>
                <a:latin typeface="Rockwell" panose="02060603020205020403" pitchFamily="18" charset="0"/>
              </a:rPr>
              <a:t>Proposed Methodology</a:t>
            </a:r>
          </a:p>
          <a:p>
            <a:r>
              <a:rPr lang="en-US" sz="2400" b="0" dirty="0">
                <a:latin typeface="Rockwell" panose="02060603020205020403" pitchFamily="18" charset="0"/>
              </a:rPr>
              <a:t>MITIGATION USING SDN  </a:t>
            </a:r>
          </a:p>
        </p:txBody>
      </p:sp>
      <p:pic>
        <p:nvPicPr>
          <p:cNvPr id="9" name="Picture 8">
            <a:extLst>
              <a:ext uri="{FF2B5EF4-FFF2-40B4-BE49-F238E27FC236}">
                <a16:creationId xmlns:a16="http://schemas.microsoft.com/office/drawing/2014/main" id="{E90A3766-9A71-75AE-98CD-D9EF93246AAC}"/>
              </a:ext>
            </a:extLst>
          </p:cNvPr>
          <p:cNvPicPr>
            <a:picLocks noChangeAspect="1"/>
          </p:cNvPicPr>
          <p:nvPr/>
        </p:nvPicPr>
        <p:blipFill>
          <a:blip r:embed="rId2"/>
          <a:stretch>
            <a:fillRect/>
          </a:stretch>
        </p:blipFill>
        <p:spPr>
          <a:xfrm>
            <a:off x="1490039" y="1461730"/>
            <a:ext cx="6163922" cy="2800103"/>
          </a:xfrm>
          <a:prstGeom prst="rect">
            <a:avLst/>
          </a:prstGeom>
        </p:spPr>
      </p:pic>
    </p:spTree>
    <p:extLst>
      <p:ext uri="{BB962C8B-B14F-4D97-AF65-F5344CB8AC3E}">
        <p14:creationId xmlns:p14="http://schemas.microsoft.com/office/powerpoint/2010/main" val="2108116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187;p31">
            <a:extLst>
              <a:ext uri="{FF2B5EF4-FFF2-40B4-BE49-F238E27FC236}">
                <a16:creationId xmlns:a16="http://schemas.microsoft.com/office/drawing/2014/main" id="{60110EF3-723F-A0A7-E5B0-9388803566F3}"/>
              </a:ext>
            </a:extLst>
          </p:cNvPr>
          <p:cNvSpPr txBox="1">
            <a:spLocks/>
          </p:cNvSpPr>
          <p:nvPr/>
        </p:nvSpPr>
        <p:spPr>
          <a:xfrm>
            <a:off x="720000" y="37120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Doppio One"/>
              <a:buNone/>
              <a:defRPr sz="3000" b="1" i="0" u="none" strike="noStrike" cap="none">
                <a:solidFill>
                  <a:schemeClr val="dk1"/>
                </a:solidFill>
                <a:latin typeface="Doppio One"/>
                <a:ea typeface="Doppio One"/>
                <a:cs typeface="Doppio One"/>
                <a:sym typeface="Doppio One"/>
              </a:defRPr>
            </a:lvl1pPr>
            <a:lvl2pPr marR="0" lvl="1"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2pPr>
            <a:lvl3pPr marR="0" lvl="2"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3pPr>
            <a:lvl4pPr marR="0" lvl="3"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4pPr>
            <a:lvl5pPr marR="0" lvl="4"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5pPr>
            <a:lvl6pPr marR="0" lvl="5"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6pPr>
            <a:lvl7pPr marR="0" lvl="6"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7pPr>
            <a:lvl8pPr marR="0" lvl="7"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8pPr>
            <a:lvl9pPr marR="0" lvl="8"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9pPr>
          </a:lstStyle>
          <a:p>
            <a:r>
              <a:rPr lang="en-US" sz="2400" b="0" dirty="0">
                <a:solidFill>
                  <a:schemeClr val="accent2"/>
                </a:solidFill>
                <a:latin typeface="Rockwell" panose="02060603020205020403" pitchFamily="18" charset="0"/>
              </a:rPr>
              <a:t>Proposed Methodology (Contd.)</a:t>
            </a:r>
          </a:p>
        </p:txBody>
      </p:sp>
      <p:sp>
        <p:nvSpPr>
          <p:cNvPr id="3" name="TextBox 2">
            <a:extLst>
              <a:ext uri="{FF2B5EF4-FFF2-40B4-BE49-F238E27FC236}">
                <a16:creationId xmlns:a16="http://schemas.microsoft.com/office/drawing/2014/main" id="{64173479-6A7C-98F0-F370-ECA29126E541}"/>
              </a:ext>
            </a:extLst>
          </p:cNvPr>
          <p:cNvSpPr txBox="1"/>
          <p:nvPr/>
        </p:nvSpPr>
        <p:spPr>
          <a:xfrm>
            <a:off x="645750" y="1295759"/>
            <a:ext cx="7852500" cy="2828980"/>
          </a:xfrm>
          <a:prstGeom prst="rect">
            <a:avLst/>
          </a:prstGeom>
          <a:noFill/>
        </p:spPr>
        <p:txBody>
          <a:bodyPr wrap="square">
            <a:spAutoFit/>
          </a:bodyPr>
          <a:lstStyle/>
          <a:p>
            <a:pPr marL="171450" indent="-171450" algn="l">
              <a:lnSpc>
                <a:spcPct val="150000"/>
              </a:lnSpc>
              <a:buClr>
                <a:schemeClr val="tx1"/>
              </a:buClr>
              <a:buFont typeface="Wingdings" panose="05000000000000000000" pitchFamily="2" charset="2"/>
              <a:buChar char="Ø"/>
            </a:pPr>
            <a:r>
              <a:rPr lang="en-US" sz="1200" b="1" i="0" dirty="0">
                <a:solidFill>
                  <a:srgbClr val="D1D5DB"/>
                </a:solidFill>
                <a:effectLst/>
                <a:latin typeface="Rockwell" panose="02060603020205020403" pitchFamily="18" charset="0"/>
              </a:rPr>
              <a:t>Data Plane:</a:t>
            </a:r>
            <a:endParaRPr lang="en-US" sz="1200" b="0" i="0" dirty="0">
              <a:solidFill>
                <a:srgbClr val="D1D5DB"/>
              </a:solidFill>
              <a:effectLst/>
              <a:latin typeface="Rockwell" panose="02060603020205020403" pitchFamily="18" charset="0"/>
            </a:endParaRPr>
          </a:p>
          <a:p>
            <a:pPr marL="171450" indent="-171450" algn="l">
              <a:lnSpc>
                <a:spcPct val="150000"/>
              </a:lnSpc>
              <a:buClr>
                <a:schemeClr val="tx1"/>
              </a:buClr>
              <a:buFont typeface="Wingdings" panose="05000000000000000000" pitchFamily="2" charset="2"/>
              <a:buChar char="§"/>
            </a:pPr>
            <a:r>
              <a:rPr lang="en-US" sz="1200" b="0" i="0" dirty="0">
                <a:solidFill>
                  <a:srgbClr val="D1D5DB"/>
                </a:solidFill>
                <a:effectLst/>
                <a:latin typeface="Rockwell" panose="02060603020205020403" pitchFamily="18" charset="0"/>
              </a:rPr>
              <a:t>Processes and forwards network traffic while adapting to reroute traffic per control plane instructions</a:t>
            </a:r>
          </a:p>
          <a:p>
            <a:pPr marL="171450" indent="-171450" algn="l">
              <a:lnSpc>
                <a:spcPct val="150000"/>
              </a:lnSpc>
              <a:buClr>
                <a:schemeClr val="tx1"/>
              </a:buClr>
              <a:buFont typeface="Wingdings" panose="05000000000000000000" pitchFamily="2" charset="2"/>
              <a:buChar char="§"/>
            </a:pPr>
            <a:r>
              <a:rPr lang="en-US" sz="1200" b="0" i="0" dirty="0">
                <a:solidFill>
                  <a:srgbClr val="D1D5DB"/>
                </a:solidFill>
                <a:effectLst/>
                <a:latin typeface="Rockwell" panose="02060603020205020403" pitchFamily="18" charset="0"/>
              </a:rPr>
              <a:t>Mitigates Man-in-the-Middle (MITM) attacks through dynamic traffic rerouting</a:t>
            </a:r>
          </a:p>
          <a:p>
            <a:pPr marL="171450" indent="-171450" algn="l">
              <a:lnSpc>
                <a:spcPct val="150000"/>
              </a:lnSpc>
              <a:buClr>
                <a:schemeClr val="tx1"/>
              </a:buClr>
              <a:buFont typeface="Wingdings" panose="05000000000000000000" pitchFamily="2" charset="2"/>
              <a:buChar char="Ø"/>
            </a:pPr>
            <a:r>
              <a:rPr lang="en-US" sz="1200" b="1" i="0" dirty="0">
                <a:solidFill>
                  <a:srgbClr val="D1D5DB"/>
                </a:solidFill>
                <a:effectLst/>
                <a:latin typeface="Rockwell" panose="02060603020205020403" pitchFamily="18" charset="0"/>
              </a:rPr>
              <a:t>Application Plane:</a:t>
            </a:r>
            <a:endParaRPr lang="en-US" sz="1200" b="0" i="0" dirty="0">
              <a:solidFill>
                <a:srgbClr val="D1D5DB"/>
              </a:solidFill>
              <a:effectLst/>
              <a:latin typeface="Rockwell" panose="02060603020205020403" pitchFamily="18" charset="0"/>
            </a:endParaRPr>
          </a:p>
          <a:p>
            <a:pPr marL="171450" indent="-171450" algn="l">
              <a:lnSpc>
                <a:spcPct val="150000"/>
              </a:lnSpc>
              <a:buClr>
                <a:schemeClr val="tx1"/>
              </a:buClr>
              <a:buFont typeface="Wingdings" panose="05000000000000000000" pitchFamily="2" charset="2"/>
              <a:buChar char="§"/>
            </a:pPr>
            <a:r>
              <a:rPr lang="en-US" sz="1200" b="0" i="0" dirty="0">
                <a:solidFill>
                  <a:srgbClr val="D1D5DB"/>
                </a:solidFill>
                <a:effectLst/>
                <a:latin typeface="Rockwell" panose="02060603020205020403" pitchFamily="18" charset="0"/>
              </a:rPr>
              <a:t>Operates independently, ensuring secure data transmission using enforced secure communication channels</a:t>
            </a:r>
          </a:p>
          <a:p>
            <a:pPr marL="171450" indent="-171450" algn="l">
              <a:lnSpc>
                <a:spcPct val="150000"/>
              </a:lnSpc>
              <a:buClr>
                <a:schemeClr val="tx1"/>
              </a:buClr>
              <a:buFont typeface="Wingdings" panose="05000000000000000000" pitchFamily="2" charset="2"/>
              <a:buChar char="§"/>
            </a:pPr>
            <a:r>
              <a:rPr lang="en-US" sz="1200" b="0" i="0" dirty="0">
                <a:solidFill>
                  <a:srgbClr val="D1D5DB"/>
                </a:solidFill>
                <a:effectLst/>
                <a:latin typeface="Rockwell" panose="02060603020205020403" pitchFamily="18" charset="0"/>
              </a:rPr>
              <a:t>Relies on access controls established by the control and data planes</a:t>
            </a:r>
          </a:p>
          <a:p>
            <a:pPr marL="171450" indent="-171450" algn="l">
              <a:lnSpc>
                <a:spcPct val="150000"/>
              </a:lnSpc>
              <a:buClr>
                <a:schemeClr val="tx1"/>
              </a:buClr>
              <a:buFont typeface="Wingdings" panose="05000000000000000000" pitchFamily="2" charset="2"/>
              <a:buChar char="Ø"/>
            </a:pPr>
            <a:r>
              <a:rPr lang="en-US" sz="1200" b="1" i="0" dirty="0">
                <a:solidFill>
                  <a:srgbClr val="D1D5DB"/>
                </a:solidFill>
                <a:effectLst/>
                <a:latin typeface="Rockwell" panose="02060603020205020403" pitchFamily="18" charset="0"/>
              </a:rPr>
              <a:t>Control Plane:</a:t>
            </a:r>
            <a:endParaRPr lang="en-US" sz="1200" b="0" i="0" dirty="0">
              <a:solidFill>
                <a:srgbClr val="D1D5DB"/>
              </a:solidFill>
              <a:effectLst/>
              <a:latin typeface="Rockwell" panose="02060603020205020403" pitchFamily="18" charset="0"/>
            </a:endParaRPr>
          </a:p>
          <a:p>
            <a:pPr marL="171450" indent="-171450" algn="l">
              <a:lnSpc>
                <a:spcPct val="150000"/>
              </a:lnSpc>
              <a:buClr>
                <a:schemeClr val="tx1"/>
              </a:buClr>
              <a:buFont typeface="Wingdings" panose="05000000000000000000" pitchFamily="2" charset="2"/>
              <a:buChar char="§"/>
            </a:pPr>
            <a:r>
              <a:rPr lang="en-US" sz="1200" b="0" i="0" dirty="0">
                <a:solidFill>
                  <a:srgbClr val="D1D5DB"/>
                </a:solidFill>
                <a:effectLst/>
                <a:latin typeface="Rockwell" panose="02060603020205020403" pitchFamily="18" charset="0"/>
              </a:rPr>
              <a:t>Monitors traffic and identifies anomalies with machine learning</a:t>
            </a:r>
          </a:p>
          <a:p>
            <a:pPr marL="171450" indent="-171450" algn="l">
              <a:lnSpc>
                <a:spcPct val="150000"/>
              </a:lnSpc>
              <a:buClr>
                <a:schemeClr val="tx1"/>
              </a:buClr>
              <a:buFont typeface="Wingdings" panose="05000000000000000000" pitchFamily="2" charset="2"/>
              <a:buChar char="§"/>
            </a:pPr>
            <a:r>
              <a:rPr lang="en-US" sz="1200" b="0" i="0" dirty="0">
                <a:solidFill>
                  <a:srgbClr val="D1D5DB"/>
                </a:solidFill>
                <a:effectLst/>
                <a:latin typeface="Rockwell" panose="02060603020205020403" pitchFamily="18" charset="0"/>
              </a:rPr>
              <a:t>Triggers alerts and instructs the data plane for dynamic traffic isolation and adaptive access controls</a:t>
            </a:r>
          </a:p>
        </p:txBody>
      </p:sp>
    </p:spTree>
    <p:extLst>
      <p:ext uri="{BB962C8B-B14F-4D97-AF65-F5344CB8AC3E}">
        <p14:creationId xmlns:p14="http://schemas.microsoft.com/office/powerpoint/2010/main" val="1718908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2422CF7-70D5-7507-4BB8-D4A205173B04}"/>
              </a:ext>
            </a:extLst>
          </p:cNvPr>
          <p:cNvSpPr txBox="1"/>
          <p:nvPr/>
        </p:nvSpPr>
        <p:spPr>
          <a:xfrm>
            <a:off x="615042" y="889575"/>
            <a:ext cx="8213954" cy="3785652"/>
          </a:xfrm>
          <a:prstGeom prst="rect">
            <a:avLst/>
          </a:prstGeom>
          <a:noFill/>
        </p:spPr>
        <p:txBody>
          <a:bodyPr wrap="square">
            <a:spAutoFit/>
          </a:bodyPr>
          <a:lstStyle/>
          <a:p>
            <a:pPr algn="l">
              <a:lnSpc>
                <a:spcPct val="150000"/>
              </a:lnSpc>
            </a:pPr>
            <a:r>
              <a:rPr lang="en-US" sz="1200" b="1" dirty="0">
                <a:solidFill>
                  <a:schemeClr val="tx1"/>
                </a:solidFill>
                <a:latin typeface="Rockwell" panose="02060603020205020403" pitchFamily="18" charset="0"/>
              </a:rPr>
              <a:t>IMAPACT ON QoS PARAMETERS</a:t>
            </a:r>
          </a:p>
          <a:p>
            <a:pPr algn="l">
              <a:lnSpc>
                <a:spcPct val="150000"/>
              </a:lnSpc>
            </a:pPr>
            <a:r>
              <a:rPr lang="en-US" sz="1200" b="1" i="0" dirty="0">
                <a:solidFill>
                  <a:schemeClr val="tx1"/>
                </a:solidFill>
                <a:effectLst/>
                <a:latin typeface="Rockwell" panose="02060603020205020403" pitchFamily="18" charset="0"/>
              </a:rPr>
              <a:t>1</a:t>
            </a:r>
            <a:r>
              <a:rPr lang="en-US" sz="1200" b="1" dirty="0">
                <a:solidFill>
                  <a:schemeClr val="tx1"/>
                </a:solidFill>
                <a:latin typeface="Rockwell" panose="02060603020205020403" pitchFamily="18" charset="0"/>
              </a:rPr>
              <a:t>.</a:t>
            </a:r>
            <a:r>
              <a:rPr lang="en-US" sz="1200" b="1" i="0" dirty="0">
                <a:solidFill>
                  <a:schemeClr val="tx1"/>
                </a:solidFill>
                <a:effectLst/>
                <a:latin typeface="Rockwell" panose="02060603020205020403" pitchFamily="18" charset="0"/>
              </a:rPr>
              <a:t>Traffic Prioritization </a:t>
            </a:r>
            <a:endParaRPr lang="en-US" sz="1200" b="0" i="0" dirty="0">
              <a:solidFill>
                <a:schemeClr val="tx1"/>
              </a:solidFill>
              <a:effectLst/>
              <a:latin typeface="Rockwell" panose="02060603020205020403" pitchFamily="18" charset="0"/>
            </a:endParaRPr>
          </a:p>
          <a:p>
            <a:pPr marL="171450" indent="-171450" algn="l">
              <a:lnSpc>
                <a:spcPct val="150000"/>
              </a:lnSpc>
              <a:buClr>
                <a:schemeClr val="tx1"/>
              </a:buClr>
              <a:buFont typeface="Wingdings" panose="05000000000000000000" pitchFamily="2" charset="2"/>
              <a:buChar char="ü"/>
            </a:pPr>
            <a:r>
              <a:rPr lang="en-US" sz="1200" b="1" i="0" dirty="0">
                <a:solidFill>
                  <a:schemeClr val="tx1"/>
                </a:solidFill>
                <a:effectLst/>
                <a:latin typeface="Rockwell" panose="02060603020205020403" pitchFamily="18" charset="0"/>
              </a:rPr>
              <a:t>Positive Impact:</a:t>
            </a:r>
            <a:r>
              <a:rPr lang="en-US" sz="1200" b="0" i="0" dirty="0">
                <a:solidFill>
                  <a:schemeClr val="tx1"/>
                </a:solidFill>
                <a:effectLst/>
                <a:latin typeface="Rockwell" panose="02060603020205020403" pitchFamily="18" charset="0"/>
              </a:rPr>
              <a:t> The approach might temporarily impact QoS by reallocating bandwidth to prioritize critical healthcare traffic, safeguarding its transmission during the threat response phase</a:t>
            </a:r>
          </a:p>
          <a:p>
            <a:pPr marL="171450" indent="-171450" algn="l">
              <a:lnSpc>
                <a:spcPct val="150000"/>
              </a:lnSpc>
              <a:buClr>
                <a:schemeClr val="tx1"/>
              </a:buClr>
              <a:buFont typeface="Wingdings" panose="05000000000000000000" pitchFamily="2" charset="2"/>
              <a:buChar char="ü"/>
            </a:pPr>
            <a:r>
              <a:rPr lang="en-US" sz="1200" b="1" i="0" dirty="0">
                <a:solidFill>
                  <a:schemeClr val="tx1"/>
                </a:solidFill>
                <a:effectLst/>
                <a:latin typeface="Rockwell" panose="02060603020205020403" pitchFamily="18" charset="0"/>
              </a:rPr>
              <a:t>Negative Impact:</a:t>
            </a:r>
            <a:r>
              <a:rPr lang="en-US" sz="1200" b="0" i="0" dirty="0">
                <a:solidFill>
                  <a:schemeClr val="tx1"/>
                </a:solidFill>
                <a:effectLst/>
                <a:latin typeface="Rockwell" panose="02060603020205020403" pitchFamily="18" charset="0"/>
              </a:rPr>
              <a:t> If access control policies restrict or isolate critical healthcare devices inadvertently, it could affect their access to necessary bandwidth, potentially impacting QoS</a:t>
            </a:r>
          </a:p>
          <a:p>
            <a:pPr algn="l">
              <a:lnSpc>
                <a:spcPct val="150000"/>
              </a:lnSpc>
            </a:pPr>
            <a:endParaRPr lang="en-US" sz="1200" b="1" i="0" dirty="0">
              <a:effectLst/>
              <a:latin typeface="Rockwell" panose="02060603020205020403" pitchFamily="18" charset="0"/>
            </a:endParaRPr>
          </a:p>
          <a:p>
            <a:pPr algn="l">
              <a:lnSpc>
                <a:spcPct val="150000"/>
              </a:lnSpc>
            </a:pPr>
            <a:r>
              <a:rPr lang="en-US" sz="1200" b="0" i="0" dirty="0">
                <a:solidFill>
                  <a:schemeClr val="tx1"/>
                </a:solidFill>
                <a:effectLst/>
                <a:latin typeface="Rockwell" panose="02060603020205020403" pitchFamily="18" charset="0"/>
              </a:rPr>
              <a:t>2. </a:t>
            </a:r>
            <a:r>
              <a:rPr lang="en-US" sz="1200" b="1" i="0" dirty="0">
                <a:solidFill>
                  <a:schemeClr val="tx1"/>
                </a:solidFill>
                <a:effectLst/>
                <a:latin typeface="Rockwell" panose="02060603020205020403" pitchFamily="18" charset="0"/>
              </a:rPr>
              <a:t>Latency and Delay:</a:t>
            </a:r>
            <a:endParaRPr lang="en-US" sz="1200" b="0" i="0" dirty="0">
              <a:solidFill>
                <a:schemeClr val="tx1"/>
              </a:solidFill>
              <a:effectLst/>
              <a:latin typeface="Rockwell" panose="02060603020205020403" pitchFamily="18" charset="0"/>
            </a:endParaRPr>
          </a:p>
          <a:p>
            <a:pPr marL="171450" indent="-171450" algn="l">
              <a:lnSpc>
                <a:spcPct val="150000"/>
              </a:lnSpc>
              <a:buClr>
                <a:schemeClr val="tx1"/>
              </a:buClr>
              <a:buFont typeface="Wingdings" panose="05000000000000000000" pitchFamily="2" charset="2"/>
              <a:buChar char="ü"/>
            </a:pPr>
            <a:r>
              <a:rPr lang="en-US" sz="1200" b="1" i="0" dirty="0">
                <a:solidFill>
                  <a:schemeClr val="tx1"/>
                </a:solidFill>
                <a:effectLst/>
                <a:latin typeface="Rockwell" panose="02060603020205020403" pitchFamily="18" charset="0"/>
              </a:rPr>
              <a:t>Positive Impact:</a:t>
            </a:r>
            <a:r>
              <a:rPr lang="en-US" sz="1200" b="0" i="0" dirty="0">
                <a:solidFill>
                  <a:schemeClr val="tx1"/>
                </a:solidFill>
                <a:effectLst/>
                <a:latin typeface="Rockwell" panose="02060603020205020403" pitchFamily="18" charset="0"/>
              </a:rPr>
              <a:t> Swift response mechanisms can contain threats faster, minimizing network congestion and potential latency caused by the attack</a:t>
            </a:r>
          </a:p>
          <a:p>
            <a:pPr marL="171450" indent="-171450" algn="l">
              <a:lnSpc>
                <a:spcPct val="150000"/>
              </a:lnSpc>
              <a:buClr>
                <a:schemeClr val="tx1"/>
              </a:buClr>
              <a:buFont typeface="Wingdings" panose="05000000000000000000" pitchFamily="2" charset="2"/>
              <a:buChar char="ü"/>
            </a:pPr>
            <a:r>
              <a:rPr lang="en-US" sz="1200" b="1" i="0" dirty="0">
                <a:solidFill>
                  <a:schemeClr val="tx1"/>
                </a:solidFill>
                <a:effectLst/>
                <a:latin typeface="Rockwell" panose="02060603020205020403" pitchFamily="18" charset="0"/>
              </a:rPr>
              <a:t>Negative Impact:</a:t>
            </a:r>
            <a:r>
              <a:rPr lang="en-US" sz="1200" b="0" i="0" dirty="0">
                <a:solidFill>
                  <a:schemeClr val="tx1"/>
                </a:solidFill>
                <a:effectLst/>
                <a:latin typeface="Rockwell" panose="02060603020205020403" pitchFamily="18" charset="0"/>
              </a:rPr>
              <a:t> Restricting communication for affected devices might lead to delays in their operations, impacting the responsiveness required for critical healthcare applications</a:t>
            </a:r>
          </a:p>
          <a:p>
            <a:pPr algn="l"/>
            <a:endParaRPr lang="en-US" sz="1200" b="0" i="0" dirty="0">
              <a:effectLst/>
              <a:latin typeface="Rockwell" panose="02060603020205020403" pitchFamily="18" charset="0"/>
            </a:endParaRPr>
          </a:p>
          <a:p>
            <a:endParaRPr lang="en-IN" sz="1200" dirty="0">
              <a:latin typeface="Rockwell" panose="02060603020205020403" pitchFamily="18" charset="0"/>
            </a:endParaRPr>
          </a:p>
        </p:txBody>
      </p:sp>
      <p:sp>
        <p:nvSpPr>
          <p:cNvPr id="2" name="Google Shape;187;p31">
            <a:extLst>
              <a:ext uri="{FF2B5EF4-FFF2-40B4-BE49-F238E27FC236}">
                <a16:creationId xmlns:a16="http://schemas.microsoft.com/office/drawing/2014/main" id="{F4F928BE-2D72-7ACE-EE57-FB511AFE31E2}"/>
              </a:ext>
            </a:extLst>
          </p:cNvPr>
          <p:cNvSpPr txBox="1">
            <a:spLocks/>
          </p:cNvSpPr>
          <p:nvPr/>
        </p:nvSpPr>
        <p:spPr>
          <a:xfrm>
            <a:off x="1124996" y="468273"/>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Doppio One"/>
              <a:buNone/>
              <a:defRPr sz="3000" b="1" i="0" u="none" strike="noStrike" cap="none">
                <a:solidFill>
                  <a:schemeClr val="dk1"/>
                </a:solidFill>
                <a:latin typeface="Doppio One"/>
                <a:ea typeface="Doppio One"/>
                <a:cs typeface="Doppio One"/>
                <a:sym typeface="Doppio One"/>
              </a:defRPr>
            </a:lvl1pPr>
            <a:lvl2pPr marR="0" lvl="1"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2pPr>
            <a:lvl3pPr marR="0" lvl="2"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3pPr>
            <a:lvl4pPr marR="0" lvl="3"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4pPr>
            <a:lvl5pPr marR="0" lvl="4"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5pPr>
            <a:lvl6pPr marR="0" lvl="5"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6pPr>
            <a:lvl7pPr marR="0" lvl="6"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7pPr>
            <a:lvl8pPr marR="0" lvl="7"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8pPr>
            <a:lvl9pPr marR="0" lvl="8"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9pPr>
          </a:lstStyle>
          <a:p>
            <a:r>
              <a:rPr lang="en-US" sz="2400" b="0" dirty="0">
                <a:solidFill>
                  <a:schemeClr val="accent2"/>
                </a:solidFill>
                <a:latin typeface="Rockwell" panose="02060603020205020403" pitchFamily="18" charset="0"/>
              </a:rPr>
              <a:t>Proposed Methodology (Contd.)</a:t>
            </a:r>
          </a:p>
        </p:txBody>
      </p:sp>
    </p:spTree>
    <p:extLst>
      <p:ext uri="{BB962C8B-B14F-4D97-AF65-F5344CB8AC3E}">
        <p14:creationId xmlns:p14="http://schemas.microsoft.com/office/powerpoint/2010/main" val="486766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489AA9-FDF6-A0E9-2108-92AC59D12CAE}"/>
              </a:ext>
            </a:extLst>
          </p:cNvPr>
          <p:cNvSpPr/>
          <p:nvPr/>
        </p:nvSpPr>
        <p:spPr>
          <a:xfrm>
            <a:off x="700086" y="800101"/>
            <a:ext cx="7872413" cy="3293268"/>
          </a:xfrm>
          <a:prstGeom prst="rect">
            <a:avLst/>
          </a:prstGeom>
          <a:solidFill>
            <a:schemeClr val="accent1">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CF93CC58-D742-F058-3963-3B601C3DA249}"/>
              </a:ext>
            </a:extLst>
          </p:cNvPr>
          <p:cNvSpPr txBox="1"/>
          <p:nvPr/>
        </p:nvSpPr>
        <p:spPr>
          <a:xfrm>
            <a:off x="3585992" y="978694"/>
            <a:ext cx="1972015" cy="369332"/>
          </a:xfrm>
          <a:prstGeom prst="rect">
            <a:avLst/>
          </a:prstGeom>
          <a:noFill/>
        </p:spPr>
        <p:txBody>
          <a:bodyPr wrap="none" rtlCol="0">
            <a:spAutoFit/>
          </a:bodyPr>
          <a:lstStyle/>
          <a:p>
            <a:r>
              <a:rPr lang="en-US" sz="1800" dirty="0">
                <a:solidFill>
                  <a:schemeClr val="accent2"/>
                </a:solidFill>
                <a:latin typeface="Rockwell" panose="02060603020205020403" pitchFamily="18" charset="0"/>
              </a:rPr>
              <a:t>TEAM</a:t>
            </a:r>
            <a:r>
              <a:rPr lang="en-US" sz="1800" dirty="0">
                <a:solidFill>
                  <a:schemeClr val="tx1"/>
                </a:solidFill>
                <a:latin typeface="Rockwell" panose="02060603020205020403" pitchFamily="18" charset="0"/>
              </a:rPr>
              <a:t> MEMBERS</a:t>
            </a:r>
          </a:p>
        </p:txBody>
      </p:sp>
      <p:graphicFrame>
        <p:nvGraphicFramePr>
          <p:cNvPr id="6" name="Table 5">
            <a:extLst>
              <a:ext uri="{FF2B5EF4-FFF2-40B4-BE49-F238E27FC236}">
                <a16:creationId xmlns:a16="http://schemas.microsoft.com/office/drawing/2014/main" id="{F76A198E-9A34-4215-9D11-04B2C37492A9}"/>
              </a:ext>
            </a:extLst>
          </p:cNvPr>
          <p:cNvGraphicFramePr>
            <a:graphicFrameLocks noGrp="1"/>
          </p:cNvGraphicFramePr>
          <p:nvPr>
            <p:extLst>
              <p:ext uri="{D42A27DB-BD31-4B8C-83A1-F6EECF244321}">
                <p14:modId xmlns:p14="http://schemas.microsoft.com/office/powerpoint/2010/main" val="3987709305"/>
              </p:ext>
            </p:extLst>
          </p:nvPr>
        </p:nvGraphicFramePr>
        <p:xfrm>
          <a:off x="1588293" y="1776492"/>
          <a:ext cx="6096000" cy="1483360"/>
        </p:xfrm>
        <a:graphic>
          <a:graphicData uri="http://schemas.openxmlformats.org/drawingml/2006/table">
            <a:tbl>
              <a:tblPr firstRow="1" bandRow="1">
                <a:tableStyleId>{46C9F351-DAA6-442F-870E-CC6E63AD6C4B}</a:tableStyleId>
              </a:tblPr>
              <a:tblGrid>
                <a:gridCol w="3048000">
                  <a:extLst>
                    <a:ext uri="{9D8B030D-6E8A-4147-A177-3AD203B41FA5}">
                      <a16:colId xmlns:a16="http://schemas.microsoft.com/office/drawing/2014/main" val="813591221"/>
                    </a:ext>
                  </a:extLst>
                </a:gridCol>
                <a:gridCol w="3048000">
                  <a:extLst>
                    <a:ext uri="{9D8B030D-6E8A-4147-A177-3AD203B41FA5}">
                      <a16:colId xmlns:a16="http://schemas.microsoft.com/office/drawing/2014/main" val="3473953880"/>
                    </a:ext>
                  </a:extLst>
                </a:gridCol>
              </a:tblGrid>
              <a:tr h="370840">
                <a:tc>
                  <a:txBody>
                    <a:bodyPr/>
                    <a:lstStyle/>
                    <a:p>
                      <a:r>
                        <a:rPr lang="en-US" dirty="0">
                          <a:solidFill>
                            <a:schemeClr val="tx1"/>
                          </a:solidFill>
                          <a:latin typeface="Rockwell" panose="02060603020205020403" pitchFamily="18" charset="0"/>
                        </a:rPr>
                        <a:t>M. RAMA SARAN</a:t>
                      </a:r>
                    </a:p>
                  </a:txBody>
                  <a:tcPr/>
                </a:tc>
                <a:tc>
                  <a:txBody>
                    <a:bodyPr/>
                    <a:lstStyle/>
                    <a:p>
                      <a:r>
                        <a:rPr lang="en-US" dirty="0">
                          <a:solidFill>
                            <a:schemeClr val="accent2"/>
                          </a:solidFill>
                          <a:latin typeface="Rockwell" panose="02060603020205020403" pitchFamily="18" charset="0"/>
                        </a:rPr>
                        <a:t>CB.EN.U4AIE21034</a:t>
                      </a:r>
                    </a:p>
                  </a:txBody>
                  <a:tcPr/>
                </a:tc>
                <a:extLst>
                  <a:ext uri="{0D108BD9-81ED-4DB2-BD59-A6C34878D82A}">
                    <a16:rowId xmlns:a16="http://schemas.microsoft.com/office/drawing/2014/main" val="1086809995"/>
                  </a:ext>
                </a:extLst>
              </a:tr>
              <a:tr h="370840">
                <a:tc>
                  <a:txBody>
                    <a:bodyPr/>
                    <a:lstStyle/>
                    <a:p>
                      <a:r>
                        <a:rPr lang="en-US" dirty="0">
                          <a:solidFill>
                            <a:schemeClr val="tx1"/>
                          </a:solidFill>
                          <a:latin typeface="Rockwell" panose="02060603020205020403" pitchFamily="18" charset="0"/>
                        </a:rPr>
                        <a:t>AKSHAYAA B K</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accent2"/>
                          </a:solidFill>
                          <a:latin typeface="Rockwell" panose="02060603020205020403" pitchFamily="18" charset="0"/>
                        </a:rPr>
                        <a:t>CB.EN.U4AIE21002</a:t>
                      </a:r>
                    </a:p>
                  </a:txBody>
                  <a:tcPr/>
                </a:tc>
                <a:extLst>
                  <a:ext uri="{0D108BD9-81ED-4DB2-BD59-A6C34878D82A}">
                    <a16:rowId xmlns:a16="http://schemas.microsoft.com/office/drawing/2014/main" val="3892574442"/>
                  </a:ext>
                </a:extLst>
              </a:tr>
              <a:tr h="370840">
                <a:tc>
                  <a:txBody>
                    <a:bodyPr/>
                    <a:lstStyle/>
                    <a:p>
                      <a:r>
                        <a:rPr lang="en-US" dirty="0">
                          <a:solidFill>
                            <a:schemeClr val="tx1"/>
                          </a:solidFill>
                          <a:latin typeface="Rockwell" panose="02060603020205020403" pitchFamily="18" charset="0"/>
                        </a:rPr>
                        <a:t>GAJULA SRI VATSANKA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accent2"/>
                          </a:solidFill>
                          <a:latin typeface="Rockwell" panose="02060603020205020403" pitchFamily="18" charset="0"/>
                        </a:rPr>
                        <a:t>CB.EN.U4AIE21010</a:t>
                      </a:r>
                    </a:p>
                  </a:txBody>
                  <a:tcPr/>
                </a:tc>
                <a:extLst>
                  <a:ext uri="{0D108BD9-81ED-4DB2-BD59-A6C34878D82A}">
                    <a16:rowId xmlns:a16="http://schemas.microsoft.com/office/drawing/2014/main" val="1774259641"/>
                  </a:ext>
                </a:extLst>
              </a:tr>
              <a:tr h="370840">
                <a:tc>
                  <a:txBody>
                    <a:bodyPr/>
                    <a:lstStyle/>
                    <a:p>
                      <a:r>
                        <a:rPr lang="en-US" dirty="0">
                          <a:solidFill>
                            <a:schemeClr val="tx1"/>
                          </a:solidFill>
                          <a:latin typeface="Rockwell" panose="02060603020205020403" pitchFamily="18" charset="0"/>
                        </a:rPr>
                        <a:t>R. SAI RAGHAVENDRA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accent2"/>
                          </a:solidFill>
                          <a:latin typeface="Rockwell" panose="02060603020205020403" pitchFamily="18" charset="0"/>
                        </a:rPr>
                        <a:t>CB.EN.U4AIE21049</a:t>
                      </a:r>
                    </a:p>
                  </a:txBody>
                  <a:tcPr/>
                </a:tc>
                <a:extLst>
                  <a:ext uri="{0D108BD9-81ED-4DB2-BD59-A6C34878D82A}">
                    <a16:rowId xmlns:a16="http://schemas.microsoft.com/office/drawing/2014/main" val="3594246145"/>
                  </a:ext>
                </a:extLst>
              </a:tr>
            </a:tbl>
          </a:graphicData>
        </a:graphic>
      </p:graphicFrame>
    </p:spTree>
    <p:extLst>
      <p:ext uri="{BB962C8B-B14F-4D97-AF65-F5344CB8AC3E}">
        <p14:creationId xmlns:p14="http://schemas.microsoft.com/office/powerpoint/2010/main" val="684518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87;p31">
            <a:extLst>
              <a:ext uri="{FF2B5EF4-FFF2-40B4-BE49-F238E27FC236}">
                <a16:creationId xmlns:a16="http://schemas.microsoft.com/office/drawing/2014/main" id="{444E347D-8B37-F683-2720-0456AD06CADB}"/>
              </a:ext>
            </a:extLst>
          </p:cNvPr>
          <p:cNvSpPr txBox="1">
            <a:spLocks/>
          </p:cNvSpPr>
          <p:nvPr/>
        </p:nvSpPr>
        <p:spPr>
          <a:xfrm>
            <a:off x="720000" y="29943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Doppio One"/>
              <a:buNone/>
              <a:defRPr sz="3000" b="1" i="0" u="none" strike="noStrike" cap="none">
                <a:solidFill>
                  <a:schemeClr val="dk1"/>
                </a:solidFill>
                <a:latin typeface="Doppio One"/>
                <a:ea typeface="Doppio One"/>
                <a:cs typeface="Doppio One"/>
                <a:sym typeface="Doppio One"/>
              </a:defRPr>
            </a:lvl1pPr>
            <a:lvl2pPr marR="0" lvl="1"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2pPr>
            <a:lvl3pPr marR="0" lvl="2"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3pPr>
            <a:lvl4pPr marR="0" lvl="3"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4pPr>
            <a:lvl5pPr marR="0" lvl="4"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5pPr>
            <a:lvl6pPr marR="0" lvl="5"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6pPr>
            <a:lvl7pPr marR="0" lvl="6"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7pPr>
            <a:lvl8pPr marR="0" lvl="7"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8pPr>
            <a:lvl9pPr marR="0" lvl="8"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9pPr>
          </a:lstStyle>
          <a:p>
            <a:r>
              <a:rPr lang="en-US" sz="2400" b="0" dirty="0">
                <a:solidFill>
                  <a:schemeClr val="accent2"/>
                </a:solidFill>
                <a:latin typeface="Rockwell" panose="02060603020205020403" pitchFamily="18" charset="0"/>
              </a:rPr>
              <a:t>Tools Identified</a:t>
            </a:r>
          </a:p>
        </p:txBody>
      </p:sp>
      <p:graphicFrame>
        <p:nvGraphicFramePr>
          <p:cNvPr id="2" name="Table 1">
            <a:extLst>
              <a:ext uri="{FF2B5EF4-FFF2-40B4-BE49-F238E27FC236}">
                <a16:creationId xmlns:a16="http://schemas.microsoft.com/office/drawing/2014/main" id="{037F127B-E711-5AFD-EB8D-117227B74AA9}"/>
              </a:ext>
            </a:extLst>
          </p:cNvPr>
          <p:cNvGraphicFramePr>
            <a:graphicFrameLocks noGrp="1"/>
          </p:cNvGraphicFramePr>
          <p:nvPr>
            <p:extLst>
              <p:ext uri="{D42A27DB-BD31-4B8C-83A1-F6EECF244321}">
                <p14:modId xmlns:p14="http://schemas.microsoft.com/office/powerpoint/2010/main" val="597974308"/>
              </p:ext>
            </p:extLst>
          </p:nvPr>
        </p:nvGraphicFramePr>
        <p:xfrm>
          <a:off x="1508704" y="1129785"/>
          <a:ext cx="6126592" cy="3427929"/>
        </p:xfrm>
        <a:graphic>
          <a:graphicData uri="http://schemas.openxmlformats.org/drawingml/2006/table">
            <a:tbl>
              <a:tblPr/>
              <a:tblGrid>
                <a:gridCol w="3063296">
                  <a:extLst>
                    <a:ext uri="{9D8B030D-6E8A-4147-A177-3AD203B41FA5}">
                      <a16:colId xmlns:a16="http://schemas.microsoft.com/office/drawing/2014/main" val="413323431"/>
                    </a:ext>
                  </a:extLst>
                </a:gridCol>
                <a:gridCol w="3063296">
                  <a:extLst>
                    <a:ext uri="{9D8B030D-6E8A-4147-A177-3AD203B41FA5}">
                      <a16:colId xmlns:a16="http://schemas.microsoft.com/office/drawing/2014/main" val="198407256"/>
                    </a:ext>
                  </a:extLst>
                </a:gridCol>
              </a:tblGrid>
              <a:tr h="340788">
                <a:tc>
                  <a:txBody>
                    <a:bodyPr/>
                    <a:lstStyle/>
                    <a:p>
                      <a:pPr fontAlgn="b"/>
                      <a:r>
                        <a:rPr lang="en-IN" sz="800" b="1">
                          <a:effectLst/>
                          <a:latin typeface="Rockwell" panose="02060603020205020403" pitchFamily="18" charset="0"/>
                        </a:rPr>
                        <a:t>Tool Category</a:t>
                      </a:r>
                    </a:p>
                  </a:txBody>
                  <a:tcPr marL="50737" marR="50737" marT="25369" marB="25369"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fontAlgn="b"/>
                      <a:r>
                        <a:rPr lang="en-IN" sz="800" b="1">
                          <a:effectLst/>
                          <a:latin typeface="Rockwell" panose="02060603020205020403" pitchFamily="18" charset="0"/>
                        </a:rPr>
                        <a:t>Tool Names / Examples</a:t>
                      </a:r>
                    </a:p>
                  </a:txBody>
                  <a:tcPr marL="50737" marR="50737" marT="25369" marB="25369"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extLst>
                  <a:ext uri="{0D108BD9-81ED-4DB2-BD59-A6C34878D82A}">
                    <a16:rowId xmlns:a16="http://schemas.microsoft.com/office/drawing/2014/main" val="486264953"/>
                  </a:ext>
                </a:extLst>
              </a:tr>
              <a:tr h="481113">
                <a:tc>
                  <a:txBody>
                    <a:bodyPr/>
                    <a:lstStyle/>
                    <a:p>
                      <a:pPr fontAlgn="base"/>
                      <a:r>
                        <a:rPr lang="en-IN" sz="800" b="1" dirty="0">
                          <a:effectLst/>
                          <a:latin typeface="Rockwell" panose="02060603020205020403" pitchFamily="18" charset="0"/>
                        </a:rPr>
                        <a:t>SDN Controller Platforms</a:t>
                      </a:r>
                      <a:endParaRPr lang="en-IN" sz="800" dirty="0">
                        <a:effectLst/>
                        <a:latin typeface="Rockwell" panose="02060603020205020403" pitchFamily="18" charset="0"/>
                      </a:endParaRPr>
                    </a:p>
                  </a:txBody>
                  <a:tcPr marL="50737" marR="50737" marT="25369" marB="2536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fontAlgn="base"/>
                      <a:r>
                        <a:rPr lang="en-US" sz="800">
                          <a:effectLst/>
                          <a:latin typeface="Rockwell" panose="02060603020205020403" pitchFamily="18" charset="0"/>
                        </a:rPr>
                        <a:t>OpenDaylight, ONOS (Open Network Operating System)</a:t>
                      </a:r>
                    </a:p>
                  </a:txBody>
                  <a:tcPr marL="50737" marR="50737" marT="25369" marB="2536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extLst>
                  <a:ext uri="{0D108BD9-81ED-4DB2-BD59-A6C34878D82A}">
                    <a16:rowId xmlns:a16="http://schemas.microsoft.com/office/drawing/2014/main" val="2559460316"/>
                  </a:ext>
                </a:extLst>
              </a:tr>
              <a:tr h="340788">
                <a:tc>
                  <a:txBody>
                    <a:bodyPr/>
                    <a:lstStyle/>
                    <a:p>
                      <a:pPr fontAlgn="base"/>
                      <a:r>
                        <a:rPr lang="en-IN" sz="800" b="1">
                          <a:effectLst/>
                          <a:latin typeface="Rockwell" panose="02060603020205020403" pitchFamily="18" charset="0"/>
                        </a:rPr>
                        <a:t>Network Monitoring and Analysis</a:t>
                      </a:r>
                      <a:endParaRPr lang="en-IN" sz="800">
                        <a:effectLst/>
                        <a:latin typeface="Rockwell" panose="02060603020205020403" pitchFamily="18" charset="0"/>
                      </a:endParaRPr>
                    </a:p>
                  </a:txBody>
                  <a:tcPr marL="50737" marR="50737" marT="25369" marB="2536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fontAlgn="base"/>
                      <a:r>
                        <a:rPr lang="en-IN" sz="800" dirty="0">
                          <a:effectLst/>
                          <a:latin typeface="Rockwell" panose="02060603020205020403" pitchFamily="18" charset="0"/>
                        </a:rPr>
                        <a:t>Wireshark</a:t>
                      </a:r>
                    </a:p>
                  </a:txBody>
                  <a:tcPr marL="50737" marR="50737" marT="25369" marB="2536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extLst>
                  <a:ext uri="{0D108BD9-81ED-4DB2-BD59-A6C34878D82A}">
                    <a16:rowId xmlns:a16="http://schemas.microsoft.com/office/drawing/2014/main" val="3131105516"/>
                  </a:ext>
                </a:extLst>
              </a:tr>
              <a:tr h="481113">
                <a:tc>
                  <a:txBody>
                    <a:bodyPr/>
                    <a:lstStyle/>
                    <a:p>
                      <a:pPr fontAlgn="base"/>
                      <a:r>
                        <a:rPr lang="en-US" sz="800" b="1" dirty="0">
                          <a:effectLst/>
                          <a:latin typeface="Rockwell" panose="02060603020205020403" pitchFamily="18" charset="0"/>
                        </a:rPr>
                        <a:t>Machine Learning and Anomaly Detection</a:t>
                      </a:r>
                      <a:endParaRPr lang="en-US" sz="800" dirty="0">
                        <a:effectLst/>
                        <a:latin typeface="Rockwell" panose="02060603020205020403" pitchFamily="18" charset="0"/>
                      </a:endParaRPr>
                    </a:p>
                  </a:txBody>
                  <a:tcPr marL="50737" marR="50737" marT="25369" marB="2536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fontAlgn="base"/>
                      <a:r>
                        <a:rPr lang="en-IN" sz="800">
                          <a:effectLst/>
                          <a:latin typeface="Rockwell" panose="02060603020205020403" pitchFamily="18" charset="0"/>
                        </a:rPr>
                        <a:t>Scikit-learn, TensorFlow, PyTorch</a:t>
                      </a:r>
                    </a:p>
                  </a:txBody>
                  <a:tcPr marL="50737" marR="50737" marT="25369" marB="2536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extLst>
                  <a:ext uri="{0D108BD9-81ED-4DB2-BD59-A6C34878D82A}">
                    <a16:rowId xmlns:a16="http://schemas.microsoft.com/office/drawing/2014/main" val="1550388481"/>
                  </a:ext>
                </a:extLst>
              </a:tr>
              <a:tr h="481113">
                <a:tc>
                  <a:txBody>
                    <a:bodyPr/>
                    <a:lstStyle/>
                    <a:p>
                      <a:pPr fontAlgn="base"/>
                      <a:r>
                        <a:rPr lang="en-IN" sz="800" b="1">
                          <a:effectLst/>
                          <a:latin typeface="Rockwell" panose="02060603020205020403" pitchFamily="18" charset="0"/>
                        </a:rPr>
                        <a:t>Security and Access Control</a:t>
                      </a:r>
                      <a:endParaRPr lang="en-IN" sz="800">
                        <a:effectLst/>
                        <a:latin typeface="Rockwell" panose="02060603020205020403" pitchFamily="18" charset="0"/>
                      </a:endParaRPr>
                    </a:p>
                  </a:txBody>
                  <a:tcPr marL="50737" marR="50737" marT="25369" marB="2536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fontAlgn="base"/>
                      <a:r>
                        <a:rPr lang="en-US" sz="800">
                          <a:effectLst/>
                          <a:latin typeface="Rockwell" panose="02060603020205020403" pitchFamily="18" charset="0"/>
                        </a:rPr>
                        <a:t>Firewalls, Intrusion Prevention Systems (IPS), VPN Solutions</a:t>
                      </a:r>
                    </a:p>
                  </a:txBody>
                  <a:tcPr marL="50737" marR="50737" marT="25369" marB="2536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extLst>
                  <a:ext uri="{0D108BD9-81ED-4DB2-BD59-A6C34878D82A}">
                    <a16:rowId xmlns:a16="http://schemas.microsoft.com/office/drawing/2014/main" val="1846255169"/>
                  </a:ext>
                </a:extLst>
              </a:tr>
              <a:tr h="481113">
                <a:tc>
                  <a:txBody>
                    <a:bodyPr/>
                    <a:lstStyle/>
                    <a:p>
                      <a:pPr fontAlgn="base"/>
                      <a:r>
                        <a:rPr lang="en-IN" sz="800" b="1">
                          <a:effectLst/>
                          <a:latin typeface="Rockwell" panose="02060603020205020403" pitchFamily="18" charset="0"/>
                        </a:rPr>
                        <a:t>Encryption and Secure Communication</a:t>
                      </a:r>
                      <a:endParaRPr lang="en-IN" sz="800">
                        <a:effectLst/>
                        <a:latin typeface="Rockwell" panose="02060603020205020403" pitchFamily="18" charset="0"/>
                      </a:endParaRPr>
                    </a:p>
                  </a:txBody>
                  <a:tcPr marL="50737" marR="50737" marT="25369" marB="2536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fontAlgn="base"/>
                      <a:r>
                        <a:rPr lang="en-IN" sz="800" dirty="0">
                          <a:effectLst/>
                          <a:latin typeface="Rockwell" panose="02060603020205020403" pitchFamily="18" charset="0"/>
                        </a:rPr>
                        <a:t>Transport Layer Security (TLS) Implementation, IPsec</a:t>
                      </a:r>
                    </a:p>
                  </a:txBody>
                  <a:tcPr marL="50737" marR="50737" marT="25369" marB="2536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extLst>
                  <a:ext uri="{0D108BD9-81ED-4DB2-BD59-A6C34878D82A}">
                    <a16:rowId xmlns:a16="http://schemas.microsoft.com/office/drawing/2014/main" val="154320045"/>
                  </a:ext>
                </a:extLst>
              </a:tr>
              <a:tr h="481113">
                <a:tc>
                  <a:txBody>
                    <a:bodyPr/>
                    <a:lstStyle/>
                    <a:p>
                      <a:pPr fontAlgn="base"/>
                      <a:r>
                        <a:rPr lang="en-IN" sz="800" b="1">
                          <a:effectLst/>
                          <a:latin typeface="Rockwell" panose="02060603020205020403" pitchFamily="18" charset="0"/>
                        </a:rPr>
                        <a:t>Network Segmentation and Isolation</a:t>
                      </a:r>
                      <a:endParaRPr lang="en-IN" sz="800">
                        <a:effectLst/>
                        <a:latin typeface="Rockwell" panose="02060603020205020403" pitchFamily="18" charset="0"/>
                      </a:endParaRPr>
                    </a:p>
                  </a:txBody>
                  <a:tcPr marL="50737" marR="50737" marT="25369" marB="2536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fontAlgn="base"/>
                      <a:r>
                        <a:rPr lang="en-US" sz="800" dirty="0">
                          <a:effectLst/>
                          <a:latin typeface="Rockwell" panose="02060603020205020403" pitchFamily="18" charset="0"/>
                        </a:rPr>
                        <a:t>SDN Switches, VLAN Configuration Tools</a:t>
                      </a:r>
                    </a:p>
                  </a:txBody>
                  <a:tcPr marL="50737" marR="50737" marT="25369" marB="2536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extLst>
                  <a:ext uri="{0D108BD9-81ED-4DB2-BD59-A6C34878D82A}">
                    <a16:rowId xmlns:a16="http://schemas.microsoft.com/office/drawing/2014/main" val="2169287141"/>
                  </a:ext>
                </a:extLst>
              </a:tr>
              <a:tr h="340788">
                <a:tc>
                  <a:txBody>
                    <a:bodyPr/>
                    <a:lstStyle/>
                    <a:p>
                      <a:pPr fontAlgn="base"/>
                      <a:r>
                        <a:rPr lang="en-IN" sz="800" b="1">
                          <a:effectLst/>
                          <a:latin typeface="Rockwell" panose="02060603020205020403" pitchFamily="18" charset="0"/>
                        </a:rPr>
                        <a:t>Compliance and Policy Enforcement</a:t>
                      </a:r>
                      <a:endParaRPr lang="en-IN" sz="800">
                        <a:effectLst/>
                        <a:latin typeface="Rockwell" panose="02060603020205020403" pitchFamily="18" charset="0"/>
                      </a:endParaRPr>
                    </a:p>
                  </a:txBody>
                  <a:tcPr marL="50737" marR="50737" marT="25369" marB="2536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343541"/>
                    </a:solidFill>
                  </a:tcPr>
                </a:tc>
                <a:tc>
                  <a:txBody>
                    <a:bodyPr/>
                    <a:lstStyle/>
                    <a:p>
                      <a:pPr fontAlgn="base"/>
                      <a:r>
                        <a:rPr lang="en-IN" sz="800" dirty="0">
                          <a:effectLst/>
                          <a:latin typeface="Rockwell" panose="02060603020205020403" pitchFamily="18" charset="0"/>
                        </a:rPr>
                        <a:t>Policy Enforcement Solutions</a:t>
                      </a:r>
                    </a:p>
                  </a:txBody>
                  <a:tcPr marL="50737" marR="50737" marT="25369" marB="2536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343541"/>
                    </a:solidFill>
                  </a:tcPr>
                </a:tc>
                <a:extLst>
                  <a:ext uri="{0D108BD9-81ED-4DB2-BD59-A6C34878D82A}">
                    <a16:rowId xmlns:a16="http://schemas.microsoft.com/office/drawing/2014/main" val="405339142"/>
                  </a:ext>
                </a:extLst>
              </a:tr>
            </a:tbl>
          </a:graphicData>
        </a:graphic>
      </p:graphicFrame>
    </p:spTree>
    <p:extLst>
      <p:ext uri="{BB962C8B-B14F-4D97-AF65-F5344CB8AC3E}">
        <p14:creationId xmlns:p14="http://schemas.microsoft.com/office/powerpoint/2010/main" val="3098418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87;p31">
            <a:extLst>
              <a:ext uri="{FF2B5EF4-FFF2-40B4-BE49-F238E27FC236}">
                <a16:creationId xmlns:a16="http://schemas.microsoft.com/office/drawing/2014/main" id="{444E347D-8B37-F683-2720-0456AD06CADB}"/>
              </a:ext>
            </a:extLst>
          </p:cNvPr>
          <p:cNvSpPr txBox="1">
            <a:spLocks/>
          </p:cNvSpPr>
          <p:nvPr/>
        </p:nvSpPr>
        <p:spPr>
          <a:xfrm>
            <a:off x="720000" y="37120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Doppio One"/>
              <a:buNone/>
              <a:defRPr sz="3000" b="1" i="0" u="none" strike="noStrike" cap="none">
                <a:solidFill>
                  <a:schemeClr val="dk1"/>
                </a:solidFill>
                <a:latin typeface="Doppio One"/>
                <a:ea typeface="Doppio One"/>
                <a:cs typeface="Doppio One"/>
                <a:sym typeface="Doppio One"/>
              </a:defRPr>
            </a:lvl1pPr>
            <a:lvl2pPr marR="0" lvl="1"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2pPr>
            <a:lvl3pPr marR="0" lvl="2"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3pPr>
            <a:lvl4pPr marR="0" lvl="3"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4pPr>
            <a:lvl5pPr marR="0" lvl="4"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5pPr>
            <a:lvl6pPr marR="0" lvl="5"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6pPr>
            <a:lvl7pPr marR="0" lvl="6"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7pPr>
            <a:lvl8pPr marR="0" lvl="7"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8pPr>
            <a:lvl9pPr marR="0" lvl="8"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9pPr>
          </a:lstStyle>
          <a:p>
            <a:r>
              <a:rPr lang="en-US" sz="2400" b="0" dirty="0">
                <a:solidFill>
                  <a:schemeClr val="accent2"/>
                </a:solidFill>
                <a:latin typeface="Rockwell" panose="02060603020205020403" pitchFamily="18" charset="0"/>
              </a:rPr>
              <a:t>Conclusion</a:t>
            </a:r>
          </a:p>
        </p:txBody>
      </p:sp>
      <p:sp>
        <p:nvSpPr>
          <p:cNvPr id="4" name="TextBox 3">
            <a:extLst>
              <a:ext uri="{FF2B5EF4-FFF2-40B4-BE49-F238E27FC236}">
                <a16:creationId xmlns:a16="http://schemas.microsoft.com/office/drawing/2014/main" id="{2F3531FD-C746-E998-1D5C-87A5620C87FD}"/>
              </a:ext>
            </a:extLst>
          </p:cNvPr>
          <p:cNvSpPr txBox="1"/>
          <p:nvPr/>
        </p:nvSpPr>
        <p:spPr>
          <a:xfrm>
            <a:off x="400051" y="1825416"/>
            <a:ext cx="8515350" cy="1169551"/>
          </a:xfrm>
          <a:prstGeom prst="rect">
            <a:avLst/>
          </a:prstGeom>
          <a:noFill/>
        </p:spPr>
        <p:txBody>
          <a:bodyPr wrap="square">
            <a:spAutoFit/>
          </a:bodyPr>
          <a:lstStyle/>
          <a:p>
            <a:r>
              <a:rPr lang="en-US" b="1" i="0" dirty="0">
                <a:solidFill>
                  <a:schemeClr val="tx1"/>
                </a:solidFill>
                <a:effectLst/>
                <a:latin typeface="Rockwell" panose="02060603020205020403" pitchFamily="18" charset="0"/>
              </a:rPr>
              <a:t>Real-Time Threat Mitigation:</a:t>
            </a:r>
          </a:p>
          <a:p>
            <a:endParaRPr lang="en-US" b="1" i="0" dirty="0">
              <a:solidFill>
                <a:schemeClr val="tx1"/>
              </a:solidFill>
              <a:effectLst/>
              <a:latin typeface="Rockwell" panose="02060603020205020403" pitchFamily="18" charset="0"/>
            </a:endParaRPr>
          </a:p>
          <a:p>
            <a:r>
              <a:rPr lang="en-US" b="0" i="0" dirty="0">
                <a:solidFill>
                  <a:srgbClr val="D1D5DB"/>
                </a:solidFill>
                <a:effectLst/>
                <a:latin typeface="Rockwell" panose="02060603020205020403" pitchFamily="18" charset="0"/>
              </a:rPr>
              <a:t> The solution enables real-time anomaly detection and response, swiftly isolating affected traffic and applying adaptive access controls to contain potential MITM attacks. This proactive approach minimizes the impact on critical healthcare services and data.</a:t>
            </a:r>
            <a:endParaRPr lang="en-IN" dirty="0">
              <a:latin typeface="Rockwell" panose="02060603020205020403" pitchFamily="18" charset="0"/>
            </a:endParaRPr>
          </a:p>
        </p:txBody>
      </p:sp>
    </p:spTree>
    <p:extLst>
      <p:ext uri="{BB962C8B-B14F-4D97-AF65-F5344CB8AC3E}">
        <p14:creationId xmlns:p14="http://schemas.microsoft.com/office/powerpoint/2010/main" val="1302148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87;p31">
            <a:extLst>
              <a:ext uri="{FF2B5EF4-FFF2-40B4-BE49-F238E27FC236}">
                <a16:creationId xmlns:a16="http://schemas.microsoft.com/office/drawing/2014/main" id="{444E347D-8B37-F683-2720-0456AD06CADB}"/>
              </a:ext>
            </a:extLst>
          </p:cNvPr>
          <p:cNvSpPr txBox="1">
            <a:spLocks/>
          </p:cNvSpPr>
          <p:nvPr/>
        </p:nvSpPr>
        <p:spPr>
          <a:xfrm>
            <a:off x="720000" y="166367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Doppio One"/>
              <a:buNone/>
              <a:defRPr sz="3000" b="1" i="0" u="none" strike="noStrike" cap="none">
                <a:solidFill>
                  <a:schemeClr val="dk1"/>
                </a:solidFill>
                <a:latin typeface="Doppio One"/>
                <a:ea typeface="Doppio One"/>
                <a:cs typeface="Doppio One"/>
                <a:sym typeface="Doppio One"/>
              </a:defRPr>
            </a:lvl1pPr>
            <a:lvl2pPr marR="0" lvl="1"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2pPr>
            <a:lvl3pPr marR="0" lvl="2"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3pPr>
            <a:lvl4pPr marR="0" lvl="3"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4pPr>
            <a:lvl5pPr marR="0" lvl="4"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5pPr>
            <a:lvl6pPr marR="0" lvl="5"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6pPr>
            <a:lvl7pPr marR="0" lvl="6"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7pPr>
            <a:lvl8pPr marR="0" lvl="7"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8pPr>
            <a:lvl9pPr marR="0" lvl="8"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9pPr>
          </a:lstStyle>
          <a:p>
            <a:pPr algn="l"/>
            <a:r>
              <a:rPr lang="en-US" sz="1200" b="0" dirty="0" err="1">
                <a:latin typeface="Rockwell" panose="02060603020205020403" pitchFamily="18" charset="0"/>
              </a:rPr>
              <a:t>Eom</a:t>
            </a:r>
            <a:r>
              <a:rPr lang="en-US" sz="1200" b="0" dirty="0">
                <a:latin typeface="Rockwell" panose="02060603020205020403" pitchFamily="18" charset="0"/>
              </a:rPr>
              <a:t>, W.J.; Song, Y.J.; Park, C.H.; Kim, J.K.; Kim, G.H.; Cho, Y.Z. Network Traffic Classification Using Ensemble Learning in Software-Defined Networks. In Proceedings of the 2021 International Conference on Artificial Intelligence in Information and Communication (ICAIIC), Jeju Island, Korea, 13–16 April 2021; pp. 89–92. [Google Scholar] [</a:t>
            </a:r>
            <a:r>
              <a:rPr lang="en-US" sz="1200" b="0" dirty="0" err="1">
                <a:latin typeface="Rockwell" panose="02060603020205020403" pitchFamily="18" charset="0"/>
              </a:rPr>
              <a:t>CrossRef</a:t>
            </a:r>
            <a:r>
              <a:rPr lang="en-US" sz="1200" b="0" dirty="0">
                <a:latin typeface="Rockwell" panose="02060603020205020403" pitchFamily="18" charset="0"/>
              </a:rPr>
              <a:t>]</a:t>
            </a:r>
          </a:p>
        </p:txBody>
      </p:sp>
      <p:sp>
        <p:nvSpPr>
          <p:cNvPr id="6" name="TextBox 5">
            <a:extLst>
              <a:ext uri="{FF2B5EF4-FFF2-40B4-BE49-F238E27FC236}">
                <a16:creationId xmlns:a16="http://schemas.microsoft.com/office/drawing/2014/main" id="{08B574E5-AF1C-D4A5-7B01-4B3B75DBAD35}"/>
              </a:ext>
            </a:extLst>
          </p:cNvPr>
          <p:cNvSpPr txBox="1"/>
          <p:nvPr/>
        </p:nvSpPr>
        <p:spPr>
          <a:xfrm>
            <a:off x="720000" y="2571750"/>
            <a:ext cx="7288823" cy="461665"/>
          </a:xfrm>
          <a:prstGeom prst="rect">
            <a:avLst/>
          </a:prstGeom>
          <a:noFill/>
        </p:spPr>
        <p:txBody>
          <a:bodyPr wrap="square">
            <a:spAutoFit/>
          </a:bodyPr>
          <a:lstStyle/>
          <a:p>
            <a:r>
              <a:rPr lang="en-US" sz="1200" dirty="0">
                <a:solidFill>
                  <a:schemeClr val="tx1"/>
                </a:solidFill>
                <a:latin typeface="Rockwell" panose="02060603020205020403" pitchFamily="18" charset="0"/>
              </a:rPr>
              <a:t>S. Dong and M. </a:t>
            </a:r>
            <a:r>
              <a:rPr lang="en-US" sz="1200" dirty="0" err="1">
                <a:solidFill>
                  <a:schemeClr val="tx1"/>
                </a:solidFill>
                <a:latin typeface="Rockwell" panose="02060603020205020403" pitchFamily="18" charset="0"/>
              </a:rPr>
              <a:t>Sarem</a:t>
            </a:r>
            <a:r>
              <a:rPr lang="en-US" sz="1200" dirty="0">
                <a:solidFill>
                  <a:schemeClr val="tx1"/>
                </a:solidFill>
                <a:latin typeface="Rockwell" panose="02060603020205020403" pitchFamily="18" charset="0"/>
              </a:rPr>
              <a:t>, "DDoS Attack Detection Method Based on Improved </a:t>
            </a:r>
            <a:r>
              <a:rPr lang="en-US" sz="1200" dirty="0" err="1">
                <a:solidFill>
                  <a:schemeClr val="tx1"/>
                </a:solidFill>
                <a:latin typeface="Rockwell" panose="02060603020205020403" pitchFamily="18" charset="0"/>
              </a:rPr>
              <a:t>KNNWith</a:t>
            </a:r>
            <a:r>
              <a:rPr lang="en-US" sz="1200" dirty="0">
                <a:solidFill>
                  <a:schemeClr val="tx1"/>
                </a:solidFill>
                <a:latin typeface="Rockwell" panose="02060603020205020403" pitchFamily="18" charset="0"/>
              </a:rPr>
              <a:t> the Degree of DDoS Attack in Software-Defined Networks," in IEEE Access, volume 8, pp. 5039-5048, 2017. </a:t>
            </a:r>
            <a:endParaRPr lang="en-IN" sz="1200" dirty="0">
              <a:solidFill>
                <a:schemeClr val="tx1"/>
              </a:solidFill>
              <a:latin typeface="Rockwell" panose="02060603020205020403" pitchFamily="18" charset="0"/>
            </a:endParaRPr>
          </a:p>
        </p:txBody>
      </p:sp>
      <p:sp>
        <p:nvSpPr>
          <p:cNvPr id="2" name="Google Shape;187;p31">
            <a:extLst>
              <a:ext uri="{FF2B5EF4-FFF2-40B4-BE49-F238E27FC236}">
                <a16:creationId xmlns:a16="http://schemas.microsoft.com/office/drawing/2014/main" id="{485F686A-E6FE-41EB-5899-0FB1DE6895D1}"/>
              </a:ext>
            </a:extLst>
          </p:cNvPr>
          <p:cNvSpPr txBox="1">
            <a:spLocks/>
          </p:cNvSpPr>
          <p:nvPr/>
        </p:nvSpPr>
        <p:spPr>
          <a:xfrm>
            <a:off x="720000" y="37120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Doppio One"/>
              <a:buNone/>
              <a:defRPr sz="3000" b="1" i="0" u="none" strike="noStrike" cap="none">
                <a:solidFill>
                  <a:schemeClr val="dk1"/>
                </a:solidFill>
                <a:latin typeface="Doppio One"/>
                <a:ea typeface="Doppio One"/>
                <a:cs typeface="Doppio One"/>
                <a:sym typeface="Doppio One"/>
              </a:defRPr>
            </a:lvl1pPr>
            <a:lvl2pPr marR="0" lvl="1"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2pPr>
            <a:lvl3pPr marR="0" lvl="2"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3pPr>
            <a:lvl4pPr marR="0" lvl="3"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4pPr>
            <a:lvl5pPr marR="0" lvl="4"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5pPr>
            <a:lvl6pPr marR="0" lvl="5"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6pPr>
            <a:lvl7pPr marR="0" lvl="6"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7pPr>
            <a:lvl8pPr marR="0" lvl="7"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8pPr>
            <a:lvl9pPr marR="0" lvl="8"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9pPr>
          </a:lstStyle>
          <a:p>
            <a:r>
              <a:rPr lang="en-US" sz="2400" b="0" dirty="0">
                <a:solidFill>
                  <a:schemeClr val="accent2"/>
                </a:solidFill>
                <a:latin typeface="Rockwell" panose="02060603020205020403" pitchFamily="18" charset="0"/>
              </a:rPr>
              <a:t>Related Works</a:t>
            </a:r>
          </a:p>
        </p:txBody>
      </p:sp>
    </p:spTree>
    <p:extLst>
      <p:ext uri="{BB962C8B-B14F-4D97-AF65-F5344CB8AC3E}">
        <p14:creationId xmlns:p14="http://schemas.microsoft.com/office/powerpoint/2010/main" val="143964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title"/>
          </p:nvPr>
        </p:nvSpPr>
        <p:spPr>
          <a:xfrm>
            <a:off x="3086100" y="1226461"/>
            <a:ext cx="5586413" cy="21739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b="0" i="0" dirty="0">
                <a:solidFill>
                  <a:srgbClr val="ECECF1"/>
                </a:solidFill>
                <a:effectLst/>
                <a:latin typeface="Rockwell" panose="02060603020205020403" pitchFamily="18" charset="0"/>
              </a:rPr>
              <a:t>“To improve the performance of unauthorized access prevention and data breach mitigation in healthcare networks”</a:t>
            </a:r>
            <a:br>
              <a:rPr lang="en-US" sz="1800" b="0" i="0" dirty="0">
                <a:solidFill>
                  <a:srgbClr val="ECECF1"/>
                </a:solidFill>
                <a:effectLst/>
                <a:latin typeface="Rockwell" panose="02060603020205020403" pitchFamily="18" charset="0"/>
              </a:rPr>
            </a:br>
            <a:br>
              <a:rPr lang="en-US" sz="1800" b="0" i="0" dirty="0">
                <a:solidFill>
                  <a:srgbClr val="ECECF1"/>
                </a:solidFill>
                <a:effectLst/>
                <a:latin typeface="Rockwell" panose="02060603020205020403" pitchFamily="18" charset="0"/>
              </a:rPr>
            </a:br>
            <a:r>
              <a:rPr lang="en-US" sz="1800" b="0" i="0" dirty="0">
                <a:solidFill>
                  <a:srgbClr val="ECECF1"/>
                </a:solidFill>
                <a:effectLst/>
                <a:latin typeface="Rockwell" panose="02060603020205020403" pitchFamily="18" charset="0"/>
              </a:rPr>
              <a:t>a)</a:t>
            </a:r>
            <a:r>
              <a:rPr lang="en-US" sz="1800" b="0" dirty="0">
                <a:solidFill>
                  <a:srgbClr val="ECECF1"/>
                </a:solidFill>
                <a:latin typeface="Rockwell" panose="02060603020205020403" pitchFamily="18" charset="0"/>
              </a:rPr>
              <a:t>S</a:t>
            </a:r>
            <a:r>
              <a:rPr lang="en-US" sz="1800" b="0" i="0" dirty="0">
                <a:solidFill>
                  <a:srgbClr val="ECECF1"/>
                </a:solidFill>
                <a:effectLst/>
                <a:latin typeface="Rockwell" panose="02060603020205020403" pitchFamily="18" charset="0"/>
              </a:rPr>
              <a:t>poofing </a:t>
            </a:r>
            <a:r>
              <a:rPr lang="en-US" sz="1800" b="0" dirty="0">
                <a:solidFill>
                  <a:srgbClr val="ECECF1"/>
                </a:solidFill>
                <a:latin typeface="Rockwell" panose="02060603020205020403" pitchFamily="18" charset="0"/>
              </a:rPr>
              <a:t>A</a:t>
            </a:r>
            <a:r>
              <a:rPr lang="en-US" sz="1800" b="0" i="0" dirty="0">
                <a:solidFill>
                  <a:srgbClr val="ECECF1"/>
                </a:solidFill>
                <a:effectLst/>
                <a:latin typeface="Rockwell" panose="02060603020205020403" pitchFamily="18" charset="0"/>
              </a:rPr>
              <a:t>ttacks</a:t>
            </a:r>
            <a:endParaRPr sz="1800" b="0" dirty="0">
              <a:latin typeface="Rockwell" panose="02060603020205020403" pitchFamily="18" charset="0"/>
            </a:endParaRPr>
          </a:p>
        </p:txBody>
      </p:sp>
      <p:sp>
        <p:nvSpPr>
          <p:cNvPr id="212" name="Google Shape;212;p33"/>
          <p:cNvSpPr txBox="1">
            <a:spLocks noGrp="1"/>
          </p:cNvSpPr>
          <p:nvPr>
            <p:ph type="title" idx="2"/>
          </p:nvPr>
        </p:nvSpPr>
        <p:spPr>
          <a:xfrm>
            <a:off x="542558" y="1226461"/>
            <a:ext cx="2543542" cy="21739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p>
        </p:txBody>
      </p:sp>
      <p:sp>
        <p:nvSpPr>
          <p:cNvPr id="4" name="Google Shape;212;p33">
            <a:extLst>
              <a:ext uri="{FF2B5EF4-FFF2-40B4-BE49-F238E27FC236}">
                <a16:creationId xmlns:a16="http://schemas.microsoft.com/office/drawing/2014/main" id="{AAFF1F8D-5574-FC41-8F02-1EE65E3278F5}"/>
              </a:ext>
            </a:extLst>
          </p:cNvPr>
          <p:cNvSpPr txBox="1">
            <a:spLocks/>
          </p:cNvSpPr>
          <p:nvPr/>
        </p:nvSpPr>
        <p:spPr>
          <a:xfrm rot="10800000" flipV="1">
            <a:off x="1007086" y="1735931"/>
            <a:ext cx="1821838" cy="142875"/>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Doppio One"/>
              <a:buNone/>
              <a:defRPr sz="8000" b="1" i="0" u="none" strike="noStrike" cap="none">
                <a:solidFill>
                  <a:schemeClr val="accent2"/>
                </a:solidFill>
                <a:latin typeface="Doppio One"/>
                <a:ea typeface="Doppio One"/>
                <a:cs typeface="Doppio One"/>
                <a:sym typeface="Doppio One"/>
              </a:defRPr>
            </a:lvl1pPr>
            <a:lvl2pPr marR="0" lvl="1" algn="ctr" rtl="0">
              <a:lnSpc>
                <a:spcPct val="100000"/>
              </a:lnSpc>
              <a:spcBef>
                <a:spcPts val="0"/>
              </a:spcBef>
              <a:spcAft>
                <a:spcPts val="0"/>
              </a:spcAft>
              <a:buClr>
                <a:schemeClr val="lt1"/>
              </a:buClr>
              <a:buSzPts val="6000"/>
              <a:buFont typeface="Doppio One"/>
              <a:buNone/>
              <a:defRPr sz="6000" b="1" i="0" u="none" strike="noStrike" cap="none">
                <a:solidFill>
                  <a:schemeClr val="lt1"/>
                </a:solidFill>
                <a:latin typeface="Doppio One"/>
                <a:ea typeface="Doppio One"/>
                <a:cs typeface="Doppio One"/>
                <a:sym typeface="Doppio One"/>
              </a:defRPr>
            </a:lvl2pPr>
            <a:lvl3pPr marR="0" lvl="2" algn="ctr" rtl="0">
              <a:lnSpc>
                <a:spcPct val="100000"/>
              </a:lnSpc>
              <a:spcBef>
                <a:spcPts val="0"/>
              </a:spcBef>
              <a:spcAft>
                <a:spcPts val="0"/>
              </a:spcAft>
              <a:buClr>
                <a:schemeClr val="lt1"/>
              </a:buClr>
              <a:buSzPts val="6000"/>
              <a:buFont typeface="Doppio One"/>
              <a:buNone/>
              <a:defRPr sz="6000" b="1" i="0" u="none" strike="noStrike" cap="none">
                <a:solidFill>
                  <a:schemeClr val="lt1"/>
                </a:solidFill>
                <a:latin typeface="Doppio One"/>
                <a:ea typeface="Doppio One"/>
                <a:cs typeface="Doppio One"/>
                <a:sym typeface="Doppio One"/>
              </a:defRPr>
            </a:lvl3pPr>
            <a:lvl4pPr marR="0" lvl="3" algn="ctr" rtl="0">
              <a:lnSpc>
                <a:spcPct val="100000"/>
              </a:lnSpc>
              <a:spcBef>
                <a:spcPts val="0"/>
              </a:spcBef>
              <a:spcAft>
                <a:spcPts val="0"/>
              </a:spcAft>
              <a:buClr>
                <a:schemeClr val="lt1"/>
              </a:buClr>
              <a:buSzPts val="6000"/>
              <a:buFont typeface="Doppio One"/>
              <a:buNone/>
              <a:defRPr sz="6000" b="1" i="0" u="none" strike="noStrike" cap="none">
                <a:solidFill>
                  <a:schemeClr val="lt1"/>
                </a:solidFill>
                <a:latin typeface="Doppio One"/>
                <a:ea typeface="Doppio One"/>
                <a:cs typeface="Doppio One"/>
                <a:sym typeface="Doppio One"/>
              </a:defRPr>
            </a:lvl4pPr>
            <a:lvl5pPr marR="0" lvl="4" algn="ctr" rtl="0">
              <a:lnSpc>
                <a:spcPct val="100000"/>
              </a:lnSpc>
              <a:spcBef>
                <a:spcPts val="0"/>
              </a:spcBef>
              <a:spcAft>
                <a:spcPts val="0"/>
              </a:spcAft>
              <a:buClr>
                <a:schemeClr val="lt1"/>
              </a:buClr>
              <a:buSzPts val="6000"/>
              <a:buFont typeface="Doppio One"/>
              <a:buNone/>
              <a:defRPr sz="6000" b="1" i="0" u="none" strike="noStrike" cap="none">
                <a:solidFill>
                  <a:schemeClr val="lt1"/>
                </a:solidFill>
                <a:latin typeface="Doppio One"/>
                <a:ea typeface="Doppio One"/>
                <a:cs typeface="Doppio One"/>
                <a:sym typeface="Doppio One"/>
              </a:defRPr>
            </a:lvl5pPr>
            <a:lvl6pPr marR="0" lvl="5" algn="ctr" rtl="0">
              <a:lnSpc>
                <a:spcPct val="100000"/>
              </a:lnSpc>
              <a:spcBef>
                <a:spcPts val="0"/>
              </a:spcBef>
              <a:spcAft>
                <a:spcPts val="0"/>
              </a:spcAft>
              <a:buClr>
                <a:schemeClr val="lt1"/>
              </a:buClr>
              <a:buSzPts val="6000"/>
              <a:buFont typeface="Doppio One"/>
              <a:buNone/>
              <a:defRPr sz="6000" b="1" i="0" u="none" strike="noStrike" cap="none">
                <a:solidFill>
                  <a:schemeClr val="lt1"/>
                </a:solidFill>
                <a:latin typeface="Doppio One"/>
                <a:ea typeface="Doppio One"/>
                <a:cs typeface="Doppio One"/>
                <a:sym typeface="Doppio One"/>
              </a:defRPr>
            </a:lvl6pPr>
            <a:lvl7pPr marR="0" lvl="6" algn="ctr" rtl="0">
              <a:lnSpc>
                <a:spcPct val="100000"/>
              </a:lnSpc>
              <a:spcBef>
                <a:spcPts val="0"/>
              </a:spcBef>
              <a:spcAft>
                <a:spcPts val="0"/>
              </a:spcAft>
              <a:buClr>
                <a:schemeClr val="lt1"/>
              </a:buClr>
              <a:buSzPts val="6000"/>
              <a:buFont typeface="Doppio One"/>
              <a:buNone/>
              <a:defRPr sz="6000" b="1" i="0" u="none" strike="noStrike" cap="none">
                <a:solidFill>
                  <a:schemeClr val="lt1"/>
                </a:solidFill>
                <a:latin typeface="Doppio One"/>
                <a:ea typeface="Doppio One"/>
                <a:cs typeface="Doppio One"/>
                <a:sym typeface="Doppio One"/>
              </a:defRPr>
            </a:lvl7pPr>
            <a:lvl8pPr marR="0" lvl="7" algn="ctr" rtl="0">
              <a:lnSpc>
                <a:spcPct val="100000"/>
              </a:lnSpc>
              <a:spcBef>
                <a:spcPts val="0"/>
              </a:spcBef>
              <a:spcAft>
                <a:spcPts val="0"/>
              </a:spcAft>
              <a:buClr>
                <a:schemeClr val="lt1"/>
              </a:buClr>
              <a:buSzPts val="6000"/>
              <a:buFont typeface="Doppio One"/>
              <a:buNone/>
              <a:defRPr sz="6000" b="1" i="0" u="none" strike="noStrike" cap="none">
                <a:solidFill>
                  <a:schemeClr val="lt1"/>
                </a:solidFill>
                <a:latin typeface="Doppio One"/>
                <a:ea typeface="Doppio One"/>
                <a:cs typeface="Doppio One"/>
                <a:sym typeface="Doppio One"/>
              </a:defRPr>
            </a:lvl8pPr>
            <a:lvl9pPr marR="0" lvl="8" algn="ctr" rtl="0">
              <a:lnSpc>
                <a:spcPct val="100000"/>
              </a:lnSpc>
              <a:spcBef>
                <a:spcPts val="0"/>
              </a:spcBef>
              <a:spcAft>
                <a:spcPts val="0"/>
              </a:spcAft>
              <a:buClr>
                <a:schemeClr val="lt1"/>
              </a:buClr>
              <a:buSzPts val="6000"/>
              <a:buFont typeface="Doppio One"/>
              <a:buNone/>
              <a:defRPr sz="6000" b="1" i="0" u="none" strike="noStrike" cap="none">
                <a:solidFill>
                  <a:schemeClr val="lt1"/>
                </a:solidFill>
                <a:latin typeface="Doppio One"/>
                <a:ea typeface="Doppio One"/>
                <a:cs typeface="Doppio One"/>
                <a:sym typeface="Doppio One"/>
              </a:defRPr>
            </a:lvl9pPr>
          </a:lstStyle>
          <a:p>
            <a:r>
              <a:rPr lang="en" sz="1050" b="0" dirty="0">
                <a:latin typeface="Rockwell" panose="02060603020205020403" pitchFamily="18" charset="0"/>
              </a:rPr>
              <a:t>PROBLEM STATEMENT</a:t>
            </a:r>
          </a:p>
        </p:txBody>
      </p:sp>
    </p:spTree>
    <p:extLst>
      <p:ext uri="{BB962C8B-B14F-4D97-AF65-F5344CB8AC3E}">
        <p14:creationId xmlns:p14="http://schemas.microsoft.com/office/powerpoint/2010/main" val="3430462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87;p31">
            <a:extLst>
              <a:ext uri="{FF2B5EF4-FFF2-40B4-BE49-F238E27FC236}">
                <a16:creationId xmlns:a16="http://schemas.microsoft.com/office/drawing/2014/main" id="{444E347D-8B37-F683-2720-0456AD06CADB}"/>
              </a:ext>
            </a:extLst>
          </p:cNvPr>
          <p:cNvSpPr txBox="1">
            <a:spLocks/>
          </p:cNvSpPr>
          <p:nvPr/>
        </p:nvSpPr>
        <p:spPr>
          <a:xfrm>
            <a:off x="720000" y="37120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Doppio One"/>
              <a:buNone/>
              <a:defRPr sz="3000" b="1" i="0" u="none" strike="noStrike" cap="none">
                <a:solidFill>
                  <a:schemeClr val="dk1"/>
                </a:solidFill>
                <a:latin typeface="Doppio One"/>
                <a:ea typeface="Doppio One"/>
                <a:cs typeface="Doppio One"/>
                <a:sym typeface="Doppio One"/>
              </a:defRPr>
            </a:lvl1pPr>
            <a:lvl2pPr marR="0" lvl="1"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2pPr>
            <a:lvl3pPr marR="0" lvl="2"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3pPr>
            <a:lvl4pPr marR="0" lvl="3"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4pPr>
            <a:lvl5pPr marR="0" lvl="4"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5pPr>
            <a:lvl6pPr marR="0" lvl="5"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6pPr>
            <a:lvl7pPr marR="0" lvl="6"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7pPr>
            <a:lvl8pPr marR="0" lvl="7"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8pPr>
            <a:lvl9pPr marR="0" lvl="8"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9pPr>
          </a:lstStyle>
          <a:p>
            <a:r>
              <a:rPr lang="en-US" sz="2400" b="0" dirty="0">
                <a:latin typeface="Rockwell" panose="02060603020205020403" pitchFamily="18" charset="0"/>
              </a:rPr>
              <a:t>Problem Definition</a:t>
            </a:r>
          </a:p>
        </p:txBody>
      </p:sp>
      <p:sp>
        <p:nvSpPr>
          <p:cNvPr id="4" name="TextBox 3">
            <a:extLst>
              <a:ext uri="{FF2B5EF4-FFF2-40B4-BE49-F238E27FC236}">
                <a16:creationId xmlns:a16="http://schemas.microsoft.com/office/drawing/2014/main" id="{3913A7AE-20DB-8061-5C5F-4201C6854A19}"/>
              </a:ext>
            </a:extLst>
          </p:cNvPr>
          <p:cNvSpPr txBox="1"/>
          <p:nvPr/>
        </p:nvSpPr>
        <p:spPr>
          <a:xfrm>
            <a:off x="1261047" y="2428950"/>
            <a:ext cx="4572000" cy="1477328"/>
          </a:xfrm>
          <a:prstGeom prst="rect">
            <a:avLst/>
          </a:prstGeom>
          <a:noFill/>
        </p:spPr>
        <p:txBody>
          <a:bodyPr wrap="square">
            <a:spAutoFit/>
          </a:bodyPr>
          <a:lstStyle/>
          <a:p>
            <a:pPr>
              <a:buClr>
                <a:schemeClr val="tx1"/>
              </a:buClr>
            </a:pPr>
            <a:r>
              <a:rPr lang="en-US" sz="1800" b="0" i="0" dirty="0">
                <a:solidFill>
                  <a:srgbClr val="ECECF1"/>
                </a:solidFill>
                <a:effectLst/>
                <a:latin typeface="Rockwell" panose="02060603020205020403" pitchFamily="18" charset="0"/>
              </a:rPr>
              <a:t> </a:t>
            </a:r>
            <a:r>
              <a:rPr lang="en-US" sz="1800" b="0" i="0" u="sng" dirty="0">
                <a:solidFill>
                  <a:srgbClr val="ECECF1"/>
                </a:solidFill>
                <a:effectLst/>
                <a:latin typeface="Rockwell" panose="02060603020205020403" pitchFamily="18" charset="0"/>
              </a:rPr>
              <a:t>Improved QOS Parameters</a:t>
            </a:r>
            <a:endParaRPr lang="en-US" sz="1800" u="sng" dirty="0">
              <a:solidFill>
                <a:srgbClr val="ECECF1"/>
              </a:solidFill>
              <a:latin typeface="Rockwell" panose="02060603020205020403" pitchFamily="18" charset="0"/>
            </a:endParaRPr>
          </a:p>
          <a:p>
            <a:pPr marL="285750" indent="-285750">
              <a:buClr>
                <a:schemeClr val="tx1"/>
              </a:buClr>
              <a:buFont typeface="Wingdings" panose="05000000000000000000" pitchFamily="2" charset="2"/>
              <a:buChar char="Ø"/>
            </a:pPr>
            <a:endParaRPr lang="en-US" sz="1800" dirty="0">
              <a:solidFill>
                <a:srgbClr val="ECECF1"/>
              </a:solidFill>
              <a:latin typeface="Rockwell" panose="02060603020205020403" pitchFamily="18" charset="0"/>
            </a:endParaRPr>
          </a:p>
          <a:p>
            <a:pPr marL="285750" indent="-285750">
              <a:buClr>
                <a:schemeClr val="tx1"/>
              </a:buClr>
              <a:buFont typeface="Wingdings" panose="05000000000000000000" pitchFamily="2" charset="2"/>
              <a:buChar char="Ø"/>
            </a:pPr>
            <a:r>
              <a:rPr lang="en-US" sz="1800" dirty="0">
                <a:solidFill>
                  <a:srgbClr val="ECECF1"/>
                </a:solidFill>
                <a:latin typeface="Rockwell" panose="02060603020205020403" pitchFamily="18" charset="0"/>
              </a:rPr>
              <a:t>Security</a:t>
            </a:r>
          </a:p>
          <a:p>
            <a:pPr marL="285750" indent="-285750">
              <a:buClr>
                <a:schemeClr val="tx1"/>
              </a:buClr>
              <a:buFont typeface="Wingdings" panose="05000000000000000000" pitchFamily="2" charset="2"/>
              <a:buChar char="Ø"/>
            </a:pPr>
            <a:endParaRPr lang="en-US" sz="1800" dirty="0">
              <a:solidFill>
                <a:srgbClr val="ECECF1"/>
              </a:solidFill>
              <a:latin typeface="Rockwell" panose="02060603020205020403" pitchFamily="18" charset="0"/>
            </a:endParaRPr>
          </a:p>
          <a:p>
            <a:pPr marL="285750" indent="-285750">
              <a:buClr>
                <a:schemeClr val="tx1"/>
              </a:buClr>
              <a:buFont typeface="Wingdings" panose="05000000000000000000" pitchFamily="2" charset="2"/>
              <a:buChar char="Ø"/>
            </a:pPr>
            <a:r>
              <a:rPr lang="en-US" sz="1800" dirty="0">
                <a:solidFill>
                  <a:srgbClr val="ECECF1"/>
                </a:solidFill>
                <a:latin typeface="Rockwell" panose="02060603020205020403" pitchFamily="18" charset="0"/>
              </a:rPr>
              <a:t>Data Integrity</a:t>
            </a:r>
            <a:endParaRPr lang="en-IN" sz="1800" dirty="0"/>
          </a:p>
        </p:txBody>
      </p:sp>
      <p:sp>
        <p:nvSpPr>
          <p:cNvPr id="2" name="TextBox 1">
            <a:extLst>
              <a:ext uri="{FF2B5EF4-FFF2-40B4-BE49-F238E27FC236}">
                <a16:creationId xmlns:a16="http://schemas.microsoft.com/office/drawing/2014/main" id="{20B14A0C-7745-D58C-59EB-D7B44C086DDC}"/>
              </a:ext>
            </a:extLst>
          </p:cNvPr>
          <p:cNvSpPr txBox="1"/>
          <p:nvPr/>
        </p:nvSpPr>
        <p:spPr>
          <a:xfrm>
            <a:off x="1019330" y="1380773"/>
            <a:ext cx="7525063" cy="830997"/>
          </a:xfrm>
          <a:prstGeom prst="rect">
            <a:avLst/>
          </a:prstGeom>
          <a:noFill/>
        </p:spPr>
        <p:txBody>
          <a:bodyPr wrap="square">
            <a:spAutoFit/>
          </a:bodyPr>
          <a:lstStyle/>
          <a:p>
            <a:pPr marL="342900" indent="-342900">
              <a:buClr>
                <a:schemeClr val="tx1"/>
              </a:buClr>
              <a:buFont typeface="Wingdings" panose="05000000000000000000" pitchFamily="2" charset="2"/>
              <a:buChar char="Ø"/>
            </a:pPr>
            <a:r>
              <a:rPr lang="en-US" sz="1600" dirty="0">
                <a:solidFill>
                  <a:srgbClr val="D1D5DB"/>
                </a:solidFill>
                <a:latin typeface="Rockwell" panose="02060603020205020403" pitchFamily="18" charset="0"/>
              </a:rPr>
              <a:t>S</a:t>
            </a:r>
            <a:r>
              <a:rPr lang="en-US" sz="1600" b="0" i="0" dirty="0">
                <a:solidFill>
                  <a:srgbClr val="D1D5DB"/>
                </a:solidFill>
                <a:effectLst/>
                <a:latin typeface="Rockwell" panose="02060603020205020403" pitchFamily="18" charset="0"/>
              </a:rPr>
              <a:t>poofing attacks in healthcare networks can take various forms, and attackers may employ different techniques to deceive systems and gain unauthorized access or manipulate data</a:t>
            </a:r>
            <a:endParaRPr lang="en-IN" sz="1200" dirty="0">
              <a:latin typeface="Rockwell" panose="02060603020205020403" pitchFamily="18" charset="0"/>
            </a:endParaRPr>
          </a:p>
        </p:txBody>
      </p:sp>
    </p:spTree>
    <p:extLst>
      <p:ext uri="{BB962C8B-B14F-4D97-AF65-F5344CB8AC3E}">
        <p14:creationId xmlns:p14="http://schemas.microsoft.com/office/powerpoint/2010/main" val="1599755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87;p31">
            <a:extLst>
              <a:ext uri="{FF2B5EF4-FFF2-40B4-BE49-F238E27FC236}">
                <a16:creationId xmlns:a16="http://schemas.microsoft.com/office/drawing/2014/main" id="{444E347D-8B37-F683-2720-0456AD06CADB}"/>
              </a:ext>
            </a:extLst>
          </p:cNvPr>
          <p:cNvSpPr txBox="1">
            <a:spLocks/>
          </p:cNvSpPr>
          <p:nvPr/>
        </p:nvSpPr>
        <p:spPr>
          <a:xfrm>
            <a:off x="772936" y="323483"/>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Doppio One"/>
              <a:buNone/>
              <a:defRPr sz="3000" b="1" i="0" u="none" strike="noStrike" cap="none">
                <a:solidFill>
                  <a:schemeClr val="dk1"/>
                </a:solidFill>
                <a:latin typeface="Doppio One"/>
                <a:ea typeface="Doppio One"/>
                <a:cs typeface="Doppio One"/>
                <a:sym typeface="Doppio One"/>
              </a:defRPr>
            </a:lvl1pPr>
            <a:lvl2pPr marR="0" lvl="1"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2pPr>
            <a:lvl3pPr marR="0" lvl="2"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3pPr>
            <a:lvl4pPr marR="0" lvl="3"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4pPr>
            <a:lvl5pPr marR="0" lvl="4"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5pPr>
            <a:lvl6pPr marR="0" lvl="5"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6pPr>
            <a:lvl7pPr marR="0" lvl="6"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7pPr>
            <a:lvl8pPr marR="0" lvl="7"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8pPr>
            <a:lvl9pPr marR="0" lvl="8"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9pPr>
          </a:lstStyle>
          <a:p>
            <a:r>
              <a:rPr lang="en-US" sz="2400" b="0" dirty="0">
                <a:solidFill>
                  <a:schemeClr val="accent2"/>
                </a:solidFill>
                <a:latin typeface="Rockwell" panose="02060603020205020403" pitchFamily="18" charset="0"/>
              </a:rPr>
              <a:t>Proposed Methodology</a:t>
            </a:r>
          </a:p>
        </p:txBody>
      </p:sp>
      <p:sp>
        <p:nvSpPr>
          <p:cNvPr id="5" name="TextBox 4">
            <a:extLst>
              <a:ext uri="{FF2B5EF4-FFF2-40B4-BE49-F238E27FC236}">
                <a16:creationId xmlns:a16="http://schemas.microsoft.com/office/drawing/2014/main" id="{789214B7-B5B0-A04A-17AB-7F4F1DC08E9B}"/>
              </a:ext>
            </a:extLst>
          </p:cNvPr>
          <p:cNvSpPr txBox="1"/>
          <p:nvPr/>
        </p:nvSpPr>
        <p:spPr>
          <a:xfrm>
            <a:off x="951873" y="1048256"/>
            <a:ext cx="7525063" cy="3046988"/>
          </a:xfrm>
          <a:prstGeom prst="rect">
            <a:avLst/>
          </a:prstGeom>
          <a:noFill/>
        </p:spPr>
        <p:txBody>
          <a:bodyPr wrap="square">
            <a:spAutoFit/>
          </a:bodyPr>
          <a:lstStyle/>
          <a:p>
            <a:pPr marL="342900" indent="-342900">
              <a:buClr>
                <a:schemeClr val="tx1"/>
              </a:buClr>
              <a:buFont typeface="Wingdings" panose="05000000000000000000" pitchFamily="2" charset="2"/>
              <a:buChar char="Ø"/>
            </a:pPr>
            <a:r>
              <a:rPr lang="en-US" sz="1600" b="0" i="0" dirty="0">
                <a:solidFill>
                  <a:srgbClr val="D1D5DB"/>
                </a:solidFill>
                <a:effectLst/>
                <a:latin typeface="Rockwell" panose="02060603020205020403" pitchFamily="18" charset="0"/>
              </a:rPr>
              <a:t>Using machine learning models</a:t>
            </a:r>
            <a:br>
              <a:rPr lang="en-US" sz="1600" b="0" i="0" dirty="0">
                <a:solidFill>
                  <a:srgbClr val="D1D5DB"/>
                </a:solidFill>
                <a:effectLst/>
                <a:latin typeface="Rockwell" panose="02060603020205020403" pitchFamily="18" charset="0"/>
              </a:rPr>
            </a:br>
            <a:endParaRPr lang="en-US" sz="1600" dirty="0">
              <a:solidFill>
                <a:srgbClr val="D1D5DB"/>
              </a:solidFill>
              <a:latin typeface="Rockwell" panose="02060603020205020403" pitchFamily="18" charset="0"/>
            </a:endParaRPr>
          </a:p>
          <a:p>
            <a:pPr marL="285750" indent="-285750">
              <a:buClr>
                <a:schemeClr val="tx1"/>
              </a:buClr>
              <a:buFont typeface="Wingdings" panose="05000000000000000000" pitchFamily="2" charset="2"/>
              <a:buChar char="Ø"/>
            </a:pPr>
            <a:r>
              <a:rPr lang="en-US" sz="1600" b="0" i="0" dirty="0">
                <a:solidFill>
                  <a:srgbClr val="D1D5DB"/>
                </a:solidFill>
                <a:effectLst/>
                <a:latin typeface="Rockwell" panose="02060603020205020403" pitchFamily="18" charset="0"/>
              </a:rPr>
              <a:t>Ensemble learning refers to the technique of combining the predictions of multiple machine learning models</a:t>
            </a:r>
          </a:p>
          <a:p>
            <a:pPr marL="285750" indent="-285750">
              <a:buClr>
                <a:schemeClr val="tx1"/>
              </a:buClr>
              <a:buFont typeface="Wingdings" panose="05000000000000000000" pitchFamily="2" charset="2"/>
              <a:buChar char="Ø"/>
            </a:pPr>
            <a:endParaRPr lang="en-US" sz="1600" b="0" i="0" dirty="0">
              <a:solidFill>
                <a:srgbClr val="D1D5DB"/>
              </a:solidFill>
              <a:effectLst/>
              <a:latin typeface="Rockwell" panose="02060603020205020403" pitchFamily="18" charset="0"/>
            </a:endParaRPr>
          </a:p>
          <a:p>
            <a:pPr marL="285750" indent="-285750">
              <a:buClr>
                <a:schemeClr val="tx1"/>
              </a:buClr>
              <a:buFont typeface="Wingdings" panose="05000000000000000000" pitchFamily="2" charset="2"/>
              <a:buChar char="Ø"/>
            </a:pPr>
            <a:r>
              <a:rPr lang="en-US" sz="1600" b="0" i="0" dirty="0">
                <a:solidFill>
                  <a:srgbClr val="D1D5DB"/>
                </a:solidFill>
                <a:effectLst/>
                <a:latin typeface="Rockwell" panose="02060603020205020403" pitchFamily="18" charset="0"/>
              </a:rPr>
              <a:t> </a:t>
            </a:r>
            <a:r>
              <a:rPr lang="en-US" sz="1600" dirty="0">
                <a:solidFill>
                  <a:srgbClr val="D1D5DB"/>
                </a:solidFill>
                <a:latin typeface="Rockwell" panose="02060603020205020403" pitchFamily="18" charset="0"/>
              </a:rPr>
              <a:t>T</a:t>
            </a:r>
            <a:r>
              <a:rPr lang="en-US" sz="1600" b="0" i="0" dirty="0">
                <a:solidFill>
                  <a:srgbClr val="D1D5DB"/>
                </a:solidFill>
                <a:effectLst/>
                <a:latin typeface="Rockwell" panose="02060603020205020403" pitchFamily="18" charset="0"/>
              </a:rPr>
              <a:t>o improve overall performance and accuracy</a:t>
            </a:r>
          </a:p>
          <a:p>
            <a:pPr marL="285750" indent="-285750">
              <a:buClr>
                <a:schemeClr val="tx1"/>
              </a:buClr>
              <a:buFont typeface="Wingdings" panose="05000000000000000000" pitchFamily="2" charset="2"/>
              <a:buChar char="Ø"/>
            </a:pPr>
            <a:endParaRPr lang="en-US" sz="1600" b="0" i="0" dirty="0">
              <a:solidFill>
                <a:srgbClr val="D1D5DB"/>
              </a:solidFill>
              <a:effectLst/>
              <a:latin typeface="Rockwell" panose="02060603020205020403" pitchFamily="18" charset="0"/>
            </a:endParaRPr>
          </a:p>
          <a:p>
            <a:pPr marL="285750" indent="-285750">
              <a:buClr>
                <a:schemeClr val="tx1"/>
              </a:buClr>
              <a:buFont typeface="Wingdings" panose="05000000000000000000" pitchFamily="2" charset="2"/>
              <a:buChar char="Ø"/>
            </a:pPr>
            <a:r>
              <a:rPr lang="en-US" sz="1600" b="0" i="0" dirty="0">
                <a:solidFill>
                  <a:srgbClr val="D1D5DB"/>
                </a:solidFill>
                <a:effectLst/>
                <a:latin typeface="Rockwell" panose="02060603020205020403" pitchFamily="18" charset="0"/>
              </a:rPr>
              <a:t>For each new data point, predictions are made by all the individual models</a:t>
            </a:r>
          </a:p>
          <a:p>
            <a:pPr marL="285750" indent="-285750">
              <a:buClr>
                <a:schemeClr val="tx1"/>
              </a:buClr>
              <a:buFont typeface="Wingdings" panose="05000000000000000000" pitchFamily="2" charset="2"/>
              <a:buChar char="Ø"/>
            </a:pPr>
            <a:endParaRPr lang="en-US" sz="1600" b="0" i="0" dirty="0">
              <a:solidFill>
                <a:srgbClr val="D1D5DB"/>
              </a:solidFill>
              <a:effectLst/>
              <a:latin typeface="Rockwell" panose="02060603020205020403" pitchFamily="18" charset="0"/>
            </a:endParaRPr>
          </a:p>
          <a:p>
            <a:pPr marL="285750" indent="-285750">
              <a:buClr>
                <a:schemeClr val="tx1"/>
              </a:buClr>
              <a:buFont typeface="Wingdings" panose="05000000000000000000" pitchFamily="2" charset="2"/>
              <a:buChar char="Ø"/>
            </a:pPr>
            <a:r>
              <a:rPr lang="en-US" sz="1600" b="0" i="0" dirty="0">
                <a:solidFill>
                  <a:srgbClr val="D1D5DB"/>
                </a:solidFill>
                <a:effectLst/>
                <a:latin typeface="Rockwell" panose="02060603020205020403" pitchFamily="18" charset="0"/>
              </a:rPr>
              <a:t>The final prediction is often the average or a majority vote of the individual predictions</a:t>
            </a:r>
            <a:br>
              <a:rPr lang="en-US" sz="1600" dirty="0">
                <a:solidFill>
                  <a:srgbClr val="D1D5DB"/>
                </a:solidFill>
                <a:latin typeface="Rockwell" panose="02060603020205020403" pitchFamily="18" charset="0"/>
              </a:rPr>
            </a:br>
            <a:endParaRPr lang="en-IN" sz="1600" dirty="0">
              <a:latin typeface="Rockwell" panose="02060603020205020403" pitchFamily="18" charset="0"/>
            </a:endParaRPr>
          </a:p>
        </p:txBody>
      </p:sp>
    </p:spTree>
    <p:extLst>
      <p:ext uri="{BB962C8B-B14F-4D97-AF65-F5344CB8AC3E}">
        <p14:creationId xmlns:p14="http://schemas.microsoft.com/office/powerpoint/2010/main" val="1527786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87;p31">
            <a:extLst>
              <a:ext uri="{FF2B5EF4-FFF2-40B4-BE49-F238E27FC236}">
                <a16:creationId xmlns:a16="http://schemas.microsoft.com/office/drawing/2014/main" id="{444E347D-8B37-F683-2720-0456AD06CADB}"/>
              </a:ext>
            </a:extLst>
          </p:cNvPr>
          <p:cNvSpPr txBox="1">
            <a:spLocks/>
          </p:cNvSpPr>
          <p:nvPr/>
        </p:nvSpPr>
        <p:spPr>
          <a:xfrm>
            <a:off x="720000" y="37120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Doppio One"/>
              <a:buNone/>
              <a:defRPr sz="3000" b="1" i="0" u="none" strike="noStrike" cap="none">
                <a:solidFill>
                  <a:schemeClr val="dk1"/>
                </a:solidFill>
                <a:latin typeface="Doppio One"/>
                <a:ea typeface="Doppio One"/>
                <a:cs typeface="Doppio One"/>
                <a:sym typeface="Doppio One"/>
              </a:defRPr>
            </a:lvl1pPr>
            <a:lvl2pPr marR="0" lvl="1"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2pPr>
            <a:lvl3pPr marR="0" lvl="2"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3pPr>
            <a:lvl4pPr marR="0" lvl="3"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4pPr>
            <a:lvl5pPr marR="0" lvl="4"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5pPr>
            <a:lvl6pPr marR="0" lvl="5"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6pPr>
            <a:lvl7pPr marR="0" lvl="6"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7pPr>
            <a:lvl8pPr marR="0" lvl="7"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8pPr>
            <a:lvl9pPr marR="0" lvl="8"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9pPr>
          </a:lstStyle>
          <a:p>
            <a:r>
              <a:rPr lang="en-US" sz="2400" b="0" dirty="0">
                <a:solidFill>
                  <a:schemeClr val="accent2"/>
                </a:solidFill>
                <a:latin typeface="Rockwell" panose="02060603020205020403" pitchFamily="18" charset="0"/>
              </a:rPr>
              <a:t>Proposed Methodology (Contd.)</a:t>
            </a:r>
          </a:p>
        </p:txBody>
      </p:sp>
      <p:pic>
        <p:nvPicPr>
          <p:cNvPr id="8" name="Picture 7">
            <a:extLst>
              <a:ext uri="{FF2B5EF4-FFF2-40B4-BE49-F238E27FC236}">
                <a16:creationId xmlns:a16="http://schemas.microsoft.com/office/drawing/2014/main" id="{11F83850-7F98-B508-A1AE-46226E845DFF}"/>
              </a:ext>
            </a:extLst>
          </p:cNvPr>
          <p:cNvPicPr>
            <a:picLocks noChangeAspect="1"/>
          </p:cNvPicPr>
          <p:nvPr/>
        </p:nvPicPr>
        <p:blipFill>
          <a:blip r:embed="rId3"/>
          <a:stretch>
            <a:fillRect/>
          </a:stretch>
        </p:blipFill>
        <p:spPr>
          <a:xfrm>
            <a:off x="720000" y="1055325"/>
            <a:ext cx="7899400" cy="3395356"/>
          </a:xfrm>
          <a:prstGeom prst="rect">
            <a:avLst/>
          </a:prstGeom>
        </p:spPr>
      </p:pic>
    </p:spTree>
    <p:extLst>
      <p:ext uri="{BB962C8B-B14F-4D97-AF65-F5344CB8AC3E}">
        <p14:creationId xmlns:p14="http://schemas.microsoft.com/office/powerpoint/2010/main" val="3544741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87;p31">
            <a:extLst>
              <a:ext uri="{FF2B5EF4-FFF2-40B4-BE49-F238E27FC236}">
                <a16:creationId xmlns:a16="http://schemas.microsoft.com/office/drawing/2014/main" id="{444E347D-8B37-F683-2720-0456AD06CADB}"/>
              </a:ext>
            </a:extLst>
          </p:cNvPr>
          <p:cNvSpPr txBox="1">
            <a:spLocks/>
          </p:cNvSpPr>
          <p:nvPr/>
        </p:nvSpPr>
        <p:spPr>
          <a:xfrm>
            <a:off x="720000" y="37120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Doppio One"/>
              <a:buNone/>
              <a:defRPr sz="3000" b="1" i="0" u="none" strike="noStrike" cap="none">
                <a:solidFill>
                  <a:schemeClr val="dk1"/>
                </a:solidFill>
                <a:latin typeface="Doppio One"/>
                <a:ea typeface="Doppio One"/>
                <a:cs typeface="Doppio One"/>
                <a:sym typeface="Doppio One"/>
              </a:defRPr>
            </a:lvl1pPr>
            <a:lvl2pPr marR="0" lvl="1"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2pPr>
            <a:lvl3pPr marR="0" lvl="2"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3pPr>
            <a:lvl4pPr marR="0" lvl="3"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4pPr>
            <a:lvl5pPr marR="0" lvl="4"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5pPr>
            <a:lvl6pPr marR="0" lvl="5"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6pPr>
            <a:lvl7pPr marR="0" lvl="6"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7pPr>
            <a:lvl8pPr marR="0" lvl="7"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8pPr>
            <a:lvl9pPr marR="0" lvl="8"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9pPr>
          </a:lstStyle>
          <a:p>
            <a:r>
              <a:rPr lang="en-US" sz="2400" b="0" dirty="0">
                <a:solidFill>
                  <a:schemeClr val="accent2"/>
                </a:solidFill>
                <a:latin typeface="Rockwell" panose="02060603020205020403" pitchFamily="18" charset="0"/>
              </a:rPr>
              <a:t>Tools Identified</a:t>
            </a:r>
          </a:p>
        </p:txBody>
      </p:sp>
      <p:sp>
        <p:nvSpPr>
          <p:cNvPr id="4" name="TextBox 3">
            <a:extLst>
              <a:ext uri="{FF2B5EF4-FFF2-40B4-BE49-F238E27FC236}">
                <a16:creationId xmlns:a16="http://schemas.microsoft.com/office/drawing/2014/main" id="{BB7B9397-3535-0928-93FD-81C1691AC06C}"/>
              </a:ext>
            </a:extLst>
          </p:cNvPr>
          <p:cNvSpPr txBox="1"/>
          <p:nvPr/>
        </p:nvSpPr>
        <p:spPr>
          <a:xfrm>
            <a:off x="1229193" y="1034083"/>
            <a:ext cx="6820525" cy="3377463"/>
          </a:xfrm>
          <a:prstGeom prst="rect">
            <a:avLst/>
          </a:prstGeom>
          <a:noFill/>
        </p:spPr>
        <p:txBody>
          <a:bodyPr wrap="square">
            <a:spAutoFit/>
          </a:bodyPr>
          <a:lstStyle/>
          <a:p>
            <a:pPr marL="342900" indent="-342900">
              <a:lnSpc>
                <a:spcPct val="150000"/>
              </a:lnSpc>
              <a:buClr>
                <a:schemeClr val="tx1"/>
              </a:buClr>
              <a:buFont typeface="+mj-lt"/>
              <a:buAutoNum type="arabicPeriod"/>
            </a:pPr>
            <a:r>
              <a:rPr lang="en-IN" i="0" dirty="0">
                <a:solidFill>
                  <a:schemeClr val="tx1"/>
                </a:solidFill>
                <a:effectLst/>
                <a:latin typeface="Rockwell" panose="02060603020205020403" pitchFamily="18" charset="0"/>
              </a:rPr>
              <a:t>Scikit-Learn</a:t>
            </a:r>
          </a:p>
          <a:p>
            <a:pPr marL="342900" indent="-342900">
              <a:lnSpc>
                <a:spcPct val="150000"/>
              </a:lnSpc>
              <a:buClr>
                <a:schemeClr val="tx1"/>
              </a:buClr>
              <a:buFont typeface="+mj-lt"/>
              <a:buAutoNum type="arabicPeriod"/>
            </a:pPr>
            <a:r>
              <a:rPr lang="en-IN" i="0" dirty="0">
                <a:solidFill>
                  <a:schemeClr val="tx1"/>
                </a:solidFill>
                <a:effectLst/>
                <a:latin typeface="Rockwell" panose="02060603020205020403" pitchFamily="18" charset="0"/>
              </a:rPr>
              <a:t>TensorFlow </a:t>
            </a:r>
            <a:endParaRPr lang="en-IN" dirty="0">
              <a:solidFill>
                <a:schemeClr val="tx1"/>
              </a:solidFill>
              <a:latin typeface="Rockwell" panose="02060603020205020403" pitchFamily="18" charset="0"/>
            </a:endParaRPr>
          </a:p>
          <a:p>
            <a:pPr marL="342900" indent="-342900">
              <a:lnSpc>
                <a:spcPct val="150000"/>
              </a:lnSpc>
              <a:buClr>
                <a:schemeClr val="tx1"/>
              </a:buClr>
              <a:buFont typeface="+mj-lt"/>
              <a:buAutoNum type="arabicPeriod"/>
            </a:pPr>
            <a:r>
              <a:rPr lang="en-IN" i="0" dirty="0" err="1">
                <a:solidFill>
                  <a:schemeClr val="tx1"/>
                </a:solidFill>
                <a:effectLst/>
                <a:latin typeface="Rockwell" panose="02060603020205020403" pitchFamily="18" charset="0"/>
              </a:rPr>
              <a:t>PyTorch</a:t>
            </a:r>
            <a:endParaRPr lang="en-IN" i="0" dirty="0">
              <a:solidFill>
                <a:schemeClr val="tx1"/>
              </a:solidFill>
              <a:effectLst/>
              <a:latin typeface="Rockwell" panose="02060603020205020403" pitchFamily="18" charset="0"/>
            </a:endParaRPr>
          </a:p>
          <a:p>
            <a:pPr marL="342900" indent="-342900">
              <a:lnSpc>
                <a:spcPct val="150000"/>
              </a:lnSpc>
              <a:buClr>
                <a:schemeClr val="tx1"/>
              </a:buClr>
              <a:buFont typeface="+mj-lt"/>
              <a:buAutoNum type="arabicPeriod"/>
            </a:pPr>
            <a:r>
              <a:rPr lang="en-IN" dirty="0">
                <a:solidFill>
                  <a:schemeClr val="tx1"/>
                </a:solidFill>
                <a:latin typeface="Rockwell" panose="02060603020205020403" pitchFamily="18" charset="0"/>
              </a:rPr>
              <a:t>IDPS (Snort)</a:t>
            </a:r>
          </a:p>
          <a:p>
            <a:pPr marL="342900" indent="-342900">
              <a:lnSpc>
                <a:spcPct val="150000"/>
              </a:lnSpc>
              <a:buClr>
                <a:schemeClr val="tx1"/>
              </a:buClr>
              <a:buFont typeface="+mj-lt"/>
              <a:buAutoNum type="arabicPeriod"/>
            </a:pPr>
            <a:r>
              <a:rPr lang="en-IN" dirty="0">
                <a:solidFill>
                  <a:schemeClr val="tx1"/>
                </a:solidFill>
                <a:latin typeface="Rockwell" panose="02060603020205020403" pitchFamily="18" charset="0"/>
              </a:rPr>
              <a:t>Wireshark</a:t>
            </a:r>
          </a:p>
          <a:p>
            <a:pPr marL="342900" indent="-342900">
              <a:lnSpc>
                <a:spcPct val="150000"/>
              </a:lnSpc>
              <a:buClr>
                <a:schemeClr val="tx1"/>
              </a:buClr>
              <a:buFont typeface="+mj-lt"/>
              <a:buAutoNum type="arabicPeriod"/>
            </a:pPr>
            <a:r>
              <a:rPr lang="en-IN" dirty="0">
                <a:solidFill>
                  <a:schemeClr val="tx1"/>
                </a:solidFill>
                <a:latin typeface="Rockwell" panose="02060603020205020403" pitchFamily="18" charset="0"/>
              </a:rPr>
              <a:t>Firewall</a:t>
            </a:r>
            <a:br>
              <a:rPr lang="en-IN" sz="1800" b="1" i="0" dirty="0">
                <a:solidFill>
                  <a:schemeClr val="tx1"/>
                </a:solidFill>
                <a:effectLst/>
                <a:latin typeface="Rockwell" panose="02060603020205020403" pitchFamily="18" charset="0"/>
              </a:rPr>
            </a:br>
            <a:r>
              <a:rPr lang="en-IN" sz="1800" b="1" i="0" dirty="0">
                <a:solidFill>
                  <a:schemeClr val="accent2"/>
                </a:solidFill>
                <a:effectLst/>
                <a:latin typeface="Rockwell" panose="02060603020205020403" pitchFamily="18" charset="0"/>
              </a:rPr>
              <a:t>Why these tools?</a:t>
            </a:r>
          </a:p>
          <a:p>
            <a:pPr marL="342900" indent="-342900">
              <a:lnSpc>
                <a:spcPct val="150000"/>
              </a:lnSpc>
              <a:buClr>
                <a:schemeClr val="tx1"/>
              </a:buClr>
              <a:buFont typeface="Wingdings" panose="05000000000000000000" pitchFamily="2" charset="2"/>
              <a:buChar char="Ø"/>
            </a:pPr>
            <a:r>
              <a:rPr lang="en-US" b="0" i="0" dirty="0">
                <a:solidFill>
                  <a:schemeClr val="tx1"/>
                </a:solidFill>
                <a:effectLst/>
                <a:latin typeface="Rockwell" panose="02060603020205020403" pitchFamily="18" charset="0"/>
              </a:rPr>
              <a:t>These tools provide a wide range of machine learning algorithms and frameworks suitable for different tasks, allowing flexibility in algorithm selection.</a:t>
            </a:r>
            <a:endParaRPr lang="en-IN" dirty="0">
              <a:solidFill>
                <a:schemeClr val="tx1"/>
              </a:solidFill>
              <a:latin typeface="Rockwell" panose="02060603020205020403" pitchFamily="18" charset="0"/>
            </a:endParaRPr>
          </a:p>
        </p:txBody>
      </p:sp>
    </p:spTree>
    <p:extLst>
      <p:ext uri="{BB962C8B-B14F-4D97-AF65-F5344CB8AC3E}">
        <p14:creationId xmlns:p14="http://schemas.microsoft.com/office/powerpoint/2010/main" val="37682121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87;p31">
            <a:extLst>
              <a:ext uri="{FF2B5EF4-FFF2-40B4-BE49-F238E27FC236}">
                <a16:creationId xmlns:a16="http://schemas.microsoft.com/office/drawing/2014/main" id="{444E347D-8B37-F683-2720-0456AD06CADB}"/>
              </a:ext>
            </a:extLst>
          </p:cNvPr>
          <p:cNvSpPr txBox="1">
            <a:spLocks/>
          </p:cNvSpPr>
          <p:nvPr/>
        </p:nvSpPr>
        <p:spPr>
          <a:xfrm>
            <a:off x="720000" y="37120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Doppio One"/>
              <a:buNone/>
              <a:defRPr sz="3000" b="1" i="0" u="none" strike="noStrike" cap="none">
                <a:solidFill>
                  <a:schemeClr val="dk1"/>
                </a:solidFill>
                <a:latin typeface="Doppio One"/>
                <a:ea typeface="Doppio One"/>
                <a:cs typeface="Doppio One"/>
                <a:sym typeface="Doppio One"/>
              </a:defRPr>
            </a:lvl1pPr>
            <a:lvl2pPr marR="0" lvl="1"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2pPr>
            <a:lvl3pPr marR="0" lvl="2"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3pPr>
            <a:lvl4pPr marR="0" lvl="3"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4pPr>
            <a:lvl5pPr marR="0" lvl="4"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5pPr>
            <a:lvl6pPr marR="0" lvl="5"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6pPr>
            <a:lvl7pPr marR="0" lvl="6"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7pPr>
            <a:lvl8pPr marR="0" lvl="7"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8pPr>
            <a:lvl9pPr marR="0" lvl="8"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9pPr>
          </a:lstStyle>
          <a:p>
            <a:r>
              <a:rPr lang="en-US" sz="2400" b="0" dirty="0">
                <a:solidFill>
                  <a:schemeClr val="accent2"/>
                </a:solidFill>
                <a:latin typeface="Rockwell" panose="02060603020205020403" pitchFamily="18" charset="0"/>
              </a:rPr>
              <a:t>Conclusion</a:t>
            </a:r>
          </a:p>
        </p:txBody>
      </p:sp>
      <p:sp>
        <p:nvSpPr>
          <p:cNvPr id="4" name="TextBox 3">
            <a:extLst>
              <a:ext uri="{FF2B5EF4-FFF2-40B4-BE49-F238E27FC236}">
                <a16:creationId xmlns:a16="http://schemas.microsoft.com/office/drawing/2014/main" id="{601132D2-9CFF-A837-4903-6FC772A9DDA0}"/>
              </a:ext>
            </a:extLst>
          </p:cNvPr>
          <p:cNvSpPr txBox="1"/>
          <p:nvPr/>
        </p:nvSpPr>
        <p:spPr>
          <a:xfrm>
            <a:off x="1027062" y="1183749"/>
            <a:ext cx="7089876" cy="3139321"/>
          </a:xfrm>
          <a:prstGeom prst="rect">
            <a:avLst/>
          </a:prstGeom>
          <a:noFill/>
        </p:spPr>
        <p:txBody>
          <a:bodyPr wrap="square">
            <a:spAutoFit/>
          </a:bodyPr>
          <a:lstStyle/>
          <a:p>
            <a:pPr marL="285750" indent="-285750">
              <a:buClr>
                <a:schemeClr val="tx1"/>
              </a:buClr>
              <a:buFont typeface="Wingdings" panose="05000000000000000000" pitchFamily="2" charset="2"/>
              <a:buChar char="Ø"/>
            </a:pPr>
            <a:r>
              <a:rPr lang="en-US" sz="1800" dirty="0">
                <a:solidFill>
                  <a:schemeClr val="tx1"/>
                </a:solidFill>
                <a:latin typeface="Rockwell" panose="02060603020205020403" pitchFamily="18" charset="0"/>
              </a:rPr>
              <a:t>T</a:t>
            </a:r>
            <a:r>
              <a:rPr lang="en-US" sz="1800" b="0" i="0" dirty="0">
                <a:solidFill>
                  <a:schemeClr val="tx1"/>
                </a:solidFill>
                <a:effectLst/>
                <a:latin typeface="Rockwell" panose="02060603020205020403" pitchFamily="18" charset="0"/>
              </a:rPr>
              <a:t>he proposed spoofing prevention methodology for healthcare networks utilizing machine learning model</a:t>
            </a:r>
          </a:p>
          <a:p>
            <a:pPr marL="285750" indent="-285750">
              <a:buClr>
                <a:schemeClr val="tx1"/>
              </a:buClr>
              <a:buFont typeface="Wingdings" panose="05000000000000000000" pitchFamily="2" charset="2"/>
              <a:buChar char="Ø"/>
            </a:pPr>
            <a:endParaRPr lang="en-US" sz="1800" b="0" i="0" dirty="0">
              <a:solidFill>
                <a:schemeClr val="tx1"/>
              </a:solidFill>
              <a:effectLst/>
              <a:latin typeface="Rockwell" panose="02060603020205020403" pitchFamily="18" charset="0"/>
            </a:endParaRPr>
          </a:p>
          <a:p>
            <a:pPr marL="285750" indent="-285750">
              <a:buClr>
                <a:schemeClr val="tx1"/>
              </a:buClr>
              <a:buFont typeface="Wingdings" panose="05000000000000000000" pitchFamily="2" charset="2"/>
              <a:buChar char="Ø"/>
            </a:pPr>
            <a:r>
              <a:rPr lang="en-US" sz="1800" b="0" i="0" dirty="0">
                <a:solidFill>
                  <a:schemeClr val="tx1"/>
                </a:solidFill>
                <a:effectLst/>
                <a:latin typeface="Rockwell" panose="02060603020205020403" pitchFamily="18" charset="0"/>
              </a:rPr>
              <a:t> </a:t>
            </a:r>
            <a:r>
              <a:rPr lang="en-US" sz="1800" dirty="0">
                <a:solidFill>
                  <a:schemeClr val="tx1"/>
                </a:solidFill>
                <a:latin typeface="Rockwell" panose="02060603020205020403" pitchFamily="18" charset="0"/>
              </a:rPr>
              <a:t>R</a:t>
            </a:r>
            <a:r>
              <a:rPr lang="en-US" sz="1800" b="0" i="0" dirty="0">
                <a:solidFill>
                  <a:schemeClr val="tx1"/>
                </a:solidFill>
                <a:effectLst/>
                <a:latin typeface="Rockwell" panose="02060603020205020403" pitchFamily="18" charset="0"/>
              </a:rPr>
              <a:t>epresents a adaptive approach to strengthen the security of sensitive data</a:t>
            </a:r>
          </a:p>
          <a:p>
            <a:pPr marL="285750" indent="-285750">
              <a:buClr>
                <a:schemeClr val="tx1"/>
              </a:buClr>
              <a:buFont typeface="Wingdings" panose="05000000000000000000" pitchFamily="2" charset="2"/>
              <a:buChar char="Ø"/>
            </a:pPr>
            <a:endParaRPr lang="en-US" sz="1800" dirty="0">
              <a:solidFill>
                <a:schemeClr val="tx1"/>
              </a:solidFill>
              <a:latin typeface="Rockwell" panose="02060603020205020403" pitchFamily="18" charset="0"/>
            </a:endParaRPr>
          </a:p>
          <a:p>
            <a:pPr marL="285750" indent="-285750">
              <a:buClr>
                <a:schemeClr val="tx1"/>
              </a:buClr>
              <a:buFont typeface="Wingdings" panose="05000000000000000000" pitchFamily="2" charset="2"/>
              <a:buChar char="Ø"/>
            </a:pPr>
            <a:r>
              <a:rPr lang="en-US" sz="1800" b="0" i="0" dirty="0">
                <a:solidFill>
                  <a:schemeClr val="tx1"/>
                </a:solidFill>
                <a:effectLst/>
                <a:latin typeface="Rockwell" panose="02060603020205020403" pitchFamily="18" charset="0"/>
              </a:rPr>
              <a:t>By integrating a set of ML algorithms, </a:t>
            </a:r>
            <a:r>
              <a:rPr lang="en-US" sz="1800" dirty="0">
                <a:solidFill>
                  <a:schemeClr val="tx1"/>
                </a:solidFill>
                <a:latin typeface="Rockwell" panose="02060603020205020403" pitchFamily="18" charset="0"/>
              </a:rPr>
              <a:t>like</a:t>
            </a:r>
            <a:r>
              <a:rPr lang="en-US" sz="1800" b="0" i="0" dirty="0">
                <a:solidFill>
                  <a:schemeClr val="tx1"/>
                </a:solidFill>
                <a:effectLst/>
                <a:latin typeface="Rockwell" panose="02060603020205020403" pitchFamily="18" charset="0"/>
              </a:rPr>
              <a:t> Random Forest, SVM, KNN </a:t>
            </a:r>
          </a:p>
          <a:p>
            <a:pPr marL="285750" indent="-285750">
              <a:buClr>
                <a:schemeClr val="tx1"/>
              </a:buClr>
              <a:buFont typeface="Wingdings" panose="05000000000000000000" pitchFamily="2" charset="2"/>
              <a:buChar char="Ø"/>
            </a:pPr>
            <a:endParaRPr lang="en-US" sz="1800" dirty="0">
              <a:solidFill>
                <a:schemeClr val="tx1"/>
              </a:solidFill>
              <a:latin typeface="Rockwell" panose="02060603020205020403" pitchFamily="18" charset="0"/>
            </a:endParaRPr>
          </a:p>
          <a:p>
            <a:pPr marL="285750" indent="-285750">
              <a:buClr>
                <a:schemeClr val="tx1"/>
              </a:buClr>
              <a:buFont typeface="Wingdings" panose="05000000000000000000" pitchFamily="2" charset="2"/>
              <a:buChar char="Ø"/>
            </a:pPr>
            <a:r>
              <a:rPr lang="en-US" sz="1800" dirty="0">
                <a:solidFill>
                  <a:schemeClr val="tx1"/>
                </a:solidFill>
                <a:latin typeface="Rockwell" panose="02060603020205020403" pitchFamily="18" charset="0"/>
              </a:rPr>
              <a:t>To build a strong system that can recognize and stop different types of spoofing attacks</a:t>
            </a:r>
            <a:endParaRPr lang="en-IN" sz="1800" dirty="0">
              <a:solidFill>
                <a:schemeClr val="tx1"/>
              </a:solidFill>
              <a:latin typeface="Rockwell" panose="02060603020205020403" pitchFamily="18" charset="0"/>
            </a:endParaRPr>
          </a:p>
        </p:txBody>
      </p:sp>
    </p:spTree>
    <p:extLst>
      <p:ext uri="{BB962C8B-B14F-4D97-AF65-F5344CB8AC3E}">
        <p14:creationId xmlns:p14="http://schemas.microsoft.com/office/powerpoint/2010/main" val="2959623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87;p31">
            <a:extLst>
              <a:ext uri="{FF2B5EF4-FFF2-40B4-BE49-F238E27FC236}">
                <a16:creationId xmlns:a16="http://schemas.microsoft.com/office/drawing/2014/main" id="{444E347D-8B37-F683-2720-0456AD06CADB}"/>
              </a:ext>
            </a:extLst>
          </p:cNvPr>
          <p:cNvSpPr txBox="1">
            <a:spLocks/>
          </p:cNvSpPr>
          <p:nvPr/>
        </p:nvSpPr>
        <p:spPr>
          <a:xfrm>
            <a:off x="720000" y="37120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Doppio One"/>
              <a:buNone/>
              <a:defRPr sz="3000" b="1" i="0" u="none" strike="noStrike" cap="none">
                <a:solidFill>
                  <a:schemeClr val="dk1"/>
                </a:solidFill>
                <a:latin typeface="Doppio One"/>
                <a:ea typeface="Doppio One"/>
                <a:cs typeface="Doppio One"/>
                <a:sym typeface="Doppio One"/>
              </a:defRPr>
            </a:lvl1pPr>
            <a:lvl2pPr marR="0" lvl="1"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2pPr>
            <a:lvl3pPr marR="0" lvl="2"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3pPr>
            <a:lvl4pPr marR="0" lvl="3"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4pPr>
            <a:lvl5pPr marR="0" lvl="4"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5pPr>
            <a:lvl6pPr marR="0" lvl="5"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6pPr>
            <a:lvl7pPr marR="0" lvl="6"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7pPr>
            <a:lvl8pPr marR="0" lvl="7"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8pPr>
            <a:lvl9pPr marR="0" lvl="8"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9pPr>
          </a:lstStyle>
          <a:p>
            <a:r>
              <a:rPr lang="en-US" sz="2400" b="0" dirty="0">
                <a:solidFill>
                  <a:schemeClr val="accent2"/>
                </a:solidFill>
                <a:latin typeface="Rockwell" panose="02060603020205020403" pitchFamily="18" charset="0"/>
              </a:rPr>
              <a:t>Future Scope</a:t>
            </a:r>
          </a:p>
        </p:txBody>
      </p:sp>
      <p:sp>
        <p:nvSpPr>
          <p:cNvPr id="4" name="TextBox 3">
            <a:extLst>
              <a:ext uri="{FF2B5EF4-FFF2-40B4-BE49-F238E27FC236}">
                <a16:creationId xmlns:a16="http://schemas.microsoft.com/office/drawing/2014/main" id="{47EA111A-FFB6-CDE7-5C2A-244F7E0893F9}"/>
              </a:ext>
            </a:extLst>
          </p:cNvPr>
          <p:cNvSpPr txBox="1"/>
          <p:nvPr/>
        </p:nvSpPr>
        <p:spPr>
          <a:xfrm>
            <a:off x="599607" y="1178401"/>
            <a:ext cx="7824393" cy="2308324"/>
          </a:xfrm>
          <a:prstGeom prst="rect">
            <a:avLst/>
          </a:prstGeom>
          <a:noFill/>
        </p:spPr>
        <p:txBody>
          <a:bodyPr wrap="square">
            <a:spAutoFit/>
          </a:bodyPr>
          <a:lstStyle/>
          <a:p>
            <a:pPr marL="285750" indent="-285750">
              <a:buClr>
                <a:schemeClr val="tx1"/>
              </a:buClr>
              <a:buFont typeface="Wingdings" panose="05000000000000000000" pitchFamily="2" charset="2"/>
              <a:buChar char="Ø"/>
            </a:pPr>
            <a:r>
              <a:rPr lang="en-US" sz="1800" b="0" i="0" dirty="0">
                <a:solidFill>
                  <a:schemeClr val="tx1"/>
                </a:solidFill>
                <a:effectLst/>
                <a:latin typeface="Rockwell" panose="02060603020205020403" pitchFamily="18" charset="0"/>
              </a:rPr>
              <a:t>Integrate explainable artificial intelligence (XAI) techniques into the existing methodology</a:t>
            </a:r>
          </a:p>
          <a:p>
            <a:pPr marL="285750" indent="-285750">
              <a:buClr>
                <a:schemeClr val="tx1"/>
              </a:buClr>
              <a:buFont typeface="Wingdings" panose="05000000000000000000" pitchFamily="2" charset="2"/>
              <a:buChar char="Ø"/>
            </a:pPr>
            <a:endParaRPr lang="en-US" sz="1800" b="0" i="0" dirty="0">
              <a:solidFill>
                <a:schemeClr val="tx1"/>
              </a:solidFill>
              <a:effectLst/>
              <a:latin typeface="Rockwell" panose="02060603020205020403" pitchFamily="18" charset="0"/>
            </a:endParaRPr>
          </a:p>
          <a:p>
            <a:pPr marL="285750" indent="-285750">
              <a:buClr>
                <a:schemeClr val="tx1"/>
              </a:buClr>
              <a:buFont typeface="Wingdings" panose="05000000000000000000" pitchFamily="2" charset="2"/>
              <a:buChar char="Ø"/>
            </a:pPr>
            <a:r>
              <a:rPr lang="en-US" sz="1800" dirty="0">
                <a:solidFill>
                  <a:schemeClr val="tx1"/>
                </a:solidFill>
                <a:latin typeface="Rockwell" panose="02060603020205020403" pitchFamily="18" charset="0"/>
              </a:rPr>
              <a:t>T</a:t>
            </a:r>
            <a:r>
              <a:rPr lang="en-US" sz="1800" b="0" i="0" dirty="0">
                <a:solidFill>
                  <a:schemeClr val="tx1"/>
                </a:solidFill>
                <a:effectLst/>
                <a:latin typeface="Rockwell" panose="02060603020205020403" pitchFamily="18" charset="0"/>
              </a:rPr>
              <a:t>o make the decision-making process of machine learning models more transparent and interpretable</a:t>
            </a:r>
          </a:p>
          <a:p>
            <a:pPr marL="285750" indent="-285750">
              <a:buClr>
                <a:schemeClr val="tx1"/>
              </a:buClr>
              <a:buFont typeface="Wingdings" panose="05000000000000000000" pitchFamily="2" charset="2"/>
              <a:buChar char="Ø"/>
            </a:pPr>
            <a:endParaRPr lang="en-US" sz="1800" dirty="0">
              <a:solidFill>
                <a:schemeClr val="tx1"/>
              </a:solidFill>
              <a:latin typeface="Rockwell" panose="02060603020205020403" pitchFamily="18" charset="0"/>
            </a:endParaRPr>
          </a:p>
          <a:p>
            <a:pPr marL="285750" indent="-285750">
              <a:buClr>
                <a:schemeClr val="tx1"/>
              </a:buClr>
              <a:buFont typeface="Wingdings" panose="05000000000000000000" pitchFamily="2" charset="2"/>
              <a:buChar char="Ø"/>
            </a:pPr>
            <a:r>
              <a:rPr lang="en-US" sz="1800" b="0" i="0" dirty="0">
                <a:solidFill>
                  <a:schemeClr val="tx1"/>
                </a:solidFill>
                <a:effectLst/>
                <a:latin typeface="Rockwell" panose="02060603020205020403" pitchFamily="18" charset="0"/>
              </a:rPr>
              <a:t>XAI is particularly important in scenarios where understanding the rationale behind AI predictions is crucial, such as in healthcare.</a:t>
            </a:r>
            <a:endParaRPr lang="en-IN" sz="1800" dirty="0">
              <a:solidFill>
                <a:schemeClr val="tx1"/>
              </a:solidFill>
              <a:latin typeface="Rockwell" panose="02060603020205020403" pitchFamily="18" charset="0"/>
            </a:endParaRPr>
          </a:p>
        </p:txBody>
      </p:sp>
    </p:spTree>
    <p:extLst>
      <p:ext uri="{BB962C8B-B14F-4D97-AF65-F5344CB8AC3E}">
        <p14:creationId xmlns:p14="http://schemas.microsoft.com/office/powerpoint/2010/main" val="390884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87;p31">
            <a:extLst>
              <a:ext uri="{FF2B5EF4-FFF2-40B4-BE49-F238E27FC236}">
                <a16:creationId xmlns:a16="http://schemas.microsoft.com/office/drawing/2014/main" id="{444E347D-8B37-F683-2720-0456AD06CADB}"/>
              </a:ext>
            </a:extLst>
          </p:cNvPr>
          <p:cNvSpPr txBox="1">
            <a:spLocks/>
          </p:cNvSpPr>
          <p:nvPr/>
        </p:nvSpPr>
        <p:spPr>
          <a:xfrm>
            <a:off x="720000" y="37120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Doppio One"/>
              <a:buNone/>
              <a:defRPr sz="3000" b="1" i="0" u="none" strike="noStrike" cap="none">
                <a:solidFill>
                  <a:schemeClr val="dk1"/>
                </a:solidFill>
                <a:latin typeface="Doppio One"/>
                <a:ea typeface="Doppio One"/>
                <a:cs typeface="Doppio One"/>
                <a:sym typeface="Doppio One"/>
              </a:defRPr>
            </a:lvl1pPr>
            <a:lvl2pPr marR="0" lvl="1"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2pPr>
            <a:lvl3pPr marR="0" lvl="2"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3pPr>
            <a:lvl4pPr marR="0" lvl="3"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4pPr>
            <a:lvl5pPr marR="0" lvl="4"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5pPr>
            <a:lvl6pPr marR="0" lvl="5"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6pPr>
            <a:lvl7pPr marR="0" lvl="6"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7pPr>
            <a:lvl8pPr marR="0" lvl="7"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8pPr>
            <a:lvl9pPr marR="0" lvl="8"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9pPr>
          </a:lstStyle>
          <a:p>
            <a:r>
              <a:rPr lang="en-US" dirty="0">
                <a:latin typeface="Rockwell" panose="02060603020205020403" pitchFamily="18" charset="0"/>
              </a:rPr>
              <a:t>Introduction</a:t>
            </a:r>
          </a:p>
        </p:txBody>
      </p:sp>
      <p:sp>
        <p:nvSpPr>
          <p:cNvPr id="4" name="TextBox 3">
            <a:extLst>
              <a:ext uri="{FF2B5EF4-FFF2-40B4-BE49-F238E27FC236}">
                <a16:creationId xmlns:a16="http://schemas.microsoft.com/office/drawing/2014/main" id="{1872A9A7-CBA8-5497-986B-F96D34C70B1D}"/>
              </a:ext>
            </a:extLst>
          </p:cNvPr>
          <p:cNvSpPr txBox="1"/>
          <p:nvPr/>
        </p:nvSpPr>
        <p:spPr>
          <a:xfrm>
            <a:off x="2800350" y="2221706"/>
            <a:ext cx="184731" cy="307777"/>
          </a:xfrm>
          <a:prstGeom prst="rect">
            <a:avLst/>
          </a:prstGeom>
          <a:noFill/>
        </p:spPr>
        <p:txBody>
          <a:bodyPr wrap="none" rtlCol="0">
            <a:spAutoFit/>
          </a:bodyPr>
          <a:lstStyle/>
          <a:p>
            <a:endParaRPr lang="en-US" dirty="0"/>
          </a:p>
        </p:txBody>
      </p:sp>
      <p:sp>
        <p:nvSpPr>
          <p:cNvPr id="8" name="TextBox 7">
            <a:extLst>
              <a:ext uri="{FF2B5EF4-FFF2-40B4-BE49-F238E27FC236}">
                <a16:creationId xmlns:a16="http://schemas.microsoft.com/office/drawing/2014/main" id="{17407F5B-B591-FCCE-F0C9-C2A6C7CCCC76}"/>
              </a:ext>
            </a:extLst>
          </p:cNvPr>
          <p:cNvSpPr txBox="1"/>
          <p:nvPr/>
        </p:nvSpPr>
        <p:spPr>
          <a:xfrm>
            <a:off x="720001" y="1238103"/>
            <a:ext cx="7703999" cy="2828980"/>
          </a:xfrm>
          <a:prstGeom prst="rect">
            <a:avLst/>
          </a:prstGeom>
          <a:noFill/>
        </p:spPr>
        <p:txBody>
          <a:bodyPr wrap="square">
            <a:spAutoFit/>
          </a:bodyPr>
          <a:lstStyle/>
          <a:p>
            <a:pPr marL="285750" indent="-285750" algn="l">
              <a:lnSpc>
                <a:spcPct val="150000"/>
              </a:lnSpc>
              <a:buClr>
                <a:schemeClr val="tx1"/>
              </a:buClr>
              <a:buFont typeface="Wingdings" panose="05000000000000000000" pitchFamily="2" charset="2"/>
              <a:buChar char="Ø"/>
            </a:pPr>
            <a:r>
              <a:rPr lang="en-US" sz="1200" b="0" i="0" dirty="0">
                <a:solidFill>
                  <a:srgbClr val="D1D5DB"/>
                </a:solidFill>
                <a:effectLst/>
                <a:latin typeface="Rockwell" panose="02060603020205020403" pitchFamily="18" charset="0"/>
              </a:rPr>
              <a:t>Computer networks are the backbone of healthcare systems, facilitating seamless communication among medical devices and systems</a:t>
            </a:r>
          </a:p>
          <a:p>
            <a:pPr marL="285750" indent="-285750" algn="l">
              <a:lnSpc>
                <a:spcPct val="150000"/>
              </a:lnSpc>
              <a:buClr>
                <a:schemeClr val="tx1"/>
              </a:buClr>
              <a:buFont typeface="Wingdings" panose="05000000000000000000" pitchFamily="2" charset="2"/>
              <a:buChar char="Ø"/>
            </a:pPr>
            <a:r>
              <a:rPr lang="en-US" sz="1200" b="0" i="0" dirty="0">
                <a:solidFill>
                  <a:srgbClr val="D1D5DB"/>
                </a:solidFill>
                <a:effectLst/>
                <a:latin typeface="Rockwell" panose="02060603020205020403" pitchFamily="18" charset="0"/>
              </a:rPr>
              <a:t>Robust networks contribute to improved patient care by enabling real-time monitoring, efficient data management, and timely decision-making by healthcare providers</a:t>
            </a:r>
          </a:p>
          <a:p>
            <a:pPr marL="285750" indent="-285750" algn="l">
              <a:lnSpc>
                <a:spcPct val="150000"/>
              </a:lnSpc>
              <a:buClr>
                <a:schemeClr val="tx1"/>
              </a:buClr>
              <a:buFont typeface="Wingdings" panose="05000000000000000000" pitchFamily="2" charset="2"/>
              <a:buChar char="Ø"/>
            </a:pPr>
            <a:r>
              <a:rPr lang="en-US" sz="1200" b="0" i="0" dirty="0">
                <a:solidFill>
                  <a:srgbClr val="D1D5DB"/>
                </a:solidFill>
                <a:effectLst/>
                <a:latin typeface="Rockwell" panose="02060603020205020403" pitchFamily="18" charset="0"/>
              </a:rPr>
              <a:t>Networks link medical devices, electronic health records, and diagnostic tools, creating an interconnected healthcare ecosystem for comprehensive patient management</a:t>
            </a:r>
          </a:p>
          <a:p>
            <a:pPr marL="285750" indent="-285750" algn="l">
              <a:lnSpc>
                <a:spcPct val="150000"/>
              </a:lnSpc>
              <a:buClr>
                <a:schemeClr val="tx1"/>
              </a:buClr>
              <a:buFont typeface="Wingdings" panose="05000000000000000000" pitchFamily="2" charset="2"/>
              <a:buChar char="Ø"/>
            </a:pPr>
            <a:r>
              <a:rPr lang="en-US" sz="1200" b="0" i="0" dirty="0">
                <a:solidFill>
                  <a:srgbClr val="D1D5DB"/>
                </a:solidFill>
                <a:effectLst/>
                <a:latin typeface="Rockwell" panose="02060603020205020403" pitchFamily="18" charset="0"/>
              </a:rPr>
              <a:t>Unique challenges, such as security and interoperability, coexist with opportunities for transformative technologies in healthcare networking</a:t>
            </a:r>
          </a:p>
          <a:p>
            <a:pPr marL="285750" indent="-285750" algn="l">
              <a:lnSpc>
                <a:spcPct val="150000"/>
              </a:lnSpc>
              <a:buClr>
                <a:schemeClr val="tx1"/>
              </a:buClr>
              <a:buFont typeface="Wingdings" panose="05000000000000000000" pitchFamily="2" charset="2"/>
              <a:buChar char="Ø"/>
            </a:pPr>
            <a:r>
              <a:rPr lang="en-US" sz="1200" b="0" i="0" dirty="0">
                <a:solidFill>
                  <a:srgbClr val="D1D5DB"/>
                </a:solidFill>
                <a:effectLst/>
                <a:latin typeface="Rockwell" panose="02060603020205020403" pitchFamily="18" charset="0"/>
              </a:rPr>
              <a:t>The evolution from basic connectivity to advanced technologies reflects a progression toward sophisticated and interconnected healthcare infrastructures</a:t>
            </a:r>
          </a:p>
        </p:txBody>
      </p:sp>
    </p:spTree>
    <p:extLst>
      <p:ext uri="{BB962C8B-B14F-4D97-AF65-F5344CB8AC3E}">
        <p14:creationId xmlns:p14="http://schemas.microsoft.com/office/powerpoint/2010/main" val="26045846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title"/>
          </p:nvPr>
        </p:nvSpPr>
        <p:spPr>
          <a:xfrm>
            <a:off x="3086100" y="1226461"/>
            <a:ext cx="5586413" cy="21739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b="0" i="0" dirty="0">
                <a:solidFill>
                  <a:srgbClr val="ECECF1"/>
                </a:solidFill>
                <a:effectLst/>
                <a:latin typeface="Rockwell" panose="02060603020205020403" pitchFamily="18" charset="0"/>
              </a:rPr>
              <a:t>“To improve the performance of interoperability in healthcare networks with respect to the following QoS parameters:</a:t>
            </a:r>
            <a:br>
              <a:rPr lang="en-US" sz="1800" b="0" i="0" dirty="0">
                <a:solidFill>
                  <a:srgbClr val="ECECF1"/>
                </a:solidFill>
                <a:effectLst/>
                <a:latin typeface="Rockwell" panose="02060603020205020403" pitchFamily="18" charset="0"/>
              </a:rPr>
            </a:br>
            <a:r>
              <a:rPr lang="en-US" sz="1800" b="0" i="0" dirty="0">
                <a:solidFill>
                  <a:srgbClr val="ECECF1"/>
                </a:solidFill>
                <a:effectLst/>
                <a:latin typeface="Rockwell" panose="02060603020205020403" pitchFamily="18" charset="0"/>
              </a:rPr>
              <a:t>Data Exchange Efficiency</a:t>
            </a:r>
            <a:br>
              <a:rPr lang="en-US" sz="1800" b="0" i="0" dirty="0">
                <a:solidFill>
                  <a:srgbClr val="ECECF1"/>
                </a:solidFill>
                <a:effectLst/>
                <a:latin typeface="Rockwell" panose="02060603020205020403" pitchFamily="18" charset="0"/>
              </a:rPr>
            </a:br>
            <a:r>
              <a:rPr lang="en-US" sz="1800" b="0" i="0" dirty="0">
                <a:solidFill>
                  <a:srgbClr val="ECECF1"/>
                </a:solidFill>
                <a:effectLst/>
                <a:latin typeface="Rockwell" panose="02060603020205020403" pitchFamily="18" charset="0"/>
              </a:rPr>
              <a:t>Semantic Interoperability</a:t>
            </a:r>
            <a:br>
              <a:rPr lang="en-US" sz="1800" b="0" i="0" dirty="0">
                <a:solidFill>
                  <a:srgbClr val="ECECF1"/>
                </a:solidFill>
                <a:effectLst/>
                <a:latin typeface="Rockwell" panose="02060603020205020403" pitchFamily="18" charset="0"/>
              </a:rPr>
            </a:br>
            <a:r>
              <a:rPr lang="en-US" sz="1800" b="0" i="0" dirty="0">
                <a:solidFill>
                  <a:srgbClr val="ECECF1"/>
                </a:solidFill>
                <a:effectLst/>
                <a:latin typeface="Rockwell" panose="02060603020205020403" pitchFamily="18" charset="0"/>
              </a:rPr>
              <a:t>Data Security and Privacy “</a:t>
            </a:r>
            <a:endParaRPr sz="1800" b="0" dirty="0">
              <a:latin typeface="Rockwell" panose="02060603020205020403" pitchFamily="18" charset="0"/>
            </a:endParaRPr>
          </a:p>
        </p:txBody>
      </p:sp>
      <p:sp>
        <p:nvSpPr>
          <p:cNvPr id="212" name="Google Shape;212;p33"/>
          <p:cNvSpPr txBox="1">
            <a:spLocks noGrp="1"/>
          </p:cNvSpPr>
          <p:nvPr>
            <p:ph type="title" idx="2"/>
          </p:nvPr>
        </p:nvSpPr>
        <p:spPr>
          <a:xfrm>
            <a:off x="542558" y="1226461"/>
            <a:ext cx="2543542" cy="21739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p>
        </p:txBody>
      </p:sp>
      <p:sp>
        <p:nvSpPr>
          <p:cNvPr id="4" name="Google Shape;212;p33">
            <a:extLst>
              <a:ext uri="{FF2B5EF4-FFF2-40B4-BE49-F238E27FC236}">
                <a16:creationId xmlns:a16="http://schemas.microsoft.com/office/drawing/2014/main" id="{AAFF1F8D-5574-FC41-8F02-1EE65E3278F5}"/>
              </a:ext>
            </a:extLst>
          </p:cNvPr>
          <p:cNvSpPr txBox="1">
            <a:spLocks/>
          </p:cNvSpPr>
          <p:nvPr/>
        </p:nvSpPr>
        <p:spPr>
          <a:xfrm rot="10800000" flipV="1">
            <a:off x="1007086" y="1735931"/>
            <a:ext cx="1821838" cy="142875"/>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Doppio One"/>
              <a:buNone/>
              <a:defRPr sz="8000" b="1" i="0" u="none" strike="noStrike" cap="none">
                <a:solidFill>
                  <a:schemeClr val="accent2"/>
                </a:solidFill>
                <a:latin typeface="Doppio One"/>
                <a:ea typeface="Doppio One"/>
                <a:cs typeface="Doppio One"/>
                <a:sym typeface="Doppio One"/>
              </a:defRPr>
            </a:lvl1pPr>
            <a:lvl2pPr marR="0" lvl="1" algn="ctr" rtl="0">
              <a:lnSpc>
                <a:spcPct val="100000"/>
              </a:lnSpc>
              <a:spcBef>
                <a:spcPts val="0"/>
              </a:spcBef>
              <a:spcAft>
                <a:spcPts val="0"/>
              </a:spcAft>
              <a:buClr>
                <a:schemeClr val="lt1"/>
              </a:buClr>
              <a:buSzPts val="6000"/>
              <a:buFont typeface="Doppio One"/>
              <a:buNone/>
              <a:defRPr sz="6000" b="1" i="0" u="none" strike="noStrike" cap="none">
                <a:solidFill>
                  <a:schemeClr val="lt1"/>
                </a:solidFill>
                <a:latin typeface="Doppio One"/>
                <a:ea typeface="Doppio One"/>
                <a:cs typeface="Doppio One"/>
                <a:sym typeface="Doppio One"/>
              </a:defRPr>
            </a:lvl2pPr>
            <a:lvl3pPr marR="0" lvl="2" algn="ctr" rtl="0">
              <a:lnSpc>
                <a:spcPct val="100000"/>
              </a:lnSpc>
              <a:spcBef>
                <a:spcPts val="0"/>
              </a:spcBef>
              <a:spcAft>
                <a:spcPts val="0"/>
              </a:spcAft>
              <a:buClr>
                <a:schemeClr val="lt1"/>
              </a:buClr>
              <a:buSzPts val="6000"/>
              <a:buFont typeface="Doppio One"/>
              <a:buNone/>
              <a:defRPr sz="6000" b="1" i="0" u="none" strike="noStrike" cap="none">
                <a:solidFill>
                  <a:schemeClr val="lt1"/>
                </a:solidFill>
                <a:latin typeface="Doppio One"/>
                <a:ea typeface="Doppio One"/>
                <a:cs typeface="Doppio One"/>
                <a:sym typeface="Doppio One"/>
              </a:defRPr>
            </a:lvl3pPr>
            <a:lvl4pPr marR="0" lvl="3" algn="ctr" rtl="0">
              <a:lnSpc>
                <a:spcPct val="100000"/>
              </a:lnSpc>
              <a:spcBef>
                <a:spcPts val="0"/>
              </a:spcBef>
              <a:spcAft>
                <a:spcPts val="0"/>
              </a:spcAft>
              <a:buClr>
                <a:schemeClr val="lt1"/>
              </a:buClr>
              <a:buSzPts val="6000"/>
              <a:buFont typeface="Doppio One"/>
              <a:buNone/>
              <a:defRPr sz="6000" b="1" i="0" u="none" strike="noStrike" cap="none">
                <a:solidFill>
                  <a:schemeClr val="lt1"/>
                </a:solidFill>
                <a:latin typeface="Doppio One"/>
                <a:ea typeface="Doppio One"/>
                <a:cs typeface="Doppio One"/>
                <a:sym typeface="Doppio One"/>
              </a:defRPr>
            </a:lvl4pPr>
            <a:lvl5pPr marR="0" lvl="4" algn="ctr" rtl="0">
              <a:lnSpc>
                <a:spcPct val="100000"/>
              </a:lnSpc>
              <a:spcBef>
                <a:spcPts val="0"/>
              </a:spcBef>
              <a:spcAft>
                <a:spcPts val="0"/>
              </a:spcAft>
              <a:buClr>
                <a:schemeClr val="lt1"/>
              </a:buClr>
              <a:buSzPts val="6000"/>
              <a:buFont typeface="Doppio One"/>
              <a:buNone/>
              <a:defRPr sz="6000" b="1" i="0" u="none" strike="noStrike" cap="none">
                <a:solidFill>
                  <a:schemeClr val="lt1"/>
                </a:solidFill>
                <a:latin typeface="Doppio One"/>
                <a:ea typeface="Doppio One"/>
                <a:cs typeface="Doppio One"/>
                <a:sym typeface="Doppio One"/>
              </a:defRPr>
            </a:lvl5pPr>
            <a:lvl6pPr marR="0" lvl="5" algn="ctr" rtl="0">
              <a:lnSpc>
                <a:spcPct val="100000"/>
              </a:lnSpc>
              <a:spcBef>
                <a:spcPts val="0"/>
              </a:spcBef>
              <a:spcAft>
                <a:spcPts val="0"/>
              </a:spcAft>
              <a:buClr>
                <a:schemeClr val="lt1"/>
              </a:buClr>
              <a:buSzPts val="6000"/>
              <a:buFont typeface="Doppio One"/>
              <a:buNone/>
              <a:defRPr sz="6000" b="1" i="0" u="none" strike="noStrike" cap="none">
                <a:solidFill>
                  <a:schemeClr val="lt1"/>
                </a:solidFill>
                <a:latin typeface="Doppio One"/>
                <a:ea typeface="Doppio One"/>
                <a:cs typeface="Doppio One"/>
                <a:sym typeface="Doppio One"/>
              </a:defRPr>
            </a:lvl6pPr>
            <a:lvl7pPr marR="0" lvl="6" algn="ctr" rtl="0">
              <a:lnSpc>
                <a:spcPct val="100000"/>
              </a:lnSpc>
              <a:spcBef>
                <a:spcPts val="0"/>
              </a:spcBef>
              <a:spcAft>
                <a:spcPts val="0"/>
              </a:spcAft>
              <a:buClr>
                <a:schemeClr val="lt1"/>
              </a:buClr>
              <a:buSzPts val="6000"/>
              <a:buFont typeface="Doppio One"/>
              <a:buNone/>
              <a:defRPr sz="6000" b="1" i="0" u="none" strike="noStrike" cap="none">
                <a:solidFill>
                  <a:schemeClr val="lt1"/>
                </a:solidFill>
                <a:latin typeface="Doppio One"/>
                <a:ea typeface="Doppio One"/>
                <a:cs typeface="Doppio One"/>
                <a:sym typeface="Doppio One"/>
              </a:defRPr>
            </a:lvl7pPr>
            <a:lvl8pPr marR="0" lvl="7" algn="ctr" rtl="0">
              <a:lnSpc>
                <a:spcPct val="100000"/>
              </a:lnSpc>
              <a:spcBef>
                <a:spcPts val="0"/>
              </a:spcBef>
              <a:spcAft>
                <a:spcPts val="0"/>
              </a:spcAft>
              <a:buClr>
                <a:schemeClr val="lt1"/>
              </a:buClr>
              <a:buSzPts val="6000"/>
              <a:buFont typeface="Doppio One"/>
              <a:buNone/>
              <a:defRPr sz="6000" b="1" i="0" u="none" strike="noStrike" cap="none">
                <a:solidFill>
                  <a:schemeClr val="lt1"/>
                </a:solidFill>
                <a:latin typeface="Doppio One"/>
                <a:ea typeface="Doppio One"/>
                <a:cs typeface="Doppio One"/>
                <a:sym typeface="Doppio One"/>
              </a:defRPr>
            </a:lvl8pPr>
            <a:lvl9pPr marR="0" lvl="8" algn="ctr" rtl="0">
              <a:lnSpc>
                <a:spcPct val="100000"/>
              </a:lnSpc>
              <a:spcBef>
                <a:spcPts val="0"/>
              </a:spcBef>
              <a:spcAft>
                <a:spcPts val="0"/>
              </a:spcAft>
              <a:buClr>
                <a:schemeClr val="lt1"/>
              </a:buClr>
              <a:buSzPts val="6000"/>
              <a:buFont typeface="Doppio One"/>
              <a:buNone/>
              <a:defRPr sz="6000" b="1" i="0" u="none" strike="noStrike" cap="none">
                <a:solidFill>
                  <a:schemeClr val="lt1"/>
                </a:solidFill>
                <a:latin typeface="Doppio One"/>
                <a:ea typeface="Doppio One"/>
                <a:cs typeface="Doppio One"/>
                <a:sym typeface="Doppio One"/>
              </a:defRPr>
            </a:lvl9pPr>
          </a:lstStyle>
          <a:p>
            <a:r>
              <a:rPr lang="en" sz="1050" b="0" dirty="0">
                <a:latin typeface="Rockwell" panose="02060603020205020403" pitchFamily="18" charset="0"/>
              </a:rPr>
              <a:t>PROBLEM STATEMENT</a:t>
            </a:r>
          </a:p>
        </p:txBody>
      </p:sp>
    </p:spTree>
    <p:extLst>
      <p:ext uri="{BB962C8B-B14F-4D97-AF65-F5344CB8AC3E}">
        <p14:creationId xmlns:p14="http://schemas.microsoft.com/office/powerpoint/2010/main" val="676512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87;p31">
            <a:extLst>
              <a:ext uri="{FF2B5EF4-FFF2-40B4-BE49-F238E27FC236}">
                <a16:creationId xmlns:a16="http://schemas.microsoft.com/office/drawing/2014/main" id="{444E347D-8B37-F683-2720-0456AD06CADB}"/>
              </a:ext>
            </a:extLst>
          </p:cNvPr>
          <p:cNvSpPr txBox="1">
            <a:spLocks/>
          </p:cNvSpPr>
          <p:nvPr/>
        </p:nvSpPr>
        <p:spPr>
          <a:xfrm>
            <a:off x="719999" y="39263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Doppio One"/>
              <a:buNone/>
              <a:defRPr sz="3000" b="1" i="0" u="none" strike="noStrike" cap="none">
                <a:solidFill>
                  <a:schemeClr val="dk1"/>
                </a:solidFill>
                <a:latin typeface="Doppio One"/>
                <a:ea typeface="Doppio One"/>
                <a:cs typeface="Doppio One"/>
                <a:sym typeface="Doppio One"/>
              </a:defRPr>
            </a:lvl1pPr>
            <a:lvl2pPr marR="0" lvl="1"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2pPr>
            <a:lvl3pPr marR="0" lvl="2"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3pPr>
            <a:lvl4pPr marR="0" lvl="3"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4pPr>
            <a:lvl5pPr marR="0" lvl="4"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5pPr>
            <a:lvl6pPr marR="0" lvl="5"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6pPr>
            <a:lvl7pPr marR="0" lvl="6"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7pPr>
            <a:lvl8pPr marR="0" lvl="7"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8pPr>
            <a:lvl9pPr marR="0" lvl="8"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9pPr>
          </a:lstStyle>
          <a:p>
            <a:r>
              <a:rPr lang="en-US" sz="2400" b="0" dirty="0">
                <a:latin typeface="Rockwell" panose="02060603020205020403" pitchFamily="18" charset="0"/>
              </a:rPr>
              <a:t>Problem Definition</a:t>
            </a:r>
          </a:p>
        </p:txBody>
      </p:sp>
      <p:sp>
        <p:nvSpPr>
          <p:cNvPr id="2" name="TextBox 1">
            <a:extLst>
              <a:ext uri="{FF2B5EF4-FFF2-40B4-BE49-F238E27FC236}">
                <a16:creationId xmlns:a16="http://schemas.microsoft.com/office/drawing/2014/main" id="{B6FB2309-9A89-5739-473D-137C15C81EA6}"/>
              </a:ext>
            </a:extLst>
          </p:cNvPr>
          <p:cNvSpPr txBox="1"/>
          <p:nvPr/>
        </p:nvSpPr>
        <p:spPr>
          <a:xfrm>
            <a:off x="407194" y="1207827"/>
            <a:ext cx="8016805" cy="2893100"/>
          </a:xfrm>
          <a:prstGeom prst="rect">
            <a:avLst/>
          </a:prstGeom>
          <a:noFill/>
        </p:spPr>
        <p:txBody>
          <a:bodyPr wrap="square" rtlCol="0">
            <a:spAutoFit/>
          </a:bodyPr>
          <a:lstStyle/>
          <a:p>
            <a:r>
              <a:rPr lang="en-US" dirty="0">
                <a:solidFill>
                  <a:schemeClr val="tx1"/>
                </a:solidFill>
                <a:latin typeface="Rockwell" panose="02060603020205020403" pitchFamily="18" charset="0"/>
              </a:rPr>
              <a:t>The challenge is to enhance the performance of interoperability within healthcare networks, focusing on three critical Quality of Service (QoS) parameters:</a:t>
            </a:r>
          </a:p>
          <a:p>
            <a:endParaRPr lang="en-US" dirty="0">
              <a:solidFill>
                <a:schemeClr val="tx1"/>
              </a:solidFill>
              <a:latin typeface="Rockwell" panose="02060603020205020403" pitchFamily="18" charset="0"/>
            </a:endParaRPr>
          </a:p>
          <a:p>
            <a:pPr algn="l">
              <a:buFont typeface="Arial" panose="020B0604020202020204" pitchFamily="34" charset="0"/>
              <a:buChar char="•"/>
            </a:pPr>
            <a:r>
              <a:rPr lang="en-US" b="1" i="0" dirty="0">
                <a:solidFill>
                  <a:srgbClr val="D1D5DB"/>
                </a:solidFill>
                <a:effectLst/>
                <a:latin typeface="Rockwell" panose="02060603020205020403" pitchFamily="18" charset="0"/>
              </a:rPr>
              <a:t>Data Exchange Efficiency:</a:t>
            </a:r>
            <a:endParaRPr lang="en-US" b="0" i="0" dirty="0">
              <a:solidFill>
                <a:srgbClr val="D1D5DB"/>
              </a:solidFill>
              <a:effectLst/>
              <a:latin typeface="Rockwell" panose="02060603020205020403" pitchFamily="18" charset="0"/>
            </a:endParaRPr>
          </a:p>
          <a:p>
            <a:pPr marL="742950" lvl="1" indent="-285750" algn="l">
              <a:buClr>
                <a:schemeClr val="tx1"/>
              </a:buClr>
              <a:buFont typeface="Arial" panose="020B0604020202020204" pitchFamily="34" charset="0"/>
              <a:buChar char="•"/>
            </a:pPr>
            <a:r>
              <a:rPr lang="en-US" b="0" i="0" dirty="0">
                <a:solidFill>
                  <a:srgbClr val="D1D5DB"/>
                </a:solidFill>
                <a:effectLst/>
                <a:latin typeface="Rockwell" panose="02060603020205020403" pitchFamily="18" charset="0"/>
              </a:rPr>
              <a:t>Optimize speed and efficiency for timely and accurate information sharing among healthcare systems.</a:t>
            </a:r>
          </a:p>
          <a:p>
            <a:pPr algn="l">
              <a:buFont typeface="Arial" panose="020B0604020202020204" pitchFamily="34" charset="0"/>
              <a:buChar char="•"/>
            </a:pPr>
            <a:r>
              <a:rPr lang="en-US" b="1" i="0" dirty="0">
                <a:solidFill>
                  <a:srgbClr val="D1D5DB"/>
                </a:solidFill>
                <a:effectLst/>
                <a:latin typeface="Rockwell" panose="02060603020205020403" pitchFamily="18" charset="0"/>
              </a:rPr>
              <a:t>Semantic Interoperability:</a:t>
            </a:r>
            <a:endParaRPr lang="en-US" b="0" i="0" dirty="0">
              <a:solidFill>
                <a:srgbClr val="D1D5DB"/>
              </a:solidFill>
              <a:effectLst/>
              <a:latin typeface="Rockwell" panose="02060603020205020403" pitchFamily="18" charset="0"/>
            </a:endParaRPr>
          </a:p>
          <a:p>
            <a:pPr marL="742950" lvl="1" indent="-285750" algn="l">
              <a:buClr>
                <a:schemeClr val="tx1"/>
              </a:buClr>
              <a:buFont typeface="Arial" panose="020B0604020202020204" pitchFamily="34" charset="0"/>
              <a:buChar char="•"/>
            </a:pPr>
            <a:r>
              <a:rPr lang="en-US" b="0" i="0" dirty="0">
                <a:solidFill>
                  <a:srgbClr val="D1D5DB"/>
                </a:solidFill>
                <a:effectLst/>
                <a:latin typeface="Rockwell" panose="02060603020205020403" pitchFamily="18" charset="0"/>
              </a:rPr>
              <a:t>Enhance compatibility and understanding of exchanged data to maintain consistent meaning and context.</a:t>
            </a:r>
          </a:p>
          <a:p>
            <a:pPr algn="l">
              <a:buFont typeface="Arial" panose="020B0604020202020204" pitchFamily="34" charset="0"/>
              <a:buChar char="•"/>
            </a:pPr>
            <a:r>
              <a:rPr lang="en-US" b="1" i="0" dirty="0">
                <a:solidFill>
                  <a:srgbClr val="D1D5DB"/>
                </a:solidFill>
                <a:effectLst/>
                <a:latin typeface="Rockwell" panose="02060603020205020403" pitchFamily="18" charset="0"/>
              </a:rPr>
              <a:t>Data Security and Privacy:</a:t>
            </a:r>
            <a:endParaRPr lang="en-US" b="0" i="0" dirty="0">
              <a:solidFill>
                <a:srgbClr val="D1D5DB"/>
              </a:solidFill>
              <a:effectLst/>
              <a:latin typeface="Rockwell" panose="02060603020205020403" pitchFamily="18" charset="0"/>
            </a:endParaRPr>
          </a:p>
          <a:p>
            <a:pPr marL="742950" lvl="1" indent="-285750" algn="l">
              <a:buClr>
                <a:schemeClr val="tx1"/>
              </a:buClr>
              <a:buFont typeface="Arial" panose="020B0604020202020204" pitchFamily="34" charset="0"/>
              <a:buChar char="•"/>
            </a:pPr>
            <a:r>
              <a:rPr lang="en-US" b="0" i="0" dirty="0">
                <a:solidFill>
                  <a:srgbClr val="D1D5DB"/>
                </a:solidFill>
                <a:effectLst/>
                <a:latin typeface="Rockwell" panose="02060603020205020403" pitchFamily="18" charset="0"/>
              </a:rPr>
              <a:t>Address security and privacy concerns in healthcare data interoperability.</a:t>
            </a:r>
          </a:p>
          <a:p>
            <a:pPr marL="742950" lvl="1" indent="-285750" algn="l">
              <a:buClr>
                <a:schemeClr val="tx1"/>
              </a:buClr>
              <a:buFont typeface="Arial" panose="020B0604020202020204" pitchFamily="34" charset="0"/>
              <a:buChar char="•"/>
            </a:pPr>
            <a:r>
              <a:rPr lang="en-US" b="0" i="0" dirty="0">
                <a:solidFill>
                  <a:srgbClr val="D1D5DB"/>
                </a:solidFill>
                <a:effectLst/>
                <a:latin typeface="Rockwell" panose="02060603020205020403" pitchFamily="18" charset="0"/>
              </a:rPr>
              <a:t>Safeguard sensitive patient information from unauthorized access and breaches.</a:t>
            </a:r>
          </a:p>
          <a:p>
            <a:endParaRPr lang="en-IN" dirty="0">
              <a:solidFill>
                <a:schemeClr val="tx1"/>
              </a:solidFill>
              <a:latin typeface="Rockwell" panose="02060603020205020403" pitchFamily="18" charset="0"/>
            </a:endParaRPr>
          </a:p>
        </p:txBody>
      </p:sp>
    </p:spTree>
    <p:extLst>
      <p:ext uri="{BB962C8B-B14F-4D97-AF65-F5344CB8AC3E}">
        <p14:creationId xmlns:p14="http://schemas.microsoft.com/office/powerpoint/2010/main" val="28465230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87;p31">
            <a:extLst>
              <a:ext uri="{FF2B5EF4-FFF2-40B4-BE49-F238E27FC236}">
                <a16:creationId xmlns:a16="http://schemas.microsoft.com/office/drawing/2014/main" id="{444E347D-8B37-F683-2720-0456AD06CADB}"/>
              </a:ext>
            </a:extLst>
          </p:cNvPr>
          <p:cNvSpPr txBox="1">
            <a:spLocks/>
          </p:cNvSpPr>
          <p:nvPr/>
        </p:nvSpPr>
        <p:spPr>
          <a:xfrm>
            <a:off x="720000" y="37120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Doppio One"/>
              <a:buNone/>
              <a:defRPr sz="3000" b="1" i="0" u="none" strike="noStrike" cap="none">
                <a:solidFill>
                  <a:schemeClr val="dk1"/>
                </a:solidFill>
                <a:latin typeface="Doppio One"/>
                <a:ea typeface="Doppio One"/>
                <a:cs typeface="Doppio One"/>
                <a:sym typeface="Doppio One"/>
              </a:defRPr>
            </a:lvl1pPr>
            <a:lvl2pPr marR="0" lvl="1"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2pPr>
            <a:lvl3pPr marR="0" lvl="2"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3pPr>
            <a:lvl4pPr marR="0" lvl="3"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4pPr>
            <a:lvl5pPr marR="0" lvl="4"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5pPr>
            <a:lvl6pPr marR="0" lvl="5"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6pPr>
            <a:lvl7pPr marR="0" lvl="6"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7pPr>
            <a:lvl8pPr marR="0" lvl="7"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8pPr>
            <a:lvl9pPr marR="0" lvl="8"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9pPr>
          </a:lstStyle>
          <a:p>
            <a:r>
              <a:rPr lang="en-US" sz="2400" b="0" dirty="0">
                <a:solidFill>
                  <a:schemeClr val="accent2"/>
                </a:solidFill>
                <a:latin typeface="Rockwell" panose="02060603020205020403" pitchFamily="18" charset="0"/>
              </a:rPr>
              <a:t>Proposed Methodology</a:t>
            </a:r>
          </a:p>
        </p:txBody>
      </p:sp>
      <p:sp>
        <p:nvSpPr>
          <p:cNvPr id="2" name="TextBox 1">
            <a:extLst>
              <a:ext uri="{FF2B5EF4-FFF2-40B4-BE49-F238E27FC236}">
                <a16:creationId xmlns:a16="http://schemas.microsoft.com/office/drawing/2014/main" id="{E156AA25-F2C9-0391-7E13-9A5EC0B37492}"/>
              </a:ext>
            </a:extLst>
          </p:cNvPr>
          <p:cNvSpPr txBox="1"/>
          <p:nvPr/>
        </p:nvSpPr>
        <p:spPr>
          <a:xfrm>
            <a:off x="407195" y="874119"/>
            <a:ext cx="8943974" cy="3970318"/>
          </a:xfrm>
          <a:prstGeom prst="rect">
            <a:avLst/>
          </a:prstGeom>
          <a:noFill/>
        </p:spPr>
        <p:txBody>
          <a:bodyPr wrap="square" rtlCol="0">
            <a:spAutoFit/>
          </a:bodyPr>
          <a:lstStyle/>
          <a:p>
            <a:r>
              <a:rPr lang="en-US" dirty="0">
                <a:solidFill>
                  <a:schemeClr val="tx1"/>
                </a:solidFill>
                <a:latin typeface="Rockwell" panose="02060603020205020403" pitchFamily="18" charset="0"/>
              </a:rPr>
              <a:t>To address the outlined issues, the proposed methodology involves the implementation of advanced technologies and protocols in healthcare networks:</a:t>
            </a:r>
          </a:p>
          <a:p>
            <a:endParaRPr lang="en-US" dirty="0">
              <a:solidFill>
                <a:schemeClr val="tx1"/>
              </a:solidFill>
              <a:latin typeface="Rockwell" panose="02060603020205020403" pitchFamily="18" charset="0"/>
            </a:endParaRPr>
          </a:p>
          <a:p>
            <a:r>
              <a:rPr lang="en-US" b="1" i="1" u="sng" dirty="0">
                <a:solidFill>
                  <a:schemeClr val="tx1"/>
                </a:solidFill>
                <a:latin typeface="Rockwell" panose="02060603020205020403" pitchFamily="18" charset="0"/>
              </a:rPr>
              <a:t>a. Data Exchange Efficiency:</a:t>
            </a:r>
          </a:p>
          <a:p>
            <a:pPr marL="285750" lvl="1" indent="-285750">
              <a:buClr>
                <a:schemeClr val="tx1"/>
              </a:buClr>
              <a:buFont typeface="Wingdings" panose="05000000000000000000" pitchFamily="2" charset="2"/>
              <a:buChar char="§"/>
            </a:pPr>
            <a:r>
              <a:rPr lang="en-US" dirty="0">
                <a:solidFill>
                  <a:schemeClr val="tx1"/>
                </a:solidFill>
                <a:latin typeface="Rockwell" panose="02060603020205020403" pitchFamily="18" charset="0"/>
              </a:rPr>
              <a:t>Employing efficient data exchange protocols and standards</a:t>
            </a:r>
          </a:p>
          <a:p>
            <a:pPr marL="285750" lvl="1" indent="-285750">
              <a:buClr>
                <a:schemeClr val="tx1"/>
              </a:buClr>
              <a:buFont typeface="Wingdings" panose="05000000000000000000" pitchFamily="2" charset="2"/>
              <a:buChar char="§"/>
            </a:pPr>
            <a:r>
              <a:rPr lang="en-US" dirty="0">
                <a:solidFill>
                  <a:schemeClr val="tx1"/>
                </a:solidFill>
                <a:latin typeface="Rockwell" panose="02060603020205020403" pitchFamily="18" charset="0"/>
              </a:rPr>
              <a:t>Implementing data compression techniques for faster transmission</a:t>
            </a:r>
          </a:p>
          <a:p>
            <a:pPr marL="285750" lvl="1" indent="-285750">
              <a:buClr>
                <a:schemeClr val="tx1"/>
              </a:buClr>
              <a:buFont typeface="Wingdings" panose="05000000000000000000" pitchFamily="2" charset="2"/>
              <a:buChar char="§"/>
            </a:pPr>
            <a:r>
              <a:rPr lang="en-US" dirty="0">
                <a:solidFill>
                  <a:schemeClr val="tx1"/>
                </a:solidFill>
                <a:latin typeface="Rockwell" panose="02060603020205020403" pitchFamily="18" charset="0"/>
              </a:rPr>
              <a:t>Utilizing optimized network architectures to reduce latency</a:t>
            </a:r>
          </a:p>
          <a:p>
            <a:pPr lvl="1"/>
            <a:endParaRPr lang="en-US" dirty="0">
              <a:solidFill>
                <a:schemeClr val="tx1"/>
              </a:solidFill>
              <a:latin typeface="Rockwell" panose="02060603020205020403" pitchFamily="18" charset="0"/>
            </a:endParaRPr>
          </a:p>
          <a:p>
            <a:r>
              <a:rPr lang="en-US" b="1" i="1" u="sng" dirty="0">
                <a:solidFill>
                  <a:schemeClr val="tx1"/>
                </a:solidFill>
                <a:latin typeface="Rockwell" panose="02060603020205020403" pitchFamily="18" charset="0"/>
              </a:rPr>
              <a:t>b. Semantic Interoperability:</a:t>
            </a:r>
          </a:p>
          <a:p>
            <a:pPr marL="285750" lvl="1" indent="-285750">
              <a:buClr>
                <a:schemeClr val="tx1"/>
              </a:buClr>
              <a:buFont typeface="Wingdings" panose="05000000000000000000" pitchFamily="2" charset="2"/>
              <a:buChar char="§"/>
            </a:pPr>
            <a:r>
              <a:rPr lang="en-US" dirty="0">
                <a:solidFill>
                  <a:schemeClr val="tx1"/>
                </a:solidFill>
                <a:latin typeface="Rockwell" panose="02060603020205020403" pitchFamily="18" charset="0"/>
              </a:rPr>
              <a:t>Adopting standardized data formats and coding systems</a:t>
            </a:r>
          </a:p>
          <a:p>
            <a:pPr marL="285750" lvl="1" indent="-285750">
              <a:buClr>
                <a:schemeClr val="tx1"/>
              </a:buClr>
              <a:buFont typeface="Wingdings" panose="05000000000000000000" pitchFamily="2" charset="2"/>
              <a:buChar char="§"/>
            </a:pPr>
            <a:r>
              <a:rPr lang="en-US" dirty="0">
                <a:solidFill>
                  <a:schemeClr val="tx1"/>
                </a:solidFill>
                <a:latin typeface="Rockwell" panose="02060603020205020403" pitchFamily="18" charset="0"/>
              </a:rPr>
              <a:t>Implementing ontologies and semantic models for improved data understanding</a:t>
            </a:r>
          </a:p>
          <a:p>
            <a:pPr marL="285750" lvl="1" indent="-285750">
              <a:buClr>
                <a:schemeClr val="tx1"/>
              </a:buClr>
              <a:buFont typeface="Wingdings" panose="05000000000000000000" pitchFamily="2" charset="2"/>
              <a:buChar char="§"/>
            </a:pPr>
            <a:r>
              <a:rPr lang="en-US" dirty="0">
                <a:solidFill>
                  <a:schemeClr val="tx1"/>
                </a:solidFill>
                <a:latin typeface="Rockwell" panose="02060603020205020403" pitchFamily="18" charset="0"/>
              </a:rPr>
              <a:t>Ensuring consistent data mapping and translation between different healthcare information systems</a:t>
            </a:r>
          </a:p>
          <a:p>
            <a:pPr lvl="1"/>
            <a:endParaRPr lang="en-US" dirty="0">
              <a:solidFill>
                <a:schemeClr val="tx1"/>
              </a:solidFill>
              <a:latin typeface="Rockwell" panose="02060603020205020403" pitchFamily="18" charset="0"/>
            </a:endParaRPr>
          </a:p>
          <a:p>
            <a:r>
              <a:rPr lang="en-US" b="1" i="1" u="sng" dirty="0">
                <a:solidFill>
                  <a:schemeClr val="tx1"/>
                </a:solidFill>
                <a:latin typeface="Rockwell" panose="02060603020205020403" pitchFamily="18" charset="0"/>
              </a:rPr>
              <a:t>c. Data Security and Privacy:</a:t>
            </a:r>
          </a:p>
          <a:p>
            <a:pPr marL="285750" lvl="1" indent="-285750">
              <a:buClr>
                <a:schemeClr val="tx1"/>
              </a:buClr>
              <a:buFont typeface="Wingdings" panose="05000000000000000000" pitchFamily="2" charset="2"/>
              <a:buChar char="§"/>
            </a:pPr>
            <a:r>
              <a:rPr lang="en-US" dirty="0">
                <a:solidFill>
                  <a:schemeClr val="tx1"/>
                </a:solidFill>
                <a:latin typeface="Rockwell" panose="02060603020205020403" pitchFamily="18" charset="0"/>
              </a:rPr>
              <a:t>Implementing robust encryption mechanisms for data in transit and at rest</a:t>
            </a:r>
          </a:p>
          <a:p>
            <a:pPr marL="285750" lvl="1" indent="-285750">
              <a:buClr>
                <a:schemeClr val="tx1"/>
              </a:buClr>
              <a:buFont typeface="Wingdings" panose="05000000000000000000" pitchFamily="2" charset="2"/>
              <a:buChar char="§"/>
            </a:pPr>
            <a:r>
              <a:rPr lang="en-US" dirty="0">
                <a:solidFill>
                  <a:schemeClr val="tx1"/>
                </a:solidFill>
                <a:latin typeface="Rockwell" panose="02060603020205020403" pitchFamily="18" charset="0"/>
              </a:rPr>
              <a:t>Incorporating access controls and authentication measures</a:t>
            </a:r>
          </a:p>
          <a:p>
            <a:pPr marL="285750" lvl="1" indent="-285750">
              <a:buClr>
                <a:schemeClr val="tx1"/>
              </a:buClr>
              <a:buFont typeface="Wingdings" panose="05000000000000000000" pitchFamily="2" charset="2"/>
              <a:buChar char="§"/>
            </a:pPr>
            <a:r>
              <a:rPr lang="en-US" dirty="0">
                <a:solidFill>
                  <a:schemeClr val="tx1"/>
                </a:solidFill>
                <a:latin typeface="Rockwell" panose="02060603020205020403" pitchFamily="18" charset="0"/>
              </a:rPr>
              <a:t>Adhering to healthcare data protection regulations and standards</a:t>
            </a:r>
            <a:endParaRPr lang="en-IN" dirty="0">
              <a:solidFill>
                <a:schemeClr val="tx1"/>
              </a:solidFill>
              <a:latin typeface="Rockwell" panose="02060603020205020403" pitchFamily="18" charset="0"/>
            </a:endParaRPr>
          </a:p>
          <a:p>
            <a:endParaRPr lang="en-IN" dirty="0">
              <a:solidFill>
                <a:schemeClr val="tx1"/>
              </a:solidFill>
              <a:latin typeface="Rockwell" panose="02060603020205020403" pitchFamily="18" charset="0"/>
            </a:endParaRPr>
          </a:p>
        </p:txBody>
      </p:sp>
    </p:spTree>
    <p:extLst>
      <p:ext uri="{BB962C8B-B14F-4D97-AF65-F5344CB8AC3E}">
        <p14:creationId xmlns:p14="http://schemas.microsoft.com/office/powerpoint/2010/main" val="31118694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486100-C60E-A410-AE66-FCD6F5277109}"/>
              </a:ext>
            </a:extLst>
          </p:cNvPr>
          <p:cNvPicPr>
            <a:picLocks noChangeAspect="1"/>
          </p:cNvPicPr>
          <p:nvPr/>
        </p:nvPicPr>
        <p:blipFill>
          <a:blip r:embed="rId2"/>
          <a:stretch>
            <a:fillRect/>
          </a:stretch>
        </p:blipFill>
        <p:spPr>
          <a:xfrm>
            <a:off x="2443163" y="871045"/>
            <a:ext cx="4053706" cy="3901249"/>
          </a:xfrm>
          <a:prstGeom prst="rect">
            <a:avLst/>
          </a:prstGeom>
        </p:spPr>
      </p:pic>
      <p:sp>
        <p:nvSpPr>
          <p:cNvPr id="4" name="Google Shape;187;p31">
            <a:extLst>
              <a:ext uri="{FF2B5EF4-FFF2-40B4-BE49-F238E27FC236}">
                <a16:creationId xmlns:a16="http://schemas.microsoft.com/office/drawing/2014/main" id="{757DB94F-C53C-910C-2C3C-E534D7B3B02B}"/>
              </a:ext>
            </a:extLst>
          </p:cNvPr>
          <p:cNvSpPr txBox="1">
            <a:spLocks/>
          </p:cNvSpPr>
          <p:nvPr/>
        </p:nvSpPr>
        <p:spPr>
          <a:xfrm>
            <a:off x="720000" y="29834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Doppio One"/>
              <a:buNone/>
              <a:defRPr sz="3000" b="1" i="0" u="none" strike="noStrike" cap="none">
                <a:solidFill>
                  <a:schemeClr val="dk1"/>
                </a:solidFill>
                <a:latin typeface="Doppio One"/>
                <a:ea typeface="Doppio One"/>
                <a:cs typeface="Doppio One"/>
                <a:sym typeface="Doppio One"/>
              </a:defRPr>
            </a:lvl1pPr>
            <a:lvl2pPr marR="0" lvl="1"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2pPr>
            <a:lvl3pPr marR="0" lvl="2"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3pPr>
            <a:lvl4pPr marR="0" lvl="3"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4pPr>
            <a:lvl5pPr marR="0" lvl="4"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5pPr>
            <a:lvl6pPr marR="0" lvl="5"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6pPr>
            <a:lvl7pPr marR="0" lvl="6"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7pPr>
            <a:lvl8pPr marR="0" lvl="7"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8pPr>
            <a:lvl9pPr marR="0" lvl="8"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9pPr>
          </a:lstStyle>
          <a:p>
            <a:r>
              <a:rPr lang="en-US" sz="2400" b="0" dirty="0">
                <a:solidFill>
                  <a:schemeClr val="accent2"/>
                </a:solidFill>
                <a:latin typeface="Rockwell" panose="02060603020205020403" pitchFamily="18" charset="0"/>
              </a:rPr>
              <a:t>Proposed Methodology (Contd.)</a:t>
            </a:r>
          </a:p>
        </p:txBody>
      </p:sp>
    </p:spTree>
    <p:extLst>
      <p:ext uri="{BB962C8B-B14F-4D97-AF65-F5344CB8AC3E}">
        <p14:creationId xmlns:p14="http://schemas.microsoft.com/office/powerpoint/2010/main" val="279024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87;p31">
            <a:extLst>
              <a:ext uri="{FF2B5EF4-FFF2-40B4-BE49-F238E27FC236}">
                <a16:creationId xmlns:a16="http://schemas.microsoft.com/office/drawing/2014/main" id="{444E347D-8B37-F683-2720-0456AD06CADB}"/>
              </a:ext>
            </a:extLst>
          </p:cNvPr>
          <p:cNvSpPr txBox="1">
            <a:spLocks/>
          </p:cNvSpPr>
          <p:nvPr/>
        </p:nvSpPr>
        <p:spPr>
          <a:xfrm>
            <a:off x="720000" y="37120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Doppio One"/>
              <a:buNone/>
              <a:defRPr sz="3000" b="1" i="0" u="none" strike="noStrike" cap="none">
                <a:solidFill>
                  <a:schemeClr val="dk1"/>
                </a:solidFill>
                <a:latin typeface="Doppio One"/>
                <a:ea typeface="Doppio One"/>
                <a:cs typeface="Doppio One"/>
                <a:sym typeface="Doppio One"/>
              </a:defRPr>
            </a:lvl1pPr>
            <a:lvl2pPr marR="0" lvl="1"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2pPr>
            <a:lvl3pPr marR="0" lvl="2"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3pPr>
            <a:lvl4pPr marR="0" lvl="3"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4pPr>
            <a:lvl5pPr marR="0" lvl="4"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5pPr>
            <a:lvl6pPr marR="0" lvl="5"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6pPr>
            <a:lvl7pPr marR="0" lvl="6"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7pPr>
            <a:lvl8pPr marR="0" lvl="7"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8pPr>
            <a:lvl9pPr marR="0" lvl="8"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9pPr>
          </a:lstStyle>
          <a:p>
            <a:r>
              <a:rPr lang="en-US" sz="2400" b="0" dirty="0">
                <a:solidFill>
                  <a:schemeClr val="accent2"/>
                </a:solidFill>
                <a:latin typeface="Rockwell" panose="02060603020205020403" pitchFamily="18" charset="0"/>
              </a:rPr>
              <a:t>Tools Identified</a:t>
            </a:r>
          </a:p>
        </p:txBody>
      </p:sp>
      <p:sp>
        <p:nvSpPr>
          <p:cNvPr id="2" name="TextBox 1">
            <a:extLst>
              <a:ext uri="{FF2B5EF4-FFF2-40B4-BE49-F238E27FC236}">
                <a16:creationId xmlns:a16="http://schemas.microsoft.com/office/drawing/2014/main" id="{0BA5D7D0-DDB7-3D12-4D94-0D0D0AC0C1DC}"/>
              </a:ext>
            </a:extLst>
          </p:cNvPr>
          <p:cNvSpPr txBox="1"/>
          <p:nvPr/>
        </p:nvSpPr>
        <p:spPr>
          <a:xfrm>
            <a:off x="589359" y="1352562"/>
            <a:ext cx="7965281" cy="2062103"/>
          </a:xfrm>
          <a:prstGeom prst="rect">
            <a:avLst/>
          </a:prstGeom>
          <a:noFill/>
        </p:spPr>
        <p:txBody>
          <a:bodyPr wrap="square" rtlCol="0">
            <a:spAutoFit/>
          </a:bodyPr>
          <a:lstStyle/>
          <a:p>
            <a:r>
              <a:rPr lang="en-US" sz="1600" dirty="0">
                <a:solidFill>
                  <a:schemeClr val="tx1"/>
                </a:solidFill>
                <a:latin typeface="Rockwell" panose="02060603020205020403" pitchFamily="18" charset="0"/>
              </a:rPr>
              <a:t>The following tools can be employed to implement the proposed methodology:</a:t>
            </a:r>
          </a:p>
          <a:p>
            <a:pPr marL="285750" indent="-285750">
              <a:buClr>
                <a:schemeClr val="tx1"/>
              </a:buClr>
              <a:buFont typeface="Wingdings" panose="05000000000000000000" pitchFamily="2" charset="2"/>
              <a:buChar char="Ø"/>
            </a:pPr>
            <a:r>
              <a:rPr lang="en-US" sz="1600" dirty="0">
                <a:solidFill>
                  <a:schemeClr val="tx1"/>
                </a:solidFill>
                <a:latin typeface="Rockwell" panose="02060603020205020403" pitchFamily="18" charset="0"/>
              </a:rPr>
              <a:t>Health Level Seven International (HL7) for standardized data exchange.</a:t>
            </a:r>
          </a:p>
          <a:p>
            <a:pPr marL="285750" indent="-285750">
              <a:buClr>
                <a:schemeClr val="tx1"/>
              </a:buClr>
              <a:buFont typeface="Wingdings" panose="05000000000000000000" pitchFamily="2" charset="2"/>
              <a:buChar char="Ø"/>
            </a:pPr>
            <a:r>
              <a:rPr lang="en-US" sz="1600" dirty="0">
                <a:solidFill>
                  <a:schemeClr val="tx1"/>
                </a:solidFill>
                <a:latin typeface="Rockwell" panose="02060603020205020403" pitchFamily="18" charset="0"/>
              </a:rPr>
              <a:t>Fast Healthcare Interoperability Resources (FHIR) for improved semantic interoperability.</a:t>
            </a:r>
          </a:p>
          <a:p>
            <a:pPr marL="285750" indent="-285750">
              <a:buClr>
                <a:schemeClr val="tx1"/>
              </a:buClr>
              <a:buFont typeface="Wingdings" panose="05000000000000000000" pitchFamily="2" charset="2"/>
              <a:buChar char="Ø"/>
            </a:pPr>
            <a:r>
              <a:rPr lang="en-US" sz="1600" dirty="0">
                <a:solidFill>
                  <a:schemeClr val="tx1"/>
                </a:solidFill>
                <a:latin typeface="Rockwell" panose="02060603020205020403" pitchFamily="18" charset="0"/>
              </a:rPr>
              <a:t>Secure communication protocols (e.g., TLS/SSL) for data security.</a:t>
            </a:r>
          </a:p>
          <a:p>
            <a:pPr marL="285750" indent="-285750">
              <a:buClr>
                <a:schemeClr val="tx1"/>
              </a:buClr>
              <a:buFont typeface="Wingdings" panose="05000000000000000000" pitchFamily="2" charset="2"/>
              <a:buChar char="Ø"/>
            </a:pPr>
            <a:r>
              <a:rPr lang="en-US" sz="1600" dirty="0">
                <a:solidFill>
                  <a:schemeClr val="tx1"/>
                </a:solidFill>
                <a:latin typeface="Rockwell" panose="02060603020205020403" pitchFamily="18" charset="0"/>
              </a:rPr>
              <a:t>Healthcare Information Exchange (HIE) platforms for efficient and secure data sharing</a:t>
            </a:r>
            <a:endParaRPr lang="en-IN" sz="1600" dirty="0">
              <a:solidFill>
                <a:schemeClr val="tx1"/>
              </a:solidFill>
              <a:latin typeface="Rockwell" panose="02060603020205020403" pitchFamily="18" charset="0"/>
            </a:endParaRPr>
          </a:p>
          <a:p>
            <a:pPr marL="285750" indent="-285750">
              <a:buClr>
                <a:schemeClr val="tx1"/>
              </a:buClr>
              <a:buFont typeface="Wingdings" panose="05000000000000000000" pitchFamily="2" charset="2"/>
              <a:buChar char="Ø"/>
            </a:pPr>
            <a:r>
              <a:rPr lang="en-IN" sz="1600" dirty="0">
                <a:solidFill>
                  <a:schemeClr val="tx1"/>
                </a:solidFill>
                <a:latin typeface="Rockwell" panose="02060603020205020403" pitchFamily="18" charset="0"/>
              </a:rPr>
              <a:t>For encryption AES is used.</a:t>
            </a:r>
            <a:endParaRPr lang="en-US" sz="1600" dirty="0">
              <a:solidFill>
                <a:schemeClr val="tx1"/>
              </a:solidFill>
              <a:latin typeface="Rockwell" panose="02060603020205020403" pitchFamily="18" charset="0"/>
            </a:endParaRPr>
          </a:p>
        </p:txBody>
      </p:sp>
    </p:spTree>
    <p:extLst>
      <p:ext uri="{BB962C8B-B14F-4D97-AF65-F5344CB8AC3E}">
        <p14:creationId xmlns:p14="http://schemas.microsoft.com/office/powerpoint/2010/main" val="9140507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87;p31">
            <a:extLst>
              <a:ext uri="{FF2B5EF4-FFF2-40B4-BE49-F238E27FC236}">
                <a16:creationId xmlns:a16="http://schemas.microsoft.com/office/drawing/2014/main" id="{444E347D-8B37-F683-2720-0456AD06CADB}"/>
              </a:ext>
            </a:extLst>
          </p:cNvPr>
          <p:cNvSpPr txBox="1">
            <a:spLocks/>
          </p:cNvSpPr>
          <p:nvPr/>
        </p:nvSpPr>
        <p:spPr>
          <a:xfrm>
            <a:off x="720000" y="37120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Doppio One"/>
              <a:buNone/>
              <a:defRPr sz="3000" b="1" i="0" u="none" strike="noStrike" cap="none">
                <a:solidFill>
                  <a:schemeClr val="dk1"/>
                </a:solidFill>
                <a:latin typeface="Doppio One"/>
                <a:ea typeface="Doppio One"/>
                <a:cs typeface="Doppio One"/>
                <a:sym typeface="Doppio One"/>
              </a:defRPr>
            </a:lvl1pPr>
            <a:lvl2pPr marR="0" lvl="1"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2pPr>
            <a:lvl3pPr marR="0" lvl="2"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3pPr>
            <a:lvl4pPr marR="0" lvl="3"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4pPr>
            <a:lvl5pPr marR="0" lvl="4"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5pPr>
            <a:lvl6pPr marR="0" lvl="5"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6pPr>
            <a:lvl7pPr marR="0" lvl="6"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7pPr>
            <a:lvl8pPr marR="0" lvl="7"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8pPr>
            <a:lvl9pPr marR="0" lvl="8"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9pPr>
          </a:lstStyle>
          <a:p>
            <a:r>
              <a:rPr lang="en-US" sz="2400" b="0" dirty="0">
                <a:solidFill>
                  <a:schemeClr val="accent2"/>
                </a:solidFill>
                <a:latin typeface="Rockwell" panose="02060603020205020403" pitchFamily="18" charset="0"/>
              </a:rPr>
              <a:t>Conclusion</a:t>
            </a:r>
          </a:p>
        </p:txBody>
      </p:sp>
      <p:sp>
        <p:nvSpPr>
          <p:cNvPr id="4" name="TextBox 3">
            <a:extLst>
              <a:ext uri="{FF2B5EF4-FFF2-40B4-BE49-F238E27FC236}">
                <a16:creationId xmlns:a16="http://schemas.microsoft.com/office/drawing/2014/main" id="{67227046-0C25-31D6-C11A-75CE9C89E80D}"/>
              </a:ext>
            </a:extLst>
          </p:cNvPr>
          <p:cNvSpPr txBox="1"/>
          <p:nvPr/>
        </p:nvSpPr>
        <p:spPr>
          <a:xfrm>
            <a:off x="592931" y="1754119"/>
            <a:ext cx="7958137" cy="1384995"/>
          </a:xfrm>
          <a:prstGeom prst="rect">
            <a:avLst/>
          </a:prstGeom>
          <a:noFill/>
        </p:spPr>
        <p:txBody>
          <a:bodyPr wrap="square">
            <a:spAutoFit/>
          </a:bodyPr>
          <a:lstStyle/>
          <a:p>
            <a:pPr marL="285750" indent="-285750" algn="l">
              <a:buClr>
                <a:schemeClr val="tx1"/>
              </a:buClr>
              <a:buFont typeface="Wingdings" panose="05000000000000000000" pitchFamily="2" charset="2"/>
              <a:buChar char="§"/>
            </a:pPr>
            <a:r>
              <a:rPr lang="en-US" b="0" i="0" dirty="0">
                <a:solidFill>
                  <a:srgbClr val="D1D5DB"/>
                </a:solidFill>
                <a:effectLst/>
                <a:latin typeface="Rockwell" panose="02060603020205020403" pitchFamily="18" charset="0"/>
              </a:rPr>
              <a:t>The proposed methodology aims to improve healthcare network interoperability by addressing QoS parameters.</a:t>
            </a:r>
          </a:p>
          <a:p>
            <a:pPr marL="285750" indent="-285750" algn="l">
              <a:buClr>
                <a:schemeClr val="tx1"/>
              </a:buClr>
              <a:buFont typeface="Wingdings" panose="05000000000000000000" pitchFamily="2" charset="2"/>
              <a:buChar char="§"/>
            </a:pPr>
            <a:r>
              <a:rPr lang="en-US" b="0" i="0" dirty="0">
                <a:solidFill>
                  <a:srgbClr val="D1D5DB"/>
                </a:solidFill>
                <a:effectLst/>
                <a:latin typeface="Rockwell" panose="02060603020205020403" pitchFamily="18" charset="0"/>
              </a:rPr>
              <a:t>Focus areas include data exchange efficiency, semantic interoperability, and data security/privacy.</a:t>
            </a:r>
          </a:p>
          <a:p>
            <a:pPr marL="285750" indent="-285750" algn="l">
              <a:buClr>
                <a:schemeClr val="tx1"/>
              </a:buClr>
              <a:buFont typeface="Wingdings" panose="05000000000000000000" pitchFamily="2" charset="2"/>
              <a:buChar char="§"/>
            </a:pPr>
            <a:r>
              <a:rPr lang="en-US" b="0" i="0" dirty="0">
                <a:solidFill>
                  <a:srgbClr val="D1D5DB"/>
                </a:solidFill>
                <a:effectLst/>
                <a:latin typeface="Rockwell" panose="02060603020205020403" pitchFamily="18" charset="0"/>
              </a:rPr>
              <a:t>Enhanced aspects lead to seamless and secure information exchange in healthcare.</a:t>
            </a:r>
          </a:p>
          <a:p>
            <a:pPr marL="285750" indent="-285750" algn="l">
              <a:buClr>
                <a:schemeClr val="tx1"/>
              </a:buClr>
              <a:buFont typeface="Wingdings" panose="05000000000000000000" pitchFamily="2" charset="2"/>
              <a:buChar char="§"/>
            </a:pPr>
            <a:r>
              <a:rPr lang="en-US" b="0" i="0" dirty="0">
                <a:solidFill>
                  <a:srgbClr val="D1D5DB"/>
                </a:solidFill>
                <a:effectLst/>
                <a:latin typeface="Rockwell" panose="02060603020205020403" pitchFamily="18" charset="0"/>
              </a:rPr>
              <a:t>Overall impact improves patient care and decision-making processes.</a:t>
            </a:r>
          </a:p>
        </p:txBody>
      </p:sp>
    </p:spTree>
    <p:extLst>
      <p:ext uri="{BB962C8B-B14F-4D97-AF65-F5344CB8AC3E}">
        <p14:creationId xmlns:p14="http://schemas.microsoft.com/office/powerpoint/2010/main" val="8970967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87;p31">
            <a:extLst>
              <a:ext uri="{FF2B5EF4-FFF2-40B4-BE49-F238E27FC236}">
                <a16:creationId xmlns:a16="http://schemas.microsoft.com/office/drawing/2014/main" id="{444E347D-8B37-F683-2720-0456AD06CADB}"/>
              </a:ext>
            </a:extLst>
          </p:cNvPr>
          <p:cNvSpPr txBox="1">
            <a:spLocks/>
          </p:cNvSpPr>
          <p:nvPr/>
        </p:nvSpPr>
        <p:spPr>
          <a:xfrm>
            <a:off x="720000" y="37120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Doppio One"/>
              <a:buNone/>
              <a:defRPr sz="3000" b="1" i="0" u="none" strike="noStrike" cap="none">
                <a:solidFill>
                  <a:schemeClr val="dk1"/>
                </a:solidFill>
                <a:latin typeface="Doppio One"/>
                <a:ea typeface="Doppio One"/>
                <a:cs typeface="Doppio One"/>
                <a:sym typeface="Doppio One"/>
              </a:defRPr>
            </a:lvl1pPr>
            <a:lvl2pPr marR="0" lvl="1"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2pPr>
            <a:lvl3pPr marR="0" lvl="2"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3pPr>
            <a:lvl4pPr marR="0" lvl="3"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4pPr>
            <a:lvl5pPr marR="0" lvl="4"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5pPr>
            <a:lvl6pPr marR="0" lvl="5"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6pPr>
            <a:lvl7pPr marR="0" lvl="6"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7pPr>
            <a:lvl8pPr marR="0" lvl="7"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8pPr>
            <a:lvl9pPr marR="0" lvl="8"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9pPr>
          </a:lstStyle>
          <a:p>
            <a:r>
              <a:rPr lang="en-US" sz="2400" b="0" dirty="0">
                <a:solidFill>
                  <a:schemeClr val="accent2"/>
                </a:solidFill>
                <a:latin typeface="Rockwell" panose="02060603020205020403" pitchFamily="18" charset="0"/>
              </a:rPr>
              <a:t>Future Scope</a:t>
            </a:r>
          </a:p>
        </p:txBody>
      </p:sp>
      <p:sp>
        <p:nvSpPr>
          <p:cNvPr id="4" name="TextBox 3">
            <a:extLst>
              <a:ext uri="{FF2B5EF4-FFF2-40B4-BE49-F238E27FC236}">
                <a16:creationId xmlns:a16="http://schemas.microsoft.com/office/drawing/2014/main" id="{C57E71C1-AD16-5822-21B1-046B303BA5D9}"/>
              </a:ext>
            </a:extLst>
          </p:cNvPr>
          <p:cNvSpPr txBox="1"/>
          <p:nvPr/>
        </p:nvSpPr>
        <p:spPr>
          <a:xfrm>
            <a:off x="553640" y="1338085"/>
            <a:ext cx="8036719" cy="2031325"/>
          </a:xfrm>
          <a:prstGeom prst="rect">
            <a:avLst/>
          </a:prstGeom>
          <a:noFill/>
        </p:spPr>
        <p:txBody>
          <a:bodyPr wrap="square">
            <a:spAutoFit/>
          </a:bodyPr>
          <a:lstStyle/>
          <a:p>
            <a:r>
              <a:rPr lang="en-US" dirty="0">
                <a:solidFill>
                  <a:schemeClr val="tx1"/>
                </a:solidFill>
                <a:latin typeface="Rockwell" panose="02060603020205020403" pitchFamily="18" charset="0"/>
              </a:rPr>
              <a:t>The future scope involves continuous advancements and innovations in healthcare interoperability, such as:</a:t>
            </a:r>
          </a:p>
          <a:p>
            <a:endParaRPr lang="en-US" dirty="0">
              <a:solidFill>
                <a:schemeClr val="tx1"/>
              </a:solidFill>
              <a:latin typeface="Rockwell" panose="02060603020205020403" pitchFamily="18" charset="0"/>
            </a:endParaRPr>
          </a:p>
          <a:p>
            <a:pPr marL="285750" lvl="1" indent="-285750">
              <a:buClr>
                <a:schemeClr val="tx1"/>
              </a:buClr>
              <a:buFont typeface="Wingdings" panose="05000000000000000000" pitchFamily="2" charset="2"/>
              <a:buChar char="q"/>
            </a:pPr>
            <a:r>
              <a:rPr lang="en-US" dirty="0">
                <a:solidFill>
                  <a:schemeClr val="tx1"/>
                </a:solidFill>
                <a:latin typeface="Rockwell" panose="02060603020205020403" pitchFamily="18" charset="0"/>
              </a:rPr>
              <a:t>Integration of artificial intelligence (AI) for intelligent data mapping and interpretation.</a:t>
            </a:r>
          </a:p>
          <a:p>
            <a:pPr marL="285750" lvl="1" indent="-285750">
              <a:buClr>
                <a:schemeClr val="tx1"/>
              </a:buClr>
              <a:buFont typeface="Wingdings" panose="05000000000000000000" pitchFamily="2" charset="2"/>
              <a:buChar char="q"/>
            </a:pPr>
            <a:r>
              <a:rPr lang="en-US" dirty="0">
                <a:solidFill>
                  <a:schemeClr val="tx1"/>
                </a:solidFill>
                <a:latin typeface="Rockwell" panose="02060603020205020403" pitchFamily="18" charset="0"/>
              </a:rPr>
              <a:t>Blockchain technology for enhancing data security and integrity.</a:t>
            </a:r>
          </a:p>
          <a:p>
            <a:pPr marL="285750" lvl="1" indent="-285750">
              <a:buClr>
                <a:schemeClr val="tx1"/>
              </a:buClr>
              <a:buFont typeface="Wingdings" panose="05000000000000000000" pitchFamily="2" charset="2"/>
              <a:buChar char="q"/>
            </a:pPr>
            <a:r>
              <a:rPr lang="en-US" dirty="0">
                <a:solidFill>
                  <a:schemeClr val="tx1"/>
                </a:solidFill>
                <a:latin typeface="Rockwell" panose="02060603020205020403" pitchFamily="18" charset="0"/>
              </a:rPr>
              <a:t>Continued refinement of interoperability standards to keep pace with evolving healthcare requirements.</a:t>
            </a:r>
          </a:p>
          <a:p>
            <a:pPr marL="285750" lvl="1" indent="-285750">
              <a:buClr>
                <a:schemeClr val="tx1"/>
              </a:buClr>
              <a:buFont typeface="Wingdings" panose="05000000000000000000" pitchFamily="2" charset="2"/>
              <a:buChar char="q"/>
            </a:pPr>
            <a:r>
              <a:rPr lang="en-US" dirty="0">
                <a:solidFill>
                  <a:schemeClr val="tx1"/>
                </a:solidFill>
                <a:latin typeface="Rockwell" panose="02060603020205020403" pitchFamily="18" charset="0"/>
              </a:rPr>
              <a:t>Exploration of emerging technologies to further optimize data exchange efficiency and semantic interoperability.</a:t>
            </a:r>
            <a:endParaRPr lang="en-IN" dirty="0">
              <a:solidFill>
                <a:schemeClr val="tx1"/>
              </a:solidFill>
              <a:latin typeface="Rockwell" panose="02060603020205020403" pitchFamily="18" charset="0"/>
            </a:endParaRPr>
          </a:p>
        </p:txBody>
      </p:sp>
    </p:spTree>
    <p:extLst>
      <p:ext uri="{BB962C8B-B14F-4D97-AF65-F5344CB8AC3E}">
        <p14:creationId xmlns:p14="http://schemas.microsoft.com/office/powerpoint/2010/main" val="3487509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87;p31">
            <a:extLst>
              <a:ext uri="{FF2B5EF4-FFF2-40B4-BE49-F238E27FC236}">
                <a16:creationId xmlns:a16="http://schemas.microsoft.com/office/drawing/2014/main" id="{444E347D-8B37-F683-2720-0456AD06CADB}"/>
              </a:ext>
            </a:extLst>
          </p:cNvPr>
          <p:cNvSpPr txBox="1">
            <a:spLocks/>
          </p:cNvSpPr>
          <p:nvPr/>
        </p:nvSpPr>
        <p:spPr>
          <a:xfrm>
            <a:off x="720000" y="37120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Doppio One"/>
              <a:buNone/>
              <a:defRPr sz="3000" b="1" i="0" u="none" strike="noStrike" cap="none">
                <a:solidFill>
                  <a:schemeClr val="dk1"/>
                </a:solidFill>
                <a:latin typeface="Doppio One"/>
                <a:ea typeface="Doppio One"/>
                <a:cs typeface="Doppio One"/>
                <a:sym typeface="Doppio One"/>
              </a:defRPr>
            </a:lvl1pPr>
            <a:lvl2pPr marR="0" lvl="1"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2pPr>
            <a:lvl3pPr marR="0" lvl="2"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3pPr>
            <a:lvl4pPr marR="0" lvl="3"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4pPr>
            <a:lvl5pPr marR="0" lvl="4"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5pPr>
            <a:lvl6pPr marR="0" lvl="5"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6pPr>
            <a:lvl7pPr marR="0" lvl="6"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7pPr>
            <a:lvl8pPr marR="0" lvl="7"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8pPr>
            <a:lvl9pPr marR="0" lvl="8"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9pPr>
          </a:lstStyle>
          <a:p>
            <a:r>
              <a:rPr lang="en-US" dirty="0">
                <a:latin typeface="Rockwell" panose="02060603020205020403" pitchFamily="18" charset="0"/>
              </a:rPr>
              <a:t>Introduction (Contd.)</a:t>
            </a:r>
          </a:p>
        </p:txBody>
      </p:sp>
      <p:sp>
        <p:nvSpPr>
          <p:cNvPr id="9" name="TextBox 8">
            <a:extLst>
              <a:ext uri="{FF2B5EF4-FFF2-40B4-BE49-F238E27FC236}">
                <a16:creationId xmlns:a16="http://schemas.microsoft.com/office/drawing/2014/main" id="{276B17B2-A515-614E-B20C-926DDEAEA0BF}"/>
              </a:ext>
            </a:extLst>
          </p:cNvPr>
          <p:cNvSpPr txBox="1"/>
          <p:nvPr/>
        </p:nvSpPr>
        <p:spPr>
          <a:xfrm>
            <a:off x="617934" y="1228698"/>
            <a:ext cx="7908131" cy="2828980"/>
          </a:xfrm>
          <a:prstGeom prst="rect">
            <a:avLst/>
          </a:prstGeom>
          <a:noFill/>
        </p:spPr>
        <p:txBody>
          <a:bodyPr wrap="square">
            <a:spAutoFit/>
          </a:bodyPr>
          <a:lstStyle/>
          <a:p>
            <a:pPr marL="171450" indent="-171450" algn="l">
              <a:lnSpc>
                <a:spcPct val="150000"/>
              </a:lnSpc>
              <a:buClr>
                <a:schemeClr val="tx1"/>
              </a:buClr>
              <a:buFont typeface="Wingdings" panose="05000000000000000000" pitchFamily="2" charset="2"/>
              <a:buChar char="Ø"/>
            </a:pPr>
            <a:r>
              <a:rPr lang="en-US" sz="1200" b="0" i="0" dirty="0">
                <a:solidFill>
                  <a:srgbClr val="D1D5DB"/>
                </a:solidFill>
                <a:effectLst/>
                <a:latin typeface="Rockwell" panose="02060603020205020403" pitchFamily="18" charset="0"/>
              </a:rPr>
              <a:t>The presentation covers key topics related to healthcare networking, including architecture, data exchange, security, and future trends</a:t>
            </a:r>
          </a:p>
          <a:p>
            <a:pPr marL="171450" indent="-171450" algn="l">
              <a:lnSpc>
                <a:spcPct val="150000"/>
              </a:lnSpc>
              <a:buClr>
                <a:schemeClr val="tx1"/>
              </a:buClr>
              <a:buFont typeface="Wingdings" panose="05000000000000000000" pitchFamily="2" charset="2"/>
              <a:buChar char="Ø"/>
            </a:pPr>
            <a:r>
              <a:rPr lang="en-US" sz="1200" b="0" i="0" dirty="0">
                <a:solidFill>
                  <a:srgbClr val="D1D5DB"/>
                </a:solidFill>
                <a:effectLst/>
                <a:latin typeface="Rockwell" panose="02060603020205020403" pitchFamily="18" charset="0"/>
              </a:rPr>
              <a:t>Adherence to standards ensures compatibility, interoperability, and compliance with regulatory requirements for managing patient data</a:t>
            </a:r>
          </a:p>
          <a:p>
            <a:pPr marL="171450" indent="-171450" algn="l">
              <a:lnSpc>
                <a:spcPct val="150000"/>
              </a:lnSpc>
              <a:buClr>
                <a:schemeClr val="tx1"/>
              </a:buClr>
              <a:buFont typeface="Wingdings" panose="05000000000000000000" pitchFamily="2" charset="2"/>
              <a:buChar char="Ø"/>
            </a:pPr>
            <a:r>
              <a:rPr lang="en-US" sz="1200" b="0" i="0" dirty="0">
                <a:solidFill>
                  <a:srgbClr val="D1D5DB"/>
                </a:solidFill>
                <a:effectLst/>
                <a:latin typeface="Rockwell" panose="02060603020205020403" pitchFamily="18" charset="0"/>
              </a:rPr>
              <a:t>Networks contribute to personalized healthcare delivery, remote monitoring, and enhanced patient outcomes with a patient-centric focus</a:t>
            </a:r>
          </a:p>
          <a:p>
            <a:pPr marL="171450" indent="-171450" algn="l">
              <a:lnSpc>
                <a:spcPct val="150000"/>
              </a:lnSpc>
              <a:buClr>
                <a:schemeClr val="tx1"/>
              </a:buClr>
              <a:buFont typeface="Wingdings" panose="05000000000000000000" pitchFamily="2" charset="2"/>
              <a:buChar char="Ø"/>
            </a:pPr>
            <a:r>
              <a:rPr lang="en-US" sz="1200" b="0" i="0" dirty="0">
                <a:solidFill>
                  <a:srgbClr val="D1D5DB"/>
                </a:solidFill>
                <a:effectLst/>
                <a:latin typeface="Rockwell" panose="02060603020205020403" pitchFamily="18" charset="0"/>
              </a:rPr>
              <a:t>Introduction to emerging technologies like IoT, fog computing, and machine learning highlights their potential impact on the future of healthcare networks</a:t>
            </a:r>
          </a:p>
          <a:p>
            <a:pPr marL="171450" indent="-171450" algn="l">
              <a:lnSpc>
                <a:spcPct val="150000"/>
              </a:lnSpc>
              <a:buClr>
                <a:schemeClr val="tx1"/>
              </a:buClr>
              <a:buFont typeface="Wingdings" panose="05000000000000000000" pitchFamily="2" charset="2"/>
              <a:buChar char="Ø"/>
            </a:pPr>
            <a:r>
              <a:rPr lang="en-US" sz="1200" b="0" i="0" dirty="0">
                <a:solidFill>
                  <a:srgbClr val="D1D5DB"/>
                </a:solidFill>
                <a:effectLst/>
                <a:latin typeface="Rockwell" panose="02060603020205020403" pitchFamily="18" charset="0"/>
              </a:rPr>
              <a:t>Collaboration among healthcare stakeholders, IT professionals, and network specialists is crucial for building robust and effective healthcare network infrastructures</a:t>
            </a:r>
          </a:p>
        </p:txBody>
      </p:sp>
    </p:spTree>
    <p:extLst>
      <p:ext uri="{BB962C8B-B14F-4D97-AF65-F5344CB8AC3E}">
        <p14:creationId xmlns:p14="http://schemas.microsoft.com/office/powerpoint/2010/main" val="1147089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title"/>
          </p:nvPr>
        </p:nvSpPr>
        <p:spPr>
          <a:xfrm>
            <a:off x="3086100" y="1326472"/>
            <a:ext cx="5586413" cy="21739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b="0" i="0" dirty="0">
                <a:solidFill>
                  <a:srgbClr val="ECECF1"/>
                </a:solidFill>
                <a:effectLst/>
                <a:latin typeface="Rockwell" panose="02060603020205020403" pitchFamily="18" charset="0"/>
              </a:rPr>
              <a:t>“Reducing latency in healthcare IoT to enable timely and efficient exchange of critical patient data for improved diagnosis and treatment.”</a:t>
            </a:r>
            <a:endParaRPr sz="1800" b="0" dirty="0">
              <a:latin typeface="Rockwell" panose="02060603020205020403" pitchFamily="18" charset="0"/>
            </a:endParaRPr>
          </a:p>
        </p:txBody>
      </p:sp>
      <p:sp>
        <p:nvSpPr>
          <p:cNvPr id="212" name="Google Shape;212;p33"/>
          <p:cNvSpPr txBox="1">
            <a:spLocks noGrp="1"/>
          </p:cNvSpPr>
          <p:nvPr>
            <p:ph type="title" idx="2"/>
          </p:nvPr>
        </p:nvSpPr>
        <p:spPr>
          <a:xfrm>
            <a:off x="542558" y="1326473"/>
            <a:ext cx="2543542" cy="21739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p>
        </p:txBody>
      </p:sp>
      <p:sp>
        <p:nvSpPr>
          <p:cNvPr id="4" name="Google Shape;212;p33">
            <a:extLst>
              <a:ext uri="{FF2B5EF4-FFF2-40B4-BE49-F238E27FC236}">
                <a16:creationId xmlns:a16="http://schemas.microsoft.com/office/drawing/2014/main" id="{AAFF1F8D-5574-FC41-8F02-1EE65E3278F5}"/>
              </a:ext>
            </a:extLst>
          </p:cNvPr>
          <p:cNvSpPr txBox="1">
            <a:spLocks/>
          </p:cNvSpPr>
          <p:nvPr/>
        </p:nvSpPr>
        <p:spPr>
          <a:xfrm rot="10800000" flipV="1">
            <a:off x="1007086" y="1735931"/>
            <a:ext cx="1821838" cy="142875"/>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Doppio One"/>
              <a:buNone/>
              <a:defRPr sz="8000" b="1" i="0" u="none" strike="noStrike" cap="none">
                <a:solidFill>
                  <a:schemeClr val="accent2"/>
                </a:solidFill>
                <a:latin typeface="Doppio One"/>
                <a:ea typeface="Doppio One"/>
                <a:cs typeface="Doppio One"/>
                <a:sym typeface="Doppio One"/>
              </a:defRPr>
            </a:lvl1pPr>
            <a:lvl2pPr marR="0" lvl="1" algn="ctr" rtl="0">
              <a:lnSpc>
                <a:spcPct val="100000"/>
              </a:lnSpc>
              <a:spcBef>
                <a:spcPts val="0"/>
              </a:spcBef>
              <a:spcAft>
                <a:spcPts val="0"/>
              </a:spcAft>
              <a:buClr>
                <a:schemeClr val="lt1"/>
              </a:buClr>
              <a:buSzPts val="6000"/>
              <a:buFont typeface="Doppio One"/>
              <a:buNone/>
              <a:defRPr sz="6000" b="1" i="0" u="none" strike="noStrike" cap="none">
                <a:solidFill>
                  <a:schemeClr val="lt1"/>
                </a:solidFill>
                <a:latin typeface="Doppio One"/>
                <a:ea typeface="Doppio One"/>
                <a:cs typeface="Doppio One"/>
                <a:sym typeface="Doppio One"/>
              </a:defRPr>
            </a:lvl2pPr>
            <a:lvl3pPr marR="0" lvl="2" algn="ctr" rtl="0">
              <a:lnSpc>
                <a:spcPct val="100000"/>
              </a:lnSpc>
              <a:spcBef>
                <a:spcPts val="0"/>
              </a:spcBef>
              <a:spcAft>
                <a:spcPts val="0"/>
              </a:spcAft>
              <a:buClr>
                <a:schemeClr val="lt1"/>
              </a:buClr>
              <a:buSzPts val="6000"/>
              <a:buFont typeface="Doppio One"/>
              <a:buNone/>
              <a:defRPr sz="6000" b="1" i="0" u="none" strike="noStrike" cap="none">
                <a:solidFill>
                  <a:schemeClr val="lt1"/>
                </a:solidFill>
                <a:latin typeface="Doppio One"/>
                <a:ea typeface="Doppio One"/>
                <a:cs typeface="Doppio One"/>
                <a:sym typeface="Doppio One"/>
              </a:defRPr>
            </a:lvl3pPr>
            <a:lvl4pPr marR="0" lvl="3" algn="ctr" rtl="0">
              <a:lnSpc>
                <a:spcPct val="100000"/>
              </a:lnSpc>
              <a:spcBef>
                <a:spcPts val="0"/>
              </a:spcBef>
              <a:spcAft>
                <a:spcPts val="0"/>
              </a:spcAft>
              <a:buClr>
                <a:schemeClr val="lt1"/>
              </a:buClr>
              <a:buSzPts val="6000"/>
              <a:buFont typeface="Doppio One"/>
              <a:buNone/>
              <a:defRPr sz="6000" b="1" i="0" u="none" strike="noStrike" cap="none">
                <a:solidFill>
                  <a:schemeClr val="lt1"/>
                </a:solidFill>
                <a:latin typeface="Doppio One"/>
                <a:ea typeface="Doppio One"/>
                <a:cs typeface="Doppio One"/>
                <a:sym typeface="Doppio One"/>
              </a:defRPr>
            </a:lvl4pPr>
            <a:lvl5pPr marR="0" lvl="4" algn="ctr" rtl="0">
              <a:lnSpc>
                <a:spcPct val="100000"/>
              </a:lnSpc>
              <a:spcBef>
                <a:spcPts val="0"/>
              </a:spcBef>
              <a:spcAft>
                <a:spcPts val="0"/>
              </a:spcAft>
              <a:buClr>
                <a:schemeClr val="lt1"/>
              </a:buClr>
              <a:buSzPts val="6000"/>
              <a:buFont typeface="Doppio One"/>
              <a:buNone/>
              <a:defRPr sz="6000" b="1" i="0" u="none" strike="noStrike" cap="none">
                <a:solidFill>
                  <a:schemeClr val="lt1"/>
                </a:solidFill>
                <a:latin typeface="Doppio One"/>
                <a:ea typeface="Doppio One"/>
                <a:cs typeface="Doppio One"/>
                <a:sym typeface="Doppio One"/>
              </a:defRPr>
            </a:lvl5pPr>
            <a:lvl6pPr marR="0" lvl="5" algn="ctr" rtl="0">
              <a:lnSpc>
                <a:spcPct val="100000"/>
              </a:lnSpc>
              <a:spcBef>
                <a:spcPts val="0"/>
              </a:spcBef>
              <a:spcAft>
                <a:spcPts val="0"/>
              </a:spcAft>
              <a:buClr>
                <a:schemeClr val="lt1"/>
              </a:buClr>
              <a:buSzPts val="6000"/>
              <a:buFont typeface="Doppio One"/>
              <a:buNone/>
              <a:defRPr sz="6000" b="1" i="0" u="none" strike="noStrike" cap="none">
                <a:solidFill>
                  <a:schemeClr val="lt1"/>
                </a:solidFill>
                <a:latin typeface="Doppio One"/>
                <a:ea typeface="Doppio One"/>
                <a:cs typeface="Doppio One"/>
                <a:sym typeface="Doppio One"/>
              </a:defRPr>
            </a:lvl6pPr>
            <a:lvl7pPr marR="0" lvl="6" algn="ctr" rtl="0">
              <a:lnSpc>
                <a:spcPct val="100000"/>
              </a:lnSpc>
              <a:spcBef>
                <a:spcPts val="0"/>
              </a:spcBef>
              <a:spcAft>
                <a:spcPts val="0"/>
              </a:spcAft>
              <a:buClr>
                <a:schemeClr val="lt1"/>
              </a:buClr>
              <a:buSzPts val="6000"/>
              <a:buFont typeface="Doppio One"/>
              <a:buNone/>
              <a:defRPr sz="6000" b="1" i="0" u="none" strike="noStrike" cap="none">
                <a:solidFill>
                  <a:schemeClr val="lt1"/>
                </a:solidFill>
                <a:latin typeface="Doppio One"/>
                <a:ea typeface="Doppio One"/>
                <a:cs typeface="Doppio One"/>
                <a:sym typeface="Doppio One"/>
              </a:defRPr>
            </a:lvl7pPr>
            <a:lvl8pPr marR="0" lvl="7" algn="ctr" rtl="0">
              <a:lnSpc>
                <a:spcPct val="100000"/>
              </a:lnSpc>
              <a:spcBef>
                <a:spcPts val="0"/>
              </a:spcBef>
              <a:spcAft>
                <a:spcPts val="0"/>
              </a:spcAft>
              <a:buClr>
                <a:schemeClr val="lt1"/>
              </a:buClr>
              <a:buSzPts val="6000"/>
              <a:buFont typeface="Doppio One"/>
              <a:buNone/>
              <a:defRPr sz="6000" b="1" i="0" u="none" strike="noStrike" cap="none">
                <a:solidFill>
                  <a:schemeClr val="lt1"/>
                </a:solidFill>
                <a:latin typeface="Doppio One"/>
                <a:ea typeface="Doppio One"/>
                <a:cs typeface="Doppio One"/>
                <a:sym typeface="Doppio One"/>
              </a:defRPr>
            </a:lvl8pPr>
            <a:lvl9pPr marR="0" lvl="8" algn="ctr" rtl="0">
              <a:lnSpc>
                <a:spcPct val="100000"/>
              </a:lnSpc>
              <a:spcBef>
                <a:spcPts val="0"/>
              </a:spcBef>
              <a:spcAft>
                <a:spcPts val="0"/>
              </a:spcAft>
              <a:buClr>
                <a:schemeClr val="lt1"/>
              </a:buClr>
              <a:buSzPts val="6000"/>
              <a:buFont typeface="Doppio One"/>
              <a:buNone/>
              <a:defRPr sz="6000" b="1" i="0" u="none" strike="noStrike" cap="none">
                <a:solidFill>
                  <a:schemeClr val="lt1"/>
                </a:solidFill>
                <a:latin typeface="Doppio One"/>
                <a:ea typeface="Doppio One"/>
                <a:cs typeface="Doppio One"/>
                <a:sym typeface="Doppio One"/>
              </a:defRPr>
            </a:lvl9pPr>
          </a:lstStyle>
          <a:p>
            <a:r>
              <a:rPr lang="en" sz="1050" b="0" dirty="0">
                <a:latin typeface="Rockwell" panose="02060603020205020403" pitchFamily="18" charset="0"/>
              </a:rPr>
              <a:t>PROBLEM STATEMENT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87;p31">
            <a:extLst>
              <a:ext uri="{FF2B5EF4-FFF2-40B4-BE49-F238E27FC236}">
                <a16:creationId xmlns:a16="http://schemas.microsoft.com/office/drawing/2014/main" id="{444E347D-8B37-F683-2720-0456AD06CADB}"/>
              </a:ext>
            </a:extLst>
          </p:cNvPr>
          <p:cNvSpPr txBox="1">
            <a:spLocks/>
          </p:cNvSpPr>
          <p:nvPr/>
        </p:nvSpPr>
        <p:spPr>
          <a:xfrm>
            <a:off x="719999" y="39263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Doppio One"/>
              <a:buNone/>
              <a:defRPr sz="3000" b="1" i="0" u="none" strike="noStrike" cap="none">
                <a:solidFill>
                  <a:schemeClr val="dk1"/>
                </a:solidFill>
                <a:latin typeface="Doppio One"/>
                <a:ea typeface="Doppio One"/>
                <a:cs typeface="Doppio One"/>
                <a:sym typeface="Doppio One"/>
              </a:defRPr>
            </a:lvl1pPr>
            <a:lvl2pPr marR="0" lvl="1"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2pPr>
            <a:lvl3pPr marR="0" lvl="2"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3pPr>
            <a:lvl4pPr marR="0" lvl="3"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4pPr>
            <a:lvl5pPr marR="0" lvl="4"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5pPr>
            <a:lvl6pPr marR="0" lvl="5"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6pPr>
            <a:lvl7pPr marR="0" lvl="6"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7pPr>
            <a:lvl8pPr marR="0" lvl="7"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8pPr>
            <a:lvl9pPr marR="0" lvl="8"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9pPr>
          </a:lstStyle>
          <a:p>
            <a:r>
              <a:rPr lang="en-US" sz="2400" b="0" dirty="0">
                <a:latin typeface="Rockwell" panose="02060603020205020403" pitchFamily="18" charset="0"/>
              </a:rPr>
              <a:t>Problem Definition</a:t>
            </a:r>
          </a:p>
        </p:txBody>
      </p:sp>
      <p:sp>
        <p:nvSpPr>
          <p:cNvPr id="2" name="TextBox 1">
            <a:extLst>
              <a:ext uri="{FF2B5EF4-FFF2-40B4-BE49-F238E27FC236}">
                <a16:creationId xmlns:a16="http://schemas.microsoft.com/office/drawing/2014/main" id="{88F1B29A-F23B-F0FD-5FE6-514C70F52BE4}"/>
              </a:ext>
            </a:extLst>
          </p:cNvPr>
          <p:cNvSpPr txBox="1"/>
          <p:nvPr/>
        </p:nvSpPr>
        <p:spPr>
          <a:xfrm>
            <a:off x="157161" y="1458458"/>
            <a:ext cx="8829675" cy="1997983"/>
          </a:xfrm>
          <a:prstGeom prst="rect">
            <a:avLst/>
          </a:prstGeom>
          <a:noFill/>
        </p:spPr>
        <p:txBody>
          <a:bodyPr wrap="square">
            <a:spAutoFit/>
          </a:bodyPr>
          <a:lstStyle/>
          <a:p>
            <a:pPr marL="742950" lvl="1" indent="-285750" algn="l">
              <a:lnSpc>
                <a:spcPct val="150000"/>
              </a:lnSpc>
              <a:buClr>
                <a:schemeClr val="accent4"/>
              </a:buClr>
              <a:buFont typeface="Wingdings" panose="05000000000000000000" pitchFamily="2" charset="2"/>
              <a:buChar char="§"/>
            </a:pPr>
            <a:r>
              <a:rPr lang="en-US" sz="1200" i="0" dirty="0">
                <a:solidFill>
                  <a:srgbClr val="D1D5DB"/>
                </a:solidFill>
                <a:effectLst/>
                <a:latin typeface="Rockwell" panose="02060603020205020403" pitchFamily="18" charset="0"/>
              </a:rPr>
              <a:t>Healthcare IoT systems face significant latency issues hindering the timely exchange of critical patient data</a:t>
            </a:r>
          </a:p>
          <a:p>
            <a:pPr marL="742950" lvl="1" indent="-285750" algn="l">
              <a:lnSpc>
                <a:spcPct val="150000"/>
              </a:lnSpc>
              <a:buClr>
                <a:schemeClr val="accent4"/>
              </a:buClr>
              <a:buFont typeface="Wingdings" panose="05000000000000000000" pitchFamily="2" charset="2"/>
              <a:buChar char="§"/>
            </a:pPr>
            <a:r>
              <a:rPr lang="en-US" sz="1200" i="0" dirty="0">
                <a:solidFill>
                  <a:srgbClr val="D1D5DB"/>
                </a:solidFill>
                <a:effectLst/>
                <a:latin typeface="Rockwell" panose="02060603020205020403" pitchFamily="18" charset="0"/>
              </a:rPr>
              <a:t>Delayed data transmission affects the efficiency of diagnosis, treatment, and overall patient care</a:t>
            </a:r>
          </a:p>
          <a:p>
            <a:pPr marL="742950" lvl="1" indent="-285750" algn="l">
              <a:lnSpc>
                <a:spcPct val="150000"/>
              </a:lnSpc>
              <a:buClr>
                <a:schemeClr val="accent4"/>
              </a:buClr>
              <a:buFont typeface="Wingdings" panose="05000000000000000000" pitchFamily="2" charset="2"/>
              <a:buChar char="§"/>
            </a:pPr>
            <a:r>
              <a:rPr lang="en-US" sz="1200" i="0" dirty="0">
                <a:solidFill>
                  <a:srgbClr val="D1D5DB"/>
                </a:solidFill>
                <a:effectLst/>
                <a:latin typeface="Rockwell" panose="02060603020205020403" pitchFamily="18" charset="0"/>
              </a:rPr>
              <a:t>Immediate access to patient data is essential for timely decision-making by healthcare providers</a:t>
            </a:r>
          </a:p>
          <a:p>
            <a:pPr marL="742950" lvl="1" indent="-285750" algn="l">
              <a:lnSpc>
                <a:spcPct val="150000"/>
              </a:lnSpc>
              <a:buClr>
                <a:schemeClr val="accent4"/>
              </a:buClr>
              <a:buFont typeface="Wingdings" panose="05000000000000000000" pitchFamily="2" charset="2"/>
              <a:buChar char="§"/>
            </a:pPr>
            <a:r>
              <a:rPr lang="en-US" sz="1200" i="0" dirty="0">
                <a:solidFill>
                  <a:srgbClr val="D1D5DB"/>
                </a:solidFill>
                <a:effectLst/>
                <a:latin typeface="Rockwell" panose="02060603020205020403" pitchFamily="18" charset="0"/>
              </a:rPr>
              <a:t>Existing latency hampers the ability to respond promptly to critical medical situations</a:t>
            </a:r>
          </a:p>
          <a:p>
            <a:pPr marL="742950" lvl="1" indent="-285750" algn="l">
              <a:lnSpc>
                <a:spcPct val="150000"/>
              </a:lnSpc>
              <a:buClr>
                <a:schemeClr val="accent4"/>
              </a:buClr>
              <a:buFont typeface="Wingdings" panose="05000000000000000000" pitchFamily="2" charset="2"/>
              <a:buChar char="§"/>
            </a:pPr>
            <a:r>
              <a:rPr lang="en-US" sz="1200" i="0" dirty="0">
                <a:solidFill>
                  <a:srgbClr val="D1D5DB"/>
                </a:solidFill>
                <a:effectLst/>
                <a:latin typeface="Rockwell" panose="02060603020205020403" pitchFamily="18" charset="0"/>
              </a:rPr>
              <a:t>Latency contributes to the creation of data silos, preventing seamless integration of information across healthcare devices</a:t>
            </a:r>
          </a:p>
          <a:p>
            <a:pPr marL="742950" lvl="1" indent="-285750" algn="l">
              <a:lnSpc>
                <a:spcPct val="150000"/>
              </a:lnSpc>
              <a:buClr>
                <a:schemeClr val="accent4"/>
              </a:buClr>
              <a:buFont typeface="Wingdings" panose="05000000000000000000" pitchFamily="2" charset="2"/>
              <a:buChar char="§"/>
            </a:pPr>
            <a:r>
              <a:rPr lang="en-US" sz="1200" i="0" dirty="0">
                <a:solidFill>
                  <a:srgbClr val="D1D5DB"/>
                </a:solidFill>
                <a:effectLst/>
                <a:latin typeface="Rockwell" panose="02060603020205020403" pitchFamily="18" charset="0"/>
              </a:rPr>
              <a:t>Fragmented data impedes comprehensive patient analysis and hinders collaborative care</a:t>
            </a:r>
          </a:p>
        </p:txBody>
      </p:sp>
    </p:spTree>
    <p:extLst>
      <p:ext uri="{BB962C8B-B14F-4D97-AF65-F5344CB8AC3E}">
        <p14:creationId xmlns:p14="http://schemas.microsoft.com/office/powerpoint/2010/main" val="1897682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87;p31">
            <a:extLst>
              <a:ext uri="{FF2B5EF4-FFF2-40B4-BE49-F238E27FC236}">
                <a16:creationId xmlns:a16="http://schemas.microsoft.com/office/drawing/2014/main" id="{444E347D-8B37-F683-2720-0456AD06CADB}"/>
              </a:ext>
            </a:extLst>
          </p:cNvPr>
          <p:cNvSpPr txBox="1">
            <a:spLocks/>
          </p:cNvSpPr>
          <p:nvPr/>
        </p:nvSpPr>
        <p:spPr>
          <a:xfrm>
            <a:off x="720000" y="37120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Doppio One"/>
              <a:buNone/>
              <a:defRPr sz="3000" b="1" i="0" u="none" strike="noStrike" cap="none">
                <a:solidFill>
                  <a:schemeClr val="dk1"/>
                </a:solidFill>
                <a:latin typeface="Doppio One"/>
                <a:ea typeface="Doppio One"/>
                <a:cs typeface="Doppio One"/>
                <a:sym typeface="Doppio One"/>
              </a:defRPr>
            </a:lvl1pPr>
            <a:lvl2pPr marR="0" lvl="1"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2pPr>
            <a:lvl3pPr marR="0" lvl="2"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3pPr>
            <a:lvl4pPr marR="0" lvl="3"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4pPr>
            <a:lvl5pPr marR="0" lvl="4"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5pPr>
            <a:lvl6pPr marR="0" lvl="5"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6pPr>
            <a:lvl7pPr marR="0" lvl="6"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7pPr>
            <a:lvl8pPr marR="0" lvl="7"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8pPr>
            <a:lvl9pPr marR="0" lvl="8"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9pPr>
          </a:lstStyle>
          <a:p>
            <a:r>
              <a:rPr lang="en-US" sz="2400" b="0" dirty="0">
                <a:latin typeface="Rockwell" panose="02060603020205020403" pitchFamily="18" charset="0"/>
              </a:rPr>
              <a:t>Problem Definition (Contd.)</a:t>
            </a:r>
          </a:p>
        </p:txBody>
      </p:sp>
      <p:sp>
        <p:nvSpPr>
          <p:cNvPr id="5" name="TextBox 4">
            <a:extLst>
              <a:ext uri="{FF2B5EF4-FFF2-40B4-BE49-F238E27FC236}">
                <a16:creationId xmlns:a16="http://schemas.microsoft.com/office/drawing/2014/main" id="{80AE8BB1-DB00-2E66-5EA5-A7BD6D68F7B7}"/>
              </a:ext>
            </a:extLst>
          </p:cNvPr>
          <p:cNvSpPr txBox="1"/>
          <p:nvPr/>
        </p:nvSpPr>
        <p:spPr>
          <a:xfrm>
            <a:off x="237529" y="1152376"/>
            <a:ext cx="8420696" cy="2828980"/>
          </a:xfrm>
          <a:prstGeom prst="rect">
            <a:avLst/>
          </a:prstGeom>
          <a:noFill/>
        </p:spPr>
        <p:txBody>
          <a:bodyPr wrap="square">
            <a:spAutoFit/>
          </a:bodyPr>
          <a:lstStyle/>
          <a:p>
            <a:pPr marL="171450" indent="-171450" algn="l">
              <a:lnSpc>
                <a:spcPct val="150000"/>
              </a:lnSpc>
              <a:buClr>
                <a:schemeClr val="accent3"/>
              </a:buClr>
              <a:buFont typeface="Wingdings" panose="05000000000000000000" pitchFamily="2" charset="2"/>
              <a:buChar char="§"/>
            </a:pPr>
            <a:endParaRPr lang="en-US" sz="1200" i="0" dirty="0">
              <a:solidFill>
                <a:srgbClr val="D1D5DB"/>
              </a:solidFill>
              <a:effectLst/>
              <a:latin typeface="Rockwell" panose="02060603020205020403" pitchFamily="18" charset="0"/>
            </a:endParaRPr>
          </a:p>
          <a:p>
            <a:pPr marL="742950" lvl="1" indent="-285750" algn="l">
              <a:lnSpc>
                <a:spcPct val="150000"/>
              </a:lnSpc>
              <a:buClr>
                <a:schemeClr val="accent3"/>
              </a:buClr>
              <a:buFont typeface="Wingdings" panose="05000000000000000000" pitchFamily="2" charset="2"/>
              <a:buChar char="§"/>
            </a:pPr>
            <a:r>
              <a:rPr lang="en-US" sz="1200" i="0" dirty="0">
                <a:solidFill>
                  <a:srgbClr val="D1D5DB"/>
                </a:solidFill>
                <a:effectLst/>
                <a:latin typeface="Rockwell" panose="02060603020205020403" pitchFamily="18" charset="0"/>
              </a:rPr>
              <a:t>Diagnostic accuracy and treatment effectiveness depend on the availability of up-to-date patient information</a:t>
            </a:r>
          </a:p>
          <a:p>
            <a:pPr marL="742950" lvl="1" indent="-285750" algn="l">
              <a:lnSpc>
                <a:spcPct val="150000"/>
              </a:lnSpc>
              <a:buClr>
                <a:schemeClr val="accent3"/>
              </a:buClr>
              <a:buFont typeface="Wingdings" panose="05000000000000000000" pitchFamily="2" charset="2"/>
              <a:buChar char="§"/>
            </a:pPr>
            <a:r>
              <a:rPr lang="en-US" sz="1200" i="0" dirty="0">
                <a:solidFill>
                  <a:srgbClr val="D1D5DB"/>
                </a:solidFill>
                <a:effectLst/>
                <a:latin typeface="Rockwell" panose="02060603020205020403" pitchFamily="18" charset="0"/>
              </a:rPr>
              <a:t>Latency-related delays compromise the precision of medical interventions and can impact patient outcomes</a:t>
            </a:r>
          </a:p>
          <a:p>
            <a:pPr marL="742950" lvl="1" indent="-285750" algn="l">
              <a:lnSpc>
                <a:spcPct val="150000"/>
              </a:lnSpc>
              <a:buClr>
                <a:schemeClr val="accent3"/>
              </a:buClr>
              <a:buFont typeface="Wingdings" panose="05000000000000000000" pitchFamily="2" charset="2"/>
              <a:buChar char="§"/>
            </a:pPr>
            <a:r>
              <a:rPr lang="en-US" sz="1200" i="0" dirty="0">
                <a:solidFill>
                  <a:srgbClr val="D1D5DB"/>
                </a:solidFill>
                <a:effectLst/>
                <a:latin typeface="Rockwell" panose="02060603020205020403" pitchFamily="18" charset="0"/>
              </a:rPr>
              <a:t>Latency issues may compromise data security, especially when transmitting sensitive patient information</a:t>
            </a:r>
          </a:p>
          <a:p>
            <a:pPr marL="742950" lvl="1" indent="-285750" algn="l">
              <a:lnSpc>
                <a:spcPct val="150000"/>
              </a:lnSpc>
              <a:buClr>
                <a:schemeClr val="accent3"/>
              </a:buClr>
              <a:buFont typeface="Wingdings" panose="05000000000000000000" pitchFamily="2" charset="2"/>
              <a:buChar char="§"/>
            </a:pPr>
            <a:r>
              <a:rPr lang="en-US" sz="1200" i="0" dirty="0">
                <a:solidFill>
                  <a:srgbClr val="D1D5DB"/>
                </a:solidFill>
                <a:effectLst/>
                <a:latin typeface="Rockwell" panose="02060603020205020403" pitchFamily="18" charset="0"/>
              </a:rPr>
              <a:t>Addressing latency is crucial for maintaining the confidentiality and integrity of healthcare data</a:t>
            </a:r>
          </a:p>
          <a:p>
            <a:pPr marL="742950" lvl="1" indent="-285750" algn="l">
              <a:lnSpc>
                <a:spcPct val="150000"/>
              </a:lnSpc>
              <a:buClr>
                <a:schemeClr val="accent3"/>
              </a:buClr>
              <a:buFont typeface="Wingdings" panose="05000000000000000000" pitchFamily="2" charset="2"/>
              <a:buChar char="§"/>
            </a:pPr>
            <a:r>
              <a:rPr lang="en-US" sz="1200" i="0" dirty="0">
                <a:solidFill>
                  <a:srgbClr val="D1D5DB"/>
                </a:solidFill>
                <a:effectLst/>
                <a:latin typeface="Rockwell" panose="02060603020205020403" pitchFamily="18" charset="0"/>
              </a:rPr>
              <a:t>Existing latency challenges contribute to operational inefficiencies, leading to delayed response times and potential errors</a:t>
            </a:r>
          </a:p>
          <a:p>
            <a:pPr marL="742950" lvl="1" indent="-285750" algn="l">
              <a:lnSpc>
                <a:spcPct val="150000"/>
              </a:lnSpc>
              <a:buClr>
                <a:schemeClr val="accent3"/>
              </a:buClr>
              <a:buFont typeface="Wingdings" panose="05000000000000000000" pitchFamily="2" charset="2"/>
              <a:buChar char="§"/>
            </a:pPr>
            <a:r>
              <a:rPr lang="en-US" sz="1200" i="0" dirty="0">
                <a:solidFill>
                  <a:srgbClr val="D1D5DB"/>
                </a:solidFill>
                <a:effectLst/>
                <a:latin typeface="Rockwell" panose="02060603020205020403" pitchFamily="18" charset="0"/>
              </a:rPr>
              <a:t>Streamlining data transmission is essential for improving overall healthcare system performance</a:t>
            </a:r>
          </a:p>
        </p:txBody>
      </p:sp>
    </p:spTree>
    <p:extLst>
      <p:ext uri="{BB962C8B-B14F-4D97-AF65-F5344CB8AC3E}">
        <p14:creationId xmlns:p14="http://schemas.microsoft.com/office/powerpoint/2010/main" val="601227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87;p31">
            <a:extLst>
              <a:ext uri="{FF2B5EF4-FFF2-40B4-BE49-F238E27FC236}">
                <a16:creationId xmlns:a16="http://schemas.microsoft.com/office/drawing/2014/main" id="{444E347D-8B37-F683-2720-0456AD06CADB}"/>
              </a:ext>
            </a:extLst>
          </p:cNvPr>
          <p:cNvSpPr txBox="1">
            <a:spLocks/>
          </p:cNvSpPr>
          <p:nvPr/>
        </p:nvSpPr>
        <p:spPr>
          <a:xfrm>
            <a:off x="720000" y="37120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Doppio One"/>
              <a:buNone/>
              <a:defRPr sz="3000" b="1" i="0" u="none" strike="noStrike" cap="none">
                <a:solidFill>
                  <a:schemeClr val="dk1"/>
                </a:solidFill>
                <a:latin typeface="Doppio One"/>
                <a:ea typeface="Doppio One"/>
                <a:cs typeface="Doppio One"/>
                <a:sym typeface="Doppio One"/>
              </a:defRPr>
            </a:lvl1pPr>
            <a:lvl2pPr marR="0" lvl="1"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2pPr>
            <a:lvl3pPr marR="0" lvl="2"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3pPr>
            <a:lvl4pPr marR="0" lvl="3"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4pPr>
            <a:lvl5pPr marR="0" lvl="4"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5pPr>
            <a:lvl6pPr marR="0" lvl="5"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6pPr>
            <a:lvl7pPr marR="0" lvl="6"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7pPr>
            <a:lvl8pPr marR="0" lvl="7"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8pPr>
            <a:lvl9pPr marR="0" lvl="8"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9pPr>
          </a:lstStyle>
          <a:p>
            <a:r>
              <a:rPr lang="en-US" sz="2400" b="0" dirty="0">
                <a:solidFill>
                  <a:schemeClr val="accent2"/>
                </a:solidFill>
                <a:latin typeface="Rockwell" panose="02060603020205020403" pitchFamily="18" charset="0"/>
              </a:rPr>
              <a:t>Proposed Methodology</a:t>
            </a:r>
          </a:p>
        </p:txBody>
      </p:sp>
      <p:sp>
        <p:nvSpPr>
          <p:cNvPr id="4" name="TextBox 3">
            <a:extLst>
              <a:ext uri="{FF2B5EF4-FFF2-40B4-BE49-F238E27FC236}">
                <a16:creationId xmlns:a16="http://schemas.microsoft.com/office/drawing/2014/main" id="{F8CA65E0-58AF-1219-3AE2-035DA5274DF4}"/>
              </a:ext>
            </a:extLst>
          </p:cNvPr>
          <p:cNvSpPr txBox="1"/>
          <p:nvPr/>
        </p:nvSpPr>
        <p:spPr>
          <a:xfrm>
            <a:off x="720000" y="1436519"/>
            <a:ext cx="7822406" cy="1997983"/>
          </a:xfrm>
          <a:prstGeom prst="rect">
            <a:avLst/>
          </a:prstGeom>
          <a:noFill/>
        </p:spPr>
        <p:txBody>
          <a:bodyPr wrap="square">
            <a:spAutoFit/>
          </a:bodyPr>
          <a:lstStyle/>
          <a:p>
            <a:pPr marL="285750" indent="-285750" algn="l">
              <a:lnSpc>
                <a:spcPct val="150000"/>
              </a:lnSpc>
              <a:buClr>
                <a:schemeClr val="tx1"/>
              </a:buClr>
              <a:buFont typeface="Wingdings" panose="05000000000000000000" pitchFamily="2" charset="2"/>
              <a:buChar char="ü"/>
            </a:pPr>
            <a:r>
              <a:rPr lang="en-US" sz="1200" b="0" i="0" dirty="0">
                <a:solidFill>
                  <a:srgbClr val="D1D5DB"/>
                </a:solidFill>
                <a:effectLst/>
                <a:latin typeface="Rockwell" panose="02060603020205020403" pitchFamily="18" charset="0"/>
              </a:rPr>
              <a:t>Collecting health data (body temperature, heart rate, blood pressure, SpO2) through sensors connected to ESP32 Wi-Fi modules</a:t>
            </a:r>
          </a:p>
          <a:p>
            <a:pPr marL="285750" indent="-285750" algn="l">
              <a:lnSpc>
                <a:spcPct val="150000"/>
              </a:lnSpc>
              <a:buClr>
                <a:schemeClr val="tx1"/>
              </a:buClr>
              <a:buFont typeface="Wingdings" panose="05000000000000000000" pitchFamily="2" charset="2"/>
              <a:buChar char="ü"/>
            </a:pPr>
            <a:r>
              <a:rPr lang="en-US" sz="1200" b="0" i="0" dirty="0">
                <a:solidFill>
                  <a:srgbClr val="D1D5DB"/>
                </a:solidFill>
                <a:effectLst/>
                <a:latin typeface="Rockwell" panose="02060603020205020403" pitchFamily="18" charset="0"/>
              </a:rPr>
              <a:t>Utilizing MQTT protocol to transmit real-time data from sensors to the IoT gateway for initial processing</a:t>
            </a:r>
          </a:p>
          <a:p>
            <a:pPr marL="285750" indent="-285750" algn="l">
              <a:lnSpc>
                <a:spcPct val="150000"/>
              </a:lnSpc>
              <a:buClr>
                <a:schemeClr val="tx1"/>
              </a:buClr>
              <a:buFont typeface="Wingdings" panose="05000000000000000000" pitchFamily="2" charset="2"/>
              <a:buChar char="ü"/>
            </a:pPr>
            <a:r>
              <a:rPr lang="en-US" sz="1200" b="0" i="0" dirty="0">
                <a:solidFill>
                  <a:srgbClr val="D1D5DB"/>
                </a:solidFill>
                <a:effectLst/>
                <a:latin typeface="Rockwell" panose="02060603020205020403" pitchFamily="18" charset="0"/>
              </a:rPr>
              <a:t>Employing MQTT for efficient communication between the IoT gateway and fog cloud, minimizing latency in data transmission</a:t>
            </a:r>
          </a:p>
          <a:p>
            <a:pPr marL="285750" indent="-285750" algn="l">
              <a:lnSpc>
                <a:spcPct val="150000"/>
              </a:lnSpc>
              <a:buClr>
                <a:schemeClr val="tx1"/>
              </a:buClr>
              <a:buFont typeface="Wingdings" panose="05000000000000000000" pitchFamily="2" charset="2"/>
              <a:buChar char="ü"/>
            </a:pPr>
            <a:r>
              <a:rPr lang="en-US" sz="1200" b="0" i="0" dirty="0">
                <a:solidFill>
                  <a:srgbClr val="D1D5DB"/>
                </a:solidFill>
                <a:effectLst/>
                <a:latin typeface="Rockwell" panose="02060603020205020403" pitchFamily="18" charset="0"/>
              </a:rPr>
              <a:t>Conducting data analysis in fog nodes for early anomaly detection in received health data</a:t>
            </a:r>
          </a:p>
          <a:p>
            <a:pPr marL="285750" indent="-285750" algn="l">
              <a:lnSpc>
                <a:spcPct val="150000"/>
              </a:lnSpc>
              <a:buClr>
                <a:schemeClr val="tx1"/>
              </a:buClr>
              <a:buFont typeface="Wingdings" panose="05000000000000000000" pitchFamily="2" charset="2"/>
              <a:buChar char="ü"/>
            </a:pPr>
            <a:r>
              <a:rPr lang="en-US" sz="1200" b="0" i="0" dirty="0">
                <a:solidFill>
                  <a:srgbClr val="D1D5DB"/>
                </a:solidFill>
                <a:effectLst/>
                <a:latin typeface="Rockwell" panose="02060603020205020403" pitchFamily="18" charset="0"/>
              </a:rPr>
              <a:t>Instantly sending SOS messages to caregivers via MQTT in case of abnormal health data patterns</a:t>
            </a:r>
          </a:p>
        </p:txBody>
      </p:sp>
    </p:spTree>
    <p:extLst>
      <p:ext uri="{BB962C8B-B14F-4D97-AF65-F5344CB8AC3E}">
        <p14:creationId xmlns:p14="http://schemas.microsoft.com/office/powerpoint/2010/main" val="2126505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87;p31">
            <a:extLst>
              <a:ext uri="{FF2B5EF4-FFF2-40B4-BE49-F238E27FC236}">
                <a16:creationId xmlns:a16="http://schemas.microsoft.com/office/drawing/2014/main" id="{444E347D-8B37-F683-2720-0456AD06CADB}"/>
              </a:ext>
            </a:extLst>
          </p:cNvPr>
          <p:cNvSpPr txBox="1">
            <a:spLocks/>
          </p:cNvSpPr>
          <p:nvPr/>
        </p:nvSpPr>
        <p:spPr>
          <a:xfrm>
            <a:off x="720000" y="37120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Doppio One"/>
              <a:buNone/>
              <a:defRPr sz="3000" b="1" i="0" u="none" strike="noStrike" cap="none">
                <a:solidFill>
                  <a:schemeClr val="dk1"/>
                </a:solidFill>
                <a:latin typeface="Doppio One"/>
                <a:ea typeface="Doppio One"/>
                <a:cs typeface="Doppio One"/>
                <a:sym typeface="Doppio One"/>
              </a:defRPr>
            </a:lvl1pPr>
            <a:lvl2pPr marR="0" lvl="1"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2pPr>
            <a:lvl3pPr marR="0" lvl="2"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3pPr>
            <a:lvl4pPr marR="0" lvl="3"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4pPr>
            <a:lvl5pPr marR="0" lvl="4"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5pPr>
            <a:lvl6pPr marR="0" lvl="5"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6pPr>
            <a:lvl7pPr marR="0" lvl="6"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7pPr>
            <a:lvl8pPr marR="0" lvl="7"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8pPr>
            <a:lvl9pPr marR="0" lvl="8"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9pPr>
          </a:lstStyle>
          <a:p>
            <a:r>
              <a:rPr lang="en-US" sz="2400" b="0" dirty="0">
                <a:solidFill>
                  <a:schemeClr val="accent2"/>
                </a:solidFill>
                <a:latin typeface="Rockwell" panose="02060603020205020403" pitchFamily="18" charset="0"/>
              </a:rPr>
              <a:t>Proposed Methodology (Contd.)</a:t>
            </a:r>
          </a:p>
        </p:txBody>
      </p:sp>
      <p:sp>
        <p:nvSpPr>
          <p:cNvPr id="4" name="TextBox 3">
            <a:extLst>
              <a:ext uri="{FF2B5EF4-FFF2-40B4-BE49-F238E27FC236}">
                <a16:creationId xmlns:a16="http://schemas.microsoft.com/office/drawing/2014/main" id="{59D766DC-0EC4-B906-A82E-EBC711222801}"/>
              </a:ext>
            </a:extLst>
          </p:cNvPr>
          <p:cNvSpPr txBox="1"/>
          <p:nvPr/>
        </p:nvSpPr>
        <p:spPr>
          <a:xfrm>
            <a:off x="720000" y="1223904"/>
            <a:ext cx="7704000" cy="2551981"/>
          </a:xfrm>
          <a:prstGeom prst="rect">
            <a:avLst/>
          </a:prstGeom>
          <a:noFill/>
        </p:spPr>
        <p:txBody>
          <a:bodyPr wrap="square">
            <a:spAutoFit/>
          </a:bodyPr>
          <a:lstStyle/>
          <a:p>
            <a:pPr marL="171450" indent="-171450" algn="l">
              <a:lnSpc>
                <a:spcPct val="150000"/>
              </a:lnSpc>
              <a:buClr>
                <a:schemeClr val="tx1"/>
              </a:buClr>
              <a:buFont typeface="Wingdings" panose="05000000000000000000" pitchFamily="2" charset="2"/>
              <a:buChar char="ü"/>
            </a:pPr>
            <a:r>
              <a:rPr lang="en-US" sz="1200" b="0" i="0" dirty="0">
                <a:solidFill>
                  <a:srgbClr val="D1D5DB"/>
                </a:solidFill>
                <a:effectLst/>
                <a:latin typeface="Rockwell" panose="02060603020205020403" pitchFamily="18" charset="0"/>
              </a:rPr>
              <a:t>Creating a duplicate of the received health data, encrypting it, and applying lossless compression</a:t>
            </a:r>
          </a:p>
          <a:p>
            <a:pPr marL="171450" indent="-171450" algn="l">
              <a:lnSpc>
                <a:spcPct val="150000"/>
              </a:lnSpc>
              <a:buClr>
                <a:schemeClr val="tx1"/>
              </a:buClr>
              <a:buFont typeface="Wingdings" panose="05000000000000000000" pitchFamily="2" charset="2"/>
              <a:buChar char="ü"/>
            </a:pPr>
            <a:r>
              <a:rPr lang="en-US" sz="1200" b="0" i="0" dirty="0">
                <a:solidFill>
                  <a:srgbClr val="D1D5DB"/>
                </a:solidFill>
                <a:effectLst/>
                <a:latin typeface="Rockwell" panose="02060603020205020403" pitchFamily="18" charset="0"/>
              </a:rPr>
              <a:t>Transmitting the encrypted and compressed data to the main cloud using the HTTP protocol for secure and efficient storage</a:t>
            </a:r>
          </a:p>
          <a:p>
            <a:pPr marL="171450" indent="-171450" algn="l">
              <a:lnSpc>
                <a:spcPct val="150000"/>
              </a:lnSpc>
              <a:buClr>
                <a:schemeClr val="tx1"/>
              </a:buClr>
              <a:buFont typeface="Wingdings" panose="05000000000000000000" pitchFamily="2" charset="2"/>
              <a:buChar char="ü"/>
            </a:pPr>
            <a:r>
              <a:rPr lang="en-US" sz="1200" b="0" i="0" dirty="0">
                <a:solidFill>
                  <a:srgbClr val="D1D5DB"/>
                </a:solidFill>
                <a:effectLst/>
                <a:latin typeface="Rockwell" panose="02060603020205020403" pitchFamily="18" charset="0"/>
              </a:rPr>
              <a:t>The main cloud receiving, decrypting, and analyzing the overall health data for comprehensive insights</a:t>
            </a:r>
          </a:p>
          <a:p>
            <a:pPr marL="171450" indent="-171450" algn="l">
              <a:lnSpc>
                <a:spcPct val="150000"/>
              </a:lnSpc>
              <a:buClr>
                <a:schemeClr val="tx1"/>
              </a:buClr>
              <a:buFont typeface="Wingdings" panose="05000000000000000000" pitchFamily="2" charset="2"/>
              <a:buChar char="ü"/>
            </a:pPr>
            <a:r>
              <a:rPr lang="en-US" sz="1200" b="0" i="0" dirty="0">
                <a:solidFill>
                  <a:srgbClr val="D1D5DB"/>
                </a:solidFill>
                <a:effectLst/>
                <a:latin typeface="Rockwell" panose="02060603020205020403" pitchFamily="18" charset="0"/>
              </a:rPr>
              <a:t>Sending final analysis reports to doctors and patient guardians, facilitating informed healthcare decisions</a:t>
            </a:r>
          </a:p>
          <a:p>
            <a:pPr marL="171450" indent="-171450" algn="l">
              <a:lnSpc>
                <a:spcPct val="150000"/>
              </a:lnSpc>
              <a:buClr>
                <a:schemeClr val="tx1"/>
              </a:buClr>
              <a:buFont typeface="Wingdings" panose="05000000000000000000" pitchFamily="2" charset="2"/>
              <a:buChar char="ü"/>
            </a:pPr>
            <a:r>
              <a:rPr lang="en-US" sz="1200" b="0" i="0" dirty="0">
                <a:solidFill>
                  <a:srgbClr val="D1D5DB"/>
                </a:solidFill>
                <a:effectLst/>
                <a:latin typeface="Rockwell" panose="02060603020205020403" pitchFamily="18" charset="0"/>
              </a:rPr>
              <a:t>Enhancing the overall system architecture to enable timely and efficient exchange of critical patient data</a:t>
            </a:r>
          </a:p>
          <a:p>
            <a:pPr marL="171450" indent="-171450" algn="l">
              <a:lnSpc>
                <a:spcPct val="150000"/>
              </a:lnSpc>
              <a:buClr>
                <a:schemeClr val="tx1"/>
              </a:buClr>
              <a:buFont typeface="Wingdings" panose="05000000000000000000" pitchFamily="2" charset="2"/>
              <a:buChar char="ü"/>
            </a:pPr>
            <a:r>
              <a:rPr lang="en-US" sz="1200" b="0" i="0" dirty="0">
                <a:solidFill>
                  <a:srgbClr val="D1D5DB"/>
                </a:solidFill>
                <a:effectLst/>
                <a:latin typeface="Rockwell" panose="02060603020205020403" pitchFamily="18" charset="0"/>
              </a:rPr>
              <a:t>Improving diagnostic capabilities and treatment decisions through reduced latency in healthcare IoT communication</a:t>
            </a:r>
          </a:p>
        </p:txBody>
      </p:sp>
    </p:spTree>
    <p:extLst>
      <p:ext uri="{BB962C8B-B14F-4D97-AF65-F5344CB8AC3E}">
        <p14:creationId xmlns:p14="http://schemas.microsoft.com/office/powerpoint/2010/main" val="2982187665"/>
      </p:ext>
    </p:extLst>
  </p:cSld>
  <p:clrMapOvr>
    <a:masterClrMapping/>
  </p:clrMapOvr>
</p:sld>
</file>

<file path=ppt/theme/theme1.xml><?xml version="1.0" encoding="utf-8"?>
<a:theme xmlns:a="http://schemas.openxmlformats.org/drawingml/2006/main" name="Computer Networking Project Proposal by Slidesgo">
  <a:themeElements>
    <a:clrScheme name="Simple Light">
      <a:dk1>
        <a:srgbClr val="FFFFFF"/>
      </a:dk1>
      <a:lt1>
        <a:srgbClr val="000000"/>
      </a:lt1>
      <a:dk2>
        <a:srgbClr val="171717"/>
      </a:dk2>
      <a:lt2>
        <a:srgbClr val="434343"/>
      </a:lt2>
      <a:accent1>
        <a:srgbClr val="CCCCCC"/>
      </a:accent1>
      <a:accent2>
        <a:srgbClr val="11C7D7"/>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765</TotalTime>
  <Words>2514</Words>
  <Application>Microsoft Office PowerPoint</Application>
  <PresentationFormat>On-screen Show (16:9)</PresentationFormat>
  <Paragraphs>249</Paragraphs>
  <Slides>36</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Rockwell</vt:lpstr>
      <vt:lpstr>Rockwell Regular</vt:lpstr>
      <vt:lpstr>arial</vt:lpstr>
      <vt:lpstr>Doppio One</vt:lpstr>
      <vt:lpstr>Encode Sans Condensed</vt:lpstr>
      <vt:lpstr>Encode Sans</vt:lpstr>
      <vt:lpstr>Söhne</vt:lpstr>
      <vt:lpstr>Wingdings</vt:lpstr>
      <vt:lpstr>arial</vt:lpstr>
      <vt:lpstr>Computer Networking Project Proposal by Slidesgo</vt:lpstr>
      <vt:lpstr>Advanced Computer Networks  GROUP-14A </vt:lpstr>
      <vt:lpstr>PowerPoint Presentation</vt:lpstr>
      <vt:lpstr>PowerPoint Presentation</vt:lpstr>
      <vt:lpstr>PowerPoint Presentation</vt:lpstr>
      <vt:lpstr>“Reducing latency in healthcare IoT to enable timely and efficient exchange of critical patient data for improved diagnosis and treatment.”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“Enhance the security infrastructure of healthcare networks by proactively identifying and mitigating Man-in-the-Middle (MITM) attacks”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 improve the performance of unauthorized access prevention and data breach mitigation in healthcare networks”  a)Spoofing Attacks</vt:lpstr>
      <vt:lpstr>PowerPoint Presentation</vt:lpstr>
      <vt:lpstr>PowerPoint Presentation</vt:lpstr>
      <vt:lpstr>PowerPoint Presentation</vt:lpstr>
      <vt:lpstr>PowerPoint Presentation</vt:lpstr>
      <vt:lpstr>PowerPoint Presentation</vt:lpstr>
      <vt:lpstr>PowerPoint Presentation</vt:lpstr>
      <vt:lpstr>“To improve the performance of interoperability in healthcare networks with respect to the following QoS parameters: Data Exchange Efficiency Semantic Interoperability Data Security and Privacy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Computer Networks  GROUP-14A</dc:title>
  <dc:creator>M.D.Siva Rama Saran</dc:creator>
  <cp:lastModifiedBy>Rag Naidu</cp:lastModifiedBy>
  <cp:revision>15</cp:revision>
  <dcterms:modified xsi:type="dcterms:W3CDTF">2023-12-22T06:26:01Z</dcterms:modified>
</cp:coreProperties>
</file>