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56" r:id="rId3"/>
    <p:sldId id="358" r:id="rId4"/>
    <p:sldId id="430" r:id="rId5"/>
    <p:sldId id="431" r:id="rId6"/>
    <p:sldId id="432" r:id="rId7"/>
    <p:sldId id="433" r:id="rId8"/>
    <p:sldId id="392" r:id="rId9"/>
    <p:sldId id="377" r:id="rId10"/>
    <p:sldId id="406" r:id="rId11"/>
    <p:sldId id="404" r:id="rId12"/>
    <p:sldId id="408" r:id="rId13"/>
    <p:sldId id="434" r:id="rId14"/>
    <p:sldId id="435" r:id="rId15"/>
    <p:sldId id="436" r:id="rId16"/>
    <p:sldId id="437" r:id="rId17"/>
    <p:sldId id="352" r:id="rId18"/>
    <p:sldId id="35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00"/>
    <a:srgbClr val="CC0099"/>
    <a:srgbClr val="1A37B2"/>
    <a:srgbClr val="C10C33"/>
    <a:srgbClr val="6A1DB1"/>
    <a:srgbClr val="000000"/>
    <a:srgbClr val="FF0000"/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94366" autoAdjust="0"/>
  </p:normalViewPr>
  <p:slideViewPr>
    <p:cSldViewPr snapToGrid="0">
      <p:cViewPr>
        <p:scale>
          <a:sx n="90" d="100"/>
          <a:sy n="90" d="100"/>
        </p:scale>
        <p:origin x="-96" y="-62"/>
      </p:cViewPr>
      <p:guideLst>
        <p:guide orient="horz" pos="2159"/>
        <p:guide pos="3785"/>
      </p:guideLst>
    </p:cSldViewPr>
  </p:slideViewPr>
  <p:outlineViewPr>
    <p:cViewPr>
      <p:scale>
        <a:sx n="33" d="100"/>
        <a:sy n="33" d="100"/>
      </p:scale>
      <p:origin x="0" y="57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44F55-0719-4618-82AE-E1C95B95FA7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0879-6F0A-42A7-B48C-F6D3AEB0C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7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E0879-6F0A-42A7-B48C-F6D3AEB0CE95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18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E0879-6F0A-42A7-B48C-F6D3AEB0CE9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7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/>
          <a:srcRect t="33848" b="649"/>
          <a:stretch>
            <a:fillRect/>
          </a:stretch>
        </p:blipFill>
        <p:spPr>
          <a:xfrm>
            <a:off x="-1" y="0"/>
            <a:ext cx="12192003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661568" y="5451818"/>
            <a:ext cx="414064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661569" y="320634"/>
            <a:ext cx="9076197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None/>
              <a:defRPr sz="44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  <a:defRPr sz="2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/>
          <a:srcRect t="91557" b="648"/>
          <a:stretch>
            <a:fillRect/>
          </a:stretch>
        </p:blipFill>
        <p:spPr>
          <a:xfrm>
            <a:off x="-1" y="6259484"/>
            <a:ext cx="12192003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74" name="Google Shape;174;p11"/>
          <p:cNvSpPr>
            <a:spLocks noGrp="1"/>
          </p:cNvSpPr>
          <p:nvPr>
            <p:ph type="pic" idx="2"/>
          </p:nvPr>
        </p:nvSpPr>
        <p:spPr>
          <a:xfrm>
            <a:off x="177800" y="125413"/>
            <a:ext cx="11800417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12192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506680" y="1097280"/>
            <a:ext cx="1117864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12192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506680" y="-4950"/>
            <a:ext cx="8296895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A9D72892-5C94-4B82-8D41-31F003233EA5}" type="slidenum">
              <a:rPr lang="en-IN" smtClean="0"/>
              <a:t>‹#›</a:t>
            </a:fld>
            <a:endParaRPr lang="en-IN"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9685944" y="365740"/>
            <a:ext cx="2071077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A9D72892-5C94-4B82-8D41-31F003233E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506680" y="-4950"/>
            <a:ext cx="8296895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506680" y="1481446"/>
            <a:ext cx="111786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A9D72892-5C94-4B82-8D41-31F003233E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/>
          <a:srcRect t="33085" b="1379"/>
          <a:stretch>
            <a:fillRect/>
          </a:stretch>
        </p:blipFill>
        <p:spPr>
          <a:xfrm rot="10800000" flipH="1">
            <a:off x="0" y="0"/>
            <a:ext cx="12192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661568" y="5451818"/>
            <a:ext cx="414064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661569" y="320634"/>
            <a:ext cx="9076197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4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/>
          <a:srcRect t="67499" b="6701"/>
          <a:stretch>
            <a:fillRect/>
          </a:stretch>
        </p:blipFill>
        <p:spPr>
          <a:xfrm rot="10800000" flipH="1">
            <a:off x="0" y="1740436"/>
            <a:ext cx="12192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/>
          <a:srcRect t="24620" b="16130"/>
          <a:stretch>
            <a:fillRect/>
          </a:stretch>
        </p:blipFill>
        <p:spPr>
          <a:xfrm flipH="1">
            <a:off x="3687" y="3242663"/>
            <a:ext cx="12192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4" y="0"/>
            <a:ext cx="12191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661568" y="382676"/>
            <a:ext cx="414064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71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  <a:defRPr sz="4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/>
          <a:srcRect l="6614" t="2065" r="80083" b="1471"/>
          <a:stretch>
            <a:fillRect/>
          </a:stretch>
        </p:blipFill>
        <p:spPr>
          <a:xfrm rot="5400000">
            <a:off x="5094513" y="-2080448"/>
            <a:ext cx="2002969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/>
          <a:srcRect t="20282" b="20282"/>
          <a:stretch>
            <a:fillRect/>
          </a:stretch>
        </p:blipFill>
        <p:spPr>
          <a:xfrm>
            <a:off x="0" y="3242662"/>
            <a:ext cx="12192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4" y="0"/>
            <a:ext cx="12191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661568" y="382676"/>
            <a:ext cx="414064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71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  <a:defRPr sz="4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06680" y="-4950"/>
            <a:ext cx="8296895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06680" y="1481446"/>
            <a:ext cx="53454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A9D72892-5C94-4B82-8D41-31F003233EA5}" type="slidenum">
              <a:rPr lang="en-IN" smtClean="0"/>
              <a:t>‹#›</a:t>
            </a:fld>
            <a:endParaRPr lang="en-IN"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6192587" y="1481446"/>
            <a:ext cx="53454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506680" y="-4950"/>
            <a:ext cx="8296895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277877" y="1538839"/>
            <a:ext cx="5476991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–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»"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468155" y="1540358"/>
            <a:ext cx="5485205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–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»"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6277877" y="4099159"/>
            <a:ext cx="5476991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–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»"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468155" y="4100678"/>
            <a:ext cx="5485205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–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»"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/>
          <a:srcRect t="91557" b="648"/>
          <a:stretch>
            <a:fillRect/>
          </a:stretch>
        </p:blipFill>
        <p:spPr>
          <a:xfrm>
            <a:off x="-1" y="6259484"/>
            <a:ext cx="12192003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209551" y="133350"/>
            <a:ext cx="11768667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506680" y="-4950"/>
            <a:ext cx="8296895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9685944" y="365740"/>
            <a:ext cx="2071077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685944" y="365740"/>
            <a:ext cx="2071076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506680" y="1481446"/>
            <a:ext cx="111786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A9D72892-5C94-4B82-8D41-31F003233EA5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506680" y="-4950"/>
            <a:ext cx="8296895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6215"/>
            <a:ext cx="12020550" cy="1310005"/>
          </a:xfrm>
        </p:spPr>
        <p:txBody>
          <a:bodyPr/>
          <a:lstStyle/>
          <a:p>
            <a:pPr algn="ctr"/>
            <a:r>
              <a:rPr lang="en-US" altLang="en-IN" sz="4400" b="1" dirty="0">
                <a:solidFill>
                  <a:srgbClr val="FF6600"/>
                </a:solidFill>
                <a:latin typeface="Baskerville Old Face" panose="02020602080505020303" pitchFamily="18" charset="0"/>
              </a:rPr>
              <a:t>PRACTICE</a:t>
            </a:r>
            <a:r>
              <a:rPr lang="en-US" sz="4400" b="1" dirty="0">
                <a:solidFill>
                  <a:srgbClr val="FF6600"/>
                </a:solidFill>
                <a:latin typeface="Baskerville Old Face" panose="02020602080505020303" pitchFamily="18" charset="0"/>
              </a:rPr>
              <a:t> </a:t>
            </a:r>
            <a:r>
              <a:rPr lang="en-IN" altLang="en-US" sz="4400" b="1" dirty="0">
                <a:solidFill>
                  <a:srgbClr val="FF6600"/>
                </a:solidFill>
                <a:latin typeface="Baskerville Old Face" panose="02020602080505020303" pitchFamily="18" charset="0"/>
              </a:rPr>
              <a:t> MANAGEMENT  SYSTEM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165" y="7185660"/>
            <a:ext cx="9086215" cy="7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88375" y="3338195"/>
            <a:ext cx="2907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dirty="0" err="1">
                <a:solidFill>
                  <a:schemeClr val="bg1"/>
                </a:solidFill>
                <a:sym typeface="+mn-ea"/>
              </a:rPr>
              <a:t>Nasreen</a:t>
            </a:r>
            <a:r>
              <a:rPr lang="en-IN" altLang="en-US" sz="2400">
                <a:solidFill>
                  <a:schemeClr val="bg1"/>
                </a:solidFill>
                <a:sym typeface="+mn-ea"/>
              </a:rPr>
              <a:t> Shaik</a:t>
            </a:r>
            <a:endParaRPr lang="en-IN" altLang="en-US" sz="240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Sriram Aleti</a:t>
            </a:r>
          </a:p>
          <a:p>
            <a:r>
              <a:rPr lang="en-IN" sz="2400" dirty="0">
                <a:solidFill>
                  <a:schemeClr val="bg1"/>
                </a:solidFill>
              </a:rPr>
              <a:t>Nikhitha Gowrisetty</a:t>
            </a:r>
          </a:p>
          <a:p>
            <a:r>
              <a:rPr lang="en-IN" sz="2400" dirty="0">
                <a:solidFill>
                  <a:schemeClr val="bg1"/>
                </a:solidFill>
              </a:rPr>
              <a:t>Amrutha Kottam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665" y="2602865"/>
            <a:ext cx="5411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latin typeface="+mj-lt"/>
                <a:cs typeface="+mj-lt"/>
              </a:rPr>
              <a:t>PRESENTED BY</a:t>
            </a:r>
            <a:r>
              <a:rPr lang="en-US" altLang="en-IN" sz="2400" b="1" u="sng" dirty="0">
                <a:solidFill>
                  <a:schemeClr val="bg1"/>
                </a:solidFill>
                <a:latin typeface="+mj-lt"/>
                <a:cs typeface="+mj-lt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050" y="3338195"/>
            <a:ext cx="31584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Deepak Katiyare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Aman Kukreti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Akshay Kadam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Ramakrishna Eega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    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395470" y="3338195"/>
            <a:ext cx="32289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chemeClr val="bg1"/>
                </a:solidFill>
              </a:rPr>
              <a:t>Shaik Peer Saheb</a:t>
            </a:r>
          </a:p>
          <a:p>
            <a:r>
              <a:rPr lang="en-IN" altLang="en-US" sz="2400">
                <a:solidFill>
                  <a:schemeClr val="bg1"/>
                </a:solidFill>
              </a:rPr>
              <a:t>Eresha</a:t>
            </a:r>
          </a:p>
          <a:p>
            <a:r>
              <a:rPr lang="en-IN" altLang="en-US" sz="2400">
                <a:solidFill>
                  <a:schemeClr val="bg1"/>
                </a:solidFill>
                <a:sym typeface="+mn-ea"/>
              </a:rPr>
              <a:t>Vasavi Maddi</a:t>
            </a:r>
            <a:endParaRPr lang="en-IN" alt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Veera Swapna Raga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sz="4800" i="1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IN" sz="4800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Patient M</a:t>
            </a:r>
            <a:r>
              <a:rPr lang="en-IN" sz="4800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odule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180" y="1481455"/>
            <a:ext cx="11261090" cy="4526280"/>
          </a:xfrm>
        </p:spPr>
        <p:txBody>
          <a:bodyPr/>
          <a:lstStyle/>
          <a:p>
            <a:pPr indent="-457200">
              <a:lnSpc>
                <a:spcPct val="110000"/>
              </a:lnSpc>
            </a:pP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Patient </a:t>
            </a: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can register once to book the appointment.</a:t>
            </a:r>
            <a:endParaRPr lang="en-IN" altLang="en-US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indent="-457200">
              <a:lnSpc>
                <a:spcPct val="110000"/>
              </a:lnSpc>
            </a:pP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Once </a:t>
            </a: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the registration is done then the patient can login through his/her </a:t>
            </a:r>
            <a:endParaRPr lang="en-IN" altLang="en-US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account.</a:t>
            </a:r>
            <a:endParaRPr lang="en-IN" altLang="en-US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indent="-457200" algn="just">
              <a:lnSpc>
                <a:spcPct val="110000"/>
              </a:lnSpc>
            </a:pP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Patient </a:t>
            </a: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can book the </a:t>
            </a: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appointment</a:t>
            </a:r>
            <a:r>
              <a:rPr lang="en-US" altLang="en-IN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altLang="en-IN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with specific physicians based on their  </a:t>
            </a:r>
          </a:p>
          <a:p>
            <a:pPr marL="0"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en-IN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availability.</a:t>
            </a:r>
            <a:endParaRPr lang="en-IN" altLang="en-US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indent="-457200">
              <a:lnSpc>
                <a:spcPct val="110000"/>
              </a:lnSpc>
            </a:pPr>
            <a:r>
              <a:rPr 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Patients </a:t>
            </a:r>
            <a:r>
              <a:rPr 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can access their health record at any time.</a:t>
            </a:r>
          </a:p>
          <a:p>
            <a:pPr indent="-457200">
              <a:lnSpc>
                <a:spcPct val="110000"/>
              </a:lnSpc>
            </a:pP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Patients </a:t>
            </a: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can also update their profile</a:t>
            </a: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.</a:t>
            </a:r>
          </a:p>
          <a:p>
            <a:pPr indent="-457200">
              <a:lnSpc>
                <a:spcPct val="110000"/>
              </a:lnSpc>
            </a:pPr>
            <a:r>
              <a:rPr lang="en-US" altLang="en-US" dirty="0" smtClean="0">
                <a:latin typeface="Baskerville Old Face" panose="02020602080505020303" pitchFamily="18" charset="0"/>
              </a:rPr>
              <a:t>Patients can also download their reports in pdf format.</a:t>
            </a:r>
            <a:endParaRPr lang="en-IN" altLang="en-US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charset="0"/>
              <a:buChar char="v"/>
            </a:pPr>
            <a:endParaRPr lang="en-IN" altLang="en-US" dirty="0"/>
          </a:p>
          <a:p>
            <a:pPr>
              <a:buFont typeface="Wingdings" panose="05000000000000000000" charset="0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sz="4800" i="1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IN" sz="4800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Physician</a:t>
            </a:r>
            <a:r>
              <a:rPr lang="en-IN" sz="4800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4800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IN" sz="4800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odule</a:t>
            </a:r>
            <a:endParaRPr lang="en-US" sz="4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Physician </a:t>
            </a: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will login through Auth0.</a:t>
            </a:r>
            <a:endParaRPr lang="en-IN" altLang="en-US" cap="none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Physician </a:t>
            </a: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has the ability to accept or reject the appointments which are       </a:t>
            </a:r>
            <a:endParaRPr lang="en-IN" altLang="en-US" cap="none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booked by patient.</a:t>
            </a:r>
            <a:endParaRPr lang="en-IN" altLang="en-US" cap="none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pPr indent="-457200">
              <a:lnSpc>
                <a:spcPct val="110000"/>
              </a:lnSpc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Patient and nurse will get notification once the appointments are accepted by the physician.</a:t>
            </a:r>
            <a:endParaRPr lang="en-IN" altLang="en-US" cap="none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pPr indent="-457200">
              <a:lnSpc>
                <a:spcPct val="110000"/>
              </a:lnSpc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Only patient will get notification if the appointment is rejected by the          </a:t>
            </a:r>
            <a:endParaRPr lang="en-IN" altLang="en-US" cap="none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physician.</a:t>
            </a:r>
            <a:endParaRPr lang="en-IN" altLang="en-US" dirty="0"/>
          </a:p>
          <a:p>
            <a:pPr marL="50800" indent="0">
              <a:buFont typeface="Wingdings" panose="05000000000000000000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sz="4800" i="1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en-IN" sz="4800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Nurse M</a:t>
            </a:r>
            <a:r>
              <a:rPr lang="en-IN" sz="4800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odule</a:t>
            </a:r>
            <a:endParaRPr lang="en-US" sz="4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lnSpc>
                <a:spcPct val="120000"/>
              </a:lnSpc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Nurse will login through Auth0.</a:t>
            </a:r>
            <a:endParaRPr lang="en-IN" altLang="en-US" cap="none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pPr indent="-457200">
              <a:lnSpc>
                <a:spcPct val="120000"/>
              </a:lnSpc>
            </a:pP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Nurse </a:t>
            </a: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will get notification  once the appointments are accepted by the</a:t>
            </a: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physician.</a:t>
            </a:r>
          </a:p>
          <a:p>
            <a:pPr indent="-457200">
              <a:lnSpc>
                <a:spcPct val="110000"/>
              </a:lnSpc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Nurse can see all the accepted appointments along with basic details of patients.</a:t>
            </a:r>
          </a:p>
          <a:p>
            <a:pPr indent="-457200">
              <a:lnSpc>
                <a:spcPct val="110000"/>
              </a:lnSpc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Nurse will be capable of viewing the previous health history of patient and can do the basic diagnosis for respective patient.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6"/>
                </a:solidFill>
                <a:latin typeface="Baskerville Old Face" panose="02020602080505020303" pitchFamily="18" charset="0"/>
              </a:rPr>
              <a:t>Microservices</a:t>
            </a:r>
            <a:endParaRPr lang="en-IN" sz="4800" dirty="0">
              <a:solidFill>
                <a:schemeClr val="accent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813" y="1396779"/>
            <a:ext cx="11178640" cy="4944754"/>
          </a:xfrm>
        </p:spPr>
        <p:txBody>
          <a:bodyPr/>
          <a:lstStyle/>
          <a:p>
            <a:pPr marL="5080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We have created total 6 </a:t>
            </a:r>
            <a:r>
              <a:rPr lang="en-US" dirty="0" err="1" smtClean="0">
                <a:latin typeface="Baskerville Old Face" panose="02020602080505020303" pitchFamily="18" charset="0"/>
              </a:rPr>
              <a:t>microservices</a:t>
            </a:r>
            <a:r>
              <a:rPr lang="en-US" dirty="0" smtClean="0">
                <a:latin typeface="Baskerville Old Face" panose="02020602080505020303" pitchFamily="18" charset="0"/>
              </a:rPr>
              <a:t>. Each microservice will have an entity layer, dto layer, repository layer, service layer, controller layer and also each microservice is having a layer for centralized exception handling and logging.</a:t>
            </a:r>
            <a:endParaRPr lang="en-US" dirty="0" smtClean="0"/>
          </a:p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Authentication service</a:t>
            </a:r>
          </a:p>
          <a:p>
            <a:pPr marL="5080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This service is used by patient module. In this we are having 2 endpoints one for registration of new patient and the other is for login.</a:t>
            </a:r>
          </a:p>
          <a:p>
            <a:pPr marL="5080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Allergy service</a:t>
            </a:r>
          </a:p>
          <a:p>
            <a:pPr marL="50800" indent="0">
              <a:buNone/>
            </a:pPr>
            <a:r>
              <a:rPr lang="en-US" dirty="0">
                <a:solidFill>
                  <a:schemeClr val="bg2"/>
                </a:solidFill>
                <a:latin typeface="Baskerville Old Face" panose="02020602080505020303" pitchFamily="18" charset="0"/>
              </a:rPr>
              <a:t>This service is having all the different types of allergies. Nurse can add list of allergies a patient is having and these can be viewed by doctor while adding test and prescription details.</a:t>
            </a:r>
            <a:endParaRPr lang="en-IN" dirty="0">
              <a:solidFill>
                <a:schemeClr val="bg2"/>
              </a:solidFill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endParaRPr lang="en-US" dirty="0" smtClean="0"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1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6"/>
                </a:solidFill>
                <a:latin typeface="Baskerville Old Face" panose="02020602080505020303" pitchFamily="18" charset="0"/>
              </a:rPr>
              <a:t>Contd..</a:t>
            </a:r>
            <a:endParaRPr lang="en-IN" sz="4800" dirty="0">
              <a:solidFill>
                <a:schemeClr val="accent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PatientInfo Service</a:t>
            </a:r>
          </a:p>
          <a:p>
            <a:pPr marL="50800" indent="0">
              <a:buNone/>
            </a:pPr>
            <a:r>
              <a:rPr lang="en-US" dirty="0" smtClean="0">
                <a:solidFill>
                  <a:schemeClr val="bg2"/>
                </a:solidFill>
                <a:latin typeface="Baskerville Old Face" panose="02020602080505020303" pitchFamily="18" charset="0"/>
              </a:rPr>
              <a:t>This service is also used by patient. Through this microservice we get all patients or a patient with particular id. This service also has a method to update patient basic details and to update patient password through OTP by using springboot mail dependency.</a:t>
            </a:r>
          </a:p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HealthRecords service</a:t>
            </a:r>
          </a:p>
          <a:p>
            <a:pPr marL="50800" indent="0">
              <a:buNone/>
            </a:pPr>
            <a:r>
              <a:rPr lang="en-US" dirty="0" smtClean="0">
                <a:solidFill>
                  <a:schemeClr val="bg2"/>
                </a:solidFill>
                <a:latin typeface="Baskerville Old Face" panose="02020602080505020303" pitchFamily="18" charset="0"/>
              </a:rPr>
              <a:t>This service is used by many modules. By patient to view his/her health records, by nurse to add visit details and by physician to add test and prescription details.</a:t>
            </a:r>
            <a:endParaRPr lang="en-IN" dirty="0">
              <a:solidFill>
                <a:schemeClr val="bg2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6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6"/>
                </a:solidFill>
                <a:latin typeface="Baskerville Old Face" panose="02020602080505020303" pitchFamily="18" charset="0"/>
              </a:rPr>
              <a:t>Contd..</a:t>
            </a:r>
            <a:endParaRPr lang="en-IN" sz="4800" dirty="0">
              <a:solidFill>
                <a:schemeClr val="accent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413" y="1286713"/>
            <a:ext cx="11178640" cy="4893954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PhysicianAvailability service</a:t>
            </a:r>
          </a:p>
          <a:p>
            <a:pPr marL="50800" indent="0">
              <a:buNone/>
            </a:pPr>
            <a:r>
              <a:rPr lang="en-US" dirty="0">
                <a:solidFill>
                  <a:schemeClr val="bg2"/>
                </a:solidFill>
                <a:latin typeface="Baskerville Old Face" panose="02020602080505020303" pitchFamily="18" charset="0"/>
              </a:rPr>
              <a:t>Using this service we are getting all the physicians from Auth0 and in patient module a patient can view all the available physicians</a:t>
            </a:r>
            <a:r>
              <a:rPr lang="en-US" dirty="0" smtClean="0">
                <a:solidFill>
                  <a:schemeClr val="bg2"/>
                </a:solidFill>
                <a:latin typeface="Baskerville Old Face" panose="02020602080505020303" pitchFamily="18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Appointment service</a:t>
            </a:r>
          </a:p>
          <a:p>
            <a:pPr marL="50800" indent="0">
              <a:buNone/>
            </a:pPr>
            <a:r>
              <a:rPr lang="en-US" dirty="0" smtClean="0">
                <a:solidFill>
                  <a:schemeClr val="bg2"/>
                </a:solidFill>
                <a:latin typeface="Baskerville Old Face" panose="02020602080505020303" pitchFamily="18" charset="0"/>
              </a:rPr>
              <a:t>This service is used to book an appointment by a patient and nurse and physician can view all the appointments for a day and can know total number of appointments.</a:t>
            </a:r>
          </a:p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Notification service</a:t>
            </a:r>
          </a:p>
          <a:p>
            <a:pPr marL="50800" indent="0">
              <a:buNone/>
            </a:pPr>
            <a:r>
              <a:rPr lang="en-US" dirty="0" smtClean="0">
                <a:solidFill>
                  <a:schemeClr val="bg2"/>
                </a:solidFill>
                <a:latin typeface="Baskerville Old Face" panose="02020602080505020303" pitchFamily="18" charset="0"/>
              </a:rPr>
              <a:t>This service is used to send mails to patient and nurse when an appointment is accepted and a notification is sent to only patient if an appointment is rejected by physician.</a:t>
            </a:r>
          </a:p>
        </p:txBody>
      </p:sp>
    </p:spTree>
    <p:extLst>
      <p:ext uri="{BB962C8B-B14F-4D97-AF65-F5344CB8AC3E}">
        <p14:creationId xmlns:p14="http://schemas.microsoft.com/office/powerpoint/2010/main" val="164109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6"/>
                </a:solidFill>
                <a:latin typeface="Baskerville Old Face" panose="02020602080505020303" pitchFamily="18" charset="0"/>
              </a:rPr>
              <a:t>Deployment</a:t>
            </a:r>
            <a:endParaRPr lang="en-IN" sz="4800" dirty="0">
              <a:solidFill>
                <a:schemeClr val="accent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In production environment we have used RDS as our database and kept all our frontend application is S3 bucket and deployed our </a:t>
            </a:r>
            <a:r>
              <a:rPr lang="en-US" dirty="0" err="1" smtClean="0">
                <a:latin typeface="Baskerville Old Face" panose="02020602080505020303" pitchFamily="18" charset="0"/>
              </a:rPr>
              <a:t>microservices</a:t>
            </a:r>
            <a:r>
              <a:rPr lang="en-US" dirty="0" smtClean="0">
                <a:latin typeface="Baskerville Old Face" panose="02020602080505020303" pitchFamily="18" charset="0"/>
              </a:rPr>
              <a:t> in Elastic Kubernetes Service and used Aws Api Gateway to redirect http to https and connected frontend with backend services. We installed Jenkins and Docker in ec2 to push our </a:t>
            </a:r>
            <a:r>
              <a:rPr lang="en-US" dirty="0" err="1" smtClean="0">
                <a:latin typeface="Baskerville Old Face" panose="02020602080505020303" pitchFamily="18" charset="0"/>
              </a:rPr>
              <a:t>microservices</a:t>
            </a:r>
            <a:r>
              <a:rPr lang="en-US" dirty="0" smtClean="0">
                <a:latin typeface="Baskerville Old Face" panose="02020602080505020303" pitchFamily="18" charset="0"/>
              </a:rPr>
              <a:t> into Docker using Jenkins pipeline.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4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alt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  </a:t>
            </a:r>
            <a:endParaRPr lang="en-IN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6730" y="2693670"/>
            <a:ext cx="11178540" cy="1684655"/>
          </a:xfrm>
        </p:spPr>
        <p:txBody>
          <a:bodyPr/>
          <a:lstStyle/>
          <a:p>
            <a:pPr marL="50800" indent="0">
              <a:buNone/>
            </a:pPr>
            <a:r>
              <a:rPr lang="en-US" sz="4800">
                <a:solidFill>
                  <a:srgbClr val="FF66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                      </a:t>
            </a:r>
            <a:r>
              <a:rPr lang="en-US" sz="6600">
                <a:solidFill>
                  <a:srgbClr val="FF66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Queries?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6640" y="1892935"/>
            <a:ext cx="7747000" cy="882015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730" y="2239010"/>
            <a:ext cx="11178540" cy="16624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  <a:p>
            <a:pPr marL="0" indent="0">
              <a:buNone/>
            </a:pPr>
            <a:r>
              <a:rPr lang="en-US" sz="6000" i="1" dirty="0"/>
              <a:t>               </a:t>
            </a:r>
            <a:r>
              <a:rPr lang="en-US" sz="6600">
                <a:solidFill>
                  <a:srgbClr val="FF66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Thank You</a:t>
            </a:r>
            <a:endParaRPr lang="en-US" sz="6600" i="1" dirty="0">
              <a:solidFill>
                <a:srgbClr val="FF6600"/>
              </a:solidFill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i="1" dirty="0" smtClean="0">
                <a:solidFill>
                  <a:schemeClr val="accent6"/>
                </a:solidFill>
                <a:latin typeface="Baskerville Old Face" panose="02020602080505020303" pitchFamily="18" charset="0"/>
              </a:rPr>
              <a:t>   </a:t>
            </a:r>
            <a:r>
              <a:rPr lang="en-US" sz="4800" dirty="0" smtClean="0">
                <a:solidFill>
                  <a:schemeClr val="accent6"/>
                </a:solidFill>
                <a:latin typeface="Baskerville Old Face" panose="02020602080505020303" pitchFamily="18" charset="0"/>
              </a:rPr>
              <a:t>Contents</a:t>
            </a:r>
            <a:endParaRPr lang="en-US" sz="4800" dirty="0">
              <a:solidFill>
                <a:schemeClr val="accent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 Main Objective</a:t>
            </a:r>
            <a:endParaRPr lang="en-US" sz="2800" cap="none" dirty="0" smtClean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altLang="en-IN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Technology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2800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 Application </a:t>
            </a:r>
            <a:r>
              <a:rPr lang="en-IN" altLang="en-US" sz="2800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IN" altLang="en-US" dirty="0" smtClean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Modules</a:t>
            </a:r>
            <a:endParaRPr lang="en-IN" altLang="en-US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lvl="2">
              <a:buFont typeface="Wingdings" panose="05000000000000000000" charset="0"/>
              <a:buChar char="v"/>
            </a:pPr>
            <a:r>
              <a:rPr lang="en-IN" altLang="en-US" sz="2400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Admin</a:t>
            </a:r>
          </a:p>
          <a:p>
            <a:pPr lvl="2">
              <a:buFont typeface="Wingdings" panose="05000000000000000000" charset="0"/>
              <a:buChar char="v"/>
            </a:pPr>
            <a:r>
              <a:rPr lang="en-IN" altLang="en-US" sz="24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P</a:t>
            </a:r>
            <a:r>
              <a:rPr lang="en-US" altLang="en-IN" sz="2400" dirty="0" err="1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atient</a:t>
            </a:r>
            <a:endParaRPr lang="en-IN" altLang="en-US" sz="24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pPr lvl="2">
              <a:buFont typeface="Wingdings" panose="05000000000000000000" charset="0"/>
              <a:buChar char="v"/>
            </a:pPr>
            <a:r>
              <a:rPr lang="en-IN" altLang="en-US" sz="24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Physician</a:t>
            </a:r>
          </a:p>
          <a:p>
            <a:pPr lvl="2">
              <a:buFont typeface="Wingdings" panose="05000000000000000000" charset="0"/>
              <a:buChar char="v"/>
            </a:pPr>
            <a:r>
              <a:rPr lang="en-IN" altLang="en-US" sz="2400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Nurse</a:t>
            </a:r>
            <a:endParaRPr lang="en-IN" altLang="en-US" sz="2800" cap="none" dirty="0" smtClean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457200" lvl="2" indent="-406400">
              <a:spcBef>
                <a:spcPts val="56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Microservices</a:t>
            </a:r>
            <a:endParaRPr lang="en-US" sz="2800" cap="none" dirty="0" smtClean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1016000" lvl="2" indent="0">
              <a:buNone/>
            </a:pPr>
            <a:endParaRPr lang="en-IN" altLang="en-US" sz="2400" cap="none" dirty="0" smtClean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 sz="55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55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altLang="en-US" sz="4800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en-IN" sz="4800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  </a:t>
            </a:r>
            <a:r>
              <a:rPr lang="en-US" altLang="en-IN" sz="4800" dirty="0">
                <a:solidFill>
                  <a:srgbClr val="FF6600"/>
                </a:solidFill>
                <a:latin typeface="Baskerville Old Face" panose="02020602080505020303" pitchFamily="18" charset="0"/>
              </a:rPr>
              <a:t>Introduction</a:t>
            </a:r>
            <a:endParaRPr lang="en-IN" altLang="en-US" sz="4800" dirty="0">
              <a:solidFill>
                <a:srgbClr val="FF66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A web-based application used as an interface for the patients to book their appointment</a:t>
            </a:r>
            <a:r>
              <a:rPr lang="en-IN" altLang="en-US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based</a:t>
            </a:r>
            <a:r>
              <a:rPr lang="en-IN" alt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on the available physician timings. The booked appointments can be accepted or</a:t>
            </a:r>
            <a:r>
              <a:rPr lang="en-IN" alt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rejected</a:t>
            </a:r>
            <a:r>
              <a:rPr lang="en-IN" alt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b</a:t>
            </a:r>
            <a:r>
              <a:rPr lang="en-IN" alt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y </a:t>
            </a:r>
            <a:r>
              <a:rPr 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 physician and the approved appointments will be listed for the nurse to</a:t>
            </a:r>
            <a:r>
              <a:rPr lang="en-IN" alt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enter basic diagnosis and health information.</a:t>
            </a:r>
          </a:p>
          <a:p>
            <a:pPr algn="just">
              <a:buNone/>
            </a:pPr>
            <a:r>
              <a:rPr lang="en-IN" alt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          </a:t>
            </a:r>
            <a:r>
              <a:rPr 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Once the nurse completed entering basic diagnosis information of the patient for the visit, it</a:t>
            </a:r>
            <a:r>
              <a:rPr lang="en-IN" alt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will be queued to the doctor to further enter the medication details during his consultation</a:t>
            </a:r>
            <a:r>
              <a:rPr lang="en-IN" alt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cap="none" dirty="0">
                <a:latin typeface="Baskerville Old Face" panose="02020602080505020303" pitchFamily="18" charset="0"/>
                <a:cs typeface="Baskerville Old Face" panose="02020602080505020303" pitchFamily="18" charset="0"/>
              </a:rPr>
              <a:t>with the patients and also patients can access their health record at any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6600"/>
                </a:solidFill>
                <a:latin typeface="Baskerville Old Face" panose="02020602080505020303" pitchFamily="18" charset="0"/>
              </a:rPr>
              <a:t>Main Objective</a:t>
            </a:r>
            <a:endParaRPr lang="en-IN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746" y="1676179"/>
            <a:ext cx="11178640" cy="4525963"/>
          </a:xfrm>
        </p:spPr>
        <p:txBody>
          <a:bodyPr numCol="2"/>
          <a:lstStyle/>
          <a:p>
            <a:pPr marL="50800" indent="0" algn="just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The main objective of this application is to provide patient a user friendly interface where he/she can easily book an appointment and can receive confirmation through mail and can view his/her health records at any point of time. So here the main concern is all about the patient.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4" y="1967653"/>
            <a:ext cx="4871720" cy="32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2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sz="4800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Technology  Stack</a:t>
            </a:r>
            <a:endParaRPr lang="en-IN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7" y="1362912"/>
            <a:ext cx="1117864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Frontend</a:t>
            </a:r>
          </a:p>
          <a:p>
            <a:pPr marL="5080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Backend</a:t>
            </a:r>
          </a:p>
          <a:p>
            <a:pPr marL="5080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34" y="2077481"/>
            <a:ext cx="960966" cy="960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167" y="3077950"/>
            <a:ext cx="193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Angular</a:t>
            </a:r>
            <a:r>
              <a:rPr lang="en-US" sz="2800" dirty="0" smtClean="0">
                <a:latin typeface="Baskerville Old Face" panose="02020602080505020303" pitchFamily="18" charset="0"/>
              </a:rPr>
              <a:t> </a:t>
            </a:r>
            <a:r>
              <a:rPr lang="en-US" sz="2500" dirty="0" smtClean="0">
                <a:latin typeface="Baskerville Old Face" panose="02020602080505020303" pitchFamily="18" charset="0"/>
              </a:rPr>
              <a:t>15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4733" y="2319437"/>
            <a:ext cx="22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32" y="2203274"/>
            <a:ext cx="859366" cy="709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3432" y="3105604"/>
            <a:ext cx="18711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Material UI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81133" y="2319437"/>
            <a:ext cx="341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4132" y="2273120"/>
            <a:ext cx="339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skerville Old Face" panose="02020602080505020303" pitchFamily="18" charset="0"/>
              </a:rPr>
              <a:t>HTTP Client &amp; RxJS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4" y="4639734"/>
            <a:ext cx="922866" cy="7968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48" y="4512732"/>
            <a:ext cx="1185333" cy="11853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1066" y="5550217"/>
            <a:ext cx="2472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MySQL database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4827" y="5546301"/>
            <a:ext cx="1938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Spring Boot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6699" y="4866872"/>
            <a:ext cx="22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30845" y="4799622"/>
            <a:ext cx="22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3" y="4523875"/>
            <a:ext cx="1193800" cy="9953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27899" y="5443569"/>
            <a:ext cx="2548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Spring cloud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5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6"/>
                </a:solidFill>
                <a:latin typeface="Baskerville Old Face" panose="02020602080505020303" pitchFamily="18" charset="0"/>
              </a:rPr>
              <a:t>Contd..</a:t>
            </a:r>
            <a:endParaRPr lang="en-IN" sz="4800" dirty="0">
              <a:solidFill>
                <a:schemeClr val="accent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CI/CD</a:t>
            </a:r>
          </a:p>
          <a:p>
            <a:pPr marL="5080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AWS</a:t>
            </a:r>
            <a:endParaRPr lang="en-IN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33" y="2218266"/>
            <a:ext cx="745067" cy="74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7" y="2146299"/>
            <a:ext cx="889000" cy="88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19" y="2146299"/>
            <a:ext cx="759047" cy="907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1034" y="3043766"/>
            <a:ext cx="11737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GitHub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3706" y="3043766"/>
            <a:ext cx="11480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Docker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6368" y="3035299"/>
            <a:ext cx="11208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Jenkins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31" y="4279463"/>
            <a:ext cx="865075" cy="865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87" y="4258347"/>
            <a:ext cx="876313" cy="8763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66" y="4267887"/>
            <a:ext cx="821265" cy="8212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53" y="4245983"/>
            <a:ext cx="857250" cy="857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35115" y="4245983"/>
            <a:ext cx="843169" cy="8431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2220" y="5342465"/>
            <a:ext cx="8034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RDS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2699" y="5359397"/>
            <a:ext cx="7569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EC2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8663" y="5329766"/>
            <a:ext cx="506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S3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84712" y="5329766"/>
            <a:ext cx="7777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EKS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32772" y="5325532"/>
            <a:ext cx="18614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Baskerville Old Face" panose="02020602080505020303" pitchFamily="18" charset="0"/>
              </a:rPr>
              <a:t>API Gateway</a:t>
            </a:r>
            <a:endParaRPr lang="en-IN" sz="2500" dirty="0">
              <a:latin typeface="Baskerville Old Face" panose="020206020805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9800" y="2361685"/>
            <a:ext cx="22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95533" y="2361685"/>
            <a:ext cx="22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1133" y="4429040"/>
            <a:ext cx="22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35601" y="4440537"/>
            <a:ext cx="22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4533" y="4439993"/>
            <a:ext cx="22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04172" y="4411677"/>
            <a:ext cx="22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skerville Old Face" panose="02020602080505020303" pitchFamily="18" charset="0"/>
              </a:rPr>
              <a:t>+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6"/>
                </a:solidFill>
                <a:latin typeface="Baskerville Old Face" panose="02020602080505020303" pitchFamily="18" charset="0"/>
              </a:rPr>
              <a:t>Contd..</a:t>
            </a:r>
            <a:endParaRPr lang="en-IN" sz="4800" dirty="0">
              <a:solidFill>
                <a:schemeClr val="accent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Others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Identity Management – Auth0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Testing – Junit with Mockito and Selenium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Monitoring Tools – Micrometer, Prometheus, Grafana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CodeCoverage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smtClean="0">
                <a:latin typeface="Baskerville Old Face" panose="02020602080505020303" pitchFamily="18" charset="0"/>
              </a:rPr>
              <a:t>– Jacoco code coverage</a:t>
            </a: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7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635" y="-5080"/>
            <a:ext cx="8804275" cy="1224280"/>
          </a:xfrm>
        </p:spPr>
        <p:txBody>
          <a:bodyPr/>
          <a:lstStyle/>
          <a:p>
            <a:r>
              <a:rPr lang="en-US" sz="4800" dirty="0">
                <a:solidFill>
                  <a:srgbClr val="FF66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     Application Design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61315" y="1481455"/>
            <a:ext cx="11323955" cy="52209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Simple Basic Flowchart Diagram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" y="1243330"/>
            <a:ext cx="11717020" cy="5614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ndAc>
          <p:stSnd>
            <p:snd r:embed="rId3" name="drumroll.wav"/>
          </p:stSnd>
        </p:sndAc>
      </p:transition>
    </mc:Choice>
    <mc:Fallback xmlns="">
      <p:transition spd="slow">
        <p:sndAc>
          <p:stSnd>
            <p:snd r:embed="rId5" name="drumroll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IN" sz="5335" i="1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IN" sz="5335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Adm</a:t>
            </a:r>
            <a:r>
              <a:rPr lang="en-IN" sz="5335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in </a:t>
            </a:r>
            <a:r>
              <a:rPr lang="en-US" altLang="en-IN" sz="5335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IN" sz="5335" dirty="0">
                <a:solidFill>
                  <a:srgbClr val="FF6600"/>
                </a:solidFill>
                <a:latin typeface="Baskerville Old Face" panose="02020602080505020303" pitchFamily="18" charset="0"/>
                <a:cs typeface="Times New Roman" panose="02020603050405020304" pitchFamily="18" charset="0"/>
                <a:sym typeface="+mn-ea"/>
              </a:rPr>
              <a:t>odule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altLang="en-US" sz="2800" cap="none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Admin will login through Auth0.</a:t>
            </a:r>
          </a:p>
          <a:p>
            <a:r>
              <a:rPr lang="en-IN" altLang="en-US" sz="2800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An admin can also see </a:t>
            </a:r>
            <a:r>
              <a:rPr lang="en-US" altLang="en-IN" sz="2800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basic</a:t>
            </a:r>
            <a:r>
              <a:rPr lang="en-IN" altLang="en-US" sz="2800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information about patients and nurses.</a:t>
            </a:r>
          </a:p>
          <a:p>
            <a:r>
              <a:rPr lang="en-IN" altLang="en-US" sz="2800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IN" altLang="en-US" sz="2800" cap="none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An Admin is capable of managing physician availability.</a:t>
            </a:r>
          </a:p>
          <a:p>
            <a:r>
              <a:rPr lang="en-IN" altLang="en-US" sz="2800" cap="none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Admin can add,</a:t>
            </a:r>
            <a:r>
              <a:rPr lang="en-US" altLang="en-IN" sz="2800" cap="none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IN" altLang="en-US" sz="2800" cap="none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delete and see physicians</a:t>
            </a:r>
            <a:r>
              <a:rPr lang="en-US" altLang="en-IN" sz="2800" cap="none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availability.</a:t>
            </a:r>
            <a:endParaRPr lang="en-IN" altLang="en-US" sz="2800" cap="none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altLang="en-IN" sz="2800" cap="none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altLang="en-IN" sz="2800" cap="none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Admin is also responsible for managing other admins.</a:t>
            </a:r>
            <a:endParaRPr lang="en-IN" altLang="en-US" sz="2800" cap="none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178</TotalTime>
  <Words>886</Words>
  <Application>Microsoft Office PowerPoint</Application>
  <PresentationFormat>Custom</PresentationFormat>
  <Paragraphs>134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1_Custom Design</vt:lpstr>
      <vt:lpstr>PRACTICE  MANAGEMENT  SYSTEM </vt:lpstr>
      <vt:lpstr>   Contents</vt:lpstr>
      <vt:lpstr>   Introduction</vt:lpstr>
      <vt:lpstr>Main Objective</vt:lpstr>
      <vt:lpstr>Technology  Stack</vt:lpstr>
      <vt:lpstr>Contd..</vt:lpstr>
      <vt:lpstr>Contd..</vt:lpstr>
      <vt:lpstr>      Application Design</vt:lpstr>
      <vt:lpstr>  Admin Module </vt:lpstr>
      <vt:lpstr>  Patient Module </vt:lpstr>
      <vt:lpstr>  Physician Module</vt:lpstr>
      <vt:lpstr>   Nurse Module</vt:lpstr>
      <vt:lpstr>Microservices</vt:lpstr>
      <vt:lpstr>Contd..</vt:lpstr>
      <vt:lpstr>Contd..</vt:lpstr>
      <vt:lpstr>Deployment</vt:lpstr>
      <vt:lpstr>   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USING IOT</dc:title>
  <dc:creator>Metrolabs-7</dc:creator>
  <cp:lastModifiedBy>HP</cp:lastModifiedBy>
  <cp:revision>90</cp:revision>
  <dcterms:created xsi:type="dcterms:W3CDTF">2020-01-24T06:17:00Z</dcterms:created>
  <dcterms:modified xsi:type="dcterms:W3CDTF">2023-04-25T06:38:13Z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86CA5E393AE440FF8F33B5D8E84A4B8C</vt:lpwstr>
  </property>
  <property fmtid="{D5CDD505-2E9C-101B-9397-08002B2CF9AE}" pid="3" name="KSOProductBuildVer">
    <vt:lpwstr>1033-11.2.0.11516</vt:lpwstr>
  </property>
</Properties>
</file>