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92" r:id="rId3"/>
    <p:sldId id="294" r:id="rId4"/>
    <p:sldId id="282" r:id="rId5"/>
    <p:sldId id="283" r:id="rId6"/>
    <p:sldId id="284" r:id="rId7"/>
    <p:sldId id="285" r:id="rId8"/>
    <p:sldId id="286" r:id="rId9"/>
    <p:sldId id="288" r:id="rId10"/>
    <p:sldId id="293" r:id="rId11"/>
    <p:sldId id="296" r:id="rId12"/>
  </p:sldIdLst>
  <p:sldSz cx="9906000" cy="6858000" type="A4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2">
          <p15:clr>
            <a:srgbClr val="A4A3A4"/>
          </p15:clr>
        </p15:guide>
        <p15:guide id="3" orient="horz" pos="4217">
          <p15:clr>
            <a:srgbClr val="A4A3A4"/>
          </p15:clr>
        </p15:guide>
        <p15:guide id="4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333399"/>
    <a:srgbClr val="EAEAEA"/>
    <a:srgbClr val="EEEEEE"/>
    <a:srgbClr val="F8F8F8"/>
    <a:srgbClr val="C87700"/>
    <a:srgbClr val="DE84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1" autoAdjust="0"/>
    <p:restoredTop sz="93837" autoAdjust="0"/>
  </p:normalViewPr>
  <p:slideViewPr>
    <p:cSldViewPr snapToGrid="0" showGuides="1">
      <p:cViewPr varScale="1">
        <p:scale>
          <a:sx n="108" d="100"/>
          <a:sy n="108" d="100"/>
        </p:scale>
        <p:origin x="1686" y="102"/>
      </p:cViewPr>
      <p:guideLst>
        <p:guide orient="horz" pos="2160"/>
        <p:guide orient="horz" pos="662"/>
        <p:guide orient="horz" pos="4217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80000"/>
          </a:srgbClr>
        </a:solidFill>
      </dgm:spPr>
      <dgm:t>
        <a:bodyPr/>
        <a:lstStyle/>
        <a:p>
          <a:r>
            <a:rPr lang="de-DE" dirty="0" smtClean="0"/>
            <a:t>Modern Development Technologies</a:t>
          </a:r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rgbClr val="FFC000">
            <a:alpha val="80000"/>
          </a:srgbClr>
        </a:solidFill>
      </dgm:spPr>
      <dgm:t>
        <a:bodyPr/>
        <a:lstStyle/>
        <a:p>
          <a:r>
            <a:rPr lang="de-DE" dirty="0" smtClean="0"/>
            <a:t>State-</a:t>
          </a:r>
          <a:r>
            <a:rPr lang="de-DE" dirty="0" err="1" smtClean="0"/>
            <a:t>Of</a:t>
          </a:r>
          <a:r>
            <a:rPr lang="de-DE" dirty="0" smtClean="0"/>
            <a:t>-The-Art Scientific Domain Knowledge</a:t>
          </a:r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de-DE" dirty="0" err="1" smtClean="0"/>
            <a:t>Geotechnical</a:t>
          </a:r>
          <a:r>
            <a:rPr lang="de-DE" dirty="0" smtClean="0"/>
            <a:t> Best-</a:t>
          </a:r>
          <a:r>
            <a:rPr lang="de-DE" dirty="0" err="1" smtClean="0"/>
            <a:t>practices</a:t>
          </a:r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rgbClr val="FFC0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50000"/>
          </a:srgbClr>
        </a:solidFill>
      </dgm:spPr>
      <dgm:t>
        <a:bodyPr/>
        <a:lstStyle/>
        <a:p>
          <a:r>
            <a:rPr lang="de-DE" dirty="0" smtClean="0"/>
            <a:t>Development Technologies</a:t>
          </a:r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chemeClr val="accent6">
            <a:alpha val="50000"/>
          </a:schemeClr>
        </a:solidFill>
      </dgm:spPr>
      <dgm:t>
        <a:bodyPr/>
        <a:lstStyle/>
        <a:p>
          <a:r>
            <a:rPr lang="de-DE" dirty="0" smtClean="0"/>
            <a:t>Scientific Domain Knowledge</a:t>
          </a:r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chemeClr val="tx2">
            <a:alpha val="50000"/>
          </a:schemeClr>
        </a:solidFill>
      </dgm:spPr>
      <dgm:t>
        <a:bodyPr/>
        <a:lstStyle/>
        <a:p>
          <a:r>
            <a:rPr lang="de-DE" dirty="0" err="1" smtClean="0"/>
            <a:t>Geotechnical</a:t>
          </a:r>
          <a:r>
            <a:rPr lang="de-DE" dirty="0" smtClean="0"/>
            <a:t> Best-</a:t>
          </a:r>
          <a:r>
            <a:rPr lang="de-DE" dirty="0" err="1" smtClean="0"/>
            <a:t>practices</a:t>
          </a:r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1981199" y="55033"/>
          <a:ext cx="2641600" cy="2641600"/>
        </a:xfrm>
        <a:prstGeom prst="ellipse">
          <a:avLst/>
        </a:prstGeom>
        <a:solidFill>
          <a:srgbClr val="0066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Modern Development Technologies</a:t>
          </a:r>
          <a:endParaRPr lang="de-DE" sz="2100" kern="1200" dirty="0"/>
        </a:p>
      </dsp:txBody>
      <dsp:txXfrm>
        <a:off x="2333413" y="517313"/>
        <a:ext cx="1937173" cy="1188720"/>
      </dsp:txXfrm>
    </dsp:sp>
    <dsp:sp modelId="{E9AE7A97-6034-4E38-8BF5-D6B4E51F47F9}">
      <dsp:nvSpPr>
        <dsp:cNvPr id="0" name=""/>
        <dsp:cNvSpPr/>
      </dsp:nvSpPr>
      <dsp:spPr>
        <a:xfrm>
          <a:off x="2934377" y="1706033"/>
          <a:ext cx="2641600" cy="2641600"/>
        </a:xfrm>
        <a:prstGeom prst="ellipse">
          <a:avLst/>
        </a:prstGeom>
        <a:solidFill>
          <a:srgbClr val="FFC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State-</a:t>
          </a:r>
          <a:r>
            <a:rPr lang="de-DE" sz="2100" kern="1200" dirty="0" err="1" smtClean="0"/>
            <a:t>Of</a:t>
          </a:r>
          <a:r>
            <a:rPr lang="de-DE" sz="2100" kern="1200" dirty="0" smtClean="0"/>
            <a:t>-The-Art Scientific Domain Knowledge</a:t>
          </a:r>
          <a:endParaRPr lang="de-DE" sz="2100" kern="1200" dirty="0"/>
        </a:p>
      </dsp:txBody>
      <dsp:txXfrm>
        <a:off x="3742266" y="2388446"/>
        <a:ext cx="1584960" cy="1452880"/>
      </dsp:txXfrm>
    </dsp:sp>
    <dsp:sp modelId="{1A325CA4-A71A-43D0-AB7E-93CD972A75C5}">
      <dsp:nvSpPr>
        <dsp:cNvPr id="0" name=""/>
        <dsp:cNvSpPr/>
      </dsp:nvSpPr>
      <dsp:spPr>
        <a:xfrm>
          <a:off x="1028022" y="1706033"/>
          <a:ext cx="2641600" cy="2641600"/>
        </a:xfrm>
        <a:prstGeom prst="ellipse">
          <a:avLst/>
        </a:prstGeom>
        <a:solidFill>
          <a:srgbClr val="0070C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Geotechnical</a:t>
          </a:r>
          <a:r>
            <a:rPr lang="de-DE" sz="2100" kern="1200" dirty="0" smtClean="0"/>
            <a:t> Best-</a:t>
          </a:r>
          <a:r>
            <a:rPr lang="de-DE" sz="2100" kern="1200" dirty="0" err="1" smtClean="0"/>
            <a:t>practices</a:t>
          </a:r>
          <a:endParaRPr lang="de-DE" sz="2100" kern="1200" dirty="0"/>
        </a:p>
      </dsp:txBody>
      <dsp:txXfrm>
        <a:off x="1276773" y="2388446"/>
        <a:ext cx="1584960" cy="145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867752" y="24104"/>
          <a:ext cx="1157003" cy="1157003"/>
        </a:xfrm>
        <a:prstGeom prst="ellipse">
          <a:avLst/>
        </a:prstGeom>
        <a:solidFill>
          <a:srgbClr val="0066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900" kern="1200" dirty="0"/>
        </a:p>
      </dsp:txBody>
      <dsp:txXfrm>
        <a:off x="1022019" y="226579"/>
        <a:ext cx="848469" cy="520651"/>
      </dsp:txXfrm>
    </dsp:sp>
    <dsp:sp modelId="{E9AE7A97-6034-4E38-8BF5-D6B4E51F47F9}">
      <dsp:nvSpPr>
        <dsp:cNvPr id="0" name=""/>
        <dsp:cNvSpPr/>
      </dsp:nvSpPr>
      <dsp:spPr>
        <a:xfrm>
          <a:off x="1285238" y="747231"/>
          <a:ext cx="1157003" cy="1157003"/>
        </a:xfrm>
        <a:prstGeom prst="ellipse">
          <a:avLst/>
        </a:prstGeom>
        <a:solidFill>
          <a:srgbClr val="FFC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1639088" y="1046123"/>
        <a:ext cx="694202" cy="636351"/>
      </dsp:txXfrm>
    </dsp:sp>
    <dsp:sp modelId="{1A325CA4-A71A-43D0-AB7E-93CD972A75C5}">
      <dsp:nvSpPr>
        <dsp:cNvPr id="0" name=""/>
        <dsp:cNvSpPr/>
      </dsp:nvSpPr>
      <dsp:spPr>
        <a:xfrm>
          <a:off x="450267" y="747231"/>
          <a:ext cx="1157003" cy="1157003"/>
        </a:xfrm>
        <a:prstGeom prst="ellipse">
          <a:avLst/>
        </a:prstGeom>
        <a:solidFill>
          <a:srgbClr val="0070C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559218" y="1046123"/>
        <a:ext cx="694202" cy="636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572426" y="15900"/>
          <a:ext cx="763234" cy="763234"/>
        </a:xfrm>
        <a:prstGeom prst="ellipse">
          <a:avLst/>
        </a:prstGeom>
        <a:solidFill>
          <a:srgbClr val="0066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Development Technologies</a:t>
          </a:r>
          <a:endParaRPr lang="de-DE" sz="600" kern="1200" dirty="0"/>
        </a:p>
      </dsp:txBody>
      <dsp:txXfrm>
        <a:off x="674190" y="149466"/>
        <a:ext cx="559705" cy="343455"/>
      </dsp:txXfrm>
    </dsp:sp>
    <dsp:sp modelId="{E9AE7A97-6034-4E38-8BF5-D6B4E51F47F9}">
      <dsp:nvSpPr>
        <dsp:cNvPr id="0" name=""/>
        <dsp:cNvSpPr/>
      </dsp:nvSpPr>
      <dsp:spPr>
        <a:xfrm>
          <a:off x="847826" y="492922"/>
          <a:ext cx="763234" cy="763234"/>
        </a:xfrm>
        <a:prstGeom prst="ellipse">
          <a:avLst/>
        </a:prstGeom>
        <a:solidFill>
          <a:schemeClr val="accent6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Scientific Domain Knowledge</a:t>
          </a:r>
          <a:endParaRPr lang="de-DE" sz="600" kern="1200" dirty="0"/>
        </a:p>
      </dsp:txBody>
      <dsp:txXfrm>
        <a:off x="1081249" y="690091"/>
        <a:ext cx="457940" cy="419779"/>
      </dsp:txXfrm>
    </dsp:sp>
    <dsp:sp modelId="{1A325CA4-A71A-43D0-AB7E-93CD972A75C5}">
      <dsp:nvSpPr>
        <dsp:cNvPr id="0" name=""/>
        <dsp:cNvSpPr/>
      </dsp:nvSpPr>
      <dsp:spPr>
        <a:xfrm>
          <a:off x="297025" y="492922"/>
          <a:ext cx="763234" cy="763234"/>
        </a:xfrm>
        <a:prstGeom prst="ellipse">
          <a:avLst/>
        </a:prstGeom>
        <a:solidFill>
          <a:schemeClr val="tx2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err="1" smtClean="0"/>
            <a:t>Geotechnical</a:t>
          </a:r>
          <a:r>
            <a:rPr lang="de-DE" sz="600" kern="1200" dirty="0" smtClean="0"/>
            <a:t> Best-</a:t>
          </a:r>
          <a:r>
            <a:rPr lang="de-DE" sz="600" kern="1200" dirty="0" err="1" smtClean="0"/>
            <a:t>practices</a:t>
          </a:r>
          <a:endParaRPr lang="de-DE" sz="600" kern="1200" dirty="0"/>
        </a:p>
      </dsp:txBody>
      <dsp:txXfrm>
        <a:off x="368896" y="690091"/>
        <a:ext cx="457940" cy="41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8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90" y="3228976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8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04D8CA-3C52-4FC5-B779-EBEFCDAE515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3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2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6DECD-D88D-474B-B223-A220C35483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52400"/>
            <a:ext cx="891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94472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0025"/>
            <a:ext cx="3136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422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fld id="{09F8407F-96C5-436D-A975-3ACF2261502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31" name="Picture 7" descr="BAUER_ohneSchriftzug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8" y="268288"/>
            <a:ext cx="64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9" r:id="rId2"/>
    <p:sldLayoutId id="214748423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2pPr>
      <a:lvl3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3pPr>
      <a:lvl4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4pPr>
      <a:lvl5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5pPr>
      <a:lvl6pPr marL="4572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6pPr>
      <a:lvl7pPr marL="9144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7pPr>
      <a:lvl8pPr marL="13716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8pPr>
      <a:lvl9pPr marL="18288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spcBef>
          <a:spcPct val="20000"/>
        </a:spcBef>
        <a:spcAft>
          <a:spcPct val="0"/>
        </a:spcAft>
        <a:buChar char="•"/>
        <a:defRPr sz="1900" b="1">
          <a:solidFill>
            <a:srgbClr val="333399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spcBef>
          <a:spcPct val="20000"/>
        </a:spcBef>
        <a:spcAft>
          <a:spcPct val="0"/>
        </a:spcAft>
        <a:buChar char="–"/>
        <a:defRPr sz="1700" b="1">
          <a:solidFill>
            <a:srgbClr val="333399"/>
          </a:solidFill>
          <a:latin typeface="+mn-lt"/>
        </a:defRPr>
      </a:lvl2pPr>
      <a:lvl3pPr marL="1209675" indent="-241300" algn="l" defTabSz="968375" rtl="0" eaLnBrk="0" fontAlgn="base" hangingPunct="0">
        <a:spcBef>
          <a:spcPct val="20000"/>
        </a:spcBef>
        <a:spcAft>
          <a:spcPct val="0"/>
        </a:spcAft>
        <a:buChar char="•"/>
        <a:defRPr sz="1500" b="1">
          <a:solidFill>
            <a:srgbClr val="333399"/>
          </a:solidFill>
          <a:latin typeface="+mn-lt"/>
        </a:defRPr>
      </a:lvl3pPr>
      <a:lvl4pPr marL="1693863" indent="-242888" algn="l" defTabSz="968375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rgbClr val="333399"/>
          </a:solidFill>
          <a:latin typeface="+mn-lt"/>
        </a:defRPr>
      </a:lvl4pPr>
      <a:lvl5pPr marL="2176463" indent="-241300" algn="l" defTabSz="968375" rtl="0" eaLnBrk="0" fontAlgn="base" hangingPunct="0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5pPr>
      <a:lvl6pPr marL="26336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6pPr>
      <a:lvl7pPr marL="30908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7pPr>
      <a:lvl8pPr marL="35480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8pPr>
      <a:lvl9pPr marL="40052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4091126"/>
          </a:xfrm>
        </p:spPr>
        <p:txBody>
          <a:bodyPr/>
          <a:lstStyle/>
          <a:p>
            <a:r>
              <a:rPr lang="de-DE" dirty="0" smtClean="0"/>
              <a:t>MONIMAN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BST/GBT/BK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636971" y="2139518"/>
            <a:ext cx="1180730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Plaxman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106227" y="2139518"/>
            <a:ext cx="1471473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Sensiman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37989" y="2139518"/>
            <a:ext cx="1308716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Backman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680963" y="2139518"/>
            <a:ext cx="1250272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Optiman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0993" y="3280586"/>
            <a:ext cx="13926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6600"/>
                </a:solidFill>
              </a:rPr>
              <a:t>Automate</a:t>
            </a:r>
            <a:r>
              <a:rPr lang="de-DE" dirty="0" smtClean="0">
                <a:solidFill>
                  <a:srgbClr val="006600"/>
                </a:solidFill>
              </a:rPr>
              <a:t> PLAXIS </a:t>
            </a:r>
            <a:r>
              <a:rPr lang="de-DE" dirty="0" err="1" smtClean="0">
                <a:solidFill>
                  <a:srgbClr val="006600"/>
                </a:solidFill>
              </a:rPr>
              <a:t>input</a:t>
            </a:r>
            <a:r>
              <a:rPr lang="de-DE" dirty="0" smtClean="0">
                <a:solidFill>
                  <a:srgbClr val="006600"/>
                </a:solidFill>
              </a:rPr>
              <a:t> </a:t>
            </a:r>
            <a:r>
              <a:rPr lang="de-DE" dirty="0" err="1" smtClean="0">
                <a:solidFill>
                  <a:srgbClr val="006600"/>
                </a:solidFill>
              </a:rPr>
              <a:t>and</a:t>
            </a:r>
            <a:r>
              <a:rPr lang="de-DE" dirty="0" smtClean="0">
                <a:solidFill>
                  <a:srgbClr val="006600"/>
                </a:solidFill>
              </a:rPr>
              <a:t> </a:t>
            </a:r>
            <a:r>
              <a:rPr lang="de-DE" dirty="0" err="1" smtClean="0">
                <a:solidFill>
                  <a:srgbClr val="006600"/>
                </a:solidFill>
              </a:rPr>
              <a:t>customize</a:t>
            </a:r>
            <a:r>
              <a:rPr lang="de-DE" dirty="0" smtClean="0">
                <a:solidFill>
                  <a:srgbClr val="006600"/>
                </a:solidFill>
              </a:rPr>
              <a:t> PLAXIS </a:t>
            </a:r>
            <a:r>
              <a:rPr lang="de-DE" dirty="0" err="1" smtClean="0">
                <a:solidFill>
                  <a:srgbClr val="006600"/>
                </a:solidFill>
              </a:rPr>
              <a:t>output</a:t>
            </a:r>
            <a:endParaRPr lang="de-DE" dirty="0">
              <a:solidFill>
                <a:srgbClr val="0066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47186" y="3280585"/>
            <a:ext cx="1876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Back-</a:t>
            </a:r>
            <a:r>
              <a:rPr lang="de-DE" dirty="0" err="1" smtClean="0">
                <a:solidFill>
                  <a:srgbClr val="FFC000"/>
                </a:solidFill>
              </a:rPr>
              <a:t>calculate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soil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parameters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by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fitting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modeled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outputs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to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measurements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17702" y="3280586"/>
            <a:ext cx="1715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Perform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sensitivity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analysis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soil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structure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parameters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system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18391" y="3280585"/>
            <a:ext cx="1834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Optimize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costs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system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performance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3" name="Gewinkelter Verbinder 12"/>
          <p:cNvCxnSpPr>
            <a:stCxn id="2" idx="2"/>
            <a:endCxn id="4" idx="0"/>
          </p:cNvCxnSpPr>
          <p:nvPr/>
        </p:nvCxnSpPr>
        <p:spPr bwMode="auto">
          <a:xfrm rot="5400000">
            <a:off x="2530791" y="-282692"/>
            <a:ext cx="1118755" cy="372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winkelter Verbinder 14"/>
          <p:cNvCxnSpPr>
            <a:stCxn id="2" idx="2"/>
            <a:endCxn id="5" idx="0"/>
          </p:cNvCxnSpPr>
          <p:nvPr/>
        </p:nvCxnSpPr>
        <p:spPr bwMode="auto">
          <a:xfrm rot="5400000">
            <a:off x="3338105" y="524622"/>
            <a:ext cx="1118755" cy="21110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winkelter Verbinder 16"/>
          <p:cNvCxnSpPr>
            <a:stCxn id="2" idx="2"/>
            <a:endCxn id="6" idx="0"/>
          </p:cNvCxnSpPr>
          <p:nvPr/>
        </p:nvCxnSpPr>
        <p:spPr bwMode="auto">
          <a:xfrm rot="5400000">
            <a:off x="4213297" y="1399814"/>
            <a:ext cx="1118755" cy="36065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2" idx="2"/>
            <a:endCxn id="7" idx="0"/>
          </p:cNvCxnSpPr>
          <p:nvPr/>
        </p:nvCxnSpPr>
        <p:spPr bwMode="auto">
          <a:xfrm rot="16200000" flipH="1">
            <a:off x="5070172" y="903590"/>
            <a:ext cx="1118755" cy="1353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352559" y="2139518"/>
            <a:ext cx="1889095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GUI &amp; Utilities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509398" y="3280585"/>
            <a:ext cx="22442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6600"/>
                </a:solidFill>
              </a:rPr>
              <a:t>User </a:t>
            </a:r>
            <a:r>
              <a:rPr lang="de-DE" dirty="0" err="1" smtClean="0">
                <a:solidFill>
                  <a:srgbClr val="006600"/>
                </a:solidFill>
              </a:rPr>
              <a:t>interface</a:t>
            </a:r>
            <a:r>
              <a:rPr lang="de-DE" dirty="0" smtClean="0">
                <a:solidFill>
                  <a:srgbClr val="006600"/>
                </a:solidFill>
              </a:rPr>
              <a:t>/ Communications/ File utilities/ </a:t>
            </a:r>
            <a:r>
              <a:rPr lang="de-DE" dirty="0" err="1" smtClean="0">
                <a:solidFill>
                  <a:srgbClr val="006600"/>
                </a:solidFill>
              </a:rPr>
              <a:t>Visualization</a:t>
            </a:r>
            <a:r>
              <a:rPr lang="de-DE" dirty="0" smtClean="0">
                <a:solidFill>
                  <a:srgbClr val="006600"/>
                </a:solidFill>
              </a:rPr>
              <a:t> utilities/ </a:t>
            </a:r>
            <a:r>
              <a:rPr lang="de-DE" dirty="0" err="1" smtClean="0">
                <a:solidFill>
                  <a:srgbClr val="006600"/>
                </a:solidFill>
              </a:rPr>
              <a:t>Saving</a:t>
            </a:r>
            <a:r>
              <a:rPr lang="de-DE" dirty="0" smtClean="0">
                <a:solidFill>
                  <a:srgbClr val="006600"/>
                </a:solidFill>
              </a:rPr>
              <a:t> </a:t>
            </a:r>
            <a:r>
              <a:rPr lang="de-DE" dirty="0" err="1" smtClean="0">
                <a:solidFill>
                  <a:srgbClr val="006600"/>
                </a:solidFill>
              </a:rPr>
              <a:t>and</a:t>
            </a:r>
            <a:r>
              <a:rPr lang="de-DE" dirty="0" smtClean="0">
                <a:solidFill>
                  <a:srgbClr val="006600"/>
                </a:solidFill>
              </a:rPr>
              <a:t> </a:t>
            </a:r>
            <a:r>
              <a:rPr lang="de-DE" dirty="0" err="1" smtClean="0">
                <a:solidFill>
                  <a:srgbClr val="006600"/>
                </a:solidFill>
              </a:rPr>
              <a:t>loading</a:t>
            </a:r>
            <a:endParaRPr lang="de-DE" dirty="0">
              <a:solidFill>
                <a:srgbClr val="006600"/>
              </a:solidFill>
            </a:endParaRPr>
          </a:p>
        </p:txBody>
      </p:sp>
      <p:cxnSp>
        <p:nvCxnSpPr>
          <p:cNvPr id="37" name="Gewinkelter Verbinder 36"/>
          <p:cNvCxnSpPr>
            <a:stCxn id="33" idx="2"/>
            <a:endCxn id="7" idx="2"/>
          </p:cNvCxnSpPr>
          <p:nvPr/>
        </p:nvCxnSpPr>
        <p:spPr bwMode="auto">
          <a:xfrm rot="5400000">
            <a:off x="7301603" y="1507998"/>
            <a:ext cx="12700" cy="199100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Gewinkelter Verbinder 38"/>
          <p:cNvCxnSpPr>
            <a:stCxn id="33" idx="2"/>
            <a:endCxn id="6" idx="2"/>
          </p:cNvCxnSpPr>
          <p:nvPr/>
        </p:nvCxnSpPr>
        <p:spPr bwMode="auto">
          <a:xfrm rot="5400000">
            <a:off x="6444727" y="651122"/>
            <a:ext cx="12700" cy="37047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Gewinkelter Verbinder 40"/>
          <p:cNvCxnSpPr>
            <a:stCxn id="33" idx="2"/>
            <a:endCxn id="5" idx="2"/>
          </p:cNvCxnSpPr>
          <p:nvPr/>
        </p:nvCxnSpPr>
        <p:spPr bwMode="auto">
          <a:xfrm rot="5400000">
            <a:off x="5569536" y="-224069"/>
            <a:ext cx="12700" cy="545514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Gewinkelter Verbinder 42"/>
          <p:cNvCxnSpPr>
            <a:stCxn id="33" idx="2"/>
            <a:endCxn id="4" idx="2"/>
          </p:cNvCxnSpPr>
          <p:nvPr/>
        </p:nvCxnSpPr>
        <p:spPr bwMode="auto">
          <a:xfrm rot="5400000">
            <a:off x="4762222" y="-1031383"/>
            <a:ext cx="12700" cy="706977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3698490" y="5761608"/>
            <a:ext cx="25154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 </a:t>
            </a:r>
            <a:r>
              <a:rPr lang="de-DE" dirty="0" err="1" smtClean="0"/>
              <a:t>months</a:t>
            </a:r>
            <a:endParaRPr lang="de-DE" dirty="0" smtClean="0"/>
          </a:p>
          <a:p>
            <a:r>
              <a:rPr lang="de-DE" dirty="0" smtClean="0"/>
              <a:t>~20 000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208690" y="1225119"/>
            <a:ext cx="7544910" cy="3302824"/>
            <a:chOff x="761630" y="1207880"/>
            <a:chExt cx="11437487" cy="500682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3506745" y="3921605"/>
              <a:ext cx="2892509" cy="2293095"/>
              <a:chOff x="4039094" y="1371965"/>
              <a:chExt cx="2892509" cy="2293095"/>
            </a:xfrm>
          </p:grpSpPr>
          <p:graphicFrame>
            <p:nvGraphicFramePr>
              <p:cNvPr id="4" name="Diagramm 3"/>
              <p:cNvGraphicFramePr/>
              <p:nvPr>
                <p:extLst>
                  <p:ext uri="{D42A27DB-BD31-4B8C-83A1-F6EECF244321}">
                    <p14:modId xmlns:p14="http://schemas.microsoft.com/office/powerpoint/2010/main" val="2695446223"/>
                  </p:ext>
                </p:extLst>
              </p:nvPr>
            </p:nvGraphicFramePr>
            <p:xfrm>
              <a:off x="4039094" y="1736721"/>
              <a:ext cx="2892509" cy="19283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7" name="Rechteck 6"/>
              <p:cNvSpPr/>
              <p:nvPr/>
            </p:nvSpPr>
            <p:spPr>
              <a:xfrm>
                <a:off x="4791837" y="1371965"/>
                <a:ext cx="10518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b="1" dirty="0">
                    <a:solidFill>
                      <a:schemeClr val="tx2"/>
                    </a:solidFill>
                  </a:rPr>
                  <a:t>MONIMAN</a:t>
                </a:r>
              </a:p>
            </p:txBody>
          </p:sp>
        </p:grp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30" y="1619563"/>
              <a:ext cx="2621872" cy="1966404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748" y="1562774"/>
              <a:ext cx="2931982" cy="2090167"/>
            </a:xfrm>
            <a:prstGeom prst="rect">
              <a:avLst/>
            </a:prstGeom>
          </p:spPr>
        </p:pic>
        <p:cxnSp>
          <p:nvCxnSpPr>
            <p:cNvPr id="13" name="Gerade Verbindung mit Pfeil 12"/>
            <p:cNvCxnSpPr>
              <a:stCxn id="9" idx="2"/>
              <a:endCxn id="4" idx="1"/>
            </p:cNvCxnSpPr>
            <p:nvPr/>
          </p:nvCxnSpPr>
          <p:spPr bwMode="auto">
            <a:xfrm>
              <a:off x="2072566" y="3585967"/>
              <a:ext cx="1434179" cy="16645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1462048" y="4286361"/>
              <a:ext cx="1545983" cy="79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Monitoring</a:t>
              </a:r>
            </a:p>
            <a:p>
              <a:r>
                <a:rPr lang="de-DE" sz="1400" dirty="0" err="1" smtClean="0"/>
                <a:t>data</a:t>
              </a:r>
              <a:endParaRPr lang="de-DE" sz="1400" dirty="0"/>
            </a:p>
          </p:txBody>
        </p:sp>
        <p:cxnSp>
          <p:nvCxnSpPr>
            <p:cNvPr id="16" name="Gerade Verbindung mit Pfeil 15"/>
            <p:cNvCxnSpPr>
              <a:endCxn id="11" idx="2"/>
            </p:cNvCxnSpPr>
            <p:nvPr/>
          </p:nvCxnSpPr>
          <p:spPr bwMode="auto">
            <a:xfrm flipV="1">
              <a:off x="6480699" y="3652941"/>
              <a:ext cx="818041" cy="13123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feld 16"/>
            <p:cNvSpPr txBox="1"/>
            <p:nvPr/>
          </p:nvSpPr>
          <p:spPr>
            <a:xfrm>
              <a:off x="6900076" y="4001933"/>
              <a:ext cx="5299041" cy="1446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Model </a:t>
              </a:r>
              <a:r>
                <a:rPr lang="de-DE" sz="1400" dirty="0" err="1" smtClean="0"/>
                <a:t>creation</a:t>
              </a:r>
              <a:endParaRPr lang="de-DE" sz="1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Model </a:t>
              </a:r>
              <a:r>
                <a:rPr lang="de-DE" sz="1400" dirty="0" err="1" smtClean="0"/>
                <a:t>sensitivity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analysis</a:t>
              </a:r>
              <a:endParaRPr lang="de-DE" sz="1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Model </a:t>
              </a:r>
              <a:r>
                <a:rPr lang="de-DE" sz="1400" dirty="0" err="1" smtClean="0"/>
                <a:t>updating</a:t>
              </a:r>
              <a:endParaRPr lang="de-DE" sz="1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Cost-driven</a:t>
              </a:r>
              <a:r>
                <a:rPr lang="de-DE" sz="1400" dirty="0" smtClean="0"/>
                <a:t> design </a:t>
              </a:r>
              <a:r>
                <a:rPr lang="de-DE" sz="1400" dirty="0" err="1" smtClean="0"/>
                <a:t>optimization</a:t>
              </a:r>
              <a:endParaRPr lang="de-DE" sz="1400" dirty="0" smtClean="0"/>
            </a:p>
          </p:txBody>
        </p:sp>
        <p:cxnSp>
          <p:nvCxnSpPr>
            <p:cNvPr id="19" name="Gerade Verbindung mit Pfeil 18"/>
            <p:cNvCxnSpPr>
              <a:stCxn id="11" idx="1"/>
              <a:endCxn id="9" idx="3"/>
            </p:cNvCxnSpPr>
            <p:nvPr/>
          </p:nvCxnSpPr>
          <p:spPr bwMode="auto">
            <a:xfrm flipH="1" flipV="1">
              <a:off x="3383502" y="2602765"/>
              <a:ext cx="2404739" cy="50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feld 19"/>
            <p:cNvSpPr txBox="1"/>
            <p:nvPr/>
          </p:nvSpPr>
          <p:spPr>
            <a:xfrm>
              <a:off x="3950439" y="2197552"/>
              <a:ext cx="1487663" cy="46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Prognosis</a:t>
              </a:r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690360" y="1207880"/>
              <a:ext cx="748935" cy="46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Site</a:t>
              </a:r>
              <a:endParaRPr lang="de-DE" sz="1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438102" y="1208732"/>
              <a:ext cx="4595664" cy="46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Digital </a:t>
              </a:r>
              <a:r>
                <a:rPr lang="de-DE" sz="1400" dirty="0" err="1" smtClean="0"/>
                <a:t>twin</a:t>
              </a:r>
              <a:r>
                <a:rPr lang="de-DE" sz="1400" dirty="0" smtClean="0"/>
                <a:t> (FEM </a:t>
              </a:r>
              <a:r>
                <a:rPr lang="de-DE" sz="1400" dirty="0" err="1" smtClean="0"/>
                <a:t>calculation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model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558554" y="5526388"/>
            <a:ext cx="87888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MONIMAN</a:t>
            </a:r>
            <a:r>
              <a:rPr lang="de-DE" dirty="0" smtClean="0">
                <a:solidFill>
                  <a:schemeClr val="tx2"/>
                </a:solidFill>
              </a:rPr>
              <a:t>: </a:t>
            </a:r>
            <a:r>
              <a:rPr lang="de-DE" dirty="0" err="1" smtClean="0">
                <a:solidFill>
                  <a:schemeClr val="tx2"/>
                </a:solidFill>
              </a:rPr>
              <a:t>Optimization-based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tool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turn </a:t>
            </a:r>
            <a:r>
              <a:rPr lang="de-DE" dirty="0" err="1" smtClean="0">
                <a:solidFill>
                  <a:schemeClr val="tx2"/>
                </a:solidFill>
              </a:rPr>
              <a:t>monitoring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data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valuable</a:t>
            </a:r>
            <a:r>
              <a:rPr lang="de-DE" dirty="0" smtClean="0">
                <a:solidFill>
                  <a:schemeClr val="tx2"/>
                </a:solidFill>
              </a:rPr>
              <a:t> design </a:t>
            </a:r>
            <a:r>
              <a:rPr lang="de-DE" dirty="0" err="1" smtClean="0">
                <a:solidFill>
                  <a:schemeClr val="tx2"/>
                </a:solidFill>
              </a:rPr>
              <a:t>parameters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that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can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help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minimize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cost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while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securing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safe</a:t>
            </a:r>
            <a:r>
              <a:rPr lang="de-DE" dirty="0" smtClean="0">
                <a:solidFill>
                  <a:schemeClr val="tx2"/>
                </a:solidFill>
              </a:rPr>
              <a:t> design.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76785867"/>
              </p:ext>
            </p:extLst>
          </p:nvPr>
        </p:nvGraphicFramePr>
        <p:xfrm>
          <a:off x="1651000" y="872555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66331" y="1263864"/>
            <a:ext cx="385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006600"/>
                </a:solidFill>
              </a:rPr>
              <a:t>PLAXIS Python </a:t>
            </a:r>
            <a:r>
              <a:rPr lang="de-DE" sz="1400" dirty="0" err="1" smtClean="0">
                <a:solidFill>
                  <a:srgbClr val="006600"/>
                </a:solidFill>
              </a:rPr>
              <a:t>scripting</a:t>
            </a:r>
            <a:r>
              <a:rPr lang="de-DE" sz="1400" dirty="0" smtClean="0">
                <a:solidFill>
                  <a:srgbClr val="006600"/>
                </a:solidFill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006600"/>
                </a:solidFill>
              </a:rPr>
              <a:t>Qt</a:t>
            </a:r>
            <a:r>
              <a:rPr lang="de-DE" sz="1400" dirty="0" smtClean="0">
                <a:solidFill>
                  <a:srgbClr val="006600"/>
                </a:solidFill>
              </a:rPr>
              <a:t> Designer &amp; PyQt5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006600"/>
                </a:solidFill>
              </a:rPr>
              <a:t>Modularized</a:t>
            </a:r>
            <a:r>
              <a:rPr lang="de-DE" sz="1400" dirty="0" smtClean="0">
                <a:solidFill>
                  <a:srgbClr val="006600"/>
                </a:solidFill>
              </a:rPr>
              <a:t> </a:t>
            </a:r>
            <a:r>
              <a:rPr lang="de-DE" sz="1400" dirty="0" err="1" smtClean="0">
                <a:solidFill>
                  <a:srgbClr val="006600"/>
                </a:solidFill>
              </a:rPr>
              <a:t>object-oriented</a:t>
            </a:r>
            <a:r>
              <a:rPr lang="de-DE" sz="1400" dirty="0" smtClean="0">
                <a:solidFill>
                  <a:srgbClr val="006600"/>
                </a:solidFill>
              </a:rPr>
              <a:t> Python </a:t>
            </a:r>
            <a:r>
              <a:rPr lang="de-DE" sz="1400" dirty="0" err="1" smtClean="0">
                <a:solidFill>
                  <a:srgbClr val="006600"/>
                </a:solidFill>
              </a:rPr>
              <a:t>programming</a:t>
            </a:r>
            <a:endParaRPr lang="de-DE" sz="1400" dirty="0">
              <a:solidFill>
                <a:srgbClr val="0066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6331" y="5168694"/>
            <a:ext cx="3675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2"/>
                </a:solidFill>
              </a:rPr>
              <a:t>Librabry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based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properties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and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features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soils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anchors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struts</a:t>
            </a:r>
            <a:r>
              <a:rPr lang="de-DE" sz="1400" dirty="0" smtClean="0">
                <a:solidFill>
                  <a:schemeClr val="tx2"/>
                </a:solidFill>
              </a:rPr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2"/>
                </a:solidFill>
              </a:rPr>
              <a:t>Process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automation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creating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calculation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steps</a:t>
            </a:r>
            <a:endParaRPr lang="de-DE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2"/>
                </a:solidFill>
              </a:rPr>
              <a:t>Monitoring </a:t>
            </a:r>
            <a:r>
              <a:rPr lang="de-DE" sz="1400" dirty="0" err="1" smtClean="0">
                <a:solidFill>
                  <a:schemeClr val="tx2"/>
                </a:solidFill>
              </a:rPr>
              <a:t>data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incorporation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95133" y="5168694"/>
            <a:ext cx="344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Geotechnical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sensitivity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analysis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and</a:t>
            </a:r>
            <a:r>
              <a:rPr lang="de-DE" sz="1400" dirty="0" smtClean="0">
                <a:solidFill>
                  <a:schemeClr val="accent6"/>
                </a:solidFill>
              </a:rPr>
              <a:t> back-analysis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Cost-driven</a:t>
            </a:r>
            <a:r>
              <a:rPr lang="de-DE" sz="1400" dirty="0" smtClean="0">
                <a:solidFill>
                  <a:schemeClr val="accent6"/>
                </a:solidFill>
              </a:rPr>
              <a:t> design </a:t>
            </a:r>
            <a:r>
              <a:rPr lang="de-DE" sz="1400" dirty="0" err="1" smtClean="0">
                <a:solidFill>
                  <a:schemeClr val="accent6"/>
                </a:solidFill>
              </a:rPr>
              <a:t>optimization</a:t>
            </a:r>
            <a:endParaRPr lang="de-DE" sz="1400" dirty="0" smtClean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Metamodeling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and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machine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learning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approaches</a:t>
            </a:r>
            <a:endParaRPr lang="de-DE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06745" y="4052045"/>
            <a:ext cx="2892509" cy="2162655"/>
            <a:chOff x="4039094" y="1502405"/>
            <a:chExt cx="2892509" cy="2162655"/>
          </a:xfrm>
        </p:grpSpPr>
        <p:graphicFrame>
          <p:nvGraphicFramePr>
            <p:cNvPr id="4" name="Diagramm 3"/>
            <p:cNvGraphicFramePr/>
            <p:nvPr>
              <p:extLst>
                <p:ext uri="{D42A27DB-BD31-4B8C-83A1-F6EECF244321}">
                  <p14:modId xmlns:p14="http://schemas.microsoft.com/office/powerpoint/2010/main" val="667193794"/>
                </p:ext>
              </p:extLst>
            </p:nvPr>
          </p:nvGraphicFramePr>
          <p:xfrm>
            <a:off x="4039094" y="1736721"/>
            <a:ext cx="2892509" cy="19283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hteck 6"/>
            <p:cNvSpPr/>
            <p:nvPr/>
          </p:nvSpPr>
          <p:spPr>
            <a:xfrm>
              <a:off x="5043920" y="1502405"/>
              <a:ext cx="1051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schemeClr val="tx2"/>
                  </a:solidFill>
                </a:rPr>
                <a:t>MONIMAN</a:t>
              </a: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0" y="1619563"/>
            <a:ext cx="2621872" cy="19664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48" y="1562774"/>
            <a:ext cx="2931982" cy="2090167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9" idx="2"/>
            <a:endCxn id="4" idx="1"/>
          </p:cNvCxnSpPr>
          <p:nvPr/>
        </p:nvCxnSpPr>
        <p:spPr bwMode="auto">
          <a:xfrm>
            <a:off x="2072566" y="3585967"/>
            <a:ext cx="1434179" cy="1664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1462048" y="4286361"/>
            <a:ext cx="1327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Monitoring</a:t>
            </a:r>
          </a:p>
          <a:p>
            <a:r>
              <a:rPr lang="de-DE" dirty="0" err="1" smtClean="0"/>
              <a:t>data</a:t>
            </a:r>
            <a:endParaRPr lang="de-DE" dirty="0"/>
          </a:p>
        </p:txBody>
      </p:sp>
      <p:cxnSp>
        <p:nvCxnSpPr>
          <p:cNvPr id="16" name="Gerade Verbindung mit Pfeil 15"/>
          <p:cNvCxnSpPr>
            <a:endCxn id="11" idx="2"/>
          </p:cNvCxnSpPr>
          <p:nvPr/>
        </p:nvCxnSpPr>
        <p:spPr bwMode="auto">
          <a:xfrm flipV="1">
            <a:off x="6480699" y="3652941"/>
            <a:ext cx="818041" cy="1312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6900076" y="4001933"/>
            <a:ext cx="30059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creation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updating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Cost-driven</a:t>
            </a:r>
            <a:r>
              <a:rPr lang="de-DE" dirty="0" smtClean="0"/>
              <a:t> design </a:t>
            </a:r>
            <a:r>
              <a:rPr lang="de-DE" dirty="0" err="1" smtClean="0"/>
              <a:t>optimization</a:t>
            </a:r>
            <a:endParaRPr lang="de-DE" dirty="0" smtClean="0"/>
          </a:p>
        </p:txBody>
      </p:sp>
      <p:cxnSp>
        <p:nvCxnSpPr>
          <p:cNvPr id="19" name="Gerade Verbindung mit Pfeil 18"/>
          <p:cNvCxnSpPr>
            <a:stCxn id="11" idx="1"/>
            <a:endCxn id="9" idx="3"/>
          </p:cNvCxnSpPr>
          <p:nvPr/>
        </p:nvCxnSpPr>
        <p:spPr bwMode="auto">
          <a:xfrm flipH="1" flipV="1">
            <a:off x="3383502" y="2602765"/>
            <a:ext cx="2404739" cy="5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4149683" y="2213549"/>
            <a:ext cx="12715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Prognosis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690361" y="1207880"/>
            <a:ext cx="6046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Site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438102" y="1208732"/>
            <a:ext cx="4068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Digital </a:t>
            </a:r>
            <a:r>
              <a:rPr lang="de-DE" dirty="0" err="1" smtClean="0"/>
              <a:t>twin</a:t>
            </a:r>
            <a:r>
              <a:rPr lang="de-DE" dirty="0" smtClean="0"/>
              <a:t> (FEM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7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636971" y="2139518"/>
            <a:ext cx="1180730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Plaxman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106227" y="2139518"/>
            <a:ext cx="1471473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Sensiman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37989" y="2139518"/>
            <a:ext cx="1308716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Backman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680963" y="2139518"/>
            <a:ext cx="1250272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Optiman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0993" y="3280586"/>
            <a:ext cx="13926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Automate</a:t>
            </a:r>
            <a:r>
              <a:rPr lang="de-DE" dirty="0" smtClean="0"/>
              <a:t> PLAXIS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PLAXIS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47186" y="3280585"/>
            <a:ext cx="1876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Back-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modeled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measurements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817702" y="3280586"/>
            <a:ext cx="1715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soil</a:t>
            </a:r>
            <a:r>
              <a:rPr lang="de-DE" dirty="0" smtClean="0"/>
              <a:t>/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18391" y="3280585"/>
            <a:ext cx="1834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/>
          </a:p>
        </p:txBody>
      </p:sp>
      <p:cxnSp>
        <p:nvCxnSpPr>
          <p:cNvPr id="13" name="Gewinkelter Verbinder 12"/>
          <p:cNvCxnSpPr>
            <a:stCxn id="2" idx="2"/>
            <a:endCxn id="4" idx="0"/>
          </p:cNvCxnSpPr>
          <p:nvPr/>
        </p:nvCxnSpPr>
        <p:spPr bwMode="auto">
          <a:xfrm rot="5400000">
            <a:off x="2530791" y="-282692"/>
            <a:ext cx="1118755" cy="372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winkelter Verbinder 14"/>
          <p:cNvCxnSpPr>
            <a:stCxn id="2" idx="2"/>
            <a:endCxn id="5" idx="0"/>
          </p:cNvCxnSpPr>
          <p:nvPr/>
        </p:nvCxnSpPr>
        <p:spPr bwMode="auto">
          <a:xfrm rot="5400000">
            <a:off x="3338105" y="524622"/>
            <a:ext cx="1118755" cy="21110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winkelter Verbinder 16"/>
          <p:cNvCxnSpPr>
            <a:stCxn id="2" idx="2"/>
            <a:endCxn id="6" idx="0"/>
          </p:cNvCxnSpPr>
          <p:nvPr/>
        </p:nvCxnSpPr>
        <p:spPr bwMode="auto">
          <a:xfrm rot="5400000">
            <a:off x="4213297" y="1399814"/>
            <a:ext cx="1118755" cy="36065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2" idx="2"/>
            <a:endCxn id="7" idx="0"/>
          </p:cNvCxnSpPr>
          <p:nvPr/>
        </p:nvCxnSpPr>
        <p:spPr bwMode="auto">
          <a:xfrm rot="16200000" flipH="1">
            <a:off x="5070172" y="903590"/>
            <a:ext cx="1118755" cy="1353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352559" y="2139518"/>
            <a:ext cx="1889095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GUI &amp; Utilities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509398" y="3280585"/>
            <a:ext cx="22442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interface</a:t>
            </a:r>
            <a:r>
              <a:rPr lang="de-DE" dirty="0" smtClean="0"/>
              <a:t>/ Communications/ File utilities/ </a:t>
            </a:r>
            <a:r>
              <a:rPr lang="de-DE" dirty="0" err="1" smtClean="0"/>
              <a:t>Visualization</a:t>
            </a:r>
            <a:r>
              <a:rPr lang="de-DE" dirty="0" smtClean="0"/>
              <a:t> utilities/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/>
          </a:p>
        </p:txBody>
      </p:sp>
      <p:cxnSp>
        <p:nvCxnSpPr>
          <p:cNvPr id="37" name="Gewinkelter Verbinder 36"/>
          <p:cNvCxnSpPr>
            <a:stCxn id="33" idx="2"/>
            <a:endCxn id="7" idx="2"/>
          </p:cNvCxnSpPr>
          <p:nvPr/>
        </p:nvCxnSpPr>
        <p:spPr bwMode="auto">
          <a:xfrm rot="5400000">
            <a:off x="7301603" y="1507998"/>
            <a:ext cx="12700" cy="199100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Gewinkelter Verbinder 38"/>
          <p:cNvCxnSpPr>
            <a:stCxn id="33" idx="2"/>
            <a:endCxn id="6" idx="2"/>
          </p:cNvCxnSpPr>
          <p:nvPr/>
        </p:nvCxnSpPr>
        <p:spPr bwMode="auto">
          <a:xfrm rot="5400000">
            <a:off x="6444727" y="651122"/>
            <a:ext cx="12700" cy="37047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Gewinkelter Verbinder 40"/>
          <p:cNvCxnSpPr>
            <a:stCxn id="33" idx="2"/>
            <a:endCxn id="5" idx="2"/>
          </p:cNvCxnSpPr>
          <p:nvPr/>
        </p:nvCxnSpPr>
        <p:spPr bwMode="auto">
          <a:xfrm rot="5400000">
            <a:off x="5569536" y="-224069"/>
            <a:ext cx="12700" cy="545514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Gewinkelter Verbinder 42"/>
          <p:cNvCxnSpPr>
            <a:stCxn id="33" idx="2"/>
            <a:endCxn id="4" idx="2"/>
          </p:cNvCxnSpPr>
          <p:nvPr/>
        </p:nvCxnSpPr>
        <p:spPr bwMode="auto">
          <a:xfrm rot="5400000">
            <a:off x="4762222" y="-1031383"/>
            <a:ext cx="12700" cy="706977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78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Plaxman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26129" y="1553594"/>
            <a:ext cx="90480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DESIGN 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PLAXIS </a:t>
            </a:r>
            <a:r>
              <a:rPr lang="de-DE" dirty="0" err="1" smtClean="0"/>
              <a:t>scripting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PLAXIS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intensively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modern Python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a user-</a:t>
            </a:r>
            <a:r>
              <a:rPr lang="de-DE" dirty="0" err="1" smtClean="0"/>
              <a:t>friendly</a:t>
            </a:r>
            <a:r>
              <a:rPr lang="de-DE" dirty="0"/>
              <a:t> </a:t>
            </a:r>
            <a:r>
              <a:rPr lang="de-DE" dirty="0" smtClean="0"/>
              <a:t>GUI </a:t>
            </a:r>
            <a:r>
              <a:rPr lang="de-DE" dirty="0" err="1" smtClean="0"/>
              <a:t>windows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Create material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structrue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literature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Try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– </a:t>
            </a:r>
            <a:r>
              <a:rPr lang="de-DE" dirty="0" err="1" smtClean="0"/>
              <a:t>Purpose</a:t>
            </a:r>
            <a:r>
              <a:rPr lang="de-DE" dirty="0" smtClean="0"/>
              <a:t> – </a:t>
            </a:r>
            <a:r>
              <a:rPr lang="de-DE" dirty="0" err="1" smtClean="0"/>
              <a:t>Ease-of</a:t>
            </a:r>
            <a:r>
              <a:rPr lang="de-DE" dirty="0" err="1"/>
              <a:t>-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26128" y="4025246"/>
            <a:ext cx="90480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EXPECTATIONS: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PLAXIS2D </a:t>
            </a:r>
            <a:r>
              <a:rPr lang="de-DE" dirty="0" err="1" smtClean="0"/>
              <a:t>model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retaining</a:t>
            </a:r>
            <a:r>
              <a:rPr lang="de-DE" dirty="0" smtClean="0"/>
              <a:t> wall </a:t>
            </a:r>
            <a:r>
              <a:rPr lang="de-DE" dirty="0" err="1" smtClean="0"/>
              <a:t>systems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creation</a:t>
            </a:r>
            <a:r>
              <a:rPr lang="de-DE" dirty="0" smtClean="0"/>
              <a:t> time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minutes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 Python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in </a:t>
            </a:r>
            <a:r>
              <a:rPr lang="de-DE" dirty="0" err="1" smtClean="0"/>
              <a:t>Sensitivity</a:t>
            </a:r>
            <a:r>
              <a:rPr lang="de-DE" dirty="0" smtClean="0"/>
              <a:t>- </a:t>
            </a:r>
            <a:r>
              <a:rPr lang="de-DE" dirty="0" err="1" smtClean="0"/>
              <a:t>and</a:t>
            </a:r>
            <a:r>
              <a:rPr lang="de-DE" dirty="0" smtClean="0"/>
              <a:t> Backanalysis,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4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4658099" y="1674107"/>
            <a:ext cx="4502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wall </a:t>
            </a:r>
            <a:r>
              <a:rPr lang="de-DE" dirty="0" err="1" smtClean="0"/>
              <a:t>deflection</a:t>
            </a:r>
            <a:r>
              <a:rPr lang="de-DE" dirty="0" smtClean="0"/>
              <a:t>?</a:t>
            </a:r>
            <a:endParaRPr lang="de-DE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419556" y="1592547"/>
            <a:ext cx="4373424" cy="3707172"/>
            <a:chOff x="419556" y="1592547"/>
            <a:chExt cx="4373424" cy="3707172"/>
          </a:xfrm>
        </p:grpSpPr>
        <p:cxnSp>
          <p:nvCxnSpPr>
            <p:cNvPr id="7" name="Gerader Verbinder 6"/>
            <p:cNvCxnSpPr/>
            <p:nvPr/>
          </p:nvCxnSpPr>
          <p:spPr bwMode="auto">
            <a:xfrm>
              <a:off x="3825905" y="1842782"/>
              <a:ext cx="0" cy="33557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/>
            <p:cNvCxnSpPr/>
            <p:nvPr/>
          </p:nvCxnSpPr>
          <p:spPr bwMode="auto">
            <a:xfrm flipH="1">
              <a:off x="956568" y="1833905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r Verbinder 10"/>
            <p:cNvCxnSpPr/>
            <p:nvPr/>
          </p:nvCxnSpPr>
          <p:spPr bwMode="auto">
            <a:xfrm flipH="1">
              <a:off x="956568" y="2526362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r Verbinder 14"/>
            <p:cNvCxnSpPr/>
            <p:nvPr/>
          </p:nvCxnSpPr>
          <p:spPr bwMode="auto">
            <a:xfrm flipH="1">
              <a:off x="956569" y="3991178"/>
              <a:ext cx="28782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/>
            <p:cNvCxnSpPr/>
            <p:nvPr/>
          </p:nvCxnSpPr>
          <p:spPr bwMode="auto">
            <a:xfrm>
              <a:off x="3825905" y="3733726"/>
              <a:ext cx="9670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Soil 1: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blipFill>
                  <a:blip r:embed="rId2"/>
                  <a:stretch>
                    <a:fillRect l="-2849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2: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𝑜𝑒𝑑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blipFill>
                  <a:blip r:embed="rId3"/>
                  <a:stretch>
                    <a:fillRect l="-1842" b="-1756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3: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3413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erader Verbinder 24"/>
            <p:cNvCxnSpPr/>
            <p:nvPr/>
          </p:nvCxnSpPr>
          <p:spPr bwMode="auto">
            <a:xfrm flipH="1">
              <a:off x="1849152" y="2428709"/>
              <a:ext cx="1976753" cy="13050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Gerader Verbinder 26"/>
            <p:cNvCxnSpPr/>
            <p:nvPr/>
          </p:nvCxnSpPr>
          <p:spPr bwMode="auto">
            <a:xfrm flipH="1">
              <a:off x="1066800" y="3733726"/>
              <a:ext cx="782352" cy="476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ihandform 31"/>
            <p:cNvSpPr/>
            <p:nvPr/>
          </p:nvSpPr>
          <p:spPr bwMode="auto">
            <a:xfrm>
              <a:off x="3665980" y="2428709"/>
              <a:ext cx="296037" cy="2787588"/>
            </a:xfrm>
            <a:custGeom>
              <a:avLst/>
              <a:gdLst>
                <a:gd name="connsiteX0" fmla="*/ 284213 w 296037"/>
                <a:gd name="connsiteY0" fmla="*/ 0 h 2787588"/>
                <a:gd name="connsiteX1" fmla="*/ 284213 w 296037"/>
                <a:gd name="connsiteY1" fmla="*/ 843378 h 2787588"/>
                <a:gd name="connsiteX2" fmla="*/ 275336 w 296037"/>
                <a:gd name="connsiteY2" fmla="*/ 896644 h 2787588"/>
                <a:gd name="connsiteX3" fmla="*/ 257580 w 296037"/>
                <a:gd name="connsiteY3" fmla="*/ 976543 h 2787588"/>
                <a:gd name="connsiteX4" fmla="*/ 248703 w 296037"/>
                <a:gd name="connsiteY4" fmla="*/ 1003176 h 2787588"/>
                <a:gd name="connsiteX5" fmla="*/ 239825 w 296037"/>
                <a:gd name="connsiteY5" fmla="*/ 1056442 h 2787588"/>
                <a:gd name="connsiteX6" fmla="*/ 230947 w 296037"/>
                <a:gd name="connsiteY6" fmla="*/ 1225118 h 2787588"/>
                <a:gd name="connsiteX7" fmla="*/ 222070 w 296037"/>
                <a:gd name="connsiteY7" fmla="*/ 1251751 h 2787588"/>
                <a:gd name="connsiteX8" fmla="*/ 204314 w 296037"/>
                <a:gd name="connsiteY8" fmla="*/ 1340528 h 2787588"/>
                <a:gd name="connsiteX9" fmla="*/ 177681 w 296037"/>
                <a:gd name="connsiteY9" fmla="*/ 1438182 h 2787588"/>
                <a:gd name="connsiteX10" fmla="*/ 168803 w 296037"/>
                <a:gd name="connsiteY10" fmla="*/ 1500326 h 2787588"/>
                <a:gd name="connsiteX11" fmla="*/ 159926 w 296037"/>
                <a:gd name="connsiteY11" fmla="*/ 1580225 h 2787588"/>
                <a:gd name="connsiteX12" fmla="*/ 151048 w 296037"/>
                <a:gd name="connsiteY12" fmla="*/ 1606858 h 2787588"/>
                <a:gd name="connsiteX13" fmla="*/ 142170 w 296037"/>
                <a:gd name="connsiteY13" fmla="*/ 1677879 h 2787588"/>
                <a:gd name="connsiteX14" fmla="*/ 133293 w 296037"/>
                <a:gd name="connsiteY14" fmla="*/ 1713390 h 2787588"/>
                <a:gd name="connsiteX15" fmla="*/ 115537 w 296037"/>
                <a:gd name="connsiteY15" fmla="*/ 1802167 h 2787588"/>
                <a:gd name="connsiteX16" fmla="*/ 106660 w 296037"/>
                <a:gd name="connsiteY16" fmla="*/ 1837677 h 2787588"/>
                <a:gd name="connsiteX17" fmla="*/ 88904 w 296037"/>
                <a:gd name="connsiteY17" fmla="*/ 1908699 h 2787588"/>
                <a:gd name="connsiteX18" fmla="*/ 71149 w 296037"/>
                <a:gd name="connsiteY18" fmla="*/ 2086252 h 2787588"/>
                <a:gd name="connsiteX19" fmla="*/ 53394 w 296037"/>
                <a:gd name="connsiteY19" fmla="*/ 2166151 h 2787588"/>
                <a:gd name="connsiteX20" fmla="*/ 44516 w 296037"/>
                <a:gd name="connsiteY20" fmla="*/ 2228295 h 2787588"/>
                <a:gd name="connsiteX21" fmla="*/ 26761 w 296037"/>
                <a:gd name="connsiteY21" fmla="*/ 2467992 h 2787588"/>
                <a:gd name="connsiteX22" fmla="*/ 9005 w 296037"/>
                <a:gd name="connsiteY22" fmla="*/ 2583401 h 2787588"/>
                <a:gd name="connsiteX23" fmla="*/ 128 w 296037"/>
                <a:gd name="connsiteY23" fmla="*/ 2787588 h 278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037" h="2787588">
                  <a:moveTo>
                    <a:pt x="284213" y="0"/>
                  </a:moveTo>
                  <a:cubicBezTo>
                    <a:pt x="300676" y="378624"/>
                    <a:pt x="299266" y="256316"/>
                    <a:pt x="284213" y="843378"/>
                  </a:cubicBezTo>
                  <a:cubicBezTo>
                    <a:pt x="283752" y="861372"/>
                    <a:pt x="278556" y="878934"/>
                    <a:pt x="275336" y="896644"/>
                  </a:cubicBezTo>
                  <a:cubicBezTo>
                    <a:pt x="270758" y="921821"/>
                    <a:pt x="264706" y="951602"/>
                    <a:pt x="257580" y="976543"/>
                  </a:cubicBezTo>
                  <a:cubicBezTo>
                    <a:pt x="255009" y="985541"/>
                    <a:pt x="250733" y="994041"/>
                    <a:pt x="248703" y="1003176"/>
                  </a:cubicBezTo>
                  <a:cubicBezTo>
                    <a:pt x="244798" y="1020748"/>
                    <a:pt x="242784" y="1038687"/>
                    <a:pt x="239825" y="1056442"/>
                  </a:cubicBezTo>
                  <a:cubicBezTo>
                    <a:pt x="236866" y="1112667"/>
                    <a:pt x="236044" y="1169046"/>
                    <a:pt x="230947" y="1225118"/>
                  </a:cubicBezTo>
                  <a:cubicBezTo>
                    <a:pt x="230100" y="1234437"/>
                    <a:pt x="224174" y="1242633"/>
                    <a:pt x="222070" y="1251751"/>
                  </a:cubicBezTo>
                  <a:cubicBezTo>
                    <a:pt x="215284" y="1281157"/>
                    <a:pt x="213857" y="1311898"/>
                    <a:pt x="204314" y="1340528"/>
                  </a:cubicBezTo>
                  <a:cubicBezTo>
                    <a:pt x="186976" y="1392542"/>
                    <a:pt x="186046" y="1387992"/>
                    <a:pt x="177681" y="1438182"/>
                  </a:cubicBezTo>
                  <a:cubicBezTo>
                    <a:pt x="174241" y="1458822"/>
                    <a:pt x="171398" y="1479563"/>
                    <a:pt x="168803" y="1500326"/>
                  </a:cubicBezTo>
                  <a:cubicBezTo>
                    <a:pt x="165479" y="1526916"/>
                    <a:pt x="164331" y="1553793"/>
                    <a:pt x="159926" y="1580225"/>
                  </a:cubicBezTo>
                  <a:cubicBezTo>
                    <a:pt x="158388" y="1589456"/>
                    <a:pt x="154007" y="1597980"/>
                    <a:pt x="151048" y="1606858"/>
                  </a:cubicBezTo>
                  <a:cubicBezTo>
                    <a:pt x="148089" y="1630532"/>
                    <a:pt x="146092" y="1654346"/>
                    <a:pt x="142170" y="1677879"/>
                  </a:cubicBezTo>
                  <a:cubicBezTo>
                    <a:pt x="140164" y="1689914"/>
                    <a:pt x="135850" y="1701460"/>
                    <a:pt x="133293" y="1713390"/>
                  </a:cubicBezTo>
                  <a:cubicBezTo>
                    <a:pt x="126970" y="1742899"/>
                    <a:pt x="121456" y="1772575"/>
                    <a:pt x="115537" y="1802167"/>
                  </a:cubicBezTo>
                  <a:cubicBezTo>
                    <a:pt x="113144" y="1814131"/>
                    <a:pt x="109307" y="1825767"/>
                    <a:pt x="106660" y="1837677"/>
                  </a:cubicBezTo>
                  <a:cubicBezTo>
                    <a:pt x="92378" y="1901949"/>
                    <a:pt x="104767" y="1861111"/>
                    <a:pt x="88904" y="1908699"/>
                  </a:cubicBezTo>
                  <a:cubicBezTo>
                    <a:pt x="80455" y="2018543"/>
                    <a:pt x="84381" y="2000246"/>
                    <a:pt x="71149" y="2086252"/>
                  </a:cubicBezTo>
                  <a:cubicBezTo>
                    <a:pt x="62221" y="2144283"/>
                    <a:pt x="67189" y="2124763"/>
                    <a:pt x="53394" y="2166151"/>
                  </a:cubicBezTo>
                  <a:cubicBezTo>
                    <a:pt x="50435" y="2186866"/>
                    <a:pt x="46707" y="2207485"/>
                    <a:pt x="44516" y="2228295"/>
                  </a:cubicBezTo>
                  <a:cubicBezTo>
                    <a:pt x="34909" y="2319555"/>
                    <a:pt x="34305" y="2373686"/>
                    <a:pt x="26761" y="2467992"/>
                  </a:cubicBezTo>
                  <a:cubicBezTo>
                    <a:pt x="19534" y="2558334"/>
                    <a:pt x="26475" y="2530992"/>
                    <a:pt x="9005" y="2583401"/>
                  </a:cubicBezTo>
                  <a:cubicBezTo>
                    <a:pt x="-1769" y="2734254"/>
                    <a:pt x="128" y="2666154"/>
                    <a:pt x="128" y="2787588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reihandform 32"/>
            <p:cNvSpPr/>
            <p:nvPr/>
          </p:nvSpPr>
          <p:spPr bwMode="auto">
            <a:xfrm>
              <a:off x="3954308" y="1833905"/>
              <a:ext cx="292963" cy="603681"/>
            </a:xfrm>
            <a:custGeom>
              <a:avLst/>
              <a:gdLst>
                <a:gd name="connsiteX0" fmla="*/ 0 w 292963"/>
                <a:gd name="connsiteY0" fmla="*/ 648121 h 648121"/>
                <a:gd name="connsiteX1" fmla="*/ 8878 w 292963"/>
                <a:gd name="connsiteY1" fmla="*/ 523834 h 648121"/>
                <a:gd name="connsiteX2" fmla="*/ 26633 w 292963"/>
                <a:gd name="connsiteY2" fmla="*/ 470568 h 648121"/>
                <a:gd name="connsiteX3" fmla="*/ 44388 w 292963"/>
                <a:gd name="connsiteY3" fmla="*/ 452812 h 648121"/>
                <a:gd name="connsiteX4" fmla="*/ 62144 w 292963"/>
                <a:gd name="connsiteY4" fmla="*/ 399546 h 648121"/>
                <a:gd name="connsiteX5" fmla="*/ 71021 w 292963"/>
                <a:gd name="connsiteY5" fmla="*/ 372913 h 648121"/>
                <a:gd name="connsiteX6" fmla="*/ 106532 w 292963"/>
                <a:gd name="connsiteY6" fmla="*/ 248626 h 648121"/>
                <a:gd name="connsiteX7" fmla="*/ 124287 w 292963"/>
                <a:gd name="connsiteY7" fmla="*/ 195360 h 648121"/>
                <a:gd name="connsiteX8" fmla="*/ 133165 w 292963"/>
                <a:gd name="connsiteY8" fmla="*/ 168727 h 648121"/>
                <a:gd name="connsiteX9" fmla="*/ 195309 w 292963"/>
                <a:gd name="connsiteY9" fmla="*/ 115461 h 648121"/>
                <a:gd name="connsiteX10" fmla="*/ 230819 w 292963"/>
                <a:gd name="connsiteY10" fmla="*/ 62195 h 648121"/>
                <a:gd name="connsiteX11" fmla="*/ 266330 w 292963"/>
                <a:gd name="connsiteY11" fmla="*/ 26684 h 648121"/>
                <a:gd name="connsiteX12" fmla="*/ 292963 w 292963"/>
                <a:gd name="connsiteY12" fmla="*/ 51 h 64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963" h="648121">
                  <a:moveTo>
                    <a:pt x="0" y="648121"/>
                  </a:moveTo>
                  <a:cubicBezTo>
                    <a:pt x="2959" y="606692"/>
                    <a:pt x="2717" y="564909"/>
                    <a:pt x="8878" y="523834"/>
                  </a:cubicBezTo>
                  <a:cubicBezTo>
                    <a:pt x="11654" y="505325"/>
                    <a:pt x="13399" y="483802"/>
                    <a:pt x="26633" y="470568"/>
                  </a:cubicBezTo>
                  <a:lnTo>
                    <a:pt x="44388" y="452812"/>
                  </a:lnTo>
                  <a:lnTo>
                    <a:pt x="62144" y="399546"/>
                  </a:lnTo>
                  <a:cubicBezTo>
                    <a:pt x="65103" y="390668"/>
                    <a:pt x="68751" y="381991"/>
                    <a:pt x="71021" y="372913"/>
                  </a:cubicBezTo>
                  <a:cubicBezTo>
                    <a:pt x="93315" y="283743"/>
                    <a:pt x="81062" y="325036"/>
                    <a:pt x="106532" y="248626"/>
                  </a:cubicBezTo>
                  <a:lnTo>
                    <a:pt x="124287" y="195360"/>
                  </a:lnTo>
                  <a:cubicBezTo>
                    <a:pt x="127246" y="186482"/>
                    <a:pt x="125379" y="173918"/>
                    <a:pt x="133165" y="168727"/>
                  </a:cubicBezTo>
                  <a:cubicBezTo>
                    <a:pt x="157261" y="152663"/>
                    <a:pt x="178087" y="141295"/>
                    <a:pt x="195309" y="115461"/>
                  </a:cubicBezTo>
                  <a:cubicBezTo>
                    <a:pt x="207146" y="97706"/>
                    <a:pt x="215730" y="77284"/>
                    <a:pt x="230819" y="62195"/>
                  </a:cubicBezTo>
                  <a:cubicBezTo>
                    <a:pt x="242656" y="50358"/>
                    <a:pt x="257044" y="40613"/>
                    <a:pt x="266330" y="26684"/>
                  </a:cubicBezTo>
                  <a:cubicBezTo>
                    <a:pt x="285727" y="-2411"/>
                    <a:pt x="273415" y="51"/>
                    <a:pt x="292963" y="51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 bwMode="auto">
            <a:xfrm>
              <a:off x="3825905" y="1842782"/>
              <a:ext cx="4213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Gerade Verbindung mit Pfeil 37"/>
            <p:cNvCxnSpPr>
              <a:endCxn id="33" idx="6"/>
            </p:cNvCxnSpPr>
            <p:nvPr/>
          </p:nvCxnSpPr>
          <p:spPr bwMode="auto">
            <a:xfrm>
              <a:off x="3825905" y="2063762"/>
              <a:ext cx="234935" cy="1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/>
            <p:cNvCxnSpPr>
              <a:endCxn id="33" idx="1"/>
            </p:cNvCxnSpPr>
            <p:nvPr/>
          </p:nvCxnSpPr>
          <p:spPr bwMode="auto">
            <a:xfrm flipV="1">
              <a:off x="3821466" y="2321821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 flipV="1">
              <a:off x="3807772" y="257307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3801652" y="280081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/>
            <p:nvPr/>
          </p:nvCxnSpPr>
          <p:spPr bwMode="auto">
            <a:xfrm flipV="1">
              <a:off x="3804456" y="3075817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/>
            <p:cNvCxnSpPr/>
            <p:nvPr/>
          </p:nvCxnSpPr>
          <p:spPr bwMode="auto">
            <a:xfrm flipV="1">
              <a:off x="3829162" y="32886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rade Verbindung mit Pfeil 49"/>
            <p:cNvCxnSpPr/>
            <p:nvPr/>
          </p:nvCxnSpPr>
          <p:spPr bwMode="auto">
            <a:xfrm flipV="1">
              <a:off x="3821542" y="350964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V="1">
              <a:off x="3798682" y="37077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/>
            <p:cNvCxnSpPr/>
            <p:nvPr/>
          </p:nvCxnSpPr>
          <p:spPr bwMode="auto">
            <a:xfrm flipH="1" flipV="1">
              <a:off x="3737722" y="42792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/>
                <p:cNvSpPr txBox="1"/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𝑝𝑟𝑒𝑠𝑡𝑟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feld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/>
            <p:nvPr/>
          </p:nvCxnSpPr>
          <p:spPr bwMode="auto">
            <a:xfrm flipH="1" flipV="1">
              <a:off x="3714862" y="44850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3692002" y="47136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rade Verbindung mit Pfeil 55"/>
            <p:cNvCxnSpPr/>
            <p:nvPr/>
          </p:nvCxnSpPr>
          <p:spPr bwMode="auto">
            <a:xfrm flipH="1">
              <a:off x="3661994" y="4938224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/>
            <p:cNvCxnSpPr/>
            <p:nvPr/>
          </p:nvCxnSpPr>
          <p:spPr bwMode="auto">
            <a:xfrm flipH="1">
              <a:off x="3661994" y="5192177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/>
                <p:cNvSpPr txBox="1"/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3" name="Textfeld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658099" y="2517278"/>
                <a:ext cx="411574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Sensitivity score w.r.t. </a:t>
                </a:r>
                <a:r>
                  <a:rPr lang="de-DE" dirty="0" err="1" smtClean="0"/>
                  <a:t>parameter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</a:p>
              <a:p>
                <a:r>
                  <a:rPr lang="de-DE" dirty="0" smtClean="0"/>
                  <a:t>for 1 </a:t>
                </a:r>
                <a:r>
                  <a:rPr lang="de-DE" dirty="0" err="1" smtClean="0"/>
                  <a:t>measured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</a:t>
                </a:r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9" y="2517278"/>
                <a:ext cx="4115742" cy="677108"/>
              </a:xfrm>
              <a:prstGeom prst="rect">
                <a:avLst/>
              </a:prstGeom>
              <a:blipFill>
                <a:blip r:embed="rId12"/>
                <a:stretch>
                  <a:fillRect l="-1333" t="-5405" b="-14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805929" y="3425968"/>
                <a:ext cx="1488228" cy="605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29" y="3425968"/>
                <a:ext cx="1488228" cy="605422"/>
              </a:xfrm>
              <a:prstGeom prst="rect">
                <a:avLst/>
              </a:prstGeom>
              <a:blipFill>
                <a:blip r:embed="rId1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658099" y="4178783"/>
                <a:ext cx="425808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Total </a:t>
                </a:r>
                <a:r>
                  <a:rPr lang="de-DE" dirty="0" err="1" smtClean="0"/>
                  <a:t>sensitivity</a:t>
                </a:r>
                <a:r>
                  <a:rPr lang="de-DE" dirty="0" smtClean="0"/>
                  <a:t> score w.r.t. </a:t>
                </a:r>
              </a:p>
              <a:p>
                <a:r>
                  <a:rPr lang="de-DE" dirty="0" err="1" smtClean="0"/>
                  <a:t>parameter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for all </a:t>
                </a:r>
                <a:r>
                  <a:rPr lang="de-DE" dirty="0" err="1" smtClean="0"/>
                  <a:t>measured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9" y="4178783"/>
                <a:ext cx="4258089" cy="677108"/>
              </a:xfrm>
              <a:prstGeom prst="rect">
                <a:avLst/>
              </a:prstGeom>
              <a:blipFill>
                <a:blip r:embed="rId14"/>
                <a:stretch>
                  <a:fillRect l="-1288" t="-5357" b="-13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5290002" y="5003284"/>
                <a:ext cx="2835905" cy="998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02" y="5003284"/>
                <a:ext cx="2835905" cy="998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/>
          <p:cNvSpPr txBox="1"/>
          <p:nvPr/>
        </p:nvSpPr>
        <p:spPr>
          <a:xfrm>
            <a:off x="1045905" y="6130673"/>
            <a:ext cx="74927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Choose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most</a:t>
            </a:r>
            <a:r>
              <a:rPr lang="de-DE" dirty="0" smtClean="0">
                <a:solidFill>
                  <a:srgbClr val="FF0000"/>
                </a:solidFill>
              </a:rPr>
              <a:t> sensitive </a:t>
            </a:r>
            <a:r>
              <a:rPr lang="de-DE" dirty="0" err="1" smtClean="0">
                <a:solidFill>
                  <a:srgbClr val="FF0000"/>
                </a:solidFill>
              </a:rPr>
              <a:t>parameters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performing</a:t>
            </a:r>
            <a:r>
              <a:rPr lang="de-DE" dirty="0" smtClean="0">
                <a:solidFill>
                  <a:srgbClr val="FF0000"/>
                </a:solidFill>
              </a:rPr>
              <a:t> back-analysis.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19556" y="1592547"/>
            <a:ext cx="4373424" cy="3707172"/>
            <a:chOff x="419556" y="1592547"/>
            <a:chExt cx="4373424" cy="3707172"/>
          </a:xfrm>
        </p:grpSpPr>
        <p:cxnSp>
          <p:nvCxnSpPr>
            <p:cNvPr id="7" name="Gerader Verbinder 6"/>
            <p:cNvCxnSpPr/>
            <p:nvPr/>
          </p:nvCxnSpPr>
          <p:spPr bwMode="auto">
            <a:xfrm>
              <a:off x="3825905" y="1842782"/>
              <a:ext cx="0" cy="33557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/>
            <p:cNvCxnSpPr/>
            <p:nvPr/>
          </p:nvCxnSpPr>
          <p:spPr bwMode="auto">
            <a:xfrm flipH="1">
              <a:off x="956568" y="1833905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r Verbinder 10"/>
            <p:cNvCxnSpPr/>
            <p:nvPr/>
          </p:nvCxnSpPr>
          <p:spPr bwMode="auto">
            <a:xfrm flipH="1">
              <a:off x="956568" y="2526362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r Verbinder 14"/>
            <p:cNvCxnSpPr/>
            <p:nvPr/>
          </p:nvCxnSpPr>
          <p:spPr bwMode="auto">
            <a:xfrm flipH="1">
              <a:off x="956569" y="3991178"/>
              <a:ext cx="28782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/>
            <p:cNvCxnSpPr/>
            <p:nvPr/>
          </p:nvCxnSpPr>
          <p:spPr bwMode="auto">
            <a:xfrm>
              <a:off x="3825905" y="3733726"/>
              <a:ext cx="9670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Soil 1: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blipFill>
                  <a:blip r:embed="rId2"/>
                  <a:stretch>
                    <a:fillRect l="-2849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2: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𝑜𝑒𝑑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blipFill>
                  <a:blip r:embed="rId3"/>
                  <a:stretch>
                    <a:fillRect l="-1842" b="-1756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3: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3413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erader Verbinder 24"/>
            <p:cNvCxnSpPr/>
            <p:nvPr/>
          </p:nvCxnSpPr>
          <p:spPr bwMode="auto">
            <a:xfrm flipH="1">
              <a:off x="1849152" y="2428709"/>
              <a:ext cx="1976753" cy="13050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Gerader Verbinder 26"/>
            <p:cNvCxnSpPr/>
            <p:nvPr/>
          </p:nvCxnSpPr>
          <p:spPr bwMode="auto">
            <a:xfrm flipH="1">
              <a:off x="1066800" y="3733726"/>
              <a:ext cx="782352" cy="476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ihandform 31"/>
            <p:cNvSpPr/>
            <p:nvPr/>
          </p:nvSpPr>
          <p:spPr bwMode="auto">
            <a:xfrm>
              <a:off x="3665980" y="2428709"/>
              <a:ext cx="296037" cy="2787588"/>
            </a:xfrm>
            <a:custGeom>
              <a:avLst/>
              <a:gdLst>
                <a:gd name="connsiteX0" fmla="*/ 284213 w 296037"/>
                <a:gd name="connsiteY0" fmla="*/ 0 h 2787588"/>
                <a:gd name="connsiteX1" fmla="*/ 284213 w 296037"/>
                <a:gd name="connsiteY1" fmla="*/ 843378 h 2787588"/>
                <a:gd name="connsiteX2" fmla="*/ 275336 w 296037"/>
                <a:gd name="connsiteY2" fmla="*/ 896644 h 2787588"/>
                <a:gd name="connsiteX3" fmla="*/ 257580 w 296037"/>
                <a:gd name="connsiteY3" fmla="*/ 976543 h 2787588"/>
                <a:gd name="connsiteX4" fmla="*/ 248703 w 296037"/>
                <a:gd name="connsiteY4" fmla="*/ 1003176 h 2787588"/>
                <a:gd name="connsiteX5" fmla="*/ 239825 w 296037"/>
                <a:gd name="connsiteY5" fmla="*/ 1056442 h 2787588"/>
                <a:gd name="connsiteX6" fmla="*/ 230947 w 296037"/>
                <a:gd name="connsiteY6" fmla="*/ 1225118 h 2787588"/>
                <a:gd name="connsiteX7" fmla="*/ 222070 w 296037"/>
                <a:gd name="connsiteY7" fmla="*/ 1251751 h 2787588"/>
                <a:gd name="connsiteX8" fmla="*/ 204314 w 296037"/>
                <a:gd name="connsiteY8" fmla="*/ 1340528 h 2787588"/>
                <a:gd name="connsiteX9" fmla="*/ 177681 w 296037"/>
                <a:gd name="connsiteY9" fmla="*/ 1438182 h 2787588"/>
                <a:gd name="connsiteX10" fmla="*/ 168803 w 296037"/>
                <a:gd name="connsiteY10" fmla="*/ 1500326 h 2787588"/>
                <a:gd name="connsiteX11" fmla="*/ 159926 w 296037"/>
                <a:gd name="connsiteY11" fmla="*/ 1580225 h 2787588"/>
                <a:gd name="connsiteX12" fmla="*/ 151048 w 296037"/>
                <a:gd name="connsiteY12" fmla="*/ 1606858 h 2787588"/>
                <a:gd name="connsiteX13" fmla="*/ 142170 w 296037"/>
                <a:gd name="connsiteY13" fmla="*/ 1677879 h 2787588"/>
                <a:gd name="connsiteX14" fmla="*/ 133293 w 296037"/>
                <a:gd name="connsiteY14" fmla="*/ 1713390 h 2787588"/>
                <a:gd name="connsiteX15" fmla="*/ 115537 w 296037"/>
                <a:gd name="connsiteY15" fmla="*/ 1802167 h 2787588"/>
                <a:gd name="connsiteX16" fmla="*/ 106660 w 296037"/>
                <a:gd name="connsiteY16" fmla="*/ 1837677 h 2787588"/>
                <a:gd name="connsiteX17" fmla="*/ 88904 w 296037"/>
                <a:gd name="connsiteY17" fmla="*/ 1908699 h 2787588"/>
                <a:gd name="connsiteX18" fmla="*/ 71149 w 296037"/>
                <a:gd name="connsiteY18" fmla="*/ 2086252 h 2787588"/>
                <a:gd name="connsiteX19" fmla="*/ 53394 w 296037"/>
                <a:gd name="connsiteY19" fmla="*/ 2166151 h 2787588"/>
                <a:gd name="connsiteX20" fmla="*/ 44516 w 296037"/>
                <a:gd name="connsiteY20" fmla="*/ 2228295 h 2787588"/>
                <a:gd name="connsiteX21" fmla="*/ 26761 w 296037"/>
                <a:gd name="connsiteY21" fmla="*/ 2467992 h 2787588"/>
                <a:gd name="connsiteX22" fmla="*/ 9005 w 296037"/>
                <a:gd name="connsiteY22" fmla="*/ 2583401 h 2787588"/>
                <a:gd name="connsiteX23" fmla="*/ 128 w 296037"/>
                <a:gd name="connsiteY23" fmla="*/ 2787588 h 278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037" h="2787588">
                  <a:moveTo>
                    <a:pt x="284213" y="0"/>
                  </a:moveTo>
                  <a:cubicBezTo>
                    <a:pt x="300676" y="378624"/>
                    <a:pt x="299266" y="256316"/>
                    <a:pt x="284213" y="843378"/>
                  </a:cubicBezTo>
                  <a:cubicBezTo>
                    <a:pt x="283752" y="861372"/>
                    <a:pt x="278556" y="878934"/>
                    <a:pt x="275336" y="896644"/>
                  </a:cubicBezTo>
                  <a:cubicBezTo>
                    <a:pt x="270758" y="921821"/>
                    <a:pt x="264706" y="951602"/>
                    <a:pt x="257580" y="976543"/>
                  </a:cubicBezTo>
                  <a:cubicBezTo>
                    <a:pt x="255009" y="985541"/>
                    <a:pt x="250733" y="994041"/>
                    <a:pt x="248703" y="1003176"/>
                  </a:cubicBezTo>
                  <a:cubicBezTo>
                    <a:pt x="244798" y="1020748"/>
                    <a:pt x="242784" y="1038687"/>
                    <a:pt x="239825" y="1056442"/>
                  </a:cubicBezTo>
                  <a:cubicBezTo>
                    <a:pt x="236866" y="1112667"/>
                    <a:pt x="236044" y="1169046"/>
                    <a:pt x="230947" y="1225118"/>
                  </a:cubicBezTo>
                  <a:cubicBezTo>
                    <a:pt x="230100" y="1234437"/>
                    <a:pt x="224174" y="1242633"/>
                    <a:pt x="222070" y="1251751"/>
                  </a:cubicBezTo>
                  <a:cubicBezTo>
                    <a:pt x="215284" y="1281157"/>
                    <a:pt x="213857" y="1311898"/>
                    <a:pt x="204314" y="1340528"/>
                  </a:cubicBezTo>
                  <a:cubicBezTo>
                    <a:pt x="186976" y="1392542"/>
                    <a:pt x="186046" y="1387992"/>
                    <a:pt x="177681" y="1438182"/>
                  </a:cubicBezTo>
                  <a:cubicBezTo>
                    <a:pt x="174241" y="1458822"/>
                    <a:pt x="171398" y="1479563"/>
                    <a:pt x="168803" y="1500326"/>
                  </a:cubicBezTo>
                  <a:cubicBezTo>
                    <a:pt x="165479" y="1526916"/>
                    <a:pt x="164331" y="1553793"/>
                    <a:pt x="159926" y="1580225"/>
                  </a:cubicBezTo>
                  <a:cubicBezTo>
                    <a:pt x="158388" y="1589456"/>
                    <a:pt x="154007" y="1597980"/>
                    <a:pt x="151048" y="1606858"/>
                  </a:cubicBezTo>
                  <a:cubicBezTo>
                    <a:pt x="148089" y="1630532"/>
                    <a:pt x="146092" y="1654346"/>
                    <a:pt x="142170" y="1677879"/>
                  </a:cubicBezTo>
                  <a:cubicBezTo>
                    <a:pt x="140164" y="1689914"/>
                    <a:pt x="135850" y="1701460"/>
                    <a:pt x="133293" y="1713390"/>
                  </a:cubicBezTo>
                  <a:cubicBezTo>
                    <a:pt x="126970" y="1742899"/>
                    <a:pt x="121456" y="1772575"/>
                    <a:pt x="115537" y="1802167"/>
                  </a:cubicBezTo>
                  <a:cubicBezTo>
                    <a:pt x="113144" y="1814131"/>
                    <a:pt x="109307" y="1825767"/>
                    <a:pt x="106660" y="1837677"/>
                  </a:cubicBezTo>
                  <a:cubicBezTo>
                    <a:pt x="92378" y="1901949"/>
                    <a:pt x="104767" y="1861111"/>
                    <a:pt x="88904" y="1908699"/>
                  </a:cubicBezTo>
                  <a:cubicBezTo>
                    <a:pt x="80455" y="2018543"/>
                    <a:pt x="84381" y="2000246"/>
                    <a:pt x="71149" y="2086252"/>
                  </a:cubicBezTo>
                  <a:cubicBezTo>
                    <a:pt x="62221" y="2144283"/>
                    <a:pt x="67189" y="2124763"/>
                    <a:pt x="53394" y="2166151"/>
                  </a:cubicBezTo>
                  <a:cubicBezTo>
                    <a:pt x="50435" y="2186866"/>
                    <a:pt x="46707" y="2207485"/>
                    <a:pt x="44516" y="2228295"/>
                  </a:cubicBezTo>
                  <a:cubicBezTo>
                    <a:pt x="34909" y="2319555"/>
                    <a:pt x="34305" y="2373686"/>
                    <a:pt x="26761" y="2467992"/>
                  </a:cubicBezTo>
                  <a:cubicBezTo>
                    <a:pt x="19534" y="2558334"/>
                    <a:pt x="26475" y="2530992"/>
                    <a:pt x="9005" y="2583401"/>
                  </a:cubicBezTo>
                  <a:cubicBezTo>
                    <a:pt x="-1769" y="2734254"/>
                    <a:pt x="128" y="2666154"/>
                    <a:pt x="128" y="2787588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reihandform 32"/>
            <p:cNvSpPr/>
            <p:nvPr/>
          </p:nvSpPr>
          <p:spPr bwMode="auto">
            <a:xfrm>
              <a:off x="3954308" y="1833905"/>
              <a:ext cx="292963" cy="603681"/>
            </a:xfrm>
            <a:custGeom>
              <a:avLst/>
              <a:gdLst>
                <a:gd name="connsiteX0" fmla="*/ 0 w 292963"/>
                <a:gd name="connsiteY0" fmla="*/ 648121 h 648121"/>
                <a:gd name="connsiteX1" fmla="*/ 8878 w 292963"/>
                <a:gd name="connsiteY1" fmla="*/ 523834 h 648121"/>
                <a:gd name="connsiteX2" fmla="*/ 26633 w 292963"/>
                <a:gd name="connsiteY2" fmla="*/ 470568 h 648121"/>
                <a:gd name="connsiteX3" fmla="*/ 44388 w 292963"/>
                <a:gd name="connsiteY3" fmla="*/ 452812 h 648121"/>
                <a:gd name="connsiteX4" fmla="*/ 62144 w 292963"/>
                <a:gd name="connsiteY4" fmla="*/ 399546 h 648121"/>
                <a:gd name="connsiteX5" fmla="*/ 71021 w 292963"/>
                <a:gd name="connsiteY5" fmla="*/ 372913 h 648121"/>
                <a:gd name="connsiteX6" fmla="*/ 106532 w 292963"/>
                <a:gd name="connsiteY6" fmla="*/ 248626 h 648121"/>
                <a:gd name="connsiteX7" fmla="*/ 124287 w 292963"/>
                <a:gd name="connsiteY7" fmla="*/ 195360 h 648121"/>
                <a:gd name="connsiteX8" fmla="*/ 133165 w 292963"/>
                <a:gd name="connsiteY8" fmla="*/ 168727 h 648121"/>
                <a:gd name="connsiteX9" fmla="*/ 195309 w 292963"/>
                <a:gd name="connsiteY9" fmla="*/ 115461 h 648121"/>
                <a:gd name="connsiteX10" fmla="*/ 230819 w 292963"/>
                <a:gd name="connsiteY10" fmla="*/ 62195 h 648121"/>
                <a:gd name="connsiteX11" fmla="*/ 266330 w 292963"/>
                <a:gd name="connsiteY11" fmla="*/ 26684 h 648121"/>
                <a:gd name="connsiteX12" fmla="*/ 292963 w 292963"/>
                <a:gd name="connsiteY12" fmla="*/ 51 h 64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963" h="648121">
                  <a:moveTo>
                    <a:pt x="0" y="648121"/>
                  </a:moveTo>
                  <a:cubicBezTo>
                    <a:pt x="2959" y="606692"/>
                    <a:pt x="2717" y="564909"/>
                    <a:pt x="8878" y="523834"/>
                  </a:cubicBezTo>
                  <a:cubicBezTo>
                    <a:pt x="11654" y="505325"/>
                    <a:pt x="13399" y="483802"/>
                    <a:pt x="26633" y="470568"/>
                  </a:cubicBezTo>
                  <a:lnTo>
                    <a:pt x="44388" y="452812"/>
                  </a:lnTo>
                  <a:lnTo>
                    <a:pt x="62144" y="399546"/>
                  </a:lnTo>
                  <a:cubicBezTo>
                    <a:pt x="65103" y="390668"/>
                    <a:pt x="68751" y="381991"/>
                    <a:pt x="71021" y="372913"/>
                  </a:cubicBezTo>
                  <a:cubicBezTo>
                    <a:pt x="93315" y="283743"/>
                    <a:pt x="81062" y="325036"/>
                    <a:pt x="106532" y="248626"/>
                  </a:cubicBezTo>
                  <a:lnTo>
                    <a:pt x="124287" y="195360"/>
                  </a:lnTo>
                  <a:cubicBezTo>
                    <a:pt x="127246" y="186482"/>
                    <a:pt x="125379" y="173918"/>
                    <a:pt x="133165" y="168727"/>
                  </a:cubicBezTo>
                  <a:cubicBezTo>
                    <a:pt x="157261" y="152663"/>
                    <a:pt x="178087" y="141295"/>
                    <a:pt x="195309" y="115461"/>
                  </a:cubicBezTo>
                  <a:cubicBezTo>
                    <a:pt x="207146" y="97706"/>
                    <a:pt x="215730" y="77284"/>
                    <a:pt x="230819" y="62195"/>
                  </a:cubicBezTo>
                  <a:cubicBezTo>
                    <a:pt x="242656" y="50358"/>
                    <a:pt x="257044" y="40613"/>
                    <a:pt x="266330" y="26684"/>
                  </a:cubicBezTo>
                  <a:cubicBezTo>
                    <a:pt x="285727" y="-2411"/>
                    <a:pt x="273415" y="51"/>
                    <a:pt x="292963" y="51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 bwMode="auto">
            <a:xfrm>
              <a:off x="3825905" y="1842782"/>
              <a:ext cx="4213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Gerade Verbindung mit Pfeil 37"/>
            <p:cNvCxnSpPr>
              <a:endCxn id="33" idx="6"/>
            </p:cNvCxnSpPr>
            <p:nvPr/>
          </p:nvCxnSpPr>
          <p:spPr bwMode="auto">
            <a:xfrm>
              <a:off x="3825905" y="2063762"/>
              <a:ext cx="234935" cy="1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/>
            <p:cNvCxnSpPr>
              <a:endCxn id="33" idx="1"/>
            </p:cNvCxnSpPr>
            <p:nvPr/>
          </p:nvCxnSpPr>
          <p:spPr bwMode="auto">
            <a:xfrm flipV="1">
              <a:off x="3821466" y="2321821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 flipV="1">
              <a:off x="3807772" y="257307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3801652" y="280081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/>
            <p:nvPr/>
          </p:nvCxnSpPr>
          <p:spPr bwMode="auto">
            <a:xfrm flipV="1">
              <a:off x="3804456" y="3075817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/>
            <p:cNvCxnSpPr/>
            <p:nvPr/>
          </p:nvCxnSpPr>
          <p:spPr bwMode="auto">
            <a:xfrm flipV="1">
              <a:off x="3829162" y="32886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rade Verbindung mit Pfeil 49"/>
            <p:cNvCxnSpPr/>
            <p:nvPr/>
          </p:nvCxnSpPr>
          <p:spPr bwMode="auto">
            <a:xfrm flipV="1">
              <a:off x="3821542" y="350964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V="1">
              <a:off x="3798682" y="37077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/>
            <p:cNvCxnSpPr/>
            <p:nvPr/>
          </p:nvCxnSpPr>
          <p:spPr bwMode="auto">
            <a:xfrm flipH="1" flipV="1">
              <a:off x="3737722" y="42792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/>
                <p:cNvSpPr txBox="1"/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𝑝𝑟𝑒𝑠𝑡𝑟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feld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/>
            <p:nvPr/>
          </p:nvCxnSpPr>
          <p:spPr bwMode="auto">
            <a:xfrm flipH="1" flipV="1">
              <a:off x="3714862" y="44850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3692002" y="47136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rade Verbindung mit Pfeil 55"/>
            <p:cNvCxnSpPr/>
            <p:nvPr/>
          </p:nvCxnSpPr>
          <p:spPr bwMode="auto">
            <a:xfrm flipH="1">
              <a:off x="3661994" y="4938224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/>
            <p:cNvCxnSpPr/>
            <p:nvPr/>
          </p:nvCxnSpPr>
          <p:spPr bwMode="auto">
            <a:xfrm flipH="1">
              <a:off x="3661994" y="5192177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/>
                <p:cNvSpPr txBox="1"/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3" name="Textfeld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Gerade Verbindung mit Pfeil 4"/>
          <p:cNvCxnSpPr/>
          <p:nvPr/>
        </p:nvCxnSpPr>
        <p:spPr bwMode="auto">
          <a:xfrm flipV="1">
            <a:off x="5280660" y="1798298"/>
            <a:ext cx="0" cy="2480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5288280" y="4279269"/>
            <a:ext cx="3657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904576" y="1743371"/>
                <a:ext cx="49853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76" y="1743371"/>
                <a:ext cx="498533" cy="3847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593906" y="4224370"/>
                <a:ext cx="187750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06" y="4224370"/>
                <a:ext cx="1877502" cy="384721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aute 12"/>
          <p:cNvSpPr/>
          <p:nvPr/>
        </p:nvSpPr>
        <p:spPr bwMode="auto">
          <a:xfrm>
            <a:off x="5713553" y="3257126"/>
            <a:ext cx="60960" cy="5771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aute 58"/>
          <p:cNvSpPr/>
          <p:nvPr/>
        </p:nvSpPr>
        <p:spPr bwMode="auto">
          <a:xfrm>
            <a:off x="5837474" y="3453697"/>
            <a:ext cx="60960" cy="5771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aute 59"/>
          <p:cNvSpPr/>
          <p:nvPr/>
        </p:nvSpPr>
        <p:spPr bwMode="auto">
          <a:xfrm>
            <a:off x="6018353" y="3440006"/>
            <a:ext cx="60960" cy="5771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aute 69"/>
          <p:cNvSpPr/>
          <p:nvPr/>
        </p:nvSpPr>
        <p:spPr bwMode="auto">
          <a:xfrm>
            <a:off x="6177590" y="3652045"/>
            <a:ext cx="60960" cy="5771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aute 70"/>
          <p:cNvSpPr/>
          <p:nvPr/>
        </p:nvSpPr>
        <p:spPr bwMode="auto">
          <a:xfrm>
            <a:off x="6262529" y="3268751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aute 72"/>
          <p:cNvSpPr/>
          <p:nvPr/>
        </p:nvSpPr>
        <p:spPr bwMode="auto">
          <a:xfrm>
            <a:off x="6414929" y="3421151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aute 73"/>
          <p:cNvSpPr/>
          <p:nvPr/>
        </p:nvSpPr>
        <p:spPr bwMode="auto">
          <a:xfrm>
            <a:off x="6567329" y="3573551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aute 74"/>
          <p:cNvSpPr/>
          <p:nvPr/>
        </p:nvSpPr>
        <p:spPr bwMode="auto">
          <a:xfrm>
            <a:off x="6675504" y="2713428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aute 75"/>
          <p:cNvSpPr/>
          <p:nvPr/>
        </p:nvSpPr>
        <p:spPr bwMode="auto">
          <a:xfrm>
            <a:off x="6827904" y="3163716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aute 76"/>
          <p:cNvSpPr/>
          <p:nvPr/>
        </p:nvSpPr>
        <p:spPr bwMode="auto">
          <a:xfrm>
            <a:off x="6980304" y="3018228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aute 77"/>
          <p:cNvSpPr/>
          <p:nvPr/>
        </p:nvSpPr>
        <p:spPr bwMode="auto">
          <a:xfrm>
            <a:off x="7132704" y="3170628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aute 78"/>
          <p:cNvSpPr/>
          <p:nvPr/>
        </p:nvSpPr>
        <p:spPr bwMode="auto">
          <a:xfrm>
            <a:off x="7277484" y="2262605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aute 79"/>
          <p:cNvSpPr/>
          <p:nvPr/>
        </p:nvSpPr>
        <p:spPr bwMode="auto">
          <a:xfrm>
            <a:off x="7437504" y="3475428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aute 80"/>
          <p:cNvSpPr/>
          <p:nvPr/>
        </p:nvSpPr>
        <p:spPr bwMode="auto">
          <a:xfrm>
            <a:off x="7460363" y="3379932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aute 81"/>
          <p:cNvSpPr/>
          <p:nvPr/>
        </p:nvSpPr>
        <p:spPr bwMode="auto">
          <a:xfrm>
            <a:off x="7624387" y="3641317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aute 82"/>
          <p:cNvSpPr/>
          <p:nvPr/>
        </p:nvSpPr>
        <p:spPr bwMode="auto">
          <a:xfrm>
            <a:off x="7765164" y="3451047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aute 83"/>
          <p:cNvSpPr/>
          <p:nvPr/>
        </p:nvSpPr>
        <p:spPr bwMode="auto">
          <a:xfrm>
            <a:off x="7429884" y="2415005"/>
            <a:ext cx="45719" cy="45719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aute 84"/>
          <p:cNvSpPr/>
          <p:nvPr/>
        </p:nvSpPr>
        <p:spPr bwMode="auto">
          <a:xfrm>
            <a:off x="7026023" y="3011316"/>
            <a:ext cx="45719" cy="45719"/>
          </a:xfrm>
          <a:prstGeom prst="diamond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300343" y="2674704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Field </a:t>
            </a:r>
            <a:r>
              <a:rPr lang="de-DE" sz="1100" dirty="0" err="1" smtClean="0"/>
              <a:t>measurement</a:t>
            </a:r>
            <a:endParaRPr lang="de-DE" sz="1100" dirty="0"/>
          </a:p>
        </p:txBody>
      </p:sp>
      <p:cxnSp>
        <p:nvCxnSpPr>
          <p:cNvPr id="17" name="Gewinkelter Verbinder 16"/>
          <p:cNvCxnSpPr>
            <a:stCxn id="14" idx="1"/>
            <a:endCxn id="85" idx="0"/>
          </p:cNvCxnSpPr>
          <p:nvPr/>
        </p:nvCxnSpPr>
        <p:spPr bwMode="auto">
          <a:xfrm rot="10800000" flipV="1">
            <a:off x="7048883" y="2805508"/>
            <a:ext cx="251460" cy="2058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5347935" y="4914997"/>
            <a:ext cx="34018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721192" y="6130673"/>
            <a:ext cx="81435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This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kind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back-analysis </a:t>
            </a:r>
            <a:r>
              <a:rPr lang="de-DE" dirty="0" err="1" smtClean="0">
                <a:solidFill>
                  <a:srgbClr val="FF0000"/>
                </a:solidFill>
              </a:rPr>
              <a:t>by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brute-force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search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visual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inspection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 bwMode="auto">
          <a:xfrm>
            <a:off x="3506308" y="1576450"/>
            <a:ext cx="0" cy="33557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r Verbinder 5"/>
          <p:cNvCxnSpPr/>
          <p:nvPr/>
        </p:nvCxnSpPr>
        <p:spPr bwMode="auto">
          <a:xfrm flipH="1">
            <a:off x="636971" y="1567573"/>
            <a:ext cx="2878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 flipH="1">
            <a:off x="636971" y="2260030"/>
            <a:ext cx="2878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Gerader Verbinder 7"/>
          <p:cNvCxnSpPr/>
          <p:nvPr/>
        </p:nvCxnSpPr>
        <p:spPr bwMode="auto">
          <a:xfrm flipH="1">
            <a:off x="636972" y="3724846"/>
            <a:ext cx="28782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Gerader Verbinder 8"/>
          <p:cNvCxnSpPr/>
          <p:nvPr/>
        </p:nvCxnSpPr>
        <p:spPr bwMode="auto">
          <a:xfrm>
            <a:off x="3506308" y="3467394"/>
            <a:ext cx="967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36971" y="1697588"/>
                <a:ext cx="213859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Soil 1: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71" y="1697588"/>
                <a:ext cx="2138599" cy="384721"/>
              </a:xfrm>
              <a:prstGeom prst="rect">
                <a:avLst/>
              </a:prstGeom>
              <a:blipFill>
                <a:blip r:embed="rId2"/>
                <a:stretch>
                  <a:fillRect l="-2564" t="-9375" b="-23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99959" y="2241356"/>
                <a:ext cx="3309624" cy="45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Soil</a:t>
                </a:r>
                <a:r>
                  <a:rPr lang="de-DE" dirty="0" smtClean="0"/>
                  <a:t>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𝑜𝑒𝑑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𝑢𝑟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9" y="2241356"/>
                <a:ext cx="3309624" cy="450636"/>
              </a:xfrm>
              <a:prstGeom prst="rect">
                <a:avLst/>
              </a:prstGeom>
              <a:blipFill>
                <a:blip r:embed="rId3"/>
                <a:stretch>
                  <a:fillRect l="-1657" b="-17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600477" y="3751447"/>
                <a:ext cx="178516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Soil</a:t>
                </a:r>
                <a:r>
                  <a:rPr lang="de-DE" dirty="0" smtClean="0"/>
                  <a:t> 3: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77" y="3751447"/>
                <a:ext cx="1785169" cy="384721"/>
              </a:xfrm>
              <a:prstGeom prst="rect">
                <a:avLst/>
              </a:prstGeom>
              <a:blipFill>
                <a:blip r:embed="rId4"/>
                <a:stretch>
                  <a:fillRect l="-3425" t="-9375" b="-23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/>
          <p:cNvCxnSpPr/>
          <p:nvPr/>
        </p:nvCxnSpPr>
        <p:spPr bwMode="auto">
          <a:xfrm flipH="1">
            <a:off x="1529555" y="2162377"/>
            <a:ext cx="1976753" cy="1305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747203" y="3467394"/>
            <a:ext cx="782352" cy="4764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 rot="19709155">
                <a:off x="667185" y="3318241"/>
                <a:ext cx="74071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9155">
                <a:off x="667185" y="3318241"/>
                <a:ext cx="740716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 bwMode="auto">
          <a:xfrm>
            <a:off x="3346383" y="2162377"/>
            <a:ext cx="296037" cy="2787588"/>
          </a:xfrm>
          <a:custGeom>
            <a:avLst/>
            <a:gdLst>
              <a:gd name="connsiteX0" fmla="*/ 284213 w 296037"/>
              <a:gd name="connsiteY0" fmla="*/ 0 h 2787588"/>
              <a:gd name="connsiteX1" fmla="*/ 284213 w 296037"/>
              <a:gd name="connsiteY1" fmla="*/ 843378 h 2787588"/>
              <a:gd name="connsiteX2" fmla="*/ 275336 w 296037"/>
              <a:gd name="connsiteY2" fmla="*/ 896644 h 2787588"/>
              <a:gd name="connsiteX3" fmla="*/ 257580 w 296037"/>
              <a:gd name="connsiteY3" fmla="*/ 976543 h 2787588"/>
              <a:gd name="connsiteX4" fmla="*/ 248703 w 296037"/>
              <a:gd name="connsiteY4" fmla="*/ 1003176 h 2787588"/>
              <a:gd name="connsiteX5" fmla="*/ 239825 w 296037"/>
              <a:gd name="connsiteY5" fmla="*/ 1056442 h 2787588"/>
              <a:gd name="connsiteX6" fmla="*/ 230947 w 296037"/>
              <a:gd name="connsiteY6" fmla="*/ 1225118 h 2787588"/>
              <a:gd name="connsiteX7" fmla="*/ 222070 w 296037"/>
              <a:gd name="connsiteY7" fmla="*/ 1251751 h 2787588"/>
              <a:gd name="connsiteX8" fmla="*/ 204314 w 296037"/>
              <a:gd name="connsiteY8" fmla="*/ 1340528 h 2787588"/>
              <a:gd name="connsiteX9" fmla="*/ 177681 w 296037"/>
              <a:gd name="connsiteY9" fmla="*/ 1438182 h 2787588"/>
              <a:gd name="connsiteX10" fmla="*/ 168803 w 296037"/>
              <a:gd name="connsiteY10" fmla="*/ 1500326 h 2787588"/>
              <a:gd name="connsiteX11" fmla="*/ 159926 w 296037"/>
              <a:gd name="connsiteY11" fmla="*/ 1580225 h 2787588"/>
              <a:gd name="connsiteX12" fmla="*/ 151048 w 296037"/>
              <a:gd name="connsiteY12" fmla="*/ 1606858 h 2787588"/>
              <a:gd name="connsiteX13" fmla="*/ 142170 w 296037"/>
              <a:gd name="connsiteY13" fmla="*/ 1677879 h 2787588"/>
              <a:gd name="connsiteX14" fmla="*/ 133293 w 296037"/>
              <a:gd name="connsiteY14" fmla="*/ 1713390 h 2787588"/>
              <a:gd name="connsiteX15" fmla="*/ 115537 w 296037"/>
              <a:gd name="connsiteY15" fmla="*/ 1802167 h 2787588"/>
              <a:gd name="connsiteX16" fmla="*/ 106660 w 296037"/>
              <a:gd name="connsiteY16" fmla="*/ 1837677 h 2787588"/>
              <a:gd name="connsiteX17" fmla="*/ 88904 w 296037"/>
              <a:gd name="connsiteY17" fmla="*/ 1908699 h 2787588"/>
              <a:gd name="connsiteX18" fmla="*/ 71149 w 296037"/>
              <a:gd name="connsiteY18" fmla="*/ 2086252 h 2787588"/>
              <a:gd name="connsiteX19" fmla="*/ 53394 w 296037"/>
              <a:gd name="connsiteY19" fmla="*/ 2166151 h 2787588"/>
              <a:gd name="connsiteX20" fmla="*/ 44516 w 296037"/>
              <a:gd name="connsiteY20" fmla="*/ 2228295 h 2787588"/>
              <a:gd name="connsiteX21" fmla="*/ 26761 w 296037"/>
              <a:gd name="connsiteY21" fmla="*/ 2467992 h 2787588"/>
              <a:gd name="connsiteX22" fmla="*/ 9005 w 296037"/>
              <a:gd name="connsiteY22" fmla="*/ 2583401 h 2787588"/>
              <a:gd name="connsiteX23" fmla="*/ 128 w 296037"/>
              <a:gd name="connsiteY23" fmla="*/ 2787588 h 278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037" h="2787588">
                <a:moveTo>
                  <a:pt x="284213" y="0"/>
                </a:moveTo>
                <a:cubicBezTo>
                  <a:pt x="300676" y="378624"/>
                  <a:pt x="299266" y="256316"/>
                  <a:pt x="284213" y="843378"/>
                </a:cubicBezTo>
                <a:cubicBezTo>
                  <a:pt x="283752" y="861372"/>
                  <a:pt x="278556" y="878934"/>
                  <a:pt x="275336" y="896644"/>
                </a:cubicBezTo>
                <a:cubicBezTo>
                  <a:pt x="270758" y="921821"/>
                  <a:pt x="264706" y="951602"/>
                  <a:pt x="257580" y="976543"/>
                </a:cubicBezTo>
                <a:cubicBezTo>
                  <a:pt x="255009" y="985541"/>
                  <a:pt x="250733" y="994041"/>
                  <a:pt x="248703" y="1003176"/>
                </a:cubicBezTo>
                <a:cubicBezTo>
                  <a:pt x="244798" y="1020748"/>
                  <a:pt x="242784" y="1038687"/>
                  <a:pt x="239825" y="1056442"/>
                </a:cubicBezTo>
                <a:cubicBezTo>
                  <a:pt x="236866" y="1112667"/>
                  <a:pt x="236044" y="1169046"/>
                  <a:pt x="230947" y="1225118"/>
                </a:cubicBezTo>
                <a:cubicBezTo>
                  <a:pt x="230100" y="1234437"/>
                  <a:pt x="224174" y="1242633"/>
                  <a:pt x="222070" y="1251751"/>
                </a:cubicBezTo>
                <a:cubicBezTo>
                  <a:pt x="215284" y="1281157"/>
                  <a:pt x="213857" y="1311898"/>
                  <a:pt x="204314" y="1340528"/>
                </a:cubicBezTo>
                <a:cubicBezTo>
                  <a:pt x="186976" y="1392542"/>
                  <a:pt x="186046" y="1387992"/>
                  <a:pt x="177681" y="1438182"/>
                </a:cubicBezTo>
                <a:cubicBezTo>
                  <a:pt x="174241" y="1458822"/>
                  <a:pt x="171398" y="1479563"/>
                  <a:pt x="168803" y="1500326"/>
                </a:cubicBezTo>
                <a:cubicBezTo>
                  <a:pt x="165479" y="1526916"/>
                  <a:pt x="164331" y="1553793"/>
                  <a:pt x="159926" y="1580225"/>
                </a:cubicBezTo>
                <a:cubicBezTo>
                  <a:pt x="158388" y="1589456"/>
                  <a:pt x="154007" y="1597980"/>
                  <a:pt x="151048" y="1606858"/>
                </a:cubicBezTo>
                <a:cubicBezTo>
                  <a:pt x="148089" y="1630532"/>
                  <a:pt x="146092" y="1654346"/>
                  <a:pt x="142170" y="1677879"/>
                </a:cubicBezTo>
                <a:cubicBezTo>
                  <a:pt x="140164" y="1689914"/>
                  <a:pt x="135850" y="1701460"/>
                  <a:pt x="133293" y="1713390"/>
                </a:cubicBezTo>
                <a:cubicBezTo>
                  <a:pt x="126970" y="1742899"/>
                  <a:pt x="121456" y="1772575"/>
                  <a:pt x="115537" y="1802167"/>
                </a:cubicBezTo>
                <a:cubicBezTo>
                  <a:pt x="113144" y="1814131"/>
                  <a:pt x="109307" y="1825767"/>
                  <a:pt x="106660" y="1837677"/>
                </a:cubicBezTo>
                <a:cubicBezTo>
                  <a:pt x="92378" y="1901949"/>
                  <a:pt x="104767" y="1861111"/>
                  <a:pt x="88904" y="1908699"/>
                </a:cubicBezTo>
                <a:cubicBezTo>
                  <a:pt x="80455" y="2018543"/>
                  <a:pt x="84381" y="2000246"/>
                  <a:pt x="71149" y="2086252"/>
                </a:cubicBezTo>
                <a:cubicBezTo>
                  <a:pt x="62221" y="2144283"/>
                  <a:pt x="67189" y="2124763"/>
                  <a:pt x="53394" y="2166151"/>
                </a:cubicBezTo>
                <a:cubicBezTo>
                  <a:pt x="50435" y="2186866"/>
                  <a:pt x="46707" y="2207485"/>
                  <a:pt x="44516" y="2228295"/>
                </a:cubicBezTo>
                <a:cubicBezTo>
                  <a:pt x="34909" y="2319555"/>
                  <a:pt x="34305" y="2373686"/>
                  <a:pt x="26761" y="2467992"/>
                </a:cubicBezTo>
                <a:cubicBezTo>
                  <a:pt x="19534" y="2558334"/>
                  <a:pt x="26475" y="2530992"/>
                  <a:pt x="9005" y="2583401"/>
                </a:cubicBezTo>
                <a:cubicBezTo>
                  <a:pt x="-1769" y="2734254"/>
                  <a:pt x="128" y="2666154"/>
                  <a:pt x="128" y="2787588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 16"/>
          <p:cNvSpPr/>
          <p:nvPr/>
        </p:nvSpPr>
        <p:spPr bwMode="auto">
          <a:xfrm>
            <a:off x="3634711" y="1567573"/>
            <a:ext cx="292963" cy="603681"/>
          </a:xfrm>
          <a:custGeom>
            <a:avLst/>
            <a:gdLst>
              <a:gd name="connsiteX0" fmla="*/ 0 w 292963"/>
              <a:gd name="connsiteY0" fmla="*/ 648121 h 648121"/>
              <a:gd name="connsiteX1" fmla="*/ 8878 w 292963"/>
              <a:gd name="connsiteY1" fmla="*/ 523834 h 648121"/>
              <a:gd name="connsiteX2" fmla="*/ 26633 w 292963"/>
              <a:gd name="connsiteY2" fmla="*/ 470568 h 648121"/>
              <a:gd name="connsiteX3" fmla="*/ 44388 w 292963"/>
              <a:gd name="connsiteY3" fmla="*/ 452812 h 648121"/>
              <a:gd name="connsiteX4" fmla="*/ 62144 w 292963"/>
              <a:gd name="connsiteY4" fmla="*/ 399546 h 648121"/>
              <a:gd name="connsiteX5" fmla="*/ 71021 w 292963"/>
              <a:gd name="connsiteY5" fmla="*/ 372913 h 648121"/>
              <a:gd name="connsiteX6" fmla="*/ 106532 w 292963"/>
              <a:gd name="connsiteY6" fmla="*/ 248626 h 648121"/>
              <a:gd name="connsiteX7" fmla="*/ 124287 w 292963"/>
              <a:gd name="connsiteY7" fmla="*/ 195360 h 648121"/>
              <a:gd name="connsiteX8" fmla="*/ 133165 w 292963"/>
              <a:gd name="connsiteY8" fmla="*/ 168727 h 648121"/>
              <a:gd name="connsiteX9" fmla="*/ 195309 w 292963"/>
              <a:gd name="connsiteY9" fmla="*/ 115461 h 648121"/>
              <a:gd name="connsiteX10" fmla="*/ 230819 w 292963"/>
              <a:gd name="connsiteY10" fmla="*/ 62195 h 648121"/>
              <a:gd name="connsiteX11" fmla="*/ 266330 w 292963"/>
              <a:gd name="connsiteY11" fmla="*/ 26684 h 648121"/>
              <a:gd name="connsiteX12" fmla="*/ 292963 w 292963"/>
              <a:gd name="connsiteY12" fmla="*/ 51 h 64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963" h="648121">
                <a:moveTo>
                  <a:pt x="0" y="648121"/>
                </a:moveTo>
                <a:cubicBezTo>
                  <a:pt x="2959" y="606692"/>
                  <a:pt x="2717" y="564909"/>
                  <a:pt x="8878" y="523834"/>
                </a:cubicBezTo>
                <a:cubicBezTo>
                  <a:pt x="11654" y="505325"/>
                  <a:pt x="13399" y="483802"/>
                  <a:pt x="26633" y="470568"/>
                </a:cubicBezTo>
                <a:lnTo>
                  <a:pt x="44388" y="452812"/>
                </a:lnTo>
                <a:lnTo>
                  <a:pt x="62144" y="399546"/>
                </a:lnTo>
                <a:cubicBezTo>
                  <a:pt x="65103" y="390668"/>
                  <a:pt x="68751" y="381991"/>
                  <a:pt x="71021" y="372913"/>
                </a:cubicBezTo>
                <a:cubicBezTo>
                  <a:pt x="93315" y="283743"/>
                  <a:pt x="81062" y="325036"/>
                  <a:pt x="106532" y="248626"/>
                </a:cubicBezTo>
                <a:lnTo>
                  <a:pt x="124287" y="195360"/>
                </a:lnTo>
                <a:cubicBezTo>
                  <a:pt x="127246" y="186482"/>
                  <a:pt x="125379" y="173918"/>
                  <a:pt x="133165" y="168727"/>
                </a:cubicBezTo>
                <a:cubicBezTo>
                  <a:pt x="157261" y="152663"/>
                  <a:pt x="178087" y="141295"/>
                  <a:pt x="195309" y="115461"/>
                </a:cubicBezTo>
                <a:cubicBezTo>
                  <a:pt x="207146" y="97706"/>
                  <a:pt x="215730" y="77284"/>
                  <a:pt x="230819" y="62195"/>
                </a:cubicBezTo>
                <a:cubicBezTo>
                  <a:pt x="242656" y="50358"/>
                  <a:pt x="257044" y="40613"/>
                  <a:pt x="266330" y="26684"/>
                </a:cubicBezTo>
                <a:cubicBezTo>
                  <a:pt x="285727" y="-2411"/>
                  <a:pt x="273415" y="51"/>
                  <a:pt x="292963" y="51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 bwMode="auto">
          <a:xfrm>
            <a:off x="3506308" y="1576450"/>
            <a:ext cx="4213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endCxn id="17" idx="6"/>
          </p:cNvCxnSpPr>
          <p:nvPr/>
        </p:nvCxnSpPr>
        <p:spPr bwMode="auto">
          <a:xfrm>
            <a:off x="3506308" y="1797430"/>
            <a:ext cx="234935" cy="17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endCxn id="17" idx="1"/>
          </p:cNvCxnSpPr>
          <p:nvPr/>
        </p:nvCxnSpPr>
        <p:spPr bwMode="auto">
          <a:xfrm flipV="1">
            <a:off x="3501869" y="2055489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Gerade Verbindung mit Pfeil 20"/>
          <p:cNvCxnSpPr/>
          <p:nvPr/>
        </p:nvCxnSpPr>
        <p:spPr bwMode="auto">
          <a:xfrm flipV="1">
            <a:off x="3488175" y="2306740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 flipV="1">
            <a:off x="3482055" y="2534480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Gerade Verbindung mit Pfeil 22"/>
          <p:cNvCxnSpPr/>
          <p:nvPr/>
        </p:nvCxnSpPr>
        <p:spPr bwMode="auto">
          <a:xfrm flipV="1">
            <a:off x="3484859" y="2809485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3509565" y="30223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/>
          <p:nvPr/>
        </p:nvCxnSpPr>
        <p:spPr bwMode="auto">
          <a:xfrm flipV="1">
            <a:off x="3501945" y="324331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Gerade Verbindung mit Pfeil 25"/>
          <p:cNvCxnSpPr/>
          <p:nvPr/>
        </p:nvCxnSpPr>
        <p:spPr bwMode="auto">
          <a:xfrm flipV="1">
            <a:off x="3479085" y="34414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/>
          <p:nvPr/>
        </p:nvCxnSpPr>
        <p:spPr bwMode="auto">
          <a:xfrm flipH="1" flipV="1">
            <a:off x="3418125" y="40129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 rot="19709155">
                <a:off x="1499672" y="2749244"/>
                <a:ext cx="975267" cy="407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𝑝𝑟𝑒𝑠𝑡𝑟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9155">
                <a:off x="1499672" y="2749244"/>
                <a:ext cx="975267" cy="407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/>
          <p:nvPr/>
        </p:nvCxnSpPr>
        <p:spPr bwMode="auto">
          <a:xfrm flipH="1" flipV="1">
            <a:off x="3395265" y="421867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Gerade Verbindung mit Pfeil 29"/>
          <p:cNvCxnSpPr/>
          <p:nvPr/>
        </p:nvCxnSpPr>
        <p:spPr bwMode="auto">
          <a:xfrm flipH="1" flipV="1">
            <a:off x="3372405" y="444727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H="1">
            <a:off x="3342397" y="4671892"/>
            <a:ext cx="159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/>
          <p:nvPr/>
        </p:nvCxnSpPr>
        <p:spPr bwMode="auto">
          <a:xfrm flipH="1">
            <a:off x="3342397" y="4925845"/>
            <a:ext cx="159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812246" y="1326215"/>
                <a:ext cx="49853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46" y="1326215"/>
                <a:ext cx="498533" cy="384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634711" y="1585327"/>
                <a:ext cx="50417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11" y="1585327"/>
                <a:ext cx="504176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551219" y="1844085"/>
                <a:ext cx="50417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19" y="1844085"/>
                <a:ext cx="504176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2561922" y="4385523"/>
                <a:ext cx="80374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4385523"/>
                <a:ext cx="803746" cy="3847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33354" y="4648666"/>
                <a:ext cx="571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54" y="4648666"/>
                <a:ext cx="571310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ihandform 37"/>
          <p:cNvSpPr/>
          <p:nvPr/>
        </p:nvSpPr>
        <p:spPr bwMode="auto">
          <a:xfrm>
            <a:off x="3208108" y="1558697"/>
            <a:ext cx="604138" cy="3405034"/>
          </a:xfrm>
          <a:custGeom>
            <a:avLst/>
            <a:gdLst>
              <a:gd name="connsiteX0" fmla="*/ 284213 w 296037"/>
              <a:gd name="connsiteY0" fmla="*/ 0 h 2787588"/>
              <a:gd name="connsiteX1" fmla="*/ 284213 w 296037"/>
              <a:gd name="connsiteY1" fmla="*/ 843378 h 2787588"/>
              <a:gd name="connsiteX2" fmla="*/ 275336 w 296037"/>
              <a:gd name="connsiteY2" fmla="*/ 896644 h 2787588"/>
              <a:gd name="connsiteX3" fmla="*/ 257580 w 296037"/>
              <a:gd name="connsiteY3" fmla="*/ 976543 h 2787588"/>
              <a:gd name="connsiteX4" fmla="*/ 248703 w 296037"/>
              <a:gd name="connsiteY4" fmla="*/ 1003176 h 2787588"/>
              <a:gd name="connsiteX5" fmla="*/ 239825 w 296037"/>
              <a:gd name="connsiteY5" fmla="*/ 1056442 h 2787588"/>
              <a:gd name="connsiteX6" fmla="*/ 230947 w 296037"/>
              <a:gd name="connsiteY6" fmla="*/ 1225118 h 2787588"/>
              <a:gd name="connsiteX7" fmla="*/ 222070 w 296037"/>
              <a:gd name="connsiteY7" fmla="*/ 1251751 h 2787588"/>
              <a:gd name="connsiteX8" fmla="*/ 204314 w 296037"/>
              <a:gd name="connsiteY8" fmla="*/ 1340528 h 2787588"/>
              <a:gd name="connsiteX9" fmla="*/ 177681 w 296037"/>
              <a:gd name="connsiteY9" fmla="*/ 1438182 h 2787588"/>
              <a:gd name="connsiteX10" fmla="*/ 168803 w 296037"/>
              <a:gd name="connsiteY10" fmla="*/ 1500326 h 2787588"/>
              <a:gd name="connsiteX11" fmla="*/ 159926 w 296037"/>
              <a:gd name="connsiteY11" fmla="*/ 1580225 h 2787588"/>
              <a:gd name="connsiteX12" fmla="*/ 151048 w 296037"/>
              <a:gd name="connsiteY12" fmla="*/ 1606858 h 2787588"/>
              <a:gd name="connsiteX13" fmla="*/ 142170 w 296037"/>
              <a:gd name="connsiteY13" fmla="*/ 1677879 h 2787588"/>
              <a:gd name="connsiteX14" fmla="*/ 133293 w 296037"/>
              <a:gd name="connsiteY14" fmla="*/ 1713390 h 2787588"/>
              <a:gd name="connsiteX15" fmla="*/ 115537 w 296037"/>
              <a:gd name="connsiteY15" fmla="*/ 1802167 h 2787588"/>
              <a:gd name="connsiteX16" fmla="*/ 106660 w 296037"/>
              <a:gd name="connsiteY16" fmla="*/ 1837677 h 2787588"/>
              <a:gd name="connsiteX17" fmla="*/ 88904 w 296037"/>
              <a:gd name="connsiteY17" fmla="*/ 1908699 h 2787588"/>
              <a:gd name="connsiteX18" fmla="*/ 71149 w 296037"/>
              <a:gd name="connsiteY18" fmla="*/ 2086252 h 2787588"/>
              <a:gd name="connsiteX19" fmla="*/ 53394 w 296037"/>
              <a:gd name="connsiteY19" fmla="*/ 2166151 h 2787588"/>
              <a:gd name="connsiteX20" fmla="*/ 44516 w 296037"/>
              <a:gd name="connsiteY20" fmla="*/ 2228295 h 2787588"/>
              <a:gd name="connsiteX21" fmla="*/ 26761 w 296037"/>
              <a:gd name="connsiteY21" fmla="*/ 2467992 h 2787588"/>
              <a:gd name="connsiteX22" fmla="*/ 9005 w 296037"/>
              <a:gd name="connsiteY22" fmla="*/ 2583401 h 2787588"/>
              <a:gd name="connsiteX23" fmla="*/ 128 w 296037"/>
              <a:gd name="connsiteY23" fmla="*/ 2787588 h 278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037" h="2787588">
                <a:moveTo>
                  <a:pt x="284213" y="0"/>
                </a:moveTo>
                <a:cubicBezTo>
                  <a:pt x="300676" y="378624"/>
                  <a:pt x="299266" y="256316"/>
                  <a:pt x="284213" y="843378"/>
                </a:cubicBezTo>
                <a:cubicBezTo>
                  <a:pt x="283752" y="861372"/>
                  <a:pt x="278556" y="878934"/>
                  <a:pt x="275336" y="896644"/>
                </a:cubicBezTo>
                <a:cubicBezTo>
                  <a:pt x="270758" y="921821"/>
                  <a:pt x="264706" y="951602"/>
                  <a:pt x="257580" y="976543"/>
                </a:cubicBezTo>
                <a:cubicBezTo>
                  <a:pt x="255009" y="985541"/>
                  <a:pt x="250733" y="994041"/>
                  <a:pt x="248703" y="1003176"/>
                </a:cubicBezTo>
                <a:cubicBezTo>
                  <a:pt x="244798" y="1020748"/>
                  <a:pt x="242784" y="1038687"/>
                  <a:pt x="239825" y="1056442"/>
                </a:cubicBezTo>
                <a:cubicBezTo>
                  <a:pt x="236866" y="1112667"/>
                  <a:pt x="236044" y="1169046"/>
                  <a:pt x="230947" y="1225118"/>
                </a:cubicBezTo>
                <a:cubicBezTo>
                  <a:pt x="230100" y="1234437"/>
                  <a:pt x="224174" y="1242633"/>
                  <a:pt x="222070" y="1251751"/>
                </a:cubicBezTo>
                <a:cubicBezTo>
                  <a:pt x="215284" y="1281157"/>
                  <a:pt x="213857" y="1311898"/>
                  <a:pt x="204314" y="1340528"/>
                </a:cubicBezTo>
                <a:cubicBezTo>
                  <a:pt x="186976" y="1392542"/>
                  <a:pt x="186046" y="1387992"/>
                  <a:pt x="177681" y="1438182"/>
                </a:cubicBezTo>
                <a:cubicBezTo>
                  <a:pt x="174241" y="1458822"/>
                  <a:pt x="171398" y="1479563"/>
                  <a:pt x="168803" y="1500326"/>
                </a:cubicBezTo>
                <a:cubicBezTo>
                  <a:pt x="165479" y="1526916"/>
                  <a:pt x="164331" y="1553793"/>
                  <a:pt x="159926" y="1580225"/>
                </a:cubicBezTo>
                <a:cubicBezTo>
                  <a:pt x="158388" y="1589456"/>
                  <a:pt x="154007" y="1597980"/>
                  <a:pt x="151048" y="1606858"/>
                </a:cubicBezTo>
                <a:cubicBezTo>
                  <a:pt x="148089" y="1630532"/>
                  <a:pt x="146092" y="1654346"/>
                  <a:pt x="142170" y="1677879"/>
                </a:cubicBezTo>
                <a:cubicBezTo>
                  <a:pt x="140164" y="1689914"/>
                  <a:pt x="135850" y="1701460"/>
                  <a:pt x="133293" y="1713390"/>
                </a:cubicBezTo>
                <a:cubicBezTo>
                  <a:pt x="126970" y="1742899"/>
                  <a:pt x="121456" y="1772575"/>
                  <a:pt x="115537" y="1802167"/>
                </a:cubicBezTo>
                <a:cubicBezTo>
                  <a:pt x="113144" y="1814131"/>
                  <a:pt x="109307" y="1825767"/>
                  <a:pt x="106660" y="1837677"/>
                </a:cubicBezTo>
                <a:cubicBezTo>
                  <a:pt x="92378" y="1901949"/>
                  <a:pt x="104767" y="1861111"/>
                  <a:pt x="88904" y="1908699"/>
                </a:cubicBezTo>
                <a:cubicBezTo>
                  <a:pt x="80455" y="2018543"/>
                  <a:pt x="84381" y="2000246"/>
                  <a:pt x="71149" y="2086252"/>
                </a:cubicBezTo>
                <a:cubicBezTo>
                  <a:pt x="62221" y="2144283"/>
                  <a:pt x="67189" y="2124763"/>
                  <a:pt x="53394" y="2166151"/>
                </a:cubicBezTo>
                <a:cubicBezTo>
                  <a:pt x="50435" y="2186866"/>
                  <a:pt x="46707" y="2207485"/>
                  <a:pt x="44516" y="2228295"/>
                </a:cubicBezTo>
                <a:cubicBezTo>
                  <a:pt x="34909" y="2319555"/>
                  <a:pt x="34305" y="2373686"/>
                  <a:pt x="26761" y="2467992"/>
                </a:cubicBezTo>
                <a:cubicBezTo>
                  <a:pt x="19534" y="2558334"/>
                  <a:pt x="26475" y="2530992"/>
                  <a:pt x="9005" y="2583401"/>
                </a:cubicBezTo>
                <a:cubicBezTo>
                  <a:pt x="-1769" y="2734254"/>
                  <a:pt x="128" y="2666154"/>
                  <a:pt x="128" y="278758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82644" y="5340840"/>
                <a:ext cx="191526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Inclinometer: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de-DE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44" y="5340840"/>
                <a:ext cx="1915268" cy="384721"/>
              </a:xfrm>
              <a:prstGeom prst="rect">
                <a:avLst/>
              </a:prstGeom>
              <a:blipFill>
                <a:blip r:embed="rId12"/>
                <a:stretch>
                  <a:fillRect l="-2866" t="-9524" b="-25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116778" y="5396645"/>
                <a:ext cx="142212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PLAXIS: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78" y="5396645"/>
                <a:ext cx="1422121" cy="384721"/>
              </a:xfrm>
              <a:prstGeom prst="rect">
                <a:avLst/>
              </a:prstGeom>
              <a:blipFill>
                <a:blip r:embed="rId13"/>
                <a:stretch>
                  <a:fillRect l="-3846" t="-9524" b="-25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398892" y="1411548"/>
                <a:ext cx="5437566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Back-analysis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repeatedly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changing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/ </a:t>
                </a:r>
                <a:r>
                  <a:rPr lang="de-DE" sz="1600" dirty="0" err="1" smtClean="0"/>
                  <a:t>structure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parameters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an </a:t>
                </a:r>
                <a:r>
                  <a:rPr lang="de-DE" sz="1600" dirty="0" err="1" smtClean="0"/>
                  <a:t>optimization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algorithm</a:t>
                </a:r>
                <a:r>
                  <a:rPr lang="de-DE" sz="1600" dirty="0" smtClean="0"/>
                  <a:t>.</a:t>
                </a:r>
              </a:p>
              <a:p>
                <a:endParaRPr lang="de-DE" sz="1600" dirty="0"/>
              </a:p>
              <a:p>
                <a:r>
                  <a:rPr lang="de-DE" sz="1600" dirty="0" smtClean="0"/>
                  <a:t>Back-analysis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challenging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ill-posed</a:t>
                </a:r>
                <a:r>
                  <a:rPr lang="de-DE" sz="1600" dirty="0" smtClean="0"/>
                  <a:t> inverse </a:t>
                </a:r>
                <a:r>
                  <a:rPr lang="de-DE" sz="1600" dirty="0" err="1" smtClean="0"/>
                  <a:t>problem</a:t>
                </a:r>
                <a:r>
                  <a:rPr lang="de-DE" sz="160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Measurement </a:t>
                </a:r>
                <a:r>
                  <a:rPr lang="de-DE" sz="1600" dirty="0" err="1" smtClean="0"/>
                  <a:t>noise</a:t>
                </a:r>
                <a:endParaRPr lang="de-DE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variabilities</a:t>
                </a:r>
                <a:r>
                  <a:rPr lang="de-DE" sz="1600" dirty="0" smtClean="0"/>
                  <a:t> (</a:t>
                </a:r>
                <a:r>
                  <a:rPr lang="de-DE" sz="1600" dirty="0" err="1" smtClean="0"/>
                  <a:t>inhomogeinity</a:t>
                </a:r>
                <a:r>
                  <a:rPr lang="de-DE" sz="1600" dirty="0" smtClean="0"/>
                  <a:t>) </a:t>
                </a:r>
                <a:r>
                  <a:rPr lang="de-DE" sz="1600" dirty="0" err="1" smtClean="0"/>
                  <a:t>and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mechanical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behaviors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are</a:t>
                </a:r>
                <a:r>
                  <a:rPr lang="de-DE" sz="1600" dirty="0" smtClean="0"/>
                  <a:t> not </a:t>
                </a:r>
                <a:r>
                  <a:rPr lang="de-DE" sz="1600" dirty="0" err="1" smtClean="0"/>
                  <a:t>captured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models</a:t>
                </a:r>
                <a:r>
                  <a:rPr lang="de-DE" sz="1600" dirty="0" smtClean="0"/>
                  <a:t> (</a:t>
                </a:r>
                <a:r>
                  <a:rPr lang="de-DE" sz="1600" dirty="0" err="1" smtClean="0"/>
                  <a:t>anisotropy</a:t>
                </a:r>
                <a:r>
                  <a:rPr lang="de-DE" sz="16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Other </a:t>
                </a:r>
                <a:r>
                  <a:rPr lang="de-DE" sz="1600" dirty="0" err="1" smtClean="0"/>
                  <a:t>modeling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uncertainties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</a:t>
                </a:r>
                <a:r>
                  <a:rPr lang="de-DE" sz="1600" dirty="0" err="1" smtClean="0"/>
                  <a:t>soil-struction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interactions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no</a:t>
                </a:r>
                <a:r>
                  <a:rPr lang="de-DE" sz="1600" dirty="0" smtClean="0"/>
                  <a:t> real </a:t>
                </a:r>
                <a:r>
                  <a:rPr lang="de-DE" sz="1600" dirty="0" err="1" smtClean="0"/>
                  <a:t>loads</a:t>
                </a:r>
                <a:r>
                  <a:rPr lang="de-DE" sz="16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1600" dirty="0" smtClean="0"/>
              </a:p>
              <a:p>
                <a:r>
                  <a:rPr lang="de-DE" sz="1600" dirty="0" err="1" smtClean="0"/>
                  <a:t>Many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optimization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strategies</a:t>
                </a:r>
                <a:r>
                  <a:rPr lang="de-DE" sz="1600" dirty="0" smtClean="0"/>
                  <a:t>: </a:t>
                </a:r>
                <a:r>
                  <a:rPr lang="de-DE" sz="1600" b="1" dirty="0"/>
                  <a:t>Kalman </a:t>
                </a:r>
                <a:r>
                  <a:rPr lang="de-DE" sz="1600" b="1" dirty="0" err="1"/>
                  <a:t>filters</a:t>
                </a:r>
                <a:r>
                  <a:rPr lang="de-DE" sz="1600" dirty="0"/>
                  <a:t> (KF), </a:t>
                </a:r>
                <a:r>
                  <a:rPr lang="de-DE" sz="1600" b="1" dirty="0" err="1" smtClean="0"/>
                  <a:t>Particle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s</a:t>
                </a:r>
                <a:r>
                  <a:rPr lang="de-DE" sz="1600" b="1" dirty="0" err="1" smtClean="0"/>
                  <a:t>warm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optimization</a:t>
                </a:r>
                <a:r>
                  <a:rPr lang="de-DE" sz="1600" b="1" dirty="0" smtClean="0"/>
                  <a:t> </a:t>
                </a:r>
                <a:r>
                  <a:rPr lang="de-DE" sz="1600" dirty="0" smtClean="0"/>
                  <a:t>(PSO), etc.</a:t>
                </a:r>
              </a:p>
              <a:p>
                <a:endParaRPr lang="de-DE" sz="1600" dirty="0"/>
              </a:p>
              <a:p>
                <a:r>
                  <a:rPr lang="de-DE" sz="1600" b="1" dirty="0" err="1" smtClean="0"/>
                  <a:t>Metamodeling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and</a:t>
                </a:r>
                <a:r>
                  <a:rPr lang="de-DE" sz="1600" dirty="0" smtClean="0"/>
                  <a:t> </a:t>
                </a:r>
                <a:r>
                  <a:rPr lang="de-DE" sz="1600" b="1" dirty="0" err="1" smtClean="0"/>
                  <a:t>machine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learning</a:t>
                </a:r>
                <a:r>
                  <a:rPr lang="de-DE" sz="1600" b="1" dirty="0" smtClean="0"/>
                  <a:t>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build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surrogate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faster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FEM </a:t>
                </a:r>
                <a:r>
                  <a:rPr lang="de-DE" sz="1600" dirty="0" err="1" smtClean="0"/>
                  <a:t>model</a:t>
                </a:r>
                <a:r>
                  <a:rPr lang="de-DE" sz="1600" dirty="0" smtClean="0"/>
                  <a:t>.</a:t>
                </a:r>
              </a:p>
              <a:p>
                <a:r>
                  <a:rPr lang="de-DE" sz="1600" dirty="0"/>
                  <a:t>	</a:t>
                </a: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92" y="1411548"/>
                <a:ext cx="5437566" cy="4278094"/>
              </a:xfrm>
              <a:prstGeom prst="rect">
                <a:avLst/>
              </a:prstGeom>
              <a:blipFill>
                <a:blip r:embed="rId14"/>
                <a:stretch>
                  <a:fillRect l="-673" t="-428" r="-1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>
            <a:stCxn id="40" idx="0"/>
          </p:cNvCxnSpPr>
          <p:nvPr/>
        </p:nvCxnSpPr>
        <p:spPr bwMode="auto">
          <a:xfrm flipH="1" flipV="1">
            <a:off x="3342397" y="4963730"/>
            <a:ext cx="485442" cy="432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feld 54"/>
          <p:cNvSpPr txBox="1"/>
          <p:nvPr/>
        </p:nvSpPr>
        <p:spPr>
          <a:xfrm>
            <a:off x="621260" y="6033015"/>
            <a:ext cx="87894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Intelligent </a:t>
            </a:r>
            <a:r>
              <a:rPr lang="de-DE" dirty="0" err="1" smtClean="0">
                <a:solidFill>
                  <a:srgbClr val="FF0000"/>
                </a:solidFill>
              </a:rPr>
              <a:t>algorithms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automated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process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themselves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help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back-</a:t>
            </a:r>
            <a:r>
              <a:rPr lang="de-DE" dirty="0" err="1" smtClean="0">
                <a:solidFill>
                  <a:srgbClr val="FF0000"/>
                </a:solidFill>
              </a:rPr>
              <a:t>calculate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soil</a:t>
            </a:r>
            <a:r>
              <a:rPr lang="de-DE" dirty="0" smtClean="0">
                <a:solidFill>
                  <a:srgbClr val="FF0000"/>
                </a:solidFill>
              </a:rPr>
              <a:t>/ </a:t>
            </a:r>
            <a:r>
              <a:rPr lang="de-DE" dirty="0" err="1" smtClean="0">
                <a:solidFill>
                  <a:srgbClr val="FF0000"/>
                </a:solidFill>
              </a:rPr>
              <a:t>structure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parameters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in such a </a:t>
            </a:r>
            <a:r>
              <a:rPr lang="de-DE" dirty="0" err="1" smtClean="0">
                <a:solidFill>
                  <a:srgbClr val="FF0000"/>
                </a:solidFill>
              </a:rPr>
              <a:t>short</a:t>
            </a:r>
            <a:r>
              <a:rPr lang="de-DE" dirty="0" smtClean="0">
                <a:solidFill>
                  <a:srgbClr val="FF0000"/>
                </a:solidFill>
              </a:rPr>
              <a:t> time </a:t>
            </a:r>
            <a:r>
              <a:rPr lang="de-DE" dirty="0" err="1" smtClean="0">
                <a:solidFill>
                  <a:srgbClr val="FF0000"/>
                </a:solidFill>
              </a:rPr>
              <a:t>as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possible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 bwMode="auto">
          <a:xfrm flipV="1">
            <a:off x="2517931" y="5033387"/>
            <a:ext cx="690177" cy="307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33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Optiman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852256" y="1846554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Automated</a:t>
            </a:r>
            <a:r>
              <a:rPr lang="de-DE" sz="1600" dirty="0" smtClean="0"/>
              <a:t> design </a:t>
            </a:r>
            <a:r>
              <a:rPr lang="de-DE" sz="1600" dirty="0" err="1" smtClean="0"/>
              <a:t>optimization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account</a:t>
            </a:r>
            <a:r>
              <a:rPr lang="de-DE" sz="1600" dirty="0" smtClean="0"/>
              <a:t> material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costs</a:t>
            </a:r>
            <a:r>
              <a:rPr lang="de-DE" sz="1600" dirty="0" smtClean="0"/>
              <a:t>.</a:t>
            </a:r>
          </a:p>
          <a:p>
            <a:endParaRPr lang="de-DE" sz="1600" dirty="0"/>
          </a:p>
          <a:p>
            <a:r>
              <a:rPr lang="de-DE" sz="1600" dirty="0" err="1">
                <a:solidFill>
                  <a:srgbClr val="FF0000"/>
                </a:solidFill>
              </a:rPr>
              <a:t>How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far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can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we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go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to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reach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most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economic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>
                <a:solidFill>
                  <a:srgbClr val="FF0000"/>
                </a:solidFill>
              </a:rPr>
              <a:t>design</a:t>
            </a:r>
            <a:r>
              <a:rPr lang="de-DE" sz="1600" dirty="0" smtClean="0">
                <a:solidFill>
                  <a:srgbClr val="FF0000"/>
                </a:solidFill>
              </a:rPr>
              <a:t>?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 flipV="1">
            <a:off x="3673801" y="3014210"/>
            <a:ext cx="0" cy="2480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>
            <a:off x="3681421" y="5495181"/>
            <a:ext cx="3657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34221" y="2923772"/>
                <a:ext cx="103958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€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21" y="2923772"/>
                <a:ext cx="103958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673801" y="5587513"/>
                <a:ext cx="363747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801" y="5587513"/>
                <a:ext cx="3637471" cy="384721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 bwMode="auto">
          <a:xfrm>
            <a:off x="3888419" y="3275531"/>
            <a:ext cx="2716567" cy="2015522"/>
          </a:xfrm>
          <a:custGeom>
            <a:avLst/>
            <a:gdLst>
              <a:gd name="connsiteX0" fmla="*/ 0 w 2716567"/>
              <a:gd name="connsiteY0" fmla="*/ 0 h 2015522"/>
              <a:gd name="connsiteX1" fmla="*/ 292963 w 2716567"/>
              <a:gd name="connsiteY1" fmla="*/ 1251752 h 2015522"/>
              <a:gd name="connsiteX2" fmla="*/ 941033 w 2716567"/>
              <a:gd name="connsiteY2" fmla="*/ 1899822 h 2015522"/>
              <a:gd name="connsiteX3" fmla="*/ 2716567 w 2716567"/>
              <a:gd name="connsiteY3" fmla="*/ 2015231 h 2015522"/>
              <a:gd name="connsiteX4" fmla="*/ 2716567 w 2716567"/>
              <a:gd name="connsiteY4" fmla="*/ 2015231 h 201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6567" h="2015522">
                <a:moveTo>
                  <a:pt x="0" y="0"/>
                </a:moveTo>
                <a:cubicBezTo>
                  <a:pt x="68062" y="467557"/>
                  <a:pt x="136124" y="935115"/>
                  <a:pt x="292963" y="1251752"/>
                </a:cubicBezTo>
                <a:cubicBezTo>
                  <a:pt x="449802" y="1568389"/>
                  <a:pt x="537099" y="1772576"/>
                  <a:pt x="941033" y="1899822"/>
                </a:cubicBezTo>
                <a:cubicBezTo>
                  <a:pt x="1344967" y="2027069"/>
                  <a:pt x="2716567" y="2015231"/>
                  <a:pt x="2716567" y="2015231"/>
                </a:cubicBezTo>
                <a:lnTo>
                  <a:pt x="2716567" y="201523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4394446" y="4909351"/>
            <a:ext cx="106533" cy="10653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T_07_Model-PowerPoint_070301skm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ST_07_Model-PowerPoint_070301sk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ST_07_Model-PowerPoint_070301sk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BST_07_Model-PowerPoint_070301skm</Template>
  <TotalTime>0</TotalTime>
  <Words>544</Words>
  <Application>Microsoft Office PowerPoint</Application>
  <PresentationFormat>A4-Papier (210 x 297 mm)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BST_07_Model-PowerPoint_070301skm</vt:lpstr>
      <vt:lpstr>MONIMAN  An overview of the current development  BST/GBT/BK</vt:lpstr>
      <vt:lpstr>MONIMAN</vt:lpstr>
      <vt:lpstr>MONIMAN</vt:lpstr>
      <vt:lpstr>MONIMAN</vt:lpstr>
      <vt:lpstr>MONIMAN – Plaxman </vt:lpstr>
      <vt:lpstr>MONIMAN – Sensiman </vt:lpstr>
      <vt:lpstr>MONIMAN – Sensiman </vt:lpstr>
      <vt:lpstr>MONIMAN – Backman</vt:lpstr>
      <vt:lpstr>MONIMAN – Optiman</vt:lpstr>
      <vt:lpstr>MONIMAN</vt:lpstr>
      <vt:lpstr>MONIMAN</vt:lpstr>
    </vt:vector>
  </TitlesOfParts>
  <Company>BAUER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skm</dc:creator>
  <cp:lastModifiedBy>Nguyen Luan</cp:lastModifiedBy>
  <cp:revision>1202</cp:revision>
  <cp:lastPrinted>2018-07-30T09:53:48Z</cp:lastPrinted>
  <dcterms:created xsi:type="dcterms:W3CDTF">2009-03-10T14:10:05Z</dcterms:created>
  <dcterms:modified xsi:type="dcterms:W3CDTF">2019-02-28T14:00:51Z</dcterms:modified>
</cp:coreProperties>
</file>