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9" r:id="rId2"/>
    <p:sldId id="292" r:id="rId3"/>
    <p:sldId id="294" r:id="rId4"/>
    <p:sldId id="282" r:id="rId5"/>
    <p:sldId id="283" r:id="rId6"/>
    <p:sldId id="307" r:id="rId7"/>
    <p:sldId id="297" r:id="rId8"/>
    <p:sldId id="284" r:id="rId9"/>
    <p:sldId id="302" r:id="rId10"/>
    <p:sldId id="298" r:id="rId11"/>
    <p:sldId id="300" r:id="rId12"/>
    <p:sldId id="299" r:id="rId13"/>
    <p:sldId id="286" r:id="rId14"/>
    <p:sldId id="301" r:id="rId15"/>
    <p:sldId id="304" r:id="rId16"/>
    <p:sldId id="305" r:id="rId17"/>
    <p:sldId id="306" r:id="rId18"/>
    <p:sldId id="308" r:id="rId19"/>
    <p:sldId id="310" r:id="rId20"/>
    <p:sldId id="288" r:id="rId21"/>
    <p:sldId id="293" r:id="rId22"/>
    <p:sldId id="296" r:id="rId23"/>
    <p:sldId id="309" r:id="rId24"/>
  </p:sldIdLst>
  <p:sldSz cx="9906000" cy="6858000" type="A4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2">
          <p15:clr>
            <a:srgbClr val="A4A3A4"/>
          </p15:clr>
        </p15:guide>
        <p15:guide id="3" orient="horz" pos="4217">
          <p15:clr>
            <a:srgbClr val="A4A3A4"/>
          </p15:clr>
        </p15:guide>
        <p15:guide id="4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333399"/>
    <a:srgbClr val="EAEAEA"/>
    <a:srgbClr val="EEEEEE"/>
    <a:srgbClr val="F8F8F8"/>
    <a:srgbClr val="C87700"/>
    <a:srgbClr val="DE84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6977" autoAdjust="0"/>
  </p:normalViewPr>
  <p:slideViewPr>
    <p:cSldViewPr snapToGrid="0" showGuides="1">
      <p:cViewPr varScale="1">
        <p:scale>
          <a:sx n="100" d="100"/>
          <a:sy n="100" d="100"/>
        </p:scale>
        <p:origin x="1986" y="84"/>
      </p:cViewPr>
      <p:guideLst>
        <p:guide orient="horz" pos="2160"/>
        <p:guide orient="horz" pos="662"/>
        <p:guide orient="horz" pos="4217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C6B25-5DCD-4291-BA9E-016A841CB96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D2AC4D4-31E4-455F-AEBD-B665C66B55B8}">
      <dgm:prSet phldrT="[Text]"/>
      <dgm:spPr>
        <a:solidFill>
          <a:srgbClr val="006600">
            <a:alpha val="80000"/>
          </a:srgbClr>
        </a:solidFill>
      </dgm:spPr>
      <dgm:t>
        <a:bodyPr/>
        <a:lstStyle/>
        <a:p>
          <a:r>
            <a:rPr lang="de-DE" dirty="0" smtClean="0"/>
            <a:t>Modern Development Tools</a:t>
          </a:r>
          <a:endParaRPr lang="de-DE" dirty="0"/>
        </a:p>
      </dgm:t>
    </dgm:pt>
    <dgm:pt modelId="{EB77C0A2-0C5A-4A2F-8FEB-EC8A3F676724}" type="parTrans" cxnId="{C7C10062-2E17-42CF-AAAC-6C52191F5FE3}">
      <dgm:prSet/>
      <dgm:spPr/>
      <dgm:t>
        <a:bodyPr/>
        <a:lstStyle/>
        <a:p>
          <a:endParaRPr lang="de-DE"/>
        </a:p>
      </dgm:t>
    </dgm:pt>
    <dgm:pt modelId="{83FD0C84-E85C-4830-833B-5C075E5E5C61}" type="sibTrans" cxnId="{C7C10062-2E17-42CF-AAAC-6C52191F5FE3}">
      <dgm:prSet/>
      <dgm:spPr/>
      <dgm:t>
        <a:bodyPr/>
        <a:lstStyle/>
        <a:p>
          <a:endParaRPr lang="de-DE"/>
        </a:p>
      </dgm:t>
    </dgm:pt>
    <dgm:pt modelId="{02DF6788-7EC1-4B26-A4DE-84B5A81A4173}">
      <dgm:prSet phldrT="[Text]"/>
      <dgm:spPr>
        <a:solidFill>
          <a:srgbClr val="FFC000">
            <a:alpha val="80000"/>
          </a:srgbClr>
        </a:solidFill>
      </dgm:spPr>
      <dgm:t>
        <a:bodyPr/>
        <a:lstStyle/>
        <a:p>
          <a:r>
            <a:rPr lang="de-DE" dirty="0" smtClean="0"/>
            <a:t>State-</a:t>
          </a:r>
          <a:r>
            <a:rPr lang="de-DE" dirty="0" err="1" smtClean="0"/>
            <a:t>Of</a:t>
          </a:r>
          <a:r>
            <a:rPr lang="de-DE" dirty="0" smtClean="0"/>
            <a:t>-The-Art Scientific Domain Knowledge</a:t>
          </a:r>
          <a:endParaRPr lang="de-DE" dirty="0"/>
        </a:p>
      </dgm:t>
    </dgm:pt>
    <dgm:pt modelId="{8654A56A-731E-4F51-9931-755B50C92E71}" type="parTrans" cxnId="{3F5A2551-37B8-4178-9C40-9FE405082584}">
      <dgm:prSet/>
      <dgm:spPr/>
      <dgm:t>
        <a:bodyPr/>
        <a:lstStyle/>
        <a:p>
          <a:endParaRPr lang="de-DE"/>
        </a:p>
      </dgm:t>
    </dgm:pt>
    <dgm:pt modelId="{83ED8B1B-444C-45F5-89DF-74324657FB1B}" type="sibTrans" cxnId="{3F5A2551-37B8-4178-9C40-9FE405082584}">
      <dgm:prSet/>
      <dgm:spPr/>
      <dgm:t>
        <a:bodyPr/>
        <a:lstStyle/>
        <a:p>
          <a:endParaRPr lang="de-DE"/>
        </a:p>
      </dgm:t>
    </dgm:pt>
    <dgm:pt modelId="{F55998D2-F4EF-4B38-A0D3-6516EF1317C3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de-DE" dirty="0" err="1" smtClean="0"/>
            <a:t>Geotechnical</a:t>
          </a:r>
          <a:r>
            <a:rPr lang="de-DE" dirty="0" smtClean="0"/>
            <a:t> Best-</a:t>
          </a:r>
          <a:r>
            <a:rPr lang="de-DE" dirty="0" err="1" smtClean="0"/>
            <a:t>practices</a:t>
          </a:r>
          <a:endParaRPr lang="de-DE" dirty="0"/>
        </a:p>
      </dgm:t>
    </dgm:pt>
    <dgm:pt modelId="{4BBC69BE-2487-48E9-8E29-B4D19BB90533}" type="parTrans" cxnId="{F833C931-8FCC-494A-98EB-37B9FD9EBD0C}">
      <dgm:prSet/>
      <dgm:spPr/>
      <dgm:t>
        <a:bodyPr/>
        <a:lstStyle/>
        <a:p>
          <a:endParaRPr lang="de-DE"/>
        </a:p>
      </dgm:t>
    </dgm:pt>
    <dgm:pt modelId="{2524A263-BD61-4F26-A181-A9EA369C090F}" type="sibTrans" cxnId="{F833C931-8FCC-494A-98EB-37B9FD9EBD0C}">
      <dgm:prSet/>
      <dgm:spPr/>
      <dgm:t>
        <a:bodyPr/>
        <a:lstStyle/>
        <a:p>
          <a:endParaRPr lang="de-DE"/>
        </a:p>
      </dgm:t>
    </dgm:pt>
    <dgm:pt modelId="{50698A1A-82CF-467F-803D-58B9916B0571}" type="pres">
      <dgm:prSet presAssocID="{271C6B25-5DCD-4291-BA9E-016A841CB96B}" presName="compositeShape" presStyleCnt="0">
        <dgm:presLayoutVars>
          <dgm:chMax val="7"/>
          <dgm:dir/>
          <dgm:resizeHandles val="exact"/>
        </dgm:presLayoutVars>
      </dgm:prSet>
      <dgm:spPr/>
    </dgm:pt>
    <dgm:pt modelId="{B5F7A809-37AC-4E51-9B8A-96C9AF13780E}" type="pres">
      <dgm:prSet presAssocID="{0D2AC4D4-31E4-455F-AEBD-B665C66B55B8}" presName="circ1" presStyleLbl="vennNode1" presStyleIdx="0" presStyleCnt="3"/>
      <dgm:spPr/>
      <dgm:t>
        <a:bodyPr/>
        <a:lstStyle/>
        <a:p>
          <a:endParaRPr lang="de-DE"/>
        </a:p>
      </dgm:t>
    </dgm:pt>
    <dgm:pt modelId="{1BAC560B-C12D-40F9-855B-3D922D3F9840}" type="pres">
      <dgm:prSet presAssocID="{0D2AC4D4-31E4-455F-AEBD-B665C66B55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AE7A97-6034-4E38-8BF5-D6B4E51F47F9}" type="pres">
      <dgm:prSet presAssocID="{02DF6788-7EC1-4B26-A4DE-84B5A81A4173}" presName="circ2" presStyleLbl="vennNode1" presStyleIdx="1" presStyleCnt="3"/>
      <dgm:spPr/>
      <dgm:t>
        <a:bodyPr/>
        <a:lstStyle/>
        <a:p>
          <a:endParaRPr lang="de-DE"/>
        </a:p>
      </dgm:t>
    </dgm:pt>
    <dgm:pt modelId="{C17DCAAD-0C80-4338-850B-A630C30FF0DC}" type="pres">
      <dgm:prSet presAssocID="{02DF6788-7EC1-4B26-A4DE-84B5A81A41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25CA4-A71A-43D0-AB7E-93CD972A75C5}" type="pres">
      <dgm:prSet presAssocID="{F55998D2-F4EF-4B38-A0D3-6516EF1317C3}" presName="circ3" presStyleLbl="vennNode1" presStyleIdx="2" presStyleCnt="3"/>
      <dgm:spPr/>
      <dgm:t>
        <a:bodyPr/>
        <a:lstStyle/>
        <a:p>
          <a:endParaRPr lang="de-DE"/>
        </a:p>
      </dgm:t>
    </dgm:pt>
    <dgm:pt modelId="{9AE3D2AF-1073-4A68-9624-5363353E53AE}" type="pres">
      <dgm:prSet presAssocID="{F55998D2-F4EF-4B38-A0D3-6516EF1317C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95F453-57F4-4E49-B763-110A79DADD3D}" type="presOf" srcId="{F55998D2-F4EF-4B38-A0D3-6516EF1317C3}" destId="{1A325CA4-A71A-43D0-AB7E-93CD972A75C5}" srcOrd="0" destOrd="0" presId="urn:microsoft.com/office/officeart/2005/8/layout/venn1"/>
    <dgm:cxn modelId="{5700FCD7-6351-4EB2-B17B-929057B2E170}" type="presOf" srcId="{F55998D2-F4EF-4B38-A0D3-6516EF1317C3}" destId="{9AE3D2AF-1073-4A68-9624-5363353E53AE}" srcOrd="1" destOrd="0" presId="urn:microsoft.com/office/officeart/2005/8/layout/venn1"/>
    <dgm:cxn modelId="{C7C10062-2E17-42CF-AAAC-6C52191F5FE3}" srcId="{271C6B25-5DCD-4291-BA9E-016A841CB96B}" destId="{0D2AC4D4-31E4-455F-AEBD-B665C66B55B8}" srcOrd="0" destOrd="0" parTransId="{EB77C0A2-0C5A-4A2F-8FEB-EC8A3F676724}" sibTransId="{83FD0C84-E85C-4830-833B-5C075E5E5C61}"/>
    <dgm:cxn modelId="{F833C931-8FCC-494A-98EB-37B9FD9EBD0C}" srcId="{271C6B25-5DCD-4291-BA9E-016A841CB96B}" destId="{F55998D2-F4EF-4B38-A0D3-6516EF1317C3}" srcOrd="2" destOrd="0" parTransId="{4BBC69BE-2487-48E9-8E29-B4D19BB90533}" sibTransId="{2524A263-BD61-4F26-A181-A9EA369C090F}"/>
    <dgm:cxn modelId="{325D62D1-A3E1-4FB9-AA6C-4357E61189BD}" type="presOf" srcId="{02DF6788-7EC1-4B26-A4DE-84B5A81A4173}" destId="{C17DCAAD-0C80-4338-850B-A630C30FF0DC}" srcOrd="1" destOrd="0" presId="urn:microsoft.com/office/officeart/2005/8/layout/venn1"/>
    <dgm:cxn modelId="{395E34D8-1D96-442F-A45F-834FC24D8EF5}" type="presOf" srcId="{0D2AC4D4-31E4-455F-AEBD-B665C66B55B8}" destId="{1BAC560B-C12D-40F9-855B-3D922D3F9840}" srcOrd="1" destOrd="0" presId="urn:microsoft.com/office/officeart/2005/8/layout/venn1"/>
    <dgm:cxn modelId="{73108072-860E-43DA-B48F-B37467DAE388}" type="presOf" srcId="{271C6B25-5DCD-4291-BA9E-016A841CB96B}" destId="{50698A1A-82CF-467F-803D-58B9916B0571}" srcOrd="0" destOrd="0" presId="urn:microsoft.com/office/officeart/2005/8/layout/venn1"/>
    <dgm:cxn modelId="{3F5A2551-37B8-4178-9C40-9FE405082584}" srcId="{271C6B25-5DCD-4291-BA9E-016A841CB96B}" destId="{02DF6788-7EC1-4B26-A4DE-84B5A81A4173}" srcOrd="1" destOrd="0" parTransId="{8654A56A-731E-4F51-9931-755B50C92E71}" sibTransId="{83ED8B1B-444C-45F5-89DF-74324657FB1B}"/>
    <dgm:cxn modelId="{6E8962DB-FB10-4D80-B36A-13ECC81C6C81}" type="presOf" srcId="{0D2AC4D4-31E4-455F-AEBD-B665C66B55B8}" destId="{B5F7A809-37AC-4E51-9B8A-96C9AF13780E}" srcOrd="0" destOrd="0" presId="urn:microsoft.com/office/officeart/2005/8/layout/venn1"/>
    <dgm:cxn modelId="{25587787-1887-4039-8805-29A8610A13D5}" type="presOf" srcId="{02DF6788-7EC1-4B26-A4DE-84B5A81A4173}" destId="{E9AE7A97-6034-4E38-8BF5-D6B4E51F47F9}" srcOrd="0" destOrd="0" presId="urn:microsoft.com/office/officeart/2005/8/layout/venn1"/>
    <dgm:cxn modelId="{2AB0A3A4-0D07-4BBA-8F18-248CEC5724FA}" type="presParOf" srcId="{50698A1A-82CF-467F-803D-58B9916B0571}" destId="{B5F7A809-37AC-4E51-9B8A-96C9AF13780E}" srcOrd="0" destOrd="0" presId="urn:microsoft.com/office/officeart/2005/8/layout/venn1"/>
    <dgm:cxn modelId="{F47FC9E1-2015-4C6E-81DB-8639802A9107}" type="presParOf" srcId="{50698A1A-82CF-467F-803D-58B9916B0571}" destId="{1BAC560B-C12D-40F9-855B-3D922D3F9840}" srcOrd="1" destOrd="0" presId="urn:microsoft.com/office/officeart/2005/8/layout/venn1"/>
    <dgm:cxn modelId="{26A4C68C-010C-4720-BFAB-46768BB21254}" type="presParOf" srcId="{50698A1A-82CF-467F-803D-58B9916B0571}" destId="{E9AE7A97-6034-4E38-8BF5-D6B4E51F47F9}" srcOrd="2" destOrd="0" presId="urn:microsoft.com/office/officeart/2005/8/layout/venn1"/>
    <dgm:cxn modelId="{B7542C66-94BF-454B-BC9C-B76EF7A97291}" type="presParOf" srcId="{50698A1A-82CF-467F-803D-58B9916B0571}" destId="{C17DCAAD-0C80-4338-850B-A630C30FF0DC}" srcOrd="3" destOrd="0" presId="urn:microsoft.com/office/officeart/2005/8/layout/venn1"/>
    <dgm:cxn modelId="{97B62A52-7793-47EE-8BCD-D36AB3E97A20}" type="presParOf" srcId="{50698A1A-82CF-467F-803D-58B9916B0571}" destId="{1A325CA4-A71A-43D0-AB7E-93CD972A75C5}" srcOrd="4" destOrd="0" presId="urn:microsoft.com/office/officeart/2005/8/layout/venn1"/>
    <dgm:cxn modelId="{E6BD8FEC-DFD7-4551-A75A-99BFCD1398A1}" type="presParOf" srcId="{50698A1A-82CF-467F-803D-58B9916B0571}" destId="{9AE3D2AF-1073-4A68-9624-5363353E53A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C6B25-5DCD-4291-BA9E-016A841CB96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D2AC4D4-31E4-455F-AEBD-B665C66B55B8}">
      <dgm:prSet phldrT="[Text]"/>
      <dgm:spPr>
        <a:solidFill>
          <a:srgbClr val="00660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EB77C0A2-0C5A-4A2F-8FEB-EC8A3F676724}" type="parTrans" cxnId="{C7C10062-2E17-42CF-AAAC-6C52191F5FE3}">
      <dgm:prSet/>
      <dgm:spPr/>
      <dgm:t>
        <a:bodyPr/>
        <a:lstStyle/>
        <a:p>
          <a:endParaRPr lang="de-DE"/>
        </a:p>
      </dgm:t>
    </dgm:pt>
    <dgm:pt modelId="{83FD0C84-E85C-4830-833B-5C075E5E5C61}" type="sibTrans" cxnId="{C7C10062-2E17-42CF-AAAC-6C52191F5FE3}">
      <dgm:prSet/>
      <dgm:spPr/>
      <dgm:t>
        <a:bodyPr/>
        <a:lstStyle/>
        <a:p>
          <a:endParaRPr lang="de-DE"/>
        </a:p>
      </dgm:t>
    </dgm:pt>
    <dgm:pt modelId="{02DF6788-7EC1-4B26-A4DE-84B5A81A4173}">
      <dgm:prSet phldrT="[Text]"/>
      <dgm:spPr>
        <a:solidFill>
          <a:srgbClr val="FFC00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8654A56A-731E-4F51-9931-755B50C92E71}" type="parTrans" cxnId="{3F5A2551-37B8-4178-9C40-9FE405082584}">
      <dgm:prSet/>
      <dgm:spPr/>
      <dgm:t>
        <a:bodyPr/>
        <a:lstStyle/>
        <a:p>
          <a:endParaRPr lang="de-DE"/>
        </a:p>
      </dgm:t>
    </dgm:pt>
    <dgm:pt modelId="{83ED8B1B-444C-45F5-89DF-74324657FB1B}" type="sibTrans" cxnId="{3F5A2551-37B8-4178-9C40-9FE405082584}">
      <dgm:prSet/>
      <dgm:spPr/>
      <dgm:t>
        <a:bodyPr/>
        <a:lstStyle/>
        <a:p>
          <a:endParaRPr lang="de-DE"/>
        </a:p>
      </dgm:t>
    </dgm:pt>
    <dgm:pt modelId="{F55998D2-F4EF-4B38-A0D3-6516EF1317C3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4BBC69BE-2487-48E9-8E29-B4D19BB90533}" type="parTrans" cxnId="{F833C931-8FCC-494A-98EB-37B9FD9EBD0C}">
      <dgm:prSet/>
      <dgm:spPr/>
      <dgm:t>
        <a:bodyPr/>
        <a:lstStyle/>
        <a:p>
          <a:endParaRPr lang="de-DE"/>
        </a:p>
      </dgm:t>
    </dgm:pt>
    <dgm:pt modelId="{2524A263-BD61-4F26-A181-A9EA369C090F}" type="sibTrans" cxnId="{F833C931-8FCC-494A-98EB-37B9FD9EBD0C}">
      <dgm:prSet/>
      <dgm:spPr/>
      <dgm:t>
        <a:bodyPr/>
        <a:lstStyle/>
        <a:p>
          <a:endParaRPr lang="de-DE"/>
        </a:p>
      </dgm:t>
    </dgm:pt>
    <dgm:pt modelId="{50698A1A-82CF-467F-803D-58B9916B0571}" type="pres">
      <dgm:prSet presAssocID="{271C6B25-5DCD-4291-BA9E-016A841CB96B}" presName="compositeShape" presStyleCnt="0">
        <dgm:presLayoutVars>
          <dgm:chMax val="7"/>
          <dgm:dir/>
          <dgm:resizeHandles val="exact"/>
        </dgm:presLayoutVars>
      </dgm:prSet>
      <dgm:spPr/>
    </dgm:pt>
    <dgm:pt modelId="{B5F7A809-37AC-4E51-9B8A-96C9AF13780E}" type="pres">
      <dgm:prSet presAssocID="{0D2AC4D4-31E4-455F-AEBD-B665C66B55B8}" presName="circ1" presStyleLbl="vennNode1" presStyleIdx="0" presStyleCnt="3"/>
      <dgm:spPr/>
      <dgm:t>
        <a:bodyPr/>
        <a:lstStyle/>
        <a:p>
          <a:endParaRPr lang="de-DE"/>
        </a:p>
      </dgm:t>
    </dgm:pt>
    <dgm:pt modelId="{1BAC560B-C12D-40F9-855B-3D922D3F9840}" type="pres">
      <dgm:prSet presAssocID="{0D2AC4D4-31E4-455F-AEBD-B665C66B55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AE7A97-6034-4E38-8BF5-D6B4E51F47F9}" type="pres">
      <dgm:prSet presAssocID="{02DF6788-7EC1-4B26-A4DE-84B5A81A4173}" presName="circ2" presStyleLbl="vennNode1" presStyleIdx="1" presStyleCnt="3"/>
      <dgm:spPr/>
      <dgm:t>
        <a:bodyPr/>
        <a:lstStyle/>
        <a:p>
          <a:endParaRPr lang="de-DE"/>
        </a:p>
      </dgm:t>
    </dgm:pt>
    <dgm:pt modelId="{C17DCAAD-0C80-4338-850B-A630C30FF0DC}" type="pres">
      <dgm:prSet presAssocID="{02DF6788-7EC1-4B26-A4DE-84B5A81A41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25CA4-A71A-43D0-AB7E-93CD972A75C5}" type="pres">
      <dgm:prSet presAssocID="{F55998D2-F4EF-4B38-A0D3-6516EF1317C3}" presName="circ3" presStyleLbl="vennNode1" presStyleIdx="2" presStyleCnt="3"/>
      <dgm:spPr/>
      <dgm:t>
        <a:bodyPr/>
        <a:lstStyle/>
        <a:p>
          <a:endParaRPr lang="de-DE"/>
        </a:p>
      </dgm:t>
    </dgm:pt>
    <dgm:pt modelId="{9AE3D2AF-1073-4A68-9624-5363353E53AE}" type="pres">
      <dgm:prSet presAssocID="{F55998D2-F4EF-4B38-A0D3-6516EF1317C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95F453-57F4-4E49-B763-110A79DADD3D}" type="presOf" srcId="{F55998D2-F4EF-4B38-A0D3-6516EF1317C3}" destId="{1A325CA4-A71A-43D0-AB7E-93CD972A75C5}" srcOrd="0" destOrd="0" presId="urn:microsoft.com/office/officeart/2005/8/layout/venn1"/>
    <dgm:cxn modelId="{5700FCD7-6351-4EB2-B17B-929057B2E170}" type="presOf" srcId="{F55998D2-F4EF-4B38-A0D3-6516EF1317C3}" destId="{9AE3D2AF-1073-4A68-9624-5363353E53AE}" srcOrd="1" destOrd="0" presId="urn:microsoft.com/office/officeart/2005/8/layout/venn1"/>
    <dgm:cxn modelId="{C7C10062-2E17-42CF-AAAC-6C52191F5FE3}" srcId="{271C6B25-5DCD-4291-BA9E-016A841CB96B}" destId="{0D2AC4D4-31E4-455F-AEBD-B665C66B55B8}" srcOrd="0" destOrd="0" parTransId="{EB77C0A2-0C5A-4A2F-8FEB-EC8A3F676724}" sibTransId="{83FD0C84-E85C-4830-833B-5C075E5E5C61}"/>
    <dgm:cxn modelId="{F833C931-8FCC-494A-98EB-37B9FD9EBD0C}" srcId="{271C6B25-5DCD-4291-BA9E-016A841CB96B}" destId="{F55998D2-F4EF-4B38-A0D3-6516EF1317C3}" srcOrd="2" destOrd="0" parTransId="{4BBC69BE-2487-48E9-8E29-B4D19BB90533}" sibTransId="{2524A263-BD61-4F26-A181-A9EA369C090F}"/>
    <dgm:cxn modelId="{325D62D1-A3E1-4FB9-AA6C-4357E61189BD}" type="presOf" srcId="{02DF6788-7EC1-4B26-A4DE-84B5A81A4173}" destId="{C17DCAAD-0C80-4338-850B-A630C30FF0DC}" srcOrd="1" destOrd="0" presId="urn:microsoft.com/office/officeart/2005/8/layout/venn1"/>
    <dgm:cxn modelId="{395E34D8-1D96-442F-A45F-834FC24D8EF5}" type="presOf" srcId="{0D2AC4D4-31E4-455F-AEBD-B665C66B55B8}" destId="{1BAC560B-C12D-40F9-855B-3D922D3F9840}" srcOrd="1" destOrd="0" presId="urn:microsoft.com/office/officeart/2005/8/layout/venn1"/>
    <dgm:cxn modelId="{73108072-860E-43DA-B48F-B37467DAE388}" type="presOf" srcId="{271C6B25-5DCD-4291-BA9E-016A841CB96B}" destId="{50698A1A-82CF-467F-803D-58B9916B0571}" srcOrd="0" destOrd="0" presId="urn:microsoft.com/office/officeart/2005/8/layout/venn1"/>
    <dgm:cxn modelId="{3F5A2551-37B8-4178-9C40-9FE405082584}" srcId="{271C6B25-5DCD-4291-BA9E-016A841CB96B}" destId="{02DF6788-7EC1-4B26-A4DE-84B5A81A4173}" srcOrd="1" destOrd="0" parTransId="{8654A56A-731E-4F51-9931-755B50C92E71}" sibTransId="{83ED8B1B-444C-45F5-89DF-74324657FB1B}"/>
    <dgm:cxn modelId="{6E8962DB-FB10-4D80-B36A-13ECC81C6C81}" type="presOf" srcId="{0D2AC4D4-31E4-455F-AEBD-B665C66B55B8}" destId="{B5F7A809-37AC-4E51-9B8A-96C9AF13780E}" srcOrd="0" destOrd="0" presId="urn:microsoft.com/office/officeart/2005/8/layout/venn1"/>
    <dgm:cxn modelId="{25587787-1887-4039-8805-29A8610A13D5}" type="presOf" srcId="{02DF6788-7EC1-4B26-A4DE-84B5A81A4173}" destId="{E9AE7A97-6034-4E38-8BF5-D6B4E51F47F9}" srcOrd="0" destOrd="0" presId="urn:microsoft.com/office/officeart/2005/8/layout/venn1"/>
    <dgm:cxn modelId="{2AB0A3A4-0D07-4BBA-8F18-248CEC5724FA}" type="presParOf" srcId="{50698A1A-82CF-467F-803D-58B9916B0571}" destId="{B5F7A809-37AC-4E51-9B8A-96C9AF13780E}" srcOrd="0" destOrd="0" presId="urn:microsoft.com/office/officeart/2005/8/layout/venn1"/>
    <dgm:cxn modelId="{F47FC9E1-2015-4C6E-81DB-8639802A9107}" type="presParOf" srcId="{50698A1A-82CF-467F-803D-58B9916B0571}" destId="{1BAC560B-C12D-40F9-855B-3D922D3F9840}" srcOrd="1" destOrd="0" presId="urn:microsoft.com/office/officeart/2005/8/layout/venn1"/>
    <dgm:cxn modelId="{26A4C68C-010C-4720-BFAB-46768BB21254}" type="presParOf" srcId="{50698A1A-82CF-467F-803D-58B9916B0571}" destId="{E9AE7A97-6034-4E38-8BF5-D6B4E51F47F9}" srcOrd="2" destOrd="0" presId="urn:microsoft.com/office/officeart/2005/8/layout/venn1"/>
    <dgm:cxn modelId="{B7542C66-94BF-454B-BC9C-B76EF7A97291}" type="presParOf" srcId="{50698A1A-82CF-467F-803D-58B9916B0571}" destId="{C17DCAAD-0C80-4338-850B-A630C30FF0DC}" srcOrd="3" destOrd="0" presId="urn:microsoft.com/office/officeart/2005/8/layout/venn1"/>
    <dgm:cxn modelId="{97B62A52-7793-47EE-8BCD-D36AB3E97A20}" type="presParOf" srcId="{50698A1A-82CF-467F-803D-58B9916B0571}" destId="{1A325CA4-A71A-43D0-AB7E-93CD972A75C5}" srcOrd="4" destOrd="0" presId="urn:microsoft.com/office/officeart/2005/8/layout/venn1"/>
    <dgm:cxn modelId="{E6BD8FEC-DFD7-4551-A75A-99BFCD1398A1}" type="presParOf" srcId="{50698A1A-82CF-467F-803D-58B9916B0571}" destId="{9AE3D2AF-1073-4A68-9624-5363353E53A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C6B25-5DCD-4291-BA9E-016A841CB96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D2AC4D4-31E4-455F-AEBD-B665C66B55B8}">
      <dgm:prSet phldrT="[Text]"/>
      <dgm:spPr>
        <a:solidFill>
          <a:srgbClr val="00660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EB77C0A2-0C5A-4A2F-8FEB-EC8A3F676724}" type="parTrans" cxnId="{C7C10062-2E17-42CF-AAAC-6C52191F5FE3}">
      <dgm:prSet/>
      <dgm:spPr/>
      <dgm:t>
        <a:bodyPr/>
        <a:lstStyle/>
        <a:p>
          <a:endParaRPr lang="de-DE"/>
        </a:p>
      </dgm:t>
    </dgm:pt>
    <dgm:pt modelId="{83FD0C84-E85C-4830-833B-5C075E5E5C61}" type="sibTrans" cxnId="{C7C10062-2E17-42CF-AAAC-6C52191F5FE3}">
      <dgm:prSet/>
      <dgm:spPr/>
      <dgm:t>
        <a:bodyPr/>
        <a:lstStyle/>
        <a:p>
          <a:endParaRPr lang="de-DE"/>
        </a:p>
      </dgm:t>
    </dgm:pt>
    <dgm:pt modelId="{02DF6788-7EC1-4B26-A4DE-84B5A81A4173}">
      <dgm:prSet phldrT="[Text]"/>
      <dgm:spPr>
        <a:solidFill>
          <a:srgbClr val="FFC00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8654A56A-731E-4F51-9931-755B50C92E71}" type="parTrans" cxnId="{3F5A2551-37B8-4178-9C40-9FE405082584}">
      <dgm:prSet/>
      <dgm:spPr/>
      <dgm:t>
        <a:bodyPr/>
        <a:lstStyle/>
        <a:p>
          <a:endParaRPr lang="de-DE"/>
        </a:p>
      </dgm:t>
    </dgm:pt>
    <dgm:pt modelId="{83ED8B1B-444C-45F5-89DF-74324657FB1B}" type="sibTrans" cxnId="{3F5A2551-37B8-4178-9C40-9FE405082584}">
      <dgm:prSet/>
      <dgm:spPr/>
      <dgm:t>
        <a:bodyPr/>
        <a:lstStyle/>
        <a:p>
          <a:endParaRPr lang="de-DE"/>
        </a:p>
      </dgm:t>
    </dgm:pt>
    <dgm:pt modelId="{F55998D2-F4EF-4B38-A0D3-6516EF1317C3}">
      <dgm:prSet phldrT="[Text]"/>
      <dgm:spPr>
        <a:solidFill>
          <a:srgbClr val="0070C0">
            <a:alpha val="80000"/>
          </a:srgbClr>
        </a:solidFill>
      </dgm:spPr>
      <dgm:t>
        <a:bodyPr/>
        <a:lstStyle/>
        <a:p>
          <a:endParaRPr lang="de-DE" dirty="0"/>
        </a:p>
      </dgm:t>
    </dgm:pt>
    <dgm:pt modelId="{4BBC69BE-2487-48E9-8E29-B4D19BB90533}" type="parTrans" cxnId="{F833C931-8FCC-494A-98EB-37B9FD9EBD0C}">
      <dgm:prSet/>
      <dgm:spPr/>
      <dgm:t>
        <a:bodyPr/>
        <a:lstStyle/>
        <a:p>
          <a:endParaRPr lang="de-DE"/>
        </a:p>
      </dgm:t>
    </dgm:pt>
    <dgm:pt modelId="{2524A263-BD61-4F26-A181-A9EA369C090F}" type="sibTrans" cxnId="{F833C931-8FCC-494A-98EB-37B9FD9EBD0C}">
      <dgm:prSet/>
      <dgm:spPr/>
      <dgm:t>
        <a:bodyPr/>
        <a:lstStyle/>
        <a:p>
          <a:endParaRPr lang="de-DE"/>
        </a:p>
      </dgm:t>
    </dgm:pt>
    <dgm:pt modelId="{50698A1A-82CF-467F-803D-58B9916B0571}" type="pres">
      <dgm:prSet presAssocID="{271C6B25-5DCD-4291-BA9E-016A841CB96B}" presName="compositeShape" presStyleCnt="0">
        <dgm:presLayoutVars>
          <dgm:chMax val="7"/>
          <dgm:dir/>
          <dgm:resizeHandles val="exact"/>
        </dgm:presLayoutVars>
      </dgm:prSet>
      <dgm:spPr/>
    </dgm:pt>
    <dgm:pt modelId="{B5F7A809-37AC-4E51-9B8A-96C9AF13780E}" type="pres">
      <dgm:prSet presAssocID="{0D2AC4D4-31E4-455F-AEBD-B665C66B55B8}" presName="circ1" presStyleLbl="vennNode1" presStyleIdx="0" presStyleCnt="3"/>
      <dgm:spPr/>
      <dgm:t>
        <a:bodyPr/>
        <a:lstStyle/>
        <a:p>
          <a:endParaRPr lang="de-DE"/>
        </a:p>
      </dgm:t>
    </dgm:pt>
    <dgm:pt modelId="{1BAC560B-C12D-40F9-855B-3D922D3F9840}" type="pres">
      <dgm:prSet presAssocID="{0D2AC4D4-31E4-455F-AEBD-B665C66B55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9AE7A97-6034-4E38-8BF5-D6B4E51F47F9}" type="pres">
      <dgm:prSet presAssocID="{02DF6788-7EC1-4B26-A4DE-84B5A81A4173}" presName="circ2" presStyleLbl="vennNode1" presStyleIdx="1" presStyleCnt="3"/>
      <dgm:spPr/>
      <dgm:t>
        <a:bodyPr/>
        <a:lstStyle/>
        <a:p>
          <a:endParaRPr lang="de-DE"/>
        </a:p>
      </dgm:t>
    </dgm:pt>
    <dgm:pt modelId="{C17DCAAD-0C80-4338-850B-A630C30FF0DC}" type="pres">
      <dgm:prSet presAssocID="{02DF6788-7EC1-4B26-A4DE-84B5A81A41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25CA4-A71A-43D0-AB7E-93CD972A75C5}" type="pres">
      <dgm:prSet presAssocID="{F55998D2-F4EF-4B38-A0D3-6516EF1317C3}" presName="circ3" presStyleLbl="vennNode1" presStyleIdx="2" presStyleCnt="3"/>
      <dgm:spPr/>
      <dgm:t>
        <a:bodyPr/>
        <a:lstStyle/>
        <a:p>
          <a:endParaRPr lang="de-DE"/>
        </a:p>
      </dgm:t>
    </dgm:pt>
    <dgm:pt modelId="{9AE3D2AF-1073-4A68-9624-5363353E53AE}" type="pres">
      <dgm:prSet presAssocID="{F55998D2-F4EF-4B38-A0D3-6516EF1317C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395F453-57F4-4E49-B763-110A79DADD3D}" type="presOf" srcId="{F55998D2-F4EF-4B38-A0D3-6516EF1317C3}" destId="{1A325CA4-A71A-43D0-AB7E-93CD972A75C5}" srcOrd="0" destOrd="0" presId="urn:microsoft.com/office/officeart/2005/8/layout/venn1"/>
    <dgm:cxn modelId="{5700FCD7-6351-4EB2-B17B-929057B2E170}" type="presOf" srcId="{F55998D2-F4EF-4B38-A0D3-6516EF1317C3}" destId="{9AE3D2AF-1073-4A68-9624-5363353E53AE}" srcOrd="1" destOrd="0" presId="urn:microsoft.com/office/officeart/2005/8/layout/venn1"/>
    <dgm:cxn modelId="{C7C10062-2E17-42CF-AAAC-6C52191F5FE3}" srcId="{271C6B25-5DCD-4291-BA9E-016A841CB96B}" destId="{0D2AC4D4-31E4-455F-AEBD-B665C66B55B8}" srcOrd="0" destOrd="0" parTransId="{EB77C0A2-0C5A-4A2F-8FEB-EC8A3F676724}" sibTransId="{83FD0C84-E85C-4830-833B-5C075E5E5C61}"/>
    <dgm:cxn modelId="{F833C931-8FCC-494A-98EB-37B9FD9EBD0C}" srcId="{271C6B25-5DCD-4291-BA9E-016A841CB96B}" destId="{F55998D2-F4EF-4B38-A0D3-6516EF1317C3}" srcOrd="2" destOrd="0" parTransId="{4BBC69BE-2487-48E9-8E29-B4D19BB90533}" sibTransId="{2524A263-BD61-4F26-A181-A9EA369C090F}"/>
    <dgm:cxn modelId="{325D62D1-A3E1-4FB9-AA6C-4357E61189BD}" type="presOf" srcId="{02DF6788-7EC1-4B26-A4DE-84B5A81A4173}" destId="{C17DCAAD-0C80-4338-850B-A630C30FF0DC}" srcOrd="1" destOrd="0" presId="urn:microsoft.com/office/officeart/2005/8/layout/venn1"/>
    <dgm:cxn modelId="{395E34D8-1D96-442F-A45F-834FC24D8EF5}" type="presOf" srcId="{0D2AC4D4-31E4-455F-AEBD-B665C66B55B8}" destId="{1BAC560B-C12D-40F9-855B-3D922D3F9840}" srcOrd="1" destOrd="0" presId="urn:microsoft.com/office/officeart/2005/8/layout/venn1"/>
    <dgm:cxn modelId="{73108072-860E-43DA-B48F-B37467DAE388}" type="presOf" srcId="{271C6B25-5DCD-4291-BA9E-016A841CB96B}" destId="{50698A1A-82CF-467F-803D-58B9916B0571}" srcOrd="0" destOrd="0" presId="urn:microsoft.com/office/officeart/2005/8/layout/venn1"/>
    <dgm:cxn modelId="{3F5A2551-37B8-4178-9C40-9FE405082584}" srcId="{271C6B25-5DCD-4291-BA9E-016A841CB96B}" destId="{02DF6788-7EC1-4B26-A4DE-84B5A81A4173}" srcOrd="1" destOrd="0" parTransId="{8654A56A-731E-4F51-9931-755B50C92E71}" sibTransId="{83ED8B1B-444C-45F5-89DF-74324657FB1B}"/>
    <dgm:cxn modelId="{6E8962DB-FB10-4D80-B36A-13ECC81C6C81}" type="presOf" srcId="{0D2AC4D4-31E4-455F-AEBD-B665C66B55B8}" destId="{B5F7A809-37AC-4E51-9B8A-96C9AF13780E}" srcOrd="0" destOrd="0" presId="urn:microsoft.com/office/officeart/2005/8/layout/venn1"/>
    <dgm:cxn modelId="{25587787-1887-4039-8805-29A8610A13D5}" type="presOf" srcId="{02DF6788-7EC1-4B26-A4DE-84B5A81A4173}" destId="{E9AE7A97-6034-4E38-8BF5-D6B4E51F47F9}" srcOrd="0" destOrd="0" presId="urn:microsoft.com/office/officeart/2005/8/layout/venn1"/>
    <dgm:cxn modelId="{2AB0A3A4-0D07-4BBA-8F18-248CEC5724FA}" type="presParOf" srcId="{50698A1A-82CF-467F-803D-58B9916B0571}" destId="{B5F7A809-37AC-4E51-9B8A-96C9AF13780E}" srcOrd="0" destOrd="0" presId="urn:microsoft.com/office/officeart/2005/8/layout/venn1"/>
    <dgm:cxn modelId="{F47FC9E1-2015-4C6E-81DB-8639802A9107}" type="presParOf" srcId="{50698A1A-82CF-467F-803D-58B9916B0571}" destId="{1BAC560B-C12D-40F9-855B-3D922D3F9840}" srcOrd="1" destOrd="0" presId="urn:microsoft.com/office/officeart/2005/8/layout/venn1"/>
    <dgm:cxn modelId="{26A4C68C-010C-4720-BFAB-46768BB21254}" type="presParOf" srcId="{50698A1A-82CF-467F-803D-58B9916B0571}" destId="{E9AE7A97-6034-4E38-8BF5-D6B4E51F47F9}" srcOrd="2" destOrd="0" presId="urn:microsoft.com/office/officeart/2005/8/layout/venn1"/>
    <dgm:cxn modelId="{B7542C66-94BF-454B-BC9C-B76EF7A97291}" type="presParOf" srcId="{50698A1A-82CF-467F-803D-58B9916B0571}" destId="{C17DCAAD-0C80-4338-850B-A630C30FF0DC}" srcOrd="3" destOrd="0" presId="urn:microsoft.com/office/officeart/2005/8/layout/venn1"/>
    <dgm:cxn modelId="{97B62A52-7793-47EE-8BCD-D36AB3E97A20}" type="presParOf" srcId="{50698A1A-82CF-467F-803D-58B9916B0571}" destId="{1A325CA4-A71A-43D0-AB7E-93CD972A75C5}" srcOrd="4" destOrd="0" presId="urn:microsoft.com/office/officeart/2005/8/layout/venn1"/>
    <dgm:cxn modelId="{E6BD8FEC-DFD7-4551-A75A-99BFCD1398A1}" type="presParOf" srcId="{50698A1A-82CF-467F-803D-58B9916B0571}" destId="{9AE3D2AF-1073-4A68-9624-5363353E53A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A809-37AC-4E51-9B8A-96C9AF13780E}">
      <dsp:nvSpPr>
        <dsp:cNvPr id="0" name=""/>
        <dsp:cNvSpPr/>
      </dsp:nvSpPr>
      <dsp:spPr>
        <a:xfrm>
          <a:off x="1981199" y="55033"/>
          <a:ext cx="2641600" cy="2641600"/>
        </a:xfrm>
        <a:prstGeom prst="ellipse">
          <a:avLst/>
        </a:prstGeom>
        <a:solidFill>
          <a:srgbClr val="0066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Modern Development Tools</a:t>
          </a:r>
          <a:endParaRPr lang="de-DE" sz="2100" kern="1200" dirty="0"/>
        </a:p>
      </dsp:txBody>
      <dsp:txXfrm>
        <a:off x="2333413" y="517313"/>
        <a:ext cx="1937173" cy="1188720"/>
      </dsp:txXfrm>
    </dsp:sp>
    <dsp:sp modelId="{E9AE7A97-6034-4E38-8BF5-D6B4E51F47F9}">
      <dsp:nvSpPr>
        <dsp:cNvPr id="0" name=""/>
        <dsp:cNvSpPr/>
      </dsp:nvSpPr>
      <dsp:spPr>
        <a:xfrm>
          <a:off x="2934377" y="1706033"/>
          <a:ext cx="2641600" cy="2641600"/>
        </a:xfrm>
        <a:prstGeom prst="ellipse">
          <a:avLst/>
        </a:prstGeom>
        <a:solidFill>
          <a:srgbClr val="FFC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State-</a:t>
          </a:r>
          <a:r>
            <a:rPr lang="de-DE" sz="2100" kern="1200" dirty="0" err="1" smtClean="0"/>
            <a:t>Of</a:t>
          </a:r>
          <a:r>
            <a:rPr lang="de-DE" sz="2100" kern="1200" dirty="0" smtClean="0"/>
            <a:t>-The-Art Scientific Domain Knowledge</a:t>
          </a:r>
          <a:endParaRPr lang="de-DE" sz="2100" kern="1200" dirty="0"/>
        </a:p>
      </dsp:txBody>
      <dsp:txXfrm>
        <a:off x="3742266" y="2388446"/>
        <a:ext cx="1584960" cy="1452880"/>
      </dsp:txXfrm>
    </dsp:sp>
    <dsp:sp modelId="{1A325CA4-A71A-43D0-AB7E-93CD972A75C5}">
      <dsp:nvSpPr>
        <dsp:cNvPr id="0" name=""/>
        <dsp:cNvSpPr/>
      </dsp:nvSpPr>
      <dsp:spPr>
        <a:xfrm>
          <a:off x="1028022" y="1706033"/>
          <a:ext cx="2641600" cy="2641600"/>
        </a:xfrm>
        <a:prstGeom prst="ellipse">
          <a:avLst/>
        </a:prstGeom>
        <a:solidFill>
          <a:srgbClr val="0070C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Geotechnical</a:t>
          </a:r>
          <a:r>
            <a:rPr lang="de-DE" sz="2100" kern="1200" dirty="0" smtClean="0"/>
            <a:t> Best-</a:t>
          </a:r>
          <a:r>
            <a:rPr lang="de-DE" sz="2100" kern="1200" dirty="0" err="1" smtClean="0"/>
            <a:t>practices</a:t>
          </a:r>
          <a:endParaRPr lang="de-DE" sz="2100" kern="1200" dirty="0"/>
        </a:p>
      </dsp:txBody>
      <dsp:txXfrm>
        <a:off x="1276773" y="2388446"/>
        <a:ext cx="1584960" cy="145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A809-37AC-4E51-9B8A-96C9AF13780E}">
      <dsp:nvSpPr>
        <dsp:cNvPr id="0" name=""/>
        <dsp:cNvSpPr/>
      </dsp:nvSpPr>
      <dsp:spPr>
        <a:xfrm>
          <a:off x="867752" y="24104"/>
          <a:ext cx="1157003" cy="1157003"/>
        </a:xfrm>
        <a:prstGeom prst="ellipse">
          <a:avLst/>
        </a:prstGeom>
        <a:solidFill>
          <a:srgbClr val="0066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900" kern="1200" dirty="0"/>
        </a:p>
      </dsp:txBody>
      <dsp:txXfrm>
        <a:off x="1022019" y="226579"/>
        <a:ext cx="848469" cy="520651"/>
      </dsp:txXfrm>
    </dsp:sp>
    <dsp:sp modelId="{E9AE7A97-6034-4E38-8BF5-D6B4E51F47F9}">
      <dsp:nvSpPr>
        <dsp:cNvPr id="0" name=""/>
        <dsp:cNvSpPr/>
      </dsp:nvSpPr>
      <dsp:spPr>
        <a:xfrm>
          <a:off x="1285238" y="747231"/>
          <a:ext cx="1157003" cy="1157003"/>
        </a:xfrm>
        <a:prstGeom prst="ellipse">
          <a:avLst/>
        </a:prstGeom>
        <a:solidFill>
          <a:srgbClr val="FFC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1639088" y="1046123"/>
        <a:ext cx="694202" cy="636351"/>
      </dsp:txXfrm>
    </dsp:sp>
    <dsp:sp modelId="{1A325CA4-A71A-43D0-AB7E-93CD972A75C5}">
      <dsp:nvSpPr>
        <dsp:cNvPr id="0" name=""/>
        <dsp:cNvSpPr/>
      </dsp:nvSpPr>
      <dsp:spPr>
        <a:xfrm>
          <a:off x="450267" y="747231"/>
          <a:ext cx="1157003" cy="1157003"/>
        </a:xfrm>
        <a:prstGeom prst="ellipse">
          <a:avLst/>
        </a:prstGeom>
        <a:solidFill>
          <a:srgbClr val="0070C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559218" y="1046123"/>
        <a:ext cx="694202" cy="636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A809-37AC-4E51-9B8A-96C9AF13780E}">
      <dsp:nvSpPr>
        <dsp:cNvPr id="0" name=""/>
        <dsp:cNvSpPr/>
      </dsp:nvSpPr>
      <dsp:spPr>
        <a:xfrm>
          <a:off x="867752" y="24104"/>
          <a:ext cx="1157003" cy="1157003"/>
        </a:xfrm>
        <a:prstGeom prst="ellipse">
          <a:avLst/>
        </a:prstGeom>
        <a:solidFill>
          <a:srgbClr val="0066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900" kern="1200" dirty="0"/>
        </a:p>
      </dsp:txBody>
      <dsp:txXfrm>
        <a:off x="1022019" y="226579"/>
        <a:ext cx="848469" cy="520651"/>
      </dsp:txXfrm>
    </dsp:sp>
    <dsp:sp modelId="{E9AE7A97-6034-4E38-8BF5-D6B4E51F47F9}">
      <dsp:nvSpPr>
        <dsp:cNvPr id="0" name=""/>
        <dsp:cNvSpPr/>
      </dsp:nvSpPr>
      <dsp:spPr>
        <a:xfrm>
          <a:off x="1285238" y="747231"/>
          <a:ext cx="1157003" cy="1157003"/>
        </a:xfrm>
        <a:prstGeom prst="ellipse">
          <a:avLst/>
        </a:prstGeom>
        <a:solidFill>
          <a:srgbClr val="FFC00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1639088" y="1046123"/>
        <a:ext cx="694202" cy="636351"/>
      </dsp:txXfrm>
    </dsp:sp>
    <dsp:sp modelId="{1A325CA4-A71A-43D0-AB7E-93CD972A75C5}">
      <dsp:nvSpPr>
        <dsp:cNvPr id="0" name=""/>
        <dsp:cNvSpPr/>
      </dsp:nvSpPr>
      <dsp:spPr>
        <a:xfrm>
          <a:off x="450267" y="747231"/>
          <a:ext cx="1157003" cy="1157003"/>
        </a:xfrm>
        <a:prstGeom prst="ellipse">
          <a:avLst/>
        </a:prstGeom>
        <a:solidFill>
          <a:srgbClr val="0070C0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559218" y="1046123"/>
        <a:ext cx="694202" cy="636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8" y="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90" y="3228976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56366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8" y="6456366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04D8CA-3C52-4FC5-B779-EBEFCDAE515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5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Williams, C.K. </a:t>
            </a:r>
            <a:r>
              <a:rPr lang="de-DE" dirty="0" err="1" smtClean="0"/>
              <a:t>and</a:t>
            </a:r>
            <a:r>
              <a:rPr lang="de-DE" dirty="0" smtClean="0"/>
              <a:t> Rasmussen, C.E., 2006. </a:t>
            </a:r>
            <a:r>
              <a:rPr lang="de-DE" i="1" dirty="0" err="1" smtClean="0"/>
              <a:t>Gaussian</a:t>
            </a:r>
            <a:r>
              <a:rPr lang="de-DE" i="1" dirty="0" smtClean="0"/>
              <a:t> </a:t>
            </a:r>
            <a:r>
              <a:rPr lang="de-DE" i="1" dirty="0" err="1" smtClean="0"/>
              <a:t>processes</a:t>
            </a:r>
            <a:r>
              <a:rPr lang="de-DE" i="1" dirty="0" smtClean="0"/>
              <a:t> </a:t>
            </a:r>
            <a:r>
              <a:rPr lang="de-DE" i="1" dirty="0" err="1" smtClean="0"/>
              <a:t>for</a:t>
            </a:r>
            <a:r>
              <a:rPr lang="de-DE" i="1" dirty="0" smtClean="0"/>
              <a:t> </a:t>
            </a:r>
            <a:r>
              <a:rPr lang="de-DE" i="1" dirty="0" err="1" smtClean="0"/>
              <a:t>machine</a:t>
            </a:r>
            <a:r>
              <a:rPr lang="de-DE" i="1" dirty="0" smtClean="0"/>
              <a:t> </a:t>
            </a:r>
            <a:r>
              <a:rPr lang="de-DE" i="1" dirty="0" err="1" smtClean="0"/>
              <a:t>learning</a:t>
            </a:r>
            <a:r>
              <a:rPr lang="de-DE" dirty="0" smtClean="0"/>
              <a:t>. Cambridge, MA: MIT Press.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Khaledi</a:t>
            </a:r>
            <a:r>
              <a:rPr lang="en-US" dirty="0" smtClean="0"/>
              <a:t>, K., </a:t>
            </a:r>
            <a:r>
              <a:rPr lang="en-US" dirty="0" err="1" smtClean="0"/>
              <a:t>Schanz</a:t>
            </a:r>
            <a:r>
              <a:rPr lang="en-US" dirty="0" smtClean="0"/>
              <a:t>, T. and Miro, S., 2014. Application of </a:t>
            </a:r>
            <a:r>
              <a:rPr lang="en-US" dirty="0" err="1" smtClean="0"/>
              <a:t>metamodelling</a:t>
            </a:r>
            <a:r>
              <a:rPr lang="en-US" dirty="0" smtClean="0"/>
              <a:t> techniques for mechanized tunnel simulation. </a:t>
            </a:r>
            <a:r>
              <a:rPr lang="en-US" i="1" dirty="0" smtClean="0"/>
              <a:t>Journal of Theoretical and Applied Mechanics</a:t>
            </a:r>
            <a:r>
              <a:rPr lang="en-US" dirty="0" smtClean="0"/>
              <a:t>, </a:t>
            </a:r>
            <a:r>
              <a:rPr lang="en-US" i="1" dirty="0" smtClean="0"/>
              <a:t>44</a:t>
            </a:r>
            <a:r>
              <a:rPr lang="en-US" dirty="0" smtClean="0"/>
              <a:t>(1), pp.45-54.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04D8CA-3C52-4FC5-B779-EBEFCDAE51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04D8CA-3C52-4FC5-B779-EBEFCDAE51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legungsplan 3. 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15400" y="6543675"/>
            <a:ext cx="838200" cy="198000"/>
          </a:xfrm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0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elegungsplan 2. 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15400" y="6543675"/>
            <a:ext cx="838200" cy="198000"/>
          </a:xfrm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6DECD-D88D-474B-B223-A220C354835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52400"/>
            <a:ext cx="8915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94472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Textmasterformate durch Klicken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0025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0025"/>
            <a:ext cx="3136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 algn="ctr"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42200" y="6550025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62" tIns="48381" rIns="96762" bIns="48381" numCol="1" anchor="t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333399"/>
                </a:solidFill>
              </a:defRPr>
            </a:lvl1pPr>
          </a:lstStyle>
          <a:p>
            <a:pPr>
              <a:defRPr/>
            </a:pPr>
            <a:fld id="{09F8407F-96C5-436D-A975-3ACF2261502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1031" name="Picture 7" descr="BAUER_ohneSchriftzug_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38" y="268288"/>
            <a:ext cx="646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49" r:id="rId2"/>
    <p:sldLayoutId id="214748423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2pPr>
      <a:lvl3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3pPr>
      <a:lvl4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4pPr>
      <a:lvl5pPr algn="ctr" defTabSz="968375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5pPr>
      <a:lvl6pPr marL="4572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6pPr>
      <a:lvl7pPr marL="9144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7pPr>
      <a:lvl8pPr marL="13716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8pPr>
      <a:lvl9pPr marL="1828800" algn="ctr" defTabSz="968375" rtl="0" fontAlgn="base">
        <a:spcBef>
          <a:spcPct val="0"/>
        </a:spcBef>
        <a:spcAft>
          <a:spcPct val="0"/>
        </a:spcAft>
        <a:defRPr sz="3000" b="1">
          <a:solidFill>
            <a:srgbClr val="333399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spcBef>
          <a:spcPct val="20000"/>
        </a:spcBef>
        <a:spcAft>
          <a:spcPct val="0"/>
        </a:spcAft>
        <a:buChar char="•"/>
        <a:defRPr sz="1900" b="1">
          <a:solidFill>
            <a:srgbClr val="333399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spcBef>
          <a:spcPct val="20000"/>
        </a:spcBef>
        <a:spcAft>
          <a:spcPct val="0"/>
        </a:spcAft>
        <a:buChar char="–"/>
        <a:defRPr sz="1700" b="1">
          <a:solidFill>
            <a:srgbClr val="333399"/>
          </a:solidFill>
          <a:latin typeface="+mn-lt"/>
        </a:defRPr>
      </a:lvl2pPr>
      <a:lvl3pPr marL="1209675" indent="-241300" algn="l" defTabSz="968375" rtl="0" eaLnBrk="0" fontAlgn="base" hangingPunct="0">
        <a:spcBef>
          <a:spcPct val="20000"/>
        </a:spcBef>
        <a:spcAft>
          <a:spcPct val="0"/>
        </a:spcAft>
        <a:buChar char="•"/>
        <a:defRPr sz="1500" b="1">
          <a:solidFill>
            <a:srgbClr val="333399"/>
          </a:solidFill>
          <a:latin typeface="+mn-lt"/>
        </a:defRPr>
      </a:lvl3pPr>
      <a:lvl4pPr marL="1693863" indent="-242888" algn="l" defTabSz="968375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rgbClr val="333399"/>
          </a:solidFill>
          <a:latin typeface="+mn-lt"/>
        </a:defRPr>
      </a:lvl4pPr>
      <a:lvl5pPr marL="2176463" indent="-241300" algn="l" defTabSz="968375" rtl="0" eaLnBrk="0" fontAlgn="base" hangingPunct="0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5pPr>
      <a:lvl6pPr marL="26336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6pPr>
      <a:lvl7pPr marL="30908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7pPr>
      <a:lvl8pPr marL="35480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8pPr>
      <a:lvl9pPr marL="4005263" indent="-241300" algn="l" defTabSz="968375" rtl="0" fontAlgn="base">
        <a:spcBef>
          <a:spcPct val="20000"/>
        </a:spcBef>
        <a:spcAft>
          <a:spcPct val="0"/>
        </a:spcAft>
        <a:buChar char="»"/>
        <a:defRPr sz="1100" b="1">
          <a:solidFill>
            <a:srgbClr val="333399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1865791"/>
            <a:ext cx="8915400" cy="4091126"/>
          </a:xfrm>
        </p:spPr>
        <p:txBody>
          <a:bodyPr/>
          <a:lstStyle/>
          <a:p>
            <a:r>
              <a:rPr lang="de-DE" dirty="0" smtClean="0"/>
              <a:t>MONIMAN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BST/GBT/BK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sz="2000" dirty="0" smtClean="0"/>
              <a:t>03.2019</a:t>
            </a:r>
            <a:endParaRPr lang="de-DE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102173" y="935144"/>
            <a:ext cx="38459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Metamodel </a:t>
            </a:r>
            <a:r>
              <a:rPr lang="de-DE" b="1" dirty="0" err="1" smtClean="0"/>
              <a:t>instead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FE </a:t>
            </a:r>
            <a:r>
              <a:rPr lang="de-DE" b="1" dirty="0" err="1" smtClean="0"/>
              <a:t>model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939566" y="444999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Gaussian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/>
              <a:t> </a:t>
            </a:r>
            <a:r>
              <a:rPr lang="de-DE" sz="1600" dirty="0" smtClean="0"/>
              <a:t>(GP) </a:t>
            </a:r>
          </a:p>
          <a:p>
            <a:pPr algn="ctr"/>
            <a:r>
              <a:rPr lang="de-DE" sz="1600" dirty="0" smtClean="0"/>
              <a:t>(Rasmussen </a:t>
            </a:r>
            <a:r>
              <a:rPr lang="de-DE" sz="1600" dirty="0" err="1" smtClean="0"/>
              <a:t>and</a:t>
            </a:r>
            <a:r>
              <a:rPr lang="de-DE" sz="1600" dirty="0" smtClean="0"/>
              <a:t> Williams, 2006)</a:t>
            </a:r>
            <a:endParaRPr lang="de-DE" sz="1600" dirty="0"/>
          </a:p>
        </p:txBody>
      </p:sp>
      <p:sp>
        <p:nvSpPr>
          <p:cNvPr id="14" name="Textfeld 13"/>
          <p:cNvSpPr txBox="1"/>
          <p:nvPr/>
        </p:nvSpPr>
        <p:spPr>
          <a:xfrm>
            <a:off x="5406736" y="5475403"/>
            <a:ext cx="4003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Proper orthogonal </a:t>
            </a:r>
            <a:r>
              <a:rPr lang="de-DE" sz="1600" dirty="0" err="1" smtClean="0"/>
              <a:t>decomposition</a:t>
            </a:r>
            <a:r>
              <a:rPr lang="de-DE" sz="1600" dirty="0" smtClean="0"/>
              <a:t> (POD) + radial </a:t>
            </a:r>
            <a:r>
              <a:rPr lang="de-DE" sz="1600" dirty="0" err="1" smtClean="0"/>
              <a:t>basis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(RBF) (</a:t>
            </a:r>
            <a:r>
              <a:rPr lang="de-DE" sz="1600" dirty="0" err="1" smtClean="0"/>
              <a:t>Khaledi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Schanz, 2014)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1" y="2502659"/>
            <a:ext cx="4402211" cy="190986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77" y="1454967"/>
            <a:ext cx="2847708" cy="388533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6356954"/>
            <a:ext cx="58480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On-</a:t>
            </a:r>
            <a:r>
              <a:rPr lang="de-DE" dirty="0" err="1" smtClean="0"/>
              <a:t>going</a:t>
            </a:r>
            <a:r>
              <a:rPr lang="de-DE" dirty="0" smtClean="0"/>
              <a:t> 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: Mohammad Sanayei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102173" y="935144"/>
            <a:ext cx="38459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Metamodel </a:t>
            </a:r>
            <a:r>
              <a:rPr lang="de-DE" b="1" dirty="0" err="1" smtClean="0"/>
              <a:t>instead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FE </a:t>
            </a:r>
            <a:r>
              <a:rPr lang="de-DE" b="1" dirty="0" err="1" smtClean="0"/>
              <a:t>model</a:t>
            </a:r>
            <a:endParaRPr lang="de-DE" b="1" dirty="0"/>
          </a:p>
        </p:txBody>
      </p:sp>
      <p:sp>
        <p:nvSpPr>
          <p:cNvPr id="70" name="Textfeld 69"/>
          <p:cNvSpPr txBox="1"/>
          <p:nvPr/>
        </p:nvSpPr>
        <p:spPr>
          <a:xfrm>
            <a:off x="140101" y="6073318"/>
            <a:ext cx="938750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Metamodeling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250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+ 30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319435"/>
              </p:ext>
            </p:extLst>
          </p:nvPr>
        </p:nvGraphicFramePr>
        <p:xfrm>
          <a:off x="249841" y="1320177"/>
          <a:ext cx="3538506" cy="4150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Acrobat Document" r:id="rId3" imgW="4390715" imgH="3295571" progId="AcroExch.Document.DC">
                  <p:embed/>
                </p:oleObj>
              </mc:Choice>
              <mc:Fallback>
                <p:oleObj name="Acrobat Document" r:id="rId3" imgW="4390715" imgH="32955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41" y="1320177"/>
                        <a:ext cx="3538506" cy="4150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781512"/>
              </p:ext>
            </p:extLst>
          </p:nvPr>
        </p:nvGraphicFramePr>
        <p:xfrm>
          <a:off x="3621798" y="1319865"/>
          <a:ext cx="3538800" cy="415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Acrobat Document" r:id="rId5" imgW="4390715" imgH="3295571" progId="AcroExch.Document.DC">
                  <p:embed/>
                </p:oleObj>
              </mc:Choice>
              <mc:Fallback>
                <p:oleObj name="Acrobat Document" r:id="rId5" imgW="4390715" imgH="3295571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1798" y="1319865"/>
                        <a:ext cx="3538800" cy="415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48011" y="5342931"/>
                <a:ext cx="28680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𝑐𝑟𝑒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400" dirty="0"/>
                        <m:t>[</m:t>
                      </m:r>
                      <m:r>
                        <m:rPr>
                          <m:nor/>
                        </m:rPr>
                        <a:rPr lang="de-DE" sz="1400" dirty="0"/>
                        <m:t>66133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24</m:t>
                      </m:r>
                      <m:r>
                        <m:rPr>
                          <m:nor/>
                        </m:rPr>
                        <a:rPr lang="de-DE" sz="1400" dirty="0"/>
                        <m:t>.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7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87293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169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.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9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27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.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5</m:t>
                      </m:r>
                      <m:r>
                        <m:rPr>
                          <m:nor/>
                        </m:rPr>
                        <a:rPr lang="de-DE" sz="1400" dirty="0"/>
                        <m:t>]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1" y="5342931"/>
                <a:ext cx="2868093" cy="523220"/>
              </a:xfrm>
              <a:prstGeom prst="rect">
                <a:avLst/>
              </a:prstGeom>
              <a:blipFill>
                <a:blip r:embed="rId7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933328" y="5342931"/>
                <a:ext cx="29546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𝑐𝑟𝑒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1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1400" dirty="0"/>
                        <m:t>[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37842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dirty="0"/>
                        <m:t>17</m:t>
                      </m:r>
                      <m:r>
                        <m:rPr>
                          <m:nor/>
                        </m:rPr>
                        <a:rPr lang="de-DE" sz="1400" dirty="0"/>
                        <m:t>.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0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115738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184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.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6</m:t>
                      </m:r>
                      <m:r>
                        <m:rPr>
                          <m:nor/>
                        </m:rPr>
                        <a:rPr lang="de-DE" sz="1400" dirty="0"/>
                        <m:t>, 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17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.</m:t>
                      </m:r>
                      <m:r>
                        <m:rPr>
                          <m:nor/>
                        </m:rPr>
                        <a:rPr lang="de-DE" sz="1400" b="0" i="0" dirty="0" smtClean="0"/>
                        <m:t>7</m:t>
                      </m:r>
                      <m:r>
                        <m:rPr>
                          <m:nor/>
                        </m:rPr>
                        <a:rPr lang="de-DE" sz="1400" dirty="0"/>
                        <m:t>]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28" y="5342931"/>
                <a:ext cx="2954655" cy="523220"/>
              </a:xfrm>
              <a:prstGeom prst="rect">
                <a:avLst/>
              </a:prstGeom>
              <a:blipFill>
                <a:blip r:embed="rId8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6778177" y="2910517"/>
            <a:ext cx="315823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Evaluation time: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FE </a:t>
            </a:r>
            <a:r>
              <a:rPr lang="de-DE" dirty="0" err="1" smtClean="0"/>
              <a:t>model</a:t>
            </a:r>
            <a:r>
              <a:rPr lang="de-DE" dirty="0" smtClean="0"/>
              <a:t>  : ~4 min.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Metamodel: </a:t>
            </a:r>
            <a:r>
              <a:rPr lang="de-DE" dirty="0"/>
              <a:t>~</a:t>
            </a:r>
            <a:r>
              <a:rPr lang="de-DE" dirty="0" smtClean="0"/>
              <a:t>1 </a:t>
            </a:r>
            <a:r>
              <a:rPr lang="de-DE" dirty="0" err="1" smtClean="0"/>
              <a:t>millisec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102173" y="774865"/>
            <a:ext cx="38459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Metamodel </a:t>
            </a:r>
            <a:r>
              <a:rPr lang="de-DE" b="1" dirty="0" err="1" smtClean="0"/>
              <a:t>instead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FE </a:t>
            </a:r>
            <a:r>
              <a:rPr lang="de-DE" b="1" dirty="0" err="1" smtClean="0"/>
              <a:t>model</a:t>
            </a:r>
            <a:endParaRPr lang="de-DE" b="1" dirty="0"/>
          </a:p>
        </p:txBody>
      </p:sp>
      <p:sp>
        <p:nvSpPr>
          <p:cNvPr id="4" name="Rechteck 3"/>
          <p:cNvSpPr/>
          <p:nvPr/>
        </p:nvSpPr>
        <p:spPr bwMode="auto">
          <a:xfrm>
            <a:off x="1132993" y="3080874"/>
            <a:ext cx="1687010" cy="523285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Model (PLAXIS)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132993" y="2004549"/>
            <a:ext cx="1687010" cy="609493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Random </a:t>
            </a:r>
            <a:r>
              <a:rPr lang="de-DE" sz="1400" dirty="0" err="1" smtClean="0"/>
              <a:t>sets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r>
              <a:rPr lang="de-DE" sz="1400" dirty="0" smtClean="0"/>
              <a:t> </a:t>
            </a:r>
            <a:r>
              <a:rPr lang="de-DE" sz="1400" dirty="0" err="1" smtClean="0"/>
              <a:t>parameters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132993" y="4074649"/>
            <a:ext cx="1687010" cy="69850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Observables (</a:t>
            </a:r>
            <a:r>
              <a:rPr lang="de-DE" sz="1400" dirty="0"/>
              <a:t>T</a:t>
            </a:r>
            <a:r>
              <a:rPr lang="de-DE" sz="1400" dirty="0" smtClean="0"/>
              <a:t>arget </a:t>
            </a:r>
            <a:r>
              <a:rPr lang="de-DE" sz="1400" dirty="0" err="1" smtClean="0"/>
              <a:t>data</a:t>
            </a:r>
            <a:r>
              <a:rPr lang="de-DE" sz="1400" dirty="0" smtClean="0"/>
              <a:t>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144080" y="3080874"/>
            <a:ext cx="1531561" cy="523285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M</a:t>
            </a:r>
            <a:r>
              <a:rPr lang="de-DE" sz="1400" dirty="0" smtClean="0"/>
              <a:t>etamodel </a:t>
            </a:r>
          </a:p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(GP, POD)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5067843" y="3080873"/>
            <a:ext cx="1466571" cy="532719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Metamodel</a:t>
            </a:r>
          </a:p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(GP, POD)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7114466" y="2079322"/>
            <a:ext cx="1495769" cy="548955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/>
              <a:t>Senstivity</a:t>
            </a:r>
            <a:r>
              <a:rPr lang="de-DE" sz="1400" dirty="0" smtClean="0"/>
              <a:t> </a:t>
            </a:r>
            <a:r>
              <a:rPr lang="de-DE" sz="1400" dirty="0" err="1" smtClean="0"/>
              <a:t>analysis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7114466" y="3080873"/>
            <a:ext cx="1495769" cy="548955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Back-analysis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7114466" y="4149422"/>
            <a:ext cx="1495769" cy="548955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/>
              <a:t>Design/ </a:t>
            </a:r>
            <a:r>
              <a:rPr lang="de-DE" sz="1400" dirty="0" err="1" smtClean="0"/>
              <a:t>cost</a:t>
            </a:r>
            <a:r>
              <a:rPr lang="de-DE" sz="1400" dirty="0" smtClean="0"/>
              <a:t> </a:t>
            </a:r>
            <a:r>
              <a:rPr lang="de-DE" sz="1400" dirty="0" err="1" smtClean="0"/>
              <a:t>optimization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6" name="Gerade Verbindung mit Pfeil 45"/>
          <p:cNvCxnSpPr>
            <a:stCxn id="12" idx="2"/>
            <a:endCxn id="4" idx="0"/>
          </p:cNvCxnSpPr>
          <p:nvPr/>
        </p:nvCxnSpPr>
        <p:spPr bwMode="auto">
          <a:xfrm>
            <a:off x="1976498" y="2614042"/>
            <a:ext cx="0" cy="4668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Gerade Verbindung mit Pfeil 47"/>
          <p:cNvCxnSpPr>
            <a:stCxn id="4" idx="2"/>
            <a:endCxn id="15" idx="0"/>
          </p:cNvCxnSpPr>
          <p:nvPr/>
        </p:nvCxnSpPr>
        <p:spPr bwMode="auto">
          <a:xfrm>
            <a:off x="1976498" y="3604159"/>
            <a:ext cx="0" cy="470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Gewinkelter Verbinder 49"/>
          <p:cNvCxnSpPr>
            <a:stCxn id="12" idx="3"/>
            <a:endCxn id="16" idx="0"/>
          </p:cNvCxnSpPr>
          <p:nvPr/>
        </p:nvCxnSpPr>
        <p:spPr bwMode="auto">
          <a:xfrm>
            <a:off x="2820003" y="2309296"/>
            <a:ext cx="1089858" cy="77157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Gewinkelter Verbinder 51"/>
          <p:cNvCxnSpPr>
            <a:stCxn id="15" idx="3"/>
            <a:endCxn id="16" idx="2"/>
          </p:cNvCxnSpPr>
          <p:nvPr/>
        </p:nvCxnSpPr>
        <p:spPr bwMode="auto">
          <a:xfrm flipV="1">
            <a:off x="2820003" y="3604159"/>
            <a:ext cx="1089858" cy="81974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Gerade Verbindung mit Pfeil 53"/>
          <p:cNvCxnSpPr>
            <a:stCxn id="16" idx="3"/>
            <a:endCxn id="17" idx="1"/>
          </p:cNvCxnSpPr>
          <p:nvPr/>
        </p:nvCxnSpPr>
        <p:spPr bwMode="auto">
          <a:xfrm>
            <a:off x="4675641" y="3342517"/>
            <a:ext cx="392202" cy="47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Gewinkelter Verbinder 57"/>
          <p:cNvCxnSpPr>
            <a:stCxn id="12" idx="3"/>
            <a:endCxn id="17" idx="0"/>
          </p:cNvCxnSpPr>
          <p:nvPr/>
        </p:nvCxnSpPr>
        <p:spPr bwMode="auto">
          <a:xfrm>
            <a:off x="2820003" y="2309296"/>
            <a:ext cx="2981126" cy="77157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Gewinkelter Verbinder 59"/>
          <p:cNvCxnSpPr>
            <a:stCxn id="15" idx="3"/>
            <a:endCxn id="17" idx="2"/>
          </p:cNvCxnSpPr>
          <p:nvPr/>
        </p:nvCxnSpPr>
        <p:spPr bwMode="auto">
          <a:xfrm flipV="1">
            <a:off x="2820003" y="3613592"/>
            <a:ext cx="2981126" cy="81030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Gerade Verbindung mit Pfeil 61"/>
          <p:cNvCxnSpPr>
            <a:stCxn id="17" idx="3"/>
            <a:endCxn id="43" idx="1"/>
          </p:cNvCxnSpPr>
          <p:nvPr/>
        </p:nvCxnSpPr>
        <p:spPr bwMode="auto">
          <a:xfrm>
            <a:off x="6534414" y="3347233"/>
            <a:ext cx="580052" cy="81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feld 67"/>
          <p:cNvSpPr txBox="1"/>
          <p:nvPr/>
        </p:nvSpPr>
        <p:spPr>
          <a:xfrm>
            <a:off x="1949575" y="2666948"/>
            <a:ext cx="27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X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1961150" y="3657467"/>
            <a:ext cx="277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Y</a:t>
            </a:r>
            <a:endParaRPr lang="de-DE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3267366" y="1493374"/>
            <a:ext cx="13083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464692" y="1493374"/>
            <a:ext cx="9316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Sampling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986970" y="1487851"/>
            <a:ext cx="1654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validation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038266" y="1493374"/>
            <a:ext cx="16466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3010503" y="1467867"/>
            <a:ext cx="0" cy="3675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Gerader Verbinder 31"/>
          <p:cNvCxnSpPr/>
          <p:nvPr/>
        </p:nvCxnSpPr>
        <p:spPr bwMode="auto">
          <a:xfrm>
            <a:off x="4826136" y="1467867"/>
            <a:ext cx="0" cy="3675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r Verbinder 32"/>
          <p:cNvCxnSpPr/>
          <p:nvPr/>
        </p:nvCxnSpPr>
        <p:spPr bwMode="auto">
          <a:xfrm>
            <a:off x="6704530" y="1467867"/>
            <a:ext cx="0" cy="3675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winkelter Verbinder 18"/>
          <p:cNvCxnSpPr>
            <a:stCxn id="17" idx="3"/>
            <a:endCxn id="42" idx="1"/>
          </p:cNvCxnSpPr>
          <p:nvPr/>
        </p:nvCxnSpPr>
        <p:spPr bwMode="auto">
          <a:xfrm flipV="1">
            <a:off x="6534414" y="2353800"/>
            <a:ext cx="580052" cy="99343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Gewinkelter Verbinder 20"/>
          <p:cNvCxnSpPr>
            <a:stCxn id="17" idx="3"/>
            <a:endCxn id="44" idx="1"/>
          </p:cNvCxnSpPr>
          <p:nvPr/>
        </p:nvCxnSpPr>
        <p:spPr bwMode="auto">
          <a:xfrm>
            <a:off x="6534414" y="3347233"/>
            <a:ext cx="580052" cy="107666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Rechteck 79"/>
          <p:cNvSpPr/>
          <p:nvPr/>
        </p:nvSpPr>
        <p:spPr>
          <a:xfrm>
            <a:off x="780450" y="5306986"/>
            <a:ext cx="85540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/>
              <a:t>Why</a:t>
            </a:r>
            <a:r>
              <a:rPr lang="de-DE" sz="1400" dirty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metamodel</a:t>
            </a:r>
            <a:r>
              <a:rPr lang="de-DE" sz="1400" dirty="0" smtClean="0"/>
              <a:t> </a:t>
            </a:r>
            <a:r>
              <a:rPr lang="de-DE" sz="1400" dirty="0" err="1" smtClean="0"/>
              <a:t>beneficial</a:t>
            </a:r>
            <a:r>
              <a:rPr lang="de-DE" sz="1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Well-</a:t>
            </a:r>
            <a:r>
              <a:rPr lang="de-DE" sz="1400" dirty="0" err="1" smtClean="0"/>
              <a:t>designed</a:t>
            </a:r>
            <a:r>
              <a:rPr lang="de-DE" sz="1400" dirty="0" smtClean="0"/>
              <a:t> </a:t>
            </a:r>
            <a:r>
              <a:rPr lang="de-DE" sz="1400" dirty="0" err="1"/>
              <a:t>random</a:t>
            </a:r>
            <a:r>
              <a:rPr lang="de-DE" sz="1400" dirty="0"/>
              <a:t> </a:t>
            </a:r>
            <a:r>
              <a:rPr lang="de-DE" sz="1400" dirty="0" err="1" smtClean="0"/>
              <a:t>sampling</a:t>
            </a:r>
            <a:r>
              <a:rPr lang="de-DE" sz="1400" dirty="0" smtClean="0"/>
              <a:t> </a:t>
            </a:r>
            <a:r>
              <a:rPr lang="de-DE" sz="1400" dirty="0" err="1" smtClean="0"/>
              <a:t>method</a:t>
            </a:r>
            <a:r>
              <a:rPr lang="de-DE" sz="1400" dirty="0" smtClean="0"/>
              <a:t> </a:t>
            </a:r>
            <a:r>
              <a:rPr lang="de-DE" sz="1400" dirty="0"/>
              <a:t>(such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Latin</a:t>
            </a:r>
            <a:r>
              <a:rPr lang="de-DE" sz="1400" dirty="0"/>
              <a:t> Hypercube) </a:t>
            </a:r>
            <a:r>
              <a:rPr lang="de-DE" sz="1400" dirty="0" err="1"/>
              <a:t>helps</a:t>
            </a:r>
            <a:r>
              <a:rPr lang="de-DE" sz="1400" dirty="0"/>
              <a:t> </a:t>
            </a:r>
            <a:r>
              <a:rPr lang="de-DE" sz="1400" dirty="0" err="1"/>
              <a:t>reduce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sampling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yet</a:t>
            </a:r>
            <a:r>
              <a:rPr lang="de-DE" sz="1400" dirty="0"/>
              <a:t> </a:t>
            </a:r>
            <a:r>
              <a:rPr lang="de-DE" sz="1400" dirty="0" err="1"/>
              <a:t>cover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design (</a:t>
            </a:r>
            <a:r>
              <a:rPr lang="de-DE" sz="1400" dirty="0" err="1"/>
              <a:t>parameter</a:t>
            </a:r>
            <a:r>
              <a:rPr lang="de-DE" sz="1400" dirty="0"/>
              <a:t>) </a:t>
            </a:r>
            <a:r>
              <a:rPr lang="de-DE" sz="1400" dirty="0" err="1"/>
              <a:t>space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The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one</a:t>
            </a:r>
            <a:r>
              <a:rPr lang="de-DE" sz="1400" dirty="0" smtClean="0"/>
              <a:t>-time </a:t>
            </a:r>
            <a:r>
              <a:rPr lang="de-DE" sz="1400" dirty="0" err="1"/>
              <a:t>upfront</a:t>
            </a:r>
            <a:r>
              <a:rPr lang="de-DE" sz="1400" dirty="0"/>
              <a:t> </a:t>
            </a:r>
            <a:r>
              <a:rPr lang="de-DE" sz="1400" dirty="0" err="1" smtClean="0"/>
              <a:t>efforts</a:t>
            </a:r>
            <a:r>
              <a:rPr lang="de-DE" sz="1400" dirty="0" smtClean="0"/>
              <a:t> </a:t>
            </a:r>
            <a:r>
              <a:rPr lang="de-DE" sz="1400" dirty="0"/>
              <a:t>(FE </a:t>
            </a:r>
            <a:r>
              <a:rPr lang="de-DE" sz="1400" dirty="0" err="1"/>
              <a:t>simulations</a:t>
            </a:r>
            <a:r>
              <a:rPr lang="de-DE" sz="1400" dirty="0"/>
              <a:t> + </a:t>
            </a:r>
            <a:r>
              <a:rPr lang="de-DE" sz="1400" dirty="0" err="1"/>
              <a:t>training</a:t>
            </a:r>
            <a:r>
              <a:rPr lang="de-DE" sz="1400" dirty="0"/>
              <a:t> + </a:t>
            </a:r>
            <a:r>
              <a:rPr lang="de-DE" sz="1400" dirty="0" err="1"/>
              <a:t>validation</a:t>
            </a:r>
            <a:r>
              <a:rPr lang="de-DE" sz="1400" dirty="0"/>
              <a:t>)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/>
              <a:t>used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demanding</a:t>
            </a:r>
            <a:r>
              <a:rPr lang="de-DE" sz="1400" dirty="0"/>
              <a:t> </a:t>
            </a:r>
            <a:r>
              <a:rPr lang="de-DE" sz="1400" dirty="0" err="1"/>
              <a:t>investigations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follow (</a:t>
            </a:r>
            <a:r>
              <a:rPr lang="de-DE" sz="1400" dirty="0" err="1"/>
              <a:t>sensitivity</a:t>
            </a:r>
            <a:r>
              <a:rPr lang="de-DE" sz="1400" dirty="0"/>
              <a:t>, back-analysis, design </a:t>
            </a:r>
            <a:r>
              <a:rPr lang="de-DE" sz="1400" dirty="0" err="1"/>
              <a:t>optimization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65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 bwMode="auto">
          <a:xfrm>
            <a:off x="3506308" y="1576450"/>
            <a:ext cx="0" cy="33557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Gerader Verbinder 5"/>
          <p:cNvCxnSpPr/>
          <p:nvPr/>
        </p:nvCxnSpPr>
        <p:spPr bwMode="auto">
          <a:xfrm flipH="1">
            <a:off x="636971" y="1567573"/>
            <a:ext cx="28782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 flipH="1">
            <a:off x="636971" y="2260030"/>
            <a:ext cx="28782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Gerader Verbinder 7"/>
          <p:cNvCxnSpPr/>
          <p:nvPr/>
        </p:nvCxnSpPr>
        <p:spPr bwMode="auto">
          <a:xfrm flipH="1">
            <a:off x="636972" y="3724846"/>
            <a:ext cx="28782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Gerader Verbinder 8"/>
          <p:cNvCxnSpPr/>
          <p:nvPr/>
        </p:nvCxnSpPr>
        <p:spPr bwMode="auto">
          <a:xfrm>
            <a:off x="3506308" y="3467394"/>
            <a:ext cx="967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36971" y="1697588"/>
                <a:ext cx="213859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Soil 1: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71" y="1697588"/>
                <a:ext cx="2138599" cy="384721"/>
              </a:xfrm>
              <a:prstGeom prst="rect">
                <a:avLst/>
              </a:prstGeom>
              <a:blipFill>
                <a:blip r:embed="rId2"/>
                <a:stretch>
                  <a:fillRect l="-2564" t="-9375" b="-23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99959" y="2241356"/>
                <a:ext cx="3309624" cy="450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Soil</a:t>
                </a:r>
                <a:r>
                  <a:rPr lang="de-DE" dirty="0" smtClean="0"/>
                  <a:t> 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𝑜𝑒𝑑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𝑢𝑟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p>
                    </m:sSubSup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9" y="2241356"/>
                <a:ext cx="3309624" cy="450636"/>
              </a:xfrm>
              <a:prstGeom prst="rect">
                <a:avLst/>
              </a:prstGeom>
              <a:blipFill>
                <a:blip r:embed="rId3"/>
                <a:stretch>
                  <a:fillRect l="-1657" b="-17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600477" y="3751447"/>
                <a:ext cx="178516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 smtClean="0"/>
                  <a:t>Soil</a:t>
                </a:r>
                <a:r>
                  <a:rPr lang="de-DE" dirty="0" smtClean="0"/>
                  <a:t> 3: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77" y="3751447"/>
                <a:ext cx="1785169" cy="384721"/>
              </a:xfrm>
              <a:prstGeom prst="rect">
                <a:avLst/>
              </a:prstGeom>
              <a:blipFill>
                <a:blip r:embed="rId4"/>
                <a:stretch>
                  <a:fillRect l="-3425" t="-9375" b="-23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r Verbinder 12"/>
          <p:cNvCxnSpPr/>
          <p:nvPr/>
        </p:nvCxnSpPr>
        <p:spPr bwMode="auto">
          <a:xfrm flipH="1">
            <a:off x="1529555" y="2162377"/>
            <a:ext cx="1976753" cy="13050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/>
          <p:cNvCxnSpPr/>
          <p:nvPr/>
        </p:nvCxnSpPr>
        <p:spPr bwMode="auto">
          <a:xfrm flipH="1">
            <a:off x="747203" y="3467394"/>
            <a:ext cx="782352" cy="4764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 rot="19709155">
                <a:off x="667185" y="3318241"/>
                <a:ext cx="74071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9155">
                <a:off x="667185" y="3318241"/>
                <a:ext cx="740716" cy="384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 bwMode="auto">
          <a:xfrm>
            <a:off x="3346383" y="2162377"/>
            <a:ext cx="296037" cy="2787588"/>
          </a:xfrm>
          <a:custGeom>
            <a:avLst/>
            <a:gdLst>
              <a:gd name="connsiteX0" fmla="*/ 284213 w 296037"/>
              <a:gd name="connsiteY0" fmla="*/ 0 h 2787588"/>
              <a:gd name="connsiteX1" fmla="*/ 284213 w 296037"/>
              <a:gd name="connsiteY1" fmla="*/ 843378 h 2787588"/>
              <a:gd name="connsiteX2" fmla="*/ 275336 w 296037"/>
              <a:gd name="connsiteY2" fmla="*/ 896644 h 2787588"/>
              <a:gd name="connsiteX3" fmla="*/ 257580 w 296037"/>
              <a:gd name="connsiteY3" fmla="*/ 976543 h 2787588"/>
              <a:gd name="connsiteX4" fmla="*/ 248703 w 296037"/>
              <a:gd name="connsiteY4" fmla="*/ 1003176 h 2787588"/>
              <a:gd name="connsiteX5" fmla="*/ 239825 w 296037"/>
              <a:gd name="connsiteY5" fmla="*/ 1056442 h 2787588"/>
              <a:gd name="connsiteX6" fmla="*/ 230947 w 296037"/>
              <a:gd name="connsiteY6" fmla="*/ 1225118 h 2787588"/>
              <a:gd name="connsiteX7" fmla="*/ 222070 w 296037"/>
              <a:gd name="connsiteY7" fmla="*/ 1251751 h 2787588"/>
              <a:gd name="connsiteX8" fmla="*/ 204314 w 296037"/>
              <a:gd name="connsiteY8" fmla="*/ 1340528 h 2787588"/>
              <a:gd name="connsiteX9" fmla="*/ 177681 w 296037"/>
              <a:gd name="connsiteY9" fmla="*/ 1438182 h 2787588"/>
              <a:gd name="connsiteX10" fmla="*/ 168803 w 296037"/>
              <a:gd name="connsiteY10" fmla="*/ 1500326 h 2787588"/>
              <a:gd name="connsiteX11" fmla="*/ 159926 w 296037"/>
              <a:gd name="connsiteY11" fmla="*/ 1580225 h 2787588"/>
              <a:gd name="connsiteX12" fmla="*/ 151048 w 296037"/>
              <a:gd name="connsiteY12" fmla="*/ 1606858 h 2787588"/>
              <a:gd name="connsiteX13" fmla="*/ 142170 w 296037"/>
              <a:gd name="connsiteY13" fmla="*/ 1677879 h 2787588"/>
              <a:gd name="connsiteX14" fmla="*/ 133293 w 296037"/>
              <a:gd name="connsiteY14" fmla="*/ 1713390 h 2787588"/>
              <a:gd name="connsiteX15" fmla="*/ 115537 w 296037"/>
              <a:gd name="connsiteY15" fmla="*/ 1802167 h 2787588"/>
              <a:gd name="connsiteX16" fmla="*/ 106660 w 296037"/>
              <a:gd name="connsiteY16" fmla="*/ 1837677 h 2787588"/>
              <a:gd name="connsiteX17" fmla="*/ 88904 w 296037"/>
              <a:gd name="connsiteY17" fmla="*/ 1908699 h 2787588"/>
              <a:gd name="connsiteX18" fmla="*/ 71149 w 296037"/>
              <a:gd name="connsiteY18" fmla="*/ 2086252 h 2787588"/>
              <a:gd name="connsiteX19" fmla="*/ 53394 w 296037"/>
              <a:gd name="connsiteY19" fmla="*/ 2166151 h 2787588"/>
              <a:gd name="connsiteX20" fmla="*/ 44516 w 296037"/>
              <a:gd name="connsiteY20" fmla="*/ 2228295 h 2787588"/>
              <a:gd name="connsiteX21" fmla="*/ 26761 w 296037"/>
              <a:gd name="connsiteY21" fmla="*/ 2467992 h 2787588"/>
              <a:gd name="connsiteX22" fmla="*/ 9005 w 296037"/>
              <a:gd name="connsiteY22" fmla="*/ 2583401 h 2787588"/>
              <a:gd name="connsiteX23" fmla="*/ 128 w 296037"/>
              <a:gd name="connsiteY23" fmla="*/ 2787588 h 278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037" h="2787588">
                <a:moveTo>
                  <a:pt x="284213" y="0"/>
                </a:moveTo>
                <a:cubicBezTo>
                  <a:pt x="300676" y="378624"/>
                  <a:pt x="299266" y="256316"/>
                  <a:pt x="284213" y="843378"/>
                </a:cubicBezTo>
                <a:cubicBezTo>
                  <a:pt x="283752" y="861372"/>
                  <a:pt x="278556" y="878934"/>
                  <a:pt x="275336" y="896644"/>
                </a:cubicBezTo>
                <a:cubicBezTo>
                  <a:pt x="270758" y="921821"/>
                  <a:pt x="264706" y="951602"/>
                  <a:pt x="257580" y="976543"/>
                </a:cubicBezTo>
                <a:cubicBezTo>
                  <a:pt x="255009" y="985541"/>
                  <a:pt x="250733" y="994041"/>
                  <a:pt x="248703" y="1003176"/>
                </a:cubicBezTo>
                <a:cubicBezTo>
                  <a:pt x="244798" y="1020748"/>
                  <a:pt x="242784" y="1038687"/>
                  <a:pt x="239825" y="1056442"/>
                </a:cubicBezTo>
                <a:cubicBezTo>
                  <a:pt x="236866" y="1112667"/>
                  <a:pt x="236044" y="1169046"/>
                  <a:pt x="230947" y="1225118"/>
                </a:cubicBezTo>
                <a:cubicBezTo>
                  <a:pt x="230100" y="1234437"/>
                  <a:pt x="224174" y="1242633"/>
                  <a:pt x="222070" y="1251751"/>
                </a:cubicBezTo>
                <a:cubicBezTo>
                  <a:pt x="215284" y="1281157"/>
                  <a:pt x="213857" y="1311898"/>
                  <a:pt x="204314" y="1340528"/>
                </a:cubicBezTo>
                <a:cubicBezTo>
                  <a:pt x="186976" y="1392542"/>
                  <a:pt x="186046" y="1387992"/>
                  <a:pt x="177681" y="1438182"/>
                </a:cubicBezTo>
                <a:cubicBezTo>
                  <a:pt x="174241" y="1458822"/>
                  <a:pt x="171398" y="1479563"/>
                  <a:pt x="168803" y="1500326"/>
                </a:cubicBezTo>
                <a:cubicBezTo>
                  <a:pt x="165479" y="1526916"/>
                  <a:pt x="164331" y="1553793"/>
                  <a:pt x="159926" y="1580225"/>
                </a:cubicBezTo>
                <a:cubicBezTo>
                  <a:pt x="158388" y="1589456"/>
                  <a:pt x="154007" y="1597980"/>
                  <a:pt x="151048" y="1606858"/>
                </a:cubicBezTo>
                <a:cubicBezTo>
                  <a:pt x="148089" y="1630532"/>
                  <a:pt x="146092" y="1654346"/>
                  <a:pt x="142170" y="1677879"/>
                </a:cubicBezTo>
                <a:cubicBezTo>
                  <a:pt x="140164" y="1689914"/>
                  <a:pt x="135850" y="1701460"/>
                  <a:pt x="133293" y="1713390"/>
                </a:cubicBezTo>
                <a:cubicBezTo>
                  <a:pt x="126970" y="1742899"/>
                  <a:pt x="121456" y="1772575"/>
                  <a:pt x="115537" y="1802167"/>
                </a:cubicBezTo>
                <a:cubicBezTo>
                  <a:pt x="113144" y="1814131"/>
                  <a:pt x="109307" y="1825767"/>
                  <a:pt x="106660" y="1837677"/>
                </a:cubicBezTo>
                <a:cubicBezTo>
                  <a:pt x="92378" y="1901949"/>
                  <a:pt x="104767" y="1861111"/>
                  <a:pt x="88904" y="1908699"/>
                </a:cubicBezTo>
                <a:cubicBezTo>
                  <a:pt x="80455" y="2018543"/>
                  <a:pt x="84381" y="2000246"/>
                  <a:pt x="71149" y="2086252"/>
                </a:cubicBezTo>
                <a:cubicBezTo>
                  <a:pt x="62221" y="2144283"/>
                  <a:pt x="67189" y="2124763"/>
                  <a:pt x="53394" y="2166151"/>
                </a:cubicBezTo>
                <a:cubicBezTo>
                  <a:pt x="50435" y="2186866"/>
                  <a:pt x="46707" y="2207485"/>
                  <a:pt x="44516" y="2228295"/>
                </a:cubicBezTo>
                <a:cubicBezTo>
                  <a:pt x="34909" y="2319555"/>
                  <a:pt x="34305" y="2373686"/>
                  <a:pt x="26761" y="2467992"/>
                </a:cubicBezTo>
                <a:cubicBezTo>
                  <a:pt x="19534" y="2558334"/>
                  <a:pt x="26475" y="2530992"/>
                  <a:pt x="9005" y="2583401"/>
                </a:cubicBezTo>
                <a:cubicBezTo>
                  <a:pt x="-1769" y="2734254"/>
                  <a:pt x="128" y="2666154"/>
                  <a:pt x="128" y="2787588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 16"/>
          <p:cNvSpPr/>
          <p:nvPr/>
        </p:nvSpPr>
        <p:spPr bwMode="auto">
          <a:xfrm>
            <a:off x="3634711" y="1567573"/>
            <a:ext cx="292963" cy="603681"/>
          </a:xfrm>
          <a:custGeom>
            <a:avLst/>
            <a:gdLst>
              <a:gd name="connsiteX0" fmla="*/ 0 w 292963"/>
              <a:gd name="connsiteY0" fmla="*/ 648121 h 648121"/>
              <a:gd name="connsiteX1" fmla="*/ 8878 w 292963"/>
              <a:gd name="connsiteY1" fmla="*/ 523834 h 648121"/>
              <a:gd name="connsiteX2" fmla="*/ 26633 w 292963"/>
              <a:gd name="connsiteY2" fmla="*/ 470568 h 648121"/>
              <a:gd name="connsiteX3" fmla="*/ 44388 w 292963"/>
              <a:gd name="connsiteY3" fmla="*/ 452812 h 648121"/>
              <a:gd name="connsiteX4" fmla="*/ 62144 w 292963"/>
              <a:gd name="connsiteY4" fmla="*/ 399546 h 648121"/>
              <a:gd name="connsiteX5" fmla="*/ 71021 w 292963"/>
              <a:gd name="connsiteY5" fmla="*/ 372913 h 648121"/>
              <a:gd name="connsiteX6" fmla="*/ 106532 w 292963"/>
              <a:gd name="connsiteY6" fmla="*/ 248626 h 648121"/>
              <a:gd name="connsiteX7" fmla="*/ 124287 w 292963"/>
              <a:gd name="connsiteY7" fmla="*/ 195360 h 648121"/>
              <a:gd name="connsiteX8" fmla="*/ 133165 w 292963"/>
              <a:gd name="connsiteY8" fmla="*/ 168727 h 648121"/>
              <a:gd name="connsiteX9" fmla="*/ 195309 w 292963"/>
              <a:gd name="connsiteY9" fmla="*/ 115461 h 648121"/>
              <a:gd name="connsiteX10" fmla="*/ 230819 w 292963"/>
              <a:gd name="connsiteY10" fmla="*/ 62195 h 648121"/>
              <a:gd name="connsiteX11" fmla="*/ 266330 w 292963"/>
              <a:gd name="connsiteY11" fmla="*/ 26684 h 648121"/>
              <a:gd name="connsiteX12" fmla="*/ 292963 w 292963"/>
              <a:gd name="connsiteY12" fmla="*/ 51 h 648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963" h="648121">
                <a:moveTo>
                  <a:pt x="0" y="648121"/>
                </a:moveTo>
                <a:cubicBezTo>
                  <a:pt x="2959" y="606692"/>
                  <a:pt x="2717" y="564909"/>
                  <a:pt x="8878" y="523834"/>
                </a:cubicBezTo>
                <a:cubicBezTo>
                  <a:pt x="11654" y="505325"/>
                  <a:pt x="13399" y="483802"/>
                  <a:pt x="26633" y="470568"/>
                </a:cubicBezTo>
                <a:lnTo>
                  <a:pt x="44388" y="452812"/>
                </a:lnTo>
                <a:lnTo>
                  <a:pt x="62144" y="399546"/>
                </a:lnTo>
                <a:cubicBezTo>
                  <a:pt x="65103" y="390668"/>
                  <a:pt x="68751" y="381991"/>
                  <a:pt x="71021" y="372913"/>
                </a:cubicBezTo>
                <a:cubicBezTo>
                  <a:pt x="93315" y="283743"/>
                  <a:pt x="81062" y="325036"/>
                  <a:pt x="106532" y="248626"/>
                </a:cubicBezTo>
                <a:lnTo>
                  <a:pt x="124287" y="195360"/>
                </a:lnTo>
                <a:cubicBezTo>
                  <a:pt x="127246" y="186482"/>
                  <a:pt x="125379" y="173918"/>
                  <a:pt x="133165" y="168727"/>
                </a:cubicBezTo>
                <a:cubicBezTo>
                  <a:pt x="157261" y="152663"/>
                  <a:pt x="178087" y="141295"/>
                  <a:pt x="195309" y="115461"/>
                </a:cubicBezTo>
                <a:cubicBezTo>
                  <a:pt x="207146" y="97706"/>
                  <a:pt x="215730" y="77284"/>
                  <a:pt x="230819" y="62195"/>
                </a:cubicBezTo>
                <a:cubicBezTo>
                  <a:pt x="242656" y="50358"/>
                  <a:pt x="257044" y="40613"/>
                  <a:pt x="266330" y="26684"/>
                </a:cubicBezTo>
                <a:cubicBezTo>
                  <a:pt x="285727" y="-2411"/>
                  <a:pt x="273415" y="51"/>
                  <a:pt x="292963" y="51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 bwMode="auto">
          <a:xfrm>
            <a:off x="3506308" y="1576450"/>
            <a:ext cx="4213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endCxn id="17" idx="6"/>
          </p:cNvCxnSpPr>
          <p:nvPr/>
        </p:nvCxnSpPr>
        <p:spPr bwMode="auto">
          <a:xfrm>
            <a:off x="3506308" y="1797430"/>
            <a:ext cx="234935" cy="17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Gerade Verbindung mit Pfeil 19"/>
          <p:cNvCxnSpPr>
            <a:endCxn id="17" idx="1"/>
          </p:cNvCxnSpPr>
          <p:nvPr/>
        </p:nvCxnSpPr>
        <p:spPr bwMode="auto">
          <a:xfrm flipV="1">
            <a:off x="3501869" y="2055489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Gerade Verbindung mit Pfeil 20"/>
          <p:cNvCxnSpPr/>
          <p:nvPr/>
        </p:nvCxnSpPr>
        <p:spPr bwMode="auto">
          <a:xfrm flipV="1">
            <a:off x="3488175" y="2306740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rade Verbindung mit Pfeil 21"/>
          <p:cNvCxnSpPr/>
          <p:nvPr/>
        </p:nvCxnSpPr>
        <p:spPr bwMode="auto">
          <a:xfrm flipV="1">
            <a:off x="3482055" y="2534480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Gerade Verbindung mit Pfeil 22"/>
          <p:cNvCxnSpPr/>
          <p:nvPr/>
        </p:nvCxnSpPr>
        <p:spPr bwMode="auto">
          <a:xfrm flipV="1">
            <a:off x="3484859" y="2809485"/>
            <a:ext cx="141720" cy="1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Gerade Verbindung mit Pfeil 23"/>
          <p:cNvCxnSpPr/>
          <p:nvPr/>
        </p:nvCxnSpPr>
        <p:spPr bwMode="auto">
          <a:xfrm flipV="1">
            <a:off x="3509565" y="302233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/>
          <p:nvPr/>
        </p:nvCxnSpPr>
        <p:spPr bwMode="auto">
          <a:xfrm flipV="1">
            <a:off x="3501945" y="324331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Gerade Verbindung mit Pfeil 25"/>
          <p:cNvCxnSpPr/>
          <p:nvPr/>
        </p:nvCxnSpPr>
        <p:spPr bwMode="auto">
          <a:xfrm flipV="1">
            <a:off x="3479085" y="344143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Gerade Verbindung mit Pfeil 26"/>
          <p:cNvCxnSpPr/>
          <p:nvPr/>
        </p:nvCxnSpPr>
        <p:spPr bwMode="auto">
          <a:xfrm flipH="1" flipV="1">
            <a:off x="3418125" y="401293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 rot="19709155">
                <a:off x="1499672" y="2749244"/>
                <a:ext cx="975267" cy="407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𝑝𝑟𝑒𝑠𝑡𝑟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9155">
                <a:off x="1499672" y="2749244"/>
                <a:ext cx="975267" cy="407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/>
          <p:nvPr/>
        </p:nvCxnSpPr>
        <p:spPr bwMode="auto">
          <a:xfrm flipH="1" flipV="1">
            <a:off x="3395265" y="421867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Gerade Verbindung mit Pfeil 29"/>
          <p:cNvCxnSpPr/>
          <p:nvPr/>
        </p:nvCxnSpPr>
        <p:spPr bwMode="auto">
          <a:xfrm flipH="1" flipV="1">
            <a:off x="3372405" y="4447277"/>
            <a:ext cx="9966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H="1">
            <a:off x="3342397" y="4671892"/>
            <a:ext cx="1594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/>
          <p:nvPr/>
        </p:nvCxnSpPr>
        <p:spPr bwMode="auto">
          <a:xfrm flipH="1">
            <a:off x="3342397" y="4925845"/>
            <a:ext cx="15947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812246" y="1326215"/>
                <a:ext cx="49853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46" y="1326215"/>
                <a:ext cx="498533" cy="3847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634711" y="1585327"/>
                <a:ext cx="50417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11" y="1585327"/>
                <a:ext cx="504176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551219" y="1844085"/>
                <a:ext cx="50417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19" y="1844085"/>
                <a:ext cx="504176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2561922" y="4385523"/>
                <a:ext cx="803746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22" y="4385523"/>
                <a:ext cx="803746" cy="3847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33354" y="4648666"/>
                <a:ext cx="57131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54" y="4648666"/>
                <a:ext cx="571310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ihandform 37"/>
          <p:cNvSpPr/>
          <p:nvPr/>
        </p:nvSpPr>
        <p:spPr bwMode="auto">
          <a:xfrm>
            <a:off x="3208108" y="1558697"/>
            <a:ext cx="604138" cy="3405034"/>
          </a:xfrm>
          <a:custGeom>
            <a:avLst/>
            <a:gdLst>
              <a:gd name="connsiteX0" fmla="*/ 284213 w 296037"/>
              <a:gd name="connsiteY0" fmla="*/ 0 h 2787588"/>
              <a:gd name="connsiteX1" fmla="*/ 284213 w 296037"/>
              <a:gd name="connsiteY1" fmla="*/ 843378 h 2787588"/>
              <a:gd name="connsiteX2" fmla="*/ 275336 w 296037"/>
              <a:gd name="connsiteY2" fmla="*/ 896644 h 2787588"/>
              <a:gd name="connsiteX3" fmla="*/ 257580 w 296037"/>
              <a:gd name="connsiteY3" fmla="*/ 976543 h 2787588"/>
              <a:gd name="connsiteX4" fmla="*/ 248703 w 296037"/>
              <a:gd name="connsiteY4" fmla="*/ 1003176 h 2787588"/>
              <a:gd name="connsiteX5" fmla="*/ 239825 w 296037"/>
              <a:gd name="connsiteY5" fmla="*/ 1056442 h 2787588"/>
              <a:gd name="connsiteX6" fmla="*/ 230947 w 296037"/>
              <a:gd name="connsiteY6" fmla="*/ 1225118 h 2787588"/>
              <a:gd name="connsiteX7" fmla="*/ 222070 w 296037"/>
              <a:gd name="connsiteY7" fmla="*/ 1251751 h 2787588"/>
              <a:gd name="connsiteX8" fmla="*/ 204314 w 296037"/>
              <a:gd name="connsiteY8" fmla="*/ 1340528 h 2787588"/>
              <a:gd name="connsiteX9" fmla="*/ 177681 w 296037"/>
              <a:gd name="connsiteY9" fmla="*/ 1438182 h 2787588"/>
              <a:gd name="connsiteX10" fmla="*/ 168803 w 296037"/>
              <a:gd name="connsiteY10" fmla="*/ 1500326 h 2787588"/>
              <a:gd name="connsiteX11" fmla="*/ 159926 w 296037"/>
              <a:gd name="connsiteY11" fmla="*/ 1580225 h 2787588"/>
              <a:gd name="connsiteX12" fmla="*/ 151048 w 296037"/>
              <a:gd name="connsiteY12" fmla="*/ 1606858 h 2787588"/>
              <a:gd name="connsiteX13" fmla="*/ 142170 w 296037"/>
              <a:gd name="connsiteY13" fmla="*/ 1677879 h 2787588"/>
              <a:gd name="connsiteX14" fmla="*/ 133293 w 296037"/>
              <a:gd name="connsiteY14" fmla="*/ 1713390 h 2787588"/>
              <a:gd name="connsiteX15" fmla="*/ 115537 w 296037"/>
              <a:gd name="connsiteY15" fmla="*/ 1802167 h 2787588"/>
              <a:gd name="connsiteX16" fmla="*/ 106660 w 296037"/>
              <a:gd name="connsiteY16" fmla="*/ 1837677 h 2787588"/>
              <a:gd name="connsiteX17" fmla="*/ 88904 w 296037"/>
              <a:gd name="connsiteY17" fmla="*/ 1908699 h 2787588"/>
              <a:gd name="connsiteX18" fmla="*/ 71149 w 296037"/>
              <a:gd name="connsiteY18" fmla="*/ 2086252 h 2787588"/>
              <a:gd name="connsiteX19" fmla="*/ 53394 w 296037"/>
              <a:gd name="connsiteY19" fmla="*/ 2166151 h 2787588"/>
              <a:gd name="connsiteX20" fmla="*/ 44516 w 296037"/>
              <a:gd name="connsiteY20" fmla="*/ 2228295 h 2787588"/>
              <a:gd name="connsiteX21" fmla="*/ 26761 w 296037"/>
              <a:gd name="connsiteY21" fmla="*/ 2467992 h 2787588"/>
              <a:gd name="connsiteX22" fmla="*/ 9005 w 296037"/>
              <a:gd name="connsiteY22" fmla="*/ 2583401 h 2787588"/>
              <a:gd name="connsiteX23" fmla="*/ 128 w 296037"/>
              <a:gd name="connsiteY23" fmla="*/ 2787588 h 278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037" h="2787588">
                <a:moveTo>
                  <a:pt x="284213" y="0"/>
                </a:moveTo>
                <a:cubicBezTo>
                  <a:pt x="300676" y="378624"/>
                  <a:pt x="299266" y="256316"/>
                  <a:pt x="284213" y="843378"/>
                </a:cubicBezTo>
                <a:cubicBezTo>
                  <a:pt x="283752" y="861372"/>
                  <a:pt x="278556" y="878934"/>
                  <a:pt x="275336" y="896644"/>
                </a:cubicBezTo>
                <a:cubicBezTo>
                  <a:pt x="270758" y="921821"/>
                  <a:pt x="264706" y="951602"/>
                  <a:pt x="257580" y="976543"/>
                </a:cubicBezTo>
                <a:cubicBezTo>
                  <a:pt x="255009" y="985541"/>
                  <a:pt x="250733" y="994041"/>
                  <a:pt x="248703" y="1003176"/>
                </a:cubicBezTo>
                <a:cubicBezTo>
                  <a:pt x="244798" y="1020748"/>
                  <a:pt x="242784" y="1038687"/>
                  <a:pt x="239825" y="1056442"/>
                </a:cubicBezTo>
                <a:cubicBezTo>
                  <a:pt x="236866" y="1112667"/>
                  <a:pt x="236044" y="1169046"/>
                  <a:pt x="230947" y="1225118"/>
                </a:cubicBezTo>
                <a:cubicBezTo>
                  <a:pt x="230100" y="1234437"/>
                  <a:pt x="224174" y="1242633"/>
                  <a:pt x="222070" y="1251751"/>
                </a:cubicBezTo>
                <a:cubicBezTo>
                  <a:pt x="215284" y="1281157"/>
                  <a:pt x="213857" y="1311898"/>
                  <a:pt x="204314" y="1340528"/>
                </a:cubicBezTo>
                <a:cubicBezTo>
                  <a:pt x="186976" y="1392542"/>
                  <a:pt x="186046" y="1387992"/>
                  <a:pt x="177681" y="1438182"/>
                </a:cubicBezTo>
                <a:cubicBezTo>
                  <a:pt x="174241" y="1458822"/>
                  <a:pt x="171398" y="1479563"/>
                  <a:pt x="168803" y="1500326"/>
                </a:cubicBezTo>
                <a:cubicBezTo>
                  <a:pt x="165479" y="1526916"/>
                  <a:pt x="164331" y="1553793"/>
                  <a:pt x="159926" y="1580225"/>
                </a:cubicBezTo>
                <a:cubicBezTo>
                  <a:pt x="158388" y="1589456"/>
                  <a:pt x="154007" y="1597980"/>
                  <a:pt x="151048" y="1606858"/>
                </a:cubicBezTo>
                <a:cubicBezTo>
                  <a:pt x="148089" y="1630532"/>
                  <a:pt x="146092" y="1654346"/>
                  <a:pt x="142170" y="1677879"/>
                </a:cubicBezTo>
                <a:cubicBezTo>
                  <a:pt x="140164" y="1689914"/>
                  <a:pt x="135850" y="1701460"/>
                  <a:pt x="133293" y="1713390"/>
                </a:cubicBezTo>
                <a:cubicBezTo>
                  <a:pt x="126970" y="1742899"/>
                  <a:pt x="121456" y="1772575"/>
                  <a:pt x="115537" y="1802167"/>
                </a:cubicBezTo>
                <a:cubicBezTo>
                  <a:pt x="113144" y="1814131"/>
                  <a:pt x="109307" y="1825767"/>
                  <a:pt x="106660" y="1837677"/>
                </a:cubicBezTo>
                <a:cubicBezTo>
                  <a:pt x="92378" y="1901949"/>
                  <a:pt x="104767" y="1861111"/>
                  <a:pt x="88904" y="1908699"/>
                </a:cubicBezTo>
                <a:cubicBezTo>
                  <a:pt x="80455" y="2018543"/>
                  <a:pt x="84381" y="2000246"/>
                  <a:pt x="71149" y="2086252"/>
                </a:cubicBezTo>
                <a:cubicBezTo>
                  <a:pt x="62221" y="2144283"/>
                  <a:pt x="67189" y="2124763"/>
                  <a:pt x="53394" y="2166151"/>
                </a:cubicBezTo>
                <a:cubicBezTo>
                  <a:pt x="50435" y="2186866"/>
                  <a:pt x="46707" y="2207485"/>
                  <a:pt x="44516" y="2228295"/>
                </a:cubicBezTo>
                <a:cubicBezTo>
                  <a:pt x="34909" y="2319555"/>
                  <a:pt x="34305" y="2373686"/>
                  <a:pt x="26761" y="2467992"/>
                </a:cubicBezTo>
                <a:cubicBezTo>
                  <a:pt x="19534" y="2558334"/>
                  <a:pt x="26475" y="2530992"/>
                  <a:pt x="9005" y="2583401"/>
                </a:cubicBezTo>
                <a:cubicBezTo>
                  <a:pt x="-1769" y="2734254"/>
                  <a:pt x="128" y="2666154"/>
                  <a:pt x="128" y="278758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82644" y="5340840"/>
                <a:ext cx="1915268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Inclinometer: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de-DE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44" y="5340840"/>
                <a:ext cx="1915268" cy="384721"/>
              </a:xfrm>
              <a:prstGeom prst="rect">
                <a:avLst/>
              </a:prstGeom>
              <a:blipFill>
                <a:blip r:embed="rId12"/>
                <a:stretch>
                  <a:fillRect l="-2866" t="-9524" b="-25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116778" y="5396645"/>
                <a:ext cx="142212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PLAXIS: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78" y="5396645"/>
                <a:ext cx="1422121" cy="384721"/>
              </a:xfrm>
              <a:prstGeom prst="rect">
                <a:avLst/>
              </a:prstGeom>
              <a:blipFill>
                <a:blip r:embed="rId13"/>
                <a:stretch>
                  <a:fillRect l="-3846" t="-9524" b="-253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4398892" y="1411548"/>
                <a:ext cx="5437566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Back-analysis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de-DE" sz="1600" dirty="0" smtClean="0"/>
                  <a:t> </a:t>
                </a:r>
                <a:r>
                  <a:rPr lang="de-DE" sz="1600" dirty="0" err="1" smtClean="0"/>
                  <a:t>to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de-DE" sz="1600" dirty="0" smtClean="0"/>
                  <a:t> </a:t>
                </a: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repeatedly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changing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soil</a:t>
                </a:r>
                <a:r>
                  <a:rPr lang="de-DE" sz="1600" dirty="0" smtClean="0"/>
                  <a:t>/ </a:t>
                </a:r>
                <a:r>
                  <a:rPr lang="de-DE" sz="1600" dirty="0" err="1" smtClean="0"/>
                  <a:t>structure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parameters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an </a:t>
                </a:r>
                <a:r>
                  <a:rPr lang="de-DE" sz="1600" dirty="0" err="1" smtClean="0"/>
                  <a:t>optimization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algorithm</a:t>
                </a:r>
                <a:r>
                  <a:rPr lang="de-DE" sz="1600" dirty="0" smtClean="0"/>
                  <a:t>.</a:t>
                </a:r>
              </a:p>
              <a:p>
                <a:endParaRPr lang="de-DE" sz="1600" dirty="0"/>
              </a:p>
              <a:p>
                <a:r>
                  <a:rPr lang="de-DE" sz="1600" dirty="0" smtClean="0"/>
                  <a:t>Back-analysis </a:t>
                </a:r>
                <a:r>
                  <a:rPr lang="de-DE" sz="1600" dirty="0" err="1" smtClean="0"/>
                  <a:t>is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challenging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ill-posed</a:t>
                </a:r>
                <a:r>
                  <a:rPr lang="de-DE" sz="1600" dirty="0" smtClean="0"/>
                  <a:t> inverse </a:t>
                </a:r>
                <a:r>
                  <a:rPr lang="de-DE" sz="1600" dirty="0" err="1" smtClean="0"/>
                  <a:t>problem</a:t>
                </a:r>
                <a:r>
                  <a:rPr lang="de-DE" sz="1600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Measurement </a:t>
                </a:r>
                <a:r>
                  <a:rPr lang="de-DE" sz="1600" dirty="0" err="1" smtClean="0"/>
                  <a:t>noise</a:t>
                </a:r>
                <a:endParaRPr lang="de-DE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1600" dirty="0" err="1" smtClean="0"/>
                  <a:t>Soil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variabilities</a:t>
                </a:r>
                <a:r>
                  <a:rPr lang="de-DE" sz="1600" dirty="0" smtClean="0"/>
                  <a:t> (</a:t>
                </a:r>
                <a:r>
                  <a:rPr lang="de-DE" sz="1600" dirty="0" err="1" smtClean="0"/>
                  <a:t>inhomogeinity</a:t>
                </a:r>
                <a:r>
                  <a:rPr lang="de-DE" sz="1600" dirty="0" smtClean="0"/>
                  <a:t>) </a:t>
                </a:r>
                <a:r>
                  <a:rPr lang="de-DE" sz="1600" dirty="0" err="1" smtClean="0"/>
                  <a:t>and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mechanical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behaviors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that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are</a:t>
                </a:r>
                <a:r>
                  <a:rPr lang="de-DE" sz="1600" dirty="0" smtClean="0"/>
                  <a:t> not </a:t>
                </a:r>
                <a:r>
                  <a:rPr lang="de-DE" sz="1600" dirty="0" err="1" smtClean="0"/>
                  <a:t>captured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by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soil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models</a:t>
                </a:r>
                <a:r>
                  <a:rPr lang="de-DE" sz="1600" dirty="0" smtClean="0"/>
                  <a:t> (</a:t>
                </a:r>
                <a:r>
                  <a:rPr lang="de-DE" sz="1600" dirty="0" err="1" smtClean="0"/>
                  <a:t>anisotropy</a:t>
                </a:r>
                <a:r>
                  <a:rPr lang="de-DE" sz="16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1600" dirty="0" smtClean="0"/>
                  <a:t>Other </a:t>
                </a:r>
                <a:r>
                  <a:rPr lang="de-DE" sz="1600" dirty="0" err="1" smtClean="0"/>
                  <a:t>modeling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uncertainties</a:t>
                </a:r>
                <a:r>
                  <a:rPr lang="de-DE" sz="1600" dirty="0"/>
                  <a:t> </a:t>
                </a:r>
                <a:r>
                  <a:rPr lang="de-DE" sz="1600" dirty="0" smtClean="0"/>
                  <a:t>(</a:t>
                </a:r>
                <a:r>
                  <a:rPr lang="de-DE" sz="1600" dirty="0" err="1" smtClean="0"/>
                  <a:t>soil-structure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interactions</a:t>
                </a:r>
                <a:r>
                  <a:rPr lang="de-DE" sz="1600" dirty="0" smtClean="0"/>
                  <a:t>, </a:t>
                </a:r>
                <a:r>
                  <a:rPr lang="de-DE" sz="1600" dirty="0" err="1" smtClean="0"/>
                  <a:t>no</a:t>
                </a:r>
                <a:r>
                  <a:rPr lang="de-DE" sz="1600" dirty="0" smtClean="0"/>
                  <a:t> real </a:t>
                </a:r>
                <a:r>
                  <a:rPr lang="de-DE" sz="1600" dirty="0" err="1" smtClean="0"/>
                  <a:t>loads</a:t>
                </a:r>
                <a:r>
                  <a:rPr lang="de-DE" sz="16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1600" dirty="0" smtClean="0"/>
              </a:p>
              <a:p>
                <a:r>
                  <a:rPr lang="de-DE" sz="1600" dirty="0" err="1" smtClean="0"/>
                  <a:t>Many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numerical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optimization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algorithms</a:t>
                </a:r>
                <a:r>
                  <a:rPr lang="de-DE" sz="1600" dirty="0" smtClean="0"/>
                  <a:t>: </a:t>
                </a:r>
                <a:r>
                  <a:rPr lang="de-DE" sz="1600" b="1" dirty="0"/>
                  <a:t>Kalman </a:t>
                </a:r>
                <a:r>
                  <a:rPr lang="de-DE" sz="1600" b="1" dirty="0" err="1"/>
                  <a:t>filters</a:t>
                </a:r>
                <a:r>
                  <a:rPr lang="de-DE" sz="1600" dirty="0"/>
                  <a:t> (KF), </a:t>
                </a:r>
                <a:r>
                  <a:rPr lang="de-DE" sz="1600" b="1" dirty="0" err="1" smtClean="0"/>
                  <a:t>Particle</a:t>
                </a:r>
                <a:r>
                  <a:rPr lang="de-DE" sz="1600" b="1" dirty="0" smtClean="0"/>
                  <a:t> </a:t>
                </a:r>
                <a:r>
                  <a:rPr lang="de-DE" sz="1600" b="1" dirty="0" err="1"/>
                  <a:t>s</a:t>
                </a:r>
                <a:r>
                  <a:rPr lang="de-DE" sz="1600" b="1" dirty="0" err="1" smtClean="0"/>
                  <a:t>warm</a:t>
                </a:r>
                <a:r>
                  <a:rPr lang="de-DE" sz="1600" b="1" dirty="0" smtClean="0"/>
                  <a:t> </a:t>
                </a:r>
                <a:r>
                  <a:rPr lang="de-DE" sz="1600" b="1" dirty="0" err="1" smtClean="0"/>
                  <a:t>optimization</a:t>
                </a:r>
                <a:r>
                  <a:rPr lang="de-DE" sz="1600" b="1" dirty="0" smtClean="0"/>
                  <a:t> </a:t>
                </a:r>
                <a:r>
                  <a:rPr lang="de-DE" sz="1600" dirty="0" smtClean="0"/>
                  <a:t>(PSO), etc.</a:t>
                </a:r>
                <a:r>
                  <a:rPr lang="de-DE" sz="1600" dirty="0"/>
                  <a:t>	</a:t>
                </a:r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92" y="1411548"/>
                <a:ext cx="5437566" cy="3293209"/>
              </a:xfrm>
              <a:prstGeom prst="rect">
                <a:avLst/>
              </a:prstGeom>
              <a:blipFill>
                <a:blip r:embed="rId14"/>
                <a:stretch>
                  <a:fillRect l="-673" t="-556" r="-1345" b="-1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/>
          <p:cNvCxnSpPr>
            <a:stCxn id="40" idx="0"/>
          </p:cNvCxnSpPr>
          <p:nvPr/>
        </p:nvCxnSpPr>
        <p:spPr bwMode="auto">
          <a:xfrm flipH="1" flipV="1">
            <a:off x="3342397" y="4963730"/>
            <a:ext cx="485442" cy="432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feld 54"/>
          <p:cNvSpPr txBox="1"/>
          <p:nvPr/>
        </p:nvSpPr>
        <p:spPr>
          <a:xfrm>
            <a:off x="747203" y="6033015"/>
            <a:ext cx="884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FF0000"/>
                </a:solidFill>
              </a:rPr>
              <a:t>Numerical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algorithms</a:t>
            </a:r>
            <a:r>
              <a:rPr lang="de-DE" sz="1600" dirty="0" smtClean="0">
                <a:solidFill>
                  <a:srgbClr val="FF0000"/>
                </a:solidFill>
              </a:rPr>
              <a:t> back-</a:t>
            </a:r>
            <a:r>
              <a:rPr lang="de-DE" sz="1600" dirty="0" err="1" smtClean="0">
                <a:solidFill>
                  <a:srgbClr val="FF0000"/>
                </a:solidFill>
              </a:rPr>
              <a:t>calculate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soil</a:t>
            </a:r>
            <a:r>
              <a:rPr lang="de-DE" sz="1600" dirty="0" smtClean="0">
                <a:solidFill>
                  <a:srgbClr val="FF0000"/>
                </a:solidFill>
              </a:rPr>
              <a:t>/ </a:t>
            </a:r>
            <a:r>
              <a:rPr lang="de-DE" sz="1600" dirty="0" err="1" smtClean="0">
                <a:solidFill>
                  <a:srgbClr val="FF0000"/>
                </a:solidFill>
              </a:rPr>
              <a:t>structure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parameters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by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fitting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modeled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outputs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to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measured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site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data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using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as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few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model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evaluations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as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possible</a:t>
            </a:r>
            <a:r>
              <a:rPr lang="de-DE" sz="1600" dirty="0" smtClean="0">
                <a:solidFill>
                  <a:srgbClr val="FF0000"/>
                </a:solidFill>
              </a:rPr>
              <a:t>.</a:t>
            </a:r>
            <a:endParaRPr lang="de-DE" sz="1600" dirty="0">
              <a:solidFill>
                <a:srgbClr val="FF0000"/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 bwMode="auto">
          <a:xfrm flipV="1">
            <a:off x="2517931" y="5033387"/>
            <a:ext cx="690177" cy="307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feld 43"/>
          <p:cNvSpPr txBox="1"/>
          <p:nvPr/>
        </p:nvSpPr>
        <p:spPr>
          <a:xfrm>
            <a:off x="3257664" y="793415"/>
            <a:ext cx="339067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Geotechnical</a:t>
            </a:r>
            <a:r>
              <a:rPr lang="de-DE" b="1" dirty="0" smtClean="0"/>
              <a:t> back-analysis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833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4" name="Grafik 43"/>
          <p:cNvPicPr/>
          <p:nvPr/>
        </p:nvPicPr>
        <p:blipFill>
          <a:blip r:embed="rId2"/>
          <a:stretch/>
        </p:blipFill>
        <p:spPr>
          <a:xfrm>
            <a:off x="2802300" y="2480019"/>
            <a:ext cx="3265560" cy="24688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ormula 2"/>
              <p:cNvSpPr txBox="1"/>
              <p:nvPr/>
            </p:nvSpPr>
            <p:spPr>
              <a:xfrm>
                <a:off x="9525" y="3106419"/>
                <a:ext cx="2590095" cy="311040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/>
                        <m:t>model</m:t>
                      </m:r>
                      <m:r>
                        <m:rPr>
                          <m:lit/>
                          <m:nor/>
                        </m:rPr>
                        <a:rPr/>
                        <m:t>: 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5" name="Formula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" y="3106419"/>
                <a:ext cx="2590095" cy="311040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ormula 3"/>
              <p:cNvSpPr txBox="1"/>
              <p:nvPr/>
            </p:nvSpPr>
            <p:spPr>
              <a:xfrm>
                <a:off x="6227340" y="3106419"/>
                <a:ext cx="3183360" cy="356400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 lang="de-DE" smtClean="0"/>
                        <m:t>data</m:t>
                      </m:r>
                      <m:r>
                        <m:rPr>
                          <m:lit/>
                          <m:nor/>
                        </m:rPr>
                        <a:rPr lang="de-DE" smtClean="0"/>
                        <m:t>: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6" name="Formul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40" y="3106419"/>
                <a:ext cx="3183360" cy="356400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Formula 4"/>
              <p:cNvSpPr txBox="1"/>
              <p:nvPr/>
            </p:nvSpPr>
            <p:spPr>
              <a:xfrm>
                <a:off x="1356180" y="5166339"/>
                <a:ext cx="3867120" cy="328320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/>
                        <m:t>initial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r>
                        <m:rPr>
                          <m:lit/>
                          <m:nor/>
                        </m:rPr>
                        <a:rPr/>
                        <m:t>estimate</m:t>
                      </m:r>
                      <m:r>
                        <m:rPr>
                          <m:lit/>
                          <m:nor/>
                        </m:rPr>
                        <a:rPr/>
                        <m:t>: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8" name="Formula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80" y="5166339"/>
                <a:ext cx="3867120" cy="328320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Formula 5"/>
              <p:cNvSpPr txBox="1"/>
              <p:nvPr/>
            </p:nvSpPr>
            <p:spPr>
              <a:xfrm>
                <a:off x="2979060" y="1884579"/>
                <a:ext cx="5231880" cy="335160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/>
                        <m:t>a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r>
                        <m:rPr>
                          <m:lit/>
                          <m:nor/>
                        </m:rPr>
                        <a:rPr/>
                        <m:t>priori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r>
                        <m:rPr>
                          <m:lit/>
                          <m:nor/>
                        </m:rPr>
                        <a:rPr/>
                        <m:t>estimate</m:t>
                      </m:r>
                      <m:r>
                        <m:rPr>
                          <m:lit/>
                          <m:nor/>
                        </m:rPr>
                        <a:rPr/>
                        <m:t>: 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60" y="1884579"/>
                <a:ext cx="5231880" cy="335160"/>
              </a:xfrm>
              <a:prstGeom prst="rect">
                <a:avLst/>
              </a:prstGeom>
              <a:blipFill>
                <a:blip r:embed="rId6"/>
                <a:stretch>
                  <a:fillRect b="-3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ormula 6"/>
              <p:cNvSpPr txBox="1"/>
              <p:nvPr/>
            </p:nvSpPr>
            <p:spPr>
              <a:xfrm>
                <a:off x="4325460" y="4231419"/>
                <a:ext cx="5009400" cy="335160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 lang="de-DE" smtClean="0"/>
                        <m:t>a</m:t>
                      </m:r>
                      <m:r>
                        <m:rPr>
                          <m:lit/>
                          <m:nor/>
                        </m:rPr>
                        <a:rPr lang="de-DE" smtClean="0"/>
                        <m:t> </m:t>
                      </m:r>
                      <m:r>
                        <m:rPr>
                          <m:lit/>
                          <m:nor/>
                        </m:rPr>
                        <a:rPr lang="de-DE" smtClean="0"/>
                        <m:t>posteriori</m:t>
                      </m:r>
                      <m:r>
                        <m:rPr>
                          <m:lit/>
                          <m:nor/>
                        </m:rPr>
                        <a:rPr lang="de-DE" smtClean="0"/>
                        <m:t> </m:t>
                      </m:r>
                      <m:r>
                        <m:rPr>
                          <m:lit/>
                          <m:nor/>
                        </m:rPr>
                        <a:rPr lang="de-DE" smtClean="0"/>
                        <m:t>estimate</m:t>
                      </m:r>
                      <m:r>
                        <m:rPr>
                          <m:lit/>
                          <m:nor/>
                        </m:rPr>
                        <a:rPr lang="de-DE" b="0" i="0" smtClean="0"/>
                        <m:t> (</m:t>
                      </m:r>
                      <m:r>
                        <m:rPr>
                          <m:lit/>
                          <m:nor/>
                        </m:rPr>
                        <a:rPr lang="de-DE" b="0" i="0" smtClean="0"/>
                        <m:t>Bayes</m:t>
                      </m:r>
                      <m:r>
                        <m:rPr>
                          <m:lit/>
                          <m:nor/>
                        </m:rPr>
                        <a:rPr lang="de-DE" b="0" i="0" smtClean="0"/>
                        <m:t>′ </m:t>
                      </m:r>
                      <m:r>
                        <m:rPr>
                          <m:lit/>
                          <m:nor/>
                        </m:rPr>
                        <a:rPr lang="de-DE" b="0" i="0" smtClean="0"/>
                        <m:t>theorem</m:t>
                      </m:r>
                      <m:r>
                        <m:rPr>
                          <m:lit/>
                          <m:nor/>
                        </m:rPr>
                        <a:rPr lang="de-DE" b="0" i="0" smtClean="0"/>
                        <m:t>): </m:t>
                      </m:r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0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60" y="4231419"/>
                <a:ext cx="5009400" cy="335160"/>
              </a:xfrm>
              <a:prstGeom prst="rect">
                <a:avLst/>
              </a:prstGeom>
              <a:blipFill>
                <a:blip r:embed="rId7"/>
                <a:stretch>
                  <a:fillRect b="-10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7"/>
          <p:cNvSpPr/>
          <p:nvPr/>
        </p:nvSpPr>
        <p:spPr>
          <a:xfrm>
            <a:off x="3729300" y="2255739"/>
            <a:ext cx="457560" cy="260640"/>
          </a:xfrm>
          <a:custGeom>
            <a:avLst/>
            <a:gdLst/>
            <a:ahLst/>
            <a:cxnLst/>
            <a:rect l="0" t="0" r="r" b="b"/>
            <a:pathLst>
              <a:path w="1271" h="724">
                <a:moveTo>
                  <a:pt x="0" y="0"/>
                </a:moveTo>
                <a:lnTo>
                  <a:pt x="1270" y="723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  <p:sp>
        <p:nvSpPr>
          <p:cNvPr id="52" name="Freeform 8"/>
          <p:cNvSpPr/>
          <p:nvPr/>
        </p:nvSpPr>
        <p:spPr>
          <a:xfrm>
            <a:off x="4735140" y="4020819"/>
            <a:ext cx="640440" cy="274680"/>
          </a:xfrm>
          <a:custGeom>
            <a:avLst/>
            <a:gdLst/>
            <a:ahLst/>
            <a:cxnLst/>
            <a:rect l="0" t="0" r="r" b="b"/>
            <a:pathLst>
              <a:path w="1779" h="763">
                <a:moveTo>
                  <a:pt x="0" y="0"/>
                </a:moveTo>
                <a:lnTo>
                  <a:pt x="1778" y="762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de-DE"/>
          </a:p>
        </p:txBody>
      </p:sp>
      <p:sp>
        <p:nvSpPr>
          <p:cNvPr id="53" name="Freeform 9"/>
          <p:cNvSpPr/>
          <p:nvPr/>
        </p:nvSpPr>
        <p:spPr>
          <a:xfrm>
            <a:off x="3441300" y="4948899"/>
            <a:ext cx="360" cy="217800"/>
          </a:xfrm>
          <a:custGeom>
            <a:avLst/>
            <a:gdLst/>
            <a:ahLst/>
            <a:cxnLst/>
            <a:rect l="0" t="0" r="r" b="b"/>
            <a:pathLst>
              <a:path w="1" h="605">
                <a:moveTo>
                  <a:pt x="0" y="604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56" name="Freeform 10"/>
          <p:cNvSpPr/>
          <p:nvPr/>
        </p:nvSpPr>
        <p:spPr>
          <a:xfrm>
            <a:off x="2599620" y="3289299"/>
            <a:ext cx="203040" cy="360"/>
          </a:xfrm>
          <a:custGeom>
            <a:avLst/>
            <a:gdLst/>
            <a:ahLst/>
            <a:cxnLst/>
            <a:rect l="0" t="0" r="r" b="b"/>
            <a:pathLst>
              <a:path w="564" h="1">
                <a:moveTo>
                  <a:pt x="0" y="0"/>
                </a:moveTo>
                <a:lnTo>
                  <a:pt x="563" y="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57" name="Freeform 11"/>
          <p:cNvSpPr/>
          <p:nvPr/>
        </p:nvSpPr>
        <p:spPr>
          <a:xfrm>
            <a:off x="6067860" y="3289299"/>
            <a:ext cx="159840" cy="360"/>
          </a:xfrm>
          <a:custGeom>
            <a:avLst/>
            <a:gdLst/>
            <a:ahLst/>
            <a:cxnLst/>
            <a:rect l="0" t="0" r="r" b="b"/>
            <a:pathLst>
              <a:path w="444" h="1">
                <a:moveTo>
                  <a:pt x="44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2349562" y="992383"/>
            <a:ext cx="5288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Kalman </a:t>
            </a:r>
            <a:r>
              <a:rPr lang="de-DE" b="1" dirty="0" err="1" smtClean="0"/>
              <a:t>filter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/>
              <a:t> </a:t>
            </a:r>
            <a:r>
              <a:rPr lang="de-DE" b="1" dirty="0" err="1" smtClean="0"/>
              <a:t>geotechnical</a:t>
            </a:r>
            <a:r>
              <a:rPr lang="de-DE" b="1" dirty="0" smtClean="0"/>
              <a:t> back-analysis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316672" y="5978939"/>
            <a:ext cx="9477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Nguyen, L.T., </a:t>
            </a:r>
            <a:r>
              <a:rPr lang="en-US" sz="1200" dirty="0" err="1"/>
              <a:t>Nestorović</a:t>
            </a:r>
            <a:r>
              <a:rPr lang="en-US" sz="1200" dirty="0"/>
              <a:t>, T., </a:t>
            </a:r>
            <a:r>
              <a:rPr lang="en-US" sz="1200" dirty="0" err="1"/>
              <a:t>Hölter</a:t>
            </a:r>
            <a:r>
              <a:rPr lang="en-US" sz="1200" dirty="0"/>
              <a:t>, R. and </a:t>
            </a:r>
            <a:r>
              <a:rPr lang="en-US" sz="1200" dirty="0" err="1"/>
              <a:t>Schanz</a:t>
            </a:r>
            <a:r>
              <a:rPr lang="en-US" sz="1200" dirty="0"/>
              <a:t>, T., Identifying the geological scenario ahead of the tunnel face: The use of elastoplastic and </a:t>
            </a:r>
            <a:r>
              <a:rPr lang="en-US" sz="1200" dirty="0" err="1"/>
              <a:t>elastodynamic</a:t>
            </a:r>
            <a:r>
              <a:rPr lang="en-US" sz="1200" dirty="0"/>
              <a:t> responses</a:t>
            </a:r>
            <a:r>
              <a:rPr lang="en-US" sz="1200" dirty="0" smtClean="0"/>
              <a:t>. </a:t>
            </a:r>
            <a:r>
              <a:rPr lang="en-US" sz="1200" dirty="0" err="1" smtClean="0"/>
              <a:t>Geotec</a:t>
            </a:r>
            <a:r>
              <a:rPr lang="en-US" sz="1200" dirty="0" smtClean="0"/>
              <a:t> Hanoi 2016.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26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2349562" y="992383"/>
            <a:ext cx="5288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Kalman </a:t>
            </a:r>
            <a:r>
              <a:rPr lang="de-DE" b="1" dirty="0" err="1" smtClean="0"/>
              <a:t>filter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/>
              <a:t> </a:t>
            </a:r>
            <a:r>
              <a:rPr lang="de-DE" b="1" dirty="0" err="1" smtClean="0"/>
              <a:t>geotechnical</a:t>
            </a:r>
            <a:r>
              <a:rPr lang="de-DE" b="1" dirty="0" smtClean="0"/>
              <a:t> back-analysis</a:t>
            </a:r>
            <a:endParaRPr lang="de-DE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8" y="1407600"/>
            <a:ext cx="8699422" cy="54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2349562" y="992383"/>
            <a:ext cx="5288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Kalman </a:t>
            </a:r>
            <a:r>
              <a:rPr lang="de-DE" b="1" dirty="0" err="1" smtClean="0"/>
              <a:t>filter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/>
              <a:t> </a:t>
            </a:r>
            <a:r>
              <a:rPr lang="de-DE" b="1" dirty="0" err="1" smtClean="0"/>
              <a:t>geotechnical</a:t>
            </a:r>
            <a:r>
              <a:rPr lang="de-DE" b="1" dirty="0" smtClean="0"/>
              <a:t> back-analysis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8" y="1407600"/>
            <a:ext cx="8699422" cy="54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2349562" y="992383"/>
            <a:ext cx="5288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Kalman </a:t>
            </a:r>
            <a:r>
              <a:rPr lang="de-DE" b="1" dirty="0" err="1" smtClean="0"/>
              <a:t>filter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/>
              <a:t> </a:t>
            </a:r>
            <a:r>
              <a:rPr lang="de-DE" b="1" dirty="0" err="1" smtClean="0"/>
              <a:t>geotechnical</a:t>
            </a:r>
            <a:r>
              <a:rPr lang="de-DE" b="1" dirty="0" smtClean="0"/>
              <a:t> back-analysis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8" y="1407600"/>
            <a:ext cx="8699422" cy="54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8" y="1984767"/>
            <a:ext cx="4236708" cy="40848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2349562" y="992383"/>
            <a:ext cx="528862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Kalman </a:t>
            </a:r>
            <a:r>
              <a:rPr lang="de-DE" b="1" dirty="0" err="1" smtClean="0"/>
              <a:t>filter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/>
              <a:t> </a:t>
            </a:r>
            <a:r>
              <a:rPr lang="de-DE" b="1" dirty="0" err="1" smtClean="0"/>
              <a:t>geotechnical</a:t>
            </a:r>
            <a:r>
              <a:rPr lang="de-DE" b="1" dirty="0" smtClean="0"/>
              <a:t> back-analysis</a:t>
            </a:r>
            <a:endParaRPr lang="de-DE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95198"/>
              </p:ext>
            </p:extLst>
          </p:nvPr>
        </p:nvGraphicFramePr>
        <p:xfrm>
          <a:off x="3876543" y="1934535"/>
          <a:ext cx="56197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643">
                  <a:extLst>
                    <a:ext uri="{9D8B030D-6E8A-4147-A177-3AD203B41FA5}">
                      <a16:colId xmlns:a16="http://schemas.microsoft.com/office/drawing/2014/main" val="4163654189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3873056448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322150639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706602623"/>
                    </a:ext>
                  </a:extLst>
                </a:gridCol>
                <a:gridCol w="1190943">
                  <a:extLst>
                    <a:ext uri="{9D8B030D-6E8A-4147-A177-3AD203B41FA5}">
                      <a16:colId xmlns:a16="http://schemas.microsoft.com/office/drawing/2014/main" val="328944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Parameter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Initial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Back-</a:t>
                      </a:r>
                      <a:r>
                        <a:rPr lang="de-DE" sz="1200" dirty="0" err="1" smtClean="0"/>
                        <a:t>calculated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True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Deviation</a:t>
                      </a:r>
                      <a:r>
                        <a:rPr lang="de-DE" sz="1200" baseline="0" dirty="0" smtClean="0"/>
                        <a:t> (%)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Gref_2 [kN/m^2]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71968,98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63751,30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57692,30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9,50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8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Phi_2 [</a:t>
                      </a:r>
                      <a:r>
                        <a:rPr lang="de-DE" sz="1200" dirty="0" err="1" smtClean="0"/>
                        <a:t>deg</a:t>
                      </a:r>
                      <a:r>
                        <a:rPr lang="de-DE" sz="1200" dirty="0" smtClean="0"/>
                        <a:t>.]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27,05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21,64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22,00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1,66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Gref_3 [kN/m^2]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12193,90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87626,38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88461,53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6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Cref_3 [kN/m^2]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144,54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143,13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Phi_3 [</a:t>
                      </a:r>
                      <a:r>
                        <a:rPr lang="de-DE" sz="1200" dirty="0" err="1" smtClean="0"/>
                        <a:t>deg</a:t>
                      </a:r>
                      <a:r>
                        <a:rPr lang="de-DE" sz="1200" dirty="0" smtClean="0"/>
                        <a:t>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36,58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26,81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27,50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2,57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86829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408259" y="6211725"/>
            <a:ext cx="728596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 </a:t>
            </a:r>
            <a:r>
              <a:rPr lang="de-DE" dirty="0" err="1" smtClean="0"/>
              <a:t>iterations</a:t>
            </a:r>
            <a:r>
              <a:rPr lang="de-DE" dirty="0" smtClean="0"/>
              <a:t> * (2*</a:t>
            </a:r>
            <a:r>
              <a:rPr lang="de-DE" dirty="0" err="1" smtClean="0"/>
              <a:t>number_of_parameters</a:t>
            </a:r>
            <a:r>
              <a:rPr lang="de-DE" dirty="0" smtClean="0"/>
              <a:t> + 1) = 44 PLAXIS2D </a:t>
            </a:r>
            <a:r>
              <a:rPr lang="de-DE" dirty="0" err="1" smtClean="0"/>
              <a:t>runs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17" idx="2"/>
          </p:cNvCxnSpPr>
          <p:nvPr/>
        </p:nvCxnSpPr>
        <p:spPr bwMode="auto">
          <a:xfrm flipH="1">
            <a:off x="1408259" y="1827046"/>
            <a:ext cx="201466" cy="573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Gerade Verbindung mit Pfeil 12"/>
          <p:cNvCxnSpPr>
            <a:stCxn id="15" idx="2"/>
          </p:cNvCxnSpPr>
          <p:nvPr/>
        </p:nvCxnSpPr>
        <p:spPr bwMode="auto">
          <a:xfrm>
            <a:off x="746039" y="1864797"/>
            <a:ext cx="416011" cy="535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feld 14"/>
          <p:cNvSpPr txBox="1"/>
          <p:nvPr/>
        </p:nvSpPr>
        <p:spPr>
          <a:xfrm>
            <a:off x="425278" y="155702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target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313009" y="151926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initial</a:t>
            </a:r>
            <a:endParaRPr lang="de-DE" sz="1400" dirty="0"/>
          </a:p>
        </p:txBody>
      </p:sp>
      <p:cxnSp>
        <p:nvCxnSpPr>
          <p:cNvPr id="22" name="Gerade Verbindung mit Pfeil 21"/>
          <p:cNvCxnSpPr>
            <a:stCxn id="15" idx="2"/>
          </p:cNvCxnSpPr>
          <p:nvPr/>
        </p:nvCxnSpPr>
        <p:spPr bwMode="auto">
          <a:xfrm>
            <a:off x="746039" y="1864797"/>
            <a:ext cx="1497099" cy="535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2094780" y="155702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  <a:r>
              <a:rPr lang="de-DE" sz="1400" dirty="0" smtClean="0"/>
              <a:t>ack-</a:t>
            </a:r>
            <a:r>
              <a:rPr lang="de-DE" sz="1400" dirty="0" err="1" smtClean="0"/>
              <a:t>calculated</a:t>
            </a:r>
            <a:endParaRPr lang="de-DE" sz="1400" dirty="0"/>
          </a:p>
        </p:txBody>
      </p:sp>
      <p:cxnSp>
        <p:nvCxnSpPr>
          <p:cNvPr id="25" name="Gerade Verbindung mit Pfeil 24"/>
          <p:cNvCxnSpPr>
            <a:stCxn id="24" idx="2"/>
          </p:cNvCxnSpPr>
          <p:nvPr/>
        </p:nvCxnSpPr>
        <p:spPr bwMode="auto">
          <a:xfrm flipH="1">
            <a:off x="2243138" y="1864797"/>
            <a:ext cx="565940" cy="5355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28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Backman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53" y="3029749"/>
            <a:ext cx="4169547" cy="23825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867275" y="5412347"/>
            <a:ext cx="5128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https://cosmo-docs.phys.ethz.ch/cosmoHammer/user/pso.html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35706" y="992383"/>
            <a:ext cx="777969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Particle</a:t>
            </a:r>
            <a:r>
              <a:rPr lang="de-DE" b="1" dirty="0" smtClean="0"/>
              <a:t> </a:t>
            </a:r>
            <a:r>
              <a:rPr lang="de-DE" b="1" dirty="0" err="1" smtClean="0"/>
              <a:t>swarm</a:t>
            </a:r>
            <a:r>
              <a:rPr lang="de-DE" b="1" dirty="0" smtClean="0"/>
              <a:t> </a:t>
            </a:r>
            <a:r>
              <a:rPr lang="de-DE" b="1" dirty="0" err="1" smtClean="0"/>
              <a:t>optimization</a:t>
            </a:r>
            <a:r>
              <a:rPr lang="de-DE" b="1" dirty="0" smtClean="0"/>
              <a:t> (PSO)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geotechnical</a:t>
            </a:r>
            <a:r>
              <a:rPr lang="de-DE" b="1" dirty="0" smtClean="0"/>
              <a:t> back-analysis</a:t>
            </a:r>
            <a:endParaRPr lang="de-DE" b="1" dirty="0"/>
          </a:p>
        </p:txBody>
      </p:sp>
      <p:pic>
        <p:nvPicPr>
          <p:cNvPr id="2050" name="Picture 2" descr="f807f93a-dd03-4612-989a-f71a4c62f05c@bau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7" t="10313" r="12822" b="9906"/>
          <a:stretch/>
        </p:blipFill>
        <p:spPr bwMode="auto">
          <a:xfrm>
            <a:off x="364353" y="1757198"/>
            <a:ext cx="4876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02866" y="4706065"/>
            <a:ext cx="456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Typical</a:t>
            </a:r>
            <a:r>
              <a:rPr lang="de-DE" sz="1400" dirty="0" smtClean="0"/>
              <a:t> back-analysis‘ multi-minima </a:t>
            </a:r>
            <a:r>
              <a:rPr lang="de-DE" sz="1400" dirty="0" err="1" smtClean="0"/>
              <a:t>objective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0" y="6356954"/>
            <a:ext cx="584807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On-</a:t>
            </a:r>
            <a:r>
              <a:rPr lang="de-DE" dirty="0" err="1" smtClean="0"/>
              <a:t>going</a:t>
            </a:r>
            <a:r>
              <a:rPr lang="de-DE" dirty="0" smtClean="0"/>
              <a:t> 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: Mohammad Sanayei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MONIMAN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461283133"/>
              </p:ext>
            </p:extLst>
          </p:nvPr>
        </p:nvGraphicFramePr>
        <p:xfrm>
          <a:off x="1651000" y="872555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66331" y="1263864"/>
            <a:ext cx="385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006600"/>
                </a:solidFill>
              </a:rPr>
              <a:t>PLAXIS Python </a:t>
            </a:r>
            <a:r>
              <a:rPr lang="de-DE" sz="1400" dirty="0" err="1" smtClean="0">
                <a:solidFill>
                  <a:srgbClr val="006600"/>
                </a:solidFill>
              </a:rPr>
              <a:t>scripting</a:t>
            </a:r>
            <a:r>
              <a:rPr lang="de-DE" sz="1400" dirty="0" smtClean="0">
                <a:solidFill>
                  <a:srgbClr val="006600"/>
                </a:solidFill>
              </a:rPr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006600"/>
                </a:solidFill>
              </a:rPr>
              <a:t>Qt</a:t>
            </a:r>
            <a:r>
              <a:rPr lang="de-DE" sz="1400" dirty="0" smtClean="0">
                <a:solidFill>
                  <a:srgbClr val="006600"/>
                </a:solidFill>
              </a:rPr>
              <a:t> Designer &amp; PyQt5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006600"/>
                </a:solidFill>
              </a:rPr>
              <a:t>Modularized</a:t>
            </a:r>
            <a:r>
              <a:rPr lang="de-DE" sz="1400" dirty="0" smtClean="0">
                <a:solidFill>
                  <a:srgbClr val="006600"/>
                </a:solidFill>
              </a:rPr>
              <a:t> </a:t>
            </a:r>
            <a:r>
              <a:rPr lang="de-DE" sz="1400" dirty="0" err="1" smtClean="0">
                <a:solidFill>
                  <a:srgbClr val="006600"/>
                </a:solidFill>
              </a:rPr>
              <a:t>object-oriented</a:t>
            </a:r>
            <a:r>
              <a:rPr lang="de-DE" sz="1400" dirty="0" smtClean="0">
                <a:solidFill>
                  <a:srgbClr val="006600"/>
                </a:solidFill>
              </a:rPr>
              <a:t> Python </a:t>
            </a:r>
            <a:r>
              <a:rPr lang="de-DE" sz="1400" dirty="0" err="1" smtClean="0">
                <a:solidFill>
                  <a:srgbClr val="006600"/>
                </a:solidFill>
              </a:rPr>
              <a:t>programming</a:t>
            </a:r>
            <a:endParaRPr lang="de-DE" sz="1400" dirty="0">
              <a:solidFill>
                <a:srgbClr val="0066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6331" y="5168694"/>
            <a:ext cx="36753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2"/>
                </a:solidFill>
              </a:rPr>
              <a:t>Librabry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based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properties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and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features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for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soils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anchors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struts</a:t>
            </a:r>
            <a:r>
              <a:rPr lang="de-DE" sz="1400" dirty="0" smtClean="0">
                <a:solidFill>
                  <a:schemeClr val="tx2"/>
                </a:solidFill>
              </a:rPr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tx2"/>
                </a:solidFill>
              </a:rPr>
              <a:t>Process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automation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for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creating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calculation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steps</a:t>
            </a:r>
            <a:endParaRPr lang="de-DE" sz="1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tx2"/>
                </a:solidFill>
              </a:rPr>
              <a:t>Monitoring </a:t>
            </a:r>
            <a:r>
              <a:rPr lang="de-DE" sz="1400" dirty="0" err="1" smtClean="0">
                <a:solidFill>
                  <a:schemeClr val="tx2"/>
                </a:solidFill>
              </a:rPr>
              <a:t>data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incorporation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195133" y="5168694"/>
            <a:ext cx="3444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accent6"/>
                </a:solidFill>
              </a:rPr>
              <a:t>Geotechnical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sensitivity</a:t>
            </a:r>
            <a:r>
              <a:rPr lang="de-DE" sz="1400" dirty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analysis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and</a:t>
            </a:r>
            <a:r>
              <a:rPr lang="de-DE" sz="1400" dirty="0" smtClean="0">
                <a:solidFill>
                  <a:schemeClr val="accent6"/>
                </a:solidFill>
              </a:rPr>
              <a:t> back-analysis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accent6"/>
                </a:solidFill>
              </a:rPr>
              <a:t>Cost-driven</a:t>
            </a:r>
            <a:r>
              <a:rPr lang="de-DE" sz="1400" dirty="0" smtClean="0">
                <a:solidFill>
                  <a:schemeClr val="accent6"/>
                </a:solidFill>
              </a:rPr>
              <a:t> design </a:t>
            </a:r>
            <a:r>
              <a:rPr lang="de-DE" sz="1400" dirty="0" err="1" smtClean="0">
                <a:solidFill>
                  <a:schemeClr val="accent6"/>
                </a:solidFill>
              </a:rPr>
              <a:t>optimization</a:t>
            </a:r>
            <a:endParaRPr lang="de-DE" sz="1400" dirty="0" smtClean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chemeClr val="accent6"/>
                </a:solidFill>
              </a:rPr>
              <a:t>Metamodeling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and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machine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learning</a:t>
            </a:r>
            <a:r>
              <a:rPr lang="de-DE" sz="1400" dirty="0" smtClean="0">
                <a:solidFill>
                  <a:schemeClr val="accent6"/>
                </a:solidFill>
              </a:rPr>
              <a:t> </a:t>
            </a:r>
            <a:r>
              <a:rPr lang="de-DE" sz="1400" dirty="0" err="1" smtClean="0">
                <a:solidFill>
                  <a:schemeClr val="accent6"/>
                </a:solidFill>
              </a:rPr>
              <a:t>approaches</a:t>
            </a:r>
            <a:endParaRPr lang="de-DE" sz="1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Optiman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852256" y="1846554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Automated</a:t>
            </a:r>
            <a:r>
              <a:rPr lang="de-DE" sz="1600" dirty="0" smtClean="0"/>
              <a:t> design </a:t>
            </a:r>
            <a:r>
              <a:rPr lang="de-DE" sz="1600" dirty="0" err="1" smtClean="0"/>
              <a:t>optimization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</a:t>
            </a:r>
            <a:r>
              <a:rPr lang="de-DE" sz="1600" dirty="0" smtClean="0"/>
              <a:t> </a:t>
            </a:r>
            <a:r>
              <a:rPr lang="de-DE" sz="1600" dirty="0" err="1" smtClean="0"/>
              <a:t>taking</a:t>
            </a:r>
            <a:r>
              <a:rPr lang="de-DE" sz="1600" dirty="0" smtClean="0"/>
              <a:t>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account</a:t>
            </a:r>
            <a:r>
              <a:rPr lang="de-DE" sz="1600" dirty="0" smtClean="0"/>
              <a:t> material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costs</a:t>
            </a:r>
            <a:r>
              <a:rPr lang="de-DE" sz="1600" dirty="0" smtClean="0"/>
              <a:t>.</a:t>
            </a:r>
          </a:p>
          <a:p>
            <a:endParaRPr lang="de-DE" sz="1600" dirty="0"/>
          </a:p>
          <a:p>
            <a:r>
              <a:rPr lang="de-DE" sz="1600" dirty="0" err="1">
                <a:solidFill>
                  <a:srgbClr val="FF0000"/>
                </a:solidFill>
              </a:rPr>
              <a:t>How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far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can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we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go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to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reach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most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economic</a:t>
            </a:r>
            <a:r>
              <a:rPr lang="de-DE" sz="1600" dirty="0" smtClean="0">
                <a:solidFill>
                  <a:srgbClr val="FF0000"/>
                </a:solidFill>
              </a:rPr>
              <a:t> design </a:t>
            </a:r>
            <a:r>
              <a:rPr lang="de-DE" sz="1600" dirty="0" err="1" smtClean="0">
                <a:solidFill>
                  <a:srgbClr val="FF0000"/>
                </a:solidFill>
              </a:rPr>
              <a:t>while</a:t>
            </a:r>
            <a:r>
              <a:rPr lang="de-DE" sz="1600" dirty="0" smtClean="0">
                <a:solidFill>
                  <a:srgbClr val="FF0000"/>
                </a:solidFill>
              </a:rPr>
              <a:t> still </a:t>
            </a:r>
            <a:r>
              <a:rPr lang="de-DE" sz="1600" dirty="0" err="1" smtClean="0">
                <a:solidFill>
                  <a:srgbClr val="FF0000"/>
                </a:solidFill>
              </a:rPr>
              <a:t>satisfying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system</a:t>
            </a:r>
            <a:r>
              <a:rPr lang="de-DE" sz="1600" dirty="0" smtClean="0">
                <a:solidFill>
                  <a:srgbClr val="FF0000"/>
                </a:solidFill>
              </a:rPr>
              <a:t> </a:t>
            </a:r>
            <a:r>
              <a:rPr lang="de-DE" sz="1600" dirty="0" err="1" smtClean="0">
                <a:solidFill>
                  <a:srgbClr val="FF0000"/>
                </a:solidFill>
              </a:rPr>
              <a:t>behavior</a:t>
            </a:r>
            <a:r>
              <a:rPr lang="de-DE" sz="1600" dirty="0" smtClean="0">
                <a:solidFill>
                  <a:srgbClr val="FF0000"/>
                </a:solidFill>
              </a:rPr>
              <a:t>?</a:t>
            </a:r>
            <a:endParaRPr lang="de-DE" sz="1600" dirty="0" smtClean="0"/>
          </a:p>
          <a:p>
            <a:r>
              <a:rPr lang="de-DE" sz="1600" dirty="0"/>
              <a:t>	</a:t>
            </a:r>
          </a:p>
        </p:txBody>
      </p:sp>
      <p:cxnSp>
        <p:nvCxnSpPr>
          <p:cNvPr id="5" name="Gerade Verbindung mit Pfeil 4"/>
          <p:cNvCxnSpPr/>
          <p:nvPr/>
        </p:nvCxnSpPr>
        <p:spPr bwMode="auto">
          <a:xfrm flipV="1">
            <a:off x="3673801" y="3014210"/>
            <a:ext cx="0" cy="2480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Gerade Verbindung mit Pfeil 5"/>
          <p:cNvCxnSpPr/>
          <p:nvPr/>
        </p:nvCxnSpPr>
        <p:spPr bwMode="auto">
          <a:xfrm>
            <a:off x="3681421" y="5495181"/>
            <a:ext cx="3657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34221" y="2923772"/>
                <a:ext cx="103958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€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21" y="2923772"/>
                <a:ext cx="1039580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673801" y="5587513"/>
                <a:ext cx="3637471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𝑟𝑒𝑙𝑒𝑣𝑎𝑛𝑡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801" y="5587513"/>
                <a:ext cx="3637471" cy="384721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 bwMode="auto">
          <a:xfrm>
            <a:off x="3888419" y="3275531"/>
            <a:ext cx="2716567" cy="2015522"/>
          </a:xfrm>
          <a:custGeom>
            <a:avLst/>
            <a:gdLst>
              <a:gd name="connsiteX0" fmla="*/ 0 w 2716567"/>
              <a:gd name="connsiteY0" fmla="*/ 0 h 2015522"/>
              <a:gd name="connsiteX1" fmla="*/ 292963 w 2716567"/>
              <a:gd name="connsiteY1" fmla="*/ 1251752 h 2015522"/>
              <a:gd name="connsiteX2" fmla="*/ 941033 w 2716567"/>
              <a:gd name="connsiteY2" fmla="*/ 1899822 h 2015522"/>
              <a:gd name="connsiteX3" fmla="*/ 2716567 w 2716567"/>
              <a:gd name="connsiteY3" fmla="*/ 2015231 h 2015522"/>
              <a:gd name="connsiteX4" fmla="*/ 2716567 w 2716567"/>
              <a:gd name="connsiteY4" fmla="*/ 2015231 h 201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6567" h="2015522">
                <a:moveTo>
                  <a:pt x="0" y="0"/>
                </a:moveTo>
                <a:cubicBezTo>
                  <a:pt x="68062" y="467557"/>
                  <a:pt x="136124" y="935115"/>
                  <a:pt x="292963" y="1251752"/>
                </a:cubicBezTo>
                <a:cubicBezTo>
                  <a:pt x="449802" y="1568389"/>
                  <a:pt x="537099" y="1772576"/>
                  <a:pt x="941033" y="1899822"/>
                </a:cubicBezTo>
                <a:cubicBezTo>
                  <a:pt x="1344967" y="2027069"/>
                  <a:pt x="2716567" y="2015231"/>
                  <a:pt x="2716567" y="2015231"/>
                </a:cubicBezTo>
                <a:lnTo>
                  <a:pt x="2716567" y="201523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Ellipse 35"/>
          <p:cNvSpPr/>
          <p:nvPr/>
        </p:nvSpPr>
        <p:spPr bwMode="auto">
          <a:xfrm>
            <a:off x="4394446" y="4909351"/>
            <a:ext cx="106533" cy="10653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382698" y="793415"/>
            <a:ext cx="31406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Design/ </a:t>
            </a:r>
            <a:r>
              <a:rPr lang="de-DE" b="1" dirty="0" err="1" smtClean="0"/>
              <a:t>cost</a:t>
            </a:r>
            <a:r>
              <a:rPr lang="de-DE" b="1" dirty="0" smtClean="0"/>
              <a:t> </a:t>
            </a:r>
            <a:r>
              <a:rPr lang="de-DE" b="1" dirty="0" err="1" smtClean="0"/>
              <a:t>optimization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091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Rechteck 3"/>
          <p:cNvSpPr/>
          <p:nvPr/>
        </p:nvSpPr>
        <p:spPr bwMode="auto">
          <a:xfrm>
            <a:off x="636971" y="2139518"/>
            <a:ext cx="1180730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Plaxman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106227" y="2139518"/>
            <a:ext cx="1471473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Sensiman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37989" y="2139518"/>
            <a:ext cx="1308716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Backman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680963" y="2139518"/>
            <a:ext cx="1250272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Optiman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2120" y="3280584"/>
            <a:ext cx="170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06600"/>
                </a:solidFill>
              </a:rPr>
              <a:t>Model </a:t>
            </a:r>
            <a:r>
              <a:rPr lang="de-DE" sz="1600" dirty="0" err="1" smtClean="0">
                <a:solidFill>
                  <a:srgbClr val="006600"/>
                </a:solidFill>
              </a:rPr>
              <a:t>creation</a:t>
            </a:r>
            <a:endParaRPr lang="de-DE" sz="1600" dirty="0" smtClean="0">
              <a:solidFill>
                <a:srgbClr val="006600"/>
              </a:solidFill>
            </a:endParaRPr>
          </a:p>
          <a:p>
            <a:r>
              <a:rPr lang="de-DE" sz="1600" dirty="0" err="1" smtClean="0">
                <a:solidFill>
                  <a:srgbClr val="006600"/>
                </a:solidFill>
              </a:rPr>
              <a:t>Calculation</a:t>
            </a:r>
            <a:r>
              <a:rPr lang="de-DE" sz="1600" dirty="0" smtClean="0">
                <a:solidFill>
                  <a:srgbClr val="006600"/>
                </a:solidFill>
              </a:rPr>
              <a:t> </a:t>
            </a:r>
            <a:r>
              <a:rPr lang="de-DE" sz="1600" dirty="0" err="1" smtClean="0">
                <a:solidFill>
                  <a:srgbClr val="006600"/>
                </a:solidFill>
              </a:rPr>
              <a:t>and</a:t>
            </a:r>
            <a:r>
              <a:rPr lang="de-DE" sz="1600" dirty="0" smtClean="0">
                <a:solidFill>
                  <a:srgbClr val="006600"/>
                </a:solidFill>
              </a:rPr>
              <a:t> </a:t>
            </a:r>
            <a:r>
              <a:rPr lang="de-DE" sz="1600" dirty="0" err="1" smtClean="0">
                <a:solidFill>
                  <a:srgbClr val="006600"/>
                </a:solidFill>
              </a:rPr>
              <a:t>output</a:t>
            </a:r>
            <a:endParaRPr lang="de-DE" sz="1600" dirty="0">
              <a:solidFill>
                <a:srgbClr val="0066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795225" y="3280585"/>
            <a:ext cx="211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06600"/>
                </a:solidFill>
              </a:rPr>
              <a:t>Kalman </a:t>
            </a:r>
            <a:r>
              <a:rPr lang="de-DE" sz="1600" dirty="0" err="1" smtClean="0">
                <a:solidFill>
                  <a:srgbClr val="006600"/>
                </a:solidFill>
              </a:rPr>
              <a:t>filter</a:t>
            </a:r>
            <a:endParaRPr lang="de-DE" sz="1600" dirty="0" smtClean="0">
              <a:solidFill>
                <a:srgbClr val="006600"/>
              </a:solidFill>
            </a:endParaRPr>
          </a:p>
          <a:p>
            <a:r>
              <a:rPr lang="de-DE" sz="1600" dirty="0" err="1" smtClean="0">
                <a:solidFill>
                  <a:srgbClr val="FFC000"/>
                </a:solidFill>
              </a:rPr>
              <a:t>Particle</a:t>
            </a:r>
            <a:r>
              <a:rPr lang="de-DE" sz="1600" dirty="0" smtClean="0">
                <a:solidFill>
                  <a:srgbClr val="FFC000"/>
                </a:solidFill>
              </a:rPr>
              <a:t> </a:t>
            </a:r>
            <a:r>
              <a:rPr lang="de-DE" sz="1600" dirty="0" err="1" smtClean="0">
                <a:solidFill>
                  <a:srgbClr val="FFC000"/>
                </a:solidFill>
              </a:rPr>
              <a:t>swarm</a:t>
            </a:r>
            <a:r>
              <a:rPr lang="de-DE" sz="1600" dirty="0" smtClean="0">
                <a:solidFill>
                  <a:srgbClr val="FFC000"/>
                </a:solidFill>
              </a:rPr>
              <a:t> </a:t>
            </a:r>
            <a:r>
              <a:rPr lang="de-DE" sz="1600" dirty="0" err="1" smtClean="0">
                <a:solidFill>
                  <a:srgbClr val="FFC000"/>
                </a:solidFill>
              </a:rPr>
              <a:t>opt</a:t>
            </a:r>
            <a:r>
              <a:rPr lang="de-DE" sz="1600" dirty="0" smtClean="0">
                <a:solidFill>
                  <a:srgbClr val="FFC000"/>
                </a:solidFill>
              </a:rPr>
              <a:t>.</a:t>
            </a:r>
            <a:endParaRPr lang="de-DE" sz="1600" dirty="0">
              <a:solidFill>
                <a:srgbClr val="FFC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945734" y="3280586"/>
            <a:ext cx="195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006600"/>
                </a:solidFill>
              </a:rPr>
              <a:t>Sensitivity</a:t>
            </a:r>
            <a:r>
              <a:rPr lang="de-DE" sz="1600" dirty="0" smtClean="0">
                <a:solidFill>
                  <a:srgbClr val="006600"/>
                </a:solidFill>
              </a:rPr>
              <a:t> </a:t>
            </a:r>
            <a:r>
              <a:rPr lang="de-DE" sz="1600" dirty="0" err="1" smtClean="0">
                <a:solidFill>
                  <a:srgbClr val="006600"/>
                </a:solidFill>
              </a:rPr>
              <a:t>analysis</a:t>
            </a:r>
            <a:endParaRPr lang="de-DE" sz="1600" dirty="0" smtClean="0">
              <a:solidFill>
                <a:srgbClr val="006600"/>
              </a:solidFill>
            </a:endParaRPr>
          </a:p>
          <a:p>
            <a:r>
              <a:rPr lang="de-DE" sz="1600" dirty="0" err="1" smtClean="0">
                <a:solidFill>
                  <a:srgbClr val="FFC000"/>
                </a:solidFill>
              </a:rPr>
              <a:t>Metamodeling</a:t>
            </a:r>
            <a:endParaRPr lang="de-DE" sz="1600" dirty="0">
              <a:solidFill>
                <a:srgbClr val="FFC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556668" y="3280585"/>
            <a:ext cx="1991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FF0000"/>
                </a:solidFill>
              </a:rPr>
              <a:t>Design </a:t>
            </a:r>
            <a:r>
              <a:rPr lang="de-DE" sz="1600" dirty="0" err="1" smtClean="0">
                <a:solidFill>
                  <a:srgbClr val="FF0000"/>
                </a:solidFill>
              </a:rPr>
              <a:t>optimization</a:t>
            </a:r>
            <a:endParaRPr lang="de-DE" sz="1600" dirty="0">
              <a:solidFill>
                <a:srgbClr val="FF0000"/>
              </a:solidFill>
            </a:endParaRPr>
          </a:p>
        </p:txBody>
      </p:sp>
      <p:cxnSp>
        <p:nvCxnSpPr>
          <p:cNvPr id="13" name="Gewinkelter Verbinder 12"/>
          <p:cNvCxnSpPr>
            <a:stCxn id="2" idx="2"/>
            <a:endCxn id="4" idx="0"/>
          </p:cNvCxnSpPr>
          <p:nvPr/>
        </p:nvCxnSpPr>
        <p:spPr bwMode="auto">
          <a:xfrm rot="5400000">
            <a:off x="2530791" y="-282692"/>
            <a:ext cx="1118755" cy="372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winkelter Verbinder 14"/>
          <p:cNvCxnSpPr>
            <a:stCxn id="2" idx="2"/>
            <a:endCxn id="5" idx="0"/>
          </p:cNvCxnSpPr>
          <p:nvPr/>
        </p:nvCxnSpPr>
        <p:spPr bwMode="auto">
          <a:xfrm rot="5400000">
            <a:off x="3338105" y="524622"/>
            <a:ext cx="1118755" cy="21110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winkelter Verbinder 16"/>
          <p:cNvCxnSpPr>
            <a:stCxn id="2" idx="2"/>
            <a:endCxn id="6" idx="0"/>
          </p:cNvCxnSpPr>
          <p:nvPr/>
        </p:nvCxnSpPr>
        <p:spPr bwMode="auto">
          <a:xfrm rot="5400000">
            <a:off x="4213297" y="1399814"/>
            <a:ext cx="1118755" cy="36065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2" idx="2"/>
            <a:endCxn id="7" idx="0"/>
          </p:cNvCxnSpPr>
          <p:nvPr/>
        </p:nvCxnSpPr>
        <p:spPr bwMode="auto">
          <a:xfrm rot="16200000" flipH="1">
            <a:off x="5070172" y="903590"/>
            <a:ext cx="1118755" cy="1353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352559" y="2139518"/>
            <a:ext cx="1889095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GUI &amp; Utilities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584503" y="3280585"/>
            <a:ext cx="224420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06600"/>
                </a:solidFill>
              </a:rPr>
              <a:t>User </a:t>
            </a:r>
            <a:r>
              <a:rPr lang="de-DE" sz="1600" dirty="0" err="1" smtClean="0">
                <a:solidFill>
                  <a:srgbClr val="006600"/>
                </a:solidFill>
              </a:rPr>
              <a:t>interface</a:t>
            </a:r>
            <a:endParaRPr lang="de-DE" sz="1600" dirty="0" smtClean="0">
              <a:solidFill>
                <a:srgbClr val="006600"/>
              </a:solidFill>
            </a:endParaRPr>
          </a:p>
          <a:p>
            <a:r>
              <a:rPr lang="de-DE" sz="1600" dirty="0" smtClean="0">
                <a:solidFill>
                  <a:srgbClr val="006600"/>
                </a:solidFill>
              </a:rPr>
              <a:t>File </a:t>
            </a:r>
            <a:r>
              <a:rPr lang="de-DE" sz="1600" dirty="0" err="1" smtClean="0">
                <a:solidFill>
                  <a:srgbClr val="006600"/>
                </a:solidFill>
              </a:rPr>
              <a:t>management</a:t>
            </a:r>
            <a:r>
              <a:rPr lang="de-DE" sz="1600" dirty="0" smtClean="0">
                <a:solidFill>
                  <a:srgbClr val="006600"/>
                </a:solidFill>
              </a:rPr>
              <a:t> </a:t>
            </a:r>
            <a:r>
              <a:rPr lang="de-DE" sz="1600" dirty="0" err="1" smtClean="0">
                <a:solidFill>
                  <a:srgbClr val="FFC000"/>
                </a:solidFill>
              </a:rPr>
              <a:t>Visualization</a:t>
            </a:r>
            <a:r>
              <a:rPr lang="de-DE" sz="1600" dirty="0" smtClean="0">
                <a:solidFill>
                  <a:srgbClr val="FFC000"/>
                </a:solidFill>
              </a:rPr>
              <a:t> </a:t>
            </a:r>
            <a:r>
              <a:rPr lang="de-DE" sz="1600" dirty="0" err="1" smtClean="0">
                <a:solidFill>
                  <a:srgbClr val="FFC000"/>
                </a:solidFill>
              </a:rPr>
              <a:t>and</a:t>
            </a:r>
            <a:r>
              <a:rPr lang="de-DE" sz="1600" dirty="0" smtClean="0">
                <a:solidFill>
                  <a:srgbClr val="FFC000"/>
                </a:solidFill>
              </a:rPr>
              <a:t> </a:t>
            </a:r>
            <a:r>
              <a:rPr lang="de-DE" sz="1600" dirty="0" err="1" smtClean="0">
                <a:solidFill>
                  <a:srgbClr val="FFC000"/>
                </a:solidFill>
              </a:rPr>
              <a:t>report</a:t>
            </a:r>
            <a:endParaRPr lang="de-DE" sz="1600" dirty="0">
              <a:solidFill>
                <a:srgbClr val="FFC000"/>
              </a:solidFill>
            </a:endParaRPr>
          </a:p>
        </p:txBody>
      </p:sp>
      <p:cxnSp>
        <p:nvCxnSpPr>
          <p:cNvPr id="37" name="Gewinkelter Verbinder 36"/>
          <p:cNvCxnSpPr>
            <a:stCxn id="33" idx="2"/>
            <a:endCxn id="7" idx="2"/>
          </p:cNvCxnSpPr>
          <p:nvPr/>
        </p:nvCxnSpPr>
        <p:spPr bwMode="auto">
          <a:xfrm rot="5400000">
            <a:off x="7301603" y="1507998"/>
            <a:ext cx="12700" cy="199100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Gewinkelter Verbinder 38"/>
          <p:cNvCxnSpPr>
            <a:stCxn id="33" idx="2"/>
            <a:endCxn id="6" idx="2"/>
          </p:cNvCxnSpPr>
          <p:nvPr/>
        </p:nvCxnSpPr>
        <p:spPr bwMode="auto">
          <a:xfrm rot="5400000">
            <a:off x="6444727" y="651122"/>
            <a:ext cx="12700" cy="370476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Gewinkelter Verbinder 40"/>
          <p:cNvCxnSpPr>
            <a:stCxn id="33" idx="2"/>
            <a:endCxn id="5" idx="2"/>
          </p:cNvCxnSpPr>
          <p:nvPr/>
        </p:nvCxnSpPr>
        <p:spPr bwMode="auto">
          <a:xfrm rot="5400000">
            <a:off x="5569536" y="-224069"/>
            <a:ext cx="12700" cy="545514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Gewinkelter Verbinder 42"/>
          <p:cNvCxnSpPr>
            <a:stCxn id="33" idx="2"/>
            <a:endCxn id="4" idx="2"/>
          </p:cNvCxnSpPr>
          <p:nvPr/>
        </p:nvCxnSpPr>
        <p:spPr bwMode="auto">
          <a:xfrm rot="5400000">
            <a:off x="4762222" y="-1031383"/>
            <a:ext cx="12700" cy="706977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72772" y="4636135"/>
            <a:ext cx="2157931" cy="6771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6 </a:t>
            </a:r>
            <a:r>
              <a:rPr lang="de-DE" dirty="0" err="1" smtClean="0"/>
              <a:t>months</a:t>
            </a:r>
            <a:endParaRPr lang="de-DE" dirty="0" smtClean="0"/>
          </a:p>
          <a:p>
            <a:r>
              <a:rPr lang="de-DE" dirty="0" smtClean="0"/>
              <a:t>20420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433903" y="4636135"/>
            <a:ext cx="7002197" cy="20621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Modern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</a:t>
            </a:r>
            <a:r>
              <a:rPr lang="de-DE" sz="1600" dirty="0" err="1" smtClean="0"/>
              <a:t>framework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librabries</a:t>
            </a:r>
            <a:r>
              <a:rPr lang="de-DE" sz="1600" dirty="0" smtClean="0"/>
              <a:t> (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OOP Python, PyQt5,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umpy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atplotlib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pickle, </a:t>
            </a:r>
            <a:r>
              <a:rPr lang="de-D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etc.</a:t>
            </a:r>
            <a:r>
              <a:rPr lang="de-DE" sz="1600" dirty="0" smtClean="0"/>
              <a:t>) </a:t>
            </a:r>
            <a:r>
              <a:rPr lang="de-DE" sz="1600" dirty="0" err="1" smtClean="0"/>
              <a:t>help</a:t>
            </a:r>
            <a:r>
              <a:rPr lang="de-DE" sz="1600" dirty="0" smtClean="0"/>
              <a:t> </a:t>
            </a:r>
            <a:r>
              <a:rPr lang="de-DE" sz="1600" dirty="0" err="1" smtClean="0"/>
              <a:t>shorten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development</a:t>
            </a:r>
            <a:r>
              <a:rPr lang="de-DE" sz="1600" dirty="0" smtClean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Modularized</a:t>
            </a:r>
            <a:r>
              <a:rPr lang="de-DE" sz="1600" dirty="0" smtClean="0"/>
              <a:t> </a:t>
            </a:r>
            <a:r>
              <a:rPr lang="de-DE" sz="1600" dirty="0" err="1" smtClean="0"/>
              <a:t>structure</a:t>
            </a:r>
            <a:r>
              <a:rPr lang="de-DE" sz="1600" dirty="0" smtClean="0"/>
              <a:t> </a:t>
            </a:r>
            <a:r>
              <a:rPr lang="de-DE" sz="1600" dirty="0" err="1" smtClean="0"/>
              <a:t>helps</a:t>
            </a:r>
            <a:r>
              <a:rPr lang="de-DE" sz="1600" dirty="0" smtClean="0"/>
              <a:t> in </a:t>
            </a:r>
            <a:r>
              <a:rPr lang="de-DE" sz="1600" dirty="0" err="1" smtClean="0"/>
              <a:t>mantainaning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extending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functionalities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MONIMAN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Careful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results</a:t>
            </a:r>
            <a:r>
              <a:rPr lang="de-DE" sz="1600" dirty="0" smtClean="0"/>
              <a:t> in </a:t>
            </a:r>
            <a:r>
              <a:rPr lang="de-DE" sz="1600" dirty="0" err="1" smtClean="0"/>
              <a:t>scientific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public</a:t>
            </a:r>
            <a:r>
              <a:rPr lang="de-DE" sz="1600" dirty="0" smtClean="0"/>
              <a:t>-domain </a:t>
            </a:r>
            <a:r>
              <a:rPr lang="de-DE" sz="1600" dirty="0" err="1" smtClean="0"/>
              <a:t>resources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beneficial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User </a:t>
            </a:r>
            <a:r>
              <a:rPr lang="de-DE" sz="1600" dirty="0" err="1" smtClean="0"/>
              <a:t>experience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feedback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valuable</a:t>
            </a:r>
            <a:endParaRPr lang="de-DE" sz="1600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0" y="4272151"/>
            <a:ext cx="11769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Numbers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2364122" y="4269829"/>
            <a:ext cx="19800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MONIMAN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558554" y="6041522"/>
            <a:ext cx="87888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MONIMAN</a:t>
            </a:r>
            <a:r>
              <a:rPr lang="de-DE" dirty="0" smtClean="0">
                <a:solidFill>
                  <a:schemeClr val="tx2"/>
                </a:solidFill>
              </a:rPr>
              <a:t>: </a:t>
            </a:r>
            <a:r>
              <a:rPr lang="de-DE" dirty="0" err="1" smtClean="0">
                <a:solidFill>
                  <a:schemeClr val="tx2"/>
                </a:solidFill>
              </a:rPr>
              <a:t>Optimization-based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tool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turn </a:t>
            </a:r>
            <a:r>
              <a:rPr lang="de-DE" dirty="0" err="1" smtClean="0">
                <a:solidFill>
                  <a:schemeClr val="tx2"/>
                </a:solidFill>
              </a:rPr>
              <a:t>monitoring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data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valuable</a:t>
            </a:r>
            <a:r>
              <a:rPr lang="de-DE" dirty="0" smtClean="0">
                <a:solidFill>
                  <a:schemeClr val="tx2"/>
                </a:solidFill>
              </a:rPr>
              <a:t> design </a:t>
            </a:r>
            <a:r>
              <a:rPr lang="de-DE" dirty="0" err="1" smtClean="0">
                <a:solidFill>
                  <a:schemeClr val="tx2"/>
                </a:solidFill>
              </a:rPr>
              <a:t>parameters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that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can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help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minimize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cost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while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securing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safe</a:t>
            </a:r>
            <a:r>
              <a:rPr lang="de-DE" dirty="0" smtClean="0">
                <a:solidFill>
                  <a:schemeClr val="tx2"/>
                </a:solidFill>
              </a:rPr>
              <a:t> design.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240415" y="3864928"/>
            <a:ext cx="2892509" cy="2162655"/>
            <a:chOff x="4039094" y="1502405"/>
            <a:chExt cx="2892509" cy="2162655"/>
          </a:xfrm>
        </p:grpSpPr>
        <p:graphicFrame>
          <p:nvGraphicFramePr>
            <p:cNvPr id="27" name="Diagramm 26"/>
            <p:cNvGraphicFramePr/>
            <p:nvPr>
              <p:extLst>
                <p:ext uri="{D42A27DB-BD31-4B8C-83A1-F6EECF244321}">
                  <p14:modId xmlns:p14="http://schemas.microsoft.com/office/powerpoint/2010/main" val="558793441"/>
                </p:ext>
              </p:extLst>
            </p:nvPr>
          </p:nvGraphicFramePr>
          <p:xfrm>
            <a:off x="4039094" y="1736721"/>
            <a:ext cx="2892509" cy="19283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8" name="Rechteck 27"/>
            <p:cNvSpPr/>
            <p:nvPr/>
          </p:nvSpPr>
          <p:spPr>
            <a:xfrm>
              <a:off x="5043920" y="1502405"/>
              <a:ext cx="10518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schemeClr val="tx2"/>
                  </a:solidFill>
                </a:rPr>
                <a:t>MONIMAN</a:t>
              </a:r>
            </a:p>
          </p:txBody>
        </p:sp>
      </p:grpSp>
      <p:pic>
        <p:nvPicPr>
          <p:cNvPr id="29" name="Grafik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32446"/>
            <a:ext cx="2621872" cy="196640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18" y="1375657"/>
            <a:ext cx="2931982" cy="2090167"/>
          </a:xfrm>
          <a:prstGeom prst="rect">
            <a:avLst/>
          </a:prstGeom>
        </p:spPr>
      </p:pic>
      <p:cxnSp>
        <p:nvCxnSpPr>
          <p:cNvPr id="31" name="Gerade Verbindung mit Pfeil 30"/>
          <p:cNvCxnSpPr>
            <a:stCxn id="29" idx="2"/>
            <a:endCxn id="27" idx="1"/>
          </p:cNvCxnSpPr>
          <p:nvPr/>
        </p:nvCxnSpPr>
        <p:spPr bwMode="auto">
          <a:xfrm>
            <a:off x="1806236" y="3398850"/>
            <a:ext cx="1434179" cy="1664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1195718" y="4099244"/>
            <a:ext cx="13276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Monitoring</a:t>
            </a:r>
          </a:p>
          <a:p>
            <a:r>
              <a:rPr lang="de-DE" dirty="0" err="1" smtClean="0"/>
              <a:t>data</a:t>
            </a:r>
            <a:endParaRPr lang="de-DE" dirty="0"/>
          </a:p>
        </p:txBody>
      </p:sp>
      <p:cxnSp>
        <p:nvCxnSpPr>
          <p:cNvPr id="33" name="Gerade Verbindung mit Pfeil 32"/>
          <p:cNvCxnSpPr>
            <a:endCxn id="30" idx="2"/>
          </p:cNvCxnSpPr>
          <p:nvPr/>
        </p:nvCxnSpPr>
        <p:spPr bwMode="auto">
          <a:xfrm flipV="1">
            <a:off x="6214369" y="3465824"/>
            <a:ext cx="818041" cy="1312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feld 33"/>
          <p:cNvSpPr txBox="1"/>
          <p:nvPr/>
        </p:nvSpPr>
        <p:spPr>
          <a:xfrm>
            <a:off x="6633746" y="3814816"/>
            <a:ext cx="30059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creation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sensitivity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updating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Cost-driven</a:t>
            </a:r>
            <a:r>
              <a:rPr lang="de-DE" dirty="0" smtClean="0"/>
              <a:t> design </a:t>
            </a:r>
            <a:r>
              <a:rPr lang="de-DE" dirty="0" err="1" smtClean="0"/>
              <a:t>optimization</a:t>
            </a:r>
            <a:endParaRPr lang="de-DE" dirty="0" smtClean="0"/>
          </a:p>
        </p:txBody>
      </p:sp>
      <p:cxnSp>
        <p:nvCxnSpPr>
          <p:cNvPr id="35" name="Gerade Verbindung mit Pfeil 34"/>
          <p:cNvCxnSpPr>
            <a:stCxn id="30" idx="1"/>
            <a:endCxn id="29" idx="3"/>
          </p:cNvCxnSpPr>
          <p:nvPr/>
        </p:nvCxnSpPr>
        <p:spPr bwMode="auto">
          <a:xfrm flipH="1" flipV="1">
            <a:off x="3117172" y="2415648"/>
            <a:ext cx="2404739" cy="5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/>
          <p:cNvSpPr txBox="1"/>
          <p:nvPr/>
        </p:nvSpPr>
        <p:spPr>
          <a:xfrm>
            <a:off x="3883353" y="2026432"/>
            <a:ext cx="12715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Prognosis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1424031" y="1020763"/>
            <a:ext cx="6046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Site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171772" y="1021615"/>
            <a:ext cx="40687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Digital </a:t>
            </a:r>
            <a:r>
              <a:rPr lang="de-DE" dirty="0" err="1" smtClean="0"/>
              <a:t>twin</a:t>
            </a:r>
            <a:r>
              <a:rPr lang="de-DE" dirty="0" smtClean="0"/>
              <a:t> (FEM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95300" y="1865791"/>
            <a:ext cx="8915400" cy="4091126"/>
          </a:xfrm>
        </p:spPr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BK Department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comments</a:t>
            </a:r>
            <a:r>
              <a:rPr lang="de-DE" dirty="0" smtClean="0"/>
              <a:t>/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welcome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1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MONIMAN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06745" y="4052045"/>
            <a:ext cx="2892509" cy="2162655"/>
            <a:chOff x="4039094" y="1502405"/>
            <a:chExt cx="2892509" cy="2162655"/>
          </a:xfrm>
        </p:grpSpPr>
        <p:graphicFrame>
          <p:nvGraphicFramePr>
            <p:cNvPr id="4" name="Diagramm 3"/>
            <p:cNvGraphicFramePr/>
            <p:nvPr>
              <p:extLst>
                <p:ext uri="{D42A27DB-BD31-4B8C-83A1-F6EECF244321}">
                  <p14:modId xmlns:p14="http://schemas.microsoft.com/office/powerpoint/2010/main" val="667193794"/>
                </p:ext>
              </p:extLst>
            </p:nvPr>
          </p:nvGraphicFramePr>
          <p:xfrm>
            <a:off x="4039094" y="1736721"/>
            <a:ext cx="2892509" cy="19283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hteck 6"/>
            <p:cNvSpPr/>
            <p:nvPr/>
          </p:nvSpPr>
          <p:spPr>
            <a:xfrm>
              <a:off x="5043920" y="1502405"/>
              <a:ext cx="10518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b="1" dirty="0">
                  <a:solidFill>
                    <a:schemeClr val="tx2"/>
                  </a:solidFill>
                </a:rPr>
                <a:t>MONIMAN</a:t>
              </a: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0" y="1619563"/>
            <a:ext cx="2621872" cy="196640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48" y="1562774"/>
            <a:ext cx="2931982" cy="2090167"/>
          </a:xfrm>
          <a:prstGeom prst="rect">
            <a:avLst/>
          </a:prstGeom>
        </p:spPr>
      </p:pic>
      <p:cxnSp>
        <p:nvCxnSpPr>
          <p:cNvPr id="13" name="Gerade Verbindung mit Pfeil 12"/>
          <p:cNvCxnSpPr>
            <a:stCxn id="9" idx="2"/>
            <a:endCxn id="4" idx="1"/>
          </p:cNvCxnSpPr>
          <p:nvPr/>
        </p:nvCxnSpPr>
        <p:spPr bwMode="auto">
          <a:xfrm>
            <a:off x="2072566" y="3585967"/>
            <a:ext cx="1434179" cy="1664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1462048" y="4286361"/>
            <a:ext cx="13276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Monitoring</a:t>
            </a:r>
          </a:p>
          <a:p>
            <a:r>
              <a:rPr lang="de-DE" dirty="0" err="1" smtClean="0"/>
              <a:t>data</a:t>
            </a:r>
            <a:endParaRPr lang="de-DE" dirty="0"/>
          </a:p>
        </p:txBody>
      </p:sp>
      <p:cxnSp>
        <p:nvCxnSpPr>
          <p:cNvPr id="16" name="Gerade Verbindung mit Pfeil 15"/>
          <p:cNvCxnSpPr>
            <a:endCxn id="11" idx="2"/>
          </p:cNvCxnSpPr>
          <p:nvPr/>
        </p:nvCxnSpPr>
        <p:spPr bwMode="auto">
          <a:xfrm flipV="1">
            <a:off x="6480699" y="3652941"/>
            <a:ext cx="818041" cy="1312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6900076" y="4001933"/>
            <a:ext cx="300592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creation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sensitivity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updating</a:t>
            </a:r>
            <a:r>
              <a:rPr lang="de-DE" dirty="0" smtClean="0"/>
              <a:t> (back-analysis)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Cost-driven</a:t>
            </a:r>
            <a:r>
              <a:rPr lang="de-DE" dirty="0" smtClean="0"/>
              <a:t> design </a:t>
            </a:r>
            <a:r>
              <a:rPr lang="de-DE" dirty="0" err="1" smtClean="0"/>
              <a:t>optimization</a:t>
            </a:r>
            <a:endParaRPr lang="de-DE" dirty="0" smtClean="0"/>
          </a:p>
        </p:txBody>
      </p:sp>
      <p:cxnSp>
        <p:nvCxnSpPr>
          <p:cNvPr id="19" name="Gerade Verbindung mit Pfeil 18"/>
          <p:cNvCxnSpPr>
            <a:stCxn id="11" idx="1"/>
            <a:endCxn id="9" idx="3"/>
          </p:cNvCxnSpPr>
          <p:nvPr/>
        </p:nvCxnSpPr>
        <p:spPr bwMode="auto">
          <a:xfrm flipH="1" flipV="1">
            <a:off x="3383502" y="2602765"/>
            <a:ext cx="2404739" cy="5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4149683" y="2213549"/>
            <a:ext cx="12715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Prognosis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690361" y="1207880"/>
            <a:ext cx="6046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Site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438102" y="1208732"/>
            <a:ext cx="40687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Digital </a:t>
            </a:r>
            <a:r>
              <a:rPr lang="de-DE" dirty="0" err="1" smtClean="0"/>
              <a:t>twin</a:t>
            </a:r>
            <a:r>
              <a:rPr lang="de-DE" dirty="0" smtClean="0"/>
              <a:t> (FEM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7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hteck 3"/>
          <p:cNvSpPr/>
          <p:nvPr/>
        </p:nvSpPr>
        <p:spPr bwMode="auto">
          <a:xfrm>
            <a:off x="636971" y="2139518"/>
            <a:ext cx="1180730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Plaxman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2106227" y="2139518"/>
            <a:ext cx="1471473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Sensiman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937989" y="2139518"/>
            <a:ext cx="1308716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Backman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680963" y="2139518"/>
            <a:ext cx="1250272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Optiman</a:t>
            </a:r>
            <a:endParaRPr kumimoji="0" lang="de-DE" sz="19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0993" y="3280586"/>
            <a:ext cx="13926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Automate</a:t>
            </a:r>
            <a:r>
              <a:rPr lang="de-DE" dirty="0" smtClean="0"/>
              <a:t> PLAXIS </a:t>
            </a:r>
            <a:r>
              <a:rPr lang="de-DE" dirty="0"/>
              <a:t>I</a:t>
            </a:r>
            <a:r>
              <a:rPr lang="de-DE" dirty="0" smtClean="0"/>
              <a:t>nput &amp; </a:t>
            </a:r>
            <a:r>
              <a:rPr lang="de-DE" dirty="0"/>
              <a:t>O</a:t>
            </a:r>
            <a:r>
              <a:rPr lang="de-DE" dirty="0" smtClean="0"/>
              <a:t>utput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85286" y="3280585"/>
            <a:ext cx="18763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Back-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soil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modeled</a:t>
            </a:r>
            <a:r>
              <a:rPr lang="de-DE" dirty="0" smtClean="0"/>
              <a:t> </a:t>
            </a:r>
            <a:r>
              <a:rPr lang="de-DE" dirty="0" err="1" smtClean="0"/>
              <a:t>outputs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r>
              <a:rPr lang="de-DE" dirty="0" smtClean="0"/>
              <a:t> </a:t>
            </a:r>
            <a:r>
              <a:rPr lang="de-DE" dirty="0" err="1" smtClean="0"/>
              <a:t>measurements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817702" y="3280586"/>
            <a:ext cx="1715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sensitivity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soil</a:t>
            </a:r>
            <a:r>
              <a:rPr lang="de-DE" dirty="0" smtClean="0"/>
              <a:t>/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518391" y="3280585"/>
            <a:ext cx="1834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Optimize</a:t>
            </a:r>
            <a:r>
              <a:rPr lang="de-DE" dirty="0" smtClean="0"/>
              <a:t> </a:t>
            </a:r>
            <a:r>
              <a:rPr lang="de-DE" dirty="0" err="1" smtClean="0"/>
              <a:t>costs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/>
          </a:p>
        </p:txBody>
      </p:sp>
      <p:cxnSp>
        <p:nvCxnSpPr>
          <p:cNvPr id="13" name="Gewinkelter Verbinder 12"/>
          <p:cNvCxnSpPr>
            <a:stCxn id="2" idx="2"/>
            <a:endCxn id="4" idx="0"/>
          </p:cNvCxnSpPr>
          <p:nvPr/>
        </p:nvCxnSpPr>
        <p:spPr bwMode="auto">
          <a:xfrm rot="5400000">
            <a:off x="2530791" y="-282692"/>
            <a:ext cx="1118755" cy="372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winkelter Verbinder 14"/>
          <p:cNvCxnSpPr>
            <a:stCxn id="2" idx="2"/>
            <a:endCxn id="5" idx="0"/>
          </p:cNvCxnSpPr>
          <p:nvPr/>
        </p:nvCxnSpPr>
        <p:spPr bwMode="auto">
          <a:xfrm rot="5400000">
            <a:off x="3338105" y="524622"/>
            <a:ext cx="1118755" cy="21110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Gewinkelter Verbinder 16"/>
          <p:cNvCxnSpPr>
            <a:stCxn id="2" idx="2"/>
            <a:endCxn id="6" idx="0"/>
          </p:cNvCxnSpPr>
          <p:nvPr/>
        </p:nvCxnSpPr>
        <p:spPr bwMode="auto">
          <a:xfrm rot="5400000">
            <a:off x="4213297" y="1399814"/>
            <a:ext cx="1118755" cy="36065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winkelter Verbinder 18"/>
          <p:cNvCxnSpPr>
            <a:stCxn id="2" idx="2"/>
            <a:endCxn id="7" idx="0"/>
          </p:cNvCxnSpPr>
          <p:nvPr/>
        </p:nvCxnSpPr>
        <p:spPr bwMode="auto">
          <a:xfrm rot="16200000" flipH="1">
            <a:off x="5070172" y="903590"/>
            <a:ext cx="1118755" cy="13530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hteck 32"/>
          <p:cNvSpPr/>
          <p:nvPr/>
        </p:nvSpPr>
        <p:spPr bwMode="auto">
          <a:xfrm>
            <a:off x="7352559" y="2139518"/>
            <a:ext cx="1889095" cy="36398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9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GUI &amp; Utilities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509398" y="3280585"/>
            <a:ext cx="2244202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User </a:t>
            </a:r>
            <a:r>
              <a:rPr lang="de-DE" dirty="0" err="1" smtClean="0"/>
              <a:t>interface</a:t>
            </a:r>
            <a:r>
              <a:rPr lang="de-DE" dirty="0" smtClean="0"/>
              <a:t>/ Communications/ File utilities/ </a:t>
            </a:r>
            <a:r>
              <a:rPr lang="de-DE" dirty="0" err="1" smtClean="0"/>
              <a:t>Visualization</a:t>
            </a:r>
            <a:r>
              <a:rPr lang="de-DE" dirty="0" smtClean="0"/>
              <a:t> utilities/ </a:t>
            </a: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loading</a:t>
            </a:r>
            <a:endParaRPr lang="de-DE" dirty="0"/>
          </a:p>
        </p:txBody>
      </p:sp>
      <p:cxnSp>
        <p:nvCxnSpPr>
          <p:cNvPr id="37" name="Gewinkelter Verbinder 36"/>
          <p:cNvCxnSpPr>
            <a:stCxn id="33" idx="2"/>
            <a:endCxn id="7" idx="2"/>
          </p:cNvCxnSpPr>
          <p:nvPr/>
        </p:nvCxnSpPr>
        <p:spPr bwMode="auto">
          <a:xfrm rot="5400000">
            <a:off x="7301603" y="1507998"/>
            <a:ext cx="12700" cy="199100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Gewinkelter Verbinder 38"/>
          <p:cNvCxnSpPr>
            <a:stCxn id="33" idx="2"/>
            <a:endCxn id="6" idx="2"/>
          </p:cNvCxnSpPr>
          <p:nvPr/>
        </p:nvCxnSpPr>
        <p:spPr bwMode="auto">
          <a:xfrm rot="5400000">
            <a:off x="6444727" y="651122"/>
            <a:ext cx="12700" cy="370476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Gewinkelter Verbinder 40"/>
          <p:cNvCxnSpPr>
            <a:stCxn id="33" idx="2"/>
            <a:endCxn id="5" idx="2"/>
          </p:cNvCxnSpPr>
          <p:nvPr/>
        </p:nvCxnSpPr>
        <p:spPr bwMode="auto">
          <a:xfrm rot="5400000">
            <a:off x="5569536" y="-224069"/>
            <a:ext cx="12700" cy="545514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Gewinkelter Verbinder 42"/>
          <p:cNvCxnSpPr>
            <a:stCxn id="33" idx="2"/>
            <a:endCxn id="4" idx="2"/>
          </p:cNvCxnSpPr>
          <p:nvPr/>
        </p:nvCxnSpPr>
        <p:spPr bwMode="auto">
          <a:xfrm rot="5400000">
            <a:off x="4762222" y="-1031383"/>
            <a:ext cx="12700" cy="706977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778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Plaxman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260629"/>
            <a:ext cx="4690995" cy="42420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56097" y="4816799"/>
            <a:ext cx="4667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/>
              <a:t>Predefined</a:t>
            </a:r>
            <a:r>
              <a:rPr lang="de-DE" sz="1400" dirty="0" smtClean="0"/>
              <a:t> </a:t>
            </a:r>
            <a:r>
              <a:rPr lang="de-DE" sz="1400" dirty="0" err="1" smtClean="0"/>
              <a:t>soils</a:t>
            </a:r>
            <a:r>
              <a:rPr lang="de-DE" sz="1400" dirty="0" smtClean="0"/>
              <a:t>/ </a:t>
            </a:r>
            <a:r>
              <a:rPr lang="de-DE" sz="1400" dirty="0" err="1" smtClean="0"/>
              <a:t>structures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load</a:t>
            </a:r>
            <a:endParaRPr lang="de-DE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Model </a:t>
            </a:r>
            <a:r>
              <a:rPr lang="de-DE" sz="1400" dirty="0" err="1"/>
              <a:t>creation</a:t>
            </a:r>
            <a:r>
              <a:rPr lang="de-DE" sz="1400" dirty="0"/>
              <a:t> time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reduced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minutes</a:t>
            </a:r>
            <a:endParaRPr lang="de-DE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/>
              <a:t>Fully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functional</a:t>
            </a:r>
            <a:r>
              <a:rPr lang="de-DE" sz="1400" dirty="0" smtClean="0"/>
              <a:t>: </a:t>
            </a:r>
            <a:r>
              <a:rPr lang="de-DE" sz="1400" dirty="0" err="1" smtClean="0"/>
              <a:t>Soils</a:t>
            </a:r>
            <a:r>
              <a:rPr lang="de-DE" sz="1400" dirty="0" smtClean="0"/>
              <a:t>&gt;</a:t>
            </a:r>
            <a:r>
              <a:rPr lang="de-DE" sz="1400" dirty="0" err="1" smtClean="0"/>
              <a:t>Structures</a:t>
            </a:r>
            <a:r>
              <a:rPr lang="de-DE" sz="1400" dirty="0" smtClean="0"/>
              <a:t>&gt;</a:t>
            </a:r>
            <a:r>
              <a:rPr lang="de-DE" sz="1400" dirty="0" err="1" smtClean="0"/>
              <a:t>Phases</a:t>
            </a:r>
            <a:r>
              <a:rPr lang="de-DE" sz="1400" dirty="0" smtClean="0"/>
              <a:t>&gt;Outputs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171244" y="5589568"/>
            <a:ext cx="4239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A Python </a:t>
            </a:r>
            <a:r>
              <a:rPr lang="de-DE" sz="1400" dirty="0" err="1"/>
              <a:t>script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further</a:t>
            </a:r>
            <a:r>
              <a:rPr lang="de-DE" sz="1400" dirty="0"/>
              <a:t> </a:t>
            </a:r>
            <a:r>
              <a:rPr lang="de-DE" sz="1400" dirty="0" err="1"/>
              <a:t>use</a:t>
            </a:r>
            <a:r>
              <a:rPr lang="de-DE" sz="1400" dirty="0"/>
              <a:t> in 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Sensitivity</a:t>
            </a:r>
            <a:r>
              <a:rPr lang="de-DE" sz="1400" dirty="0" smtClean="0"/>
              <a:t> </a:t>
            </a:r>
            <a:r>
              <a:rPr lang="de-DE" sz="1400" dirty="0" err="1" smtClean="0"/>
              <a:t>analylsis</a:t>
            </a:r>
            <a:r>
              <a:rPr lang="de-DE" sz="1400" dirty="0"/>
              <a:t>,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Backanalysis</a:t>
            </a:r>
            <a:r>
              <a:rPr lang="de-DE" sz="1400" dirty="0"/>
              <a:t>, </a:t>
            </a:r>
            <a:r>
              <a:rPr lang="de-DE" sz="1400" dirty="0" err="1" smtClean="0"/>
              <a:t>and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Design </a:t>
            </a:r>
            <a:r>
              <a:rPr lang="de-DE" sz="1400" dirty="0" err="1" smtClean="0"/>
              <a:t>optimization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8" y="1260629"/>
            <a:ext cx="4667999" cy="320562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739894" y="685255"/>
            <a:ext cx="442621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Plaxis Remote Scripting </a:t>
            </a:r>
            <a:r>
              <a:rPr lang="de-DE" b="1" dirty="0" err="1" smtClean="0"/>
              <a:t>with</a:t>
            </a:r>
            <a:r>
              <a:rPr lang="de-DE" b="1" dirty="0" smtClean="0"/>
              <a:t> Python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704850" y="5970961"/>
            <a:ext cx="33057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Reference </a:t>
            </a:r>
            <a:r>
              <a:rPr lang="de-DE" b="1" dirty="0" err="1" smtClean="0"/>
              <a:t>project</a:t>
            </a:r>
            <a:r>
              <a:rPr lang="de-DE" b="1" dirty="0" smtClean="0"/>
              <a:t> in Beirut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3904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Plaxman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56097" y="4816799"/>
            <a:ext cx="4667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/>
              <a:t>Predefined</a:t>
            </a:r>
            <a:r>
              <a:rPr lang="de-DE" sz="1400" dirty="0" smtClean="0"/>
              <a:t> </a:t>
            </a:r>
            <a:r>
              <a:rPr lang="de-DE" sz="1400" dirty="0" err="1" smtClean="0"/>
              <a:t>soils</a:t>
            </a:r>
            <a:r>
              <a:rPr lang="de-DE" sz="1400" dirty="0" smtClean="0"/>
              <a:t>/ </a:t>
            </a:r>
            <a:r>
              <a:rPr lang="de-DE" sz="1400" dirty="0" err="1" smtClean="0"/>
              <a:t>structures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load</a:t>
            </a:r>
            <a:endParaRPr lang="de-DE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smtClean="0"/>
              <a:t>Model </a:t>
            </a:r>
            <a:r>
              <a:rPr lang="de-DE" sz="1400" dirty="0" err="1"/>
              <a:t>creation</a:t>
            </a:r>
            <a:r>
              <a:rPr lang="de-DE" sz="1400" dirty="0"/>
              <a:t> time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reduced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minutes</a:t>
            </a:r>
            <a:endParaRPr lang="de-DE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 err="1" smtClean="0"/>
              <a:t>Fully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functional</a:t>
            </a:r>
            <a:r>
              <a:rPr lang="de-DE" sz="1400" dirty="0" smtClean="0"/>
              <a:t>: </a:t>
            </a:r>
            <a:r>
              <a:rPr lang="de-DE" sz="1400" dirty="0" err="1" smtClean="0"/>
              <a:t>Soils</a:t>
            </a:r>
            <a:r>
              <a:rPr lang="de-DE" sz="1400" dirty="0" smtClean="0"/>
              <a:t>&gt;</a:t>
            </a:r>
            <a:r>
              <a:rPr lang="de-DE" sz="1400" dirty="0" err="1" smtClean="0"/>
              <a:t>Structures</a:t>
            </a:r>
            <a:r>
              <a:rPr lang="de-DE" sz="1400" dirty="0" smtClean="0"/>
              <a:t>&gt;</a:t>
            </a:r>
            <a:r>
              <a:rPr lang="de-DE" sz="1400" dirty="0" err="1" smtClean="0"/>
              <a:t>Phases</a:t>
            </a:r>
            <a:r>
              <a:rPr lang="de-DE" sz="1400" dirty="0" smtClean="0"/>
              <a:t>&gt;Outputs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052920" y="5186131"/>
            <a:ext cx="43577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Requested</a:t>
            </a:r>
            <a:r>
              <a:rPr lang="de-DE" sz="1400" dirty="0" smtClean="0"/>
              <a:t> </a:t>
            </a:r>
            <a:r>
              <a:rPr lang="de-DE" sz="1400" dirty="0" err="1" smtClean="0"/>
              <a:t>graphical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numerical</a:t>
            </a:r>
            <a:r>
              <a:rPr lang="de-DE" sz="1400" dirty="0" smtClean="0"/>
              <a:t> </a:t>
            </a:r>
            <a:r>
              <a:rPr lang="de-DE" sz="1400" dirty="0" err="1" smtClean="0"/>
              <a:t>outputs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dimensioning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Repeated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r>
              <a:rPr lang="de-DE" sz="1400" dirty="0" smtClean="0"/>
              <a:t> </a:t>
            </a:r>
            <a:r>
              <a:rPr lang="de-DE" sz="1400" dirty="0" err="1" smtClean="0"/>
              <a:t>evalutions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updated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r>
              <a:rPr lang="de-DE" sz="1400" dirty="0" smtClean="0"/>
              <a:t>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sensitivity</a:t>
            </a:r>
            <a:r>
              <a:rPr lang="de-DE" sz="1400" dirty="0" smtClean="0"/>
              <a:t> </a:t>
            </a:r>
            <a:r>
              <a:rPr lang="de-DE" sz="1400" dirty="0" err="1" smtClean="0"/>
              <a:t>analysis</a:t>
            </a:r>
            <a:r>
              <a:rPr lang="de-DE" sz="1400" dirty="0" smtClean="0"/>
              <a:t>, back-analysis, </a:t>
            </a:r>
            <a:r>
              <a:rPr lang="de-DE" sz="1400" dirty="0" err="1" smtClean="0"/>
              <a:t>and</a:t>
            </a:r>
            <a:r>
              <a:rPr lang="de-DE" sz="1400" dirty="0" smtClean="0"/>
              <a:t> design </a:t>
            </a:r>
            <a:r>
              <a:rPr lang="de-DE" sz="1400" dirty="0" err="1" smtClean="0"/>
              <a:t>optimizatoin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8" y="1260629"/>
            <a:ext cx="4667999" cy="32056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20" y="1260629"/>
            <a:ext cx="4357780" cy="374332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739894" y="685255"/>
            <a:ext cx="442621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Plaxis Remote Scripting </a:t>
            </a:r>
            <a:r>
              <a:rPr lang="de-DE" b="1" dirty="0" err="1" smtClean="0"/>
              <a:t>with</a:t>
            </a:r>
            <a:r>
              <a:rPr lang="de-DE" b="1" dirty="0" smtClean="0"/>
              <a:t> Python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04850" y="5970961"/>
            <a:ext cx="330571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Reference </a:t>
            </a:r>
            <a:r>
              <a:rPr lang="de-DE" b="1" dirty="0" err="1" smtClean="0"/>
              <a:t>project</a:t>
            </a:r>
            <a:r>
              <a:rPr lang="de-DE" b="1" dirty="0" smtClean="0"/>
              <a:t> in Beirut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879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4658099" y="1674107"/>
            <a:ext cx="45029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wall </a:t>
            </a:r>
            <a:r>
              <a:rPr lang="de-DE" dirty="0" err="1" smtClean="0"/>
              <a:t>deflection</a:t>
            </a:r>
            <a:r>
              <a:rPr lang="de-DE" dirty="0" smtClean="0"/>
              <a:t>?</a:t>
            </a:r>
            <a:endParaRPr lang="de-DE" dirty="0"/>
          </a:p>
        </p:txBody>
      </p:sp>
      <p:grpSp>
        <p:nvGrpSpPr>
          <p:cNvPr id="72" name="Gruppieren 71"/>
          <p:cNvGrpSpPr/>
          <p:nvPr/>
        </p:nvGrpSpPr>
        <p:grpSpPr>
          <a:xfrm>
            <a:off x="419556" y="1592547"/>
            <a:ext cx="4373424" cy="3707172"/>
            <a:chOff x="419556" y="1592547"/>
            <a:chExt cx="4373424" cy="3707172"/>
          </a:xfrm>
        </p:grpSpPr>
        <p:cxnSp>
          <p:nvCxnSpPr>
            <p:cNvPr id="7" name="Gerader Verbinder 6"/>
            <p:cNvCxnSpPr/>
            <p:nvPr/>
          </p:nvCxnSpPr>
          <p:spPr bwMode="auto">
            <a:xfrm>
              <a:off x="3825905" y="1842782"/>
              <a:ext cx="0" cy="33557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/>
            <p:cNvCxnSpPr/>
            <p:nvPr/>
          </p:nvCxnSpPr>
          <p:spPr bwMode="auto">
            <a:xfrm flipH="1">
              <a:off x="956568" y="1833905"/>
              <a:ext cx="28782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r Verbinder 10"/>
            <p:cNvCxnSpPr/>
            <p:nvPr/>
          </p:nvCxnSpPr>
          <p:spPr bwMode="auto">
            <a:xfrm flipH="1">
              <a:off x="956568" y="2526362"/>
              <a:ext cx="28782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r Verbinder 14"/>
            <p:cNvCxnSpPr/>
            <p:nvPr/>
          </p:nvCxnSpPr>
          <p:spPr bwMode="auto">
            <a:xfrm flipH="1">
              <a:off x="956569" y="3991178"/>
              <a:ext cx="28782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r Verbinder 18"/>
            <p:cNvCxnSpPr/>
            <p:nvPr/>
          </p:nvCxnSpPr>
          <p:spPr bwMode="auto">
            <a:xfrm>
              <a:off x="3825905" y="3733726"/>
              <a:ext cx="96707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956568" y="1963920"/>
                  <a:ext cx="2138599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Soil 1: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568" y="1963920"/>
                  <a:ext cx="2138599" cy="384721"/>
                </a:xfrm>
                <a:prstGeom prst="rect">
                  <a:avLst/>
                </a:prstGeom>
                <a:blipFill>
                  <a:blip r:embed="rId2"/>
                  <a:stretch>
                    <a:fillRect l="-2849" t="-9524" b="-253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419556" y="2507688"/>
                  <a:ext cx="3309624" cy="450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err="1" smtClean="0"/>
                    <a:t>Soil</a:t>
                  </a:r>
                  <a:r>
                    <a:rPr lang="de-DE" dirty="0" smtClean="0"/>
                    <a:t> 2: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𝑜𝑒𝑑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p>
                      </m:sSubSup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6" y="2507688"/>
                  <a:ext cx="3309624" cy="450636"/>
                </a:xfrm>
                <a:prstGeom prst="rect">
                  <a:avLst/>
                </a:prstGeom>
                <a:blipFill>
                  <a:blip r:embed="rId3"/>
                  <a:stretch>
                    <a:fillRect l="-1842" b="-1756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20074" y="4017779"/>
                  <a:ext cx="1785169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err="1" smtClean="0"/>
                    <a:t>Soil</a:t>
                  </a:r>
                  <a:r>
                    <a:rPr lang="de-DE" dirty="0" smtClean="0"/>
                    <a:t> 3: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74" y="4017779"/>
                  <a:ext cx="1785169" cy="384721"/>
                </a:xfrm>
                <a:prstGeom prst="rect">
                  <a:avLst/>
                </a:prstGeom>
                <a:blipFill>
                  <a:blip r:embed="rId4"/>
                  <a:stretch>
                    <a:fillRect l="-3413" t="-9524" b="-253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erader Verbinder 24"/>
            <p:cNvCxnSpPr/>
            <p:nvPr/>
          </p:nvCxnSpPr>
          <p:spPr bwMode="auto">
            <a:xfrm flipH="1">
              <a:off x="1849152" y="2428709"/>
              <a:ext cx="1976753" cy="13050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Gerader Verbinder 26"/>
            <p:cNvCxnSpPr/>
            <p:nvPr/>
          </p:nvCxnSpPr>
          <p:spPr bwMode="auto">
            <a:xfrm flipH="1">
              <a:off x="1066800" y="3733726"/>
              <a:ext cx="782352" cy="476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 rot="19709155">
                  <a:off x="986782" y="3584573"/>
                  <a:ext cx="74071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9155">
                  <a:off x="986782" y="3584573"/>
                  <a:ext cx="740716" cy="3847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ihandform 31"/>
            <p:cNvSpPr/>
            <p:nvPr/>
          </p:nvSpPr>
          <p:spPr bwMode="auto">
            <a:xfrm>
              <a:off x="3665980" y="2428709"/>
              <a:ext cx="296037" cy="2787588"/>
            </a:xfrm>
            <a:custGeom>
              <a:avLst/>
              <a:gdLst>
                <a:gd name="connsiteX0" fmla="*/ 284213 w 296037"/>
                <a:gd name="connsiteY0" fmla="*/ 0 h 2787588"/>
                <a:gd name="connsiteX1" fmla="*/ 284213 w 296037"/>
                <a:gd name="connsiteY1" fmla="*/ 843378 h 2787588"/>
                <a:gd name="connsiteX2" fmla="*/ 275336 w 296037"/>
                <a:gd name="connsiteY2" fmla="*/ 896644 h 2787588"/>
                <a:gd name="connsiteX3" fmla="*/ 257580 w 296037"/>
                <a:gd name="connsiteY3" fmla="*/ 976543 h 2787588"/>
                <a:gd name="connsiteX4" fmla="*/ 248703 w 296037"/>
                <a:gd name="connsiteY4" fmla="*/ 1003176 h 2787588"/>
                <a:gd name="connsiteX5" fmla="*/ 239825 w 296037"/>
                <a:gd name="connsiteY5" fmla="*/ 1056442 h 2787588"/>
                <a:gd name="connsiteX6" fmla="*/ 230947 w 296037"/>
                <a:gd name="connsiteY6" fmla="*/ 1225118 h 2787588"/>
                <a:gd name="connsiteX7" fmla="*/ 222070 w 296037"/>
                <a:gd name="connsiteY7" fmla="*/ 1251751 h 2787588"/>
                <a:gd name="connsiteX8" fmla="*/ 204314 w 296037"/>
                <a:gd name="connsiteY8" fmla="*/ 1340528 h 2787588"/>
                <a:gd name="connsiteX9" fmla="*/ 177681 w 296037"/>
                <a:gd name="connsiteY9" fmla="*/ 1438182 h 2787588"/>
                <a:gd name="connsiteX10" fmla="*/ 168803 w 296037"/>
                <a:gd name="connsiteY10" fmla="*/ 1500326 h 2787588"/>
                <a:gd name="connsiteX11" fmla="*/ 159926 w 296037"/>
                <a:gd name="connsiteY11" fmla="*/ 1580225 h 2787588"/>
                <a:gd name="connsiteX12" fmla="*/ 151048 w 296037"/>
                <a:gd name="connsiteY12" fmla="*/ 1606858 h 2787588"/>
                <a:gd name="connsiteX13" fmla="*/ 142170 w 296037"/>
                <a:gd name="connsiteY13" fmla="*/ 1677879 h 2787588"/>
                <a:gd name="connsiteX14" fmla="*/ 133293 w 296037"/>
                <a:gd name="connsiteY14" fmla="*/ 1713390 h 2787588"/>
                <a:gd name="connsiteX15" fmla="*/ 115537 w 296037"/>
                <a:gd name="connsiteY15" fmla="*/ 1802167 h 2787588"/>
                <a:gd name="connsiteX16" fmla="*/ 106660 w 296037"/>
                <a:gd name="connsiteY16" fmla="*/ 1837677 h 2787588"/>
                <a:gd name="connsiteX17" fmla="*/ 88904 w 296037"/>
                <a:gd name="connsiteY17" fmla="*/ 1908699 h 2787588"/>
                <a:gd name="connsiteX18" fmla="*/ 71149 w 296037"/>
                <a:gd name="connsiteY18" fmla="*/ 2086252 h 2787588"/>
                <a:gd name="connsiteX19" fmla="*/ 53394 w 296037"/>
                <a:gd name="connsiteY19" fmla="*/ 2166151 h 2787588"/>
                <a:gd name="connsiteX20" fmla="*/ 44516 w 296037"/>
                <a:gd name="connsiteY20" fmla="*/ 2228295 h 2787588"/>
                <a:gd name="connsiteX21" fmla="*/ 26761 w 296037"/>
                <a:gd name="connsiteY21" fmla="*/ 2467992 h 2787588"/>
                <a:gd name="connsiteX22" fmla="*/ 9005 w 296037"/>
                <a:gd name="connsiteY22" fmla="*/ 2583401 h 2787588"/>
                <a:gd name="connsiteX23" fmla="*/ 128 w 296037"/>
                <a:gd name="connsiteY23" fmla="*/ 2787588 h 278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037" h="2787588">
                  <a:moveTo>
                    <a:pt x="284213" y="0"/>
                  </a:moveTo>
                  <a:cubicBezTo>
                    <a:pt x="300676" y="378624"/>
                    <a:pt x="299266" y="256316"/>
                    <a:pt x="284213" y="843378"/>
                  </a:cubicBezTo>
                  <a:cubicBezTo>
                    <a:pt x="283752" y="861372"/>
                    <a:pt x="278556" y="878934"/>
                    <a:pt x="275336" y="896644"/>
                  </a:cubicBezTo>
                  <a:cubicBezTo>
                    <a:pt x="270758" y="921821"/>
                    <a:pt x="264706" y="951602"/>
                    <a:pt x="257580" y="976543"/>
                  </a:cubicBezTo>
                  <a:cubicBezTo>
                    <a:pt x="255009" y="985541"/>
                    <a:pt x="250733" y="994041"/>
                    <a:pt x="248703" y="1003176"/>
                  </a:cubicBezTo>
                  <a:cubicBezTo>
                    <a:pt x="244798" y="1020748"/>
                    <a:pt x="242784" y="1038687"/>
                    <a:pt x="239825" y="1056442"/>
                  </a:cubicBezTo>
                  <a:cubicBezTo>
                    <a:pt x="236866" y="1112667"/>
                    <a:pt x="236044" y="1169046"/>
                    <a:pt x="230947" y="1225118"/>
                  </a:cubicBezTo>
                  <a:cubicBezTo>
                    <a:pt x="230100" y="1234437"/>
                    <a:pt x="224174" y="1242633"/>
                    <a:pt x="222070" y="1251751"/>
                  </a:cubicBezTo>
                  <a:cubicBezTo>
                    <a:pt x="215284" y="1281157"/>
                    <a:pt x="213857" y="1311898"/>
                    <a:pt x="204314" y="1340528"/>
                  </a:cubicBezTo>
                  <a:cubicBezTo>
                    <a:pt x="186976" y="1392542"/>
                    <a:pt x="186046" y="1387992"/>
                    <a:pt x="177681" y="1438182"/>
                  </a:cubicBezTo>
                  <a:cubicBezTo>
                    <a:pt x="174241" y="1458822"/>
                    <a:pt x="171398" y="1479563"/>
                    <a:pt x="168803" y="1500326"/>
                  </a:cubicBezTo>
                  <a:cubicBezTo>
                    <a:pt x="165479" y="1526916"/>
                    <a:pt x="164331" y="1553793"/>
                    <a:pt x="159926" y="1580225"/>
                  </a:cubicBezTo>
                  <a:cubicBezTo>
                    <a:pt x="158388" y="1589456"/>
                    <a:pt x="154007" y="1597980"/>
                    <a:pt x="151048" y="1606858"/>
                  </a:cubicBezTo>
                  <a:cubicBezTo>
                    <a:pt x="148089" y="1630532"/>
                    <a:pt x="146092" y="1654346"/>
                    <a:pt x="142170" y="1677879"/>
                  </a:cubicBezTo>
                  <a:cubicBezTo>
                    <a:pt x="140164" y="1689914"/>
                    <a:pt x="135850" y="1701460"/>
                    <a:pt x="133293" y="1713390"/>
                  </a:cubicBezTo>
                  <a:cubicBezTo>
                    <a:pt x="126970" y="1742899"/>
                    <a:pt x="121456" y="1772575"/>
                    <a:pt x="115537" y="1802167"/>
                  </a:cubicBezTo>
                  <a:cubicBezTo>
                    <a:pt x="113144" y="1814131"/>
                    <a:pt x="109307" y="1825767"/>
                    <a:pt x="106660" y="1837677"/>
                  </a:cubicBezTo>
                  <a:cubicBezTo>
                    <a:pt x="92378" y="1901949"/>
                    <a:pt x="104767" y="1861111"/>
                    <a:pt x="88904" y="1908699"/>
                  </a:cubicBezTo>
                  <a:cubicBezTo>
                    <a:pt x="80455" y="2018543"/>
                    <a:pt x="84381" y="2000246"/>
                    <a:pt x="71149" y="2086252"/>
                  </a:cubicBezTo>
                  <a:cubicBezTo>
                    <a:pt x="62221" y="2144283"/>
                    <a:pt x="67189" y="2124763"/>
                    <a:pt x="53394" y="2166151"/>
                  </a:cubicBezTo>
                  <a:cubicBezTo>
                    <a:pt x="50435" y="2186866"/>
                    <a:pt x="46707" y="2207485"/>
                    <a:pt x="44516" y="2228295"/>
                  </a:cubicBezTo>
                  <a:cubicBezTo>
                    <a:pt x="34909" y="2319555"/>
                    <a:pt x="34305" y="2373686"/>
                    <a:pt x="26761" y="2467992"/>
                  </a:cubicBezTo>
                  <a:cubicBezTo>
                    <a:pt x="19534" y="2558334"/>
                    <a:pt x="26475" y="2530992"/>
                    <a:pt x="9005" y="2583401"/>
                  </a:cubicBezTo>
                  <a:cubicBezTo>
                    <a:pt x="-1769" y="2734254"/>
                    <a:pt x="128" y="2666154"/>
                    <a:pt x="128" y="2787588"/>
                  </a:cubicBezTo>
                </a:path>
              </a:pathLst>
            </a:cu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68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reihandform 32"/>
            <p:cNvSpPr/>
            <p:nvPr/>
          </p:nvSpPr>
          <p:spPr bwMode="auto">
            <a:xfrm>
              <a:off x="3954308" y="1833905"/>
              <a:ext cx="292963" cy="603681"/>
            </a:xfrm>
            <a:custGeom>
              <a:avLst/>
              <a:gdLst>
                <a:gd name="connsiteX0" fmla="*/ 0 w 292963"/>
                <a:gd name="connsiteY0" fmla="*/ 648121 h 648121"/>
                <a:gd name="connsiteX1" fmla="*/ 8878 w 292963"/>
                <a:gd name="connsiteY1" fmla="*/ 523834 h 648121"/>
                <a:gd name="connsiteX2" fmla="*/ 26633 w 292963"/>
                <a:gd name="connsiteY2" fmla="*/ 470568 h 648121"/>
                <a:gd name="connsiteX3" fmla="*/ 44388 w 292963"/>
                <a:gd name="connsiteY3" fmla="*/ 452812 h 648121"/>
                <a:gd name="connsiteX4" fmla="*/ 62144 w 292963"/>
                <a:gd name="connsiteY4" fmla="*/ 399546 h 648121"/>
                <a:gd name="connsiteX5" fmla="*/ 71021 w 292963"/>
                <a:gd name="connsiteY5" fmla="*/ 372913 h 648121"/>
                <a:gd name="connsiteX6" fmla="*/ 106532 w 292963"/>
                <a:gd name="connsiteY6" fmla="*/ 248626 h 648121"/>
                <a:gd name="connsiteX7" fmla="*/ 124287 w 292963"/>
                <a:gd name="connsiteY7" fmla="*/ 195360 h 648121"/>
                <a:gd name="connsiteX8" fmla="*/ 133165 w 292963"/>
                <a:gd name="connsiteY8" fmla="*/ 168727 h 648121"/>
                <a:gd name="connsiteX9" fmla="*/ 195309 w 292963"/>
                <a:gd name="connsiteY9" fmla="*/ 115461 h 648121"/>
                <a:gd name="connsiteX10" fmla="*/ 230819 w 292963"/>
                <a:gd name="connsiteY10" fmla="*/ 62195 h 648121"/>
                <a:gd name="connsiteX11" fmla="*/ 266330 w 292963"/>
                <a:gd name="connsiteY11" fmla="*/ 26684 h 648121"/>
                <a:gd name="connsiteX12" fmla="*/ 292963 w 292963"/>
                <a:gd name="connsiteY12" fmla="*/ 51 h 64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963" h="648121">
                  <a:moveTo>
                    <a:pt x="0" y="648121"/>
                  </a:moveTo>
                  <a:cubicBezTo>
                    <a:pt x="2959" y="606692"/>
                    <a:pt x="2717" y="564909"/>
                    <a:pt x="8878" y="523834"/>
                  </a:cubicBezTo>
                  <a:cubicBezTo>
                    <a:pt x="11654" y="505325"/>
                    <a:pt x="13399" y="483802"/>
                    <a:pt x="26633" y="470568"/>
                  </a:cubicBezTo>
                  <a:lnTo>
                    <a:pt x="44388" y="452812"/>
                  </a:lnTo>
                  <a:lnTo>
                    <a:pt x="62144" y="399546"/>
                  </a:lnTo>
                  <a:cubicBezTo>
                    <a:pt x="65103" y="390668"/>
                    <a:pt x="68751" y="381991"/>
                    <a:pt x="71021" y="372913"/>
                  </a:cubicBezTo>
                  <a:cubicBezTo>
                    <a:pt x="93315" y="283743"/>
                    <a:pt x="81062" y="325036"/>
                    <a:pt x="106532" y="248626"/>
                  </a:cubicBezTo>
                  <a:lnTo>
                    <a:pt x="124287" y="195360"/>
                  </a:lnTo>
                  <a:cubicBezTo>
                    <a:pt x="127246" y="186482"/>
                    <a:pt x="125379" y="173918"/>
                    <a:pt x="133165" y="168727"/>
                  </a:cubicBezTo>
                  <a:cubicBezTo>
                    <a:pt x="157261" y="152663"/>
                    <a:pt x="178087" y="141295"/>
                    <a:pt x="195309" y="115461"/>
                  </a:cubicBezTo>
                  <a:cubicBezTo>
                    <a:pt x="207146" y="97706"/>
                    <a:pt x="215730" y="77284"/>
                    <a:pt x="230819" y="62195"/>
                  </a:cubicBezTo>
                  <a:cubicBezTo>
                    <a:pt x="242656" y="50358"/>
                    <a:pt x="257044" y="40613"/>
                    <a:pt x="266330" y="26684"/>
                  </a:cubicBezTo>
                  <a:cubicBezTo>
                    <a:pt x="285727" y="-2411"/>
                    <a:pt x="273415" y="51"/>
                    <a:pt x="292963" y="51"/>
                  </a:cubicBezTo>
                </a:path>
              </a:pathLst>
            </a:custGeom>
            <a:noFill/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68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 bwMode="auto">
            <a:xfrm>
              <a:off x="3825905" y="1842782"/>
              <a:ext cx="4213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Gerade Verbindung mit Pfeil 37"/>
            <p:cNvCxnSpPr>
              <a:endCxn id="33" idx="6"/>
            </p:cNvCxnSpPr>
            <p:nvPr/>
          </p:nvCxnSpPr>
          <p:spPr bwMode="auto">
            <a:xfrm>
              <a:off x="3825905" y="2063762"/>
              <a:ext cx="234935" cy="17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Gerade Verbindung mit Pfeil 39"/>
            <p:cNvCxnSpPr>
              <a:endCxn id="33" idx="1"/>
            </p:cNvCxnSpPr>
            <p:nvPr/>
          </p:nvCxnSpPr>
          <p:spPr bwMode="auto">
            <a:xfrm flipV="1">
              <a:off x="3821466" y="2321821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Gerade Verbindung mit Pfeil 42"/>
            <p:cNvCxnSpPr/>
            <p:nvPr/>
          </p:nvCxnSpPr>
          <p:spPr bwMode="auto">
            <a:xfrm flipV="1">
              <a:off x="3807772" y="2573072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3801652" y="2800812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Gerade Verbindung mit Pfeil 44"/>
            <p:cNvCxnSpPr/>
            <p:nvPr/>
          </p:nvCxnSpPr>
          <p:spPr bwMode="auto">
            <a:xfrm flipV="1">
              <a:off x="3804456" y="3075817"/>
              <a:ext cx="141720" cy="11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Gerade Verbindung mit Pfeil 47"/>
            <p:cNvCxnSpPr/>
            <p:nvPr/>
          </p:nvCxnSpPr>
          <p:spPr bwMode="auto">
            <a:xfrm flipV="1">
              <a:off x="3829162" y="32886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Gerade Verbindung mit Pfeil 49"/>
            <p:cNvCxnSpPr/>
            <p:nvPr/>
          </p:nvCxnSpPr>
          <p:spPr bwMode="auto">
            <a:xfrm flipV="1">
              <a:off x="3821542" y="350964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flipV="1">
              <a:off x="3798682" y="37077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Gerade Verbindung mit Pfeil 51"/>
            <p:cNvCxnSpPr/>
            <p:nvPr/>
          </p:nvCxnSpPr>
          <p:spPr bwMode="auto">
            <a:xfrm flipH="1" flipV="1">
              <a:off x="3737722" y="427926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feld 52"/>
                <p:cNvSpPr txBox="1"/>
                <p:nvPr/>
              </p:nvSpPr>
              <p:spPr>
                <a:xfrm rot="19709155">
                  <a:off x="1819269" y="3015576"/>
                  <a:ext cx="975267" cy="407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𝑝𝑟𝑒𝑠𝑡𝑟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oMath>
                    </m:oMathPara>
                  </a14:m>
                  <a:endParaRPr lang="de-DE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feld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09155">
                  <a:off x="1819269" y="3015576"/>
                  <a:ext cx="975267" cy="4072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/>
            <p:cNvCxnSpPr/>
            <p:nvPr/>
          </p:nvCxnSpPr>
          <p:spPr bwMode="auto">
            <a:xfrm flipH="1" flipV="1">
              <a:off x="3714862" y="448500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 flipV="1">
              <a:off x="3692002" y="4713609"/>
              <a:ext cx="99665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Gerade Verbindung mit Pfeil 55"/>
            <p:cNvCxnSpPr/>
            <p:nvPr/>
          </p:nvCxnSpPr>
          <p:spPr bwMode="auto">
            <a:xfrm flipH="1">
              <a:off x="3661994" y="4938224"/>
              <a:ext cx="15947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Gerade Verbindung mit Pfeil 57"/>
            <p:cNvCxnSpPr/>
            <p:nvPr/>
          </p:nvCxnSpPr>
          <p:spPr bwMode="auto">
            <a:xfrm flipH="1">
              <a:off x="3661994" y="5192177"/>
              <a:ext cx="15947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4131843" y="1592547"/>
                  <a:ext cx="49853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843" y="1592547"/>
                  <a:ext cx="498533" cy="384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/>
                <p:cNvSpPr txBox="1"/>
                <p:nvPr/>
              </p:nvSpPr>
              <p:spPr>
                <a:xfrm>
                  <a:off x="3954308" y="1851659"/>
                  <a:ext cx="50417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2" name="Textfeld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308" y="1851659"/>
                  <a:ext cx="504176" cy="3847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/>
                <p:cNvSpPr txBox="1"/>
                <p:nvPr/>
              </p:nvSpPr>
              <p:spPr>
                <a:xfrm>
                  <a:off x="3870816" y="2110417"/>
                  <a:ext cx="50417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3" name="Textfeld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816" y="2110417"/>
                  <a:ext cx="504176" cy="3847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2996931" y="4651855"/>
                  <a:ext cx="803746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931" y="4651855"/>
                  <a:ext cx="803746" cy="3847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3168361" y="4914998"/>
                  <a:ext cx="57131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361" y="4914998"/>
                  <a:ext cx="571310" cy="3847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658099" y="2517278"/>
                <a:ext cx="411574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Sensitivity score w.r.t. </a:t>
                </a:r>
                <a:r>
                  <a:rPr lang="de-DE" dirty="0" err="1" smtClean="0"/>
                  <a:t>parameter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</a:p>
              <a:p>
                <a:r>
                  <a:rPr lang="de-DE" dirty="0" smtClean="0"/>
                  <a:t>for 1 </a:t>
                </a:r>
                <a:r>
                  <a:rPr lang="de-DE" dirty="0" err="1" smtClean="0"/>
                  <a:t>measured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</a:t>
                </a:r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99" y="2517278"/>
                <a:ext cx="4115742" cy="677108"/>
              </a:xfrm>
              <a:prstGeom prst="rect">
                <a:avLst/>
              </a:prstGeom>
              <a:blipFill>
                <a:blip r:embed="rId12"/>
                <a:stretch>
                  <a:fillRect l="-1333" t="-5405" b="-14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805929" y="3425968"/>
                <a:ext cx="1488228" cy="605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929" y="3425968"/>
                <a:ext cx="1488228" cy="605422"/>
              </a:xfrm>
              <a:prstGeom prst="rect">
                <a:avLst/>
              </a:prstGeom>
              <a:blipFill>
                <a:blip r:embed="rId1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658099" y="4178783"/>
                <a:ext cx="4258089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Total </a:t>
                </a:r>
                <a:r>
                  <a:rPr lang="de-DE" dirty="0" err="1" smtClean="0"/>
                  <a:t>sensitivity</a:t>
                </a:r>
                <a:r>
                  <a:rPr lang="de-DE" dirty="0" smtClean="0"/>
                  <a:t> score w.r.t. </a:t>
                </a:r>
              </a:p>
              <a:p>
                <a:r>
                  <a:rPr lang="de-DE" dirty="0" err="1" smtClean="0"/>
                  <a:t>parameter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for all </a:t>
                </a:r>
                <a:r>
                  <a:rPr lang="de-DE" dirty="0" err="1" smtClean="0"/>
                  <a:t>measured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99" y="4178783"/>
                <a:ext cx="4258089" cy="677108"/>
              </a:xfrm>
              <a:prstGeom prst="rect">
                <a:avLst/>
              </a:prstGeom>
              <a:blipFill>
                <a:blip r:embed="rId14"/>
                <a:stretch>
                  <a:fillRect l="-1288" t="-5357" b="-13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5290002" y="5003284"/>
                <a:ext cx="2835905" cy="998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02" y="5003284"/>
                <a:ext cx="2835905" cy="9988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/>
          <p:cNvSpPr txBox="1"/>
          <p:nvPr/>
        </p:nvSpPr>
        <p:spPr>
          <a:xfrm>
            <a:off x="1045905" y="6130673"/>
            <a:ext cx="74927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Choose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most</a:t>
            </a:r>
            <a:r>
              <a:rPr lang="de-DE" dirty="0" smtClean="0">
                <a:solidFill>
                  <a:srgbClr val="FF0000"/>
                </a:solidFill>
              </a:rPr>
              <a:t> sensitive </a:t>
            </a:r>
            <a:r>
              <a:rPr lang="de-DE" dirty="0" err="1" smtClean="0">
                <a:solidFill>
                  <a:srgbClr val="FF0000"/>
                </a:solidFill>
              </a:rPr>
              <a:t>parameters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performing</a:t>
            </a:r>
            <a:r>
              <a:rPr lang="de-DE" dirty="0" smtClean="0">
                <a:solidFill>
                  <a:srgbClr val="FF0000"/>
                </a:solidFill>
              </a:rPr>
              <a:t> back-analysis.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371601" y="685255"/>
            <a:ext cx="6754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/>
              <a:t>Sensitivity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system</a:t>
            </a:r>
            <a:r>
              <a:rPr lang="de-DE" b="1" dirty="0" smtClean="0"/>
              <a:t> </a:t>
            </a:r>
            <a:r>
              <a:rPr lang="de-DE" b="1" dirty="0" err="1" smtClean="0"/>
              <a:t>parameters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certain</a:t>
            </a:r>
            <a:r>
              <a:rPr lang="de-DE" b="1" dirty="0" smtClean="0"/>
              <a:t> </a:t>
            </a:r>
            <a:r>
              <a:rPr lang="de-DE" b="1" dirty="0" err="1" smtClean="0"/>
              <a:t>system</a:t>
            </a:r>
            <a:r>
              <a:rPr lang="de-DE" b="1" dirty="0" smtClean="0"/>
              <a:t> </a:t>
            </a:r>
            <a:r>
              <a:rPr lang="de-DE" b="1" dirty="0" err="1" smtClean="0"/>
              <a:t>responses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689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606800" y="685255"/>
            <a:ext cx="311816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Local</a:t>
            </a:r>
            <a:r>
              <a:rPr lang="de-DE" b="1" dirty="0" smtClean="0"/>
              <a:t> </a:t>
            </a:r>
            <a:r>
              <a:rPr lang="de-DE" b="1" dirty="0" err="1" smtClean="0"/>
              <a:t>sensitivity</a:t>
            </a:r>
            <a:r>
              <a:rPr lang="de-DE" b="1" dirty="0" smtClean="0"/>
              <a:t> </a:t>
            </a:r>
            <a:r>
              <a:rPr lang="de-DE" b="1" dirty="0" err="1" smtClean="0"/>
              <a:t>analyiss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9" y="1192275"/>
            <a:ext cx="8699422" cy="545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142744" y="2948391"/>
                <a:ext cx="11751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44" y="2948391"/>
                <a:ext cx="1175194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2328329" y="2948390"/>
                <a:ext cx="11088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𝑐𝑟𝑒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29" y="2948390"/>
                <a:ext cx="1108830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3513914" y="2943786"/>
                <a:ext cx="898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14" y="2943786"/>
                <a:ext cx="898836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142744" y="3318252"/>
                <a:ext cx="12242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44" y="3318252"/>
                <a:ext cx="1224246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2328329" y="3318251"/>
                <a:ext cx="11088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𝑐𝑟𝑒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29" y="3318251"/>
                <a:ext cx="1108830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3513914" y="3313647"/>
                <a:ext cx="898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14" y="3313647"/>
                <a:ext cx="898836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 nach rechts 3"/>
          <p:cNvSpPr/>
          <p:nvPr/>
        </p:nvSpPr>
        <p:spPr bwMode="auto">
          <a:xfrm>
            <a:off x="5348287" y="2903165"/>
            <a:ext cx="313663" cy="8124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38057" y="262697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Exc</a:t>
            </a:r>
            <a:r>
              <a:rPr lang="de-DE" sz="1400" dirty="0" smtClean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502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MONIMAN – </a:t>
            </a:r>
            <a:r>
              <a:rPr lang="de-DE" dirty="0" err="1" smtClean="0"/>
              <a:t>Sensiman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93C9B-76D3-4F23-BFE6-D080950871A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606800" y="685255"/>
            <a:ext cx="311816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Local</a:t>
            </a:r>
            <a:r>
              <a:rPr lang="de-DE" b="1" dirty="0" smtClean="0"/>
              <a:t> </a:t>
            </a:r>
            <a:r>
              <a:rPr lang="de-DE" b="1" dirty="0" err="1" smtClean="0"/>
              <a:t>sensitivity</a:t>
            </a:r>
            <a:r>
              <a:rPr lang="de-DE" b="1" dirty="0" smtClean="0"/>
              <a:t> </a:t>
            </a:r>
            <a:r>
              <a:rPr lang="de-DE" b="1" dirty="0" err="1" smtClean="0"/>
              <a:t>analyiss</a:t>
            </a:r>
            <a:endParaRPr lang="de-DE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9" y="1192275"/>
            <a:ext cx="8699422" cy="545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142744" y="2948391"/>
                <a:ext cx="11751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44" y="2948391"/>
                <a:ext cx="1175194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2328329" y="2948390"/>
                <a:ext cx="11088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𝑐𝑟𝑒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29" y="2948390"/>
                <a:ext cx="1108830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3513914" y="2943786"/>
                <a:ext cx="898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14" y="2943786"/>
                <a:ext cx="898836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1142744" y="3318252"/>
                <a:ext cx="12242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𝐺𝑟𝑒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44" y="3318252"/>
                <a:ext cx="1224246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2328329" y="3318251"/>
                <a:ext cx="11088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𝑐𝑟𝑒</m:t>
                      </m:r>
                      <m:sSub>
                        <m:sSubPr>
                          <m:ctrlPr>
                            <a:rPr lang="de-DE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29" y="3318251"/>
                <a:ext cx="1108830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3513914" y="3313647"/>
                <a:ext cx="8988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14" y="3313647"/>
                <a:ext cx="898836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r Verbinder 15"/>
          <p:cNvCxnSpPr/>
          <p:nvPr/>
        </p:nvCxnSpPr>
        <p:spPr bwMode="auto">
          <a:xfrm flipV="1">
            <a:off x="2431680" y="3097674"/>
            <a:ext cx="903802" cy="97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Pfeil nach rechts 20"/>
          <p:cNvSpPr/>
          <p:nvPr/>
        </p:nvSpPr>
        <p:spPr bwMode="auto">
          <a:xfrm>
            <a:off x="5348287" y="3372566"/>
            <a:ext cx="313663" cy="8124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68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38057" y="311967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Exc</a:t>
            </a:r>
            <a:r>
              <a:rPr lang="de-DE" sz="1400" dirty="0" smtClean="0"/>
              <a:t>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510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T_07_Model-PowerPoint_070301skm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ST_07_Model-PowerPoint_070301sk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8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68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ST_07_Model-PowerPoint_070301sk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ST_07_Model-PowerPoint_070301sk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ST_07_Model-PowerPoint_070301sk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BST_07_Model-PowerPoint_070301skm</Template>
  <TotalTime>0</TotalTime>
  <Words>1047</Words>
  <Application>Microsoft Office PowerPoint</Application>
  <PresentationFormat>A4-Papier (210 x 297 mm)</PresentationFormat>
  <Paragraphs>280</Paragraphs>
  <Slides>23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Courier New</vt:lpstr>
      <vt:lpstr>BST_07_Model-PowerPoint_070301skm</vt:lpstr>
      <vt:lpstr>Acrobat Document</vt:lpstr>
      <vt:lpstr>MONIMAN  An overview of the current development  BST/GBT/BK    03.2019</vt:lpstr>
      <vt:lpstr>MONIMAN</vt:lpstr>
      <vt:lpstr>MONIMAN</vt:lpstr>
      <vt:lpstr>MONIMAN</vt:lpstr>
      <vt:lpstr>MONIMAN – Plaxman </vt:lpstr>
      <vt:lpstr>MONIMAN – Plaxman </vt:lpstr>
      <vt:lpstr>MONIMAN – Sensiman</vt:lpstr>
      <vt:lpstr>MONIMAN – Sensiman </vt:lpstr>
      <vt:lpstr>MONIMAN – Sensiman </vt:lpstr>
      <vt:lpstr>MONIMAN – Sensiman </vt:lpstr>
      <vt:lpstr>MONIMAN – Sensiman </vt:lpstr>
      <vt:lpstr>MONIMAN – Sensiman </vt:lpstr>
      <vt:lpstr>MONIMAN – Backman</vt:lpstr>
      <vt:lpstr>MONIMAN – Backman</vt:lpstr>
      <vt:lpstr>MONIMAN – Backman</vt:lpstr>
      <vt:lpstr>MONIMAN – Backman</vt:lpstr>
      <vt:lpstr>MONIMAN – Backman</vt:lpstr>
      <vt:lpstr>MONIMAN – Backman</vt:lpstr>
      <vt:lpstr>MONIMAN – Backman</vt:lpstr>
      <vt:lpstr>MONIMAN – Optiman</vt:lpstr>
      <vt:lpstr>MONIMAN</vt:lpstr>
      <vt:lpstr>MONIMAN</vt:lpstr>
      <vt:lpstr>Thanks to members of the BK Department for great support and input!  Thank you for your listening!  Your comments/ questions are welcome.</vt:lpstr>
    </vt:vector>
  </TitlesOfParts>
  <Company>BAUER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skm</dc:creator>
  <cp:lastModifiedBy>Nguyen Luan</cp:lastModifiedBy>
  <cp:revision>1418</cp:revision>
  <cp:lastPrinted>2018-07-30T09:53:48Z</cp:lastPrinted>
  <dcterms:created xsi:type="dcterms:W3CDTF">2009-03-10T14:10:05Z</dcterms:created>
  <dcterms:modified xsi:type="dcterms:W3CDTF">2019-03-26T10:08:19Z</dcterms:modified>
</cp:coreProperties>
</file>