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3" r:id="rId1"/>
  </p:sldMasterIdLst>
  <p:sldIdLst>
    <p:sldId id="256" r:id="rId2"/>
    <p:sldId id="261" r:id="rId3"/>
    <p:sldId id="265" r:id="rId4"/>
    <p:sldId id="258" r:id="rId5"/>
    <p:sldId id="262" r:id="rId6"/>
    <p:sldId id="266" r:id="rId7"/>
    <p:sldId id="264"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43"/>
    <p:restoredTop sz="94582"/>
  </p:normalViewPr>
  <p:slideViewPr>
    <p:cSldViewPr snapToGrid="0">
      <p:cViewPr varScale="1">
        <p:scale>
          <a:sx n="118" d="100"/>
          <a:sy n="118" d="100"/>
        </p:scale>
        <p:origin x="248"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295400" y="4701464"/>
            <a:ext cx="8952782" cy="1204036"/>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5DBDDF98-C922-483F-97E9-3E76B0201B42}" type="datetimeFigureOut">
              <a:rPr lang="en-US" smtClean="0"/>
              <a:t>8/12/23</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B8B3671-A306-4A69-8480-FA9BE839245D}"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295400" y="952500"/>
            <a:ext cx="8952781" cy="3748824"/>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4139719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5DBDDF98-C922-483F-97E9-3E76B0201B42}" type="datetimeFigureOut">
              <a:rPr lang="en-US" smtClean="0"/>
              <a:t>8/12/23</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610440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88334" y="952499"/>
            <a:ext cx="2051165" cy="4953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952500" y="952499"/>
            <a:ext cx="8235834" cy="49530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5DBDDF98-C922-483F-97E9-3E76B0201B42}" type="datetimeFigureOut">
              <a:rPr lang="en-US" smtClean="0"/>
              <a:t>8/12/23</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733902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5DBDDF98-C922-483F-97E9-3E76B0201B42}" type="datetimeFigureOut">
              <a:rPr lang="en-US" smtClean="0"/>
              <a:t>8/12/23</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810217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295400" y="1618211"/>
            <a:ext cx="8412190" cy="3944389"/>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295400" y="908858"/>
            <a:ext cx="8412192" cy="676102"/>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5DBDDF98-C922-483F-97E9-3E76B0201B42}" type="datetimeFigureOut">
              <a:rPr lang="en-US" smtClean="0"/>
              <a:t>8/12/23</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63569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295401" y="2260121"/>
            <a:ext cx="4350026" cy="36568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546574" y="2260120"/>
            <a:ext cx="4350025" cy="36568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5DBDDF98-C922-483F-97E9-3E76B0201B42}" type="datetimeFigureOut">
              <a:rPr lang="en-US" smtClean="0"/>
              <a:t>8/12/23</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494353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295400" y="966788"/>
            <a:ext cx="10059988" cy="105178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295400" y="2018581"/>
            <a:ext cx="4350027"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295400" y="2774756"/>
            <a:ext cx="4350027" cy="3150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546572" y="2018581"/>
            <a:ext cx="4350028"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546572" y="2774756"/>
            <a:ext cx="4350028" cy="31507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5DBDDF98-C922-483F-97E9-3E76B0201B42}" type="datetimeFigureOut">
              <a:rPr lang="en-US" smtClean="0"/>
              <a:t>8/12/23</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B8B3671-A306-4A69-8480-FA9BE839245D}"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657975" y="2625552"/>
            <a:ext cx="42386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403684" y="2625552"/>
            <a:ext cx="42417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7546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5DBDDF98-C922-483F-97E9-3E76B0201B42}" type="datetimeFigureOut">
              <a:rPr lang="en-US" smtClean="0"/>
              <a:t>8/12/23</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481149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5DBDDF98-C922-483F-97E9-3E76B0201B42}" type="datetimeFigureOut">
              <a:rPr lang="en-US" smtClean="0"/>
              <a:t>8/12/23</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806876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06484" y="1306484"/>
            <a:ext cx="3932237" cy="2122516"/>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96000" y="1312026"/>
            <a:ext cx="5143500" cy="456565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5DBDDF98-C922-483F-97E9-3E76B0201B42}" type="datetimeFigureOut">
              <a:rPr lang="en-US" smtClean="0"/>
              <a:t>8/12/23</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73309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06484" y="1307185"/>
            <a:ext cx="3932237" cy="2121813"/>
          </a:xfrm>
        </p:spPr>
        <p:txBody>
          <a:bodyPr anchor="t">
            <a:normAutofit/>
          </a:bodyPr>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857702" y="1307186"/>
            <a:ext cx="5038898" cy="45983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5DBDDF98-C922-483F-97E9-3E76B0201B42}" type="datetimeFigureOut">
              <a:rPr lang="en-US" smtClean="0"/>
              <a:t>8/12/23</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735673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3000">
              <a:srgbClr val="FF0000">
                <a:lumMod val="48000"/>
                <a:lumOff val="52000"/>
              </a:srgb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295400" y="842963"/>
            <a:ext cx="9601200" cy="1309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295400" y="2262188"/>
            <a:ext cx="9601200" cy="3643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j-lt"/>
              </a:defRPr>
            </a:lvl1pPr>
          </a:lstStyle>
          <a:p>
            <a:fld id="{5DBDDF98-C922-483F-97E9-3E76B0201B42}" type="datetimeFigureOut">
              <a:rPr lang="en-US" smtClean="0"/>
              <a:pPr/>
              <a:t>8/12/23</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728107" y="6199188"/>
            <a:ext cx="619125" cy="365125"/>
          </a:xfrm>
          <a:prstGeom prst="rect">
            <a:avLst/>
          </a:prstGeom>
        </p:spPr>
        <p:txBody>
          <a:bodyPr vert="horz" lIns="91440" tIns="45720" rIns="91440" bIns="45720" rtlCol="0" anchor="ctr"/>
          <a:lstStyle>
            <a:lvl1pPr algn="r">
              <a:defRPr sz="1050">
                <a:solidFill>
                  <a:schemeClr val="tx1"/>
                </a:solidFill>
                <a:latin typeface="+mj-lt"/>
              </a:defRPr>
            </a:lvl1pPr>
          </a:lstStyle>
          <a:p>
            <a:fld id="{1B8B3671-A306-4A69-8480-FA9BE839245D}" type="slidenum">
              <a:rPr lang="en-US" smtClean="0"/>
              <a:pPr/>
              <a:t>‹#›</a:t>
            </a:fld>
            <a:endParaRPr lang="en-US"/>
          </a:p>
        </p:txBody>
      </p:sp>
    </p:spTree>
    <p:extLst>
      <p:ext uri="{BB962C8B-B14F-4D97-AF65-F5344CB8AC3E}">
        <p14:creationId xmlns:p14="http://schemas.microsoft.com/office/powerpoint/2010/main" val="3494640961"/>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72" r:id="rId6"/>
    <p:sldLayoutId id="2147483767" r:id="rId7"/>
    <p:sldLayoutId id="2147483768" r:id="rId8"/>
    <p:sldLayoutId id="2147483769" r:id="rId9"/>
    <p:sldLayoutId id="2147483771" r:id="rId10"/>
    <p:sldLayoutId id="2147483770" r:id="rId11"/>
  </p:sldLayoutIdLst>
  <p:txStyles>
    <p:titleStyle>
      <a:lvl1pPr algn="l" defTabSz="914400" rtl="0" eaLnBrk="1" latinLnBrk="0" hangingPunct="1">
        <a:lnSpc>
          <a:spcPct val="120000"/>
        </a:lnSpc>
        <a:spcBef>
          <a:spcPct val="0"/>
        </a:spcBef>
        <a:buNone/>
        <a:defRPr sz="2800"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ingularityhub.com/2020/06/03/artificial-kidneys-are-a-step-closer-with-this-new-tech/"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kaggle.com/datasets/mansoordaku/ckdiseas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cherlund.blogspot.com/2017/03/highest-paying-jobs-for-developers-go.html"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83000">
              <a:schemeClr val="accent4">
                <a:lumMod val="40000"/>
                <a:lumOff val="60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6BCAB31A-A5B4-2769-D92E-DF22E55FEDC7}"/>
              </a:ext>
            </a:extLst>
          </p:cNvPr>
          <p:cNvSpPr>
            <a:spLocks noGrp="1"/>
          </p:cNvSpPr>
          <p:nvPr>
            <p:ph type="ctrTitle"/>
          </p:nvPr>
        </p:nvSpPr>
        <p:spPr>
          <a:xfrm>
            <a:off x="4259766" y="976430"/>
            <a:ext cx="7830522" cy="2901274"/>
          </a:xfrm>
        </p:spPr>
        <p:txBody>
          <a:bodyPr anchor="ctr">
            <a:normAutofit/>
          </a:bodyPr>
          <a:lstStyle/>
          <a:p>
            <a:pPr algn="ctr">
              <a:lnSpc>
                <a:spcPct val="110000"/>
              </a:lnSpc>
            </a:pPr>
            <a:r>
              <a:rPr lang="en-US" sz="3600" b="1" i="1" u="sng" spc="0" dirty="0">
                <a:latin typeface="Times New Roman" panose="02020603050405020304" pitchFamily="18" charset="0"/>
                <a:cs typeface="Times New Roman" panose="02020603050405020304" pitchFamily="18" charset="0"/>
              </a:rPr>
              <a:t>Chronic Kidney Disease (CKD) Prediction</a:t>
            </a:r>
          </a:p>
        </p:txBody>
      </p:sp>
      <p:sp useBgFill="1">
        <p:nvSpPr>
          <p:cNvPr id="1031" name="Subtitle 2">
            <a:extLst>
              <a:ext uri="{FF2B5EF4-FFF2-40B4-BE49-F238E27FC236}">
                <a16:creationId xmlns:a16="http://schemas.microsoft.com/office/drawing/2014/main" id="{8C9CBC84-F0D5-F7BE-6145-63C8057F4DF8}"/>
              </a:ext>
            </a:extLst>
          </p:cNvPr>
          <p:cNvSpPr>
            <a:spLocks noGrp="1"/>
          </p:cNvSpPr>
          <p:nvPr>
            <p:ph type="subTitle" idx="1"/>
          </p:nvPr>
        </p:nvSpPr>
        <p:spPr>
          <a:xfrm>
            <a:off x="8196944" y="4613565"/>
            <a:ext cx="3995056" cy="1711036"/>
          </a:xfrm>
        </p:spPr>
        <p:txBody>
          <a:bodyPr anchor="t">
            <a:normAutofit fontScale="47500" lnSpcReduction="20000"/>
          </a:bodyPr>
          <a:lstStyle/>
          <a:p>
            <a:r>
              <a:rPr lang="en-US" sz="3300" u="sng" dirty="0">
                <a:solidFill>
                  <a:srgbClr val="444444"/>
                </a:solidFill>
                <a:effectLst/>
                <a:latin typeface="Times New Roman" panose="02020603050405020304" pitchFamily="18" charset="0"/>
                <a:cs typeface="Times New Roman" panose="02020603050405020304" pitchFamily="18" charset="0"/>
              </a:rPr>
              <a:t>Renal Health Predictors Group</a:t>
            </a:r>
          </a:p>
          <a:p>
            <a:pPr>
              <a:spcBef>
                <a:spcPts val="600"/>
              </a:spcBef>
            </a:pPr>
            <a:r>
              <a:rPr lang="en-US" sz="3300" dirty="0">
                <a:solidFill>
                  <a:srgbClr val="444444"/>
                </a:solidFill>
                <a:effectLst/>
                <a:latin typeface="Times New Roman" panose="02020603050405020304" pitchFamily="18" charset="0"/>
                <a:cs typeface="Times New Roman" panose="02020603050405020304" pitchFamily="18" charset="0"/>
              </a:rPr>
              <a:t>Bhavya Reddy Ganta (002617747) </a:t>
            </a:r>
            <a:endParaRPr lang="en-US" sz="3300" dirty="0">
              <a:solidFill>
                <a:srgbClr val="444444"/>
              </a:solidFill>
              <a:latin typeface="Times New Roman" panose="02020603050405020304" pitchFamily="18" charset="0"/>
              <a:cs typeface="Times New Roman" panose="02020603050405020304" pitchFamily="18" charset="0"/>
            </a:endParaRPr>
          </a:p>
          <a:p>
            <a:pPr>
              <a:spcBef>
                <a:spcPts val="600"/>
              </a:spcBef>
            </a:pPr>
            <a:r>
              <a:rPr lang="en-US" sz="3300" dirty="0">
                <a:solidFill>
                  <a:srgbClr val="444444"/>
                </a:solidFill>
                <a:effectLst/>
                <a:latin typeface="Times New Roman" panose="02020603050405020304" pitchFamily="18" charset="0"/>
                <a:cs typeface="Times New Roman" panose="02020603050405020304" pitchFamily="18" charset="0"/>
              </a:rPr>
              <a:t>Keerthana Jagana (002699567)</a:t>
            </a:r>
            <a:endParaRPr lang="en-US" sz="3300" dirty="0">
              <a:solidFill>
                <a:srgbClr val="444444"/>
              </a:solidFill>
              <a:latin typeface="Times New Roman" panose="02020603050405020304" pitchFamily="18" charset="0"/>
              <a:cs typeface="Times New Roman" panose="02020603050405020304" pitchFamily="18" charset="0"/>
            </a:endParaRPr>
          </a:p>
          <a:p>
            <a:pPr>
              <a:spcBef>
                <a:spcPts val="600"/>
              </a:spcBef>
            </a:pPr>
            <a:r>
              <a:rPr lang="en-US" sz="3300" dirty="0">
                <a:solidFill>
                  <a:srgbClr val="444444"/>
                </a:solidFill>
                <a:effectLst/>
                <a:latin typeface="Times New Roman" panose="02020603050405020304" pitchFamily="18" charset="0"/>
                <a:cs typeface="Times New Roman" panose="02020603050405020304" pitchFamily="18" charset="0"/>
              </a:rPr>
              <a:t>Ragamalika Karumuri (002915012)</a:t>
            </a:r>
          </a:p>
          <a:p>
            <a:pPr>
              <a:spcBef>
                <a:spcPts val="600"/>
              </a:spcBef>
            </a:pPr>
            <a:r>
              <a:rPr lang="en-US" sz="3300" dirty="0">
                <a:solidFill>
                  <a:srgbClr val="444444"/>
                </a:solidFill>
                <a:effectLst/>
                <a:latin typeface="Times New Roman" panose="02020603050405020304" pitchFamily="18" charset="0"/>
                <a:cs typeface="Times New Roman" panose="02020603050405020304" pitchFamily="18" charset="0"/>
              </a:rPr>
              <a:t>Srinivasa Pavan Ganesh Vasa (002709131)</a:t>
            </a:r>
          </a:p>
          <a:p>
            <a:pPr>
              <a:spcBef>
                <a:spcPts val="600"/>
              </a:spcBef>
            </a:pPr>
            <a:endParaRPr lang="en-US" sz="2800" b="0" i="0" dirty="0">
              <a:solidFill>
                <a:srgbClr val="444444"/>
              </a:solidFill>
              <a:effectLst/>
              <a:latin typeface="Calibri" panose="020F0502020204030204" pitchFamily="34" charset="0"/>
            </a:endParaRPr>
          </a:p>
          <a:p>
            <a:pPr>
              <a:spcBef>
                <a:spcPts val="600"/>
              </a:spcBef>
            </a:pPr>
            <a:endParaRPr lang="en-US" sz="2800" b="0" dirty="0">
              <a:solidFill>
                <a:srgbClr val="444444"/>
              </a:solidFill>
              <a:effectLst/>
              <a:latin typeface="Calibri" panose="020F0502020204030204" pitchFamily="34" charset="0"/>
            </a:endParaRPr>
          </a:p>
        </p:txBody>
      </p:sp>
      <p:pic>
        <p:nvPicPr>
          <p:cNvPr id="1030" name="Picture 6" descr="Chronic Kidney Disease Prediction Using Machine Learning">
            <a:extLst>
              <a:ext uri="{FF2B5EF4-FFF2-40B4-BE49-F238E27FC236}">
                <a16:creationId xmlns:a16="http://schemas.microsoft.com/office/drawing/2014/main" id="{1C44323A-D45B-776E-481E-99231EE88A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25976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369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83000">
              <a:schemeClr val="accent4">
                <a:lumMod val="40000"/>
                <a:lumOff val="60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A3B06-0594-24E8-F163-49F88040C5F2}"/>
              </a:ext>
            </a:extLst>
          </p:cNvPr>
          <p:cNvSpPr>
            <a:spLocks noGrp="1"/>
          </p:cNvSpPr>
          <p:nvPr>
            <p:ph type="title"/>
          </p:nvPr>
        </p:nvSpPr>
        <p:spPr>
          <a:xfrm>
            <a:off x="1153885" y="76200"/>
            <a:ext cx="9601200" cy="965534"/>
          </a:xfrm>
        </p:spPr>
        <p:txBody>
          <a:bodyPr>
            <a:noAutofit/>
          </a:bodyPr>
          <a:lstStyle/>
          <a:p>
            <a:pPr algn="ctr"/>
            <a:r>
              <a:rPr lang="en-US" sz="3200" b="1" u="sng" spc="0" dirty="0">
                <a:latin typeface="Times New Roman" panose="02020603050405020304" pitchFamily="18" charset="0"/>
                <a:cs typeface="Times New Roman" panose="02020603050405020304" pitchFamily="18" charset="0"/>
              </a:rPr>
              <a:t>BACKGROUND</a:t>
            </a:r>
          </a:p>
        </p:txBody>
      </p:sp>
      <p:sp>
        <p:nvSpPr>
          <p:cNvPr id="3" name="TextBox 2">
            <a:extLst>
              <a:ext uri="{FF2B5EF4-FFF2-40B4-BE49-F238E27FC236}">
                <a16:creationId xmlns:a16="http://schemas.microsoft.com/office/drawing/2014/main" id="{AA654CA3-21BA-15CC-3862-FF8E6D190F52}"/>
              </a:ext>
            </a:extLst>
          </p:cNvPr>
          <p:cNvSpPr txBox="1"/>
          <p:nvPr/>
        </p:nvSpPr>
        <p:spPr>
          <a:xfrm>
            <a:off x="315685" y="3244716"/>
            <a:ext cx="11223172" cy="3724096"/>
          </a:xfrm>
          <a:prstGeom prst="rect">
            <a:avLst/>
          </a:prstGeom>
          <a:noFill/>
        </p:spPr>
        <p:txBody>
          <a:bodyPr wrap="square" rtlCol="0">
            <a:spAutoFit/>
          </a:bodyPr>
          <a:lstStyle/>
          <a:p>
            <a:r>
              <a:rPr lang="en-US" b="1" u="sng" spc="0" dirty="0">
                <a:latin typeface="Times New Roman" panose="02020603050405020304" pitchFamily="18" charset="0"/>
                <a:cs typeface="Times New Roman" panose="02020603050405020304" pitchFamily="18" charset="0"/>
              </a:rPr>
              <a:t>How important is to detect ckd:</a:t>
            </a:r>
          </a:p>
          <a:p>
            <a:endParaRPr lang="en-US" u="sng" spc="0" dirty="0">
              <a:latin typeface="Times New Roman" panose="02020603050405020304" pitchFamily="18" charset="0"/>
              <a:cs typeface="Times New Roman" panose="02020603050405020304" pitchFamily="18" charset="0"/>
            </a:endParaRPr>
          </a:p>
          <a:p>
            <a:pPr algn="just"/>
            <a:r>
              <a:rPr lang="en-US" b="1" i="1" dirty="0">
                <a:solidFill>
                  <a:srgbClr val="374151"/>
                </a:solidFill>
                <a:effectLst/>
                <a:latin typeface="Times New Roman" panose="02020603050405020304" pitchFamily="18" charset="0"/>
                <a:cs typeface="Times New Roman" panose="02020603050405020304" pitchFamily="18" charset="0"/>
              </a:rPr>
              <a:t>CKD Prevalence</a:t>
            </a:r>
            <a:r>
              <a:rPr lang="en-US" dirty="0">
                <a:solidFill>
                  <a:srgbClr val="374151"/>
                </a:solidFill>
                <a:effectLst/>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en-US" dirty="0">
                <a:solidFill>
                  <a:srgbClr val="374151"/>
                </a:solidFill>
                <a:effectLst/>
                <a:latin typeface="Times New Roman" panose="02020603050405020304" pitchFamily="18" charset="0"/>
                <a:cs typeface="Times New Roman" panose="02020603050405020304" pitchFamily="18" charset="0"/>
              </a:rPr>
              <a:t>    CKD cases increased by 40% between 2010 and 2022.</a:t>
            </a:r>
          </a:p>
          <a:p>
            <a:pPr lvl="1" algn="just">
              <a:buFont typeface="Arial" panose="020B0604020202020204" pitchFamily="34" charset="0"/>
              <a:buChar char="•"/>
            </a:pPr>
            <a:r>
              <a:rPr lang="en-US" dirty="0">
                <a:solidFill>
                  <a:srgbClr val="374151"/>
                </a:solidFill>
                <a:effectLst/>
                <a:latin typeface="Times New Roman" panose="02020603050405020304" pitchFamily="18" charset="0"/>
                <a:cs typeface="Times New Roman" panose="02020603050405020304" pitchFamily="18" charset="0"/>
              </a:rPr>
              <a:t>    Projected to keep rising due to aging population and health conditions.</a:t>
            </a:r>
          </a:p>
          <a:p>
            <a:pPr algn="just"/>
            <a:r>
              <a:rPr lang="en-US" b="1" i="1" dirty="0">
                <a:solidFill>
                  <a:srgbClr val="374151"/>
                </a:solidFill>
                <a:effectLst/>
                <a:latin typeface="Times New Roman" panose="02020603050405020304" pitchFamily="18" charset="0"/>
                <a:cs typeface="Times New Roman" panose="02020603050405020304" pitchFamily="18" charset="0"/>
              </a:rPr>
              <a:t>Early Detection is Key</a:t>
            </a:r>
            <a:r>
              <a:rPr lang="en-US"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dirty="0">
                <a:solidFill>
                  <a:srgbClr val="374151"/>
                </a:solidFill>
                <a:effectLst/>
                <a:latin typeface="Times New Roman" panose="02020603050405020304" pitchFamily="18" charset="0"/>
                <a:cs typeface="Times New Roman" panose="02020603050405020304" pitchFamily="18" charset="0"/>
              </a:rPr>
              <a:t>Early detection and intervention can slow down the progression of CKD, reduce complications, and improve quality of life.</a:t>
            </a:r>
          </a:p>
          <a:p>
            <a:pPr marL="742950" lvl="1" indent="-285750" algn="just">
              <a:buFont typeface="Arial" panose="020B0604020202020204" pitchFamily="34" charset="0"/>
              <a:buChar char="•"/>
            </a:pPr>
            <a:r>
              <a:rPr lang="en-US" dirty="0">
                <a:solidFill>
                  <a:srgbClr val="374151"/>
                </a:solidFill>
                <a:effectLst/>
                <a:latin typeface="Times New Roman" panose="02020603050405020304" pitchFamily="18" charset="0"/>
                <a:cs typeface="Times New Roman" panose="02020603050405020304" pitchFamily="18" charset="0"/>
              </a:rPr>
              <a:t>Regular screening for high-risk individuals</a:t>
            </a:r>
            <a:r>
              <a:rPr lang="en-US" dirty="0">
                <a:solidFill>
                  <a:srgbClr val="374151"/>
                </a:solidFill>
                <a:latin typeface="Times New Roman" panose="02020603050405020304" pitchFamily="18" charset="0"/>
                <a:cs typeface="Times New Roman" panose="02020603050405020304" pitchFamily="18" charset="0"/>
              </a:rPr>
              <a:t> is crucial.</a:t>
            </a:r>
          </a:p>
          <a:p>
            <a:pPr algn="just"/>
            <a:r>
              <a:rPr lang="en-US" b="1" i="1" dirty="0">
                <a:solidFill>
                  <a:srgbClr val="374151"/>
                </a:solidFill>
                <a:effectLst/>
                <a:latin typeface="Times New Roman" panose="02020603050405020304" pitchFamily="18" charset="0"/>
                <a:cs typeface="Times New Roman" panose="02020603050405020304" pitchFamily="18" charset="0"/>
              </a:rPr>
              <a:t>Importance of Awareness</a:t>
            </a:r>
            <a:r>
              <a:rPr lang="en-US"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dirty="0">
                <a:solidFill>
                  <a:srgbClr val="374151"/>
                </a:solidFill>
                <a:effectLst/>
                <a:latin typeface="Times New Roman" panose="02020603050405020304" pitchFamily="18" charset="0"/>
                <a:cs typeface="Times New Roman" panose="02020603050405020304" pitchFamily="18" charset="0"/>
              </a:rPr>
              <a:t>Encouraging individuals to adopt healthier lifestyles can help prevent CKD. </a:t>
            </a:r>
            <a:endParaRPr lang="en-US" dirty="0">
              <a:solidFill>
                <a:srgbClr val="374151"/>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a:solidFill>
                  <a:srgbClr val="374151"/>
                </a:solidFill>
                <a:effectLst/>
                <a:latin typeface="Times New Roman" panose="02020603050405020304" pitchFamily="18" charset="0"/>
                <a:cs typeface="Times New Roman" panose="02020603050405020304" pitchFamily="18" charset="0"/>
              </a:rPr>
              <a:t>Healthcare professionals play a key role in identification and management</a:t>
            </a:r>
            <a:r>
              <a:rPr lang="en-US" sz="2000" dirty="0">
                <a:solidFill>
                  <a:srgbClr val="374151"/>
                </a:solidFill>
                <a:latin typeface="Times New Roman" panose="02020603050405020304" pitchFamily="18" charset="0"/>
                <a:cs typeface="Times New Roman" panose="02020603050405020304" pitchFamily="18" charset="0"/>
              </a:rPr>
              <a:t>	</a:t>
            </a:r>
            <a:endParaRPr lang="en-US" sz="2000" dirty="0">
              <a:solidFill>
                <a:srgbClr val="374151"/>
              </a:solidFill>
              <a:effectLst/>
              <a:latin typeface="Times New Roman" panose="02020603050405020304" pitchFamily="18"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9B62B4F4-B42C-30DE-3453-B81F221362CD}"/>
              </a:ext>
            </a:extLst>
          </p:cNvPr>
          <p:cNvSpPr txBox="1"/>
          <p:nvPr/>
        </p:nvSpPr>
        <p:spPr>
          <a:xfrm>
            <a:off x="315685" y="1444809"/>
            <a:ext cx="11321144" cy="1477328"/>
          </a:xfrm>
          <a:prstGeom prst="rect">
            <a:avLst/>
          </a:prstGeom>
          <a:noFill/>
        </p:spPr>
        <p:txBody>
          <a:bodyPr wrap="square" rtlCol="0">
            <a:spAutoFit/>
          </a:bodyPr>
          <a:lstStyle/>
          <a:p>
            <a:pPr algn="just"/>
            <a:r>
              <a:rPr lang="en-US" dirty="0">
                <a:solidFill>
                  <a:srgbClr val="1F2328"/>
                </a:solidFill>
                <a:effectLst/>
                <a:latin typeface="Times New Roman" panose="02020603050405020304" pitchFamily="18" charset="0"/>
                <a:cs typeface="Times New Roman" panose="02020603050405020304" pitchFamily="18" charset="0"/>
              </a:rPr>
              <a:t>Chronic Kidney Disease (CKD) is a condition where the kidneys gradually lose function over a period, usually months to years. This can lead to a buildup of waste products and fluids in the body, as well as an imbalance of important electrolytes. The disease can be caused by several factors, including diabetes, high BP, Hemoglobin and other diseases that affect the kidneys. The data is provided for almost 400 patients, and required to build an intelligent model that can predict if the patient will be prone to disease based on several medical parameters.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7729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83000">
              <a:schemeClr val="accent4">
                <a:lumMod val="40000"/>
                <a:lumOff val="60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769680-C4F4-6B54-5D41-71EFAB7B09E7}"/>
              </a:ext>
            </a:extLst>
          </p:cNvPr>
          <p:cNvSpPr txBox="1"/>
          <p:nvPr/>
        </p:nvSpPr>
        <p:spPr>
          <a:xfrm>
            <a:off x="446314" y="478971"/>
            <a:ext cx="11234057" cy="6093976"/>
          </a:xfrm>
          <a:prstGeom prst="rect">
            <a:avLst/>
          </a:prstGeom>
          <a:noFill/>
        </p:spPr>
        <p:txBody>
          <a:bodyPr wrap="square" rtlCol="0">
            <a:spAutoFit/>
          </a:bodyPr>
          <a:lstStyle/>
          <a:p>
            <a:pPr algn="l"/>
            <a:r>
              <a:rPr lang="en-US" sz="2800" b="1" u="sng" dirty="0">
                <a:solidFill>
                  <a:srgbClr val="1F2328"/>
                </a:solidFill>
                <a:effectLst/>
                <a:latin typeface="Times New Roman" panose="02020603050405020304" pitchFamily="18" charset="0"/>
                <a:cs typeface="Times New Roman" panose="02020603050405020304" pitchFamily="18" charset="0"/>
              </a:rPr>
              <a:t>ABSTRACT:</a:t>
            </a:r>
          </a:p>
          <a:p>
            <a:pPr algn="l"/>
            <a:endParaRPr lang="en-US" sz="2000" u="sng" dirty="0">
              <a:solidFill>
                <a:srgbClr val="1F2328"/>
              </a:solidFill>
              <a:effectLst/>
              <a:latin typeface="Times New Roman" panose="02020603050405020304" pitchFamily="18" charset="0"/>
              <a:cs typeface="Times New Roman" panose="02020603050405020304" pitchFamily="18" charset="0"/>
            </a:endParaRPr>
          </a:p>
          <a:p>
            <a:pPr algn="just"/>
            <a:r>
              <a:rPr lang="en-US" sz="2000" dirty="0">
                <a:solidFill>
                  <a:srgbClr val="1F2328"/>
                </a:solidFill>
                <a:effectLst/>
                <a:latin typeface="Times New Roman" panose="02020603050405020304" pitchFamily="18" charset="0"/>
                <a:cs typeface="Times New Roman" panose="02020603050405020304" pitchFamily="18" charset="0"/>
              </a:rPr>
              <a:t>The objective of this project is to diagnostically predict whether a patient is having chronic kidney disease or not, based on certain diagnostic measurements included in the dataset. The datasets consists of several medical predictor variables and one target variable, Classification.</a:t>
            </a:r>
          </a:p>
          <a:p>
            <a:pPr algn="l"/>
            <a:endParaRPr lang="en-US" sz="2000" dirty="0">
              <a:solidFill>
                <a:srgbClr val="1F2328"/>
              </a:solidFill>
              <a:effectLst/>
              <a:latin typeface="Times New Roman" panose="02020603050405020304" pitchFamily="18" charset="0"/>
              <a:cs typeface="Times New Roman" panose="02020603050405020304" pitchFamily="18" charset="0"/>
            </a:endParaRPr>
          </a:p>
          <a:p>
            <a:pPr algn="l"/>
            <a:endParaRPr lang="en-US" sz="2000" dirty="0">
              <a:solidFill>
                <a:srgbClr val="1F2328"/>
              </a:solidFill>
              <a:latin typeface="Times New Roman" panose="02020603050405020304" pitchFamily="18" charset="0"/>
              <a:cs typeface="Times New Roman" panose="02020603050405020304" pitchFamily="18" charset="0"/>
            </a:endParaRPr>
          </a:p>
          <a:p>
            <a:pPr algn="l"/>
            <a:endParaRPr lang="en-US" sz="2800" b="1" u="sng" dirty="0">
              <a:solidFill>
                <a:srgbClr val="1F2328"/>
              </a:solidFill>
              <a:effectLst/>
              <a:latin typeface="Times New Roman" panose="02020603050405020304" pitchFamily="18" charset="0"/>
              <a:cs typeface="Times New Roman" panose="02020603050405020304" pitchFamily="18" charset="0"/>
            </a:endParaRPr>
          </a:p>
          <a:p>
            <a:pPr algn="l"/>
            <a:endParaRPr lang="en-US" sz="2800" b="1" u="sng" dirty="0">
              <a:solidFill>
                <a:srgbClr val="1F2328"/>
              </a:solidFill>
              <a:latin typeface="Times New Roman" panose="02020603050405020304" pitchFamily="18" charset="0"/>
              <a:cs typeface="Times New Roman" panose="02020603050405020304" pitchFamily="18" charset="0"/>
            </a:endParaRPr>
          </a:p>
          <a:p>
            <a:pPr algn="l"/>
            <a:r>
              <a:rPr lang="en-US" sz="2800" b="1" u="sng" dirty="0">
                <a:solidFill>
                  <a:srgbClr val="1F2328"/>
                </a:solidFill>
                <a:effectLst/>
                <a:latin typeface="Times New Roman" panose="02020603050405020304" pitchFamily="18" charset="0"/>
                <a:cs typeface="Times New Roman" panose="02020603050405020304" pitchFamily="18" charset="0"/>
              </a:rPr>
              <a:t>AIM:</a:t>
            </a:r>
          </a:p>
          <a:p>
            <a:pPr algn="l"/>
            <a:endParaRPr lang="en-US" sz="2000" dirty="0">
              <a:solidFill>
                <a:srgbClr val="1F2328"/>
              </a:solidFill>
              <a:latin typeface="Times New Roman" panose="02020603050405020304" pitchFamily="18" charset="0"/>
              <a:cs typeface="Times New Roman" panose="02020603050405020304" pitchFamily="18" charset="0"/>
            </a:endParaRPr>
          </a:p>
          <a:p>
            <a:pPr algn="just"/>
            <a:r>
              <a:rPr lang="en-US" sz="2000" dirty="0">
                <a:solidFill>
                  <a:srgbClr val="1F2328"/>
                </a:solidFill>
                <a:effectLst/>
                <a:latin typeface="Times New Roman" panose="02020603050405020304" pitchFamily="18" charset="0"/>
                <a:cs typeface="Times New Roman" panose="02020603050405020304" pitchFamily="18" charset="0"/>
              </a:rPr>
              <a:t>In this project we aim to develop a complete ML project with</a:t>
            </a:r>
          </a:p>
          <a:p>
            <a:pPr algn="just">
              <a:buFont typeface="Arial" panose="020B0604020202020204" pitchFamily="34" charset="0"/>
              <a:buChar char="•"/>
            </a:pPr>
            <a:r>
              <a:rPr lang="en-US" sz="2000" dirty="0">
                <a:solidFill>
                  <a:srgbClr val="1F2328"/>
                </a:solidFill>
                <a:effectLst/>
                <a:latin typeface="Times New Roman" panose="02020603050405020304" pitchFamily="18" charset="0"/>
                <a:cs typeface="Times New Roman" panose="02020603050405020304" pitchFamily="18" charset="0"/>
              </a:rPr>
              <a:t>Checking Data Quality by performing different EDA techniques</a:t>
            </a:r>
          </a:p>
          <a:p>
            <a:pPr algn="just">
              <a:buFont typeface="Arial" panose="020B0604020202020204" pitchFamily="34" charset="0"/>
              <a:buChar char="•"/>
            </a:pPr>
            <a:r>
              <a:rPr lang="en-US" sz="2000" dirty="0">
                <a:solidFill>
                  <a:srgbClr val="1F2328"/>
                </a:solidFill>
                <a:effectLst/>
                <a:latin typeface="Times New Roman" panose="02020603050405020304" pitchFamily="18" charset="0"/>
                <a:cs typeface="Times New Roman" panose="02020603050405020304" pitchFamily="18" charset="0"/>
              </a:rPr>
              <a:t>Feature Selection</a:t>
            </a:r>
          </a:p>
          <a:p>
            <a:pPr algn="just">
              <a:buFont typeface="Arial" panose="020B0604020202020204" pitchFamily="34" charset="0"/>
              <a:buChar char="•"/>
            </a:pPr>
            <a:r>
              <a:rPr lang="en-US" sz="2000" dirty="0">
                <a:solidFill>
                  <a:srgbClr val="1F2328"/>
                </a:solidFill>
                <a:effectLst/>
                <a:latin typeface="Times New Roman" panose="02020603050405020304" pitchFamily="18" charset="0"/>
                <a:cs typeface="Times New Roman" panose="02020603050405020304" pitchFamily="18" charset="0"/>
              </a:rPr>
              <a:t>Modeling - Training Models, Selecting Best Model, Hyperparameter Tuning</a:t>
            </a:r>
          </a:p>
          <a:p>
            <a:pPr algn="just">
              <a:buFont typeface="Arial" panose="020B0604020202020204" pitchFamily="34" charset="0"/>
              <a:buChar char="•"/>
            </a:pPr>
            <a:r>
              <a:rPr lang="en-US" sz="2000" dirty="0">
                <a:solidFill>
                  <a:srgbClr val="1F2328"/>
                </a:solidFill>
                <a:effectLst/>
                <a:latin typeface="Times New Roman" panose="02020603050405020304" pitchFamily="18" charset="0"/>
                <a:cs typeface="Times New Roman" panose="02020603050405020304" pitchFamily="18" charset="0"/>
              </a:rPr>
              <a:t>Model Interpretability</a:t>
            </a:r>
          </a:p>
          <a:p>
            <a:pPr algn="just">
              <a:buFont typeface="Arial" panose="020B0604020202020204" pitchFamily="34" charset="0"/>
              <a:buChar char="•"/>
            </a:pPr>
            <a:r>
              <a:rPr lang="en-US" sz="2000" dirty="0">
                <a:solidFill>
                  <a:srgbClr val="1F2328"/>
                </a:solidFill>
                <a:effectLst/>
                <a:latin typeface="Times New Roman" panose="02020603050405020304" pitchFamily="18" charset="0"/>
                <a:cs typeface="Times New Roman" panose="02020603050405020304" pitchFamily="18" charset="0"/>
              </a:rPr>
              <a:t>Reports and Visualizations</a:t>
            </a:r>
          </a:p>
          <a:p>
            <a:pPr algn="l"/>
            <a:endParaRPr lang="en-US" dirty="0"/>
          </a:p>
        </p:txBody>
      </p:sp>
      <p:pic>
        <p:nvPicPr>
          <p:cNvPr id="6" name="Picture 5" descr="A close-up of a human kidney&#10;&#10;Description automatically generated">
            <a:extLst>
              <a:ext uri="{FF2B5EF4-FFF2-40B4-BE49-F238E27FC236}">
                <a16:creationId xmlns:a16="http://schemas.microsoft.com/office/drawing/2014/main" id="{DED7F63B-D92E-9B9D-18C9-755BA96A319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131628" y="2336302"/>
            <a:ext cx="3392843" cy="1920240"/>
          </a:xfrm>
          <a:prstGeom prst="rect">
            <a:avLst/>
          </a:prstGeom>
        </p:spPr>
      </p:pic>
    </p:spTree>
    <p:extLst>
      <p:ext uri="{BB962C8B-B14F-4D97-AF65-F5344CB8AC3E}">
        <p14:creationId xmlns:p14="http://schemas.microsoft.com/office/powerpoint/2010/main" val="1106637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83000">
              <a:schemeClr val="accent4">
                <a:lumMod val="40000"/>
                <a:lumOff val="60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A3B06-0594-24E8-F163-49F88040C5F2}"/>
              </a:ext>
            </a:extLst>
          </p:cNvPr>
          <p:cNvSpPr>
            <a:spLocks noGrp="1"/>
          </p:cNvSpPr>
          <p:nvPr>
            <p:ph type="title"/>
          </p:nvPr>
        </p:nvSpPr>
        <p:spPr>
          <a:xfrm>
            <a:off x="1295400" y="0"/>
            <a:ext cx="9601200" cy="965534"/>
          </a:xfrm>
        </p:spPr>
        <p:txBody>
          <a:bodyPr>
            <a:normAutofit/>
          </a:bodyPr>
          <a:lstStyle/>
          <a:p>
            <a:pPr algn="ctr"/>
            <a:r>
              <a:rPr lang="en-US" sz="3200" b="1" u="sng" spc="0" dirty="0">
                <a:latin typeface="Times New Roman" panose="02020603050405020304" pitchFamily="18" charset="0"/>
                <a:cs typeface="Times New Roman" panose="02020603050405020304" pitchFamily="18" charset="0"/>
              </a:rPr>
              <a:t>Approaching of project</a:t>
            </a:r>
            <a:endParaRPr lang="en-US" sz="3200" b="1" u="sng" dirty="0">
              <a:latin typeface="Times New Roman" panose="02020603050405020304" pitchFamily="18" charset="0"/>
              <a:cs typeface="Times New Roman" panose="02020603050405020304" pitchFamily="18" charset="0"/>
            </a:endParaRPr>
          </a:p>
        </p:txBody>
      </p:sp>
      <p:pic>
        <p:nvPicPr>
          <p:cNvPr id="3074" name="Picture 2" descr="Output red stamp text stock vector. Illustration of output - 53854004">
            <a:extLst>
              <a:ext uri="{FF2B5EF4-FFF2-40B4-BE49-F238E27FC236}">
                <a16:creationId xmlns:a16="http://schemas.microsoft.com/office/drawing/2014/main" id="{A2D21169-3DCA-B1D1-1206-CA5FE4F19E1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61" t="161" r="761" b="9482"/>
          <a:stretch/>
        </p:blipFill>
        <p:spPr bwMode="auto">
          <a:xfrm>
            <a:off x="477253" y="965534"/>
            <a:ext cx="2108367" cy="171199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efinition and Examples of the Yes-No Question">
            <a:extLst>
              <a:ext uri="{FF2B5EF4-FFF2-40B4-BE49-F238E27FC236}">
                <a16:creationId xmlns:a16="http://schemas.microsoft.com/office/drawing/2014/main" id="{92A59F59-B235-E903-DA92-DBDB6BD50B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5900" y="2975811"/>
            <a:ext cx="2225258" cy="165300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Word Classification Stock Illustrations – 552 Word Classification Stock  Illustrations, Vectors &amp; Clipart - Dreamstime">
            <a:extLst>
              <a:ext uri="{FF2B5EF4-FFF2-40B4-BE49-F238E27FC236}">
                <a16:creationId xmlns:a16="http://schemas.microsoft.com/office/drawing/2014/main" id="{B95A2DE7-68AB-2E71-9F4E-3BD59C0885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8787" y="4927100"/>
            <a:ext cx="2895016" cy="1146258"/>
          </a:xfrm>
          <a:prstGeom prst="rect">
            <a:avLst/>
          </a:prstGeom>
          <a:noFill/>
          <a:extLst>
            <a:ext uri="{909E8E84-426E-40DD-AFC4-6F175D3DCCD1}">
              <a14:hiddenFill xmlns:a14="http://schemas.microsoft.com/office/drawing/2010/main">
                <a:solidFill>
                  <a:srgbClr val="FFFFFF"/>
                </a:solidFill>
              </a14:hiddenFill>
            </a:ext>
          </a:extLst>
        </p:spPr>
      </p:pic>
      <p:sp>
        <p:nvSpPr>
          <p:cNvPr id="8" name="Bent Arrow 7">
            <a:extLst>
              <a:ext uri="{FF2B5EF4-FFF2-40B4-BE49-F238E27FC236}">
                <a16:creationId xmlns:a16="http://schemas.microsoft.com/office/drawing/2014/main" id="{1BC3E5CC-0AF0-2220-505E-2CC162CF5E6E}"/>
              </a:ext>
            </a:extLst>
          </p:cNvPr>
          <p:cNvSpPr/>
          <p:nvPr/>
        </p:nvSpPr>
        <p:spPr>
          <a:xfrm rot="10800000" flipH="1">
            <a:off x="1099321" y="2791027"/>
            <a:ext cx="578854" cy="1058778"/>
          </a:xfrm>
          <a:prstGeom prst="bentArrow">
            <a:avLst>
              <a:gd name="adj1" fmla="val 25000"/>
              <a:gd name="adj2" fmla="val 25000"/>
              <a:gd name="adj3" fmla="val 25000"/>
              <a:gd name="adj4" fmla="val 53587"/>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F1D48215-E6F9-71CB-59E7-A7CE7879DAD8}"/>
              </a:ext>
            </a:extLst>
          </p:cNvPr>
          <p:cNvSpPr txBox="1"/>
          <p:nvPr/>
        </p:nvSpPr>
        <p:spPr>
          <a:xfrm>
            <a:off x="5532529" y="1821531"/>
            <a:ext cx="5560150" cy="1938992"/>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Output is clear and </a:t>
            </a:r>
            <a:r>
              <a:rPr lang="en-US" sz="2400" dirty="0">
                <a:solidFill>
                  <a:srgbClr val="FF0000"/>
                </a:solidFill>
                <a:latin typeface="Times New Roman" panose="02020603050405020304" pitchFamily="18" charset="0"/>
                <a:cs typeface="Times New Roman" panose="02020603050405020304" pitchFamily="18" charset="0"/>
              </a:rPr>
              <a:t>Classification</a:t>
            </a:r>
            <a:r>
              <a:rPr lang="en-US" sz="2400" dirty="0">
                <a:latin typeface="Times New Roman" panose="02020603050405020304" pitchFamily="18" charset="0"/>
                <a:cs typeface="Times New Roman" panose="02020603050405020304" pitchFamily="18" charset="0"/>
              </a:rPr>
              <a:t> type (Yes or No)</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 it comes under Machine Learning </a:t>
            </a:r>
            <a:r>
              <a:rPr lang="en-US" sz="2400" dirty="0">
                <a:latin typeface="Times New Roman" panose="02020603050405020304" pitchFamily="18" charset="0"/>
                <a:cs typeface="Times New Roman" panose="02020603050405020304" pitchFamily="18" charset="0"/>
                <a:sym typeface="Wingdings" pitchFamily="2" charset="2"/>
              </a:rPr>
              <a:t></a:t>
            </a:r>
            <a:r>
              <a:rPr lang="en-US" sz="2400" dirty="0">
                <a:latin typeface="Times New Roman" panose="02020603050405020304" pitchFamily="18" charset="0"/>
                <a:cs typeface="Times New Roman" panose="02020603050405020304" pitchFamily="18" charset="0"/>
              </a:rPr>
              <a:t> Supervised Learning </a:t>
            </a:r>
            <a:r>
              <a:rPr lang="en-US" sz="2400" dirty="0">
                <a:latin typeface="Times New Roman" panose="02020603050405020304" pitchFamily="18" charset="0"/>
                <a:cs typeface="Times New Roman" panose="02020603050405020304" pitchFamily="18" charset="0"/>
                <a:sym typeface="Wingdings" pitchFamily="2" charset="2"/>
              </a:rPr>
              <a:t></a:t>
            </a:r>
            <a:r>
              <a:rPr lang="en-US" sz="2400" dirty="0">
                <a:latin typeface="Times New Roman" panose="02020603050405020304" pitchFamily="18" charset="0"/>
                <a:cs typeface="Times New Roman" panose="02020603050405020304" pitchFamily="18" charset="0"/>
              </a:rPr>
              <a:t> Classification</a:t>
            </a:r>
          </a:p>
        </p:txBody>
      </p:sp>
      <p:sp>
        <p:nvSpPr>
          <p:cNvPr id="3" name="Bent Arrow 2">
            <a:extLst>
              <a:ext uri="{FF2B5EF4-FFF2-40B4-BE49-F238E27FC236}">
                <a16:creationId xmlns:a16="http://schemas.microsoft.com/office/drawing/2014/main" id="{1FBDADFF-5EC0-1EBF-3BAB-6725762E4CA3}"/>
              </a:ext>
            </a:extLst>
          </p:cNvPr>
          <p:cNvSpPr/>
          <p:nvPr/>
        </p:nvSpPr>
        <p:spPr>
          <a:xfrm rot="10800000" flipH="1">
            <a:off x="2559675" y="4833688"/>
            <a:ext cx="578854" cy="1058778"/>
          </a:xfrm>
          <a:prstGeom prst="bentArrow">
            <a:avLst>
              <a:gd name="adj1" fmla="val 25000"/>
              <a:gd name="adj2" fmla="val 25000"/>
              <a:gd name="adj3" fmla="val 25000"/>
              <a:gd name="adj4" fmla="val 53587"/>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72832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83000">
              <a:schemeClr val="accent4">
                <a:lumMod val="40000"/>
                <a:lumOff val="60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3D25D0-C4F7-8A1C-25DC-D63215CA0A84}"/>
              </a:ext>
            </a:extLst>
          </p:cNvPr>
          <p:cNvSpPr txBox="1"/>
          <p:nvPr/>
        </p:nvSpPr>
        <p:spPr>
          <a:xfrm>
            <a:off x="484545" y="1351508"/>
            <a:ext cx="10615961" cy="4585871"/>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Data source – Kaggle</a:t>
            </a:r>
          </a:p>
          <a:p>
            <a:endParaRPr lang="en-US" sz="2800" b="1" u="sng"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Link to the Dataset:  </a:t>
            </a:r>
            <a:r>
              <a:rPr lang="en-US" sz="2000" dirty="0">
                <a:latin typeface="Times New Roman" panose="02020603050405020304" pitchFamily="18" charset="0"/>
                <a:cs typeface="Times New Roman" panose="02020603050405020304" pitchFamily="18" charset="0"/>
                <a:hlinkClick r:id="rId2"/>
              </a:rPr>
              <a:t>Kaggle.com/ChronicKidneyDisease</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r>
              <a:rPr lang="en-US" sz="2800" b="1" u="sng" dirty="0">
                <a:latin typeface="Times New Roman" panose="02020603050405020304" pitchFamily="18" charset="0"/>
                <a:cs typeface="Times New Roman" panose="02020603050405020304" pitchFamily="18" charset="0"/>
              </a:rPr>
              <a:t>Description:</a:t>
            </a:r>
          </a:p>
          <a:p>
            <a:endParaRPr lang="en-US" sz="2400" b="1" dirty="0">
              <a:latin typeface="Times New Roman" panose="02020603050405020304" pitchFamily="18" charset="0"/>
              <a:cs typeface="Times New Roman" panose="02020603050405020304" pitchFamily="18" charset="0"/>
            </a:endParaRPr>
          </a:p>
          <a:p>
            <a:pPr algn="just"/>
            <a:r>
              <a:rPr lang="en-US" sz="2000" dirty="0">
                <a:solidFill>
                  <a:srgbClr val="374151"/>
                </a:solidFill>
                <a:effectLst/>
                <a:latin typeface="Times New Roman" panose="02020603050405020304" pitchFamily="18" charset="0"/>
                <a:cs typeface="Times New Roman" panose="02020603050405020304" pitchFamily="18" charset="0"/>
              </a:rPr>
              <a:t>The "Chronic Kidney Disease Prediction" dataset on Kaggle provides a collection of medical features including patient demographics, clinical measurements, and lab results. With the aim of aiding in the prediction of Chronic Kidney Disease, this dataset offers a valuable resource for building machine learning models that can assist in early detection and intervention strategies. </a:t>
            </a:r>
            <a:r>
              <a:rPr lang="en-US" sz="2000" dirty="0">
                <a:solidFill>
                  <a:srgbClr val="374151"/>
                </a:solidFill>
                <a:latin typeface="Times New Roman" panose="02020603050405020304" pitchFamily="18" charset="0"/>
                <a:cs typeface="Times New Roman" panose="02020603050405020304" pitchFamily="18" charset="0"/>
              </a:rPr>
              <a:t>Dataset can be </a:t>
            </a:r>
            <a:r>
              <a:rPr lang="en-US" sz="2000" dirty="0">
                <a:solidFill>
                  <a:srgbClr val="374151"/>
                </a:solidFill>
                <a:effectLst/>
                <a:latin typeface="Times New Roman" panose="02020603050405020304" pitchFamily="18" charset="0"/>
                <a:cs typeface="Times New Roman" panose="02020603050405020304" pitchFamily="18" charset="0"/>
              </a:rPr>
              <a:t>utilized to develop accurate tools for identifying individuals susceptible to CKD, leading to enhanced healthcare practices and patient well-being.</a:t>
            </a: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5EDA76A-9C95-A979-E62D-6B9030861E91}"/>
              </a:ext>
            </a:extLst>
          </p:cNvPr>
          <p:cNvSpPr txBox="1"/>
          <p:nvPr/>
        </p:nvSpPr>
        <p:spPr>
          <a:xfrm>
            <a:off x="-96646" y="256478"/>
            <a:ext cx="12192000" cy="584775"/>
          </a:xfrm>
          <a:prstGeom prst="rect">
            <a:avLst/>
          </a:prstGeom>
          <a:noFill/>
        </p:spPr>
        <p:txBody>
          <a:bodyPr wrap="square" rtlCol="0">
            <a:spAutoFit/>
          </a:bodyPr>
          <a:lstStyle/>
          <a:p>
            <a:pPr algn="ctr"/>
            <a:r>
              <a:rPr lang="en-US" sz="3200" b="1" u="sng" dirty="0">
                <a:latin typeface="Times New Roman" panose="02020603050405020304" pitchFamily="18" charset="0"/>
                <a:cs typeface="Times New Roman" panose="02020603050405020304" pitchFamily="18" charset="0"/>
              </a:rPr>
              <a:t>DATASET OVERVIEW</a:t>
            </a:r>
          </a:p>
        </p:txBody>
      </p:sp>
      <p:pic>
        <p:nvPicPr>
          <p:cNvPr id="1030" name="Picture 6" descr="Dataset Icon Images – Browse 4,107 Stock Photos, Vectors, and Video | Adobe  Stock">
            <a:extLst>
              <a:ext uri="{FF2B5EF4-FFF2-40B4-BE49-F238E27FC236}">
                <a16:creationId xmlns:a16="http://schemas.microsoft.com/office/drawing/2014/main" id="{93204829-FDCC-AE5D-205E-304D67041C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1329" y="548865"/>
            <a:ext cx="3421626" cy="2753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422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83000">
              <a:schemeClr val="accent4">
                <a:lumMod val="40000"/>
                <a:lumOff val="60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93AD40-AC39-C976-FE70-2DCF4AF83D6F}"/>
              </a:ext>
            </a:extLst>
          </p:cNvPr>
          <p:cNvSpPr txBox="1"/>
          <p:nvPr/>
        </p:nvSpPr>
        <p:spPr>
          <a:xfrm>
            <a:off x="398207" y="973394"/>
            <a:ext cx="10895722" cy="4678204"/>
          </a:xfrm>
          <a:prstGeom prst="rect">
            <a:avLst/>
          </a:prstGeom>
          <a:noFill/>
        </p:spPr>
        <p:txBody>
          <a:bodyPr wrap="square" rtlCol="0">
            <a:spAutoFit/>
          </a:bodyPr>
          <a:lstStyle/>
          <a:p>
            <a:pPr marL="342900" indent="-342900" algn="just">
              <a:buSzPct val="80000"/>
              <a:buFont typeface="Arial" panose="020B0604020202020204" pitchFamily="34" charset="0"/>
              <a:buChar char="•"/>
            </a:pPr>
            <a:r>
              <a:rPr lang="en-US" sz="2000" dirty="0">
                <a:solidFill>
                  <a:srgbClr val="374151"/>
                </a:solidFill>
                <a:effectLst/>
                <a:latin typeface="Times New Roman" panose="02020603050405020304" pitchFamily="18" charset="0"/>
                <a:cs typeface="Times New Roman" panose="02020603050405020304" pitchFamily="18" charset="0"/>
              </a:rPr>
              <a:t>Data Cleansing: Cleaning and refining the dataset for analysis.</a:t>
            </a:r>
          </a:p>
          <a:p>
            <a:pPr marL="342900" indent="-342900" algn="just">
              <a:buSzPct val="80000"/>
              <a:buFont typeface="Arial" panose="020B0604020202020204" pitchFamily="34" charset="0"/>
              <a:buChar char="•"/>
            </a:pPr>
            <a:r>
              <a:rPr lang="en-US" sz="2000" dirty="0">
                <a:solidFill>
                  <a:srgbClr val="374151"/>
                </a:solidFill>
                <a:effectLst/>
                <a:latin typeface="Times New Roman" panose="02020603050405020304" pitchFamily="18" charset="0"/>
                <a:cs typeface="Times New Roman" panose="02020603050405020304" pitchFamily="18" charset="0"/>
              </a:rPr>
              <a:t>Data Transformation: Shaping and structuring the data for modeling.</a:t>
            </a:r>
          </a:p>
          <a:p>
            <a:pPr marL="342900" indent="-342900" algn="just">
              <a:buSzPct val="80000"/>
              <a:buFont typeface="Arial" panose="020B0604020202020204" pitchFamily="34" charset="0"/>
              <a:buChar char="•"/>
            </a:pPr>
            <a:r>
              <a:rPr lang="en-US" sz="2000" dirty="0">
                <a:solidFill>
                  <a:srgbClr val="374151"/>
                </a:solidFill>
                <a:effectLst/>
                <a:latin typeface="Times New Roman" panose="02020603050405020304" pitchFamily="18" charset="0"/>
                <a:cs typeface="Times New Roman" panose="02020603050405020304" pitchFamily="18" charset="0"/>
              </a:rPr>
              <a:t>Missing Value Imputation: Handling and filling in missing data.</a:t>
            </a:r>
          </a:p>
          <a:p>
            <a:pPr marL="342900" indent="-342900" algn="just">
              <a:buSzPct val="80000"/>
              <a:buFont typeface="Arial" panose="020B0604020202020204" pitchFamily="34" charset="0"/>
              <a:buChar char="•"/>
            </a:pPr>
            <a:r>
              <a:rPr lang="en-US" sz="2000" dirty="0">
                <a:solidFill>
                  <a:srgbClr val="374151"/>
                </a:solidFill>
                <a:effectLst/>
                <a:latin typeface="Times New Roman" panose="02020603050405020304" pitchFamily="18" charset="0"/>
                <a:cs typeface="Times New Roman" panose="02020603050405020304" pitchFamily="18" charset="0"/>
              </a:rPr>
              <a:t>Data Encoding: Converting categorical variables into numerical representations.</a:t>
            </a:r>
          </a:p>
          <a:p>
            <a:pPr marL="342900" indent="-342900" algn="just">
              <a:buSzPct val="80000"/>
              <a:buFont typeface="Arial" panose="020B0604020202020204" pitchFamily="34" charset="0"/>
              <a:buChar char="•"/>
            </a:pPr>
            <a:r>
              <a:rPr lang="en-US" sz="2000" dirty="0">
                <a:solidFill>
                  <a:srgbClr val="374151"/>
                </a:solidFill>
                <a:effectLst/>
                <a:latin typeface="Times New Roman" panose="02020603050405020304" pitchFamily="18" charset="0"/>
                <a:cs typeface="Times New Roman" panose="02020603050405020304" pitchFamily="18" charset="0"/>
              </a:rPr>
              <a:t>Feature Selection: Identifying and selecting relevant features.</a:t>
            </a:r>
          </a:p>
          <a:p>
            <a:pPr marL="342900" indent="-342900" algn="just">
              <a:buSzPct val="80000"/>
              <a:buFont typeface="Arial" panose="020B0604020202020204" pitchFamily="34" charset="0"/>
              <a:buChar char="•"/>
            </a:pPr>
            <a:r>
              <a:rPr lang="en-US" sz="2000" dirty="0">
                <a:solidFill>
                  <a:srgbClr val="374151"/>
                </a:solidFill>
                <a:effectLst/>
                <a:latin typeface="Times New Roman" panose="02020603050405020304" pitchFamily="18" charset="0"/>
                <a:cs typeface="Times New Roman" panose="02020603050405020304" pitchFamily="18" charset="0"/>
              </a:rPr>
              <a:t>Correlation Analysis: Exploring feature relationships and relevance.</a:t>
            </a:r>
          </a:p>
          <a:p>
            <a:pPr marL="342900" indent="-342900" algn="just">
              <a:buSzPct val="80000"/>
              <a:buFont typeface="Arial" panose="020B0604020202020204" pitchFamily="34" charset="0"/>
              <a:buChar char="•"/>
            </a:pPr>
            <a:r>
              <a:rPr lang="en-US" sz="2000" dirty="0">
                <a:solidFill>
                  <a:srgbClr val="374151"/>
                </a:solidFill>
                <a:effectLst/>
                <a:latin typeface="Times New Roman" panose="02020603050405020304" pitchFamily="18" charset="0"/>
                <a:cs typeface="Times New Roman" panose="02020603050405020304" pitchFamily="18" charset="0"/>
              </a:rPr>
              <a:t>Model Building and Evaluation:</a:t>
            </a:r>
          </a:p>
          <a:p>
            <a:pPr marL="800100" lvl="1" indent="-342900" algn="just">
              <a:buSzPct val="60000"/>
              <a:buFont typeface="Wingdings" pitchFamily="2" charset="2"/>
              <a:buChar char="q"/>
            </a:pPr>
            <a:r>
              <a:rPr lang="en-US" sz="2000" dirty="0">
                <a:solidFill>
                  <a:srgbClr val="374151"/>
                </a:solidFill>
                <a:effectLst/>
                <a:latin typeface="Times New Roman" panose="02020603050405020304" pitchFamily="18" charset="0"/>
                <a:cs typeface="Times New Roman" panose="02020603050405020304" pitchFamily="18" charset="0"/>
              </a:rPr>
              <a:t>Linear SVM Modeling: Creating a Linear SVM model.</a:t>
            </a:r>
          </a:p>
          <a:p>
            <a:pPr marL="800100" lvl="1" indent="-342900" algn="just">
              <a:buSzPct val="60000"/>
              <a:buFont typeface="Wingdings" pitchFamily="2" charset="2"/>
              <a:buChar char="q"/>
            </a:pPr>
            <a:r>
              <a:rPr lang="en-US" sz="2000" dirty="0">
                <a:solidFill>
                  <a:srgbClr val="374151"/>
                </a:solidFill>
                <a:effectLst/>
                <a:latin typeface="Times New Roman" panose="02020603050405020304" pitchFamily="18" charset="0"/>
                <a:cs typeface="Times New Roman" panose="02020603050405020304" pitchFamily="18" charset="0"/>
              </a:rPr>
              <a:t>kNN Modeling: Developing a k-Nearest Neighbors model.</a:t>
            </a:r>
          </a:p>
          <a:p>
            <a:pPr marL="800100" lvl="1" indent="-342900" algn="just">
              <a:buSzPct val="60000"/>
              <a:buFont typeface="Wingdings" pitchFamily="2" charset="2"/>
              <a:buChar char="q"/>
            </a:pPr>
            <a:r>
              <a:rPr lang="en-US" sz="2000" dirty="0">
                <a:solidFill>
                  <a:srgbClr val="374151"/>
                </a:solidFill>
                <a:effectLst/>
                <a:latin typeface="Times New Roman" panose="02020603050405020304" pitchFamily="18" charset="0"/>
                <a:cs typeface="Times New Roman" panose="02020603050405020304" pitchFamily="18" charset="0"/>
              </a:rPr>
              <a:t>Fine-Tuned kNN: Refining and optimizing the kNN model.</a:t>
            </a:r>
          </a:p>
          <a:p>
            <a:pPr marL="800100" lvl="1" indent="-342900" algn="just">
              <a:buSzPct val="60000"/>
              <a:buFont typeface="Wingdings" pitchFamily="2" charset="2"/>
              <a:buChar char="q"/>
            </a:pPr>
            <a:r>
              <a:rPr lang="en-US" sz="2000" dirty="0">
                <a:solidFill>
                  <a:srgbClr val="374151"/>
                </a:solidFill>
                <a:effectLst/>
                <a:latin typeface="Times New Roman" panose="02020603050405020304" pitchFamily="18" charset="0"/>
                <a:cs typeface="Times New Roman" panose="02020603050405020304" pitchFamily="18" charset="0"/>
              </a:rPr>
              <a:t>Polynomial SVM Modeling: Constructing a Polynomial SVM model.</a:t>
            </a:r>
          </a:p>
          <a:p>
            <a:pPr marL="800100" lvl="1" indent="-342900" algn="just">
              <a:buSzPct val="60000"/>
              <a:buFont typeface="Wingdings" pitchFamily="2" charset="2"/>
              <a:buChar char="q"/>
            </a:pPr>
            <a:r>
              <a:rPr lang="en-US" sz="2000" dirty="0">
                <a:solidFill>
                  <a:srgbClr val="374151"/>
                </a:solidFill>
                <a:effectLst/>
                <a:latin typeface="Times New Roman" panose="02020603050405020304" pitchFamily="18" charset="0"/>
                <a:cs typeface="Times New Roman" panose="02020603050405020304" pitchFamily="18" charset="0"/>
              </a:rPr>
              <a:t>Voting Classifier: Building an ensemble model using a Voting Classifier.</a:t>
            </a:r>
          </a:p>
          <a:p>
            <a:pPr marL="800100" lvl="1" indent="-342900" algn="just">
              <a:buSzPct val="60000"/>
              <a:buFont typeface="Wingdings" pitchFamily="2" charset="2"/>
              <a:buChar char="q"/>
            </a:pPr>
            <a:r>
              <a:rPr lang="en-US" sz="2000" dirty="0">
                <a:solidFill>
                  <a:srgbClr val="374151"/>
                </a:solidFill>
                <a:effectLst/>
                <a:latin typeface="Times New Roman" panose="02020603050405020304" pitchFamily="18" charset="0"/>
                <a:cs typeface="Times New Roman" panose="02020603050405020304" pitchFamily="18" charset="0"/>
              </a:rPr>
              <a:t>Random Forest Modeling: Creating a Random Forest Classifier model.</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itchFamily="2" charset="2"/>
              <a:buChar char="§"/>
            </a:pPr>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8FB5644-D43C-5B23-7A5D-76FBFB492485}"/>
              </a:ext>
            </a:extLst>
          </p:cNvPr>
          <p:cNvSpPr txBox="1"/>
          <p:nvPr/>
        </p:nvSpPr>
        <p:spPr>
          <a:xfrm>
            <a:off x="3429000" y="174171"/>
            <a:ext cx="5029200" cy="584775"/>
          </a:xfrm>
          <a:prstGeom prst="rect">
            <a:avLst/>
          </a:prstGeom>
          <a:noFill/>
        </p:spPr>
        <p:txBody>
          <a:bodyPr wrap="square" rtlCol="0">
            <a:spAutoFit/>
          </a:bodyPr>
          <a:lstStyle/>
          <a:p>
            <a:pPr algn="ctr"/>
            <a:r>
              <a:rPr lang="en-US" sz="3200" b="1" u="sng" dirty="0">
                <a:latin typeface="Times New Roman" panose="02020603050405020304" pitchFamily="18" charset="0"/>
                <a:cs typeface="Times New Roman" panose="02020603050405020304" pitchFamily="18" charset="0"/>
              </a:rPr>
              <a:t>WORKFLOW</a:t>
            </a:r>
          </a:p>
        </p:txBody>
      </p:sp>
      <p:pic>
        <p:nvPicPr>
          <p:cNvPr id="4100" name="Picture 4" descr="Introduction To Data Science: Data Preprocessing In Python By Karan Patel  Python In Plain English | lacienciadelcafe.com.ar">
            <a:extLst>
              <a:ext uri="{FF2B5EF4-FFF2-40B4-BE49-F238E27FC236}">
                <a16:creationId xmlns:a16="http://schemas.microsoft.com/office/drawing/2014/main" id="{7287C989-F4E7-BC2A-3A5E-9FDEDD5FCB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3286" y="2285061"/>
            <a:ext cx="4245428" cy="1775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817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83000">
              <a:schemeClr val="accent4">
                <a:lumMod val="40000"/>
                <a:lumOff val="60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837A-CE02-7525-5FA4-8FCF33835A6E}"/>
              </a:ext>
            </a:extLst>
          </p:cNvPr>
          <p:cNvSpPr>
            <a:spLocks noGrp="1"/>
          </p:cNvSpPr>
          <p:nvPr>
            <p:ph type="title"/>
          </p:nvPr>
        </p:nvSpPr>
        <p:spPr>
          <a:xfrm>
            <a:off x="1167063" y="0"/>
            <a:ext cx="9601200" cy="866273"/>
          </a:xfrm>
        </p:spPr>
        <p:txBody>
          <a:bodyPr>
            <a:normAutofit/>
          </a:bodyPr>
          <a:lstStyle/>
          <a:p>
            <a:pPr algn="ctr"/>
            <a:r>
              <a:rPr lang="en-US" sz="3600" b="1" u="sng" spc="0"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DA7EE353-C40E-121C-842F-DFE7EA23534D}"/>
              </a:ext>
            </a:extLst>
          </p:cNvPr>
          <p:cNvSpPr txBox="1"/>
          <p:nvPr/>
        </p:nvSpPr>
        <p:spPr>
          <a:xfrm>
            <a:off x="832722" y="1170877"/>
            <a:ext cx="10057064" cy="4062651"/>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pPr marL="285750" indent="-285750" algn="just">
              <a:buFont typeface="Wingdings" pitchFamily="2" charset="2"/>
              <a:buChar char="Ø"/>
            </a:pPr>
            <a:r>
              <a:rPr lang="en-US" sz="2000" dirty="0">
                <a:solidFill>
                  <a:srgbClr val="374151"/>
                </a:solidFill>
                <a:effectLst/>
                <a:latin typeface="Times New Roman" panose="02020603050405020304" pitchFamily="18" charset="0"/>
                <a:cs typeface="Times New Roman" panose="02020603050405020304" pitchFamily="18" charset="0"/>
              </a:rPr>
              <a:t>The primary goal of this project is to employ various machine learning algorithms to effectively classify and diagnose Chronic Kidney Disease patients. Through our analysis, we employed several techniques including Linear SVM, kNN, Polynomial SVM, Voting Classifier, and Random Forest Classifier.</a:t>
            </a:r>
          </a:p>
          <a:p>
            <a:pPr marL="285750" indent="-285750" algn="just">
              <a:buFont typeface="Wingdings" pitchFamily="2" charset="2"/>
              <a:buChar char="Ø"/>
            </a:pPr>
            <a:endParaRPr lang="en-US" sz="2000" dirty="0">
              <a:solidFill>
                <a:srgbClr val="374151"/>
              </a:solidFill>
              <a:latin typeface="Times New Roman" panose="02020603050405020304" pitchFamily="18" charset="0"/>
              <a:cs typeface="Times New Roman" panose="02020603050405020304" pitchFamily="18" charset="0"/>
            </a:endParaRPr>
          </a:p>
          <a:p>
            <a:pPr algn="just"/>
            <a:endParaRPr lang="en-US" sz="2000" dirty="0">
              <a:solidFill>
                <a:srgbClr val="374151"/>
              </a:solidFill>
              <a:latin typeface="Times New Roman" panose="02020603050405020304" pitchFamily="18" charset="0"/>
              <a:cs typeface="Times New Roman" panose="02020603050405020304" pitchFamily="18" charset="0"/>
            </a:endParaRPr>
          </a:p>
          <a:p>
            <a:pPr marL="285750" indent="-285750" algn="just">
              <a:buFont typeface="Wingdings" pitchFamily="2" charset="2"/>
              <a:buChar char="Ø"/>
            </a:pPr>
            <a:r>
              <a:rPr lang="en-US" sz="2000" dirty="0">
                <a:solidFill>
                  <a:srgbClr val="374151"/>
                </a:solidFill>
                <a:effectLst/>
                <a:latin typeface="Times New Roman" panose="02020603050405020304" pitchFamily="18" charset="0"/>
                <a:cs typeface="Times New Roman" panose="02020603050405020304" pitchFamily="18" charset="0"/>
              </a:rPr>
              <a:t>Among these methods, the Voting Classifier and Random Forest Classifier demonstrated remarkable performance. They achieved the highest accuracy, reaching an impressive 98.75%, and a notable F1 score of 98.36%. These results underscore the effectiveness of these models in accurately predicting the presence of Chronic Kidney Disease.</a:t>
            </a:r>
            <a:endParaRPr lang="en-US" sz="2000" dirty="0">
              <a:solidFill>
                <a:srgbClr val="374151"/>
              </a:solidFill>
              <a:latin typeface="Times New Roman" panose="02020603050405020304" pitchFamily="18" charset="0"/>
              <a:cs typeface="Times New Roman" panose="02020603050405020304" pitchFamily="18" charset="0"/>
            </a:endParaRPr>
          </a:p>
          <a:p>
            <a:pPr marL="285750" indent="-285750">
              <a:buFont typeface="Wingdings"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itchFamily="2" charset="2"/>
              <a:buChar char="Ø"/>
            </a:pPr>
            <a:endParaRPr lang="en-US" dirty="0"/>
          </a:p>
        </p:txBody>
      </p:sp>
      <p:pic>
        <p:nvPicPr>
          <p:cNvPr id="5" name="Picture 4">
            <a:extLst>
              <a:ext uri="{FF2B5EF4-FFF2-40B4-BE49-F238E27FC236}">
                <a16:creationId xmlns:a16="http://schemas.microsoft.com/office/drawing/2014/main" id="{C0E7EE36-878F-8980-5AEE-EB7BD29E8E9D}"/>
              </a:ext>
              <a:ext uri="{C183D7F6-B498-43B3-948B-1728B52AA6E4}">
                <adec:decorative xmlns:adec="http://schemas.microsoft.com/office/drawing/2017/decorative" val="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922774" y="4398233"/>
            <a:ext cx="2709197" cy="2247740"/>
          </a:xfrm>
          <a:prstGeom prst="rect">
            <a:avLst/>
          </a:prstGeom>
        </p:spPr>
      </p:pic>
    </p:spTree>
    <p:extLst>
      <p:ext uri="{BB962C8B-B14F-4D97-AF65-F5344CB8AC3E}">
        <p14:creationId xmlns:p14="http://schemas.microsoft.com/office/powerpoint/2010/main" val="423652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83000">
              <a:schemeClr val="accent4">
                <a:lumMod val="40000"/>
                <a:lumOff val="60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49A845D-4F83-71BA-B0F0-D9B3B9E49C3B}"/>
              </a:ext>
            </a:extLst>
          </p:cNvPr>
          <p:cNvSpPr/>
          <p:nvPr/>
        </p:nvSpPr>
        <p:spPr>
          <a:xfrm>
            <a:off x="0" y="2492828"/>
            <a:ext cx="12192000" cy="1200329"/>
          </a:xfrm>
          <a:prstGeom prst="rect">
            <a:avLst/>
          </a:prstGeom>
          <a:noFill/>
        </p:spPr>
        <p:txBody>
          <a:bodyPr wrap="square" lIns="91440" tIns="45720" rIns="91440" bIns="45720">
            <a:spAutoFit/>
          </a:bodyPr>
          <a:lstStyle/>
          <a:p>
            <a:pPr algn="ctr"/>
            <a:r>
              <a:rPr lang="en-US" sz="7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 !</a:t>
            </a:r>
          </a:p>
        </p:txBody>
      </p:sp>
    </p:spTree>
    <p:extLst>
      <p:ext uri="{BB962C8B-B14F-4D97-AF65-F5344CB8AC3E}">
        <p14:creationId xmlns:p14="http://schemas.microsoft.com/office/powerpoint/2010/main" val="3593551987"/>
      </p:ext>
    </p:extLst>
  </p:cSld>
  <p:clrMapOvr>
    <a:masterClrMapping/>
  </p:clrMapOvr>
</p:sld>
</file>

<file path=ppt/theme/theme1.xml><?xml version="1.0" encoding="utf-8"?>
<a:theme xmlns:a="http://schemas.openxmlformats.org/drawingml/2006/main" name="PoiseVTI">
  <a:themeElements>
    <a:clrScheme name="Poise">
      <a:dk1>
        <a:sysClr val="windowText" lastClr="000000"/>
      </a:dk1>
      <a:lt1>
        <a:sysClr val="window" lastClr="FFFFFF"/>
      </a:lt1>
      <a:dk2>
        <a:srgbClr val="403739"/>
      </a:dk2>
      <a:lt2>
        <a:srgbClr val="F4E9E6"/>
      </a:lt2>
      <a:accent1>
        <a:srgbClr val="B18083"/>
      </a:accent1>
      <a:accent2>
        <a:srgbClr val="C17A69"/>
      </a:accent2>
      <a:accent3>
        <a:srgbClr val="CE9573"/>
      </a:accent3>
      <a:accent4>
        <a:srgbClr val="82907A"/>
      </a:accent4>
      <a:accent5>
        <a:srgbClr val="9A9966"/>
      </a:accent5>
      <a:accent6>
        <a:srgbClr val="AB9955"/>
      </a:accent6>
      <a:hlink>
        <a:srgbClr val="A97979"/>
      </a:hlink>
      <a:folHlink>
        <a:srgbClr val="BB7563"/>
      </a:folHlink>
    </a:clrScheme>
    <a:fontScheme name="Goudy Univers">
      <a:majorFont>
        <a:latin typeface="Goudy Old Style"/>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iseVTI" id="{9843863B-6720-4231-BFE7-E604B355382A}" vid="{6C5B2780-C73E-445D-98DA-9D2BCD78971D}"/>
    </a:ext>
  </a:extLst>
</a:theme>
</file>

<file path=docProps/app.xml><?xml version="1.0" encoding="utf-8"?>
<Properties xmlns="http://schemas.openxmlformats.org/officeDocument/2006/extended-properties" xmlns:vt="http://schemas.openxmlformats.org/officeDocument/2006/docPropsVTypes">
  <TotalTime>691</TotalTime>
  <Words>684</Words>
  <Application>Microsoft Macintosh PowerPoint</Application>
  <PresentationFormat>Widescreen</PresentationFormat>
  <Paragraphs>68</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Goudy Old Style</vt:lpstr>
      <vt:lpstr>Times New Roman</vt:lpstr>
      <vt:lpstr>Univers Light</vt:lpstr>
      <vt:lpstr>Wingdings</vt:lpstr>
      <vt:lpstr>PoiseVTI</vt:lpstr>
      <vt:lpstr>Chronic Kidney Disease (CKD) Prediction</vt:lpstr>
      <vt:lpstr>BACKGROUND</vt:lpstr>
      <vt:lpstr>PowerPoint Presentation</vt:lpstr>
      <vt:lpstr>Approaching of project</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Chronic Kidney Disease Prediction</dc:title>
  <dc:creator>Ragamalika Karumuri</dc:creator>
  <cp:lastModifiedBy>Ragamalika Karumuri</cp:lastModifiedBy>
  <cp:revision>36</cp:revision>
  <dcterms:created xsi:type="dcterms:W3CDTF">2023-08-04T10:52:20Z</dcterms:created>
  <dcterms:modified xsi:type="dcterms:W3CDTF">2023-08-11T19:24:21Z</dcterms:modified>
</cp:coreProperties>
</file>