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Cormorant Garamond Bold Italics" charset="1" panose="00000800000000000000"/>
      <p:regular r:id="rId13"/>
    </p:embeddedFont>
    <p:embeddedFont>
      <p:font typeface="Quicksand" charset="1" panose="00000000000000000000"/>
      <p:regular r:id="rId14"/>
    </p:embeddedFont>
    <p:embeddedFont>
      <p:font typeface="Canva Sans" charset="1" panose="020B0503030501040103"/>
      <p:regular r:id="rId15"/>
    </p:embeddedFont>
    <p:embeddedFont>
      <p:font typeface="Canva Sans Medium" charset="1" panose="020B0603030501040103"/>
      <p:regular r:id="rId16"/>
    </p:embeddedFont>
    <p:embeddedFont>
      <p:font typeface="Canva Sans Bold" charset="1" panose="020B0803030501040103"/>
      <p:regular r:id="rId17"/>
    </p:embeddedFont>
    <p:embeddedFont>
      <p:font typeface="Canva Sans Italic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redhat.com/en/topics/ai/what-are-large-language-models" TargetMode="External" Type="http://schemas.openxmlformats.org/officeDocument/2006/relationships/hyperlink"/><Relationship Id="rId3" Target="https://www.redhat.com/en/topics/ai/what-is-retrieval-augmented-generation" TargetMode="External" Type="http://schemas.openxmlformats.org/officeDocument/2006/relationships/hyperlink"/><Relationship Id="rId4" Target="https://www.redhat.com/en/topics/ai/what-is-retrieval-augmented-generatio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ibm.com/think/artificial-intelligence" TargetMode="External" Type="http://schemas.openxmlformats.org/officeDocument/2006/relationships/hyperlink"/><Relationship Id="rId3" Target="https://www.redhat.com/en/topics/ai/what-is-retrieval-augmented-generation" TargetMode="External" Type="http://schemas.openxmlformats.org/officeDocument/2006/relationships/hyperlink"/><Relationship Id="rId4" Target="https://www.ibm.com/think/topics/ai-agents" TargetMode="External" Type="http://schemas.openxmlformats.org/officeDocument/2006/relationships/hyperlink"/><Relationship Id="rId5" Target="https://www.redhat.com/en/topics/ai/what-is-retrieval-augmented-generation"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89353" y="4486147"/>
            <a:ext cx="16738764" cy="1781431"/>
          </a:xfrm>
          <a:prstGeom prst="rect">
            <a:avLst/>
          </a:prstGeom>
        </p:spPr>
        <p:txBody>
          <a:bodyPr anchor="t" rtlCol="false" tIns="0" lIns="0" bIns="0" rIns="0">
            <a:spAutoFit/>
          </a:bodyPr>
          <a:lstStyle/>
          <a:p>
            <a:pPr algn="ctr" marL="0" indent="0" lvl="0">
              <a:lnSpc>
                <a:spcPts val="12857"/>
              </a:lnSpc>
            </a:pPr>
            <a:r>
              <a:rPr lang="en-US" b="true" sz="14778" i="true">
                <a:solidFill>
                  <a:srgbClr val="0F4662"/>
                </a:solidFill>
                <a:latin typeface="Cormorant Garamond Bold Italics"/>
                <a:ea typeface="Cormorant Garamond Bold Italics"/>
                <a:cs typeface="Cormorant Garamond Bold Italics"/>
                <a:sym typeface="Cormorant Garamond Bold Italics"/>
              </a:rPr>
              <a:t>Domain Presentation</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TextBox 5" id="5"/>
          <p:cNvSpPr txBox="true"/>
          <p:nvPr/>
        </p:nvSpPr>
        <p:spPr>
          <a:xfrm rot="0">
            <a:off x="3561855" y="6726350"/>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Prepared by team 3</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5400000">
            <a:off x="7046947" y="-8568359"/>
            <a:ext cx="4194107" cy="18288000"/>
            <a:chOff x="0" y="0"/>
            <a:chExt cx="1104621" cy="4816593"/>
          </a:xfrm>
        </p:grpSpPr>
        <p:sp>
          <p:nvSpPr>
            <p:cNvPr name="Freeform 3" id="3"/>
            <p:cNvSpPr/>
            <p:nvPr/>
          </p:nvSpPr>
          <p:spPr>
            <a:xfrm flipH="false" flipV="false" rot="0">
              <a:off x="0" y="0"/>
              <a:ext cx="1104621" cy="4816592"/>
            </a:xfrm>
            <a:custGeom>
              <a:avLst/>
              <a:gdLst/>
              <a:ahLst/>
              <a:cxnLst/>
              <a:rect r="r" b="b" t="t" l="l"/>
              <a:pathLst>
                <a:path h="4816592" w="1104621">
                  <a:moveTo>
                    <a:pt x="0" y="0"/>
                  </a:moveTo>
                  <a:lnTo>
                    <a:pt x="1104621" y="0"/>
                  </a:lnTo>
                  <a:lnTo>
                    <a:pt x="1104621" y="4816592"/>
                  </a:lnTo>
                  <a:lnTo>
                    <a:pt x="0" y="4816592"/>
                  </a:lnTo>
                  <a:close/>
                </a:path>
              </a:pathLst>
            </a:custGeom>
            <a:solidFill>
              <a:srgbClr val="7994A0"/>
            </a:solidFill>
          </p:spPr>
        </p:sp>
        <p:sp>
          <p:nvSpPr>
            <p:cNvPr name="TextBox 4" id="4"/>
            <p:cNvSpPr txBox="true"/>
            <p:nvPr/>
          </p:nvSpPr>
          <p:spPr>
            <a:xfrm>
              <a:off x="0" y="-47625"/>
              <a:ext cx="1104621" cy="4864218"/>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1028700" y="914400"/>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F8F8F8"/>
                </a:solidFill>
                <a:latin typeface="Cormorant Garamond Bold Italics"/>
                <a:ea typeface="Cormorant Garamond Bold Italics"/>
                <a:cs typeface="Cormorant Garamond Bold Italics"/>
                <a:sym typeface="Cormorant Garamond Bold Italics"/>
              </a:rPr>
              <a:t>1) Agentic AI LLM</a:t>
            </a:r>
          </a:p>
        </p:txBody>
      </p:sp>
      <p:sp>
        <p:nvSpPr>
          <p:cNvPr name="TextBox 6" id="6"/>
          <p:cNvSpPr txBox="true"/>
          <p:nvPr/>
        </p:nvSpPr>
        <p:spPr>
          <a:xfrm rot="0">
            <a:off x="1095837" y="3066216"/>
            <a:ext cx="16230600" cy="1454150"/>
          </a:xfrm>
          <a:prstGeom prst="rect">
            <a:avLst/>
          </a:prstGeom>
        </p:spPr>
        <p:txBody>
          <a:bodyPr anchor="t" rtlCol="false" tIns="0" lIns="0" bIns="0" rIns="0">
            <a:spAutoFit/>
          </a:bodyPr>
          <a:lstStyle/>
          <a:p>
            <a:pPr algn="l" marL="0" indent="0" lvl="0">
              <a:lnSpc>
                <a:spcPts val="3910"/>
              </a:lnSpc>
            </a:pPr>
            <a:r>
              <a:rPr lang="en-US" sz="2300">
                <a:solidFill>
                  <a:srgbClr val="0F4662"/>
                </a:solidFill>
                <a:latin typeface="Canva Sans"/>
                <a:ea typeface="Canva Sans"/>
                <a:cs typeface="Canva Sans"/>
                <a:sym typeface="Canva Sans"/>
              </a:rPr>
              <a:t>Agentic AI can be interpreted as a way of combining automation with the creative abilities of a </a:t>
            </a:r>
            <a:r>
              <a:rPr lang="en-US" sz="2300" u="sng">
                <a:solidFill>
                  <a:srgbClr val="0F4662"/>
                </a:solidFill>
                <a:latin typeface="Canva Sans"/>
                <a:ea typeface="Canva Sans"/>
                <a:cs typeface="Canva Sans"/>
                <a:sym typeface="Canva Sans"/>
                <a:hlinkClick r:id="rId2" tooltip="https://www.redhat.com/en/topics/ai/what-are-large-language-models"/>
              </a:rPr>
              <a:t>large language model (LLM)</a:t>
            </a:r>
            <a:r>
              <a:rPr lang="en-US" sz="2300">
                <a:solidFill>
                  <a:srgbClr val="0F4662"/>
                </a:solidFill>
                <a:latin typeface="Canva Sans"/>
                <a:ea typeface="Canva Sans"/>
                <a:cs typeface="Canva Sans"/>
                <a:sym typeface="Canva Sans"/>
              </a:rPr>
              <a:t>; it’s a system that provides an LLM with access to external tools, and algorithms that supply instructions. So there’s very little human intervention going in here.</a:t>
            </a:r>
          </a:p>
        </p:txBody>
      </p:sp>
      <p:sp>
        <p:nvSpPr>
          <p:cNvPr name="TextBox 7" id="7"/>
          <p:cNvSpPr txBox="true"/>
          <p:nvPr/>
        </p:nvSpPr>
        <p:spPr>
          <a:xfrm rot="0">
            <a:off x="1095837" y="4997036"/>
            <a:ext cx="16230600" cy="1454150"/>
          </a:xfrm>
          <a:prstGeom prst="rect">
            <a:avLst/>
          </a:prstGeom>
        </p:spPr>
        <p:txBody>
          <a:bodyPr anchor="t" rtlCol="false" tIns="0" lIns="0" bIns="0" rIns="0">
            <a:spAutoFit/>
          </a:bodyPr>
          <a:lstStyle/>
          <a:p>
            <a:pPr algn="l" marL="0" indent="0" lvl="0">
              <a:lnSpc>
                <a:spcPts val="3910"/>
              </a:lnSpc>
            </a:pPr>
            <a:r>
              <a:rPr lang="en-US" sz="2300" u="sng">
                <a:solidFill>
                  <a:srgbClr val="0F4662"/>
                </a:solidFill>
                <a:latin typeface="Canva Sans"/>
                <a:ea typeface="Canva Sans"/>
                <a:cs typeface="Canva Sans"/>
                <a:sym typeface="Canva Sans"/>
                <a:hlinkClick r:id="rId3" tooltip="https://www.redhat.com/en/topics/ai/what-is-retrieval-augmented-generation"/>
              </a:rPr>
              <a:t>Retrieval-augmented generation (RAG)</a:t>
            </a:r>
            <a:r>
              <a:rPr lang="en-US" sz="2300">
                <a:solidFill>
                  <a:srgbClr val="0F4662"/>
                </a:solidFill>
                <a:latin typeface="Canva Sans"/>
                <a:ea typeface="Canva Sans"/>
                <a:cs typeface="Canva Sans"/>
                <a:sym typeface="Canva Sans"/>
              </a:rPr>
              <a:t> is a method for getting better answers from a generative AI application by </a:t>
            </a:r>
            <a:r>
              <a:rPr lang="en-US" sz="2300" u="none">
                <a:solidFill>
                  <a:srgbClr val="0F4662"/>
                </a:solidFill>
                <a:latin typeface="Canva Sans"/>
                <a:ea typeface="Canva Sans"/>
                <a:cs typeface="Canva Sans"/>
                <a:sym typeface="Canva Sans"/>
              </a:rPr>
              <a:t>l</a:t>
            </a:r>
            <a:r>
              <a:rPr lang="en-US" sz="2300">
                <a:solidFill>
                  <a:srgbClr val="0F4662"/>
                </a:solidFill>
                <a:latin typeface="Canva Sans"/>
                <a:ea typeface="Canva Sans"/>
                <a:cs typeface="Canva Sans"/>
                <a:sym typeface="Canva Sans"/>
              </a:rPr>
              <a:t>inkin</a:t>
            </a:r>
            <a:r>
              <a:rPr lang="en-US" sz="2300" u="none">
                <a:solidFill>
                  <a:srgbClr val="0F4662"/>
                </a:solidFill>
                <a:latin typeface="Canva Sans"/>
                <a:ea typeface="Canva Sans"/>
                <a:cs typeface="Canva Sans"/>
                <a:sym typeface="Canva Sans"/>
              </a:rPr>
              <a:t>g an LLM</a:t>
            </a:r>
            <a:r>
              <a:rPr lang="en-US" sz="2300">
                <a:solidFill>
                  <a:srgbClr val="0F4662"/>
                </a:solidFill>
                <a:latin typeface="Canva Sans"/>
                <a:ea typeface="Canva Sans"/>
                <a:cs typeface="Canva Sans"/>
                <a:sym typeface="Canva Sans"/>
              </a:rPr>
              <a:t> to an alternate instructed prompt, or an external resource. Agentic RAG takes traditional RAG a step further by enabling the LLM to actively investigate rather than simply retrieve.</a:t>
            </a:r>
          </a:p>
        </p:txBody>
      </p:sp>
      <p:sp>
        <p:nvSpPr>
          <p:cNvPr name="TextBox 8" id="8"/>
          <p:cNvSpPr txBox="true"/>
          <p:nvPr/>
        </p:nvSpPr>
        <p:spPr>
          <a:xfrm rot="0">
            <a:off x="1028700" y="6927436"/>
            <a:ext cx="16230600" cy="1454150"/>
          </a:xfrm>
          <a:prstGeom prst="rect">
            <a:avLst/>
          </a:prstGeom>
        </p:spPr>
        <p:txBody>
          <a:bodyPr anchor="t" rtlCol="false" tIns="0" lIns="0" bIns="0" rIns="0">
            <a:spAutoFit/>
          </a:bodyPr>
          <a:lstStyle/>
          <a:p>
            <a:pPr algn="l" marL="0" indent="0" lvl="0">
              <a:lnSpc>
                <a:spcPts val="3910"/>
              </a:lnSpc>
            </a:pPr>
            <a:r>
              <a:rPr lang="en-US" sz="2300">
                <a:solidFill>
                  <a:srgbClr val="0F4662"/>
                </a:solidFill>
                <a:latin typeface="Canva Sans"/>
                <a:ea typeface="Canva Sans"/>
                <a:cs typeface="Canva Sans"/>
                <a:sym typeface="Canva Sans"/>
                <a:hlinkClick r:id="rId4" tooltip="https://www.redhat.com/en/topics/ai/what-is-retrieval-augmented-generation"/>
              </a:rPr>
              <a:t>While RAG can retrieve answers and provide some context from documentation and datasets it has access to, it relies on manual prompt engineering.</a:t>
            </a:r>
            <a:r>
              <a:rPr lang="en-US" sz="2300">
                <a:solidFill>
                  <a:srgbClr val="0F4662"/>
                </a:solidFill>
                <a:latin typeface="Canva Sans"/>
                <a:ea typeface="Canva Sans"/>
                <a:cs typeface="Canva Sans"/>
                <a:sym typeface="Canva Sans"/>
              </a:rPr>
              <a:t> Agentic RAG can come up with questions of its own, create context from its memory, and carry out additional tasks without being explicitly asked to do so.</a:t>
            </a:r>
          </a:p>
        </p:txBody>
      </p:sp>
      <p:sp>
        <p:nvSpPr>
          <p:cNvPr name="TextBox 9" id="9"/>
          <p:cNvSpPr txBox="true"/>
          <p:nvPr/>
        </p:nvSpPr>
        <p:spPr>
          <a:xfrm rot="0">
            <a:off x="14759657" y="2080475"/>
            <a:ext cx="3528343" cy="414240"/>
          </a:xfrm>
          <a:prstGeom prst="rect">
            <a:avLst/>
          </a:prstGeom>
        </p:spPr>
        <p:txBody>
          <a:bodyPr anchor="t" rtlCol="false" tIns="0" lIns="0" bIns="0" rIns="0">
            <a:spAutoFit/>
          </a:bodyPr>
          <a:lstStyle/>
          <a:p>
            <a:pPr algn="ctr" marL="0" indent="0" lvl="0">
              <a:lnSpc>
                <a:spcPts val="3417"/>
              </a:lnSpc>
              <a:spcBef>
                <a:spcPct val="0"/>
              </a:spcBef>
            </a:pPr>
            <a:r>
              <a:rPr lang="en-US" sz="2441">
                <a:solidFill>
                  <a:srgbClr val="0F4662"/>
                </a:solidFill>
                <a:latin typeface="Quicksand"/>
                <a:ea typeface="Quicksand"/>
                <a:cs typeface="Quicksand"/>
                <a:sym typeface="Quicksand"/>
              </a:rPr>
              <a:t>Source: RedHat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961563" y="2130425"/>
            <a:ext cx="16230600" cy="5911850"/>
          </a:xfrm>
          <a:prstGeom prst="rect">
            <a:avLst/>
          </a:prstGeom>
        </p:spPr>
        <p:txBody>
          <a:bodyPr anchor="t" rtlCol="false" tIns="0" lIns="0" bIns="0" rIns="0">
            <a:spAutoFit/>
          </a:bodyPr>
          <a:lstStyle/>
          <a:p>
            <a:pPr algn="l">
              <a:lnSpc>
                <a:spcPts val="3910"/>
              </a:lnSpc>
            </a:pPr>
            <a:r>
              <a:rPr lang="en-US" sz="2300" u="sng">
                <a:solidFill>
                  <a:srgbClr val="0F4662"/>
                </a:solidFill>
                <a:latin typeface="Canva Sans"/>
                <a:ea typeface="Canva Sans"/>
                <a:cs typeface="Canva Sans"/>
                <a:sym typeface="Canva Sans"/>
                <a:hlinkClick r:id="rId2" tooltip="https://www.ibm.com/think/artificial-intelligence"/>
              </a:rPr>
              <a:t>Artificial intelligence (AI)</a:t>
            </a:r>
            <a:r>
              <a:rPr lang="en-US" sz="2300">
                <a:solidFill>
                  <a:srgbClr val="0F4662"/>
                </a:solidFill>
                <a:latin typeface="Canva Sans"/>
                <a:ea typeface="Canva Sans"/>
                <a:cs typeface="Canva Sans"/>
                <a:sym typeface="Canva Sans"/>
                <a:hlinkClick r:id="rId3" tooltip="https://www.redhat.com/en/topics/ai/what-is-retrieval-augmented-generation"/>
              </a:rPr>
              <a:t> agent orchestration is the process of coordinating multiple specialized </a:t>
            </a:r>
            <a:r>
              <a:rPr lang="en-US" sz="2300" u="sng">
                <a:solidFill>
                  <a:srgbClr val="0F4662"/>
                </a:solidFill>
                <a:latin typeface="Canva Sans"/>
                <a:ea typeface="Canva Sans"/>
                <a:cs typeface="Canva Sans"/>
                <a:sym typeface="Canva Sans"/>
                <a:hlinkClick r:id="rId4" tooltip="https://www.ibm.com/think/topics/ai-agents"/>
              </a:rPr>
              <a:t>AI agents</a:t>
            </a:r>
            <a:r>
              <a:rPr lang="en-US" sz="2300">
                <a:solidFill>
                  <a:srgbClr val="0F4662"/>
                </a:solidFill>
                <a:latin typeface="Canva Sans"/>
                <a:ea typeface="Canva Sans"/>
                <a:cs typeface="Canva Sans"/>
                <a:sym typeface="Canva Sans"/>
                <a:hlinkClick r:id="rId5" tooltip="https://www.redhat.com/en/topics/ai/what-is-retrieval-augmented-generation"/>
              </a:rPr>
              <a:t> within a unified system to efficiently achieve shared objectives.</a:t>
            </a:r>
            <a:r>
              <a:rPr lang="en-US" sz="2300">
                <a:solidFill>
                  <a:srgbClr val="0F4662"/>
                </a:solidFill>
                <a:latin typeface="Canva Sans"/>
                <a:ea typeface="Canva Sans"/>
                <a:cs typeface="Canva Sans"/>
                <a:sym typeface="Canva Sans"/>
              </a:rPr>
              <a:t> Multi-agent systems (MAS) emerge when multiple AI agents collaborate, either in a structured or decentralized manner, to solve complex tasks more efficiently than a single agent might. </a:t>
            </a:r>
          </a:p>
          <a:p>
            <a:pPr algn="l">
              <a:lnSpc>
                <a:spcPts val="3910"/>
              </a:lnSpc>
            </a:pPr>
          </a:p>
          <a:p>
            <a:pPr algn="l" marL="0" indent="0" lvl="0">
              <a:lnSpc>
                <a:spcPts val="3910"/>
              </a:lnSpc>
            </a:pPr>
            <a:r>
              <a:rPr lang="en-US" sz="2300">
                <a:solidFill>
                  <a:srgbClr val="0F4662"/>
                </a:solidFill>
                <a:latin typeface="Canva Sans"/>
                <a:ea typeface="Canva Sans"/>
                <a:cs typeface="Canva Sans"/>
                <a:sym typeface="Canva Sans"/>
              </a:rPr>
              <a:t>The orchestrator helps synchronize these specialized agents, ensuring that the right agent is activated at the right time for each task. This coordination is crucial for handling multifaceted workflows that involve various tasks, helping ensure that processes are run seamlessly and efficiently.</a:t>
            </a:r>
          </a:p>
          <a:p>
            <a:pPr algn="l" marL="0" indent="0" lvl="0">
              <a:lnSpc>
                <a:spcPts val="3910"/>
              </a:lnSpc>
            </a:pPr>
          </a:p>
          <a:p>
            <a:pPr algn="l" marL="0" indent="0" lvl="0">
              <a:lnSpc>
                <a:spcPts val="3910"/>
              </a:lnSpc>
            </a:pPr>
            <a:r>
              <a:rPr lang="en-US" b="true" sz="2300" strike="noStrike">
                <a:solidFill>
                  <a:srgbClr val="0F4662"/>
                </a:solidFill>
                <a:latin typeface="Canva Sans Medium"/>
                <a:ea typeface="Canva Sans Medium"/>
                <a:cs typeface="Canva Sans Medium"/>
                <a:sym typeface="Canva Sans Medium"/>
              </a:rPr>
              <a:t>Centralized orchestration, Decentralized orchestration, Hierarchical orchestration, Federated orchestration</a:t>
            </a:r>
          </a:p>
          <a:p>
            <a:pPr algn="l" marL="0" indent="0" lvl="0">
              <a:lnSpc>
                <a:spcPts val="3910"/>
              </a:lnSpc>
            </a:pPr>
          </a:p>
          <a:p>
            <a:pPr algn="l" marL="0" indent="0" lvl="0">
              <a:lnSpc>
                <a:spcPts val="3910"/>
              </a:lnSpc>
            </a:pPr>
          </a:p>
        </p:txBody>
      </p:sp>
      <p:sp>
        <p:nvSpPr>
          <p:cNvPr name="TextBox 3" id="3"/>
          <p:cNvSpPr txBox="true"/>
          <p:nvPr/>
        </p:nvSpPr>
        <p:spPr>
          <a:xfrm rot="0">
            <a:off x="1028700" y="914400"/>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AI Agent Orchestration</a:t>
            </a:r>
          </a:p>
        </p:txBody>
      </p:sp>
      <p:sp>
        <p:nvSpPr>
          <p:cNvPr name="TextBox 4" id="4"/>
          <p:cNvSpPr txBox="true"/>
          <p:nvPr/>
        </p:nvSpPr>
        <p:spPr>
          <a:xfrm rot="0">
            <a:off x="13730957" y="981075"/>
            <a:ext cx="3528343" cy="414240"/>
          </a:xfrm>
          <a:prstGeom prst="rect">
            <a:avLst/>
          </a:prstGeom>
        </p:spPr>
        <p:txBody>
          <a:bodyPr anchor="t" rtlCol="false" tIns="0" lIns="0" bIns="0" rIns="0">
            <a:spAutoFit/>
          </a:bodyPr>
          <a:lstStyle/>
          <a:p>
            <a:pPr algn="ctr" marL="0" indent="0" lvl="0">
              <a:lnSpc>
                <a:spcPts val="3417"/>
              </a:lnSpc>
              <a:spcBef>
                <a:spcPct val="0"/>
              </a:spcBef>
            </a:pPr>
            <a:r>
              <a:rPr lang="en-US" sz="2441">
                <a:solidFill>
                  <a:srgbClr val="0F4662"/>
                </a:solidFill>
                <a:latin typeface="Quicksand"/>
                <a:ea typeface="Quicksand"/>
                <a:cs typeface="Quicksand"/>
                <a:sym typeface="Quicksand"/>
              </a:rPr>
              <a:t>Source: IBM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5400000">
            <a:off x="7046947" y="-8568359"/>
            <a:ext cx="4194107" cy="18288000"/>
            <a:chOff x="0" y="0"/>
            <a:chExt cx="1104621" cy="4816593"/>
          </a:xfrm>
        </p:grpSpPr>
        <p:sp>
          <p:nvSpPr>
            <p:cNvPr name="Freeform 3" id="3"/>
            <p:cNvSpPr/>
            <p:nvPr/>
          </p:nvSpPr>
          <p:spPr>
            <a:xfrm flipH="false" flipV="false" rot="0">
              <a:off x="0" y="0"/>
              <a:ext cx="1104621" cy="4816592"/>
            </a:xfrm>
            <a:custGeom>
              <a:avLst/>
              <a:gdLst/>
              <a:ahLst/>
              <a:cxnLst/>
              <a:rect r="r" b="b" t="t" l="l"/>
              <a:pathLst>
                <a:path h="4816592" w="1104621">
                  <a:moveTo>
                    <a:pt x="0" y="0"/>
                  </a:moveTo>
                  <a:lnTo>
                    <a:pt x="1104621" y="0"/>
                  </a:lnTo>
                  <a:lnTo>
                    <a:pt x="1104621" y="4816592"/>
                  </a:lnTo>
                  <a:lnTo>
                    <a:pt x="0" y="4816592"/>
                  </a:lnTo>
                  <a:close/>
                </a:path>
              </a:pathLst>
            </a:custGeom>
            <a:solidFill>
              <a:srgbClr val="7994A0"/>
            </a:solidFill>
          </p:spPr>
        </p:sp>
        <p:sp>
          <p:nvSpPr>
            <p:cNvPr name="TextBox 4" id="4"/>
            <p:cNvSpPr txBox="true"/>
            <p:nvPr/>
          </p:nvSpPr>
          <p:spPr>
            <a:xfrm>
              <a:off x="0" y="-47625"/>
              <a:ext cx="1104621" cy="4864218"/>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9144000" y="2917214"/>
            <a:ext cx="8944228" cy="7010039"/>
          </a:xfrm>
          <a:custGeom>
            <a:avLst/>
            <a:gdLst/>
            <a:ahLst/>
            <a:cxnLst/>
            <a:rect r="r" b="b" t="t" l="l"/>
            <a:pathLst>
              <a:path h="7010039" w="8944228">
                <a:moveTo>
                  <a:pt x="0" y="0"/>
                </a:moveTo>
                <a:lnTo>
                  <a:pt x="8944228" y="0"/>
                </a:lnTo>
                <a:lnTo>
                  <a:pt x="8944228" y="7010039"/>
                </a:lnTo>
                <a:lnTo>
                  <a:pt x="0" y="7010039"/>
                </a:lnTo>
                <a:lnTo>
                  <a:pt x="0" y="0"/>
                </a:lnTo>
                <a:close/>
              </a:path>
            </a:pathLst>
          </a:custGeom>
          <a:blipFill>
            <a:blip r:embed="rId2"/>
            <a:stretch>
              <a:fillRect l="0" t="0" r="0" b="0"/>
            </a:stretch>
          </a:blipFill>
        </p:spPr>
      </p:sp>
      <p:sp>
        <p:nvSpPr>
          <p:cNvPr name="TextBox 6" id="6"/>
          <p:cNvSpPr txBox="true"/>
          <p:nvPr/>
        </p:nvSpPr>
        <p:spPr>
          <a:xfrm rot="0">
            <a:off x="587276" y="599709"/>
            <a:ext cx="1402107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F8F8F8"/>
                </a:solidFill>
                <a:latin typeface="Cormorant Garamond Bold Italics"/>
                <a:ea typeface="Cormorant Garamond Bold Italics"/>
                <a:cs typeface="Cormorant Garamond Bold Italics"/>
                <a:sym typeface="Cormorant Garamond Bold Italics"/>
              </a:rPr>
              <a:t>2) MLOps based container multitenant project </a:t>
            </a:r>
          </a:p>
        </p:txBody>
      </p:sp>
      <p:sp>
        <p:nvSpPr>
          <p:cNvPr name="TextBox 7" id="7"/>
          <p:cNvSpPr txBox="true"/>
          <p:nvPr/>
        </p:nvSpPr>
        <p:spPr>
          <a:xfrm rot="0">
            <a:off x="459959" y="2879114"/>
            <a:ext cx="8684041" cy="9483153"/>
          </a:xfrm>
          <a:prstGeom prst="rect">
            <a:avLst/>
          </a:prstGeom>
        </p:spPr>
        <p:txBody>
          <a:bodyPr anchor="t" rtlCol="false" tIns="0" lIns="0" bIns="0" rIns="0">
            <a:spAutoFit/>
          </a:bodyPr>
          <a:lstStyle/>
          <a:p>
            <a:pPr algn="l">
              <a:lnSpc>
                <a:spcPts val="3417"/>
              </a:lnSpc>
              <a:spcBef>
                <a:spcPct val="0"/>
              </a:spcBef>
            </a:pPr>
            <a:r>
              <a:rPr lang="en-US" sz="2441">
                <a:solidFill>
                  <a:srgbClr val="0F4662"/>
                </a:solidFill>
                <a:latin typeface="Canva Sans"/>
                <a:ea typeface="Canva Sans"/>
                <a:cs typeface="Canva Sans"/>
                <a:sym typeface="Canva Sans"/>
              </a:rPr>
              <a:t>•</a:t>
            </a:r>
            <a:r>
              <a:rPr lang="en-US" b="true" sz="2441">
                <a:solidFill>
                  <a:srgbClr val="0F4662"/>
                </a:solidFill>
                <a:latin typeface="Canva Sans Bold"/>
                <a:ea typeface="Canva Sans Bold"/>
                <a:cs typeface="Canva Sans Bold"/>
                <a:sym typeface="Canva Sans Bold"/>
              </a:rPr>
              <a:t> ML Ops (Machine Learning + DevOps)</a:t>
            </a:r>
            <a:r>
              <a:rPr lang="en-US" sz="2441">
                <a:solidFill>
                  <a:srgbClr val="0F4662"/>
                </a:solidFill>
                <a:latin typeface="Canva Sans"/>
                <a:ea typeface="Canva Sans"/>
                <a:cs typeface="Canva Sans"/>
                <a:sym typeface="Canva Sans"/>
              </a:rPr>
              <a:t> - is a set of practices to streamline &amp;automate end-to-end machine learning lifecycle.</a:t>
            </a:r>
          </a:p>
          <a:p>
            <a:pPr algn="l">
              <a:lnSpc>
                <a:spcPts val="3417"/>
              </a:lnSpc>
              <a:spcBef>
                <a:spcPct val="0"/>
              </a:spcBef>
            </a:pPr>
          </a:p>
          <a:p>
            <a:pPr algn="l">
              <a:lnSpc>
                <a:spcPts val="3417"/>
              </a:lnSpc>
              <a:spcBef>
                <a:spcPct val="0"/>
              </a:spcBef>
            </a:pPr>
            <a:r>
              <a:rPr lang="en-US" sz="2441">
                <a:solidFill>
                  <a:srgbClr val="0F4662"/>
                </a:solidFill>
                <a:latin typeface="Canva Sans"/>
                <a:ea typeface="Canva Sans"/>
                <a:cs typeface="Canva Sans"/>
                <a:sym typeface="Canva Sans"/>
              </a:rPr>
              <a:t>• ML stages are</a:t>
            </a:r>
            <a:r>
              <a:rPr lang="en-US" b="true" sz="2441">
                <a:solidFill>
                  <a:srgbClr val="0F4662"/>
                </a:solidFill>
                <a:latin typeface="Canva Sans Bold"/>
                <a:ea typeface="Canva Sans Bold"/>
                <a:cs typeface="Canva Sans Bold"/>
                <a:sym typeface="Canva Sans Bold"/>
              </a:rPr>
              <a:t> Develop ,Deploy &amp; Monitor</a:t>
            </a:r>
            <a:r>
              <a:rPr lang="en-US" sz="2441">
                <a:solidFill>
                  <a:srgbClr val="0F4662"/>
                </a:solidFill>
                <a:latin typeface="Canva Sans"/>
                <a:ea typeface="Canva Sans"/>
                <a:cs typeface="Canva Sans"/>
                <a:sym typeface="Canva Sans"/>
              </a:rPr>
              <a:t> used for ML model Development.</a:t>
            </a:r>
          </a:p>
          <a:p>
            <a:pPr algn="l">
              <a:lnSpc>
                <a:spcPts val="3417"/>
              </a:lnSpc>
              <a:spcBef>
                <a:spcPct val="0"/>
              </a:spcBef>
            </a:pPr>
          </a:p>
          <a:p>
            <a:pPr algn="l">
              <a:lnSpc>
                <a:spcPts val="3417"/>
              </a:lnSpc>
              <a:spcBef>
                <a:spcPct val="0"/>
              </a:spcBef>
            </a:pPr>
            <a:r>
              <a:rPr lang="en-US" sz="2441">
                <a:solidFill>
                  <a:srgbClr val="0F4662"/>
                </a:solidFill>
                <a:latin typeface="Canva Sans"/>
                <a:ea typeface="Canva Sans"/>
                <a:cs typeface="Canva Sans"/>
                <a:sym typeface="Canva Sans"/>
              </a:rPr>
              <a:t>• Multitenancy means </a:t>
            </a:r>
            <a:r>
              <a:rPr lang="en-US" b="true" sz="2441">
                <a:solidFill>
                  <a:srgbClr val="0F4662"/>
                </a:solidFill>
                <a:latin typeface="Canva Sans Bold"/>
                <a:ea typeface="Canva Sans Bold"/>
                <a:cs typeface="Canva Sans Bold"/>
                <a:sym typeface="Canva Sans Bold"/>
              </a:rPr>
              <a:t>multiple users </a:t>
            </a:r>
            <a:r>
              <a:rPr lang="en-US" sz="2441">
                <a:solidFill>
                  <a:srgbClr val="0F4662"/>
                </a:solidFill>
                <a:latin typeface="Canva Sans"/>
                <a:ea typeface="Canva Sans"/>
                <a:cs typeface="Canva Sans"/>
                <a:sym typeface="Canva Sans"/>
              </a:rPr>
              <a:t> use the same system, but each one has their own separate environment.</a:t>
            </a:r>
          </a:p>
          <a:p>
            <a:pPr algn="l">
              <a:lnSpc>
                <a:spcPts val="3417"/>
              </a:lnSpc>
              <a:spcBef>
                <a:spcPct val="0"/>
              </a:spcBef>
            </a:pPr>
          </a:p>
          <a:p>
            <a:pPr algn="l">
              <a:lnSpc>
                <a:spcPts val="3417"/>
              </a:lnSpc>
              <a:spcBef>
                <a:spcPct val="0"/>
              </a:spcBef>
            </a:pPr>
            <a:r>
              <a:rPr lang="en-US" sz="2441">
                <a:solidFill>
                  <a:srgbClr val="0F4662"/>
                </a:solidFill>
                <a:latin typeface="Canva Sans"/>
                <a:ea typeface="Canva Sans"/>
                <a:cs typeface="Canva Sans"/>
                <a:sym typeface="Canva Sans"/>
              </a:rPr>
              <a:t>• </a:t>
            </a:r>
            <a:r>
              <a:rPr lang="en-US" b="true" sz="2441">
                <a:solidFill>
                  <a:srgbClr val="0F4662"/>
                </a:solidFill>
                <a:latin typeface="Canva Sans Bold"/>
                <a:ea typeface="Canva Sans Bold"/>
                <a:cs typeface="Canva Sans Bold"/>
                <a:sym typeface="Canva Sans Bold"/>
              </a:rPr>
              <a:t>Docker</a:t>
            </a:r>
            <a:r>
              <a:rPr lang="en-US" sz="2441">
                <a:solidFill>
                  <a:srgbClr val="0F4662"/>
                </a:solidFill>
                <a:latin typeface="Canva Sans"/>
                <a:ea typeface="Canva Sans"/>
                <a:cs typeface="Canva Sans"/>
                <a:sym typeface="Canva Sans"/>
              </a:rPr>
              <a:t> (Container)is a software platform that allows you to build, test, and deploy applications quickly.</a:t>
            </a:r>
          </a:p>
          <a:p>
            <a:pPr algn="l">
              <a:lnSpc>
                <a:spcPts val="3417"/>
              </a:lnSpc>
              <a:spcBef>
                <a:spcPct val="0"/>
              </a:spcBef>
            </a:pPr>
          </a:p>
          <a:p>
            <a:pPr algn="l">
              <a:lnSpc>
                <a:spcPts val="3417"/>
              </a:lnSpc>
              <a:spcBef>
                <a:spcPct val="0"/>
              </a:spcBef>
            </a:pPr>
            <a:r>
              <a:rPr lang="en-US" sz="2441">
                <a:solidFill>
                  <a:srgbClr val="0F4662"/>
                </a:solidFill>
                <a:latin typeface="Canva Sans"/>
                <a:ea typeface="Canva Sans"/>
                <a:cs typeface="Canva Sans"/>
                <a:sym typeface="Canva Sans"/>
              </a:rPr>
              <a:t>• A Docker container image is a lightweight, standalone, executable package of software that includes everything needed to run an application.</a:t>
            </a:r>
          </a:p>
          <a:p>
            <a:pPr algn="l">
              <a:lnSpc>
                <a:spcPts val="2245"/>
              </a:lnSpc>
              <a:spcBef>
                <a:spcPct val="0"/>
              </a:spcBef>
            </a:pPr>
          </a:p>
          <a:p>
            <a:pPr algn="l">
              <a:lnSpc>
                <a:spcPts val="2245"/>
              </a:lnSpc>
              <a:spcBef>
                <a:spcPct val="0"/>
              </a:spcBef>
            </a:pPr>
          </a:p>
          <a:p>
            <a:pPr algn="l">
              <a:lnSpc>
                <a:spcPts val="2245"/>
              </a:lnSpc>
              <a:spcBef>
                <a:spcPct val="0"/>
              </a:spcBef>
            </a:pPr>
          </a:p>
          <a:p>
            <a:pPr algn="l">
              <a:lnSpc>
                <a:spcPts val="2245"/>
              </a:lnSpc>
              <a:spcBef>
                <a:spcPct val="0"/>
              </a:spcBef>
            </a:pPr>
          </a:p>
          <a:p>
            <a:pPr algn="l">
              <a:lnSpc>
                <a:spcPts val="2245"/>
              </a:lnSpc>
              <a:spcBef>
                <a:spcPct val="0"/>
              </a:spcBef>
            </a:pPr>
          </a:p>
          <a:p>
            <a:pPr algn="l">
              <a:lnSpc>
                <a:spcPts val="2245"/>
              </a:lnSpc>
              <a:spcBef>
                <a:spcPct val="0"/>
              </a:spcBef>
            </a:pPr>
          </a:p>
          <a:p>
            <a:pPr algn="l">
              <a:lnSpc>
                <a:spcPts val="2245"/>
              </a:lnSpc>
              <a:spcBef>
                <a:spcPct val="0"/>
              </a:spcBef>
            </a:pPr>
          </a:p>
          <a:p>
            <a:pPr algn="l">
              <a:lnSpc>
                <a:spcPts val="2245"/>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5400000">
            <a:off x="7046947" y="-8568359"/>
            <a:ext cx="4194107" cy="18288000"/>
            <a:chOff x="0" y="0"/>
            <a:chExt cx="1104621" cy="4816593"/>
          </a:xfrm>
        </p:grpSpPr>
        <p:sp>
          <p:nvSpPr>
            <p:cNvPr name="Freeform 3" id="3"/>
            <p:cNvSpPr/>
            <p:nvPr/>
          </p:nvSpPr>
          <p:spPr>
            <a:xfrm flipH="false" flipV="false" rot="0">
              <a:off x="0" y="0"/>
              <a:ext cx="1104621" cy="4816592"/>
            </a:xfrm>
            <a:custGeom>
              <a:avLst/>
              <a:gdLst/>
              <a:ahLst/>
              <a:cxnLst/>
              <a:rect r="r" b="b" t="t" l="l"/>
              <a:pathLst>
                <a:path h="4816592" w="1104621">
                  <a:moveTo>
                    <a:pt x="0" y="0"/>
                  </a:moveTo>
                  <a:lnTo>
                    <a:pt x="1104621" y="0"/>
                  </a:lnTo>
                  <a:lnTo>
                    <a:pt x="1104621" y="4816592"/>
                  </a:lnTo>
                  <a:lnTo>
                    <a:pt x="0" y="4816592"/>
                  </a:lnTo>
                  <a:close/>
                </a:path>
              </a:pathLst>
            </a:custGeom>
            <a:solidFill>
              <a:srgbClr val="7994A0"/>
            </a:solidFill>
          </p:spPr>
        </p:sp>
        <p:sp>
          <p:nvSpPr>
            <p:cNvPr name="TextBox 4" id="4"/>
            <p:cNvSpPr txBox="true"/>
            <p:nvPr/>
          </p:nvSpPr>
          <p:spPr>
            <a:xfrm>
              <a:off x="0" y="-47625"/>
              <a:ext cx="1104621" cy="4864218"/>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0" y="2672694"/>
            <a:ext cx="7632346" cy="3615824"/>
          </a:xfrm>
          <a:custGeom>
            <a:avLst/>
            <a:gdLst/>
            <a:ahLst/>
            <a:cxnLst/>
            <a:rect r="r" b="b" t="t" l="l"/>
            <a:pathLst>
              <a:path h="3615824" w="7632346">
                <a:moveTo>
                  <a:pt x="0" y="0"/>
                </a:moveTo>
                <a:lnTo>
                  <a:pt x="7632346" y="0"/>
                </a:lnTo>
                <a:lnTo>
                  <a:pt x="7632346" y="3615824"/>
                </a:lnTo>
                <a:lnTo>
                  <a:pt x="0" y="3615824"/>
                </a:lnTo>
                <a:lnTo>
                  <a:pt x="0" y="0"/>
                </a:lnTo>
                <a:close/>
              </a:path>
            </a:pathLst>
          </a:custGeom>
          <a:blipFill>
            <a:blip r:embed="rId2"/>
            <a:stretch>
              <a:fillRect l="0" t="0" r="0" b="0"/>
            </a:stretch>
          </a:blipFill>
        </p:spPr>
      </p:sp>
      <p:sp>
        <p:nvSpPr>
          <p:cNvPr name="Freeform 6" id="6"/>
          <p:cNvSpPr/>
          <p:nvPr/>
        </p:nvSpPr>
        <p:spPr>
          <a:xfrm flipH="false" flipV="false" rot="0">
            <a:off x="0" y="6288518"/>
            <a:ext cx="7632346" cy="3779285"/>
          </a:xfrm>
          <a:custGeom>
            <a:avLst/>
            <a:gdLst/>
            <a:ahLst/>
            <a:cxnLst/>
            <a:rect r="r" b="b" t="t" l="l"/>
            <a:pathLst>
              <a:path h="3779285" w="7632346">
                <a:moveTo>
                  <a:pt x="0" y="0"/>
                </a:moveTo>
                <a:lnTo>
                  <a:pt x="7632346" y="0"/>
                </a:lnTo>
                <a:lnTo>
                  <a:pt x="7632346" y="3779285"/>
                </a:lnTo>
                <a:lnTo>
                  <a:pt x="0" y="3779285"/>
                </a:lnTo>
                <a:lnTo>
                  <a:pt x="0" y="0"/>
                </a:lnTo>
                <a:close/>
              </a:path>
            </a:pathLst>
          </a:custGeom>
          <a:blipFill>
            <a:blip r:embed="rId3"/>
            <a:stretch>
              <a:fillRect l="0" t="-2002" r="0" b="-2002"/>
            </a:stretch>
          </a:blipFill>
        </p:spPr>
      </p:sp>
      <p:sp>
        <p:nvSpPr>
          <p:cNvPr name="Freeform 7" id="7"/>
          <p:cNvSpPr/>
          <p:nvPr/>
        </p:nvSpPr>
        <p:spPr>
          <a:xfrm flipH="false" flipV="false" rot="0">
            <a:off x="8108362" y="2672694"/>
            <a:ext cx="10179638" cy="4071855"/>
          </a:xfrm>
          <a:custGeom>
            <a:avLst/>
            <a:gdLst/>
            <a:ahLst/>
            <a:cxnLst/>
            <a:rect r="r" b="b" t="t" l="l"/>
            <a:pathLst>
              <a:path h="4071855" w="10179638">
                <a:moveTo>
                  <a:pt x="0" y="0"/>
                </a:moveTo>
                <a:lnTo>
                  <a:pt x="10179638" y="0"/>
                </a:lnTo>
                <a:lnTo>
                  <a:pt x="10179638" y="4071855"/>
                </a:lnTo>
                <a:lnTo>
                  <a:pt x="0" y="4071855"/>
                </a:lnTo>
                <a:lnTo>
                  <a:pt x="0" y="0"/>
                </a:lnTo>
                <a:close/>
              </a:path>
            </a:pathLst>
          </a:custGeom>
          <a:blipFill>
            <a:blip r:embed="rId4"/>
            <a:stretch>
              <a:fillRect l="0" t="0" r="0" b="0"/>
            </a:stretch>
          </a:blipFill>
        </p:spPr>
      </p:sp>
      <p:sp>
        <p:nvSpPr>
          <p:cNvPr name="TextBox 8" id="8"/>
          <p:cNvSpPr txBox="true"/>
          <p:nvPr/>
        </p:nvSpPr>
        <p:spPr>
          <a:xfrm rot="0">
            <a:off x="1028700" y="914400"/>
            <a:ext cx="14021072"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F8F8F8"/>
                </a:solidFill>
                <a:latin typeface="Cormorant Garamond Bold Italics"/>
                <a:ea typeface="Cormorant Garamond Bold Italics"/>
                <a:cs typeface="Cormorant Garamond Bold Italics"/>
                <a:sym typeface="Cormorant Garamond Bold Italics"/>
              </a:rPr>
              <a:t>3) ⁠MCP based AI Framework</a:t>
            </a:r>
          </a:p>
        </p:txBody>
      </p:sp>
      <p:sp>
        <p:nvSpPr>
          <p:cNvPr name="TextBox 9" id="9"/>
          <p:cNvSpPr txBox="true"/>
          <p:nvPr/>
        </p:nvSpPr>
        <p:spPr>
          <a:xfrm rot="0">
            <a:off x="8789881" y="6990070"/>
            <a:ext cx="8214307" cy="2789552"/>
          </a:xfrm>
          <a:prstGeom prst="rect">
            <a:avLst/>
          </a:prstGeom>
        </p:spPr>
        <p:txBody>
          <a:bodyPr anchor="t" rtlCol="false" tIns="0" lIns="0" bIns="0" rIns="0">
            <a:spAutoFit/>
          </a:bodyPr>
          <a:lstStyle/>
          <a:p>
            <a:pPr algn="l">
              <a:lnSpc>
                <a:spcPts val="3220"/>
              </a:lnSpc>
              <a:spcBef>
                <a:spcPct val="0"/>
              </a:spcBef>
            </a:pPr>
            <a:r>
              <a:rPr lang="en-US" sz="2300" i="true" u="sng">
                <a:solidFill>
                  <a:srgbClr val="0F4662"/>
                </a:solidFill>
                <a:latin typeface="Canva Sans Italics"/>
                <a:ea typeface="Canva Sans Italics"/>
                <a:cs typeface="Canva Sans Italics"/>
                <a:sym typeface="Canva Sans Italics"/>
              </a:rPr>
              <a:t> </a:t>
            </a:r>
            <a:r>
              <a:rPr lang="en-US" sz="2300" i="true" u="sng">
                <a:solidFill>
                  <a:srgbClr val="0F4662"/>
                </a:solidFill>
                <a:latin typeface="Canva Sans Italics"/>
                <a:ea typeface="Canva Sans Italics"/>
                <a:cs typeface="Canva Sans Italics"/>
                <a:sym typeface="Canva Sans Italics"/>
              </a:rPr>
              <a:t>Benefits of MCP-Based Framework</a:t>
            </a:r>
          </a:p>
          <a:p>
            <a:pPr algn="l" marL="496592" indent="-248296" lvl="1">
              <a:lnSpc>
                <a:spcPts val="3220"/>
              </a:lnSpc>
              <a:buFont typeface="Arial"/>
              <a:buChar char="•"/>
            </a:pPr>
            <a:r>
              <a:rPr lang="en-US" sz="2300">
                <a:solidFill>
                  <a:srgbClr val="0F4662"/>
                </a:solidFill>
                <a:latin typeface="Canva Sans"/>
                <a:ea typeface="Canva Sans"/>
                <a:cs typeface="Canva Sans"/>
                <a:sym typeface="Canva Sans"/>
              </a:rPr>
              <a:t>Personalization: Adapts to user preferences &amp; memory</a:t>
            </a:r>
          </a:p>
          <a:p>
            <a:pPr algn="l" marL="496592" indent="-248296" lvl="1">
              <a:lnSpc>
                <a:spcPts val="3220"/>
              </a:lnSpc>
              <a:buFont typeface="Arial"/>
              <a:buChar char="•"/>
            </a:pPr>
            <a:r>
              <a:rPr lang="en-US" sz="2300">
                <a:solidFill>
                  <a:srgbClr val="0F4662"/>
                </a:solidFill>
                <a:latin typeface="Canva Sans"/>
                <a:ea typeface="Canva Sans"/>
                <a:cs typeface="Canva Sans"/>
                <a:sym typeface="Canva Sans"/>
              </a:rPr>
              <a:t>Grounding: Combines RAG with context for accuracy</a:t>
            </a:r>
          </a:p>
          <a:p>
            <a:pPr algn="l" marL="496592" indent="-248296" lvl="1">
              <a:lnSpc>
                <a:spcPts val="3220"/>
              </a:lnSpc>
              <a:buFont typeface="Arial"/>
              <a:buChar char="•"/>
            </a:pPr>
            <a:r>
              <a:rPr lang="en-US" sz="2300">
                <a:solidFill>
                  <a:srgbClr val="0F4662"/>
                </a:solidFill>
                <a:latin typeface="Canva Sans"/>
                <a:ea typeface="Canva Sans"/>
                <a:cs typeface="Canva Sans"/>
                <a:sym typeface="Canva Sans"/>
              </a:rPr>
              <a:t> Modularity: Easy to add tools, update roles, or switch LLMs</a:t>
            </a:r>
          </a:p>
          <a:p>
            <a:pPr algn="l" marL="496592" indent="-248296" lvl="1">
              <a:lnSpc>
                <a:spcPts val="3220"/>
              </a:lnSpc>
              <a:buFont typeface="Arial"/>
              <a:buChar char="•"/>
            </a:pPr>
            <a:r>
              <a:rPr lang="en-US" sz="2300">
                <a:solidFill>
                  <a:srgbClr val="0F4662"/>
                </a:solidFill>
                <a:latin typeface="Canva Sans"/>
                <a:ea typeface="Canva Sans"/>
                <a:cs typeface="Canva Sans"/>
                <a:sym typeface="Canva Sans"/>
              </a:rPr>
              <a:t> Reusability: Can swap context for different tasks without changing the code.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5400000">
            <a:off x="7046947" y="-8568359"/>
            <a:ext cx="4194107" cy="18288000"/>
            <a:chOff x="0" y="0"/>
            <a:chExt cx="1104621" cy="4816593"/>
          </a:xfrm>
        </p:grpSpPr>
        <p:sp>
          <p:nvSpPr>
            <p:cNvPr name="Freeform 3" id="3"/>
            <p:cNvSpPr/>
            <p:nvPr/>
          </p:nvSpPr>
          <p:spPr>
            <a:xfrm flipH="false" flipV="false" rot="0">
              <a:off x="0" y="0"/>
              <a:ext cx="1104621" cy="4816592"/>
            </a:xfrm>
            <a:custGeom>
              <a:avLst/>
              <a:gdLst/>
              <a:ahLst/>
              <a:cxnLst/>
              <a:rect r="r" b="b" t="t" l="l"/>
              <a:pathLst>
                <a:path h="4816592" w="1104621">
                  <a:moveTo>
                    <a:pt x="0" y="0"/>
                  </a:moveTo>
                  <a:lnTo>
                    <a:pt x="1104621" y="0"/>
                  </a:lnTo>
                  <a:lnTo>
                    <a:pt x="1104621" y="4816592"/>
                  </a:lnTo>
                  <a:lnTo>
                    <a:pt x="0" y="4816592"/>
                  </a:lnTo>
                  <a:close/>
                </a:path>
              </a:pathLst>
            </a:custGeom>
            <a:solidFill>
              <a:srgbClr val="7994A0"/>
            </a:solidFill>
          </p:spPr>
        </p:sp>
        <p:sp>
          <p:nvSpPr>
            <p:cNvPr name="TextBox 4" id="4"/>
            <p:cNvSpPr txBox="true"/>
            <p:nvPr/>
          </p:nvSpPr>
          <p:spPr>
            <a:xfrm>
              <a:off x="0" y="-47625"/>
              <a:ext cx="1104621" cy="4864218"/>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0" y="2778125"/>
            <a:ext cx="11477374" cy="6456023"/>
          </a:xfrm>
          <a:custGeom>
            <a:avLst/>
            <a:gdLst/>
            <a:ahLst/>
            <a:cxnLst/>
            <a:rect r="r" b="b" t="t" l="l"/>
            <a:pathLst>
              <a:path h="6456023" w="11477374">
                <a:moveTo>
                  <a:pt x="0" y="0"/>
                </a:moveTo>
                <a:lnTo>
                  <a:pt x="11477374" y="0"/>
                </a:lnTo>
                <a:lnTo>
                  <a:pt x="11477374" y="6456023"/>
                </a:lnTo>
                <a:lnTo>
                  <a:pt x="0" y="6456023"/>
                </a:lnTo>
                <a:lnTo>
                  <a:pt x="0" y="0"/>
                </a:lnTo>
                <a:close/>
              </a:path>
            </a:pathLst>
          </a:custGeom>
          <a:blipFill>
            <a:blip r:embed="rId2"/>
            <a:stretch>
              <a:fillRect l="0" t="0" r="0" b="0"/>
            </a:stretch>
          </a:blipFill>
        </p:spPr>
      </p:sp>
      <p:sp>
        <p:nvSpPr>
          <p:cNvPr name="Freeform 6" id="6"/>
          <p:cNvSpPr/>
          <p:nvPr/>
        </p:nvSpPr>
        <p:spPr>
          <a:xfrm flipH="false" flipV="false" rot="0">
            <a:off x="11477374" y="1163109"/>
            <a:ext cx="6646013" cy="9123891"/>
          </a:xfrm>
          <a:custGeom>
            <a:avLst/>
            <a:gdLst/>
            <a:ahLst/>
            <a:cxnLst/>
            <a:rect r="r" b="b" t="t" l="l"/>
            <a:pathLst>
              <a:path h="9123891" w="6646013">
                <a:moveTo>
                  <a:pt x="0" y="0"/>
                </a:moveTo>
                <a:lnTo>
                  <a:pt x="6646013" y="0"/>
                </a:lnTo>
                <a:lnTo>
                  <a:pt x="6646013" y="9123891"/>
                </a:lnTo>
                <a:lnTo>
                  <a:pt x="0" y="9123891"/>
                </a:lnTo>
                <a:lnTo>
                  <a:pt x="0" y="0"/>
                </a:lnTo>
                <a:close/>
              </a:path>
            </a:pathLst>
          </a:custGeom>
          <a:blipFill>
            <a:blip r:embed="rId3"/>
            <a:stretch>
              <a:fillRect l="-16661" t="-22925" r="-16173" b="-11462"/>
            </a:stretch>
          </a:blipFill>
        </p:spPr>
      </p:sp>
      <p:sp>
        <p:nvSpPr>
          <p:cNvPr name="TextBox 7" id="7"/>
          <p:cNvSpPr txBox="true"/>
          <p:nvPr/>
        </p:nvSpPr>
        <p:spPr>
          <a:xfrm rot="0">
            <a:off x="411177" y="97712"/>
            <a:ext cx="16230600" cy="2218764"/>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F8F8F8"/>
                </a:solidFill>
                <a:latin typeface="Cormorant Garamond Bold Italics"/>
                <a:ea typeface="Cormorant Garamond Bold Italics"/>
                <a:cs typeface="Cormorant Garamond Bold Italics"/>
                <a:sym typeface="Cormorant Garamond Bold Italics"/>
              </a:rPr>
              <a:t>4) AWS , GCP, Azure Pipelines Machine learning model development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6122980" y="2909250"/>
            <a:ext cx="6492240" cy="0"/>
          </a:xfrm>
          <a:prstGeom prst="line">
            <a:avLst/>
          </a:prstGeom>
          <a:ln cap="flat" w="76200">
            <a:solidFill>
              <a:srgbClr val="0F4662"/>
            </a:solidFill>
            <a:prstDash val="solid"/>
            <a:headEnd type="none" len="sm" w="sm"/>
            <a:tailEnd type="none" len="sm" w="sm"/>
          </a:ln>
        </p:spPr>
      </p:sp>
      <p:sp>
        <p:nvSpPr>
          <p:cNvPr name="TextBox 3" id="3"/>
          <p:cNvSpPr txBox="true"/>
          <p:nvPr/>
        </p:nvSpPr>
        <p:spPr>
          <a:xfrm rot="0">
            <a:off x="3442710" y="3604392"/>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4" id="4"/>
          <p:cNvSpPr/>
          <p:nvPr/>
        </p:nvSpPr>
        <p:spPr>
          <a:xfrm>
            <a:off x="5537719" y="7847207"/>
            <a:ext cx="6492240" cy="0"/>
          </a:xfrm>
          <a:prstGeom prst="line">
            <a:avLst/>
          </a:prstGeom>
          <a:ln cap="flat" w="76200">
            <a:solidFill>
              <a:srgbClr val="0F4662"/>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DAGlnGKIaSg</dc:identifier>
  <dcterms:modified xsi:type="dcterms:W3CDTF">2011-08-01T06:04:30Z</dcterms:modified>
  <cp:revision>1</cp:revision>
  <dc:title>Agentic AI &amp; ML Infrastructure</dc:title>
</cp:coreProperties>
</file>