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Libre Baskerville"/>
      <p:regular r:id="rId37"/>
      <p:bold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ibreBaskerville-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ibreBaskerville-italic.fntdata"/><Relationship Id="rId16" Type="http://schemas.openxmlformats.org/officeDocument/2006/relationships/slide" Target="slides/slide11.xml"/><Relationship Id="rId38" Type="http://schemas.openxmlformats.org/officeDocument/2006/relationships/font" Target="fonts/LibreBaskerville-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be380a3d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be380a3d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c7107cd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c7107cd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c7107cd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c7107cd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c7107cd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c7107cd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c7107cd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c7107cd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c7107cdd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c7107cdd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be380a3d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be380a3d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be380a3d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be380a3d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be380a3d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be380a3d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be380a3d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be380a3d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bc7107cdd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bc7107cdd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c7107cdd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c7107cdd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c7107cdd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c7107cd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c7107cdd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c7107cdd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c7107cd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c7107cd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c7107cd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c7107cd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c7107cdd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c7107cdd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c7107cdd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c7107cdd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c7107cdd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bc7107cdd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be380a3d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be380a3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be380a3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be380a3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be380a3d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be380a3d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be380a3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be380a3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be380a3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be380a3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be380a3d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be380a3d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be380a3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be380a3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linkedin.com/in/aeluri" TargetMode="External"/><Relationship Id="rId4" Type="http://schemas.openxmlformats.org/officeDocument/2006/relationships/hyperlink" Target="https://github.com/RagamayeeAeluri/Exploratory_Data_Analysis_on_AMCAT_data.g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rotWithShape="1">
          <a:blip r:embed="rId3">
            <a:alphaModFix/>
          </a:blip>
          <a:srcRect b="0" l="0" r="0" t="0"/>
          <a:stretch/>
        </p:blipFill>
        <p:spPr>
          <a:xfrm>
            <a:off x="-8" y="0"/>
            <a:ext cx="12190817" cy="6694099"/>
          </a:xfrm>
          <a:prstGeom prst="rect">
            <a:avLst/>
          </a:prstGeom>
          <a:noFill/>
          <a:ln>
            <a:noFill/>
          </a:ln>
        </p:spPr>
      </p:pic>
      <p:sp>
        <p:nvSpPr>
          <p:cNvPr id="57" name="Google Shape;57;p13"/>
          <p:cNvSpPr txBox="1"/>
          <p:nvPr/>
        </p:nvSpPr>
        <p:spPr>
          <a:xfrm>
            <a:off x="2710700" y="3794050"/>
            <a:ext cx="7381200" cy="792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300">
                <a:solidFill>
                  <a:srgbClr val="FF0000"/>
                </a:solidFill>
              </a:rPr>
              <a:t>Exploratory Data Analysis</a:t>
            </a:r>
            <a:r>
              <a:rPr b="1" lang="en" sz="2300">
                <a:solidFill>
                  <a:schemeClr val="dk1"/>
                </a:solidFill>
              </a:rPr>
              <a:t> on </a:t>
            </a:r>
            <a:r>
              <a:rPr b="1" lang="en" sz="2300">
                <a:solidFill>
                  <a:srgbClr val="FF0000"/>
                </a:solidFill>
              </a:rPr>
              <a:t>AMEO</a:t>
            </a:r>
            <a:r>
              <a:rPr b="1" lang="en" sz="2300">
                <a:solidFill>
                  <a:schemeClr val="dk1"/>
                </a:solidFill>
              </a:rPr>
              <a:t> dataset </a:t>
            </a:r>
            <a:r>
              <a:rPr b="1" lang="en" sz="2300">
                <a:solidFill>
                  <a:schemeClr val="dk1"/>
                </a:solidFill>
              </a:rPr>
              <a:t>(2015)</a:t>
            </a:r>
            <a:endParaRPr sz="2500">
              <a:solidFill>
                <a:schemeClr val="dk2"/>
              </a:solidFill>
            </a:endParaRPr>
          </a:p>
        </p:txBody>
      </p:sp>
      <p:sp>
        <p:nvSpPr>
          <p:cNvPr id="58" name="Google Shape;58;p13"/>
          <p:cNvSpPr txBox="1"/>
          <p:nvPr/>
        </p:nvSpPr>
        <p:spPr>
          <a:xfrm>
            <a:off x="4938350" y="4879725"/>
            <a:ext cx="35022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By Ragamayee Aeluri</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Convert the data and time format</a:t>
            </a:r>
            <a:endParaRPr sz="1200">
              <a:latin typeface="Roboto"/>
              <a:ea typeface="Roboto"/>
              <a:cs typeface="Roboto"/>
              <a:sym typeface="Roboto"/>
            </a:endParaRPr>
          </a:p>
        </p:txBody>
      </p:sp>
      <p:pic>
        <p:nvPicPr>
          <p:cNvPr id="117" name="Google Shape;117;p22"/>
          <p:cNvPicPr preferRelativeResize="0"/>
          <p:nvPr/>
        </p:nvPicPr>
        <p:blipFill>
          <a:blip r:embed="rId3">
            <a:alphaModFix/>
          </a:blip>
          <a:stretch>
            <a:fillRect/>
          </a:stretch>
        </p:blipFill>
        <p:spPr>
          <a:xfrm>
            <a:off x="1517850" y="1683800"/>
            <a:ext cx="5786702" cy="288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Roboto"/>
                <a:ea typeface="Roboto"/>
                <a:cs typeface="Roboto"/>
                <a:sym typeface="Roboto"/>
              </a:rPr>
              <a:t>Univariate</a:t>
            </a:r>
            <a:r>
              <a:rPr lang="en" sz="2720">
                <a:latin typeface="Roboto"/>
                <a:ea typeface="Roboto"/>
                <a:cs typeface="Roboto"/>
                <a:sym typeface="Roboto"/>
              </a:rPr>
              <a:t> analysis on categorical data</a:t>
            </a:r>
            <a:endParaRPr sz="2720">
              <a:latin typeface="Roboto"/>
              <a:ea typeface="Roboto"/>
              <a:cs typeface="Roboto"/>
              <a:sym typeface="Roboto"/>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t/>
            </a:r>
            <a:endParaRPr sz="1200">
              <a:latin typeface="Roboto"/>
              <a:ea typeface="Roboto"/>
              <a:cs typeface="Roboto"/>
              <a:sym typeface="Roboto"/>
            </a:endParaRPr>
          </a:p>
          <a:p>
            <a:pPr indent="0" lvl="0" marL="0" rtl="0" algn="l">
              <a:lnSpc>
                <a:spcPct val="100000"/>
              </a:lnSpc>
              <a:spcBef>
                <a:spcPts val="0"/>
              </a:spcBef>
              <a:spcAft>
                <a:spcPts val="0"/>
              </a:spcAft>
              <a:buNone/>
            </a:pPr>
            <a:r>
              <a:t/>
            </a:r>
            <a:endParaRPr sz="1200">
              <a:latin typeface="Roboto"/>
              <a:ea typeface="Roboto"/>
              <a:cs typeface="Roboto"/>
              <a:sym typeface="Roboto"/>
            </a:endParaRPr>
          </a:p>
          <a:p>
            <a:pPr indent="0" lvl="0" marL="0" rtl="0" algn="l">
              <a:lnSpc>
                <a:spcPct val="100000"/>
              </a:lnSpc>
              <a:spcBef>
                <a:spcPts val="0"/>
              </a:spcBef>
              <a:spcAft>
                <a:spcPts val="0"/>
              </a:spcAft>
              <a:buNone/>
            </a:pPr>
            <a:r>
              <a:rPr lang="en" sz="1200">
                <a:latin typeface="Roboto"/>
                <a:ea typeface="Roboto"/>
                <a:cs typeface="Roboto"/>
                <a:sym typeface="Roboto"/>
              </a:rPr>
              <a:t>From the above bar graphs, we can conclude that:</a:t>
            </a:r>
            <a:endParaRPr sz="1200">
              <a:latin typeface="Roboto"/>
              <a:ea typeface="Roboto"/>
              <a:cs typeface="Roboto"/>
              <a:sym typeface="Roboto"/>
            </a:endParaRPr>
          </a:p>
          <a:p>
            <a:pPr indent="-304800" lvl="0" marL="457200" rtl="0" algn="l">
              <a:lnSpc>
                <a:spcPct val="100000"/>
              </a:lnSpc>
              <a:spcBef>
                <a:spcPts val="0"/>
              </a:spcBef>
              <a:spcAft>
                <a:spcPts val="0"/>
              </a:spcAft>
              <a:buClr>
                <a:schemeClr val="dk2"/>
              </a:buClr>
              <a:buSzPts val="1200"/>
              <a:buFont typeface="Roboto"/>
              <a:buChar char="●"/>
            </a:pPr>
            <a:r>
              <a:rPr lang="en" sz="1200">
                <a:latin typeface="Roboto"/>
                <a:ea typeface="Roboto"/>
                <a:cs typeface="Roboto"/>
                <a:sym typeface="Roboto"/>
              </a:rPr>
              <a:t>In the given dataset, there are round 3000 male and 1000 female participants.</a:t>
            </a:r>
            <a:endParaRPr sz="1200">
              <a:latin typeface="Roboto"/>
              <a:ea typeface="Roboto"/>
              <a:cs typeface="Roboto"/>
              <a:sym typeface="Roboto"/>
            </a:endParaRPr>
          </a:p>
          <a:p>
            <a:pPr indent="-304800" lvl="0" marL="457200" rtl="0" algn="l">
              <a:lnSpc>
                <a:spcPct val="100000"/>
              </a:lnSpc>
              <a:spcBef>
                <a:spcPts val="0"/>
              </a:spcBef>
              <a:spcAft>
                <a:spcPts val="0"/>
              </a:spcAft>
              <a:buClr>
                <a:schemeClr val="dk2"/>
              </a:buClr>
              <a:buSzPts val="1200"/>
              <a:buFont typeface="Roboto"/>
              <a:buChar char="●"/>
            </a:pPr>
            <a:r>
              <a:rPr lang="en" sz="1200">
                <a:latin typeface="Roboto"/>
                <a:ea typeface="Roboto"/>
                <a:cs typeface="Roboto"/>
                <a:sym typeface="Roboto"/>
              </a:rPr>
              <a:t>From the second graph, maximum of the people(2030) studied in state board, 1400 took cbse board,300 members did not mention properly and icse students were less than 250 in count. </a:t>
            </a:r>
            <a:endParaRPr sz="1200">
              <a:latin typeface="Roboto"/>
              <a:ea typeface="Roboto"/>
              <a:cs typeface="Roboto"/>
              <a:sym typeface="Roboto"/>
            </a:endParaRPr>
          </a:p>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747425" y="1155925"/>
            <a:ext cx="3721801" cy="2344184"/>
          </a:xfrm>
          <a:prstGeom prst="rect">
            <a:avLst/>
          </a:prstGeom>
          <a:noFill/>
          <a:ln>
            <a:noFill/>
          </a:ln>
        </p:spPr>
      </p:pic>
      <p:pic>
        <p:nvPicPr>
          <p:cNvPr id="125" name="Google Shape;125;p23"/>
          <p:cNvPicPr preferRelativeResize="0"/>
          <p:nvPr/>
        </p:nvPicPr>
        <p:blipFill>
          <a:blip r:embed="rId4">
            <a:alphaModFix/>
          </a:blip>
          <a:stretch>
            <a:fillRect/>
          </a:stretch>
        </p:blipFill>
        <p:spPr>
          <a:xfrm>
            <a:off x="4469225" y="1099000"/>
            <a:ext cx="3548025" cy="244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455225" y="429975"/>
            <a:ext cx="3837225" cy="2997000"/>
          </a:xfrm>
          <a:prstGeom prst="rect">
            <a:avLst/>
          </a:prstGeom>
          <a:noFill/>
          <a:ln>
            <a:noFill/>
          </a:ln>
        </p:spPr>
      </p:pic>
      <p:pic>
        <p:nvPicPr>
          <p:cNvPr id="131" name="Google Shape;131;p24"/>
          <p:cNvPicPr preferRelativeResize="0"/>
          <p:nvPr/>
        </p:nvPicPr>
        <p:blipFill>
          <a:blip r:embed="rId4">
            <a:alphaModFix/>
          </a:blip>
          <a:stretch>
            <a:fillRect/>
          </a:stretch>
        </p:blipFill>
        <p:spPr>
          <a:xfrm>
            <a:off x="4763475" y="454650"/>
            <a:ext cx="3728275" cy="2997000"/>
          </a:xfrm>
          <a:prstGeom prst="rect">
            <a:avLst/>
          </a:prstGeom>
          <a:noFill/>
          <a:ln>
            <a:noFill/>
          </a:ln>
        </p:spPr>
      </p:pic>
      <p:sp>
        <p:nvSpPr>
          <p:cNvPr id="132" name="Google Shape;132;p24"/>
          <p:cNvSpPr txBox="1"/>
          <p:nvPr/>
        </p:nvSpPr>
        <p:spPr>
          <a:xfrm>
            <a:off x="600225" y="3603350"/>
            <a:ext cx="8048100" cy="1051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From the bar plot of degree, 93.75% of the members have done B.Tech/B.E. and very less </a:t>
            </a:r>
            <a:r>
              <a:rPr lang="en" sz="1100">
                <a:solidFill>
                  <a:schemeClr val="dk2"/>
                </a:solidFill>
                <a:latin typeface="Roboto"/>
                <a:ea typeface="Roboto"/>
                <a:cs typeface="Roboto"/>
                <a:sym typeface="Roboto"/>
              </a:rPr>
              <a:t>members</a:t>
            </a:r>
            <a:r>
              <a:rPr lang="en" sz="1100">
                <a:solidFill>
                  <a:schemeClr val="dk2"/>
                </a:solidFill>
                <a:latin typeface="Roboto"/>
                <a:ea typeface="Roboto"/>
                <a:cs typeface="Roboto"/>
                <a:sym typeface="Roboto"/>
              </a:rPr>
              <a:t> have done post graduation, 6.25% have done MCA and 1.25% have done M.tech/M.E.</a:t>
            </a:r>
            <a:endParaRPr sz="1100">
              <a:solidFill>
                <a:schemeClr val="dk2"/>
              </a:solidFill>
              <a:latin typeface="Roboto"/>
              <a:ea typeface="Roboto"/>
              <a:cs typeface="Roboto"/>
              <a:sym typeface="Roboto"/>
            </a:endParaRPr>
          </a:p>
          <a:p>
            <a:pPr indent="-298450" lvl="0" marL="4572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From the bar plot of specialization, many people choose CS as the specialization and least people chose CE as a branch in their B.Tech/B.E.      </a:t>
            </a:r>
            <a:endParaRPr sz="11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1690475" y="398325"/>
            <a:ext cx="5849600" cy="3562600"/>
          </a:xfrm>
          <a:prstGeom prst="rect">
            <a:avLst/>
          </a:prstGeom>
          <a:noFill/>
          <a:ln>
            <a:noFill/>
          </a:ln>
        </p:spPr>
      </p:pic>
      <p:sp>
        <p:nvSpPr>
          <p:cNvPr id="138" name="Google Shape;138;p25"/>
          <p:cNvSpPr txBox="1"/>
          <p:nvPr/>
        </p:nvSpPr>
        <p:spPr>
          <a:xfrm>
            <a:off x="1029200" y="4006450"/>
            <a:ext cx="8040600" cy="64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Roboto"/>
                <a:ea typeface="Roboto"/>
                <a:cs typeface="Roboto"/>
                <a:sym typeface="Roboto"/>
              </a:rPr>
              <a:t>As from the plot above, we can see that 22.5% of the people have done their graduation/post graduation from Uttar Pradesh, 8.75% from Karnataka,as well from Tamil Nadu, 7.5% from Telangana, 7% from Maharashtra, 6.5% from Andhra Pradesh, 6.25% from West Bengal, 6.22% from Punjab, 6.20% from Madhya Pradesh, 6% from Haryana, 5.98% from Rajasthan and from Orissa, Delhi, </a:t>
            </a:r>
            <a:r>
              <a:rPr lang="en" sz="1200">
                <a:solidFill>
                  <a:schemeClr val="dk2"/>
                </a:solidFill>
                <a:latin typeface="Roboto"/>
                <a:ea typeface="Roboto"/>
                <a:cs typeface="Roboto"/>
                <a:sym typeface="Roboto"/>
              </a:rPr>
              <a:t>Uttarakhand</a:t>
            </a:r>
            <a:r>
              <a:rPr lang="en" sz="1200">
                <a:solidFill>
                  <a:schemeClr val="dk2"/>
                </a:solidFill>
                <a:latin typeface="Roboto"/>
                <a:ea typeface="Roboto"/>
                <a:cs typeface="Roboto"/>
                <a:sym typeface="Roboto"/>
              </a:rPr>
              <a:t>.    </a:t>
            </a:r>
            <a:endParaRPr sz="12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720">
                <a:latin typeface="Roboto"/>
                <a:ea typeface="Roboto"/>
                <a:cs typeface="Roboto"/>
                <a:sym typeface="Roboto"/>
              </a:rPr>
              <a:t>Univariate analysis on numerical data</a:t>
            </a:r>
            <a:endParaRPr sz="2720">
              <a:latin typeface="Roboto"/>
              <a:ea typeface="Roboto"/>
              <a:cs typeface="Roboto"/>
              <a:sym typeface="Roboto"/>
            </a:endParaRPr>
          </a:p>
          <a:p>
            <a:pPr indent="0" lvl="0" marL="0" rtl="0" algn="l">
              <a:spcBef>
                <a:spcPts val="0"/>
              </a:spcBef>
              <a:spcAft>
                <a:spcPts val="0"/>
              </a:spcAft>
              <a:buSzPts val="990"/>
              <a:buNone/>
            </a:pPr>
            <a:r>
              <a:t/>
            </a:r>
            <a:endParaRPr sz="2520"/>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520600" y="1581125"/>
            <a:ext cx="2788550" cy="2177950"/>
          </a:xfrm>
          <a:prstGeom prst="rect">
            <a:avLst/>
          </a:prstGeom>
          <a:noFill/>
          <a:ln>
            <a:noFill/>
          </a:ln>
        </p:spPr>
      </p:pic>
      <p:pic>
        <p:nvPicPr>
          <p:cNvPr id="146" name="Google Shape;146;p26"/>
          <p:cNvPicPr preferRelativeResize="0"/>
          <p:nvPr/>
        </p:nvPicPr>
        <p:blipFill>
          <a:blip r:embed="rId4">
            <a:alphaModFix/>
          </a:blip>
          <a:stretch>
            <a:fillRect/>
          </a:stretch>
        </p:blipFill>
        <p:spPr>
          <a:xfrm>
            <a:off x="3495625" y="1210150"/>
            <a:ext cx="2424850" cy="1890625"/>
          </a:xfrm>
          <a:prstGeom prst="rect">
            <a:avLst/>
          </a:prstGeom>
          <a:noFill/>
          <a:ln>
            <a:noFill/>
          </a:ln>
        </p:spPr>
      </p:pic>
      <p:pic>
        <p:nvPicPr>
          <p:cNvPr id="147" name="Google Shape;147;p26"/>
          <p:cNvPicPr preferRelativeResize="0"/>
          <p:nvPr/>
        </p:nvPicPr>
        <p:blipFill>
          <a:blip r:embed="rId5">
            <a:alphaModFix/>
          </a:blip>
          <a:stretch>
            <a:fillRect/>
          </a:stretch>
        </p:blipFill>
        <p:spPr>
          <a:xfrm>
            <a:off x="6106950" y="1626950"/>
            <a:ext cx="2499800" cy="1979726"/>
          </a:xfrm>
          <a:prstGeom prst="rect">
            <a:avLst/>
          </a:prstGeom>
          <a:noFill/>
          <a:ln>
            <a:noFill/>
          </a:ln>
        </p:spPr>
      </p:pic>
      <p:sp>
        <p:nvSpPr>
          <p:cNvPr id="148" name="Google Shape;148;p26"/>
          <p:cNvSpPr txBox="1"/>
          <p:nvPr/>
        </p:nvSpPr>
        <p:spPr>
          <a:xfrm>
            <a:off x="898925" y="3883425"/>
            <a:ext cx="76617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We can see most of the salaries lie between Rs.10,000 to Rs.80,000.</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Nearly there are 800 people whose scored between 80% - 90% in 10th standard and around 780 people scored between 70% -80%.</a:t>
            </a:r>
            <a:endParaRPr sz="12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1381425" y="247375"/>
            <a:ext cx="6833475" cy="1478500"/>
          </a:xfrm>
          <a:prstGeom prst="rect">
            <a:avLst/>
          </a:prstGeom>
          <a:noFill/>
          <a:ln>
            <a:noFill/>
          </a:ln>
        </p:spPr>
      </p:pic>
      <p:pic>
        <p:nvPicPr>
          <p:cNvPr id="154" name="Google Shape;154;p27"/>
          <p:cNvPicPr preferRelativeResize="0"/>
          <p:nvPr/>
        </p:nvPicPr>
        <p:blipFill>
          <a:blip r:embed="rId4">
            <a:alphaModFix/>
          </a:blip>
          <a:stretch>
            <a:fillRect/>
          </a:stretch>
        </p:blipFill>
        <p:spPr>
          <a:xfrm>
            <a:off x="1457625" y="1825775"/>
            <a:ext cx="6706724" cy="1567400"/>
          </a:xfrm>
          <a:prstGeom prst="rect">
            <a:avLst/>
          </a:prstGeom>
          <a:noFill/>
          <a:ln>
            <a:noFill/>
          </a:ln>
        </p:spPr>
      </p:pic>
      <p:pic>
        <p:nvPicPr>
          <p:cNvPr id="155" name="Google Shape;155;p27"/>
          <p:cNvPicPr preferRelativeResize="0"/>
          <p:nvPr/>
        </p:nvPicPr>
        <p:blipFill>
          <a:blip r:embed="rId5">
            <a:alphaModFix/>
          </a:blip>
          <a:stretch>
            <a:fillRect/>
          </a:stretch>
        </p:blipFill>
        <p:spPr>
          <a:xfrm>
            <a:off x="1457625" y="3467750"/>
            <a:ext cx="6706724" cy="156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923000" y="914050"/>
            <a:ext cx="7040724" cy="3842126"/>
          </a:xfrm>
          <a:prstGeom prst="rect">
            <a:avLst/>
          </a:prstGeom>
          <a:noFill/>
          <a:ln>
            <a:noFill/>
          </a:ln>
        </p:spPr>
      </p:pic>
      <p:sp>
        <p:nvSpPr>
          <p:cNvPr id="161" name="Google Shape;161;p28"/>
          <p:cNvSpPr txBox="1"/>
          <p:nvPr/>
        </p:nvSpPr>
        <p:spPr>
          <a:xfrm>
            <a:off x="1004625" y="372975"/>
            <a:ext cx="5243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Plot the graph for </a:t>
            </a:r>
            <a:r>
              <a:rPr b="1" lang="en" sz="1200">
                <a:solidFill>
                  <a:schemeClr val="dk2"/>
                </a:solidFill>
                <a:latin typeface="Roboto"/>
                <a:ea typeface="Roboto"/>
                <a:cs typeface="Roboto"/>
                <a:sym typeface="Roboto"/>
              </a:rPr>
              <a:t>Probability distribution </a:t>
            </a:r>
            <a:r>
              <a:rPr lang="en" sz="1200">
                <a:solidFill>
                  <a:schemeClr val="dk2"/>
                </a:solidFill>
                <a:latin typeface="Roboto"/>
                <a:ea typeface="Roboto"/>
                <a:cs typeface="Roboto"/>
                <a:sym typeface="Roboto"/>
              </a:rPr>
              <a:t>of the numerical data</a:t>
            </a:r>
            <a:endParaRPr sz="12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1112725" y="368525"/>
            <a:ext cx="45045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Plot the graph for </a:t>
            </a:r>
            <a:r>
              <a:rPr b="1" lang="en" sz="1200">
                <a:solidFill>
                  <a:schemeClr val="dk2"/>
                </a:solidFill>
                <a:latin typeface="Roboto"/>
                <a:ea typeface="Roboto"/>
                <a:cs typeface="Roboto"/>
                <a:sym typeface="Roboto"/>
              </a:rPr>
              <a:t>Frequency Distribution</a:t>
            </a:r>
            <a:r>
              <a:rPr lang="en" sz="1200">
                <a:solidFill>
                  <a:schemeClr val="dk2"/>
                </a:solidFill>
                <a:latin typeface="Roboto"/>
                <a:ea typeface="Roboto"/>
                <a:cs typeface="Roboto"/>
                <a:sym typeface="Roboto"/>
              </a:rPr>
              <a:t> of the numerical data</a:t>
            </a:r>
            <a:endParaRPr sz="1200">
              <a:solidFill>
                <a:schemeClr val="dk2"/>
              </a:solidFill>
              <a:latin typeface="Roboto"/>
              <a:ea typeface="Roboto"/>
              <a:cs typeface="Roboto"/>
              <a:sym typeface="Roboto"/>
            </a:endParaRPr>
          </a:p>
        </p:txBody>
      </p:sp>
      <p:pic>
        <p:nvPicPr>
          <p:cNvPr id="167" name="Google Shape;167;p29"/>
          <p:cNvPicPr preferRelativeResize="0"/>
          <p:nvPr/>
        </p:nvPicPr>
        <p:blipFill>
          <a:blip r:embed="rId3">
            <a:alphaModFix/>
          </a:blip>
          <a:stretch>
            <a:fillRect/>
          </a:stretch>
        </p:blipFill>
        <p:spPr>
          <a:xfrm>
            <a:off x="959300" y="1029425"/>
            <a:ext cx="6911249" cy="4114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0"/>
          <p:cNvPicPr preferRelativeResize="0"/>
          <p:nvPr/>
        </p:nvPicPr>
        <p:blipFill>
          <a:blip r:embed="rId3">
            <a:alphaModFix/>
          </a:blip>
          <a:stretch>
            <a:fillRect/>
          </a:stretch>
        </p:blipFill>
        <p:spPr>
          <a:xfrm>
            <a:off x="1612100" y="1263202"/>
            <a:ext cx="5919800" cy="3297950"/>
          </a:xfrm>
          <a:prstGeom prst="rect">
            <a:avLst/>
          </a:prstGeom>
          <a:noFill/>
          <a:ln>
            <a:noFill/>
          </a:ln>
        </p:spPr>
      </p:pic>
      <p:sp>
        <p:nvSpPr>
          <p:cNvPr id="173" name="Google Shape;173;p30"/>
          <p:cNvSpPr txBox="1"/>
          <p:nvPr/>
        </p:nvSpPr>
        <p:spPr>
          <a:xfrm>
            <a:off x="1102200" y="560175"/>
            <a:ext cx="48078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Roboto"/>
                <a:ea typeface="Roboto"/>
                <a:cs typeface="Roboto"/>
                <a:sym typeface="Roboto"/>
              </a:rPr>
              <a:t>B</a:t>
            </a:r>
            <a:r>
              <a:rPr lang="en" sz="2800">
                <a:solidFill>
                  <a:schemeClr val="dk1"/>
                </a:solidFill>
                <a:latin typeface="Roboto"/>
                <a:ea typeface="Roboto"/>
                <a:cs typeface="Roboto"/>
                <a:sym typeface="Roboto"/>
              </a:rPr>
              <a:t>ivariate analysis</a:t>
            </a:r>
            <a:endParaRPr sz="1200">
              <a:solidFill>
                <a:schemeClr val="dk2"/>
              </a:solidFill>
              <a:latin typeface="Roboto"/>
              <a:ea typeface="Roboto"/>
              <a:cs typeface="Roboto"/>
              <a:sym typeface="Roboto"/>
            </a:endParaRPr>
          </a:p>
        </p:txBody>
      </p:sp>
      <p:sp>
        <p:nvSpPr>
          <p:cNvPr id="174" name="Google Shape;174;p30"/>
          <p:cNvSpPr txBox="1"/>
          <p:nvPr/>
        </p:nvSpPr>
        <p:spPr>
          <a:xfrm>
            <a:off x="3617225" y="4561150"/>
            <a:ext cx="4028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latin typeface="Roboto"/>
                <a:ea typeface="Roboto"/>
                <a:cs typeface="Roboto"/>
                <a:sym typeface="Roboto"/>
              </a:rPr>
              <a:t>Comparing the Gender with Salary</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1"/>
          <p:cNvPicPr preferRelativeResize="0"/>
          <p:nvPr/>
        </p:nvPicPr>
        <p:blipFill>
          <a:blip r:embed="rId3">
            <a:alphaModFix/>
          </a:blip>
          <a:stretch>
            <a:fillRect/>
          </a:stretch>
        </p:blipFill>
        <p:spPr>
          <a:xfrm>
            <a:off x="908900" y="439300"/>
            <a:ext cx="6851099" cy="3834324"/>
          </a:xfrm>
          <a:prstGeom prst="rect">
            <a:avLst/>
          </a:prstGeom>
          <a:noFill/>
          <a:ln>
            <a:noFill/>
          </a:ln>
        </p:spPr>
      </p:pic>
      <p:sp>
        <p:nvSpPr>
          <p:cNvPr id="180" name="Google Shape;180;p31"/>
          <p:cNvSpPr txBox="1"/>
          <p:nvPr/>
        </p:nvSpPr>
        <p:spPr>
          <a:xfrm>
            <a:off x="1351350" y="4349750"/>
            <a:ext cx="6657600" cy="714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People who completed B.Tech/B.E have the highest package around 4,00,000, we  can also see that salaries of people in B.Tech/B.E. have outliner salaries.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Few people who studied MCA also have </a:t>
            </a:r>
            <a:r>
              <a:rPr lang="en" sz="1200">
                <a:solidFill>
                  <a:schemeClr val="dk2"/>
                </a:solidFill>
                <a:latin typeface="Roboto"/>
                <a:ea typeface="Roboto"/>
                <a:cs typeface="Roboto"/>
                <a:sym typeface="Roboto"/>
              </a:rPr>
              <a:t>very</a:t>
            </a:r>
            <a:r>
              <a:rPr lang="en" sz="1200">
                <a:solidFill>
                  <a:schemeClr val="dk2"/>
                </a:solidFill>
                <a:latin typeface="Roboto"/>
                <a:ea typeface="Roboto"/>
                <a:cs typeface="Roboto"/>
                <a:sym typeface="Roboto"/>
              </a:rPr>
              <a:t> high salary. </a:t>
            </a:r>
            <a:endParaRPr sz="12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Roboto"/>
                <a:ea typeface="Roboto"/>
                <a:cs typeface="Roboto"/>
                <a:sym typeface="Roboto"/>
              </a:rPr>
              <a:t>About me</a:t>
            </a:r>
            <a:endParaRPr b="1" sz="2720">
              <a:latin typeface="Roboto"/>
              <a:ea typeface="Roboto"/>
              <a:cs typeface="Roboto"/>
              <a:sym typeface="Roboto"/>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275"/>
              <a:buNone/>
            </a:pPr>
            <a:r>
              <a:rPr lang="en" sz="1242">
                <a:solidFill>
                  <a:srgbClr val="0D0D0D"/>
                </a:solidFill>
                <a:highlight>
                  <a:srgbClr val="FFFFFF"/>
                </a:highlight>
                <a:latin typeface="Roboto"/>
                <a:ea typeface="Roboto"/>
                <a:cs typeface="Roboto"/>
                <a:sym typeface="Roboto"/>
              </a:rPr>
              <a:t>I am Ragamayee Aeluri, a dedicated professional with a robust academic background in Electronics and Communication Engineering. My fervent enthusiasm lies in the dynamic realm of data science.Currently, I am engaged in challenging, real-world projects at Innomatics Research Labs, where I actively apply my skills and insights to address complex business problems. This hands-on experience has honed my abilities to navigate through diverse data and derive meaningful insights </a:t>
            </a:r>
            <a:endParaRPr sz="1242">
              <a:solidFill>
                <a:srgbClr val="0D0D0D"/>
              </a:solidFill>
              <a:highlight>
                <a:srgbClr val="FFFFFF"/>
              </a:highlight>
              <a:latin typeface="Roboto"/>
              <a:ea typeface="Roboto"/>
              <a:cs typeface="Roboto"/>
              <a:sym typeface="Roboto"/>
            </a:endParaRPr>
          </a:p>
          <a:p>
            <a:pPr indent="-307516" lvl="0" marL="457200" rtl="0" algn="just">
              <a:lnSpc>
                <a:spcPct val="95000"/>
              </a:lnSpc>
              <a:spcBef>
                <a:spcPts val="1500"/>
              </a:spcBef>
              <a:spcAft>
                <a:spcPts val="0"/>
              </a:spcAft>
              <a:buClr>
                <a:srgbClr val="0D0D0D"/>
              </a:buClr>
              <a:buSzPts val="1243"/>
              <a:buFont typeface="Roboto"/>
              <a:buChar char="●"/>
            </a:pPr>
            <a:r>
              <a:rPr lang="en" sz="1242">
                <a:solidFill>
                  <a:srgbClr val="0D0D0D"/>
                </a:solidFill>
                <a:highlight>
                  <a:srgbClr val="FFFFFF"/>
                </a:highlight>
                <a:latin typeface="Roboto"/>
                <a:ea typeface="Roboto"/>
                <a:cs typeface="Roboto"/>
                <a:sym typeface="Roboto"/>
              </a:rPr>
              <a:t>Proficient in data analysis, machine learning, and statistical modeling techniques.</a:t>
            </a:r>
            <a:endParaRPr sz="1242">
              <a:solidFill>
                <a:srgbClr val="0D0D0D"/>
              </a:solidFill>
              <a:highlight>
                <a:srgbClr val="FFFFFF"/>
              </a:highlight>
              <a:latin typeface="Roboto"/>
              <a:ea typeface="Roboto"/>
              <a:cs typeface="Roboto"/>
              <a:sym typeface="Roboto"/>
            </a:endParaRPr>
          </a:p>
          <a:p>
            <a:pPr indent="-307516" lvl="0" marL="457200" rtl="0" algn="just">
              <a:lnSpc>
                <a:spcPct val="95000"/>
              </a:lnSpc>
              <a:spcBef>
                <a:spcPts val="0"/>
              </a:spcBef>
              <a:spcAft>
                <a:spcPts val="0"/>
              </a:spcAft>
              <a:buClr>
                <a:srgbClr val="0D0D0D"/>
              </a:buClr>
              <a:buSzPts val="1243"/>
              <a:buFont typeface="Roboto"/>
              <a:buChar char="●"/>
            </a:pPr>
            <a:r>
              <a:rPr lang="en" sz="1242">
                <a:solidFill>
                  <a:srgbClr val="0D0D0D"/>
                </a:solidFill>
                <a:highlight>
                  <a:srgbClr val="FFFFFF"/>
                </a:highlight>
                <a:latin typeface="Roboto"/>
                <a:ea typeface="Roboto"/>
                <a:cs typeface="Roboto"/>
                <a:sym typeface="Roboto"/>
              </a:rPr>
              <a:t>Skilled in programming languages such as Python.</a:t>
            </a:r>
            <a:endParaRPr sz="1242">
              <a:solidFill>
                <a:srgbClr val="0D0D0D"/>
              </a:solidFill>
              <a:highlight>
                <a:srgbClr val="FFFFFF"/>
              </a:highlight>
              <a:latin typeface="Roboto"/>
              <a:ea typeface="Roboto"/>
              <a:cs typeface="Roboto"/>
              <a:sym typeface="Roboto"/>
            </a:endParaRPr>
          </a:p>
          <a:p>
            <a:pPr indent="-307516" lvl="0" marL="457200" rtl="0" algn="just">
              <a:lnSpc>
                <a:spcPct val="95000"/>
              </a:lnSpc>
              <a:spcBef>
                <a:spcPts val="0"/>
              </a:spcBef>
              <a:spcAft>
                <a:spcPts val="0"/>
              </a:spcAft>
              <a:buClr>
                <a:srgbClr val="0D0D0D"/>
              </a:buClr>
              <a:buSzPts val="1243"/>
              <a:buFont typeface="Roboto"/>
              <a:buChar char="●"/>
            </a:pPr>
            <a:r>
              <a:rPr lang="en" sz="1242">
                <a:solidFill>
                  <a:srgbClr val="0D0D0D"/>
                </a:solidFill>
                <a:highlight>
                  <a:srgbClr val="FFFFFF"/>
                </a:highlight>
                <a:latin typeface="Roboto"/>
                <a:ea typeface="Roboto"/>
                <a:cs typeface="Roboto"/>
                <a:sym typeface="Roboto"/>
              </a:rPr>
              <a:t>Strong analytical and problem-solving abilities, coupled with a keen eye for detail.</a:t>
            </a:r>
            <a:endParaRPr sz="1242">
              <a:solidFill>
                <a:srgbClr val="0D0D0D"/>
              </a:solidFill>
              <a:highlight>
                <a:srgbClr val="FFFFFF"/>
              </a:highlight>
              <a:latin typeface="Roboto"/>
              <a:ea typeface="Roboto"/>
              <a:cs typeface="Roboto"/>
              <a:sym typeface="Roboto"/>
            </a:endParaRPr>
          </a:p>
          <a:p>
            <a:pPr indent="0" lvl="0" marL="0" rtl="0" algn="just">
              <a:lnSpc>
                <a:spcPct val="95000"/>
              </a:lnSpc>
              <a:spcBef>
                <a:spcPts val="1500"/>
              </a:spcBef>
              <a:spcAft>
                <a:spcPts val="0"/>
              </a:spcAft>
              <a:buSzPts val="275"/>
              <a:buNone/>
            </a:pPr>
            <a:r>
              <a:rPr lang="en" sz="1242">
                <a:solidFill>
                  <a:srgbClr val="0D0D0D"/>
                </a:solidFill>
                <a:highlight>
                  <a:srgbClr val="FFFFFF"/>
                </a:highlight>
                <a:latin typeface="Roboto"/>
                <a:ea typeface="Roboto"/>
                <a:cs typeface="Roboto"/>
                <a:sym typeface="Roboto"/>
              </a:rPr>
              <a:t>LinkedIn: </a:t>
            </a:r>
            <a:r>
              <a:rPr lang="en" sz="1050" u="sng">
                <a:solidFill>
                  <a:schemeClr val="hlink"/>
                </a:solidFill>
                <a:highlight>
                  <a:srgbClr val="FFFFFF"/>
                </a:highlight>
                <a:latin typeface="Roboto"/>
                <a:ea typeface="Roboto"/>
                <a:cs typeface="Roboto"/>
                <a:sym typeface="Roboto"/>
                <a:hlinkClick r:id="rId3"/>
              </a:rPr>
              <a:t>www.linkedin.com/in/aeluri</a:t>
            </a:r>
            <a:endParaRPr sz="1242">
              <a:solidFill>
                <a:srgbClr val="0D0D0D"/>
              </a:solidFill>
              <a:highlight>
                <a:srgbClr val="FFFFFF"/>
              </a:highlight>
              <a:latin typeface="Roboto"/>
              <a:ea typeface="Roboto"/>
              <a:cs typeface="Roboto"/>
              <a:sym typeface="Roboto"/>
            </a:endParaRPr>
          </a:p>
          <a:p>
            <a:pPr indent="0" lvl="0" marL="0" rtl="0" algn="just">
              <a:lnSpc>
                <a:spcPct val="95000"/>
              </a:lnSpc>
              <a:spcBef>
                <a:spcPts val="0"/>
              </a:spcBef>
              <a:spcAft>
                <a:spcPts val="0"/>
              </a:spcAft>
              <a:buSzPts val="275"/>
              <a:buNone/>
            </a:pPr>
            <a:r>
              <a:rPr lang="en" sz="1242">
                <a:solidFill>
                  <a:srgbClr val="0D0D0D"/>
                </a:solidFill>
                <a:highlight>
                  <a:srgbClr val="FFFFFF"/>
                </a:highlight>
                <a:latin typeface="Roboto"/>
                <a:ea typeface="Roboto"/>
                <a:cs typeface="Roboto"/>
                <a:sym typeface="Roboto"/>
              </a:rPr>
              <a:t>Github: </a:t>
            </a:r>
            <a:r>
              <a:rPr lang="en" sz="1242" u="sng">
                <a:solidFill>
                  <a:schemeClr val="hlink"/>
                </a:solidFill>
                <a:highlight>
                  <a:srgbClr val="FFFFFF"/>
                </a:highlight>
                <a:latin typeface="Roboto"/>
                <a:ea typeface="Roboto"/>
                <a:cs typeface="Roboto"/>
                <a:sym typeface="Roboto"/>
                <a:hlinkClick r:id="rId4"/>
              </a:rPr>
              <a:t>https://github.com/RagamayeeAeluri/Exploratory_Data_Analysis_on_AMCAT_data.git</a:t>
            </a:r>
            <a:endParaRPr sz="1242">
              <a:solidFill>
                <a:srgbClr val="0D0D0D"/>
              </a:solidFill>
              <a:highlight>
                <a:srgbClr val="FFFFFF"/>
              </a:highlight>
              <a:latin typeface="Roboto"/>
              <a:ea typeface="Roboto"/>
              <a:cs typeface="Roboto"/>
              <a:sym typeface="Roboto"/>
            </a:endParaRPr>
          </a:p>
          <a:p>
            <a:pPr indent="0" lvl="0" marL="0" rtl="0" algn="l">
              <a:lnSpc>
                <a:spcPct val="95000"/>
              </a:lnSpc>
              <a:spcBef>
                <a:spcPts val="0"/>
              </a:spcBef>
              <a:spcAft>
                <a:spcPts val="0"/>
              </a:spcAft>
              <a:buClr>
                <a:schemeClr val="dk1"/>
              </a:buClr>
              <a:buSzPts val="275"/>
              <a:buFont typeface="Arial"/>
              <a:buNone/>
            </a:pPr>
            <a:r>
              <a:rPr lang="en" sz="1242">
                <a:solidFill>
                  <a:srgbClr val="0D0D0D"/>
                </a:solidFill>
                <a:highlight>
                  <a:srgbClr val="FFFFFF"/>
                </a:highlight>
                <a:latin typeface="Roboto"/>
                <a:ea typeface="Roboto"/>
                <a:cs typeface="Roboto"/>
                <a:sym typeface="Roboto"/>
              </a:rPr>
              <a:t>Thank you for your time and consideration. I look forward to connecting with like-minded professionals and contributing to impactful projects in the field of data science.</a:t>
            </a:r>
            <a:endParaRPr sz="1242">
              <a:solidFill>
                <a:srgbClr val="0D0D0D"/>
              </a:solidFill>
              <a:highlight>
                <a:srgbClr val="FFFFFF"/>
              </a:highlight>
              <a:latin typeface="Roboto"/>
              <a:ea typeface="Roboto"/>
              <a:cs typeface="Roboto"/>
              <a:sym typeface="Roboto"/>
            </a:endParaRPr>
          </a:p>
          <a:p>
            <a:pPr indent="0" lvl="0" marL="0" rtl="0" algn="l">
              <a:lnSpc>
                <a:spcPct val="95000"/>
              </a:lnSpc>
              <a:spcBef>
                <a:spcPts val="1500"/>
              </a:spcBef>
              <a:spcAft>
                <a:spcPts val="0"/>
              </a:spcAft>
              <a:buClr>
                <a:schemeClr val="dk1"/>
              </a:buClr>
              <a:buSzPts val="275"/>
              <a:buFont typeface="Arial"/>
              <a:buNone/>
            </a:pPr>
            <a:r>
              <a:rPr lang="en" sz="1242">
                <a:solidFill>
                  <a:srgbClr val="0D0D0D"/>
                </a:solidFill>
                <a:highlight>
                  <a:srgbClr val="FFFFFF"/>
                </a:highlight>
                <a:latin typeface="Roboto"/>
                <a:ea typeface="Roboto"/>
                <a:cs typeface="Roboto"/>
                <a:sym typeface="Roboto"/>
              </a:rPr>
              <a:t>Warm regards,</a:t>
            </a:r>
            <a:br>
              <a:rPr lang="en" sz="1242">
                <a:solidFill>
                  <a:srgbClr val="0D0D0D"/>
                </a:solidFill>
                <a:highlight>
                  <a:srgbClr val="FFFFFF"/>
                </a:highlight>
                <a:latin typeface="Roboto"/>
                <a:ea typeface="Roboto"/>
                <a:cs typeface="Roboto"/>
                <a:sym typeface="Roboto"/>
              </a:rPr>
            </a:br>
            <a:r>
              <a:rPr lang="en" sz="1242">
                <a:solidFill>
                  <a:srgbClr val="0D0D0D"/>
                </a:solidFill>
                <a:highlight>
                  <a:srgbClr val="FFFFFF"/>
                </a:highlight>
                <a:latin typeface="Roboto"/>
                <a:ea typeface="Roboto"/>
                <a:cs typeface="Roboto"/>
                <a:sym typeface="Roboto"/>
              </a:rPr>
              <a:t>Ragamayee Aeluri</a:t>
            </a:r>
            <a:endParaRPr sz="1242">
              <a:solidFill>
                <a:srgbClr val="0D0D0D"/>
              </a:solidFill>
              <a:highlight>
                <a:srgbClr val="FFFFFF"/>
              </a:highlight>
              <a:latin typeface="Roboto"/>
              <a:ea typeface="Roboto"/>
              <a:cs typeface="Roboto"/>
              <a:sym typeface="Roboto"/>
            </a:endParaRPr>
          </a:p>
          <a:p>
            <a:pPr indent="0" lvl="0" marL="0" rtl="0" algn="just">
              <a:lnSpc>
                <a:spcPct val="95000"/>
              </a:lnSpc>
              <a:spcBef>
                <a:spcPts val="1500"/>
              </a:spcBef>
              <a:spcAft>
                <a:spcPts val="0"/>
              </a:spcAft>
              <a:buSzPts val="275"/>
              <a:buNone/>
            </a:pPr>
            <a:r>
              <a:t/>
            </a:r>
            <a:endParaRPr sz="400">
              <a:solidFill>
                <a:srgbClr val="0D0D0D"/>
              </a:solidFill>
              <a:highlight>
                <a:srgbClr val="FFFFFF"/>
              </a:highlight>
              <a:latin typeface="Roboto"/>
              <a:ea typeface="Roboto"/>
              <a:cs typeface="Roboto"/>
              <a:sym typeface="Roboto"/>
            </a:endParaRPr>
          </a:p>
          <a:p>
            <a:pPr indent="0" lvl="0" marL="0" rtl="0" algn="l">
              <a:lnSpc>
                <a:spcPct val="95000"/>
              </a:lnSpc>
              <a:spcBef>
                <a:spcPts val="1500"/>
              </a:spcBef>
              <a:spcAft>
                <a:spcPts val="1200"/>
              </a:spcAft>
              <a:buSzPts val="275"/>
              <a:buNone/>
            </a:pPr>
            <a:r>
              <a:t/>
            </a:r>
            <a:endParaRPr sz="3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2"/>
          <p:cNvPicPr preferRelativeResize="0"/>
          <p:nvPr/>
        </p:nvPicPr>
        <p:blipFill>
          <a:blip r:embed="rId3">
            <a:alphaModFix/>
          </a:blip>
          <a:stretch>
            <a:fillRect/>
          </a:stretch>
        </p:blipFill>
        <p:spPr>
          <a:xfrm>
            <a:off x="978650" y="176725"/>
            <a:ext cx="6792825" cy="4039525"/>
          </a:xfrm>
          <a:prstGeom prst="rect">
            <a:avLst/>
          </a:prstGeom>
          <a:noFill/>
          <a:ln>
            <a:noFill/>
          </a:ln>
        </p:spPr>
      </p:pic>
      <p:sp>
        <p:nvSpPr>
          <p:cNvPr id="186" name="Google Shape;186;p32"/>
          <p:cNvSpPr txBox="1"/>
          <p:nvPr/>
        </p:nvSpPr>
        <p:spPr>
          <a:xfrm>
            <a:off x="1599400" y="4508500"/>
            <a:ext cx="6270600" cy="674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People who have done CS in their B.Tech have the highest package over all the other branches. </a:t>
            </a:r>
            <a:endParaRPr sz="12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3"/>
          <p:cNvPicPr preferRelativeResize="0"/>
          <p:nvPr/>
        </p:nvPicPr>
        <p:blipFill>
          <a:blip r:embed="rId3">
            <a:alphaModFix/>
          </a:blip>
          <a:stretch>
            <a:fillRect/>
          </a:stretch>
        </p:blipFill>
        <p:spPr>
          <a:xfrm>
            <a:off x="909800" y="371825"/>
            <a:ext cx="6861675" cy="3741150"/>
          </a:xfrm>
          <a:prstGeom prst="rect">
            <a:avLst/>
          </a:prstGeom>
          <a:noFill/>
          <a:ln>
            <a:noFill/>
          </a:ln>
        </p:spPr>
      </p:pic>
      <p:sp>
        <p:nvSpPr>
          <p:cNvPr id="192" name="Google Shape;192;p33"/>
          <p:cNvSpPr txBox="1"/>
          <p:nvPr/>
        </p:nvSpPr>
        <p:spPr>
          <a:xfrm>
            <a:off x="1579550" y="4294200"/>
            <a:ext cx="6102000" cy="714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We can observe that a salary of  Tier 1 college and Tier 2 college have a highest package.</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But many people who have studied in Tier 2 college have high packages.</a:t>
            </a:r>
            <a:endParaRPr sz="12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4"/>
          <p:cNvPicPr preferRelativeResize="0"/>
          <p:nvPr/>
        </p:nvPicPr>
        <p:blipFill>
          <a:blip r:embed="rId3">
            <a:alphaModFix/>
          </a:blip>
          <a:stretch>
            <a:fillRect/>
          </a:stretch>
        </p:blipFill>
        <p:spPr>
          <a:xfrm>
            <a:off x="898325" y="199675"/>
            <a:ext cx="6850201" cy="3798525"/>
          </a:xfrm>
          <a:prstGeom prst="rect">
            <a:avLst/>
          </a:prstGeom>
          <a:noFill/>
          <a:ln>
            <a:noFill/>
          </a:ln>
        </p:spPr>
      </p:pic>
      <p:sp>
        <p:nvSpPr>
          <p:cNvPr id="198" name="Google Shape;198;p34"/>
          <p:cNvSpPr txBox="1"/>
          <p:nvPr/>
        </p:nvSpPr>
        <p:spPr>
          <a:xfrm>
            <a:off x="1460500" y="4147350"/>
            <a:ext cx="62880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People who have done their graduation between 2010 to 2015 have the highest packages.</a:t>
            </a:r>
            <a:endParaRPr sz="12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5"/>
          <p:cNvPicPr preferRelativeResize="0"/>
          <p:nvPr/>
        </p:nvPicPr>
        <p:blipFill>
          <a:blip r:embed="rId3">
            <a:alphaModFix/>
          </a:blip>
          <a:stretch>
            <a:fillRect/>
          </a:stretch>
        </p:blipFill>
        <p:spPr>
          <a:xfrm>
            <a:off x="269875" y="152400"/>
            <a:ext cx="8473275" cy="4197350"/>
          </a:xfrm>
          <a:prstGeom prst="rect">
            <a:avLst/>
          </a:prstGeom>
          <a:noFill/>
          <a:ln>
            <a:noFill/>
          </a:ln>
        </p:spPr>
      </p:pic>
      <p:sp>
        <p:nvSpPr>
          <p:cNvPr id="204" name="Google Shape;204;p35"/>
          <p:cNvSpPr txBox="1"/>
          <p:nvPr/>
        </p:nvSpPr>
        <p:spPr>
          <a:xfrm>
            <a:off x="663275" y="4343400"/>
            <a:ext cx="8035800" cy="528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People who work in cities like Bangalore, Indore, Chennai, </a:t>
            </a:r>
            <a:r>
              <a:rPr lang="en" sz="1200">
                <a:solidFill>
                  <a:schemeClr val="dk2"/>
                </a:solidFill>
                <a:latin typeface="Roboto"/>
                <a:ea typeface="Roboto"/>
                <a:cs typeface="Roboto"/>
                <a:sym typeface="Roboto"/>
              </a:rPr>
              <a:t>Gurgaon</a:t>
            </a:r>
            <a:r>
              <a:rPr lang="en" sz="1200">
                <a:solidFill>
                  <a:schemeClr val="dk2"/>
                </a:solidFill>
                <a:latin typeface="Roboto"/>
                <a:ea typeface="Roboto"/>
                <a:cs typeface="Roboto"/>
                <a:sym typeface="Roboto"/>
              </a:rPr>
              <a:t>, Hyderabad, Noida, Kolkata, Delhi, Bhuvaneshwar, Mumbai have the </a:t>
            </a:r>
            <a:r>
              <a:rPr lang="en" sz="1200">
                <a:solidFill>
                  <a:schemeClr val="dk2"/>
                </a:solidFill>
                <a:latin typeface="Roboto"/>
                <a:ea typeface="Roboto"/>
                <a:cs typeface="Roboto"/>
                <a:sym typeface="Roboto"/>
              </a:rPr>
              <a:t>highest</a:t>
            </a:r>
            <a:r>
              <a:rPr lang="en" sz="1200">
                <a:solidFill>
                  <a:schemeClr val="dk2"/>
                </a:solidFill>
                <a:latin typeface="Roboto"/>
                <a:ea typeface="Roboto"/>
                <a:cs typeface="Roboto"/>
                <a:sym typeface="Roboto"/>
              </a:rPr>
              <a:t> packages.</a:t>
            </a:r>
            <a:endParaRPr sz="12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6"/>
          <p:cNvPicPr preferRelativeResize="0"/>
          <p:nvPr/>
        </p:nvPicPr>
        <p:blipFill>
          <a:blip r:embed="rId3">
            <a:alphaModFix/>
          </a:blip>
          <a:stretch>
            <a:fillRect/>
          </a:stretch>
        </p:blipFill>
        <p:spPr>
          <a:xfrm>
            <a:off x="228600" y="355750"/>
            <a:ext cx="4289050" cy="3704599"/>
          </a:xfrm>
          <a:prstGeom prst="rect">
            <a:avLst/>
          </a:prstGeom>
          <a:noFill/>
          <a:ln>
            <a:noFill/>
          </a:ln>
        </p:spPr>
      </p:pic>
      <p:pic>
        <p:nvPicPr>
          <p:cNvPr id="210" name="Google Shape;210;p36"/>
          <p:cNvPicPr preferRelativeResize="0"/>
          <p:nvPr/>
        </p:nvPicPr>
        <p:blipFill>
          <a:blip r:embed="rId4">
            <a:alphaModFix/>
          </a:blip>
          <a:stretch>
            <a:fillRect/>
          </a:stretch>
        </p:blipFill>
        <p:spPr>
          <a:xfrm>
            <a:off x="4751400" y="355750"/>
            <a:ext cx="4188099" cy="3704599"/>
          </a:xfrm>
          <a:prstGeom prst="rect">
            <a:avLst/>
          </a:prstGeom>
          <a:noFill/>
          <a:ln>
            <a:noFill/>
          </a:ln>
        </p:spPr>
      </p:pic>
      <p:sp>
        <p:nvSpPr>
          <p:cNvPr id="211" name="Google Shape;211;p36"/>
          <p:cNvSpPr txBox="1"/>
          <p:nvPr/>
        </p:nvSpPr>
        <p:spPr>
          <a:xfrm>
            <a:off x="699275" y="4279275"/>
            <a:ext cx="83169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grades in 10th and 12th does not clearly </a:t>
            </a:r>
            <a:r>
              <a:rPr lang="en" sz="1200">
                <a:solidFill>
                  <a:schemeClr val="dk2"/>
                </a:solidFill>
                <a:latin typeface="Roboto"/>
                <a:ea typeface="Roboto"/>
                <a:cs typeface="Roboto"/>
                <a:sym typeface="Roboto"/>
              </a:rPr>
              <a:t>correlate</a:t>
            </a:r>
            <a:r>
              <a:rPr lang="en" sz="1200">
                <a:solidFill>
                  <a:schemeClr val="dk2"/>
                </a:solidFill>
                <a:latin typeface="Roboto"/>
                <a:ea typeface="Roboto"/>
                <a:cs typeface="Roboto"/>
                <a:sym typeface="Roboto"/>
              </a:rPr>
              <a:t> with salary and define it based on these grades.</a:t>
            </a:r>
            <a:endParaRPr sz="12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7"/>
          <p:cNvPicPr preferRelativeResize="0"/>
          <p:nvPr/>
        </p:nvPicPr>
        <p:blipFill>
          <a:blip r:embed="rId3">
            <a:alphaModFix/>
          </a:blip>
          <a:stretch>
            <a:fillRect/>
          </a:stretch>
        </p:blipFill>
        <p:spPr>
          <a:xfrm>
            <a:off x="1143000" y="768275"/>
            <a:ext cx="6410325" cy="4070425"/>
          </a:xfrm>
          <a:prstGeom prst="rect">
            <a:avLst/>
          </a:prstGeom>
          <a:noFill/>
          <a:ln>
            <a:noFill/>
          </a:ln>
        </p:spPr>
      </p:pic>
      <p:sp>
        <p:nvSpPr>
          <p:cNvPr id="217" name="Google Shape;217;p37"/>
          <p:cNvSpPr txBox="1"/>
          <p:nvPr/>
        </p:nvSpPr>
        <p:spPr>
          <a:xfrm>
            <a:off x="787125" y="182125"/>
            <a:ext cx="35274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Research question:</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a:latin typeface="Roboto"/>
                <a:ea typeface="Roboto"/>
                <a:cs typeface="Roboto"/>
                <a:sym typeface="Roboto"/>
              </a:rPr>
              <a:t>Conclusion</a:t>
            </a:r>
            <a:endParaRPr b="1" sz="2700">
              <a:latin typeface="Roboto"/>
              <a:ea typeface="Roboto"/>
              <a:cs typeface="Roboto"/>
              <a:sym typeface="Roboto"/>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Font typeface="Roboto"/>
              <a:buChar char="●"/>
            </a:pPr>
            <a:r>
              <a:rPr lang="en" sz="1200">
                <a:latin typeface="Roboto"/>
                <a:ea typeface="Roboto"/>
                <a:cs typeface="Roboto"/>
                <a:sym typeface="Roboto"/>
              </a:rPr>
              <a:t>After performing exploratory data analysis and hypothesis testing, several things are found from this project.</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b="1" lang="en" sz="1200">
                <a:latin typeface="Roboto"/>
                <a:ea typeface="Roboto"/>
                <a:cs typeface="Roboto"/>
                <a:sym typeface="Roboto"/>
              </a:rPr>
              <a:t>Gender </a:t>
            </a:r>
            <a:r>
              <a:rPr b="1" lang="en" sz="1200">
                <a:latin typeface="Roboto"/>
                <a:ea typeface="Roboto"/>
                <a:cs typeface="Roboto"/>
                <a:sym typeface="Roboto"/>
              </a:rPr>
              <a:t>comparison</a:t>
            </a:r>
            <a:r>
              <a:rPr b="1" lang="en" sz="1200">
                <a:latin typeface="Roboto"/>
                <a:ea typeface="Roboto"/>
                <a:cs typeface="Roboto"/>
                <a:sym typeface="Roboto"/>
              </a:rPr>
              <a:t> with salary: </a:t>
            </a:r>
            <a:r>
              <a:rPr lang="en" sz="1200">
                <a:latin typeface="Roboto"/>
                <a:ea typeface="Roboto"/>
                <a:cs typeface="Roboto"/>
                <a:sym typeface="Roboto"/>
              </a:rPr>
              <a:t>Female got the highest package as a field engineer, whereas men get highest salary as junior manager and data scientist ad per the data provided.</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b="1" lang="en" sz="1200">
                <a:latin typeface="Roboto"/>
                <a:ea typeface="Roboto"/>
                <a:cs typeface="Roboto"/>
                <a:sym typeface="Roboto"/>
              </a:rPr>
              <a:t>Effects of Academic Performance in 10th and 12th on Salary: </a:t>
            </a:r>
            <a:r>
              <a:rPr lang="en" sz="1200">
                <a:latin typeface="Roboto"/>
                <a:ea typeface="Roboto"/>
                <a:cs typeface="Roboto"/>
                <a:sym typeface="Roboto"/>
              </a:rPr>
              <a:t>We observed that 10th and 12th grades does not directly define the relation between salary and academic performance.</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b="1" lang="en" sz="1200">
                <a:latin typeface="Roboto"/>
                <a:ea typeface="Roboto"/>
                <a:cs typeface="Roboto"/>
                <a:sym typeface="Roboto"/>
              </a:rPr>
              <a:t>Correlation between Jobcity and salary: </a:t>
            </a:r>
            <a:r>
              <a:rPr lang="en" sz="1200">
                <a:latin typeface="Roboto"/>
                <a:ea typeface="Roboto"/>
                <a:cs typeface="Roboto"/>
                <a:sym typeface="Roboto"/>
              </a:rPr>
              <a:t>People who work in </a:t>
            </a:r>
            <a:r>
              <a:rPr lang="en" sz="1200">
                <a:latin typeface="Roboto"/>
                <a:ea typeface="Roboto"/>
                <a:cs typeface="Roboto"/>
                <a:sym typeface="Roboto"/>
              </a:rPr>
              <a:t>Bangalore have the highest average salaries compared to other cities.</a:t>
            </a:r>
            <a:endParaRPr sz="12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nvSpPr>
        <p:spPr>
          <a:xfrm>
            <a:off x="931925" y="1909950"/>
            <a:ext cx="24711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rgbClr val="C00000"/>
                </a:solidFill>
                <a:latin typeface="Libre Baskerville"/>
                <a:ea typeface="Libre Baskerville"/>
                <a:cs typeface="Libre Baskerville"/>
                <a:sym typeface="Libre Baskerville"/>
              </a:rPr>
              <a:t>THANK YOU</a:t>
            </a:r>
            <a:endParaRPr sz="1100">
              <a:solidFill>
                <a:schemeClr val="dk1"/>
              </a:solidFill>
              <a:latin typeface="Calibri"/>
              <a:ea typeface="Calibri"/>
              <a:cs typeface="Calibri"/>
              <a:sym typeface="Calibri"/>
            </a:endParaRPr>
          </a:p>
        </p:txBody>
      </p:sp>
      <p:pic>
        <p:nvPicPr>
          <p:cNvPr id="229" name="Google Shape;229;p39"/>
          <p:cNvPicPr preferRelativeResize="0"/>
          <p:nvPr/>
        </p:nvPicPr>
        <p:blipFill rotWithShape="1">
          <a:blip r:embed="rId3">
            <a:alphaModFix/>
          </a:blip>
          <a:srcRect b="0" l="0" r="0" t="0"/>
          <a:stretch/>
        </p:blipFill>
        <p:spPr>
          <a:xfrm>
            <a:off x="4921925" y="1191050"/>
            <a:ext cx="3218075" cy="2042500"/>
          </a:xfrm>
          <a:prstGeom prst="rect">
            <a:avLst/>
          </a:prstGeom>
          <a:noFill/>
          <a:ln>
            <a:noFill/>
          </a:ln>
        </p:spPr>
      </p:pic>
      <p:pic>
        <p:nvPicPr>
          <p:cNvPr id="230" name="Google Shape;230;p39"/>
          <p:cNvPicPr preferRelativeResize="0"/>
          <p:nvPr/>
        </p:nvPicPr>
        <p:blipFill>
          <a:blip r:embed="rId4">
            <a:alphaModFix/>
          </a:blip>
          <a:stretch>
            <a:fillRect/>
          </a:stretch>
        </p:blipFill>
        <p:spPr>
          <a:xfrm>
            <a:off x="5249575" y="4297075"/>
            <a:ext cx="3765724" cy="687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0D0D0D"/>
                </a:solidFill>
                <a:highlight>
                  <a:srgbClr val="FFFFFF"/>
                </a:highlight>
                <a:latin typeface="Roboto"/>
                <a:ea typeface="Roboto"/>
                <a:cs typeface="Roboto"/>
                <a:sym typeface="Roboto"/>
              </a:rPr>
              <a:t>   Dataset Overview:</a:t>
            </a:r>
            <a:endParaRPr b="1" sz="4300"/>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Font typeface="Roboto"/>
              <a:buChar char="●"/>
            </a:pPr>
            <a:r>
              <a:rPr lang="en" sz="1200">
                <a:solidFill>
                  <a:srgbClr val="0D0D0D"/>
                </a:solidFill>
                <a:highlight>
                  <a:srgbClr val="FFFFFF"/>
                </a:highlight>
                <a:latin typeface="Roboto"/>
                <a:ea typeface="Roboto"/>
                <a:cs typeface="Roboto"/>
                <a:sym typeface="Roboto"/>
              </a:rPr>
              <a:t>The dataset comprises approximately 40 independent variables and 4000 data points, offering a robust foundation for analysis.</a:t>
            </a:r>
            <a:endParaRPr sz="1200">
              <a:solidFill>
                <a:srgbClr val="0D0D0D"/>
              </a:solidFill>
              <a:highlight>
                <a:srgbClr val="FFFFFF"/>
              </a:highlight>
              <a:latin typeface="Roboto"/>
              <a:ea typeface="Roboto"/>
              <a:cs typeface="Roboto"/>
              <a:sym typeface="Roboto"/>
            </a:endParaRPr>
          </a:p>
          <a:p>
            <a:pPr indent="-304800" lvl="0" marL="457200" rtl="0" algn="just">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Independent variables exhibit both continuous and categorical characteristics, contributing to the richness and complexity of the dataset.</a:t>
            </a:r>
            <a:endParaRPr sz="1200">
              <a:solidFill>
                <a:srgbClr val="0D0D0D"/>
              </a:solidFill>
              <a:highlight>
                <a:srgbClr val="FFFFFF"/>
              </a:highlight>
              <a:latin typeface="Roboto"/>
              <a:ea typeface="Roboto"/>
              <a:cs typeface="Roboto"/>
              <a:sym typeface="Roboto"/>
            </a:endParaRPr>
          </a:p>
          <a:p>
            <a:pPr indent="-304800" lvl="0" marL="457200" rtl="0" algn="just">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This study is primarily focused on students with engineering disciplines, aiming to uncover insights into their employment outcomes.</a:t>
            </a:r>
            <a:endParaRPr sz="1200">
              <a:solidFill>
                <a:srgbClr val="0D0D0D"/>
              </a:solidFill>
              <a:highlight>
                <a:srgbClr val="FFFFFF"/>
              </a:highlight>
              <a:latin typeface="Roboto"/>
              <a:ea typeface="Roboto"/>
              <a:cs typeface="Roboto"/>
              <a:sym typeface="Roboto"/>
            </a:endParaRPr>
          </a:p>
          <a:p>
            <a:pPr indent="-304800" lvl="0" marL="457200" rtl="0" algn="just">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Key dependent variables of interest include Salary, Job Titles, and Job Locations, reflecting the professional trajectories of engineering graduates.</a:t>
            </a:r>
            <a:endParaRPr sz="1200">
              <a:solidFill>
                <a:srgbClr val="0D0D0D"/>
              </a:solidFill>
              <a:highlight>
                <a:srgbClr val="FFFFFF"/>
              </a:highlight>
              <a:latin typeface="Roboto"/>
              <a:ea typeface="Roboto"/>
              <a:cs typeface="Roboto"/>
              <a:sym typeface="Roboto"/>
            </a:endParaRPr>
          </a:p>
          <a:p>
            <a:pPr indent="-304800" lvl="0" marL="457200" rtl="0" algn="just">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Additionally, the dataset provides standardized scores across three critical domains: cognitive skills, technical skills, and personality traits.</a:t>
            </a:r>
            <a:endParaRPr sz="1200">
              <a:solidFill>
                <a:srgbClr val="0D0D0D"/>
              </a:solidFill>
              <a:highlight>
                <a:srgbClr val="FFFFFF"/>
              </a:highlight>
              <a:latin typeface="Roboto"/>
              <a:ea typeface="Roboto"/>
              <a:cs typeface="Roboto"/>
              <a:sym typeface="Roboto"/>
            </a:endParaRPr>
          </a:p>
          <a:p>
            <a:pPr indent="-304800" lvl="0" marL="457200" rtl="0" algn="just">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Notably, demographic features are also incorporated into the dataset to enable a comprehensive analysis.</a:t>
            </a:r>
            <a:endParaRPr sz="1200">
              <a:solidFill>
                <a:srgbClr val="0D0D0D"/>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228600" rtl="0" algn="l">
              <a:lnSpc>
                <a:spcPct val="90000"/>
              </a:lnSpc>
              <a:spcBef>
                <a:spcPts val="1000"/>
              </a:spcBef>
              <a:spcAft>
                <a:spcPts val="0"/>
              </a:spcAft>
              <a:buNone/>
            </a:pPr>
            <a:r>
              <a:rPr b="1" lang="en" sz="2700">
                <a:latin typeface="Roboto"/>
                <a:ea typeface="Roboto"/>
                <a:cs typeface="Roboto"/>
                <a:sym typeface="Roboto"/>
              </a:rPr>
              <a:t>Objective of the Project:</a:t>
            </a:r>
            <a:endParaRPr sz="2700">
              <a:latin typeface="Roboto"/>
              <a:ea typeface="Roboto"/>
              <a:cs typeface="Roboto"/>
              <a:sym typeface="Roboto"/>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469900" rtl="0" algn="just">
              <a:lnSpc>
                <a:spcPct val="150000"/>
              </a:lnSpc>
              <a:spcBef>
                <a:spcPts val="0"/>
              </a:spcBef>
              <a:spcAft>
                <a:spcPts val="0"/>
              </a:spcAft>
              <a:buSzPts val="1400"/>
              <a:buChar char="●"/>
            </a:pPr>
            <a:r>
              <a:rPr lang="en" sz="1200">
                <a:solidFill>
                  <a:srgbClr val="0D0D0D"/>
                </a:solidFill>
                <a:highlight>
                  <a:srgbClr val="FFFFFF"/>
                </a:highlight>
                <a:latin typeface="Roboto"/>
                <a:ea typeface="Roboto"/>
                <a:cs typeface="Roboto"/>
                <a:sym typeface="Roboto"/>
              </a:rPr>
              <a:t>The primary aim of this project is to establish a correlation between the dataset provided by Aspiring Minds within the Aspiring Mind Employment Outcome 2015 (AMEO) and the corresponding salary information of its participants.</a:t>
            </a:r>
            <a:endParaRPr sz="1400"/>
          </a:p>
          <a:p>
            <a:pPr indent="-317500" lvl="0" marL="457200" marR="469900" rtl="0" algn="just">
              <a:lnSpc>
                <a:spcPct val="150000"/>
              </a:lnSpc>
              <a:spcBef>
                <a:spcPts val="0"/>
              </a:spcBef>
              <a:spcAft>
                <a:spcPts val="0"/>
              </a:spcAft>
              <a:buClr>
                <a:schemeClr val="dk1"/>
              </a:buClr>
              <a:buSzPts val="1400"/>
              <a:buChar char="●"/>
            </a:pPr>
            <a:r>
              <a:rPr lang="en" sz="1200">
                <a:solidFill>
                  <a:srgbClr val="0D0D0D"/>
                </a:solidFill>
                <a:highlight>
                  <a:srgbClr val="FFFFFF"/>
                </a:highlight>
                <a:latin typeface="Roboto"/>
                <a:ea typeface="Roboto"/>
                <a:cs typeface="Roboto"/>
                <a:sym typeface="Roboto"/>
              </a:rPr>
              <a:t>The study focuses exclusively on students with engineering backgrounds. The dataset encompasses employment outcomes for engineering graduates, with particular emphasis on dependent variables such as Salary, Job Titles, and Job Locations. Additionally, the dataset includes standardized scores representing three distinct domains: cognitive skills, technical skills, and personality traits.</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Roboto"/>
                <a:ea typeface="Roboto"/>
                <a:cs typeface="Roboto"/>
                <a:sym typeface="Roboto"/>
              </a:rPr>
              <a:t>Exploratory Data Analysis</a:t>
            </a:r>
            <a:endParaRPr b="1" sz="2720">
              <a:latin typeface="Roboto"/>
              <a:ea typeface="Roboto"/>
              <a:cs typeface="Roboto"/>
              <a:sym typeface="Roboto"/>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Roboto"/>
              <a:buChar char="●"/>
            </a:pPr>
            <a:r>
              <a:rPr b="1" lang="en" sz="1300">
                <a:latin typeface="Roboto"/>
                <a:ea typeface="Roboto"/>
                <a:cs typeface="Roboto"/>
                <a:sym typeface="Roboto"/>
              </a:rPr>
              <a:t>Data Cleaning Steps:</a:t>
            </a:r>
            <a:endParaRPr b="1" sz="1300">
              <a:latin typeface="Roboto"/>
              <a:ea typeface="Roboto"/>
              <a:cs typeface="Roboto"/>
              <a:sym typeface="Roboto"/>
            </a:endParaRPr>
          </a:p>
        </p:txBody>
      </p:sp>
      <p:pic>
        <p:nvPicPr>
          <p:cNvPr id="83" name="Google Shape;83;p17"/>
          <p:cNvPicPr preferRelativeResize="0"/>
          <p:nvPr/>
        </p:nvPicPr>
        <p:blipFill>
          <a:blip r:embed="rId3">
            <a:alphaModFix/>
          </a:blip>
          <a:stretch>
            <a:fillRect/>
          </a:stretch>
        </p:blipFill>
        <p:spPr>
          <a:xfrm>
            <a:off x="1431550" y="1618800"/>
            <a:ext cx="5729000" cy="3028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The data is imported into jupyter notebook and </a:t>
            </a:r>
            <a:r>
              <a:rPr lang="en" sz="1200">
                <a:latin typeface="Roboto"/>
                <a:ea typeface="Roboto"/>
                <a:cs typeface="Roboto"/>
                <a:sym typeface="Roboto"/>
              </a:rPr>
              <a:t>there</a:t>
            </a:r>
            <a:r>
              <a:rPr lang="en" sz="1200">
                <a:latin typeface="Roboto"/>
                <a:ea typeface="Roboto"/>
                <a:cs typeface="Roboto"/>
                <a:sym typeface="Roboto"/>
              </a:rPr>
              <a:t> are 39 columns 3998 rows.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But as per the data given in data description there should be 40 rows and 4000 rows.</a:t>
            </a:r>
            <a:endParaRPr sz="1200">
              <a:latin typeface="Roboto"/>
              <a:ea typeface="Roboto"/>
              <a:cs typeface="Roboto"/>
              <a:sym typeface="Roboto"/>
            </a:endParaRPr>
          </a:p>
          <a:p>
            <a:pPr indent="0" lvl="0" marL="457200" rtl="0" algn="l">
              <a:spcBef>
                <a:spcPts val="1200"/>
              </a:spcBef>
              <a:spcAft>
                <a:spcPts val="1200"/>
              </a:spcAft>
              <a:buNone/>
            </a:pPr>
            <a:r>
              <a:rPr lang="en" sz="1200">
                <a:latin typeface="Roboto"/>
                <a:ea typeface="Roboto"/>
                <a:cs typeface="Roboto"/>
                <a:sym typeface="Roboto"/>
              </a:rPr>
              <a:t>Moving to the next part to data cleaning check in any missing values are present in the data given. </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By using missingno library, we can check if there are any empty or left out cells in the data. But we don’t have any such empty cells in the dataset taken. </a:t>
            </a:r>
            <a:endParaRPr sz="1200">
              <a:latin typeface="Roboto"/>
              <a:ea typeface="Roboto"/>
              <a:cs typeface="Roboto"/>
              <a:sym typeface="Roboto"/>
            </a:endParaRPr>
          </a:p>
        </p:txBody>
      </p:sp>
      <p:pic>
        <p:nvPicPr>
          <p:cNvPr id="96" name="Google Shape;96;p19"/>
          <p:cNvPicPr preferRelativeResize="0"/>
          <p:nvPr/>
        </p:nvPicPr>
        <p:blipFill>
          <a:blip r:embed="rId3">
            <a:alphaModFix/>
          </a:blip>
          <a:stretch>
            <a:fillRect/>
          </a:stretch>
        </p:blipFill>
        <p:spPr>
          <a:xfrm>
            <a:off x="1466600" y="1869400"/>
            <a:ext cx="5347949" cy="238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Check for duplicates in the data.</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304800" lvl="0" marL="457200" rtl="0" algn="l">
              <a:spcBef>
                <a:spcPts val="1200"/>
              </a:spcBef>
              <a:spcAft>
                <a:spcPts val="0"/>
              </a:spcAft>
              <a:buSzPts val="1200"/>
              <a:buFont typeface="Roboto"/>
              <a:buChar char="●"/>
            </a:pPr>
            <a:r>
              <a:rPr lang="en" sz="1200">
                <a:latin typeface="Roboto"/>
                <a:ea typeface="Roboto"/>
                <a:cs typeface="Roboto"/>
                <a:sym typeface="Roboto"/>
              </a:rPr>
              <a:t>There are no duplicates in the dataset taken.</a:t>
            </a:r>
            <a:endParaRPr sz="1200">
              <a:latin typeface="Roboto"/>
              <a:ea typeface="Roboto"/>
              <a:cs typeface="Roboto"/>
              <a:sym typeface="Roboto"/>
            </a:endParaRPr>
          </a:p>
        </p:txBody>
      </p:sp>
      <p:pic>
        <p:nvPicPr>
          <p:cNvPr id="103" name="Google Shape;103;p20"/>
          <p:cNvPicPr preferRelativeResize="0"/>
          <p:nvPr/>
        </p:nvPicPr>
        <p:blipFill>
          <a:blip r:embed="rId3">
            <a:alphaModFix/>
          </a:blip>
          <a:stretch>
            <a:fillRect/>
          </a:stretch>
        </p:blipFill>
        <p:spPr>
          <a:xfrm>
            <a:off x="1229400" y="1909425"/>
            <a:ext cx="6877924" cy="93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Check if there are any spelling mistakes in the data.</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304800" lvl="0" marL="457200" rtl="0" algn="l">
              <a:spcBef>
                <a:spcPts val="1200"/>
              </a:spcBef>
              <a:spcAft>
                <a:spcPts val="0"/>
              </a:spcAft>
              <a:buSzPts val="1200"/>
              <a:buFont typeface="Roboto"/>
              <a:buChar char="●"/>
            </a:pPr>
            <a:r>
              <a:rPr lang="en" sz="1200">
                <a:latin typeface="Roboto"/>
                <a:ea typeface="Roboto"/>
                <a:cs typeface="Roboto"/>
                <a:sym typeface="Roboto"/>
              </a:rPr>
              <a:t>Using this fuzzywuzzy library check if any errors in spellings are there and rectify them.</a:t>
            </a:r>
            <a:endParaRPr sz="1200">
              <a:latin typeface="Roboto"/>
              <a:ea typeface="Roboto"/>
              <a:cs typeface="Roboto"/>
              <a:sym typeface="Roboto"/>
            </a:endParaRPr>
          </a:p>
        </p:txBody>
      </p:sp>
      <p:pic>
        <p:nvPicPr>
          <p:cNvPr id="110" name="Google Shape;110;p21"/>
          <p:cNvPicPr preferRelativeResize="0"/>
          <p:nvPr/>
        </p:nvPicPr>
        <p:blipFill>
          <a:blip r:embed="rId3">
            <a:alphaModFix/>
          </a:blip>
          <a:stretch>
            <a:fillRect/>
          </a:stretch>
        </p:blipFill>
        <p:spPr>
          <a:xfrm>
            <a:off x="1305475" y="1504400"/>
            <a:ext cx="5722552" cy="206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