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79" autoAdjust="0"/>
  </p:normalViewPr>
  <p:slideViewPr>
    <p:cSldViewPr snapToGrid="0" snapToObjects="1">
      <p:cViewPr varScale="1">
        <p:scale>
          <a:sx n="81" d="100"/>
          <a:sy n="81" d="100"/>
        </p:scale>
        <p:origin x="-17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106706"/>
            <a:ext cx="6477000" cy="2150104"/>
          </a:xfrm>
        </p:spPr>
        <p:txBody>
          <a:bodyPr/>
          <a:lstStyle/>
          <a:p>
            <a:r>
              <a:rPr lang="en-US" dirty="0" smtClean="0"/>
              <a:t>Industrial Control System Cyber Crime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469588"/>
            <a:ext cx="6477000" cy="1174088"/>
          </a:xfrm>
        </p:spPr>
        <p:txBody>
          <a:bodyPr/>
          <a:lstStyle/>
          <a:p>
            <a:pPr algn="r"/>
            <a:r>
              <a:rPr lang="en-US" dirty="0" smtClean="0"/>
              <a:t>			</a:t>
            </a:r>
            <a:r>
              <a:rPr lang="en-US" dirty="0" err="1" smtClean="0"/>
              <a:t>Ukranian</a:t>
            </a:r>
            <a:r>
              <a:rPr lang="en-US" dirty="0" smtClean="0"/>
              <a:t> Power Grid Hack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5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Aftermath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599"/>
            <a:ext cx="7313613" cy="5172635"/>
          </a:xfrm>
        </p:spPr>
        <p:txBody>
          <a:bodyPr/>
          <a:lstStyle/>
          <a:p>
            <a:pPr algn="just"/>
            <a:r>
              <a:rPr lang="en-US" dirty="0"/>
              <a:t>The power wasn’t out long in Ukraine: just one to six hours for all the areas </a:t>
            </a:r>
            <a:r>
              <a:rPr lang="en-US" dirty="0" smtClean="0"/>
              <a:t>hit, but </a:t>
            </a:r>
            <a:r>
              <a:rPr lang="en-US" dirty="0" smtClean="0"/>
              <a:t>230000 </a:t>
            </a:r>
            <a:r>
              <a:rPr lang="en-US" dirty="0" smtClean="0"/>
              <a:t>people was affected</a:t>
            </a:r>
          </a:p>
          <a:p>
            <a:pPr algn="just"/>
            <a:r>
              <a:rPr lang="en-US" dirty="0" smtClean="0"/>
              <a:t>This is the first cyber attack that resulted in a blackout</a:t>
            </a:r>
          </a:p>
          <a:p>
            <a:pPr algn="just"/>
            <a:r>
              <a:rPr lang="en-US" dirty="0" smtClean="0"/>
              <a:t>But </a:t>
            </a:r>
            <a:r>
              <a:rPr lang="en-US" dirty="0"/>
              <a:t>more than two months after the attack, the control centers are still not fully operational.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power is on, but workers still have to control the breakers manually.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84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4000"/>
            <a:ext cx="7313613" cy="926353"/>
          </a:xfrm>
        </p:spPr>
        <p:txBody>
          <a:bodyPr/>
          <a:lstStyle/>
          <a:p>
            <a:r>
              <a:rPr lang="en-US" dirty="0"/>
              <a:t>What was Wrong and What can be done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28588"/>
            <a:ext cx="7313613" cy="1632833"/>
          </a:xfrm>
        </p:spPr>
        <p:txBody>
          <a:bodyPr/>
          <a:lstStyle/>
          <a:p>
            <a:pPr algn="just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control systems in Ukraine </a:t>
            </a:r>
            <a:r>
              <a:rPr lang="en-US" dirty="0" smtClean="0"/>
              <a:t>were </a:t>
            </a:r>
            <a:r>
              <a:rPr lang="en-US" dirty="0"/>
              <a:t>more secure than some in the US, since they were well-segmented from the control center business networks with robust firewalls.  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14400" y="3433900"/>
            <a:ext cx="73136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-342900" algn="just">
              <a:buFont typeface="Wingdings" charset="2"/>
              <a:buChar char="v"/>
            </a:pPr>
            <a:r>
              <a:rPr lang="en-US" sz="2400" dirty="0">
                <a:solidFill>
                  <a:srgbClr val="0000FF"/>
                </a:solidFill>
              </a:rPr>
              <a:t>In the end they still weren’t secure enough—workers logging remotely into the SCADA network weren’t required to use </a:t>
            </a:r>
            <a:r>
              <a:rPr lang="en-US" sz="2400" dirty="0">
                <a:solidFill>
                  <a:srgbClr val="FF0000"/>
                </a:solidFill>
              </a:rPr>
              <a:t>two-factor authentication</a:t>
            </a:r>
            <a:r>
              <a:rPr lang="en-US" sz="2400" dirty="0">
                <a:solidFill>
                  <a:srgbClr val="0000FF"/>
                </a:solidFill>
              </a:rPr>
              <a:t>, which allowed the attackers to hijack their credentials and gain crucial access to systems that controlled the breakers. </a:t>
            </a:r>
          </a:p>
          <a:p>
            <a:pPr marL="800100" lvl="1" indent="-342900" algn="just">
              <a:buFont typeface="Wingdings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813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4000"/>
            <a:ext cx="7313613" cy="926353"/>
          </a:xfrm>
        </p:spPr>
        <p:txBody>
          <a:bodyPr/>
          <a:lstStyle/>
          <a:p>
            <a:r>
              <a:rPr lang="en-US" dirty="0"/>
              <a:t>What was Wrong and What can be done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89530"/>
            <a:ext cx="7313613" cy="91541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employees did not have awareness about spear-phishing 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3982696"/>
            <a:ext cx="7313613" cy="2232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The networks does not support </a:t>
            </a:r>
            <a:r>
              <a:rPr lang="en-US" dirty="0" smtClean="0">
                <a:solidFill>
                  <a:srgbClr val="FF0000"/>
                </a:solidFill>
              </a:rPr>
              <a:t>constant monitoring protocols</a:t>
            </a:r>
            <a:r>
              <a:rPr lang="en-US" dirty="0" smtClean="0"/>
              <a:t> that recognize the anomalies which indicate potentially threatening behavior because </a:t>
            </a:r>
            <a:r>
              <a:rPr lang="en-US" dirty="0" smtClean="0">
                <a:solidFill>
                  <a:srgbClr val="0000FF"/>
                </a:solidFill>
              </a:rPr>
              <a:t>"if a misconfiguration is made by accident, or malicious code is knocking at the door of a network, protection strategies of this kind can significantly reduce the risk of system outages through cyber attacks”.</a:t>
            </a:r>
          </a:p>
          <a:p>
            <a:pPr algn="just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400" y="2153321"/>
            <a:ext cx="7313613" cy="149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buFont typeface="Wingdings" charset="2"/>
              <a:buChar char="v"/>
            </a:pPr>
            <a:r>
              <a:rPr lang="en-US" dirty="0" smtClean="0"/>
              <a:t>It should be common practice to train the employees </a:t>
            </a:r>
            <a:r>
              <a:rPr lang="en-US" smtClean="0"/>
              <a:t>about </a:t>
            </a:r>
            <a:r>
              <a:rPr lang="en-US" smtClean="0"/>
              <a:t>phishing </a:t>
            </a:r>
            <a:r>
              <a:rPr lang="en-US" dirty="0" smtClean="0"/>
              <a:t>and having white-listing technology in place, rather than just anti-virus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75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0733" y="2367665"/>
            <a:ext cx="5863447" cy="144655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Questions ?</a:t>
            </a:r>
            <a:endParaRPr lang="en-US" sz="8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641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PowerGrid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30" y="1591070"/>
            <a:ext cx="6703817" cy="480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3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3613" cy="1075765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25176"/>
            <a:ext cx="7313613" cy="5528236"/>
          </a:xfrm>
        </p:spPr>
        <p:txBody>
          <a:bodyPr/>
          <a:lstStyle/>
          <a:p>
            <a:pPr algn="just"/>
            <a:r>
              <a:rPr lang="en-US" dirty="0"/>
              <a:t>For power to be useful in a home or business, it comes off the transmission grid and is </a:t>
            </a:r>
            <a:r>
              <a:rPr lang="en-US" b="1" dirty="0"/>
              <a:t>stepped-down</a:t>
            </a:r>
            <a:r>
              <a:rPr lang="en-US" dirty="0"/>
              <a:t> to the distribution grid </a:t>
            </a:r>
            <a:endParaRPr lang="en-US" dirty="0" smtClean="0"/>
          </a:p>
          <a:p>
            <a:pPr lvl="0" algn="just"/>
            <a:r>
              <a:rPr lang="en-US" dirty="0"/>
              <a:t>It often has </a:t>
            </a:r>
            <a:r>
              <a:rPr lang="en-US" b="1" dirty="0"/>
              <a:t>circuit breakers and switches </a:t>
            </a:r>
            <a:r>
              <a:rPr lang="en-US" dirty="0"/>
              <a:t>so that the substation can be disconnected from the transmission grid or separate distribution lines can be disconnected from the substation when necessary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Ukraine has 24 regions, each </a:t>
            </a:r>
            <a:r>
              <a:rPr lang="en-US" dirty="0" smtClean="0"/>
              <a:t>divided </a:t>
            </a:r>
            <a:r>
              <a:rPr lang="en-US" dirty="0"/>
              <a:t>between 11 and 27 provinces, with a different power distribution company serving each region.</a:t>
            </a:r>
          </a:p>
          <a:p>
            <a:pPr lvl="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06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9529"/>
            <a:ext cx="7313613" cy="82176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41294"/>
            <a:ext cx="7313613" cy="5812118"/>
          </a:xfrm>
        </p:spPr>
        <p:txBody>
          <a:bodyPr/>
          <a:lstStyle/>
          <a:p>
            <a:pPr algn="just"/>
            <a:r>
              <a:rPr lang="en-US" dirty="0" smtClean="0"/>
              <a:t>It </a:t>
            </a:r>
            <a:r>
              <a:rPr lang="en-US" dirty="0"/>
              <a:t>was</a:t>
            </a:r>
            <a:r>
              <a:rPr lang="en-US" cap="all" dirty="0"/>
              <a:t> 3:30 </a:t>
            </a:r>
            <a:r>
              <a:rPr lang="en-US" dirty="0"/>
              <a:t>p.m. last December 23</a:t>
            </a:r>
            <a:r>
              <a:rPr lang="en-US" baseline="30000" dirty="0"/>
              <a:t>rd</a:t>
            </a:r>
            <a:r>
              <a:rPr lang="en-US" dirty="0"/>
              <a:t>, </a:t>
            </a:r>
            <a:r>
              <a:rPr lang="en-US" dirty="0" err="1"/>
              <a:t>Ivano-Frankivsk</a:t>
            </a:r>
            <a:r>
              <a:rPr lang="en-US" dirty="0"/>
              <a:t> region of Western </a:t>
            </a:r>
            <a:r>
              <a:rPr lang="en-US" dirty="0" smtClean="0"/>
              <a:t>Ukraine, </a:t>
            </a:r>
            <a:r>
              <a:rPr lang="en-US" dirty="0" err="1" smtClean="0"/>
              <a:t>Prykarpattyaoblenergo</a:t>
            </a:r>
            <a:r>
              <a:rPr lang="en-US" dirty="0" smtClean="0"/>
              <a:t> </a:t>
            </a:r>
            <a:r>
              <a:rPr lang="en-US" dirty="0"/>
              <a:t>control </a:t>
            </a:r>
            <a:r>
              <a:rPr lang="en-US" dirty="0" smtClean="0"/>
              <a:t>center,</a:t>
            </a:r>
            <a:r>
              <a:rPr lang="en-US" dirty="0"/>
              <a:t> the cursor on one of the operator’s computer suddenly skittered across the screen of its own accord.</a:t>
            </a:r>
          </a:p>
          <a:p>
            <a:pPr algn="just"/>
            <a:r>
              <a:rPr lang="en-US" dirty="0"/>
              <a:t>He watched as it navigated purposefully toward buttons controlling the circuit breakers at a substation in the region and then clicked on a box to open the breakers and take the substation offline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 dialogue window popped up on screen asking to confirm the action, and the operator stared dumbfounded as the cursor glided to the box and clicked to affirm.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8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9060"/>
            <a:ext cx="7313613" cy="717176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56236"/>
            <a:ext cx="7313613" cy="5797176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 smtClean="0"/>
              <a:t>The </a:t>
            </a:r>
            <a:r>
              <a:rPr lang="en-US" dirty="0"/>
              <a:t>operator grabbed his mouse and tried desperately to seize control of the cursor, but it was unresponsive</a:t>
            </a:r>
            <a:r>
              <a:rPr lang="en-US" dirty="0" smtClean="0"/>
              <a:t>.</a:t>
            </a:r>
          </a:p>
          <a:p>
            <a:pPr marL="0" indent="0" algn="just" fontAlgn="base">
              <a:buNone/>
            </a:pPr>
            <a:endParaRPr lang="en-US" dirty="0"/>
          </a:p>
          <a:p>
            <a:pPr algn="just" fontAlgn="base"/>
            <a:r>
              <a:rPr lang="en-US" dirty="0"/>
              <a:t> All he could do was stare helplessly at his screen while the ghosts in the machine clicked open one breaker after another, eventually taking about 30 substations offline </a:t>
            </a:r>
            <a:endParaRPr lang="en-US" dirty="0" smtClean="0"/>
          </a:p>
          <a:p>
            <a:pPr algn="just" fontAlgn="base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 fontAlgn="base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hacker also disabled backup power supplies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 two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of the three distribution centers, leaving operators themselves stumbling in the dark.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5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175"/>
            <a:ext cx="7313613" cy="1075765"/>
          </a:xfrm>
        </p:spPr>
        <p:txBody>
          <a:bodyPr/>
          <a:lstStyle/>
          <a:p>
            <a:r>
              <a:rPr lang="en-US" dirty="0"/>
              <a:t>Reconnaissance </a:t>
            </a:r>
            <a:r>
              <a:rPr lang="en-US" dirty="0" smtClean="0"/>
              <a:t>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84939"/>
            <a:ext cx="7313613" cy="4900707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Getting into the Network </a:t>
            </a:r>
          </a:p>
          <a:p>
            <a:pPr lvl="1" algn="just">
              <a:buFont typeface="Wingdings" charset="2"/>
              <a:buChar char="v"/>
            </a:pPr>
            <a:r>
              <a:rPr lang="en-US" dirty="0" smtClean="0"/>
              <a:t>Last </a:t>
            </a:r>
            <a:r>
              <a:rPr lang="en-US" dirty="0"/>
              <a:t>Spring, the attackers delivered spear-phishing  email with a malicious Word document attached targeting IT staff and system administrators working for multiple companies responsible for distributing electricity throughout Ukraine. </a:t>
            </a:r>
            <a:endParaRPr lang="en-US" dirty="0" smtClean="0"/>
          </a:p>
          <a:p>
            <a:pPr marL="457200" lvl="1" indent="0" algn="just">
              <a:buNone/>
            </a:pPr>
            <a:endParaRPr lang="en-US" dirty="0"/>
          </a:p>
          <a:p>
            <a:pPr lvl="1" algn="just">
              <a:buFont typeface="Wingdings" charset="2"/>
              <a:buChar char="v"/>
            </a:pPr>
            <a:r>
              <a:rPr lang="en-US" dirty="0" smtClean="0"/>
              <a:t>When </a:t>
            </a:r>
            <a:r>
              <a:rPr lang="en-US" dirty="0"/>
              <a:t>workers clicked on the attachment, a popup displayed asking them to enable macros for the document. If they complied, a program called BlackEnergy3 infected their machines and opened a backdoor to the hackers. </a:t>
            </a:r>
            <a:endParaRPr lang="en-US" dirty="0" smtClean="0"/>
          </a:p>
          <a:p>
            <a:pPr marL="457200" lvl="1" indent="0" algn="just">
              <a:buNone/>
            </a:pPr>
            <a:endParaRPr lang="en-US" dirty="0"/>
          </a:p>
          <a:p>
            <a:pPr lvl="1" algn="just">
              <a:buFont typeface="Wingdings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initial intrusion got the attackers only as far as the corporate networks. But they still had to get to the SCADA networks that controlled the grid. </a:t>
            </a:r>
            <a:endParaRPr lang="en-US" sz="1200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30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Reconnaissance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Getting into </a:t>
            </a:r>
            <a:r>
              <a:rPr lang="en-US" b="1" dirty="0" smtClean="0"/>
              <a:t>SCADA</a:t>
            </a:r>
            <a:endParaRPr lang="en-US" b="1" dirty="0"/>
          </a:p>
          <a:p>
            <a:pPr lvl="1" algn="just">
              <a:buFont typeface="Wingdings" charset="2"/>
              <a:buChar char="v"/>
            </a:pPr>
            <a:r>
              <a:rPr lang="en-US" dirty="0" smtClean="0"/>
              <a:t>Over </a:t>
            </a:r>
            <a:r>
              <a:rPr lang="en-US" dirty="0"/>
              <a:t>many months of exploring and mapping the networks, they got access to the Windows Domain Controllers, where user accounts for networks are managed</a:t>
            </a:r>
            <a:r>
              <a:rPr lang="en-US" dirty="0" smtClean="0"/>
              <a:t>.</a:t>
            </a:r>
          </a:p>
          <a:p>
            <a:pPr marL="457200" lvl="1" indent="0" algn="just">
              <a:buNone/>
            </a:pPr>
            <a:endParaRPr lang="en-US" sz="1200" dirty="0"/>
          </a:p>
          <a:p>
            <a:pPr lvl="1" algn="just" fontAlgn="base">
              <a:buFont typeface="Wingdings" charset="2"/>
              <a:buChar char="v"/>
            </a:pPr>
            <a:r>
              <a:rPr lang="en-US" dirty="0" smtClean="0"/>
              <a:t>They </a:t>
            </a:r>
            <a:r>
              <a:rPr lang="en-US" dirty="0"/>
              <a:t>harvested worker credentials, some of them for VPNs the grid workers used to remotely log in to the SCADA network.</a:t>
            </a:r>
            <a:endParaRPr lang="en-US" sz="1400" dirty="0"/>
          </a:p>
          <a:p>
            <a:pPr lvl="1"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1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Reconnaissance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Reconfiguring the UPS </a:t>
            </a:r>
            <a:endParaRPr lang="en-US" b="1" dirty="0" smtClean="0"/>
          </a:p>
          <a:p>
            <a:pPr lvl="1" algn="just">
              <a:buFont typeface="Wingdings" charset="2"/>
              <a:buChar char="v"/>
            </a:pPr>
            <a:r>
              <a:rPr lang="en-US" dirty="0" smtClean="0"/>
              <a:t>They </a:t>
            </a:r>
            <a:r>
              <a:rPr lang="en-US" dirty="0"/>
              <a:t>reconfigured the uninterruptible power supply</a:t>
            </a:r>
            <a:r>
              <a:rPr lang="en-US" baseline="30000" dirty="0"/>
              <a:t>,</a:t>
            </a:r>
            <a:r>
              <a:rPr lang="en-US" dirty="0"/>
              <a:t> or UPS, responsible for providing backup power to two of the control centers. </a:t>
            </a:r>
            <a:endParaRPr lang="en-US" b="1" dirty="0" smtClean="0"/>
          </a:p>
          <a:p>
            <a:pPr algn="just"/>
            <a:r>
              <a:rPr lang="en-US" b="1" dirty="0"/>
              <a:t>Replacing legitimate firmware </a:t>
            </a:r>
            <a:endParaRPr lang="en-US" b="1" dirty="0" smtClean="0"/>
          </a:p>
          <a:p>
            <a:pPr lvl="1" algn="just" fontAlgn="base">
              <a:buFont typeface="Wingdings" charset="2"/>
              <a:buChar char="v"/>
            </a:pPr>
            <a:r>
              <a:rPr lang="en-US" dirty="0" smtClean="0"/>
              <a:t>They </a:t>
            </a:r>
            <a:r>
              <a:rPr lang="en-US" dirty="0"/>
              <a:t>wrote malicious firmware to replace the legitimate firmware on serial-to-Ethernet converters at more than a dozen substations resulting in blocking operators from sending remote commands to re-close breakers once a blackout occurred. </a:t>
            </a:r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8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4235"/>
            <a:ext cx="7313613" cy="791883"/>
          </a:xfrm>
        </p:spPr>
        <p:txBody>
          <a:bodyPr/>
          <a:lstStyle/>
          <a:p>
            <a:r>
              <a:rPr lang="en-US" dirty="0" smtClean="0"/>
              <a:t>Incident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647" y="986118"/>
            <a:ext cx="8635999" cy="587188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Sometime around 3:30 p.m. on December 23 they entered the </a:t>
            </a:r>
            <a:r>
              <a:rPr lang="en-US" b="1" dirty="0">
                <a:solidFill>
                  <a:srgbClr val="0000FF"/>
                </a:solidFill>
              </a:rPr>
              <a:t>SCADA </a:t>
            </a:r>
            <a:r>
              <a:rPr lang="en-US" dirty="0"/>
              <a:t>networks through the hijacked VPNs and sent commands to </a:t>
            </a:r>
            <a:r>
              <a:rPr lang="en-US" b="1" dirty="0">
                <a:solidFill>
                  <a:srgbClr val="0000FF"/>
                </a:solidFill>
              </a:rPr>
              <a:t>disable the UPS </a:t>
            </a:r>
            <a:r>
              <a:rPr lang="en-US" dirty="0"/>
              <a:t>systems they had already reconfigured. </a:t>
            </a:r>
          </a:p>
          <a:p>
            <a:pPr algn="just"/>
            <a:r>
              <a:rPr lang="en-US" dirty="0"/>
              <a:t>Then they began to </a:t>
            </a:r>
            <a:r>
              <a:rPr lang="en-US" b="1" dirty="0">
                <a:solidFill>
                  <a:srgbClr val="0000FF"/>
                </a:solidFill>
              </a:rPr>
              <a:t>open breakers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They launched a </a:t>
            </a:r>
            <a:r>
              <a:rPr lang="en-US" b="1" dirty="0">
                <a:solidFill>
                  <a:srgbClr val="0000FF"/>
                </a:solidFill>
              </a:rPr>
              <a:t>telephone denial-of-service </a:t>
            </a:r>
            <a:r>
              <a:rPr lang="en-US" dirty="0"/>
              <a:t>attack against customer call centers to prevent customers from calling in to report the outage</a:t>
            </a:r>
            <a:r>
              <a:rPr lang="en-US" dirty="0" smtClean="0"/>
              <a:t>. </a:t>
            </a:r>
            <a:endParaRPr lang="en-US" dirty="0"/>
          </a:p>
          <a:p>
            <a:pPr algn="just"/>
            <a:r>
              <a:rPr lang="en-US" dirty="0"/>
              <a:t>As the attackers opened up breakers and took a string of substations off the grid, they used their </a:t>
            </a:r>
            <a:r>
              <a:rPr lang="en-US" b="1" dirty="0">
                <a:solidFill>
                  <a:srgbClr val="0000FF"/>
                </a:solidFill>
              </a:rPr>
              <a:t>malicious </a:t>
            </a:r>
            <a:r>
              <a:rPr lang="en-US" b="1" dirty="0" smtClean="0">
                <a:solidFill>
                  <a:srgbClr val="0000FF"/>
                </a:solidFill>
              </a:rPr>
              <a:t>firmware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dirty="0"/>
              <a:t>render the converters thereafter inoperable and unrecoverable, unable to receive commands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After they had completed all of this, they then used a logic bomb that launched malware called </a:t>
            </a:r>
            <a:r>
              <a:rPr lang="en-US" b="1" dirty="0" err="1">
                <a:solidFill>
                  <a:srgbClr val="0000FF"/>
                </a:solidFill>
              </a:rPr>
              <a:t>KillDisk</a:t>
            </a:r>
            <a:r>
              <a:rPr lang="en-US" dirty="0"/>
              <a:t> automatically about 90 minutes into the attack to wipe files from operator stations to render them inoperable as well. </a:t>
            </a:r>
          </a:p>
          <a:p>
            <a:pPr algn="just"/>
            <a:r>
              <a:rPr lang="en-US" dirty="0"/>
              <a:t> </a:t>
            </a:r>
            <a:r>
              <a:rPr lang="en-US" dirty="0" smtClean="0"/>
              <a:t>This </a:t>
            </a:r>
            <a:r>
              <a:rPr lang="en-US" dirty="0"/>
              <a:t>would have been around 5 p.m., the same time that </a:t>
            </a:r>
            <a:r>
              <a:rPr lang="en-US" dirty="0" err="1"/>
              <a:t>Prykarpattyaoblenergo</a:t>
            </a:r>
            <a:r>
              <a:rPr lang="en-US" dirty="0"/>
              <a:t> posted a note to its web site acknowledging for the power outage.</a:t>
            </a:r>
          </a:p>
          <a:p>
            <a:pPr algn="just"/>
            <a:r>
              <a:rPr lang="en-US" dirty="0"/>
              <a:t> </a:t>
            </a:r>
            <a:r>
              <a:rPr lang="en-US" dirty="0" smtClean="0"/>
              <a:t>Half </a:t>
            </a:r>
            <a:r>
              <a:rPr lang="en-US" dirty="0"/>
              <a:t>an hour </a:t>
            </a:r>
            <a:r>
              <a:rPr lang="en-US" dirty="0" smtClean="0"/>
              <a:t>later , the </a:t>
            </a:r>
            <a:r>
              <a:rPr lang="en-US" dirty="0"/>
              <a:t>company then posted a second note to customers saying the cause of the outage was hackers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33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314</TotalTime>
  <Words>592</Words>
  <Application>Microsoft Macintosh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Inkwell</vt:lpstr>
      <vt:lpstr>Industrial Control System Cyber Crime </vt:lpstr>
      <vt:lpstr>PowerGrid</vt:lpstr>
      <vt:lpstr>Background</vt:lpstr>
      <vt:lpstr>Introduction</vt:lpstr>
      <vt:lpstr>Introduction</vt:lpstr>
      <vt:lpstr>Reconnaissance Phase</vt:lpstr>
      <vt:lpstr>Reconnaissance Phase</vt:lpstr>
      <vt:lpstr>Reconnaissance Phase</vt:lpstr>
      <vt:lpstr>Incident</vt:lpstr>
      <vt:lpstr>Aftermath </vt:lpstr>
      <vt:lpstr>What was Wrong and What can be done </vt:lpstr>
      <vt:lpstr>What was Wrong and What can be done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Control System Cyber crime </dc:title>
  <dc:creator>Ragaprabha Chinnaswamy</dc:creator>
  <cp:lastModifiedBy>Ragaprabha Chinnaswamy</cp:lastModifiedBy>
  <cp:revision>44</cp:revision>
  <dcterms:created xsi:type="dcterms:W3CDTF">2016-03-25T01:23:27Z</dcterms:created>
  <dcterms:modified xsi:type="dcterms:W3CDTF">2016-05-04T15:20:50Z</dcterms:modified>
</cp:coreProperties>
</file>