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handoutMasterIdLst>
    <p:handoutMasterId r:id="rId13"/>
  </p:handoutMasterIdLst>
  <p:sldIdLst>
    <p:sldId id="256" r:id="rId3"/>
    <p:sldId id="272" r:id="rId4"/>
    <p:sldId id="267" r:id="rId5"/>
    <p:sldId id="273" r:id="rId6"/>
    <p:sldId id="274" r:id="rId7"/>
    <p:sldId id="275" r:id="rId8"/>
    <p:sldId id="276" r:id="rId9"/>
    <p:sldId id="27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0" d="100"/>
          <a:sy n="60" d="100"/>
        </p:scale>
        <p:origin x="96" y="133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2/17/2016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2/17/2016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2/17/2016</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Chattr</a:t>
            </a:r>
            <a:r>
              <a:rPr lang="en-US" dirty="0" smtClean="0"/>
              <a:t>:</a:t>
            </a:r>
            <a:r>
              <a:rPr lang="en-US" dirty="0" smtClean="0"/>
              <a:t/>
            </a:r>
            <a:br>
              <a:rPr lang="en-US" dirty="0" smtClean="0"/>
            </a:br>
            <a:r>
              <a:rPr lang="en-US" dirty="0" smtClean="0"/>
              <a:t>Who We Are</a:t>
            </a:r>
            <a:endParaRPr dirty="0"/>
          </a:p>
        </p:txBody>
      </p:sp>
      <p:sp>
        <p:nvSpPr>
          <p:cNvPr id="3" name="Subtitle 2"/>
          <p:cNvSpPr>
            <a:spLocks noGrp="1"/>
          </p:cNvSpPr>
          <p:nvPr>
            <p:ph type="subTitle" idx="1"/>
          </p:nvPr>
        </p:nvSpPr>
        <p:spPr/>
        <p:txBody>
          <a:bodyPr>
            <a:normAutofit/>
          </a:bodyPr>
          <a:lstStyle/>
          <a:p>
            <a:r>
              <a:rPr lang="en-US" dirty="0" err="1" smtClean="0"/>
              <a:t>Padmanabhan</a:t>
            </a:r>
            <a:r>
              <a:rPr lang="en-US" dirty="0" smtClean="0"/>
              <a:t>, </a:t>
            </a:r>
            <a:r>
              <a:rPr lang="en-US" dirty="0" err="1" smtClean="0"/>
              <a:t>Seasholtz</a:t>
            </a:r>
            <a:r>
              <a:rPr lang="en-US" dirty="0" smtClean="0"/>
              <a:t>, Kiefer</a:t>
            </a:r>
            <a:r>
              <a:rPr lang="en-US" dirty="0"/>
              <a:t>, </a:t>
            </a:r>
            <a:r>
              <a:rPr lang="en-US" dirty="0" smtClean="0"/>
              <a:t>and Underwood</a:t>
            </a:r>
            <a:endParaRPr lang="en-US" dirty="0"/>
          </a:p>
          <a:p>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Our Mission</a:t>
            </a:r>
            <a:endParaRPr lang="en-US" sz="5400" dirty="0"/>
          </a:p>
        </p:txBody>
      </p:sp>
      <p:sp>
        <p:nvSpPr>
          <p:cNvPr id="3" name="Content Placeholder 2"/>
          <p:cNvSpPr>
            <a:spLocks noGrp="1"/>
          </p:cNvSpPr>
          <p:nvPr>
            <p:ph idx="1"/>
          </p:nvPr>
        </p:nvSpPr>
        <p:spPr/>
        <p:txBody>
          <a:bodyPr/>
          <a:lstStyle/>
          <a:p>
            <a:pPr marL="0" indent="0">
              <a:buNone/>
            </a:pPr>
            <a:r>
              <a:rPr lang="en-US" sz="3600" dirty="0" err="1"/>
              <a:t>Chattr</a:t>
            </a:r>
            <a:r>
              <a:rPr lang="en-US" sz="3600" dirty="0"/>
              <a:t> exists to provide our clients the ability to build and manage their own private social network, so they can share freely, secure in the knowledge that their confidential information will be seen only by authorized individuals.</a:t>
            </a:r>
          </a:p>
          <a:p>
            <a:pPr marL="0" indent="0">
              <a:buNone/>
            </a:pPr>
            <a:endParaRPr lang="en-US" dirty="0"/>
          </a:p>
        </p:txBody>
      </p:sp>
    </p:spTree>
    <p:extLst>
      <p:ext uri="{BB962C8B-B14F-4D97-AF65-F5344CB8AC3E}">
        <p14:creationId xmlns:p14="http://schemas.microsoft.com/office/powerpoint/2010/main" val="184579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Our Vision</a:t>
            </a:r>
            <a:endParaRPr sz="5400" dirty="0"/>
          </a:p>
        </p:txBody>
      </p:sp>
      <p:sp>
        <p:nvSpPr>
          <p:cNvPr id="3" name="Content Placeholder 2"/>
          <p:cNvSpPr>
            <a:spLocks noGrp="1"/>
          </p:cNvSpPr>
          <p:nvPr>
            <p:ph sz="half" idx="1"/>
          </p:nvPr>
        </p:nvSpPr>
        <p:spPr>
          <a:xfrm>
            <a:off x="1524000" y="1825625"/>
            <a:ext cx="8991600" cy="4270375"/>
          </a:xfrm>
        </p:spPr>
        <p:txBody>
          <a:bodyPr>
            <a:normAutofit/>
          </a:bodyPr>
          <a:lstStyle/>
          <a:p>
            <a:pPr marL="0" indent="0">
              <a:buNone/>
            </a:pPr>
            <a:r>
              <a:rPr lang="en-US" sz="3600" dirty="0"/>
              <a:t>To be the premier cloud-hosted, business-oriented social networking tool.</a:t>
            </a:r>
          </a:p>
        </p:txBody>
      </p:sp>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Our Core Values</a:t>
            </a:r>
            <a:endParaRPr lang="en-US" sz="5400" dirty="0"/>
          </a:p>
        </p:txBody>
      </p:sp>
      <p:sp>
        <p:nvSpPr>
          <p:cNvPr id="3" name="Content Placeholder 2"/>
          <p:cNvSpPr>
            <a:spLocks noGrp="1"/>
          </p:cNvSpPr>
          <p:nvPr>
            <p:ph sz="half" idx="1"/>
          </p:nvPr>
        </p:nvSpPr>
        <p:spPr>
          <a:xfrm>
            <a:off x="1524000" y="1825625"/>
            <a:ext cx="9144000" cy="4270375"/>
          </a:xfrm>
        </p:spPr>
        <p:txBody>
          <a:bodyPr>
            <a:normAutofit/>
          </a:bodyPr>
          <a:lstStyle/>
          <a:p>
            <a:r>
              <a:rPr lang="en-US" sz="3600" dirty="0" smtClean="0"/>
              <a:t>Confidentiality</a:t>
            </a:r>
          </a:p>
          <a:p>
            <a:r>
              <a:rPr lang="en-US" sz="3600" dirty="0" smtClean="0"/>
              <a:t>Integrity</a:t>
            </a:r>
          </a:p>
          <a:p>
            <a:r>
              <a:rPr lang="en-US" sz="3600" dirty="0" smtClean="0"/>
              <a:t>Availability</a:t>
            </a:r>
          </a:p>
          <a:p>
            <a:r>
              <a:rPr lang="en-US" sz="3600" dirty="0" smtClean="0"/>
              <a:t>Scalability</a:t>
            </a:r>
            <a:endParaRPr lang="en-US" sz="3600" dirty="0"/>
          </a:p>
        </p:txBody>
      </p:sp>
    </p:spTree>
    <p:extLst>
      <p:ext uri="{BB962C8B-B14F-4D97-AF65-F5344CB8AC3E}">
        <p14:creationId xmlns:p14="http://schemas.microsoft.com/office/powerpoint/2010/main" val="224368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Confidentiality</a:t>
            </a:r>
            <a:endParaRPr lang="en-US" sz="5400" dirty="0"/>
          </a:p>
        </p:txBody>
      </p:sp>
      <p:sp>
        <p:nvSpPr>
          <p:cNvPr id="3" name="Content Placeholder 2"/>
          <p:cNvSpPr>
            <a:spLocks noGrp="1"/>
          </p:cNvSpPr>
          <p:nvPr>
            <p:ph sz="half" idx="1"/>
          </p:nvPr>
        </p:nvSpPr>
        <p:spPr>
          <a:xfrm>
            <a:off x="1524000" y="1825625"/>
            <a:ext cx="9144000" cy="4270375"/>
          </a:xfrm>
        </p:spPr>
        <p:txBody>
          <a:bodyPr>
            <a:normAutofit/>
          </a:bodyPr>
          <a:lstStyle/>
          <a:p>
            <a:r>
              <a:rPr lang="en-US" sz="3600" dirty="0" smtClean="0"/>
              <a:t>Privacy is paramount</a:t>
            </a:r>
          </a:p>
          <a:p>
            <a:r>
              <a:rPr lang="en-US" sz="3600" dirty="0" smtClean="0"/>
              <a:t>Access control tools </a:t>
            </a:r>
            <a:r>
              <a:rPr lang="en-US" sz="3600" dirty="0"/>
              <a:t>for clients </a:t>
            </a:r>
            <a:endParaRPr lang="en-US" sz="3600" dirty="0" smtClean="0"/>
          </a:p>
          <a:p>
            <a:r>
              <a:rPr lang="en-US" sz="3600" dirty="0" smtClean="0"/>
              <a:t>Guarantee </a:t>
            </a:r>
            <a:r>
              <a:rPr lang="en-US" sz="3600" dirty="0"/>
              <a:t>against unauthorized </a:t>
            </a:r>
            <a:r>
              <a:rPr lang="en-US" sz="3600" dirty="0" smtClean="0"/>
              <a:t>access</a:t>
            </a:r>
          </a:p>
          <a:p>
            <a:pPr lvl="1"/>
            <a:r>
              <a:rPr lang="en-US" sz="3400" dirty="0" smtClean="0"/>
              <a:t>other clients</a:t>
            </a:r>
          </a:p>
          <a:p>
            <a:pPr lvl="1"/>
            <a:r>
              <a:rPr lang="en-US" sz="3400" dirty="0" smtClean="0"/>
              <a:t>outside attackers</a:t>
            </a:r>
            <a:endParaRPr lang="en-US" sz="3400" dirty="0"/>
          </a:p>
          <a:p>
            <a:endParaRPr lang="en-US" sz="3600" dirty="0"/>
          </a:p>
        </p:txBody>
      </p:sp>
    </p:spTree>
    <p:extLst>
      <p:ext uri="{BB962C8B-B14F-4D97-AF65-F5344CB8AC3E}">
        <p14:creationId xmlns:p14="http://schemas.microsoft.com/office/powerpoint/2010/main" val="2250682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Integrity</a:t>
            </a:r>
          </a:p>
        </p:txBody>
      </p:sp>
      <p:sp>
        <p:nvSpPr>
          <p:cNvPr id="3" name="Content Placeholder 2"/>
          <p:cNvSpPr>
            <a:spLocks noGrp="1"/>
          </p:cNvSpPr>
          <p:nvPr>
            <p:ph sz="half" idx="1"/>
          </p:nvPr>
        </p:nvSpPr>
        <p:spPr>
          <a:xfrm>
            <a:off x="1524000" y="1825625"/>
            <a:ext cx="9144000" cy="4270375"/>
          </a:xfrm>
        </p:spPr>
        <p:txBody>
          <a:bodyPr>
            <a:normAutofit/>
          </a:bodyPr>
          <a:lstStyle/>
          <a:p>
            <a:r>
              <a:rPr lang="en-US" sz="3600" dirty="0" smtClean="0"/>
              <a:t>Client’s </a:t>
            </a:r>
            <a:r>
              <a:rPr lang="en-US" sz="3600" dirty="0"/>
              <a:t>social </a:t>
            </a:r>
            <a:r>
              <a:rPr lang="en-US" sz="3600" dirty="0" smtClean="0"/>
              <a:t>network structure</a:t>
            </a:r>
          </a:p>
          <a:p>
            <a:r>
              <a:rPr lang="en-US" sz="3400" dirty="0"/>
              <a:t>A</a:t>
            </a:r>
            <a:r>
              <a:rPr lang="en-US" sz="3400" dirty="0" smtClean="0"/>
              <a:t>ll </a:t>
            </a:r>
            <a:r>
              <a:rPr lang="en-US" sz="3400" dirty="0"/>
              <a:t>data </a:t>
            </a:r>
            <a:r>
              <a:rPr lang="en-US" sz="3400" dirty="0" smtClean="0"/>
              <a:t>other data attendant</a:t>
            </a:r>
          </a:p>
          <a:p>
            <a:r>
              <a:rPr lang="en-US" sz="3400" dirty="0" smtClean="0"/>
              <a:t>Must be secure against</a:t>
            </a:r>
          </a:p>
          <a:p>
            <a:pPr lvl="1"/>
            <a:r>
              <a:rPr lang="en-US" sz="3200" dirty="0" smtClean="0"/>
              <a:t>Unauthorized users</a:t>
            </a:r>
          </a:p>
          <a:p>
            <a:pPr lvl="1"/>
            <a:r>
              <a:rPr lang="en-US" sz="3200" dirty="0" smtClean="0"/>
              <a:t>Software error</a:t>
            </a:r>
          </a:p>
          <a:p>
            <a:pPr lvl="1"/>
            <a:r>
              <a:rPr lang="en-US" sz="3200" dirty="0" smtClean="0"/>
              <a:t>outside attackers</a:t>
            </a:r>
            <a:endParaRPr lang="en-US" sz="3200" dirty="0"/>
          </a:p>
          <a:p>
            <a:endParaRPr lang="en-US" sz="3600" dirty="0"/>
          </a:p>
        </p:txBody>
      </p:sp>
    </p:spTree>
    <p:extLst>
      <p:ext uri="{BB962C8B-B14F-4D97-AF65-F5344CB8AC3E}">
        <p14:creationId xmlns:p14="http://schemas.microsoft.com/office/powerpoint/2010/main" val="218026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Availability</a:t>
            </a:r>
            <a:endParaRPr lang="en-US" sz="5400" dirty="0"/>
          </a:p>
        </p:txBody>
      </p:sp>
      <p:sp>
        <p:nvSpPr>
          <p:cNvPr id="3" name="Content Placeholder 2"/>
          <p:cNvSpPr>
            <a:spLocks noGrp="1"/>
          </p:cNvSpPr>
          <p:nvPr>
            <p:ph sz="half" idx="1"/>
          </p:nvPr>
        </p:nvSpPr>
        <p:spPr>
          <a:xfrm>
            <a:off x="1524000" y="1825625"/>
            <a:ext cx="9144000" cy="4270375"/>
          </a:xfrm>
        </p:spPr>
        <p:txBody>
          <a:bodyPr>
            <a:normAutofit/>
          </a:bodyPr>
          <a:lstStyle/>
          <a:p>
            <a:r>
              <a:rPr lang="en-US" sz="3600" dirty="0" smtClean="0"/>
              <a:t>99.99% uptime</a:t>
            </a:r>
          </a:p>
          <a:p>
            <a:r>
              <a:rPr lang="en-US" sz="3600" dirty="0" smtClean="0"/>
              <a:t>Stretch goal by 2020: 99.999%</a:t>
            </a:r>
            <a:endParaRPr lang="en-US" sz="3600" dirty="0"/>
          </a:p>
        </p:txBody>
      </p:sp>
    </p:spTree>
    <p:extLst>
      <p:ext uri="{BB962C8B-B14F-4D97-AF65-F5344CB8AC3E}">
        <p14:creationId xmlns:p14="http://schemas.microsoft.com/office/powerpoint/2010/main" val="2974847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Scalability</a:t>
            </a:r>
            <a:endParaRPr lang="en-US" sz="5400" dirty="0"/>
          </a:p>
        </p:txBody>
      </p:sp>
      <p:sp>
        <p:nvSpPr>
          <p:cNvPr id="3" name="Content Placeholder 2"/>
          <p:cNvSpPr>
            <a:spLocks noGrp="1"/>
          </p:cNvSpPr>
          <p:nvPr>
            <p:ph sz="half" idx="1"/>
          </p:nvPr>
        </p:nvSpPr>
        <p:spPr>
          <a:xfrm>
            <a:off x="1524000" y="1825625"/>
            <a:ext cx="9144000" cy="4270375"/>
          </a:xfrm>
        </p:spPr>
        <p:txBody>
          <a:bodyPr>
            <a:normAutofit/>
          </a:bodyPr>
          <a:lstStyle/>
          <a:p>
            <a:r>
              <a:rPr lang="en-US" sz="3600" dirty="0" smtClean="0"/>
              <a:t>Teams come in all sizes</a:t>
            </a:r>
          </a:p>
          <a:p>
            <a:r>
              <a:rPr lang="en-US" sz="3600" dirty="0" smtClean="0"/>
              <a:t>We leverage the cloud </a:t>
            </a:r>
            <a:r>
              <a:rPr lang="en-US" sz="3600" smtClean="0"/>
              <a:t>to suit the </a:t>
            </a:r>
            <a:r>
              <a:rPr lang="en-US" sz="3600" dirty="0" smtClean="0"/>
              <a:t>smallest to the largest</a:t>
            </a:r>
            <a:endParaRPr lang="en-US" sz="3600" dirty="0"/>
          </a:p>
        </p:txBody>
      </p:sp>
    </p:spTree>
    <p:extLst>
      <p:ext uri="{BB962C8B-B14F-4D97-AF65-F5344CB8AC3E}">
        <p14:creationId xmlns:p14="http://schemas.microsoft.com/office/powerpoint/2010/main" val="1539226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r"/>
            <a:r>
              <a:rPr lang="en-US" dirty="0" smtClean="0"/>
              <a:t>Questions?</a:t>
            </a:r>
            <a:endParaRPr lang="en-US" dirty="0"/>
          </a:p>
        </p:txBody>
      </p:sp>
    </p:spTree>
    <p:extLst>
      <p:ext uri="{BB962C8B-B14F-4D97-AF65-F5344CB8AC3E}">
        <p14:creationId xmlns:p14="http://schemas.microsoft.com/office/powerpoint/2010/main" val="3642102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137</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Candara</vt:lpstr>
      <vt:lpstr>Consolas</vt:lpstr>
      <vt:lpstr>Tech Computer 16x9</vt:lpstr>
      <vt:lpstr>Chattr: Who We Are</vt:lpstr>
      <vt:lpstr>Our Mission</vt:lpstr>
      <vt:lpstr>Our Vision</vt:lpstr>
      <vt:lpstr>Our Core Values</vt:lpstr>
      <vt:lpstr>Confidentiality</vt:lpstr>
      <vt:lpstr>Integrity</vt:lpstr>
      <vt:lpstr>Availability</vt:lpstr>
      <vt:lpstr>Scalability</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2016-02-11T00:18:01Z</dcterms:created>
  <dcterms:modified xsi:type="dcterms:W3CDTF">2016-02-17T16:48:55Z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