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959888" cy="32759650"/>
  <p:notesSz cx="6858000" cy="9144000"/>
  <p:defaultTextStyle>
    <a:defPPr>
      <a:defRPr lang="es-ES"/>
    </a:defPPr>
    <a:lvl1pPr marL="0" algn="l" defTabSz="2626523" rtl="0" eaLnBrk="1" latinLnBrk="0" hangingPunct="1">
      <a:defRPr sz="5170" kern="1200">
        <a:solidFill>
          <a:schemeClr val="tx1"/>
        </a:solidFill>
        <a:latin typeface="+mn-lt"/>
        <a:ea typeface="+mn-ea"/>
        <a:cs typeface="+mn-cs"/>
      </a:defRPr>
    </a:lvl1pPr>
    <a:lvl2pPr marL="1313261" algn="l" defTabSz="2626523" rtl="0" eaLnBrk="1" latinLnBrk="0" hangingPunct="1">
      <a:defRPr sz="5170" kern="1200">
        <a:solidFill>
          <a:schemeClr val="tx1"/>
        </a:solidFill>
        <a:latin typeface="+mn-lt"/>
        <a:ea typeface="+mn-ea"/>
        <a:cs typeface="+mn-cs"/>
      </a:defRPr>
    </a:lvl2pPr>
    <a:lvl3pPr marL="2626523" algn="l" defTabSz="2626523" rtl="0" eaLnBrk="1" latinLnBrk="0" hangingPunct="1">
      <a:defRPr sz="5170" kern="1200">
        <a:solidFill>
          <a:schemeClr val="tx1"/>
        </a:solidFill>
        <a:latin typeface="+mn-lt"/>
        <a:ea typeface="+mn-ea"/>
        <a:cs typeface="+mn-cs"/>
      </a:defRPr>
    </a:lvl3pPr>
    <a:lvl4pPr marL="3939784" algn="l" defTabSz="2626523" rtl="0" eaLnBrk="1" latinLnBrk="0" hangingPunct="1">
      <a:defRPr sz="5170" kern="1200">
        <a:solidFill>
          <a:schemeClr val="tx1"/>
        </a:solidFill>
        <a:latin typeface="+mn-lt"/>
        <a:ea typeface="+mn-ea"/>
        <a:cs typeface="+mn-cs"/>
      </a:defRPr>
    </a:lvl4pPr>
    <a:lvl5pPr marL="5253045" algn="l" defTabSz="2626523" rtl="0" eaLnBrk="1" latinLnBrk="0" hangingPunct="1">
      <a:defRPr sz="5170" kern="1200">
        <a:solidFill>
          <a:schemeClr val="tx1"/>
        </a:solidFill>
        <a:latin typeface="+mn-lt"/>
        <a:ea typeface="+mn-ea"/>
        <a:cs typeface="+mn-cs"/>
      </a:defRPr>
    </a:lvl5pPr>
    <a:lvl6pPr marL="6566306" algn="l" defTabSz="2626523" rtl="0" eaLnBrk="1" latinLnBrk="0" hangingPunct="1">
      <a:defRPr sz="5170" kern="1200">
        <a:solidFill>
          <a:schemeClr val="tx1"/>
        </a:solidFill>
        <a:latin typeface="+mn-lt"/>
        <a:ea typeface="+mn-ea"/>
        <a:cs typeface="+mn-cs"/>
      </a:defRPr>
    </a:lvl6pPr>
    <a:lvl7pPr marL="7879568" algn="l" defTabSz="2626523" rtl="0" eaLnBrk="1" latinLnBrk="0" hangingPunct="1">
      <a:defRPr sz="5170" kern="1200">
        <a:solidFill>
          <a:schemeClr val="tx1"/>
        </a:solidFill>
        <a:latin typeface="+mn-lt"/>
        <a:ea typeface="+mn-ea"/>
        <a:cs typeface="+mn-cs"/>
      </a:defRPr>
    </a:lvl7pPr>
    <a:lvl8pPr marL="9192829" algn="l" defTabSz="2626523" rtl="0" eaLnBrk="1" latinLnBrk="0" hangingPunct="1">
      <a:defRPr sz="5170" kern="1200">
        <a:solidFill>
          <a:schemeClr val="tx1"/>
        </a:solidFill>
        <a:latin typeface="+mn-lt"/>
        <a:ea typeface="+mn-ea"/>
        <a:cs typeface="+mn-cs"/>
      </a:defRPr>
    </a:lvl8pPr>
    <a:lvl9pPr marL="10506090" algn="l" defTabSz="2626523" rtl="0" eaLnBrk="1" latinLnBrk="0" hangingPunct="1">
      <a:defRPr sz="517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4644" autoAdjust="0"/>
    <p:restoredTop sz="96517" autoAdjust="0"/>
  </p:normalViewPr>
  <p:slideViewPr>
    <p:cSldViewPr snapToGrid="0">
      <p:cViewPr varScale="1">
        <p:scale>
          <a:sx n="25" d="100"/>
          <a:sy n="25" d="100"/>
        </p:scale>
        <p:origin x="3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46992" y="5361362"/>
            <a:ext cx="18665905" cy="11405211"/>
          </a:xfrm>
        </p:spPr>
        <p:txBody>
          <a:bodyPr anchor="b"/>
          <a:lstStyle>
            <a:lvl1pPr algn="ctr">
              <a:defRPr sz="1441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44986" y="17206402"/>
            <a:ext cx="16469916" cy="7909330"/>
          </a:xfrm>
        </p:spPr>
        <p:txBody>
          <a:bodyPr/>
          <a:lstStyle>
            <a:lvl1pPr marL="0" indent="0" algn="ctr">
              <a:buNone/>
              <a:defRPr sz="5764"/>
            </a:lvl1pPr>
            <a:lvl2pPr marL="1098012" indent="0" algn="ctr">
              <a:buNone/>
              <a:defRPr sz="4803"/>
            </a:lvl2pPr>
            <a:lvl3pPr marL="2196023" indent="0" algn="ctr">
              <a:buNone/>
              <a:defRPr sz="4323"/>
            </a:lvl3pPr>
            <a:lvl4pPr marL="3294035" indent="0" algn="ctr">
              <a:buNone/>
              <a:defRPr sz="3843"/>
            </a:lvl4pPr>
            <a:lvl5pPr marL="4392046" indent="0" algn="ctr">
              <a:buNone/>
              <a:defRPr sz="3843"/>
            </a:lvl5pPr>
            <a:lvl6pPr marL="5490058" indent="0" algn="ctr">
              <a:buNone/>
              <a:defRPr sz="3843"/>
            </a:lvl6pPr>
            <a:lvl7pPr marL="6588069" indent="0" algn="ctr">
              <a:buNone/>
              <a:defRPr sz="3843"/>
            </a:lvl7pPr>
            <a:lvl8pPr marL="7686081" indent="0" algn="ctr">
              <a:buNone/>
              <a:defRPr sz="3843"/>
            </a:lvl8pPr>
            <a:lvl9pPr marL="8784092" indent="0" algn="ctr">
              <a:buNone/>
              <a:defRPr sz="384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B1FF5C0-9AEF-4218-9DC5-CA96FCC4DCA7}" type="datetimeFigureOut">
              <a:rPr lang="es-ES" smtClean="0"/>
              <a:t>10/12/2022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2873572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1FF5C0-9AEF-4218-9DC5-CA96FCC4DCA7}" type="datetimeFigureOut">
              <a:rPr lang="es-ES" smtClean="0"/>
              <a:t>10/12/2022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370382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15046" y="1744148"/>
            <a:ext cx="4735101" cy="2776228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509743" y="1744148"/>
            <a:ext cx="13930804" cy="277622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1FF5C0-9AEF-4218-9DC5-CA96FCC4DCA7}" type="datetimeFigureOut">
              <a:rPr lang="es-ES" smtClean="0"/>
              <a:t>10/12/2022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131010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B1FF5C0-9AEF-4218-9DC5-CA96FCC4DCA7}" type="datetimeFigureOut">
              <a:rPr lang="es-ES" smtClean="0"/>
              <a:t>10/12/2022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1937532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98306" y="8167172"/>
            <a:ext cx="18940403" cy="13627102"/>
          </a:xfrm>
        </p:spPr>
        <p:txBody>
          <a:bodyPr anchor="b"/>
          <a:lstStyle>
            <a:lvl1pPr>
              <a:defRPr sz="1441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98306" y="21923192"/>
            <a:ext cx="18940403" cy="7166171"/>
          </a:xfrm>
        </p:spPr>
        <p:txBody>
          <a:bodyPr/>
          <a:lstStyle>
            <a:lvl1pPr marL="0" indent="0">
              <a:buNone/>
              <a:defRPr sz="5764">
                <a:solidFill>
                  <a:schemeClr val="tx1"/>
                </a:solidFill>
              </a:defRPr>
            </a:lvl1pPr>
            <a:lvl2pPr marL="1098012" indent="0">
              <a:buNone/>
              <a:defRPr sz="4803">
                <a:solidFill>
                  <a:schemeClr val="tx1">
                    <a:tint val="75000"/>
                  </a:schemeClr>
                </a:solidFill>
              </a:defRPr>
            </a:lvl2pPr>
            <a:lvl3pPr marL="2196023" indent="0">
              <a:buNone/>
              <a:defRPr sz="4323">
                <a:solidFill>
                  <a:schemeClr val="tx1">
                    <a:tint val="75000"/>
                  </a:schemeClr>
                </a:solidFill>
              </a:defRPr>
            </a:lvl3pPr>
            <a:lvl4pPr marL="3294035" indent="0">
              <a:buNone/>
              <a:defRPr sz="3843">
                <a:solidFill>
                  <a:schemeClr val="tx1">
                    <a:tint val="75000"/>
                  </a:schemeClr>
                </a:solidFill>
              </a:defRPr>
            </a:lvl4pPr>
            <a:lvl5pPr marL="4392046" indent="0">
              <a:buNone/>
              <a:defRPr sz="3843">
                <a:solidFill>
                  <a:schemeClr val="tx1">
                    <a:tint val="75000"/>
                  </a:schemeClr>
                </a:solidFill>
              </a:defRPr>
            </a:lvl5pPr>
            <a:lvl6pPr marL="5490058" indent="0">
              <a:buNone/>
              <a:defRPr sz="3843">
                <a:solidFill>
                  <a:schemeClr val="tx1">
                    <a:tint val="75000"/>
                  </a:schemeClr>
                </a:solidFill>
              </a:defRPr>
            </a:lvl6pPr>
            <a:lvl7pPr marL="6588069" indent="0">
              <a:buNone/>
              <a:defRPr sz="3843">
                <a:solidFill>
                  <a:schemeClr val="tx1">
                    <a:tint val="75000"/>
                  </a:schemeClr>
                </a:solidFill>
              </a:defRPr>
            </a:lvl7pPr>
            <a:lvl8pPr marL="7686081" indent="0">
              <a:buNone/>
              <a:defRPr sz="3843">
                <a:solidFill>
                  <a:schemeClr val="tx1">
                    <a:tint val="75000"/>
                  </a:schemeClr>
                </a:solidFill>
              </a:defRPr>
            </a:lvl8pPr>
            <a:lvl9pPr marL="8784092" indent="0">
              <a:buNone/>
              <a:defRPr sz="3843">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B1FF5C0-9AEF-4218-9DC5-CA96FCC4DCA7}" type="datetimeFigureOut">
              <a:rPr lang="es-ES" smtClean="0"/>
              <a:t>10/12/2022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30163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09743" y="8720740"/>
            <a:ext cx="9332952" cy="2078569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1117194" y="8720740"/>
            <a:ext cx="9332952" cy="2078569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1FF5C0-9AEF-4218-9DC5-CA96FCC4DCA7}" type="datetimeFigureOut">
              <a:rPr lang="es-ES" smtClean="0"/>
              <a:t>10/12/2022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105821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512603" y="1744155"/>
            <a:ext cx="18940403" cy="633201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12605" y="8030666"/>
            <a:ext cx="9290060" cy="3935706"/>
          </a:xfrm>
        </p:spPr>
        <p:txBody>
          <a:bodyPr anchor="b"/>
          <a:lstStyle>
            <a:lvl1pPr marL="0" indent="0">
              <a:buNone/>
              <a:defRPr sz="5764" b="1"/>
            </a:lvl1pPr>
            <a:lvl2pPr marL="1098012" indent="0">
              <a:buNone/>
              <a:defRPr sz="4803" b="1"/>
            </a:lvl2pPr>
            <a:lvl3pPr marL="2196023" indent="0">
              <a:buNone/>
              <a:defRPr sz="4323" b="1"/>
            </a:lvl3pPr>
            <a:lvl4pPr marL="3294035" indent="0">
              <a:buNone/>
              <a:defRPr sz="3843" b="1"/>
            </a:lvl4pPr>
            <a:lvl5pPr marL="4392046" indent="0">
              <a:buNone/>
              <a:defRPr sz="3843" b="1"/>
            </a:lvl5pPr>
            <a:lvl6pPr marL="5490058" indent="0">
              <a:buNone/>
              <a:defRPr sz="3843" b="1"/>
            </a:lvl6pPr>
            <a:lvl7pPr marL="6588069" indent="0">
              <a:buNone/>
              <a:defRPr sz="3843" b="1"/>
            </a:lvl7pPr>
            <a:lvl8pPr marL="7686081" indent="0">
              <a:buNone/>
              <a:defRPr sz="3843" b="1"/>
            </a:lvl8pPr>
            <a:lvl9pPr marL="8784092" indent="0">
              <a:buNone/>
              <a:defRPr sz="3843" b="1"/>
            </a:lvl9pPr>
          </a:lstStyle>
          <a:p>
            <a:pPr lvl="0"/>
            <a:r>
              <a:rPr lang="es-ES"/>
              <a:t>Haga clic para modificar el estilo de texto del patrón</a:t>
            </a:r>
          </a:p>
        </p:txBody>
      </p:sp>
      <p:sp>
        <p:nvSpPr>
          <p:cNvPr id="4" name="Content Placeholder 3"/>
          <p:cNvSpPr>
            <a:spLocks noGrp="1"/>
          </p:cNvSpPr>
          <p:nvPr>
            <p:ph sz="half" idx="2"/>
          </p:nvPr>
        </p:nvSpPr>
        <p:spPr>
          <a:xfrm>
            <a:off x="1512605" y="11966372"/>
            <a:ext cx="9290060" cy="1760073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1117194" y="8030666"/>
            <a:ext cx="9335813" cy="3935706"/>
          </a:xfrm>
        </p:spPr>
        <p:txBody>
          <a:bodyPr anchor="b"/>
          <a:lstStyle>
            <a:lvl1pPr marL="0" indent="0">
              <a:buNone/>
              <a:defRPr sz="5764" b="1"/>
            </a:lvl1pPr>
            <a:lvl2pPr marL="1098012" indent="0">
              <a:buNone/>
              <a:defRPr sz="4803" b="1"/>
            </a:lvl2pPr>
            <a:lvl3pPr marL="2196023" indent="0">
              <a:buNone/>
              <a:defRPr sz="4323" b="1"/>
            </a:lvl3pPr>
            <a:lvl4pPr marL="3294035" indent="0">
              <a:buNone/>
              <a:defRPr sz="3843" b="1"/>
            </a:lvl4pPr>
            <a:lvl5pPr marL="4392046" indent="0">
              <a:buNone/>
              <a:defRPr sz="3843" b="1"/>
            </a:lvl5pPr>
            <a:lvl6pPr marL="5490058" indent="0">
              <a:buNone/>
              <a:defRPr sz="3843" b="1"/>
            </a:lvl6pPr>
            <a:lvl7pPr marL="6588069" indent="0">
              <a:buNone/>
              <a:defRPr sz="3843" b="1"/>
            </a:lvl7pPr>
            <a:lvl8pPr marL="7686081" indent="0">
              <a:buNone/>
              <a:defRPr sz="3843" b="1"/>
            </a:lvl8pPr>
            <a:lvl9pPr marL="8784092" indent="0">
              <a:buNone/>
              <a:defRPr sz="3843" b="1"/>
            </a:lvl9pPr>
          </a:lstStyle>
          <a:p>
            <a:pPr lvl="0"/>
            <a:r>
              <a:rPr lang="es-ES"/>
              <a:t>Haga clic para modificar el estilo de texto del patrón</a:t>
            </a:r>
          </a:p>
        </p:txBody>
      </p:sp>
      <p:sp>
        <p:nvSpPr>
          <p:cNvPr id="6" name="Content Placeholder 5"/>
          <p:cNvSpPr>
            <a:spLocks noGrp="1"/>
          </p:cNvSpPr>
          <p:nvPr>
            <p:ph sz="quarter" idx="4"/>
          </p:nvPr>
        </p:nvSpPr>
        <p:spPr>
          <a:xfrm>
            <a:off x="11117194" y="11966372"/>
            <a:ext cx="9335813" cy="1760073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B1FF5C0-9AEF-4218-9DC5-CA96FCC4DCA7}" type="datetimeFigureOut">
              <a:rPr lang="es-ES" smtClean="0"/>
              <a:t>10/12/2022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307851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B1FF5C0-9AEF-4218-9DC5-CA96FCC4DCA7}" type="datetimeFigureOut">
              <a:rPr lang="es-ES" smtClean="0"/>
              <a:t>10/12/2022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152226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FF5C0-9AEF-4218-9DC5-CA96FCC4DCA7}" type="datetimeFigureOut">
              <a:rPr lang="es-ES" smtClean="0"/>
              <a:t>10/12/2022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95354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12603" y="2183977"/>
            <a:ext cx="7082635" cy="7643918"/>
          </a:xfrm>
        </p:spPr>
        <p:txBody>
          <a:bodyPr anchor="b"/>
          <a:lstStyle>
            <a:lvl1pPr>
              <a:defRPr sz="7685"/>
            </a:lvl1pPr>
          </a:lstStyle>
          <a:p>
            <a:r>
              <a:rPr lang="es-ES"/>
              <a:t>Haga clic para modificar el estilo de título del patrón</a:t>
            </a:r>
            <a:endParaRPr lang="en-US" dirty="0"/>
          </a:p>
        </p:txBody>
      </p:sp>
      <p:sp>
        <p:nvSpPr>
          <p:cNvPr id="3" name="Content Placeholder 2"/>
          <p:cNvSpPr>
            <a:spLocks noGrp="1"/>
          </p:cNvSpPr>
          <p:nvPr>
            <p:ph idx="1"/>
          </p:nvPr>
        </p:nvSpPr>
        <p:spPr>
          <a:xfrm>
            <a:off x="9335813" y="4716790"/>
            <a:ext cx="11117193" cy="23280585"/>
          </a:xfrm>
        </p:spPr>
        <p:txBody>
          <a:bodyPr/>
          <a:lstStyle>
            <a:lvl1pPr>
              <a:defRPr sz="7685"/>
            </a:lvl1pPr>
            <a:lvl2pPr>
              <a:defRPr sz="6724"/>
            </a:lvl2pPr>
            <a:lvl3pPr>
              <a:defRPr sz="5764"/>
            </a:lvl3pPr>
            <a:lvl4pPr>
              <a:defRPr sz="4803"/>
            </a:lvl4pPr>
            <a:lvl5pPr>
              <a:defRPr sz="4803"/>
            </a:lvl5pPr>
            <a:lvl6pPr>
              <a:defRPr sz="4803"/>
            </a:lvl6pPr>
            <a:lvl7pPr>
              <a:defRPr sz="4803"/>
            </a:lvl7pPr>
            <a:lvl8pPr>
              <a:defRPr sz="4803"/>
            </a:lvl8pPr>
            <a:lvl9pPr>
              <a:defRPr sz="480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12603" y="9827895"/>
            <a:ext cx="7082635" cy="18207391"/>
          </a:xfrm>
        </p:spPr>
        <p:txBody>
          <a:bodyPr/>
          <a:lstStyle>
            <a:lvl1pPr marL="0" indent="0">
              <a:buNone/>
              <a:defRPr sz="3843"/>
            </a:lvl1pPr>
            <a:lvl2pPr marL="1098012" indent="0">
              <a:buNone/>
              <a:defRPr sz="3362"/>
            </a:lvl2pPr>
            <a:lvl3pPr marL="2196023" indent="0">
              <a:buNone/>
              <a:defRPr sz="2882"/>
            </a:lvl3pPr>
            <a:lvl4pPr marL="3294035" indent="0">
              <a:buNone/>
              <a:defRPr sz="2402"/>
            </a:lvl4pPr>
            <a:lvl5pPr marL="4392046" indent="0">
              <a:buNone/>
              <a:defRPr sz="2402"/>
            </a:lvl5pPr>
            <a:lvl6pPr marL="5490058" indent="0">
              <a:buNone/>
              <a:defRPr sz="2402"/>
            </a:lvl6pPr>
            <a:lvl7pPr marL="6588069" indent="0">
              <a:buNone/>
              <a:defRPr sz="2402"/>
            </a:lvl7pPr>
            <a:lvl8pPr marL="7686081" indent="0">
              <a:buNone/>
              <a:defRPr sz="2402"/>
            </a:lvl8pPr>
            <a:lvl9pPr marL="8784092" indent="0">
              <a:buNone/>
              <a:defRPr sz="2402"/>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B1FF5C0-9AEF-4218-9DC5-CA96FCC4DCA7}" type="datetimeFigureOut">
              <a:rPr lang="es-ES" smtClean="0"/>
              <a:t>10/12/2022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3759849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512603" y="2183977"/>
            <a:ext cx="7082635" cy="7643918"/>
          </a:xfrm>
        </p:spPr>
        <p:txBody>
          <a:bodyPr anchor="b"/>
          <a:lstStyle>
            <a:lvl1pPr>
              <a:defRPr sz="7685"/>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335813" y="4716790"/>
            <a:ext cx="11117193" cy="23280585"/>
          </a:xfrm>
        </p:spPr>
        <p:txBody>
          <a:bodyPr anchor="t"/>
          <a:lstStyle>
            <a:lvl1pPr marL="0" indent="0">
              <a:buNone/>
              <a:defRPr sz="7685"/>
            </a:lvl1pPr>
            <a:lvl2pPr marL="1098012" indent="0">
              <a:buNone/>
              <a:defRPr sz="6724"/>
            </a:lvl2pPr>
            <a:lvl3pPr marL="2196023" indent="0">
              <a:buNone/>
              <a:defRPr sz="5764"/>
            </a:lvl3pPr>
            <a:lvl4pPr marL="3294035" indent="0">
              <a:buNone/>
              <a:defRPr sz="4803"/>
            </a:lvl4pPr>
            <a:lvl5pPr marL="4392046" indent="0">
              <a:buNone/>
              <a:defRPr sz="4803"/>
            </a:lvl5pPr>
            <a:lvl6pPr marL="5490058" indent="0">
              <a:buNone/>
              <a:defRPr sz="4803"/>
            </a:lvl6pPr>
            <a:lvl7pPr marL="6588069" indent="0">
              <a:buNone/>
              <a:defRPr sz="4803"/>
            </a:lvl7pPr>
            <a:lvl8pPr marL="7686081" indent="0">
              <a:buNone/>
              <a:defRPr sz="4803"/>
            </a:lvl8pPr>
            <a:lvl9pPr marL="8784092" indent="0">
              <a:buNone/>
              <a:defRPr sz="480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12603" y="9827895"/>
            <a:ext cx="7082635" cy="18207391"/>
          </a:xfrm>
        </p:spPr>
        <p:txBody>
          <a:bodyPr/>
          <a:lstStyle>
            <a:lvl1pPr marL="0" indent="0">
              <a:buNone/>
              <a:defRPr sz="3843"/>
            </a:lvl1pPr>
            <a:lvl2pPr marL="1098012" indent="0">
              <a:buNone/>
              <a:defRPr sz="3362"/>
            </a:lvl2pPr>
            <a:lvl3pPr marL="2196023" indent="0">
              <a:buNone/>
              <a:defRPr sz="2882"/>
            </a:lvl3pPr>
            <a:lvl4pPr marL="3294035" indent="0">
              <a:buNone/>
              <a:defRPr sz="2402"/>
            </a:lvl4pPr>
            <a:lvl5pPr marL="4392046" indent="0">
              <a:buNone/>
              <a:defRPr sz="2402"/>
            </a:lvl5pPr>
            <a:lvl6pPr marL="5490058" indent="0">
              <a:buNone/>
              <a:defRPr sz="2402"/>
            </a:lvl6pPr>
            <a:lvl7pPr marL="6588069" indent="0">
              <a:buNone/>
              <a:defRPr sz="2402"/>
            </a:lvl7pPr>
            <a:lvl8pPr marL="7686081" indent="0">
              <a:buNone/>
              <a:defRPr sz="2402"/>
            </a:lvl8pPr>
            <a:lvl9pPr marL="8784092" indent="0">
              <a:buNone/>
              <a:defRPr sz="2402"/>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B1FF5C0-9AEF-4218-9DC5-CA96FCC4DCA7}" type="datetimeFigureOut">
              <a:rPr lang="es-ES" smtClean="0"/>
              <a:t>10/12/2022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660A66E-7FA4-4CED-9AC4-4D079AEA80B2}" type="slidenum">
              <a:rPr lang="es-ES" smtClean="0"/>
              <a:t>‹Nº›</a:t>
            </a:fld>
            <a:endParaRPr lang="es-ES"/>
          </a:p>
        </p:txBody>
      </p:sp>
    </p:spTree>
    <p:extLst>
      <p:ext uri="{BB962C8B-B14F-4D97-AF65-F5344CB8AC3E}">
        <p14:creationId xmlns:p14="http://schemas.microsoft.com/office/powerpoint/2010/main" val="38027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9743" y="1744155"/>
            <a:ext cx="18940403" cy="633201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9743" y="8720740"/>
            <a:ext cx="18940403" cy="2078569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509742" y="30363349"/>
            <a:ext cx="4940975" cy="1744148"/>
          </a:xfrm>
          <a:prstGeom prst="rect">
            <a:avLst/>
          </a:prstGeom>
        </p:spPr>
        <p:txBody>
          <a:bodyPr vert="horz" lIns="91440" tIns="45720" rIns="91440" bIns="45720" rtlCol="0" anchor="ctr"/>
          <a:lstStyle>
            <a:lvl1pPr algn="l">
              <a:defRPr sz="2882">
                <a:solidFill>
                  <a:schemeClr val="tx1">
                    <a:tint val="75000"/>
                  </a:schemeClr>
                </a:solidFill>
              </a:defRPr>
            </a:lvl1pPr>
          </a:lstStyle>
          <a:p>
            <a:fld id="{EB1FF5C0-9AEF-4218-9DC5-CA96FCC4DCA7}" type="datetimeFigureOut">
              <a:rPr lang="es-ES" smtClean="0"/>
              <a:t>10/12/2022</a:t>
            </a:fld>
            <a:endParaRPr lang="es-ES"/>
          </a:p>
        </p:txBody>
      </p:sp>
      <p:sp>
        <p:nvSpPr>
          <p:cNvPr id="5" name="Footer Placeholder 4"/>
          <p:cNvSpPr>
            <a:spLocks noGrp="1"/>
          </p:cNvSpPr>
          <p:nvPr>
            <p:ph type="ftr" sz="quarter" idx="3"/>
          </p:nvPr>
        </p:nvSpPr>
        <p:spPr>
          <a:xfrm>
            <a:off x="7274213" y="30363349"/>
            <a:ext cx="7411462" cy="1744148"/>
          </a:xfrm>
          <a:prstGeom prst="rect">
            <a:avLst/>
          </a:prstGeom>
        </p:spPr>
        <p:txBody>
          <a:bodyPr vert="horz" lIns="91440" tIns="45720" rIns="91440" bIns="45720" rtlCol="0" anchor="ctr"/>
          <a:lstStyle>
            <a:lvl1pPr algn="ctr">
              <a:defRPr sz="2882">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509171" y="30363349"/>
            <a:ext cx="4940975" cy="1744148"/>
          </a:xfrm>
          <a:prstGeom prst="rect">
            <a:avLst/>
          </a:prstGeom>
        </p:spPr>
        <p:txBody>
          <a:bodyPr vert="horz" lIns="91440" tIns="45720" rIns="91440" bIns="45720" rtlCol="0" anchor="ctr"/>
          <a:lstStyle>
            <a:lvl1pPr algn="r">
              <a:defRPr sz="2882">
                <a:solidFill>
                  <a:schemeClr val="tx1">
                    <a:tint val="75000"/>
                  </a:schemeClr>
                </a:solidFill>
              </a:defRPr>
            </a:lvl1pPr>
          </a:lstStyle>
          <a:p>
            <a:fld id="{2660A66E-7FA4-4CED-9AC4-4D079AEA80B2}" type="slidenum">
              <a:rPr lang="es-ES" smtClean="0"/>
              <a:t>‹Nº›</a:t>
            </a:fld>
            <a:endParaRPr lang="es-ES"/>
          </a:p>
        </p:txBody>
      </p:sp>
    </p:spTree>
    <p:extLst>
      <p:ext uri="{BB962C8B-B14F-4D97-AF65-F5344CB8AC3E}">
        <p14:creationId xmlns:p14="http://schemas.microsoft.com/office/powerpoint/2010/main" val="23597963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96023" rtl="0" eaLnBrk="1" latinLnBrk="0" hangingPunct="1">
        <a:lnSpc>
          <a:spcPct val="90000"/>
        </a:lnSpc>
        <a:spcBef>
          <a:spcPct val="0"/>
        </a:spcBef>
        <a:buNone/>
        <a:defRPr sz="10567" kern="1200">
          <a:solidFill>
            <a:schemeClr val="tx1"/>
          </a:solidFill>
          <a:latin typeface="+mj-lt"/>
          <a:ea typeface="+mj-ea"/>
          <a:cs typeface="+mj-cs"/>
        </a:defRPr>
      </a:lvl1pPr>
    </p:titleStyle>
    <p:bodyStyle>
      <a:lvl1pPr marL="549006" indent="-549006" algn="l" defTabSz="2196023" rtl="0" eaLnBrk="1" latinLnBrk="0" hangingPunct="1">
        <a:lnSpc>
          <a:spcPct val="90000"/>
        </a:lnSpc>
        <a:spcBef>
          <a:spcPts val="2402"/>
        </a:spcBef>
        <a:buFont typeface="Arial" panose="020B0604020202020204" pitchFamily="34" charset="0"/>
        <a:buChar char="•"/>
        <a:defRPr sz="6724" kern="1200">
          <a:solidFill>
            <a:schemeClr val="tx1"/>
          </a:solidFill>
          <a:latin typeface="+mn-lt"/>
          <a:ea typeface="+mn-ea"/>
          <a:cs typeface="+mn-cs"/>
        </a:defRPr>
      </a:lvl1pPr>
      <a:lvl2pPr marL="1647017" indent="-549006" algn="l" defTabSz="2196023" rtl="0" eaLnBrk="1" latinLnBrk="0" hangingPunct="1">
        <a:lnSpc>
          <a:spcPct val="90000"/>
        </a:lnSpc>
        <a:spcBef>
          <a:spcPts val="1201"/>
        </a:spcBef>
        <a:buFont typeface="Arial" panose="020B0604020202020204" pitchFamily="34" charset="0"/>
        <a:buChar char="•"/>
        <a:defRPr sz="5764" kern="1200">
          <a:solidFill>
            <a:schemeClr val="tx1"/>
          </a:solidFill>
          <a:latin typeface="+mn-lt"/>
          <a:ea typeface="+mn-ea"/>
          <a:cs typeface="+mn-cs"/>
        </a:defRPr>
      </a:lvl2pPr>
      <a:lvl3pPr marL="2745029" indent="-549006" algn="l" defTabSz="2196023" rtl="0" eaLnBrk="1" latinLnBrk="0" hangingPunct="1">
        <a:lnSpc>
          <a:spcPct val="90000"/>
        </a:lnSpc>
        <a:spcBef>
          <a:spcPts val="1201"/>
        </a:spcBef>
        <a:buFont typeface="Arial" panose="020B0604020202020204" pitchFamily="34" charset="0"/>
        <a:buChar char="•"/>
        <a:defRPr sz="4803" kern="1200">
          <a:solidFill>
            <a:schemeClr val="tx1"/>
          </a:solidFill>
          <a:latin typeface="+mn-lt"/>
          <a:ea typeface="+mn-ea"/>
          <a:cs typeface="+mn-cs"/>
        </a:defRPr>
      </a:lvl3pPr>
      <a:lvl4pPr marL="3843040" indent="-549006" algn="l" defTabSz="2196023"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4pPr>
      <a:lvl5pPr marL="4941052" indent="-549006" algn="l" defTabSz="2196023"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5pPr>
      <a:lvl6pPr marL="6039063" indent="-549006" algn="l" defTabSz="2196023"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6pPr>
      <a:lvl7pPr marL="7137075" indent="-549006" algn="l" defTabSz="2196023"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7pPr>
      <a:lvl8pPr marL="8235086" indent="-549006" algn="l" defTabSz="2196023"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8pPr>
      <a:lvl9pPr marL="9333098" indent="-549006" algn="l" defTabSz="2196023" rtl="0" eaLnBrk="1" latinLnBrk="0" hangingPunct="1">
        <a:lnSpc>
          <a:spcPct val="90000"/>
        </a:lnSpc>
        <a:spcBef>
          <a:spcPts val="1201"/>
        </a:spcBef>
        <a:buFont typeface="Arial" panose="020B0604020202020204" pitchFamily="34" charset="0"/>
        <a:buChar char="•"/>
        <a:defRPr sz="4323" kern="1200">
          <a:solidFill>
            <a:schemeClr val="tx1"/>
          </a:solidFill>
          <a:latin typeface="+mn-lt"/>
          <a:ea typeface="+mn-ea"/>
          <a:cs typeface="+mn-cs"/>
        </a:defRPr>
      </a:lvl9pPr>
    </p:bodyStyle>
    <p:otherStyle>
      <a:defPPr>
        <a:defRPr lang="en-US"/>
      </a:defPPr>
      <a:lvl1pPr marL="0" algn="l" defTabSz="2196023" rtl="0" eaLnBrk="1" latinLnBrk="0" hangingPunct="1">
        <a:defRPr sz="4323" kern="1200">
          <a:solidFill>
            <a:schemeClr val="tx1"/>
          </a:solidFill>
          <a:latin typeface="+mn-lt"/>
          <a:ea typeface="+mn-ea"/>
          <a:cs typeface="+mn-cs"/>
        </a:defRPr>
      </a:lvl1pPr>
      <a:lvl2pPr marL="1098012" algn="l" defTabSz="2196023" rtl="0" eaLnBrk="1" latinLnBrk="0" hangingPunct="1">
        <a:defRPr sz="4323" kern="1200">
          <a:solidFill>
            <a:schemeClr val="tx1"/>
          </a:solidFill>
          <a:latin typeface="+mn-lt"/>
          <a:ea typeface="+mn-ea"/>
          <a:cs typeface="+mn-cs"/>
        </a:defRPr>
      </a:lvl2pPr>
      <a:lvl3pPr marL="2196023" algn="l" defTabSz="2196023" rtl="0" eaLnBrk="1" latinLnBrk="0" hangingPunct="1">
        <a:defRPr sz="4323" kern="1200">
          <a:solidFill>
            <a:schemeClr val="tx1"/>
          </a:solidFill>
          <a:latin typeface="+mn-lt"/>
          <a:ea typeface="+mn-ea"/>
          <a:cs typeface="+mn-cs"/>
        </a:defRPr>
      </a:lvl3pPr>
      <a:lvl4pPr marL="3294035" algn="l" defTabSz="2196023" rtl="0" eaLnBrk="1" latinLnBrk="0" hangingPunct="1">
        <a:defRPr sz="4323" kern="1200">
          <a:solidFill>
            <a:schemeClr val="tx1"/>
          </a:solidFill>
          <a:latin typeface="+mn-lt"/>
          <a:ea typeface="+mn-ea"/>
          <a:cs typeface="+mn-cs"/>
        </a:defRPr>
      </a:lvl4pPr>
      <a:lvl5pPr marL="4392046" algn="l" defTabSz="2196023" rtl="0" eaLnBrk="1" latinLnBrk="0" hangingPunct="1">
        <a:defRPr sz="4323" kern="1200">
          <a:solidFill>
            <a:schemeClr val="tx1"/>
          </a:solidFill>
          <a:latin typeface="+mn-lt"/>
          <a:ea typeface="+mn-ea"/>
          <a:cs typeface="+mn-cs"/>
        </a:defRPr>
      </a:lvl5pPr>
      <a:lvl6pPr marL="5490058" algn="l" defTabSz="2196023" rtl="0" eaLnBrk="1" latinLnBrk="0" hangingPunct="1">
        <a:defRPr sz="4323" kern="1200">
          <a:solidFill>
            <a:schemeClr val="tx1"/>
          </a:solidFill>
          <a:latin typeface="+mn-lt"/>
          <a:ea typeface="+mn-ea"/>
          <a:cs typeface="+mn-cs"/>
        </a:defRPr>
      </a:lvl6pPr>
      <a:lvl7pPr marL="6588069" algn="l" defTabSz="2196023" rtl="0" eaLnBrk="1" latinLnBrk="0" hangingPunct="1">
        <a:defRPr sz="4323" kern="1200">
          <a:solidFill>
            <a:schemeClr val="tx1"/>
          </a:solidFill>
          <a:latin typeface="+mn-lt"/>
          <a:ea typeface="+mn-ea"/>
          <a:cs typeface="+mn-cs"/>
        </a:defRPr>
      </a:lvl7pPr>
      <a:lvl8pPr marL="7686081" algn="l" defTabSz="2196023" rtl="0" eaLnBrk="1" latinLnBrk="0" hangingPunct="1">
        <a:defRPr sz="4323" kern="1200">
          <a:solidFill>
            <a:schemeClr val="tx1"/>
          </a:solidFill>
          <a:latin typeface="+mn-lt"/>
          <a:ea typeface="+mn-ea"/>
          <a:cs typeface="+mn-cs"/>
        </a:defRPr>
      </a:lvl8pPr>
      <a:lvl9pPr marL="8784092" algn="l" defTabSz="2196023" rtl="0" eaLnBrk="1" latinLnBrk="0" hangingPunct="1">
        <a:defRPr sz="43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8" name="Text Box 272">
            <a:extLst>
              <a:ext uri="{FF2B5EF4-FFF2-40B4-BE49-F238E27FC236}">
                <a16:creationId xmlns:a16="http://schemas.microsoft.com/office/drawing/2014/main" id="{A2872B50-4674-E235-5462-207A8CD0735F}"/>
              </a:ext>
            </a:extLst>
          </p:cNvPr>
          <p:cNvSpPr txBox="1">
            <a:spLocks noChangeArrowheads="1"/>
          </p:cNvSpPr>
          <p:nvPr/>
        </p:nvSpPr>
        <p:spPr bwMode="auto">
          <a:xfrm>
            <a:off x="11332583" y="26013167"/>
            <a:ext cx="2802516" cy="284188"/>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7: Normalidad de los residuos</a:t>
            </a: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
        <p:nvSpPr>
          <p:cNvPr id="45" name="Text Box 272">
            <a:extLst>
              <a:ext uri="{FF2B5EF4-FFF2-40B4-BE49-F238E27FC236}">
                <a16:creationId xmlns:a16="http://schemas.microsoft.com/office/drawing/2014/main" id="{555A7D35-0318-D19C-CFDE-6285B2D1B6B1}"/>
              </a:ext>
            </a:extLst>
          </p:cNvPr>
          <p:cNvSpPr txBox="1">
            <a:spLocks noChangeArrowheads="1"/>
          </p:cNvSpPr>
          <p:nvPr/>
        </p:nvSpPr>
        <p:spPr bwMode="auto">
          <a:xfrm>
            <a:off x="17236236" y="22386605"/>
            <a:ext cx="3296200" cy="1311541"/>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6: Residuos</a:t>
            </a: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
        <p:nvSpPr>
          <p:cNvPr id="40" name="Text Box 272">
            <a:extLst>
              <a:ext uri="{FF2B5EF4-FFF2-40B4-BE49-F238E27FC236}">
                <a16:creationId xmlns:a16="http://schemas.microsoft.com/office/drawing/2014/main" id="{99860C6C-3539-06CE-0941-29262D873CD4}"/>
              </a:ext>
            </a:extLst>
          </p:cNvPr>
          <p:cNvSpPr txBox="1">
            <a:spLocks noChangeArrowheads="1"/>
          </p:cNvSpPr>
          <p:nvPr/>
        </p:nvSpPr>
        <p:spPr bwMode="auto">
          <a:xfrm>
            <a:off x="17250523" y="22965171"/>
            <a:ext cx="3296200" cy="284188"/>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6: Residuos</a:t>
            </a: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
        <p:nvSpPr>
          <p:cNvPr id="39" name="Text Box 272">
            <a:extLst>
              <a:ext uri="{FF2B5EF4-FFF2-40B4-BE49-F238E27FC236}">
                <a16:creationId xmlns:a16="http://schemas.microsoft.com/office/drawing/2014/main" id="{9B5AA0D0-A71D-C026-A686-33AE2B21B12B}"/>
              </a:ext>
            </a:extLst>
          </p:cNvPr>
          <p:cNvSpPr txBox="1">
            <a:spLocks noChangeArrowheads="1"/>
          </p:cNvSpPr>
          <p:nvPr/>
        </p:nvSpPr>
        <p:spPr bwMode="auto">
          <a:xfrm>
            <a:off x="15298058" y="17855215"/>
            <a:ext cx="5234378" cy="339094"/>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5: Estimaciones variables secundarias</a:t>
            </a: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
        <p:nvSpPr>
          <p:cNvPr id="32" name="Text Box 272">
            <a:extLst>
              <a:ext uri="{FF2B5EF4-FFF2-40B4-BE49-F238E27FC236}">
                <a16:creationId xmlns:a16="http://schemas.microsoft.com/office/drawing/2014/main" id="{9E401066-1F4F-C3BA-F735-BFBF210DDCA1}"/>
              </a:ext>
            </a:extLst>
          </p:cNvPr>
          <p:cNvSpPr txBox="1">
            <a:spLocks noChangeArrowheads="1"/>
          </p:cNvSpPr>
          <p:nvPr/>
        </p:nvSpPr>
        <p:spPr bwMode="auto">
          <a:xfrm>
            <a:off x="1413164" y="32048627"/>
            <a:ext cx="4741604" cy="305327"/>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3: gráfico de densidad, </a:t>
            </a:r>
            <a:r>
              <a:rPr lang="es-ES" sz="900" i="1" kern="0" dirty="0" err="1">
                <a:solidFill>
                  <a:prstClr val="black"/>
                </a:solidFill>
                <a:latin typeface="Calibri"/>
              </a:rPr>
              <a:t>CDFs</a:t>
            </a:r>
            <a:r>
              <a:rPr lang="es-ES" sz="900" i="1" kern="0" dirty="0">
                <a:solidFill>
                  <a:prstClr val="black"/>
                </a:solidFill>
                <a:latin typeface="Calibri"/>
              </a:rPr>
              <a:t>, P-P </a:t>
            </a:r>
            <a:r>
              <a:rPr lang="es-ES" sz="900" i="1" kern="0" dirty="0" err="1">
                <a:solidFill>
                  <a:prstClr val="black"/>
                </a:solidFill>
                <a:latin typeface="Calibri"/>
              </a:rPr>
              <a:t>plot</a:t>
            </a:r>
            <a:r>
              <a:rPr lang="es-ES" sz="900" i="1" kern="0" dirty="0">
                <a:solidFill>
                  <a:prstClr val="black"/>
                </a:solidFill>
                <a:latin typeface="Calibri"/>
              </a:rPr>
              <a:t> y Q-Q </a:t>
            </a:r>
            <a:r>
              <a:rPr lang="es-ES" sz="900" i="1" kern="0" dirty="0" err="1">
                <a:solidFill>
                  <a:prstClr val="black"/>
                </a:solidFill>
                <a:latin typeface="Calibri"/>
              </a:rPr>
              <a:t>plot</a:t>
            </a:r>
            <a:r>
              <a:rPr lang="es-ES" sz="900" i="1" kern="0" dirty="0">
                <a:solidFill>
                  <a:prstClr val="black"/>
                </a:solidFill>
                <a:latin typeface="Calibri"/>
              </a:rPr>
              <a:t> de las densidades a probar</a:t>
            </a:r>
            <a:endParaRPr kumimoji="0" lang="es-ES" sz="900" b="0" i="1" u="none" strike="noStrike" kern="0" cap="none" spc="0" normalizeH="0" baseline="0" dirty="0">
              <a:ln>
                <a:noFill/>
              </a:ln>
              <a:solidFill>
                <a:prstClr val="black"/>
              </a:solidFill>
              <a:effectLst/>
              <a:uLnTx/>
              <a:uFillTx/>
              <a:latin typeface="Calibri"/>
            </a:endParaRPr>
          </a:p>
        </p:txBody>
      </p:sp>
      <p:sp>
        <p:nvSpPr>
          <p:cNvPr id="26" name="Text Box 272">
            <a:extLst>
              <a:ext uri="{FF2B5EF4-FFF2-40B4-BE49-F238E27FC236}">
                <a16:creationId xmlns:a16="http://schemas.microsoft.com/office/drawing/2014/main" id="{6EAEEA81-067C-65E7-6371-EAF0AA649BF7}"/>
              </a:ext>
            </a:extLst>
          </p:cNvPr>
          <p:cNvSpPr txBox="1">
            <a:spLocks noChangeArrowheads="1"/>
          </p:cNvSpPr>
          <p:nvPr/>
        </p:nvSpPr>
        <p:spPr bwMode="auto">
          <a:xfrm>
            <a:off x="1077074" y="20516549"/>
            <a:ext cx="9535943" cy="3295487"/>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just" defTabSz="3599438" eaLnBrk="1" fontAlgn="auto" latinLnBrk="0" hangingPunct="1">
              <a:lnSpc>
                <a:spcPct val="100000"/>
              </a:lnSpc>
              <a:spcBef>
                <a:spcPts val="0"/>
              </a:spcBef>
              <a:spcAft>
                <a:spcPts val="0"/>
              </a:spcAft>
              <a:buClrTx/>
              <a:buSzTx/>
              <a:buFontTx/>
              <a:buNone/>
              <a:tabLst/>
              <a:defRPr/>
            </a:pPr>
            <a:endParaRPr kumimoji="0" lang="es-ES" sz="1200" b="0" i="0" u="none" strike="noStrike" kern="0" cap="none" spc="0" normalizeH="0" baseline="0" dirty="0">
              <a:ln>
                <a:noFill/>
              </a:ln>
              <a:solidFill>
                <a:prstClr val="black"/>
              </a:solidFill>
              <a:effectLst/>
              <a:uLnTx/>
              <a:uFillTx/>
              <a:latin typeface="Calibri"/>
            </a:endParaRPr>
          </a:p>
          <a:p>
            <a:pPr marL="0" marR="0" lvl="0" indent="0" algn="just" defTabSz="3599438"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La matriz anterior (figura 2) muestra un análisis multivariante de las variables secundarias mas destacables y la variable principal.</a:t>
            </a:r>
          </a:p>
          <a:p>
            <a:pPr marL="0" marR="0" lvl="0" indent="0" algn="just" defTabSz="3599438"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Para mejorar la legibilidad se ha aplicado una  transformación logarítmica de los datos  y se ha seleccionado solo un año (2013). Además se ha coloreado los países desarrollados en rojo y los países en desarrollo en azul.</a:t>
            </a:r>
          </a:p>
          <a:p>
            <a:pPr marL="0" marR="0" lvl="0" indent="0" algn="just" defTabSz="3599438"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Son especialmente interesantes las nubes de puntos que genera la esperanza de vida con respecto del resto de variables (columna 1), también es destacable la correlación que guarda con las estas variables (fila 1).</a:t>
            </a:r>
          </a:p>
          <a:p>
            <a:pPr marL="0" marR="0" lvl="0" indent="0" algn="just" defTabSz="3599438"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 En la diagonal se pueden observar graficas de densidad  que añadiendo la distinción por colores ayuda a visualizar como se reparten los datos . </a:t>
            </a:r>
          </a:p>
          <a:p>
            <a:pPr marL="0" marR="0" lvl="0" indent="0" algn="just" defTabSz="3599438" eaLnBrk="1" fontAlgn="auto" latinLnBrk="0" hangingPunct="1">
              <a:lnSpc>
                <a:spcPct val="100000"/>
              </a:lnSpc>
              <a:spcBef>
                <a:spcPts val="0"/>
              </a:spcBef>
              <a:spcAft>
                <a:spcPts val="0"/>
              </a:spcAft>
              <a:buClrTx/>
              <a:buSzTx/>
              <a:buFontTx/>
              <a:buNone/>
              <a:tabLst/>
              <a:defRPr/>
            </a:pPr>
            <a:r>
              <a:rPr kumimoji="0" lang="es-ES" sz="1300" b="0" i="0" u="none" strike="noStrike" kern="0" cap="none" spc="0" normalizeH="0" baseline="0" dirty="0">
                <a:ln>
                  <a:noFill/>
                </a:ln>
                <a:solidFill>
                  <a:prstClr val="black"/>
                </a:solidFill>
                <a:effectLst/>
                <a:uLnTx/>
                <a:uFillTx/>
                <a:latin typeface="Calibri"/>
              </a:rPr>
              <a:t>En las nubes de puntos se puede ver como los países desarrollados tienen unos datos mas “compactos” y menos distribuidos que los países en desarrollo que muestran puntos mucho mas repartidos por el grafico.  </a:t>
            </a:r>
          </a:p>
          <a:p>
            <a:pPr marL="0" marR="0" lvl="0" indent="0" algn="just" defTabSz="3599438" eaLnBrk="1" fontAlgn="auto" latinLnBrk="0" hangingPunct="1">
              <a:lnSpc>
                <a:spcPct val="100000"/>
              </a:lnSpc>
              <a:spcBef>
                <a:spcPts val="0"/>
              </a:spcBef>
              <a:spcAft>
                <a:spcPts val="0"/>
              </a:spcAft>
              <a:buClrTx/>
              <a:buSzTx/>
              <a:buFontTx/>
              <a:buNone/>
              <a:tabLst/>
              <a:defRPr/>
            </a:pPr>
            <a:r>
              <a:rPr kumimoji="0" lang="es-ES" sz="1300" b="0" i="0" u="none" strike="noStrike" kern="0" cap="none" spc="0" normalizeH="0" baseline="0" dirty="0">
                <a:ln>
                  <a:noFill/>
                </a:ln>
                <a:solidFill>
                  <a:prstClr val="black"/>
                </a:solidFill>
                <a:effectLst/>
                <a:uLnTx/>
                <a:uFillTx/>
                <a:latin typeface="Calibri"/>
              </a:rPr>
              <a:t>A priori parece que la mortalidad infantil es un estimador excelente de la esperanza de vida, asi como sorprende la poca relación que guarda con la inversión en sanidad en países desarrollados, también sorprende la aparente ausencia de relación entre la esperanza de vida y el consum</a:t>
            </a:r>
            <a:r>
              <a:rPr lang="es-ES" sz="1300" kern="0" dirty="0">
                <a:solidFill>
                  <a:prstClr val="black"/>
                </a:solidFill>
                <a:latin typeface="Calibri"/>
              </a:rPr>
              <a:t>o de alcohol (incluso tiene una correlación pequeña pero positiva)</a:t>
            </a:r>
            <a:r>
              <a:rPr kumimoji="0" lang="es-ES" sz="1300" b="0" i="0" u="none" strike="noStrike" kern="0" cap="none" spc="0" normalizeH="0" baseline="0" dirty="0">
                <a:ln>
                  <a:noFill/>
                </a:ln>
                <a:solidFill>
                  <a:prstClr val="black"/>
                </a:solidFill>
                <a:effectLst/>
                <a:uLnTx/>
                <a:uFillTx/>
                <a:latin typeface="Calibri"/>
              </a:rPr>
              <a:t>. </a:t>
            </a:r>
          </a:p>
          <a:p>
            <a:pPr marL="0" marR="0" lvl="0" indent="0" algn="just" defTabSz="3599438" eaLnBrk="1" fontAlgn="auto" latinLnBrk="0" hangingPunct="1">
              <a:lnSpc>
                <a:spcPct val="100000"/>
              </a:lnSpc>
              <a:spcBef>
                <a:spcPts val="0"/>
              </a:spcBef>
              <a:spcAft>
                <a:spcPts val="0"/>
              </a:spcAft>
              <a:buClrTx/>
              <a:buSzTx/>
              <a:buFontTx/>
              <a:buNone/>
              <a:tabLst/>
              <a:defRPr/>
            </a:pPr>
            <a:r>
              <a:rPr kumimoji="0" lang="es-ES" sz="1300" b="0" i="0" u="none" strike="noStrike" kern="0" cap="none" spc="0" normalizeH="0" baseline="0" dirty="0">
                <a:ln>
                  <a:noFill/>
                </a:ln>
                <a:solidFill>
                  <a:prstClr val="black"/>
                </a:solidFill>
                <a:effectLst/>
                <a:uLnTx/>
                <a:uFillTx/>
                <a:latin typeface="Calibri"/>
              </a:rPr>
              <a:t>Cabe también mencionar que la división entre desarrollados y en desarrollo es muy relevante ya que muestran tendencias y correlaciones muy distintas entre ellos, por lo cual esta división hace que el estudio sea mas preciso. </a:t>
            </a:r>
          </a:p>
        </p:txBody>
      </p:sp>
      <p:sp>
        <p:nvSpPr>
          <p:cNvPr id="8" name="CuadroTexto 7"/>
          <p:cNvSpPr txBox="1"/>
          <p:nvPr/>
        </p:nvSpPr>
        <p:spPr>
          <a:xfrm>
            <a:off x="1413164" y="1122218"/>
            <a:ext cx="19119272" cy="2246769"/>
          </a:xfrm>
          <a:prstGeom prst="rect">
            <a:avLst/>
          </a:prstGeom>
          <a:solidFill>
            <a:schemeClr val="accent1">
              <a:lumMod val="75000"/>
            </a:schemeClr>
          </a:solidFill>
        </p:spPr>
        <p:txBody>
          <a:bodyPr wrap="square" rtlCol="0">
            <a:spAutoFit/>
          </a:bodyPr>
          <a:lstStyle/>
          <a:p>
            <a:pPr algn="ctr"/>
            <a:r>
              <a:rPr lang="es-ES" sz="10000" dirty="0">
                <a:solidFill>
                  <a:schemeClr val="bg1"/>
                </a:solidFill>
              </a:rPr>
              <a:t>Análisis de esperanzas de vida</a:t>
            </a:r>
          </a:p>
          <a:p>
            <a:pPr algn="ctr"/>
            <a:r>
              <a:rPr lang="es-ES" sz="4000" dirty="0">
                <a:solidFill>
                  <a:schemeClr val="bg1"/>
                </a:solidFill>
              </a:rPr>
              <a:t>Raúl Aguilar Arroyo y Alberto Penas Diaz</a:t>
            </a:r>
          </a:p>
        </p:txBody>
      </p:sp>
      <p:sp>
        <p:nvSpPr>
          <p:cNvPr id="9" name="CuadroTexto 8"/>
          <p:cNvSpPr txBox="1"/>
          <p:nvPr/>
        </p:nvSpPr>
        <p:spPr>
          <a:xfrm>
            <a:off x="1563195" y="4038522"/>
            <a:ext cx="8178918" cy="887935"/>
          </a:xfrm>
          <a:prstGeom prst="rect">
            <a:avLst/>
          </a:prstGeom>
          <a:noFill/>
        </p:spPr>
        <p:txBody>
          <a:bodyPr wrap="square" rtlCol="0">
            <a:spAutoFit/>
          </a:bodyPr>
          <a:lstStyle/>
          <a:p>
            <a:r>
              <a:rPr lang="es-ES" b="1" dirty="0"/>
              <a:t>INTRODUCCIÓN Y OBJETIVOS</a:t>
            </a:r>
          </a:p>
        </p:txBody>
      </p:sp>
      <p:sp>
        <p:nvSpPr>
          <p:cNvPr id="11" name="Text Box 272"/>
          <p:cNvSpPr txBox="1">
            <a:spLocks noChangeArrowheads="1"/>
          </p:cNvSpPr>
          <p:nvPr/>
        </p:nvSpPr>
        <p:spPr bwMode="auto">
          <a:xfrm>
            <a:off x="1122218" y="5240800"/>
            <a:ext cx="9490798" cy="1024556"/>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defTabSz="3599438" eaLnBrk="1" fontAlgn="auto" latinLnBrk="0" hangingPunct="1">
              <a:lnSpc>
                <a:spcPct val="100000"/>
              </a:lnSpc>
              <a:spcBef>
                <a:spcPts val="0"/>
              </a:spcBef>
              <a:spcAft>
                <a:spcPts val="0"/>
              </a:spcAft>
              <a:buClrTx/>
              <a:buSzTx/>
              <a:buFontTx/>
              <a:buNone/>
              <a:tabLst/>
              <a:defRPr/>
            </a:pPr>
            <a:r>
              <a:rPr lang="es-ES" sz="1600" kern="0" dirty="0">
                <a:solidFill>
                  <a:prstClr val="black"/>
                </a:solidFill>
                <a:latin typeface="Calibri"/>
              </a:rPr>
              <a:t>Se pretende determinar si factores como consumo de alcohol, PIB,  mortalidad infantil, el IMC, el </a:t>
            </a:r>
            <a:r>
              <a:rPr lang="es-ES" sz="1600" kern="0" dirty="0" err="1">
                <a:solidFill>
                  <a:prstClr val="black"/>
                </a:solidFill>
                <a:latin typeface="Calibri"/>
              </a:rPr>
              <a:t>nº</a:t>
            </a:r>
            <a:r>
              <a:rPr lang="es-ES" sz="1600" kern="0" dirty="0">
                <a:solidFill>
                  <a:prstClr val="black"/>
                </a:solidFill>
                <a:latin typeface="Calibri"/>
              </a:rPr>
              <a:t> de hospitales o la escolarización  influyen en la esperanza de vida de un país. Asi como intentar localizar los mejores estimadores de esta.</a:t>
            </a:r>
          </a:p>
        </p:txBody>
      </p:sp>
      <p:sp>
        <p:nvSpPr>
          <p:cNvPr id="13" name="Text Box 272"/>
          <p:cNvSpPr txBox="1">
            <a:spLocks noChangeArrowheads="1"/>
          </p:cNvSpPr>
          <p:nvPr/>
        </p:nvSpPr>
        <p:spPr bwMode="auto">
          <a:xfrm>
            <a:off x="11346874" y="16499833"/>
            <a:ext cx="3951184" cy="1695268"/>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rtl="0" fontAlgn="base">
              <a:spcBef>
                <a:spcPts val="0"/>
              </a:spcBef>
              <a:spcAft>
                <a:spcPts val="0"/>
              </a:spcAft>
              <a:buFont typeface="Arial" panose="020B0604020202020204" pitchFamily="34" charset="0"/>
              <a:buChar char="•"/>
            </a:pPr>
            <a:r>
              <a:rPr lang="es-ES" sz="1300" kern="0" dirty="0">
                <a:solidFill>
                  <a:prstClr val="black"/>
                </a:solidFill>
                <a:latin typeface="Calibri"/>
              </a:rPr>
              <a:t>alcohol </a:t>
            </a:r>
          </a:p>
          <a:p>
            <a:pPr rtl="0" fontAlgn="base">
              <a:spcBef>
                <a:spcPts val="0"/>
              </a:spcBef>
              <a:spcAft>
                <a:spcPts val="0"/>
              </a:spcAft>
              <a:buFont typeface="Arial" panose="020B0604020202020204" pitchFamily="34" charset="0"/>
              <a:buChar char="•"/>
            </a:pPr>
            <a:r>
              <a:rPr lang="es-ES" sz="1300" kern="0" dirty="0" err="1">
                <a:solidFill>
                  <a:prstClr val="black"/>
                </a:solidFill>
                <a:latin typeface="Calibri"/>
              </a:rPr>
              <a:t>doctors</a:t>
            </a:r>
            <a:r>
              <a:rPr lang="es-ES" sz="1300" kern="0" dirty="0">
                <a:solidFill>
                  <a:prstClr val="black"/>
                </a:solidFill>
                <a:latin typeface="Calibri"/>
              </a:rPr>
              <a:t> </a:t>
            </a:r>
          </a:p>
          <a:p>
            <a:pPr rtl="0" fontAlgn="base">
              <a:spcBef>
                <a:spcPts val="0"/>
              </a:spcBef>
              <a:spcAft>
                <a:spcPts val="0"/>
              </a:spcAft>
              <a:buFont typeface="Arial" panose="020B0604020202020204" pitchFamily="34" charset="0"/>
              <a:buChar char="•"/>
            </a:pPr>
            <a:r>
              <a:rPr lang="es-ES" sz="1300" kern="0" dirty="0" err="1">
                <a:solidFill>
                  <a:prstClr val="black"/>
                </a:solidFill>
                <a:latin typeface="Calibri"/>
              </a:rPr>
              <a:t>che_gdp</a:t>
            </a:r>
            <a:endParaRPr lang="es-ES" sz="1300" kern="0" dirty="0">
              <a:solidFill>
                <a:prstClr val="black"/>
              </a:solidFill>
              <a:latin typeface="Calibri"/>
            </a:endParaRPr>
          </a:p>
          <a:p>
            <a:pPr rtl="0" fontAlgn="base">
              <a:spcBef>
                <a:spcPts val="0"/>
              </a:spcBef>
              <a:spcAft>
                <a:spcPts val="0"/>
              </a:spcAft>
              <a:buFont typeface="Arial" panose="020B0604020202020204" pitchFamily="34" charset="0"/>
              <a:buChar char="•"/>
            </a:pPr>
            <a:r>
              <a:rPr lang="es-ES" sz="1300" kern="0" dirty="0" err="1">
                <a:solidFill>
                  <a:prstClr val="black"/>
                </a:solidFill>
                <a:latin typeface="Calibri"/>
              </a:rPr>
              <a:t>une_infant</a:t>
            </a:r>
            <a:endParaRPr lang="es-ES" sz="1300" kern="0" dirty="0">
              <a:solidFill>
                <a:prstClr val="black"/>
              </a:solidFill>
              <a:latin typeface="Calibri"/>
            </a:endParaRPr>
          </a:p>
          <a:p>
            <a:pPr rtl="0" fontAlgn="base">
              <a:spcBef>
                <a:spcPts val="0"/>
              </a:spcBef>
              <a:spcAft>
                <a:spcPts val="0"/>
              </a:spcAft>
            </a:pPr>
            <a:r>
              <a:rPr lang="es-ES" sz="1300" kern="0" dirty="0">
                <a:solidFill>
                  <a:prstClr val="black"/>
                </a:solidFill>
                <a:latin typeface="Calibri"/>
              </a:rPr>
              <a:t>Para ello utilizaremos los resultados de una regresión múltiple utilizando todas las variables secundarias. Los resultados se muestran en la figura 5: </a:t>
            </a:r>
          </a:p>
          <a:p>
            <a:pPr rtl="0">
              <a:spcBef>
                <a:spcPts val="0"/>
              </a:spcBef>
              <a:spcAft>
                <a:spcPts val="0"/>
              </a:spcAft>
            </a:pPr>
            <a:br>
              <a:rPr lang="es-ES" sz="1300" kern="0" dirty="0">
                <a:solidFill>
                  <a:prstClr val="black"/>
                </a:solidFill>
                <a:latin typeface="Calibri"/>
              </a:rPr>
            </a:br>
            <a:br>
              <a:rPr lang="es-ES" sz="1050" b="0" dirty="0">
                <a:effectLst/>
              </a:rPr>
            </a:b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
        <p:nvSpPr>
          <p:cNvPr id="14" name="CuadroTexto 13"/>
          <p:cNvSpPr txBox="1"/>
          <p:nvPr/>
        </p:nvSpPr>
        <p:spPr>
          <a:xfrm>
            <a:off x="2277890" y="11178464"/>
            <a:ext cx="6733308" cy="887935"/>
          </a:xfrm>
          <a:prstGeom prst="rect">
            <a:avLst/>
          </a:prstGeom>
          <a:noFill/>
        </p:spPr>
        <p:txBody>
          <a:bodyPr wrap="square" rtlCol="0">
            <a:spAutoFit/>
          </a:bodyPr>
          <a:lstStyle/>
          <a:p>
            <a:r>
              <a:rPr lang="es-ES" b="1" dirty="0"/>
              <a:t>ESTUDIO DESCRIPTIVO</a:t>
            </a:r>
          </a:p>
        </p:txBody>
      </p:sp>
      <p:sp>
        <p:nvSpPr>
          <p:cNvPr id="15" name="Text Box 272"/>
          <p:cNvSpPr txBox="1">
            <a:spLocks noChangeArrowheads="1"/>
          </p:cNvSpPr>
          <p:nvPr/>
        </p:nvSpPr>
        <p:spPr bwMode="auto">
          <a:xfrm>
            <a:off x="1077074" y="12421877"/>
            <a:ext cx="4812106" cy="2979506"/>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just" defTabSz="3599438" eaLnBrk="1" fontAlgn="auto" latinLnBrk="0" hangingPunct="1">
              <a:lnSpc>
                <a:spcPct val="100000"/>
              </a:lnSpc>
              <a:spcBef>
                <a:spcPts val="0"/>
              </a:spcBef>
              <a:spcAft>
                <a:spcPts val="0"/>
              </a:spcAft>
              <a:buClrTx/>
              <a:buSzTx/>
              <a:buFontTx/>
              <a:buNone/>
              <a:tabLst/>
              <a:defRPr/>
            </a:pPr>
            <a:r>
              <a:rPr lang="es-ES" sz="1400" kern="0" dirty="0">
                <a:solidFill>
                  <a:prstClr val="black"/>
                </a:solidFill>
                <a:latin typeface="Calibri"/>
              </a:rPr>
              <a:t>La figura 1 muestra las medidas resumen de la variable principal “life_expect”, haremos una distinción entre países desarrollados y en desarrollo.</a:t>
            </a:r>
          </a:p>
          <a:p>
            <a:pPr marL="0" marR="0" lvl="0" indent="0" algn="just" defTabSz="3599438" eaLnBrk="1" fontAlgn="auto" latinLnBrk="0" hangingPunct="1">
              <a:lnSpc>
                <a:spcPct val="100000"/>
              </a:lnSpc>
              <a:spcBef>
                <a:spcPts val="0"/>
              </a:spcBef>
              <a:spcAft>
                <a:spcPts val="0"/>
              </a:spcAft>
              <a:buClrTx/>
              <a:buSzTx/>
              <a:buFontTx/>
              <a:buNone/>
              <a:tabLst/>
              <a:defRPr/>
            </a:pPr>
            <a:r>
              <a:rPr kumimoji="0" lang="es-ES" sz="1400" b="0" i="0" u="none" strike="noStrike" kern="0" cap="none" spc="0" normalizeH="0" baseline="0" dirty="0">
                <a:ln>
                  <a:noFill/>
                </a:ln>
                <a:solidFill>
                  <a:prstClr val="black"/>
                </a:solidFill>
                <a:effectLst/>
                <a:uLnTx/>
                <a:uFillTx/>
                <a:latin typeface="Calibri"/>
              </a:rPr>
              <a:t>Las características mas  llamativas de las variables son el amplio rango de valores [36,84], asi como la alta desviación estándar la cual es mucho mas notable en los países en desarrollo y menor en los países desarrollados, lo mismo sucede con todos los cuartiles. También se puede observar que el mínimo pertenece a los países en desarrollo (cuya media se encuentra por debajo de la media general), y el máximo a los desarrollados (cuya media se encuentra por encima de la media general), hecho muy lógico a priori.</a:t>
            </a:r>
          </a:p>
        </p:txBody>
      </p:sp>
      <p:sp>
        <p:nvSpPr>
          <p:cNvPr id="16" name="CuadroTexto 15"/>
          <p:cNvSpPr txBox="1"/>
          <p:nvPr/>
        </p:nvSpPr>
        <p:spPr>
          <a:xfrm>
            <a:off x="1693718" y="23888367"/>
            <a:ext cx="7917871" cy="887935"/>
          </a:xfrm>
          <a:prstGeom prst="rect">
            <a:avLst/>
          </a:prstGeom>
          <a:noFill/>
        </p:spPr>
        <p:txBody>
          <a:bodyPr wrap="square" rtlCol="0">
            <a:spAutoFit/>
          </a:bodyPr>
          <a:lstStyle/>
          <a:p>
            <a:r>
              <a:rPr lang="es-ES" b="1" dirty="0"/>
              <a:t>AJUSTE DE DISTRIBUCIONES</a:t>
            </a:r>
          </a:p>
        </p:txBody>
      </p:sp>
      <mc:AlternateContent xmlns:mc="http://schemas.openxmlformats.org/markup-compatibility/2006" xmlns:a14="http://schemas.microsoft.com/office/drawing/2010/main">
        <mc:Choice Requires="a14">
          <p:sp>
            <p:nvSpPr>
              <p:cNvPr id="17" name="Text Box 272"/>
              <p:cNvSpPr txBox="1">
                <a:spLocks noChangeArrowheads="1"/>
              </p:cNvSpPr>
              <p:nvPr/>
            </p:nvSpPr>
            <p:spPr bwMode="auto">
              <a:xfrm>
                <a:off x="1413165" y="25240965"/>
                <a:ext cx="9199851" cy="3480163"/>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just" defTabSz="3599438" eaLnBrk="1" fontAlgn="auto" latinLnBrk="0" hangingPunct="1">
                  <a:lnSpc>
                    <a:spcPct val="100000"/>
                  </a:lnSpc>
                  <a:spcBef>
                    <a:spcPts val="0"/>
                  </a:spcBef>
                  <a:spcAft>
                    <a:spcPts val="0"/>
                  </a:spcAft>
                  <a:buClrTx/>
                  <a:buSzTx/>
                  <a:buFontTx/>
                  <a:buNone/>
                  <a:tabLst/>
                  <a:defRPr/>
                </a:pPr>
                <a:endParaRPr kumimoji="0" lang="es-ES" sz="1300" b="1" i="0" u="none" strike="noStrike" kern="0" cap="none" spc="0" normalizeH="0" baseline="0" dirty="0">
                  <a:ln>
                    <a:noFill/>
                  </a:ln>
                  <a:solidFill>
                    <a:prstClr val="black"/>
                  </a:solidFill>
                  <a:effectLst/>
                  <a:uLnTx/>
                  <a:uFillTx/>
                  <a:latin typeface="Calibri"/>
                </a:endParaRPr>
              </a:p>
              <a:p>
                <a:pPr marL="0" marR="0" lvl="0" indent="0" algn="just" defTabSz="3599438"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En el análisis descriptivo hemos observado que contamos con una asimetría negativa importante, por lo que difícilmente los datos seguirán una distribución normal, asi que probaremos varias distribuciones a ver cual se ajusta mas. Por la forma que muestran los histogramas. Parece que las distribuciones que mas se asemejan a la forma de nuestros datos es la normal, log-normal o Weibull. Por lo que hemos probado las tres. En la figura 3 podemos ver que todas muestran un ajuste muy parecido por lo que por simplicidad escogeremos la distribución normal.</a:t>
                </a:r>
              </a:p>
              <a:p>
                <a:pPr lvl="0" algn="just" defTabSz="3599438">
                  <a:defRPr/>
                </a:pPr>
                <a:r>
                  <a:rPr kumimoji="0" lang="es-ES" sz="1300" i="0" u="none" strike="noStrike" kern="0" cap="none" spc="0" normalizeH="0" baseline="0" dirty="0">
                    <a:ln>
                      <a:noFill/>
                    </a:ln>
                    <a:solidFill>
                      <a:prstClr val="black"/>
                    </a:solidFill>
                    <a:effectLst/>
                    <a:uLnTx/>
                    <a:uFillTx/>
                    <a:latin typeface="Calibri"/>
                  </a:rPr>
                  <a:t>Si planteamos la siguiente hipótesis:</a:t>
                </a:r>
              </a:p>
              <a:p>
                <a:pPr lvl="0" defTabSz="3599438">
                  <a:defRPr/>
                </a:pPr>
                <a14:m>
                  <m:oMathPara xmlns:m="http://schemas.openxmlformats.org/officeDocument/2006/math">
                    <m:oMathParaPr>
                      <m:jc m:val="left"/>
                    </m:oMathParaPr>
                    <m:oMath xmlns:m="http://schemas.openxmlformats.org/officeDocument/2006/math">
                      <m:sSub>
                        <m:sSubPr>
                          <m:ctrlPr>
                            <a:rPr lang="es-ES" sz="1300" b="0" i="1" kern="0" smtClean="0">
                              <a:solidFill>
                                <a:prstClr val="black"/>
                              </a:solidFill>
                              <a:latin typeface="Cambria Math" panose="02040503050406030204" pitchFamily="18" charset="0"/>
                            </a:rPr>
                          </m:ctrlPr>
                        </m:sSubPr>
                        <m:e>
                          <m:r>
                            <m:rPr>
                              <m:sty m:val="p"/>
                            </m:rPr>
                            <a:rPr lang="es-ES" sz="1300" b="0" i="0" kern="0" smtClean="0">
                              <a:solidFill>
                                <a:prstClr val="black"/>
                              </a:solidFill>
                              <a:latin typeface="Cambria Math" panose="02040503050406030204" pitchFamily="18" charset="0"/>
                            </a:rPr>
                            <m:t>H</m:t>
                          </m:r>
                        </m:e>
                        <m:sub>
                          <m:r>
                            <a:rPr lang="es-ES" sz="1300" b="0" i="0" kern="0" smtClean="0">
                              <a:solidFill>
                                <a:prstClr val="black"/>
                              </a:solidFill>
                              <a:latin typeface="Cambria Math" panose="02040503050406030204" pitchFamily="18" charset="0"/>
                            </a:rPr>
                            <m:t>0</m:t>
                          </m:r>
                        </m:sub>
                      </m:sSub>
                      <m:r>
                        <a:rPr lang="es-ES" sz="1300" b="0" i="0" kern="0" smtClean="0">
                          <a:solidFill>
                            <a:prstClr val="black"/>
                          </a:solidFill>
                          <a:latin typeface="Cambria Math" panose="02040503050406030204" pitchFamily="18" charset="0"/>
                        </a:rPr>
                        <m:t>→ </m:t>
                      </m:r>
                      <m:r>
                        <m:rPr>
                          <m:sty m:val="p"/>
                        </m:rPr>
                        <a:rPr lang="es-ES" sz="1300" b="0" i="0" kern="0" smtClean="0">
                          <a:solidFill>
                            <a:prstClr val="black"/>
                          </a:solidFill>
                          <a:latin typeface="Cambria Math" panose="02040503050406030204" pitchFamily="18" charset="0"/>
                          <a:ea typeface="Cambria Math" panose="02040503050406030204" pitchFamily="18" charset="0"/>
                        </a:rPr>
                        <m:t>μ</m:t>
                      </m:r>
                      <m:r>
                        <a:rPr lang="es-ES" sz="1300" b="0" i="0" kern="0" smtClean="0">
                          <a:solidFill>
                            <a:prstClr val="black"/>
                          </a:solidFill>
                          <a:latin typeface="Cambria Math" panose="02040503050406030204" pitchFamily="18" charset="0"/>
                          <a:ea typeface="Cambria Math" panose="02040503050406030204" pitchFamily="18" charset="0"/>
                        </a:rPr>
                        <m:t> ≠</m:t>
                      </m:r>
                      <m:acc>
                        <m:accPr>
                          <m:chr m:val="̂"/>
                          <m:ctrlPr>
                            <a:rPr lang="es-ES" sz="1300" b="0" i="1" kern="0" smtClean="0">
                              <a:solidFill>
                                <a:prstClr val="black"/>
                              </a:solidFill>
                              <a:latin typeface="Cambria Math" panose="02040503050406030204" pitchFamily="18" charset="0"/>
                              <a:ea typeface="Cambria Math" panose="02040503050406030204" pitchFamily="18" charset="0"/>
                            </a:rPr>
                          </m:ctrlPr>
                        </m:accPr>
                        <m:e>
                          <m:r>
                            <m:rPr>
                              <m:sty m:val="p"/>
                            </m:rPr>
                            <a:rPr lang="es-ES" sz="1300" b="0" i="0" kern="0" smtClean="0">
                              <a:solidFill>
                                <a:prstClr val="black"/>
                              </a:solidFill>
                              <a:latin typeface="Cambria Math" panose="02040503050406030204" pitchFamily="18" charset="0"/>
                              <a:ea typeface="Cambria Math" panose="02040503050406030204" pitchFamily="18" charset="0"/>
                            </a:rPr>
                            <m:t>x</m:t>
                          </m:r>
                        </m:e>
                      </m:acc>
                    </m:oMath>
                  </m:oMathPara>
                </a14:m>
                <a:endParaRPr lang="es-ES" sz="1300" b="0" kern="0" dirty="0">
                  <a:solidFill>
                    <a:prstClr val="black"/>
                  </a:solidFill>
                  <a:latin typeface="Calibri"/>
                </a:endParaRPr>
              </a:p>
              <a:p>
                <a:pPr lvl="0" defTabSz="3599438">
                  <a:defRPr/>
                </a:pPr>
                <a14:m>
                  <m:oMathPara xmlns:m="http://schemas.openxmlformats.org/officeDocument/2006/math">
                    <m:oMathParaPr>
                      <m:jc m:val="left"/>
                    </m:oMathParaPr>
                    <m:oMath xmlns:m="http://schemas.openxmlformats.org/officeDocument/2006/math">
                      <m:sSub>
                        <m:sSubPr>
                          <m:ctrlPr>
                            <a:rPr lang="es-ES" sz="1300" b="0" i="1" kern="0" smtClean="0">
                              <a:solidFill>
                                <a:prstClr val="black"/>
                              </a:solidFill>
                              <a:latin typeface="Cambria Math" panose="02040503050406030204" pitchFamily="18" charset="0"/>
                            </a:rPr>
                          </m:ctrlPr>
                        </m:sSubPr>
                        <m:e>
                          <m:r>
                            <m:rPr>
                              <m:sty m:val="p"/>
                            </m:rPr>
                            <a:rPr lang="es-ES" sz="1300" b="0" i="0" kern="0" smtClean="0">
                              <a:solidFill>
                                <a:prstClr val="black"/>
                              </a:solidFill>
                              <a:latin typeface="Cambria Math" panose="02040503050406030204" pitchFamily="18" charset="0"/>
                            </a:rPr>
                            <m:t>H</m:t>
                          </m:r>
                        </m:e>
                        <m:sub>
                          <m:r>
                            <a:rPr lang="es-ES" sz="1300" b="0" i="0" kern="0" smtClean="0">
                              <a:solidFill>
                                <a:prstClr val="black"/>
                              </a:solidFill>
                              <a:latin typeface="Cambria Math" panose="02040503050406030204" pitchFamily="18" charset="0"/>
                            </a:rPr>
                            <m:t>1</m:t>
                          </m:r>
                        </m:sub>
                      </m:sSub>
                      <m:r>
                        <a:rPr lang="es-ES" sz="1300" b="0" i="0" kern="0" smtClean="0">
                          <a:solidFill>
                            <a:prstClr val="black"/>
                          </a:solidFill>
                          <a:latin typeface="Cambria Math" panose="02040503050406030204" pitchFamily="18" charset="0"/>
                        </a:rPr>
                        <m:t>→ </m:t>
                      </m:r>
                      <m:r>
                        <m:rPr>
                          <m:sty m:val="p"/>
                        </m:rPr>
                        <a:rPr lang="es-ES" sz="1300" b="0" i="0" kern="0" smtClean="0">
                          <a:solidFill>
                            <a:prstClr val="black"/>
                          </a:solidFill>
                          <a:latin typeface="Cambria Math" panose="02040503050406030204" pitchFamily="18" charset="0"/>
                          <a:ea typeface="Cambria Math" panose="02040503050406030204" pitchFamily="18" charset="0"/>
                        </a:rPr>
                        <m:t>μ</m:t>
                      </m:r>
                      <m:r>
                        <a:rPr lang="es-ES" sz="1300" b="0" i="0" kern="0" smtClean="0">
                          <a:solidFill>
                            <a:prstClr val="black"/>
                          </a:solidFill>
                          <a:latin typeface="Cambria Math" panose="02040503050406030204" pitchFamily="18" charset="0"/>
                          <a:ea typeface="Cambria Math" panose="02040503050406030204" pitchFamily="18" charset="0"/>
                        </a:rPr>
                        <m:t>=</m:t>
                      </m:r>
                      <m:acc>
                        <m:accPr>
                          <m:chr m:val="̂"/>
                          <m:ctrlPr>
                            <a:rPr lang="es-ES" sz="1300" b="0" i="1" kern="0" smtClean="0">
                              <a:solidFill>
                                <a:prstClr val="black"/>
                              </a:solidFill>
                              <a:latin typeface="Cambria Math" panose="02040503050406030204" pitchFamily="18" charset="0"/>
                              <a:ea typeface="Cambria Math" panose="02040503050406030204" pitchFamily="18" charset="0"/>
                            </a:rPr>
                          </m:ctrlPr>
                        </m:accPr>
                        <m:e>
                          <m:r>
                            <m:rPr>
                              <m:sty m:val="p"/>
                            </m:rPr>
                            <a:rPr lang="es-ES" sz="1300" b="0" i="0" kern="0" smtClean="0">
                              <a:solidFill>
                                <a:prstClr val="black"/>
                              </a:solidFill>
                              <a:latin typeface="Cambria Math" panose="02040503050406030204" pitchFamily="18" charset="0"/>
                              <a:ea typeface="Cambria Math" panose="02040503050406030204" pitchFamily="18" charset="0"/>
                            </a:rPr>
                            <m:t>x</m:t>
                          </m:r>
                        </m:e>
                      </m:acc>
                    </m:oMath>
                  </m:oMathPara>
                </a14:m>
                <a:endParaRPr lang="es-ES" sz="1300" kern="0" dirty="0">
                  <a:solidFill>
                    <a:prstClr val="black"/>
                  </a:solidFill>
                  <a:latin typeface="Calibri"/>
                </a:endParaRPr>
              </a:p>
              <a:p>
                <a:pPr lvl="0" defTabSz="3599438">
                  <a:defRPr/>
                </a:pPr>
                <a:r>
                  <a:rPr lang="es-ES" sz="1300" kern="0" dirty="0">
                    <a:solidFill>
                      <a:prstClr val="black"/>
                    </a:solidFill>
                    <a:latin typeface="Calibri"/>
                  </a:rPr>
                  <a:t>Obtenemos un p-</a:t>
                </a:r>
                <a:r>
                  <a:rPr lang="es-ES" sz="1300" kern="0" dirty="0" err="1">
                    <a:solidFill>
                      <a:prstClr val="black"/>
                    </a:solidFill>
                    <a:latin typeface="Calibri"/>
                  </a:rPr>
                  <a:t>value</a:t>
                </a:r>
                <a:r>
                  <a:rPr lang="es-ES" sz="1300" kern="0" dirty="0">
                    <a:solidFill>
                      <a:prstClr val="black"/>
                    </a:solidFill>
                    <a:latin typeface="Calibri"/>
                  </a:rPr>
                  <a:t> &lt; 2.2e-16 es decir prácticamente 0, por lo que podemos asumir con casi total seguridad que los datos siguen una distribución normal de media </a:t>
                </a:r>
                <a14:m>
                  <m:oMath xmlns:m="http://schemas.openxmlformats.org/officeDocument/2006/math">
                    <m:acc>
                      <m:accPr>
                        <m:chr m:val="̂"/>
                        <m:ctrlPr>
                          <a:rPr lang="es-ES" sz="1300" b="0" i="1" kern="0" smtClean="0">
                            <a:solidFill>
                              <a:prstClr val="black"/>
                            </a:solidFill>
                            <a:latin typeface="Cambria Math" panose="02040503050406030204" pitchFamily="18" charset="0"/>
                            <a:ea typeface="Cambria Math" panose="02040503050406030204" pitchFamily="18" charset="0"/>
                          </a:rPr>
                        </m:ctrlPr>
                      </m:accPr>
                      <m:e>
                        <m:r>
                          <a:rPr lang="es-ES" sz="1300" b="0" i="1" kern="0" smtClean="0">
                            <a:solidFill>
                              <a:prstClr val="black"/>
                            </a:solidFill>
                            <a:latin typeface="Cambria Math" panose="02040503050406030204" pitchFamily="18" charset="0"/>
                            <a:ea typeface="Cambria Math" panose="02040503050406030204" pitchFamily="18" charset="0"/>
                          </a:rPr>
                          <m:t>𝑥</m:t>
                        </m:r>
                      </m:e>
                    </m:acc>
                    <m:r>
                      <a:rPr lang="es-ES" sz="1300" b="0" i="1" kern="0" smtClean="0">
                        <a:solidFill>
                          <a:prstClr val="black"/>
                        </a:solidFill>
                        <a:latin typeface="Cambria Math" panose="02040503050406030204" pitchFamily="18" charset="0"/>
                        <a:ea typeface="Cambria Math" panose="02040503050406030204" pitchFamily="18" charset="0"/>
                      </a:rPr>
                      <m:t>=71,02</m:t>
                    </m:r>
                    <m:r>
                      <a:rPr lang="es-ES" sz="1300" b="0" i="0" kern="0" smtClean="0">
                        <a:solidFill>
                          <a:prstClr val="black"/>
                        </a:solidFill>
                        <a:latin typeface="Cambria Math" panose="02040503050406030204" pitchFamily="18" charset="0"/>
                        <a:ea typeface="Cambria Math" panose="02040503050406030204" pitchFamily="18" charset="0"/>
                      </a:rPr>
                      <m:t>.</m:t>
                    </m:r>
                  </m:oMath>
                </a14:m>
                <a:r>
                  <a:rPr lang="es-ES" sz="1300" kern="0" dirty="0">
                    <a:solidFill>
                      <a:prstClr val="black"/>
                    </a:solidFill>
                    <a:latin typeface="Calibri"/>
                  </a:rPr>
                  <a:t> </a:t>
                </a:r>
              </a:p>
              <a:p>
                <a:pPr lvl="0" defTabSz="3599438">
                  <a:defRPr/>
                </a:pPr>
                <a:r>
                  <a:rPr lang="es-ES" sz="1300" kern="0" dirty="0">
                    <a:solidFill>
                      <a:prstClr val="black"/>
                    </a:solidFill>
                    <a:latin typeface="Calibri"/>
                  </a:rPr>
                  <a:t>Por otro lado podemos intentar probar que la desviación muestral es igual </a:t>
                </a:r>
                <a14:m>
                  <m:oMath xmlns:m="http://schemas.openxmlformats.org/officeDocument/2006/math">
                    <m:r>
                      <a:rPr lang="es-ES" sz="1300" i="1" kern="0" smtClean="0">
                        <a:solidFill>
                          <a:prstClr val="black"/>
                        </a:solidFill>
                        <a:latin typeface="Cambria Math" panose="02040503050406030204" pitchFamily="18" charset="0"/>
                        <a:ea typeface="Cambria Math" panose="02040503050406030204" pitchFamily="18" charset="0"/>
                      </a:rPr>
                      <m:t>𝜎</m:t>
                    </m:r>
                    <m:r>
                      <a:rPr lang="es-ES" sz="1300" b="0" i="1" kern="0" smtClean="0">
                        <a:solidFill>
                          <a:prstClr val="black"/>
                        </a:solidFill>
                        <a:latin typeface="Cambria Math" panose="02040503050406030204" pitchFamily="18" charset="0"/>
                        <a:ea typeface="Cambria Math" panose="02040503050406030204" pitchFamily="18" charset="0"/>
                      </a:rPr>
                      <m:t>=</m:t>
                    </m:r>
                    <m:sSub>
                      <m:sSubPr>
                        <m:ctrlPr>
                          <a:rPr lang="es-ES" sz="1300" b="0" i="1" kern="0" smtClean="0">
                            <a:solidFill>
                              <a:prstClr val="black"/>
                            </a:solidFill>
                            <a:latin typeface="Cambria Math" panose="02040503050406030204" pitchFamily="18" charset="0"/>
                            <a:ea typeface="Cambria Math" panose="02040503050406030204" pitchFamily="18" charset="0"/>
                          </a:rPr>
                        </m:ctrlPr>
                      </m:sSubPr>
                      <m:e>
                        <m:r>
                          <a:rPr lang="es-ES" sz="1300" b="0" i="1" kern="0" smtClean="0">
                            <a:solidFill>
                              <a:prstClr val="black"/>
                            </a:solidFill>
                            <a:latin typeface="Cambria Math" panose="02040503050406030204" pitchFamily="18" charset="0"/>
                            <a:ea typeface="Cambria Math" panose="02040503050406030204" pitchFamily="18" charset="0"/>
                          </a:rPr>
                          <m:t>𝜎</m:t>
                        </m:r>
                      </m:e>
                      <m:sub>
                        <m:r>
                          <a:rPr lang="es-ES" sz="1300" b="0" i="1" kern="0" smtClean="0">
                            <a:solidFill>
                              <a:prstClr val="black"/>
                            </a:solidFill>
                            <a:latin typeface="Cambria Math" panose="02040503050406030204" pitchFamily="18" charset="0"/>
                            <a:ea typeface="Cambria Math" panose="02040503050406030204" pitchFamily="18" charset="0"/>
                          </a:rPr>
                          <m:t>0</m:t>
                        </m:r>
                      </m:sub>
                    </m:sSub>
                  </m:oMath>
                </a14:m>
                <a:r>
                  <a:rPr lang="es-ES" sz="1300" kern="0" dirty="0">
                    <a:solidFill>
                      <a:prstClr val="black"/>
                    </a:solidFill>
                    <a:latin typeface="Calibri"/>
                  </a:rPr>
                  <a:t>:</a:t>
                </a:r>
              </a:p>
              <a:p>
                <a:pPr lvl="0" defTabSz="3599438">
                  <a:defRPr/>
                </a:pPr>
                <a14:m>
                  <m:oMathPara xmlns:m="http://schemas.openxmlformats.org/officeDocument/2006/math">
                    <m:oMathParaPr>
                      <m:jc m:val="left"/>
                    </m:oMathParaPr>
                    <m:oMath xmlns:m="http://schemas.openxmlformats.org/officeDocument/2006/math">
                      <m:sSub>
                        <m:sSubPr>
                          <m:ctrlPr>
                            <a:rPr lang="es-ES" sz="1300" b="0" i="1" kern="0" smtClean="0">
                              <a:solidFill>
                                <a:prstClr val="black"/>
                              </a:solidFill>
                              <a:latin typeface="Cambria Math" panose="02040503050406030204" pitchFamily="18" charset="0"/>
                            </a:rPr>
                          </m:ctrlPr>
                        </m:sSubPr>
                        <m:e>
                          <m:r>
                            <a:rPr lang="es-ES" sz="1300" b="0" i="1" kern="0" smtClean="0">
                              <a:solidFill>
                                <a:prstClr val="black"/>
                              </a:solidFill>
                              <a:latin typeface="Cambria Math" panose="02040503050406030204" pitchFamily="18" charset="0"/>
                            </a:rPr>
                            <m:t>𝐻</m:t>
                          </m:r>
                        </m:e>
                        <m:sub>
                          <m:r>
                            <a:rPr lang="es-ES" sz="1300" b="0" i="1" kern="0" smtClean="0">
                              <a:solidFill>
                                <a:prstClr val="black"/>
                              </a:solidFill>
                              <a:latin typeface="Cambria Math" panose="02040503050406030204" pitchFamily="18" charset="0"/>
                            </a:rPr>
                            <m:t>0</m:t>
                          </m:r>
                        </m:sub>
                      </m:sSub>
                      <m:r>
                        <a:rPr lang="es-ES" sz="1300" b="0" i="1" kern="0" smtClean="0">
                          <a:solidFill>
                            <a:prstClr val="black"/>
                          </a:solidFill>
                          <a:latin typeface="Cambria Math" panose="02040503050406030204" pitchFamily="18" charset="0"/>
                        </a:rPr>
                        <m:t>→</m:t>
                      </m:r>
                      <m:sSup>
                        <m:sSupPr>
                          <m:ctrlPr>
                            <a:rPr lang="es-ES" sz="1300" b="0" i="1" kern="0" smtClean="0">
                              <a:solidFill>
                                <a:prstClr val="black"/>
                              </a:solidFill>
                              <a:latin typeface="Cambria Math" panose="02040503050406030204" pitchFamily="18" charset="0"/>
                              <a:ea typeface="Cambria Math" panose="02040503050406030204" pitchFamily="18" charset="0"/>
                            </a:rPr>
                          </m:ctrlPr>
                        </m:sSupPr>
                        <m:e>
                          <m:r>
                            <a:rPr lang="es-ES" sz="1300" i="1" kern="0">
                              <a:solidFill>
                                <a:prstClr val="black"/>
                              </a:solidFill>
                              <a:latin typeface="Cambria Math" panose="02040503050406030204" pitchFamily="18" charset="0"/>
                              <a:ea typeface="Cambria Math" panose="02040503050406030204" pitchFamily="18" charset="0"/>
                            </a:rPr>
                            <m:t>𝜎</m:t>
                          </m:r>
                        </m:e>
                        <m:sup>
                          <m:r>
                            <a:rPr lang="es-ES" sz="1300" b="0" i="1" kern="0" smtClean="0">
                              <a:solidFill>
                                <a:prstClr val="black"/>
                              </a:solidFill>
                              <a:latin typeface="Cambria Math" panose="02040503050406030204" pitchFamily="18" charset="0"/>
                              <a:ea typeface="Cambria Math" panose="02040503050406030204" pitchFamily="18" charset="0"/>
                            </a:rPr>
                            <m:t>2</m:t>
                          </m:r>
                        </m:sup>
                      </m:sSup>
                      <m:r>
                        <a:rPr lang="es-ES" sz="1300" b="0" i="1" kern="0" smtClean="0">
                          <a:solidFill>
                            <a:prstClr val="black"/>
                          </a:solidFill>
                          <a:latin typeface="Cambria Math" panose="02040503050406030204" pitchFamily="18" charset="0"/>
                          <a:ea typeface="Cambria Math" panose="02040503050406030204" pitchFamily="18" charset="0"/>
                        </a:rPr>
                        <m:t>≠</m:t>
                      </m:r>
                      <m:sSubSup>
                        <m:sSubSupPr>
                          <m:ctrlPr>
                            <a:rPr lang="es-ES" sz="1300" b="0" i="1" kern="0" smtClean="0">
                              <a:solidFill>
                                <a:prstClr val="black"/>
                              </a:solidFill>
                              <a:latin typeface="Cambria Math" panose="02040503050406030204" pitchFamily="18" charset="0"/>
                              <a:ea typeface="Cambria Math" panose="02040503050406030204" pitchFamily="18" charset="0"/>
                            </a:rPr>
                          </m:ctrlPr>
                        </m:sSubSupPr>
                        <m:e>
                          <m:r>
                            <a:rPr lang="es-ES" sz="1300" i="1" kern="0">
                              <a:solidFill>
                                <a:prstClr val="black"/>
                              </a:solidFill>
                              <a:latin typeface="Cambria Math" panose="02040503050406030204" pitchFamily="18" charset="0"/>
                              <a:ea typeface="Cambria Math" panose="02040503050406030204" pitchFamily="18" charset="0"/>
                            </a:rPr>
                            <m:t>𝜎</m:t>
                          </m:r>
                        </m:e>
                        <m:sub>
                          <m:r>
                            <a:rPr lang="es-ES" sz="1300" b="0" i="1" kern="0" smtClean="0">
                              <a:solidFill>
                                <a:prstClr val="black"/>
                              </a:solidFill>
                              <a:latin typeface="Cambria Math" panose="02040503050406030204" pitchFamily="18" charset="0"/>
                              <a:ea typeface="Cambria Math" panose="02040503050406030204" pitchFamily="18" charset="0"/>
                            </a:rPr>
                            <m:t>0</m:t>
                          </m:r>
                        </m:sub>
                        <m:sup>
                          <m:r>
                            <a:rPr lang="es-ES" sz="1300" b="0" i="1" kern="0" smtClean="0">
                              <a:solidFill>
                                <a:prstClr val="black"/>
                              </a:solidFill>
                              <a:latin typeface="Cambria Math" panose="02040503050406030204" pitchFamily="18" charset="0"/>
                              <a:ea typeface="Cambria Math" panose="02040503050406030204" pitchFamily="18" charset="0"/>
                            </a:rPr>
                            <m:t>2</m:t>
                          </m:r>
                        </m:sup>
                      </m:sSubSup>
                    </m:oMath>
                  </m:oMathPara>
                </a14:m>
                <a:endParaRPr lang="es-ES" sz="1300" b="0" kern="0" dirty="0">
                  <a:solidFill>
                    <a:prstClr val="black"/>
                  </a:solidFill>
                  <a:latin typeface="Calibri"/>
                </a:endParaRPr>
              </a:p>
              <a:p>
                <a:pPr lvl="0" defTabSz="3599438">
                  <a:defRPr/>
                </a:pPr>
                <a14:m>
                  <m:oMathPara xmlns:m="http://schemas.openxmlformats.org/officeDocument/2006/math">
                    <m:oMathParaPr>
                      <m:jc m:val="left"/>
                    </m:oMathParaPr>
                    <m:oMath xmlns:m="http://schemas.openxmlformats.org/officeDocument/2006/math">
                      <m:sSub>
                        <m:sSubPr>
                          <m:ctrlPr>
                            <a:rPr lang="es-ES" sz="1300" b="0" i="1" kern="0" smtClean="0">
                              <a:solidFill>
                                <a:prstClr val="black"/>
                              </a:solidFill>
                              <a:latin typeface="Cambria Math" panose="02040503050406030204" pitchFamily="18" charset="0"/>
                            </a:rPr>
                          </m:ctrlPr>
                        </m:sSubPr>
                        <m:e>
                          <m:r>
                            <a:rPr lang="es-ES" sz="1300" b="0" i="1" kern="0" smtClean="0">
                              <a:solidFill>
                                <a:prstClr val="black"/>
                              </a:solidFill>
                              <a:latin typeface="Cambria Math" panose="02040503050406030204" pitchFamily="18" charset="0"/>
                            </a:rPr>
                            <m:t>𝐻</m:t>
                          </m:r>
                        </m:e>
                        <m:sub>
                          <m:r>
                            <a:rPr lang="es-ES" sz="1300" b="0" i="1" kern="0" smtClean="0">
                              <a:solidFill>
                                <a:prstClr val="black"/>
                              </a:solidFill>
                              <a:latin typeface="Cambria Math" panose="02040503050406030204" pitchFamily="18" charset="0"/>
                            </a:rPr>
                            <m:t>1</m:t>
                          </m:r>
                        </m:sub>
                      </m:sSub>
                      <m:r>
                        <a:rPr lang="es-ES" sz="1300" b="0" i="1" kern="0" smtClean="0">
                          <a:solidFill>
                            <a:prstClr val="black"/>
                          </a:solidFill>
                          <a:latin typeface="Cambria Math" panose="02040503050406030204" pitchFamily="18" charset="0"/>
                        </a:rPr>
                        <m:t>→</m:t>
                      </m:r>
                      <m:sSup>
                        <m:sSupPr>
                          <m:ctrlPr>
                            <a:rPr lang="es-ES" sz="1300" b="0" i="1" kern="0" smtClean="0">
                              <a:solidFill>
                                <a:prstClr val="black"/>
                              </a:solidFill>
                              <a:latin typeface="Cambria Math" panose="02040503050406030204" pitchFamily="18" charset="0"/>
                              <a:ea typeface="Cambria Math" panose="02040503050406030204" pitchFamily="18" charset="0"/>
                            </a:rPr>
                          </m:ctrlPr>
                        </m:sSupPr>
                        <m:e>
                          <m:r>
                            <a:rPr lang="es-ES" sz="1300" i="1" kern="0">
                              <a:solidFill>
                                <a:prstClr val="black"/>
                              </a:solidFill>
                              <a:latin typeface="Cambria Math" panose="02040503050406030204" pitchFamily="18" charset="0"/>
                              <a:ea typeface="Cambria Math" panose="02040503050406030204" pitchFamily="18" charset="0"/>
                            </a:rPr>
                            <m:t>𝜎</m:t>
                          </m:r>
                        </m:e>
                        <m:sup>
                          <m:r>
                            <a:rPr lang="es-ES" sz="1300" b="0" i="1" kern="0" smtClean="0">
                              <a:solidFill>
                                <a:prstClr val="black"/>
                              </a:solidFill>
                              <a:latin typeface="Cambria Math" panose="02040503050406030204" pitchFamily="18" charset="0"/>
                              <a:ea typeface="Cambria Math" panose="02040503050406030204" pitchFamily="18" charset="0"/>
                            </a:rPr>
                            <m:t>2</m:t>
                          </m:r>
                        </m:sup>
                      </m:sSup>
                      <m:r>
                        <a:rPr lang="es-ES" sz="1300" b="0" i="1" kern="0" smtClean="0">
                          <a:solidFill>
                            <a:prstClr val="black"/>
                          </a:solidFill>
                          <a:latin typeface="Cambria Math" panose="02040503050406030204" pitchFamily="18" charset="0"/>
                          <a:ea typeface="Cambria Math" panose="02040503050406030204" pitchFamily="18" charset="0"/>
                        </a:rPr>
                        <m:t>=</m:t>
                      </m:r>
                      <m:sSubSup>
                        <m:sSubSupPr>
                          <m:ctrlPr>
                            <a:rPr lang="es-ES" sz="1300" b="0" i="1" kern="0" smtClean="0">
                              <a:solidFill>
                                <a:prstClr val="black"/>
                              </a:solidFill>
                              <a:latin typeface="Cambria Math" panose="02040503050406030204" pitchFamily="18" charset="0"/>
                              <a:ea typeface="Cambria Math" panose="02040503050406030204" pitchFamily="18" charset="0"/>
                            </a:rPr>
                          </m:ctrlPr>
                        </m:sSubSupPr>
                        <m:e>
                          <m:r>
                            <a:rPr lang="es-ES" sz="1300" i="1" kern="0">
                              <a:solidFill>
                                <a:prstClr val="black"/>
                              </a:solidFill>
                              <a:latin typeface="Cambria Math" panose="02040503050406030204" pitchFamily="18" charset="0"/>
                              <a:ea typeface="Cambria Math" panose="02040503050406030204" pitchFamily="18" charset="0"/>
                            </a:rPr>
                            <m:t>𝜎</m:t>
                          </m:r>
                        </m:e>
                        <m:sub>
                          <m:r>
                            <a:rPr lang="es-ES" sz="1300" i="1" kern="0">
                              <a:solidFill>
                                <a:prstClr val="black"/>
                              </a:solidFill>
                              <a:latin typeface="Cambria Math" panose="02040503050406030204" pitchFamily="18" charset="0"/>
                              <a:ea typeface="Cambria Math" panose="02040503050406030204" pitchFamily="18" charset="0"/>
                            </a:rPr>
                            <m:t>0</m:t>
                          </m:r>
                        </m:sub>
                        <m:sup>
                          <m:r>
                            <a:rPr lang="es-ES" sz="1300" b="0" i="1" kern="0" smtClean="0">
                              <a:solidFill>
                                <a:prstClr val="black"/>
                              </a:solidFill>
                              <a:latin typeface="Cambria Math" panose="02040503050406030204" pitchFamily="18" charset="0"/>
                              <a:ea typeface="Cambria Math" panose="02040503050406030204" pitchFamily="18" charset="0"/>
                            </a:rPr>
                            <m:t>2</m:t>
                          </m:r>
                        </m:sup>
                      </m:sSubSup>
                    </m:oMath>
                  </m:oMathPara>
                </a14:m>
                <a:endParaRPr lang="es-ES" sz="1300" kern="0" dirty="0">
                  <a:solidFill>
                    <a:prstClr val="black"/>
                  </a:solidFill>
                  <a:latin typeface="Calibri"/>
                </a:endParaRPr>
              </a:p>
              <a:p>
                <a:pPr lvl="0" defTabSz="3599438">
                  <a:defRPr/>
                </a:pPr>
                <a:r>
                  <a:rPr lang="es-ES" sz="1300" kern="0" dirty="0">
                    <a:solidFill>
                      <a:prstClr val="black"/>
                    </a:solidFill>
                    <a:latin typeface="Calibri"/>
                  </a:rPr>
                  <a:t>Lo cual nos da un r p-</a:t>
                </a:r>
                <a:r>
                  <a:rPr lang="es-ES" sz="1300" kern="0" dirty="0" err="1">
                    <a:solidFill>
                      <a:prstClr val="black"/>
                    </a:solidFill>
                    <a:latin typeface="Calibri"/>
                  </a:rPr>
                  <a:t>value</a:t>
                </a:r>
                <a:r>
                  <a:rPr lang="es-ES" sz="1300" kern="0" dirty="0">
                    <a:solidFill>
                      <a:prstClr val="black"/>
                    </a:solidFill>
                    <a:latin typeface="Calibri"/>
                  </a:rPr>
                  <a:t> = 0.02013 por lo que podemos rechazar la hipótesis nula y aceptar que </a:t>
                </a:r>
                <a14:m>
                  <m:oMath xmlns:m="http://schemas.openxmlformats.org/officeDocument/2006/math">
                    <m:sSup>
                      <m:sSupPr>
                        <m:ctrlPr>
                          <a:rPr lang="es-ES" sz="1300" b="0" i="1" kern="0" smtClean="0">
                            <a:solidFill>
                              <a:prstClr val="black"/>
                            </a:solidFill>
                            <a:latin typeface="Cambria Math" panose="02040503050406030204" pitchFamily="18" charset="0"/>
                            <a:ea typeface="Cambria Math" panose="02040503050406030204" pitchFamily="18" charset="0"/>
                          </a:rPr>
                        </m:ctrlPr>
                      </m:sSupPr>
                      <m:e>
                        <m:r>
                          <a:rPr lang="es-ES" sz="1300" i="1" kern="0">
                            <a:solidFill>
                              <a:prstClr val="black"/>
                            </a:solidFill>
                            <a:latin typeface="Cambria Math" panose="02040503050406030204" pitchFamily="18" charset="0"/>
                            <a:ea typeface="Cambria Math" panose="02040503050406030204" pitchFamily="18" charset="0"/>
                          </a:rPr>
                          <m:t>𝜎</m:t>
                        </m:r>
                      </m:e>
                      <m:sup>
                        <m:r>
                          <a:rPr lang="es-ES" sz="1300" b="0" i="1" kern="0" smtClean="0">
                            <a:solidFill>
                              <a:prstClr val="black"/>
                            </a:solidFill>
                            <a:latin typeface="Cambria Math" panose="02040503050406030204" pitchFamily="18" charset="0"/>
                            <a:ea typeface="Cambria Math" panose="02040503050406030204" pitchFamily="18" charset="0"/>
                          </a:rPr>
                          <m:t>2</m:t>
                        </m:r>
                      </m:sup>
                    </m:sSup>
                    <m:r>
                      <a:rPr lang="es-ES" sz="1300" b="0" i="1" kern="0" smtClean="0">
                        <a:solidFill>
                          <a:prstClr val="black"/>
                        </a:solidFill>
                        <a:latin typeface="Cambria Math" panose="02040503050406030204" pitchFamily="18" charset="0"/>
                        <a:ea typeface="Cambria Math" panose="02040503050406030204" pitchFamily="18" charset="0"/>
                      </a:rPr>
                      <m:t>=</m:t>
                    </m:r>
                    <m:sSubSup>
                      <m:sSubSupPr>
                        <m:ctrlPr>
                          <a:rPr lang="es-ES" sz="1300" b="0" i="1" kern="0" smtClean="0">
                            <a:solidFill>
                              <a:prstClr val="black"/>
                            </a:solidFill>
                            <a:latin typeface="Cambria Math" panose="02040503050406030204" pitchFamily="18" charset="0"/>
                            <a:ea typeface="Cambria Math" panose="02040503050406030204" pitchFamily="18" charset="0"/>
                          </a:rPr>
                        </m:ctrlPr>
                      </m:sSubSupPr>
                      <m:e>
                        <m:r>
                          <a:rPr lang="es-ES" sz="1300" i="1" kern="0">
                            <a:solidFill>
                              <a:prstClr val="black"/>
                            </a:solidFill>
                            <a:latin typeface="Cambria Math" panose="02040503050406030204" pitchFamily="18" charset="0"/>
                            <a:ea typeface="Cambria Math" panose="02040503050406030204" pitchFamily="18" charset="0"/>
                          </a:rPr>
                          <m:t>𝜎</m:t>
                        </m:r>
                      </m:e>
                      <m:sub>
                        <m:r>
                          <a:rPr lang="es-ES" sz="1300" i="1" kern="0">
                            <a:solidFill>
                              <a:prstClr val="black"/>
                            </a:solidFill>
                            <a:latin typeface="Cambria Math" panose="02040503050406030204" pitchFamily="18" charset="0"/>
                            <a:ea typeface="Cambria Math" panose="02040503050406030204" pitchFamily="18" charset="0"/>
                          </a:rPr>
                          <m:t>0</m:t>
                        </m:r>
                      </m:sub>
                      <m:sup>
                        <m:r>
                          <a:rPr lang="es-ES" sz="1300" b="0" i="1" kern="0" smtClean="0">
                            <a:solidFill>
                              <a:prstClr val="black"/>
                            </a:solidFill>
                            <a:latin typeface="Cambria Math" panose="02040503050406030204" pitchFamily="18" charset="0"/>
                            <a:ea typeface="Cambria Math" panose="02040503050406030204" pitchFamily="18" charset="0"/>
                          </a:rPr>
                          <m:t>2</m:t>
                        </m:r>
                      </m:sup>
                    </m:sSubSup>
                    <m:r>
                      <a:rPr lang="es-ES" sz="1300" b="0" i="1" kern="0" smtClean="0">
                        <a:solidFill>
                          <a:prstClr val="black"/>
                        </a:solidFill>
                        <a:latin typeface="Cambria Math" panose="02040503050406030204" pitchFamily="18" charset="0"/>
                        <a:ea typeface="Cambria Math" panose="02040503050406030204" pitchFamily="18" charset="0"/>
                      </a:rPr>
                      <m:t>=8</m:t>
                    </m:r>
                  </m:oMath>
                </a14:m>
                <a:r>
                  <a:rPr lang="es-ES" sz="1300" kern="0" dirty="0">
                    <a:solidFill>
                      <a:prstClr val="black"/>
                    </a:solidFill>
                    <a:latin typeface="Calibri"/>
                  </a:rPr>
                  <a:t> </a:t>
                </a:r>
              </a:p>
              <a:p>
                <a:pPr lvl="0" defTabSz="3599438">
                  <a:defRPr/>
                </a:pPr>
                <a:r>
                  <a:rPr lang="es-ES" sz="1300" kern="0" dirty="0">
                    <a:solidFill>
                      <a:prstClr val="black"/>
                    </a:solidFill>
                    <a:latin typeface="Calibri"/>
                  </a:rPr>
                  <a:t>Por lo que podemos concluir que nuestros datos siguen una distribución normal Z( 71.02, 8), </a:t>
                </a:r>
              </a:p>
              <a:p>
                <a:pPr lvl="0" defTabSz="3599438">
                  <a:defRPr/>
                </a:pPr>
                <a:endParaRPr lang="es-ES" sz="1300" kern="0" dirty="0">
                  <a:solidFill>
                    <a:prstClr val="black"/>
                  </a:solidFill>
                  <a:latin typeface="Calibri"/>
                </a:endParaRPr>
              </a:p>
            </p:txBody>
          </p:sp>
        </mc:Choice>
        <mc:Fallback xmlns="">
          <p:sp>
            <p:nvSpPr>
              <p:cNvPr id="17" name="Text Box 272"/>
              <p:cNvSpPr txBox="1">
                <a:spLocks noRot="1" noChangeAspect="1" noMove="1" noResize="1" noEditPoints="1" noAdjustHandles="1" noChangeArrowheads="1" noChangeShapeType="1" noTextEdit="1"/>
              </p:cNvSpPr>
              <p:nvPr/>
            </p:nvSpPr>
            <p:spPr bwMode="auto">
              <a:xfrm>
                <a:off x="1413165" y="25240965"/>
                <a:ext cx="9199851" cy="3480163"/>
              </a:xfrm>
              <a:prstGeom prst="rect">
                <a:avLst/>
              </a:prstGeom>
              <a:blipFill>
                <a:blip r:embed="rId2"/>
                <a:stretch>
                  <a:fillRect/>
                </a:stretch>
              </a:blipFill>
              <a:ln>
                <a:noFill/>
              </a:ln>
              <a:effectLst/>
            </p:spPr>
            <p:txBody>
              <a:bodyPr/>
              <a:lstStyle/>
              <a:p>
                <a:r>
                  <a:rPr lang="es-ES">
                    <a:noFill/>
                  </a:rPr>
                  <a:t> </a:t>
                </a:r>
              </a:p>
            </p:txBody>
          </p:sp>
        </mc:Fallback>
      </mc:AlternateContent>
      <p:sp>
        <p:nvSpPr>
          <p:cNvPr id="18" name="CuadroTexto 17"/>
          <p:cNvSpPr txBox="1"/>
          <p:nvPr/>
        </p:nvSpPr>
        <p:spPr>
          <a:xfrm>
            <a:off x="11346872" y="3557262"/>
            <a:ext cx="9185564" cy="1683538"/>
          </a:xfrm>
          <a:prstGeom prst="rect">
            <a:avLst/>
          </a:prstGeom>
          <a:noFill/>
        </p:spPr>
        <p:txBody>
          <a:bodyPr wrap="square" rtlCol="0">
            <a:spAutoFit/>
          </a:bodyPr>
          <a:lstStyle/>
          <a:p>
            <a:r>
              <a:rPr lang="es-ES" b="1" dirty="0"/>
              <a:t>INTERVALOS DE CONFIANZA Y CONTRASTE DE HIPÓTESIS</a:t>
            </a:r>
          </a:p>
        </p:txBody>
      </p:sp>
      <p:sp>
        <p:nvSpPr>
          <p:cNvPr id="19" name="Text Box 272"/>
          <p:cNvSpPr txBox="1">
            <a:spLocks noChangeArrowheads="1"/>
          </p:cNvSpPr>
          <p:nvPr/>
        </p:nvSpPr>
        <p:spPr bwMode="auto">
          <a:xfrm>
            <a:off x="11346873" y="5305047"/>
            <a:ext cx="9201786" cy="7956311"/>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rtl="0">
              <a:spcBef>
                <a:spcPts val="0"/>
              </a:spcBef>
              <a:spcAft>
                <a:spcPts val="0"/>
              </a:spcAft>
            </a:pPr>
            <a:r>
              <a:rPr lang="es-ES" sz="1800" b="0" i="0" u="none" strike="noStrike" dirty="0">
                <a:solidFill>
                  <a:srgbClr val="000000"/>
                </a:solidFill>
                <a:effectLst/>
                <a:latin typeface="Arial" panose="020B0604020202020204" pitchFamily="34" charset="0"/>
              </a:rPr>
              <a:t>Queremos construir los intervalos de confianza para la media de la esperanza de vida los países según nuestros datos. Según la media y la desviación típica de la esperanza de vida, sacamos los histogramas correspondientes y comprobamos (véase apartado anterior) que los datos siguen una distribución parecida a una normal. También se podría realizar una prueba de bondad de ajuste para ver si nuestros datos se ajustan a una distribución normal, pero es redundante. </a:t>
            </a:r>
            <a:endParaRPr lang="es-ES" sz="1050" b="0" dirty="0">
              <a:effectLst/>
            </a:endParaRPr>
          </a:p>
          <a:p>
            <a:pPr rtl="0">
              <a:spcBef>
                <a:spcPts val="0"/>
              </a:spcBef>
              <a:spcAft>
                <a:spcPts val="0"/>
              </a:spcAft>
            </a:pPr>
            <a:br>
              <a:rPr lang="es-ES" sz="1050" b="0" dirty="0">
                <a:effectLst/>
              </a:rPr>
            </a:br>
            <a:endParaRPr lang="es-ES" sz="1050" b="0" dirty="0">
              <a:effectLst/>
            </a:endParaRPr>
          </a:p>
          <a:p>
            <a:pPr rtl="0">
              <a:spcBef>
                <a:spcPts val="0"/>
              </a:spcBef>
              <a:spcAft>
                <a:spcPts val="0"/>
              </a:spcAft>
            </a:pPr>
            <a:endParaRPr lang="es-ES" sz="1050" dirty="0"/>
          </a:p>
          <a:p>
            <a:pPr rtl="0">
              <a:spcBef>
                <a:spcPts val="0"/>
              </a:spcBef>
              <a:spcAft>
                <a:spcPts val="0"/>
              </a:spcAft>
            </a:pPr>
            <a:endParaRPr lang="es-ES" sz="1050" b="0" dirty="0">
              <a:effectLst/>
            </a:endParaRPr>
          </a:p>
          <a:p>
            <a:pPr rtl="0">
              <a:spcBef>
                <a:spcPts val="0"/>
              </a:spcBef>
              <a:spcAft>
                <a:spcPts val="0"/>
              </a:spcAft>
            </a:pPr>
            <a:endParaRPr lang="es-ES" sz="1050" dirty="0"/>
          </a:p>
          <a:p>
            <a:pPr rtl="0">
              <a:spcBef>
                <a:spcPts val="0"/>
              </a:spcBef>
              <a:spcAft>
                <a:spcPts val="0"/>
              </a:spcAft>
            </a:pPr>
            <a:endParaRPr lang="es-ES" sz="1050" b="0" dirty="0">
              <a:effectLst/>
            </a:endParaRPr>
          </a:p>
          <a:p>
            <a:pPr rtl="0">
              <a:spcBef>
                <a:spcPts val="0"/>
              </a:spcBef>
              <a:spcAft>
                <a:spcPts val="0"/>
              </a:spcAft>
            </a:pPr>
            <a:endParaRPr lang="es-ES" sz="1050" dirty="0"/>
          </a:p>
          <a:p>
            <a:pPr rtl="0">
              <a:spcBef>
                <a:spcPts val="0"/>
              </a:spcBef>
              <a:spcAft>
                <a:spcPts val="0"/>
              </a:spcAft>
            </a:pPr>
            <a:endParaRPr lang="es-ES" sz="1050" b="0" dirty="0">
              <a:effectLst/>
            </a:endParaRPr>
          </a:p>
          <a:p>
            <a:pPr rtl="0">
              <a:spcBef>
                <a:spcPts val="0"/>
              </a:spcBef>
              <a:spcAft>
                <a:spcPts val="0"/>
              </a:spcAft>
            </a:pPr>
            <a:endParaRPr lang="es-ES" sz="1050" dirty="0"/>
          </a:p>
          <a:p>
            <a:pPr rtl="0">
              <a:spcBef>
                <a:spcPts val="0"/>
              </a:spcBef>
              <a:spcAft>
                <a:spcPts val="0"/>
              </a:spcAft>
            </a:pPr>
            <a:endParaRPr lang="es-ES" sz="1050" b="0" dirty="0">
              <a:effectLst/>
            </a:endParaRPr>
          </a:p>
          <a:p>
            <a:pPr rtl="0">
              <a:spcBef>
                <a:spcPts val="0"/>
              </a:spcBef>
              <a:spcAft>
                <a:spcPts val="0"/>
              </a:spcAft>
            </a:pPr>
            <a:endParaRPr lang="es-ES" sz="1050" dirty="0"/>
          </a:p>
          <a:p>
            <a:pPr rtl="0">
              <a:spcBef>
                <a:spcPts val="0"/>
              </a:spcBef>
              <a:spcAft>
                <a:spcPts val="0"/>
              </a:spcAft>
            </a:pPr>
            <a:endParaRPr lang="es-ES" sz="1050" b="0" dirty="0">
              <a:effectLst/>
            </a:endParaRPr>
          </a:p>
          <a:p>
            <a:pPr rtl="0">
              <a:spcBef>
                <a:spcPts val="0"/>
              </a:spcBef>
              <a:spcAft>
                <a:spcPts val="0"/>
              </a:spcAft>
            </a:pPr>
            <a:endParaRPr lang="es-ES" sz="1050" dirty="0"/>
          </a:p>
          <a:p>
            <a:pPr rtl="0">
              <a:spcBef>
                <a:spcPts val="0"/>
              </a:spcBef>
              <a:spcAft>
                <a:spcPts val="0"/>
              </a:spcAft>
            </a:pPr>
            <a:endParaRPr lang="es-ES" sz="1050" b="0" dirty="0">
              <a:effectLst/>
            </a:endParaRPr>
          </a:p>
          <a:p>
            <a:pPr rtl="0">
              <a:spcBef>
                <a:spcPts val="0"/>
              </a:spcBef>
              <a:spcAft>
                <a:spcPts val="0"/>
              </a:spcAft>
            </a:pPr>
            <a:br>
              <a:rPr lang="es-ES" sz="1050" b="0" dirty="0">
                <a:effectLst/>
              </a:rPr>
            </a:br>
            <a:endParaRPr lang="es-ES" sz="1050" b="0" dirty="0">
              <a:effectLst/>
            </a:endParaRPr>
          </a:p>
          <a:p>
            <a:pPr rtl="0">
              <a:spcBef>
                <a:spcPts val="0"/>
              </a:spcBef>
              <a:spcAft>
                <a:spcPts val="0"/>
              </a:spcAft>
            </a:pPr>
            <a:endParaRPr lang="es-ES" sz="1050" i="0" u="none" strike="noStrike" dirty="0">
              <a:solidFill>
                <a:srgbClr val="000000"/>
              </a:solidFill>
              <a:latin typeface="Arial" panose="020B0604020202020204" pitchFamily="34" charset="0"/>
            </a:endParaRPr>
          </a:p>
          <a:p>
            <a:pPr rtl="0">
              <a:spcBef>
                <a:spcPts val="0"/>
              </a:spcBef>
              <a:spcAft>
                <a:spcPts val="0"/>
              </a:spcAft>
            </a:pPr>
            <a:r>
              <a:rPr lang="es-ES" sz="1800" b="0" i="0" u="none" strike="noStrike" dirty="0">
                <a:solidFill>
                  <a:srgbClr val="000000"/>
                </a:solidFill>
                <a:effectLst/>
                <a:latin typeface="Arial" panose="020B0604020202020204" pitchFamily="34" charset="0"/>
              </a:rPr>
              <a:t>Los intervalos salen muy estrechos debido al gran número de datos que se han utilizado para su estimación, lo que quiere decir que, con un 95% de confianza, estando en un país desarrollado cualquiera,  la esperanza de vida media cae en el intervalo A y, estando en un país en vías de desarrollo, en el intervalo B. </a:t>
            </a:r>
          </a:p>
          <a:p>
            <a:pPr rtl="0">
              <a:spcBef>
                <a:spcPts val="0"/>
              </a:spcBef>
              <a:spcAft>
                <a:spcPts val="0"/>
              </a:spcAft>
            </a:pPr>
            <a:r>
              <a:rPr lang="es-ES" sz="1800" dirty="0">
                <a:solidFill>
                  <a:srgbClr val="000000"/>
                </a:solidFill>
              </a:rPr>
              <a:t>Viendo la media </a:t>
            </a:r>
            <a:endParaRPr lang="es-ES" sz="1050" b="0" dirty="0">
              <a:effectLst/>
            </a:endParaRPr>
          </a:p>
          <a:p>
            <a:pPr rtl="0">
              <a:spcBef>
                <a:spcPts val="0"/>
              </a:spcBef>
              <a:spcAft>
                <a:spcPts val="0"/>
              </a:spcAft>
            </a:pPr>
            <a:br>
              <a:rPr lang="es-ES" sz="1050" b="0" dirty="0">
                <a:effectLst/>
              </a:rPr>
            </a:br>
            <a:r>
              <a:rPr lang="es-ES" sz="1800" b="0" i="0" u="none" strike="noStrike" dirty="0">
                <a:solidFill>
                  <a:srgbClr val="000000"/>
                </a:solidFill>
                <a:effectLst/>
                <a:latin typeface="Arial" panose="020B0604020202020204" pitchFamily="34" charset="0"/>
              </a:rPr>
              <a:t>A pesar de que nuestros datos cuentan con un número significativamente mayor de información sobre países en vías de desarrollo, los intervalos de confianza obtenidos son suficientes como para confirmar que, el principal factor que define la media de la esperanza de vida es el de si un país se considera desarrollado o en desarrollo.</a:t>
            </a: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
        <p:nvSpPr>
          <p:cNvPr id="20" name="CuadroTexto 19"/>
          <p:cNvSpPr txBox="1"/>
          <p:nvPr/>
        </p:nvSpPr>
        <p:spPr>
          <a:xfrm>
            <a:off x="12573000" y="14957416"/>
            <a:ext cx="6749532" cy="887935"/>
          </a:xfrm>
          <a:prstGeom prst="rect">
            <a:avLst/>
          </a:prstGeom>
          <a:noFill/>
        </p:spPr>
        <p:txBody>
          <a:bodyPr wrap="square" rtlCol="0">
            <a:spAutoFit/>
          </a:bodyPr>
          <a:lstStyle/>
          <a:p>
            <a:r>
              <a:rPr lang="es-ES" b="1" dirty="0"/>
              <a:t>REGRESIÓN MÚLTIPLE</a:t>
            </a:r>
          </a:p>
        </p:txBody>
      </p:sp>
      <p:sp>
        <p:nvSpPr>
          <p:cNvPr id="21" name="CuadroTexto 20"/>
          <p:cNvSpPr txBox="1"/>
          <p:nvPr/>
        </p:nvSpPr>
        <p:spPr>
          <a:xfrm>
            <a:off x="13969470" y="27724957"/>
            <a:ext cx="4629787" cy="887935"/>
          </a:xfrm>
          <a:prstGeom prst="rect">
            <a:avLst/>
          </a:prstGeom>
          <a:noFill/>
        </p:spPr>
        <p:txBody>
          <a:bodyPr wrap="square" rtlCol="0">
            <a:spAutoFit/>
          </a:bodyPr>
          <a:lstStyle/>
          <a:p>
            <a:r>
              <a:rPr lang="es-ES" b="1" dirty="0"/>
              <a:t>CONCLUSIONES</a:t>
            </a:r>
          </a:p>
        </p:txBody>
      </p:sp>
      <p:sp>
        <p:nvSpPr>
          <p:cNvPr id="22" name="Text Box 272"/>
          <p:cNvSpPr txBox="1">
            <a:spLocks noChangeArrowheads="1"/>
          </p:cNvSpPr>
          <p:nvPr/>
        </p:nvSpPr>
        <p:spPr bwMode="auto">
          <a:xfrm>
            <a:off x="11510959" y="28612785"/>
            <a:ext cx="9185563" cy="2623236"/>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just" defTabSz="3599438" rtl="0"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Para hacer que este texto ocupe más espacio, se pueden agregar más detalles y ejemplos que respalden las afirmaciones mencionadas. Por ejemplo:</a:t>
            </a:r>
          </a:p>
          <a:p>
            <a:pPr marL="0" marR="0" lvl="0" indent="0" algn="just" defTabSz="3599438" rtl="0" eaLnBrk="1" fontAlgn="auto" latinLnBrk="0" hangingPunct="1">
              <a:lnSpc>
                <a:spcPct val="100000"/>
              </a:lnSpc>
              <a:spcBef>
                <a:spcPts val="0"/>
              </a:spcBef>
              <a:spcAft>
                <a:spcPts val="0"/>
              </a:spcAft>
              <a:buClrTx/>
              <a:buSzTx/>
              <a:buFontTx/>
              <a:buNone/>
              <a:tabLst/>
              <a:defRPr/>
            </a:pPr>
            <a:endParaRPr lang="es-ES" sz="1300" kern="0" dirty="0">
              <a:solidFill>
                <a:prstClr val="black"/>
              </a:solidFill>
              <a:latin typeface="Calibri"/>
            </a:endParaRPr>
          </a:p>
          <a:p>
            <a:pPr marL="0" marR="0" lvl="0" indent="0" algn="just" defTabSz="3599438" rtl="0"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En concreto, se ha podido observar que en los países desarrollados, la esperanza de vida supera los 78 años en promedio, mientras que en los países en desarrollo se ubica por debajo de los 68 años.</a:t>
            </a:r>
          </a:p>
          <a:p>
            <a:pPr marL="0" marR="0" lvl="0" indent="0" algn="just" defTabSz="3599438" rtl="0"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En cuanto a la dispersión en la esperanza de vida, se ha podido constatar que en los países desarrollados existe una variabilidad menor en la esperanza de vida de sus ciudadanos, mientras que en los países en desarrollo se observa una mayor variabilidad en esta medida.</a:t>
            </a:r>
          </a:p>
          <a:p>
            <a:pPr marL="0" marR="0" lvl="0" indent="0" algn="just" defTabSz="3599438" rtl="0" eaLnBrk="1" fontAlgn="auto" latinLnBrk="0" hangingPunct="1">
              <a:lnSpc>
                <a:spcPct val="100000"/>
              </a:lnSpc>
              <a:spcBef>
                <a:spcPts val="0"/>
              </a:spcBef>
              <a:spcAft>
                <a:spcPts val="0"/>
              </a:spcAft>
              <a:buClrTx/>
              <a:buSzTx/>
              <a:buFontTx/>
              <a:buNone/>
              <a:tabLst/>
              <a:defRPr/>
            </a:pPr>
            <a:r>
              <a:rPr lang="es-ES" sz="1300" kern="0" dirty="0">
                <a:solidFill>
                  <a:prstClr val="black"/>
                </a:solidFill>
                <a:latin typeface="Calibri"/>
              </a:rPr>
              <a:t>En cuanto a las variables inversión en sanidad y  doctores por cada 100k ciudadanos, se ha podido observar que en los países donde se registran valores altos en estas variables, mientras que a su ves tienen valores bajos de alcohol y mortalidad infantil, observan una mayor esperanza de vida. Es decir las variables inversión en sanidad, doctores, alcohol y mortalidad infantil son muy influyentes a la hora de estimar la esperanza de vida.</a:t>
            </a:r>
            <a:endParaRPr kumimoji="0" lang="es-ES" sz="1300" b="0" i="0" u="none" strike="noStrike" kern="0" cap="none" spc="0" normalizeH="0" baseline="0" noProof="0" dirty="0">
              <a:ln>
                <a:noFill/>
              </a:ln>
              <a:solidFill>
                <a:prstClr val="black"/>
              </a:solidFill>
              <a:effectLst/>
              <a:uLnTx/>
              <a:uFillTx/>
              <a:latin typeface="Calibri"/>
              <a:ea typeface="+mn-ea"/>
              <a:cs typeface="+mn-cs"/>
            </a:endParaRPr>
          </a:p>
        </p:txBody>
      </p:sp>
      <p:sp>
        <p:nvSpPr>
          <p:cNvPr id="2" name="CuadroTexto 1">
            <a:extLst>
              <a:ext uri="{FF2B5EF4-FFF2-40B4-BE49-F238E27FC236}">
                <a16:creationId xmlns:a16="http://schemas.microsoft.com/office/drawing/2014/main" id="{F369344B-D3C9-FE48-A66A-4F4170021097}"/>
              </a:ext>
            </a:extLst>
          </p:cNvPr>
          <p:cNvSpPr txBox="1"/>
          <p:nvPr/>
        </p:nvSpPr>
        <p:spPr>
          <a:xfrm>
            <a:off x="5041323" y="106928"/>
            <a:ext cx="11862953" cy="887935"/>
          </a:xfrm>
          <a:prstGeom prst="rect">
            <a:avLst/>
          </a:prstGeom>
          <a:noFill/>
        </p:spPr>
        <p:txBody>
          <a:bodyPr wrap="square" rtlCol="0">
            <a:spAutoFit/>
          </a:bodyPr>
          <a:lstStyle/>
          <a:p>
            <a:pPr algn="ctr"/>
            <a:r>
              <a:rPr lang="es-ES" b="1" dirty="0"/>
              <a:t>Ingeniería Informática – 2022/2023</a:t>
            </a:r>
          </a:p>
        </p:txBody>
      </p:sp>
      <p:sp>
        <p:nvSpPr>
          <p:cNvPr id="3" name="Text Box 272">
            <a:extLst>
              <a:ext uri="{FF2B5EF4-FFF2-40B4-BE49-F238E27FC236}">
                <a16:creationId xmlns:a16="http://schemas.microsoft.com/office/drawing/2014/main" id="{7C51C430-05BB-F297-185D-A3423EB014C1}"/>
              </a:ext>
            </a:extLst>
          </p:cNvPr>
          <p:cNvSpPr txBox="1">
            <a:spLocks/>
          </p:cNvSpPr>
          <p:nvPr/>
        </p:nvSpPr>
        <p:spPr bwMode="auto">
          <a:xfrm>
            <a:off x="1135352" y="6265355"/>
            <a:ext cx="4024025" cy="4816913"/>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defTabSz="3599438" eaLnBrk="1" fontAlgn="auto" latinLnBrk="0" hangingPunct="1">
              <a:lnSpc>
                <a:spcPct val="100000"/>
              </a:lnSpc>
              <a:spcBef>
                <a:spcPts val="0"/>
              </a:spcBef>
              <a:spcAft>
                <a:spcPts val="0"/>
              </a:spcAft>
              <a:buClrTx/>
              <a:buSzTx/>
              <a:buFontTx/>
              <a:buNone/>
              <a:tabLst/>
              <a:defRPr/>
            </a:pPr>
            <a:r>
              <a:rPr lang="es-ES" sz="2000" b="1" kern="0" dirty="0">
                <a:solidFill>
                  <a:prstClr val="black"/>
                </a:solidFill>
                <a:latin typeface="Calibri"/>
              </a:rPr>
              <a:t>Descripción de los datos:</a:t>
            </a:r>
          </a:p>
          <a:p>
            <a:pPr marL="0" marR="0" lvl="0" indent="0" defTabSz="3599438" eaLnBrk="1" fontAlgn="auto" latinLnBrk="0" hangingPunct="1">
              <a:lnSpc>
                <a:spcPct val="100000"/>
              </a:lnSpc>
              <a:spcBef>
                <a:spcPts val="0"/>
              </a:spcBef>
              <a:spcAft>
                <a:spcPts val="0"/>
              </a:spcAft>
              <a:buClrTx/>
              <a:buSzTx/>
              <a:buFontTx/>
              <a:buNone/>
              <a:tabLst/>
              <a:defRPr/>
            </a:pPr>
            <a:r>
              <a:rPr lang="es-ES" sz="2000" kern="0" dirty="0">
                <a:solidFill>
                  <a:prstClr val="black"/>
                </a:solidFill>
                <a:latin typeface="Calibri"/>
              </a:rPr>
              <a:t>    </a:t>
            </a:r>
            <a:r>
              <a:rPr lang="es-ES" sz="1600" kern="0" dirty="0">
                <a:solidFill>
                  <a:prstClr val="black"/>
                </a:solidFill>
                <a:latin typeface="Calibri"/>
              </a:rPr>
              <a:t>Numero de observaciones muestrales:</a:t>
            </a:r>
          </a:p>
          <a:p>
            <a:pPr marL="0" marR="0" lvl="0" indent="0" defTabSz="3599438" eaLnBrk="1" fontAlgn="auto" latinLnBrk="0" hangingPunct="1">
              <a:lnSpc>
                <a:spcPct val="100000"/>
              </a:lnSpc>
              <a:spcBef>
                <a:spcPts val="0"/>
              </a:spcBef>
              <a:spcAft>
                <a:spcPts val="0"/>
              </a:spcAft>
              <a:buClrTx/>
              <a:buSzTx/>
              <a:buFontTx/>
              <a:buNone/>
              <a:tabLst/>
              <a:defRPr/>
            </a:pPr>
            <a:r>
              <a:rPr lang="es-ES" sz="1600" kern="0" dirty="0">
                <a:solidFill>
                  <a:prstClr val="black"/>
                </a:solidFill>
                <a:latin typeface="Calibri"/>
              </a:rPr>
              <a:t>     Fuentes: WHO y UNESCO</a:t>
            </a:r>
          </a:p>
          <a:p>
            <a:pPr marL="0" marR="0" lvl="0" indent="0" defTabSz="3599438" eaLnBrk="1" fontAlgn="auto" latinLnBrk="0" hangingPunct="1">
              <a:lnSpc>
                <a:spcPct val="100000"/>
              </a:lnSpc>
              <a:spcBef>
                <a:spcPts val="0"/>
              </a:spcBef>
              <a:spcAft>
                <a:spcPts val="0"/>
              </a:spcAft>
              <a:buClrTx/>
              <a:buSzTx/>
              <a:buFontTx/>
              <a:buNone/>
              <a:tabLst/>
              <a:defRPr/>
            </a:pPr>
            <a:endParaRPr lang="es-ES" sz="2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r>
              <a:rPr lang="es-ES" sz="1600" b="1" kern="0" dirty="0">
                <a:solidFill>
                  <a:prstClr val="black"/>
                </a:solidFill>
                <a:latin typeface="Calibri"/>
              </a:rPr>
              <a:t>Variables:</a:t>
            </a:r>
          </a:p>
          <a:p>
            <a:pPr marL="342900" marR="0" lvl="0" indent="-342900" defTabSz="3599438"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600" b="1" kern="0" dirty="0">
                <a:solidFill>
                  <a:prstClr val="black"/>
                </a:solidFill>
                <a:latin typeface="Calibri"/>
              </a:rPr>
              <a:t>Variable principal</a:t>
            </a:r>
            <a:r>
              <a:rPr lang="es-ES" sz="2000" kern="0" dirty="0">
                <a:solidFill>
                  <a:prstClr val="black"/>
                </a:solidFill>
                <a:latin typeface="Calibri"/>
              </a:rPr>
              <a:t>	</a:t>
            </a:r>
          </a:p>
          <a:p>
            <a:pPr marL="762000" lvl="1" indent="-342900" defTabSz="3599438">
              <a:buFont typeface="Courier New" panose="02070309020205020404" pitchFamily="49" charset="0"/>
              <a:buChar char="o"/>
              <a:defRPr/>
            </a:pPr>
            <a:r>
              <a:rPr lang="es-ES" sz="1600" kern="0" dirty="0" err="1">
                <a:solidFill>
                  <a:prstClr val="black"/>
                </a:solidFill>
                <a:latin typeface="Calibri"/>
              </a:rPr>
              <a:t>life_expectancy</a:t>
            </a:r>
            <a:endParaRPr lang="es-ES" sz="1600" kern="0" dirty="0">
              <a:solidFill>
                <a:prstClr val="black"/>
              </a:solidFill>
              <a:latin typeface="Calibri"/>
            </a:endParaRPr>
          </a:p>
          <a:p>
            <a:pPr defTabSz="3599438">
              <a:defRPr/>
            </a:pPr>
            <a:endParaRPr lang="es-ES" sz="2000" kern="0" dirty="0">
              <a:solidFill>
                <a:prstClr val="black"/>
              </a:solidFill>
              <a:latin typeface="Calibri"/>
            </a:endParaRPr>
          </a:p>
          <a:p>
            <a:pPr defTabSz="3599438">
              <a:defRPr/>
            </a:pPr>
            <a:endParaRPr lang="es-ES" sz="2000" kern="0" dirty="0">
              <a:solidFill>
                <a:prstClr val="black"/>
              </a:solidFill>
              <a:latin typeface="Calibri"/>
            </a:endParaRPr>
          </a:p>
          <a:p>
            <a:pPr defTabSz="3599438">
              <a:defRPr/>
            </a:pPr>
            <a:endParaRPr lang="es-ES" sz="2000" kern="0" dirty="0">
              <a:solidFill>
                <a:prstClr val="black"/>
              </a:solidFill>
              <a:latin typeface="Calibri"/>
            </a:endParaRPr>
          </a:p>
          <a:p>
            <a:pPr defTabSz="3599438">
              <a:defRPr/>
            </a:pPr>
            <a:endParaRPr lang="es-ES" sz="2000" kern="0" dirty="0">
              <a:solidFill>
                <a:prstClr val="black"/>
              </a:solidFill>
              <a:latin typeface="Calibri"/>
            </a:endParaRPr>
          </a:p>
          <a:p>
            <a:pPr defTabSz="3599438">
              <a:defRPr/>
            </a:pPr>
            <a:r>
              <a:rPr lang="es-ES" sz="1400" kern="0" dirty="0">
                <a:solidFill>
                  <a:prstClr val="black"/>
                </a:solidFill>
                <a:latin typeface="Calibri"/>
              </a:rPr>
              <a:t>Nota: en los análisis se utilizará un nivel de significación del 5%, i.e. α = 0.05.</a:t>
            </a:r>
          </a:p>
          <a:p>
            <a:pPr defTabSz="3599438">
              <a:defRPr/>
            </a:pPr>
            <a:r>
              <a:rPr lang="es-ES" sz="1400" kern="0" dirty="0">
                <a:solidFill>
                  <a:prstClr val="black"/>
                </a:solidFill>
                <a:latin typeface="Calibri"/>
              </a:rPr>
              <a:t>Nota 2: la variable </a:t>
            </a:r>
            <a:r>
              <a:rPr lang="es-ES" sz="1400" kern="0" dirty="0" err="1">
                <a:solidFill>
                  <a:prstClr val="black"/>
                </a:solidFill>
                <a:latin typeface="Calibri"/>
              </a:rPr>
              <a:t>life</a:t>
            </a:r>
            <a:r>
              <a:rPr lang="es-ES" sz="1400" kern="0" dirty="0">
                <a:solidFill>
                  <a:prstClr val="black"/>
                </a:solidFill>
                <a:latin typeface="Calibri"/>
              </a:rPr>
              <a:t> </a:t>
            </a:r>
            <a:r>
              <a:rPr lang="es-ES" sz="1400" kern="0" dirty="0" err="1">
                <a:solidFill>
                  <a:prstClr val="black"/>
                </a:solidFill>
                <a:latin typeface="Calibri"/>
              </a:rPr>
              <a:t>expect</a:t>
            </a:r>
            <a:r>
              <a:rPr lang="es-ES" sz="1400" kern="0" dirty="0">
                <a:solidFill>
                  <a:prstClr val="black"/>
                </a:solidFill>
                <a:latin typeface="Calibri"/>
              </a:rPr>
              <a:t> esta calculada por la WHO y la variable </a:t>
            </a:r>
            <a:r>
              <a:rPr lang="es-ES" sz="1400" kern="0" dirty="0" err="1">
                <a:solidFill>
                  <a:prstClr val="black"/>
                </a:solidFill>
                <a:latin typeface="Calibri"/>
              </a:rPr>
              <a:t>une_life</a:t>
            </a:r>
            <a:r>
              <a:rPr lang="es-ES" sz="1400" kern="0" dirty="0">
                <a:solidFill>
                  <a:prstClr val="black"/>
                </a:solidFill>
                <a:latin typeface="Calibri"/>
              </a:rPr>
              <a:t> esta calculada por la UNESCO</a:t>
            </a:r>
          </a:p>
        </p:txBody>
      </p:sp>
      <p:sp>
        <p:nvSpPr>
          <p:cNvPr id="4" name="Text Box 272">
            <a:extLst>
              <a:ext uri="{FF2B5EF4-FFF2-40B4-BE49-F238E27FC236}">
                <a16:creationId xmlns:a16="http://schemas.microsoft.com/office/drawing/2014/main" id="{D5954C2D-EC0E-2823-FB09-D1E0404989C5}"/>
              </a:ext>
            </a:extLst>
          </p:cNvPr>
          <p:cNvSpPr txBox="1">
            <a:spLocks/>
          </p:cNvSpPr>
          <p:nvPr/>
        </p:nvSpPr>
        <p:spPr bwMode="auto">
          <a:xfrm>
            <a:off x="5159377" y="6265355"/>
            <a:ext cx="5466339" cy="4817624"/>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defTabSz="3599438" eaLnBrk="1" fontAlgn="auto" latinLnBrk="0" hangingPunct="1">
              <a:lnSpc>
                <a:spcPct val="100000"/>
              </a:lnSpc>
              <a:spcBef>
                <a:spcPts val="0"/>
              </a:spcBef>
              <a:spcAft>
                <a:spcPts val="0"/>
              </a:spcAft>
              <a:buClrTx/>
              <a:buSzTx/>
              <a:buFontTx/>
              <a:buNone/>
              <a:tabLst/>
              <a:defRPr/>
            </a:pPr>
            <a:endParaRPr lang="es-ES" sz="2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r>
              <a:rPr lang="es-ES" sz="1600" kern="0" dirty="0">
                <a:solidFill>
                  <a:prstClr val="black"/>
                </a:solidFill>
                <a:latin typeface="Calibri"/>
              </a:rPr>
              <a:t>3111</a:t>
            </a:r>
          </a:p>
          <a:p>
            <a:pPr marL="0" marR="0" lvl="0" indent="0" defTabSz="3599438" eaLnBrk="1" fontAlgn="auto" latinLnBrk="0" hangingPunct="1">
              <a:lnSpc>
                <a:spcPct val="100000"/>
              </a:lnSpc>
              <a:spcBef>
                <a:spcPts val="0"/>
              </a:spcBef>
              <a:spcAft>
                <a:spcPts val="0"/>
              </a:spcAft>
              <a:buClrTx/>
              <a:buSzTx/>
              <a:buFontTx/>
              <a:buNone/>
              <a:tabLst/>
              <a:defRPr/>
            </a:pPr>
            <a:endParaRPr lang="es-ES" sz="2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2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2000" kern="0" dirty="0">
              <a:solidFill>
                <a:prstClr val="black"/>
              </a:solidFill>
              <a:latin typeface="Calibri"/>
            </a:endParaRPr>
          </a:p>
          <a:p>
            <a:pPr marL="342900" indent="-342900" defTabSz="3599438">
              <a:buFont typeface="Arial" panose="020B0604020202020204" pitchFamily="34" charset="0"/>
              <a:buChar char="•"/>
              <a:defRPr/>
            </a:pPr>
            <a:r>
              <a:rPr lang="es-ES" sz="1600" b="1" kern="0" dirty="0">
                <a:solidFill>
                  <a:prstClr val="black"/>
                </a:solidFill>
                <a:latin typeface="Calibri"/>
              </a:rPr>
              <a:t>Variables secundarias mas relevantes</a:t>
            </a:r>
          </a:p>
          <a:p>
            <a:pPr marL="762000" lvl="1" indent="-342900" defTabSz="3599438">
              <a:buFont typeface="Courier New" panose="02070309020205020404" pitchFamily="49" charset="0"/>
              <a:buChar char="o"/>
              <a:defRPr/>
            </a:pPr>
            <a:r>
              <a:rPr lang="es-ES" sz="1600" kern="0" dirty="0">
                <a:solidFill>
                  <a:prstClr val="black"/>
                </a:solidFill>
                <a:latin typeface="Calibri"/>
              </a:rPr>
              <a:t>life_expect = esperanza de vida en años</a:t>
            </a:r>
          </a:p>
          <a:p>
            <a:pPr marL="762000" lvl="1" indent="-342900" defTabSz="3599438">
              <a:buFont typeface="Courier New" panose="02070309020205020404" pitchFamily="49" charset="0"/>
              <a:buChar char="o"/>
              <a:defRPr/>
            </a:pPr>
            <a:r>
              <a:rPr lang="es-ES" sz="1600" kern="0" dirty="0">
                <a:solidFill>
                  <a:prstClr val="black"/>
                </a:solidFill>
                <a:latin typeface="Calibri"/>
              </a:rPr>
              <a:t>alcohol = consumo de alcohol </a:t>
            </a:r>
          </a:p>
          <a:p>
            <a:pPr marL="762000" lvl="1" indent="-342900" defTabSz="3599438">
              <a:buFont typeface="Courier New" panose="02070309020205020404" pitchFamily="49" charset="0"/>
              <a:buChar char="o"/>
              <a:defRPr/>
            </a:pPr>
            <a:r>
              <a:rPr lang="es-ES" sz="1600" kern="0" dirty="0">
                <a:solidFill>
                  <a:prstClr val="black"/>
                </a:solidFill>
                <a:latin typeface="Calibri"/>
              </a:rPr>
              <a:t>age5-19obesity = obesidad por cada 100k niños</a:t>
            </a:r>
          </a:p>
          <a:p>
            <a:pPr marL="762000" lvl="1" indent="-342900" defTabSz="3599438">
              <a:buFont typeface="Courier New" panose="02070309020205020404" pitchFamily="49" charset="0"/>
              <a:buChar char="o"/>
              <a:defRPr/>
            </a:pPr>
            <a:r>
              <a:rPr lang="es-ES" sz="1600" kern="0" dirty="0" err="1">
                <a:solidFill>
                  <a:prstClr val="black"/>
                </a:solidFill>
                <a:latin typeface="Calibri"/>
              </a:rPr>
              <a:t>doctors</a:t>
            </a:r>
            <a:r>
              <a:rPr lang="es-ES" sz="1600" kern="0" dirty="0">
                <a:solidFill>
                  <a:prstClr val="black"/>
                </a:solidFill>
                <a:latin typeface="Calibri"/>
              </a:rPr>
              <a:t> = doctores por cada 100k habitantes</a:t>
            </a:r>
          </a:p>
          <a:p>
            <a:pPr marL="762000" lvl="1" indent="-342900" defTabSz="3599438">
              <a:buFont typeface="Courier New" panose="02070309020205020404" pitchFamily="49" charset="0"/>
              <a:buChar char="o"/>
              <a:defRPr/>
            </a:pPr>
            <a:r>
              <a:rPr lang="es-ES" sz="1600" kern="0" dirty="0" err="1">
                <a:solidFill>
                  <a:prstClr val="black"/>
                </a:solidFill>
                <a:latin typeface="Calibri"/>
              </a:rPr>
              <a:t>gni_capita</a:t>
            </a:r>
            <a:r>
              <a:rPr lang="es-ES" sz="1600" kern="0" dirty="0">
                <a:solidFill>
                  <a:prstClr val="black"/>
                </a:solidFill>
                <a:latin typeface="Calibri"/>
              </a:rPr>
              <a:t> = PIB per </a:t>
            </a:r>
            <a:r>
              <a:rPr lang="es-ES" sz="1600" kern="0" dirty="0" err="1">
                <a:solidFill>
                  <a:prstClr val="black"/>
                </a:solidFill>
                <a:latin typeface="Calibri"/>
              </a:rPr>
              <a:t>capita</a:t>
            </a:r>
            <a:r>
              <a:rPr lang="es-ES" sz="1600" kern="0" dirty="0">
                <a:solidFill>
                  <a:prstClr val="black"/>
                </a:solidFill>
                <a:latin typeface="Calibri"/>
              </a:rPr>
              <a:t> ($)</a:t>
            </a:r>
          </a:p>
          <a:p>
            <a:pPr marL="762000" lvl="1" indent="-342900" defTabSz="3599438">
              <a:buFont typeface="Courier New" panose="02070309020205020404" pitchFamily="49" charset="0"/>
              <a:buChar char="o"/>
              <a:defRPr/>
            </a:pPr>
            <a:r>
              <a:rPr lang="es-ES" sz="1600" kern="0" dirty="0" err="1">
                <a:solidFill>
                  <a:prstClr val="black"/>
                </a:solidFill>
                <a:latin typeface="Calibri"/>
              </a:rPr>
              <a:t>che_gdp</a:t>
            </a:r>
            <a:r>
              <a:rPr lang="es-ES" sz="1600" kern="0" dirty="0">
                <a:solidFill>
                  <a:prstClr val="black"/>
                </a:solidFill>
                <a:latin typeface="Calibri"/>
              </a:rPr>
              <a:t> = % inversión en sanidad del PIB</a:t>
            </a:r>
          </a:p>
          <a:p>
            <a:pPr marL="762000" lvl="1" indent="-342900" defTabSz="3599438">
              <a:buFont typeface="Courier New" panose="02070309020205020404" pitchFamily="49" charset="0"/>
              <a:buChar char="o"/>
              <a:defRPr/>
            </a:pPr>
            <a:r>
              <a:rPr lang="es-ES" sz="1600" kern="0" dirty="0" err="1">
                <a:solidFill>
                  <a:prstClr val="black"/>
                </a:solidFill>
                <a:latin typeface="Calibri"/>
              </a:rPr>
              <a:t>une_infant</a:t>
            </a:r>
            <a:r>
              <a:rPr lang="es-ES" sz="1600" kern="0" dirty="0">
                <a:solidFill>
                  <a:prstClr val="black"/>
                </a:solidFill>
                <a:latin typeface="Calibri"/>
              </a:rPr>
              <a:t> = mortalidad infantil por cada 100k</a:t>
            </a:r>
          </a:p>
          <a:p>
            <a:pPr lvl="1" defTabSz="3599438">
              <a:defRPr/>
            </a:pPr>
            <a:endParaRPr lang="es-ES" sz="1800" kern="0" dirty="0">
              <a:solidFill>
                <a:prstClr val="black"/>
              </a:solidFill>
              <a:latin typeface="Calibri"/>
            </a:endParaRPr>
          </a:p>
        </p:txBody>
      </p:sp>
      <p:sp>
        <p:nvSpPr>
          <p:cNvPr id="23" name="Text Box 272">
            <a:extLst>
              <a:ext uri="{FF2B5EF4-FFF2-40B4-BE49-F238E27FC236}">
                <a16:creationId xmlns:a16="http://schemas.microsoft.com/office/drawing/2014/main" id="{916318EE-6D8D-6347-4101-5E80AC23BFA8}"/>
              </a:ext>
            </a:extLst>
          </p:cNvPr>
          <p:cNvSpPr txBox="1">
            <a:spLocks noChangeArrowheads="1"/>
          </p:cNvSpPr>
          <p:nvPr/>
        </p:nvSpPr>
        <p:spPr bwMode="auto">
          <a:xfrm>
            <a:off x="5889180" y="15117195"/>
            <a:ext cx="4736536" cy="284188"/>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1: Medidas resumen</a:t>
            </a: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pic>
        <p:nvPicPr>
          <p:cNvPr id="12" name="Imagen 11">
            <a:extLst>
              <a:ext uri="{FF2B5EF4-FFF2-40B4-BE49-F238E27FC236}">
                <a16:creationId xmlns:a16="http://schemas.microsoft.com/office/drawing/2014/main" id="{4D4DBE21-FE71-6D2E-D3EE-7032ABB82B64}"/>
              </a:ext>
            </a:extLst>
          </p:cNvPr>
          <p:cNvPicPr>
            <a:picLocks noChangeAspect="1"/>
          </p:cNvPicPr>
          <p:nvPr/>
        </p:nvPicPr>
        <p:blipFill>
          <a:blip r:embed="rId3"/>
          <a:stretch>
            <a:fillRect/>
          </a:stretch>
        </p:blipFill>
        <p:spPr>
          <a:xfrm>
            <a:off x="5889180" y="12421877"/>
            <a:ext cx="4736537" cy="2824672"/>
          </a:xfrm>
          <a:prstGeom prst="rect">
            <a:avLst/>
          </a:prstGeom>
        </p:spPr>
      </p:pic>
      <p:sp>
        <p:nvSpPr>
          <p:cNvPr id="25" name="Text Box 272">
            <a:extLst>
              <a:ext uri="{FF2B5EF4-FFF2-40B4-BE49-F238E27FC236}">
                <a16:creationId xmlns:a16="http://schemas.microsoft.com/office/drawing/2014/main" id="{7F254DA9-3E09-9067-CD19-EC9683D223D6}"/>
              </a:ext>
            </a:extLst>
          </p:cNvPr>
          <p:cNvSpPr txBox="1">
            <a:spLocks noChangeArrowheads="1"/>
          </p:cNvSpPr>
          <p:nvPr/>
        </p:nvSpPr>
        <p:spPr bwMode="auto">
          <a:xfrm>
            <a:off x="1077074" y="20440217"/>
            <a:ext cx="9084052" cy="305327"/>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2: Nube de puntos, regresiones lineales , correlaciones y distribución de densidad de las 7 variables empleadas</a:t>
            </a:r>
            <a:endParaRPr kumimoji="0" lang="es-ES" sz="900" b="0" i="1" u="none" strike="noStrike" kern="0" cap="none" spc="0" normalizeH="0" baseline="0" dirty="0">
              <a:ln>
                <a:noFill/>
              </a:ln>
              <a:solidFill>
                <a:prstClr val="black"/>
              </a:solidFill>
              <a:effectLst/>
              <a:uLnTx/>
              <a:uFillTx/>
              <a:latin typeface="Calibri"/>
            </a:endParaRPr>
          </a:p>
        </p:txBody>
      </p:sp>
      <p:pic>
        <p:nvPicPr>
          <p:cNvPr id="6" name="Imagen 5" descr="Calendario&#10;&#10;Descripción generada automáticamente con confianza media">
            <a:extLst>
              <a:ext uri="{FF2B5EF4-FFF2-40B4-BE49-F238E27FC236}">
                <a16:creationId xmlns:a16="http://schemas.microsoft.com/office/drawing/2014/main" id="{ACD68B0E-06DD-A62D-5EE5-7D96B980F2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074" y="15401737"/>
            <a:ext cx="9552826" cy="5191144"/>
          </a:xfrm>
          <a:prstGeom prst="rect">
            <a:avLst/>
          </a:prstGeom>
        </p:spPr>
      </p:pic>
      <p:pic>
        <p:nvPicPr>
          <p:cNvPr id="34" name="Imagen 33">
            <a:extLst>
              <a:ext uri="{FF2B5EF4-FFF2-40B4-BE49-F238E27FC236}">
                <a16:creationId xmlns:a16="http://schemas.microsoft.com/office/drawing/2014/main" id="{141E7998-90B9-E2AB-D037-C269307272E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413164" y="28721128"/>
            <a:ext cx="4741603" cy="3482357"/>
          </a:xfrm>
          <a:prstGeom prst="rect">
            <a:avLst/>
          </a:prstGeom>
        </p:spPr>
      </p:pic>
      <p:pic>
        <p:nvPicPr>
          <p:cNvPr id="24" name="Imagen 23" descr="Gráfico, Gráfico de líneas, Histograma&#10;&#10;Descripción generada automáticamente">
            <a:extLst>
              <a:ext uri="{FF2B5EF4-FFF2-40B4-BE49-F238E27FC236}">
                <a16:creationId xmlns:a16="http://schemas.microsoft.com/office/drawing/2014/main" id="{792F599C-2E42-C3E0-BF2B-1E0D6D13B5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4767" y="28721128"/>
            <a:ext cx="4458249" cy="3508131"/>
          </a:xfrm>
          <a:prstGeom prst="rect">
            <a:avLst/>
          </a:prstGeom>
        </p:spPr>
      </p:pic>
      <p:sp>
        <p:nvSpPr>
          <p:cNvPr id="28" name="Text Box 272">
            <a:extLst>
              <a:ext uri="{FF2B5EF4-FFF2-40B4-BE49-F238E27FC236}">
                <a16:creationId xmlns:a16="http://schemas.microsoft.com/office/drawing/2014/main" id="{19CEADE5-7D2B-A2BC-5269-328D83A031D1}"/>
              </a:ext>
            </a:extLst>
          </p:cNvPr>
          <p:cNvSpPr txBox="1">
            <a:spLocks noChangeArrowheads="1"/>
          </p:cNvSpPr>
          <p:nvPr/>
        </p:nvSpPr>
        <p:spPr bwMode="auto">
          <a:xfrm>
            <a:off x="6013090" y="32048626"/>
            <a:ext cx="4599926" cy="305327"/>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4: gráfico de densidad, </a:t>
            </a:r>
            <a:r>
              <a:rPr lang="es-ES" sz="900" i="1" kern="0" dirty="0" err="1">
                <a:solidFill>
                  <a:prstClr val="black"/>
                </a:solidFill>
                <a:latin typeface="Calibri"/>
              </a:rPr>
              <a:t>CDFs</a:t>
            </a:r>
            <a:r>
              <a:rPr lang="es-ES" sz="900" i="1" kern="0" dirty="0">
                <a:solidFill>
                  <a:prstClr val="black"/>
                </a:solidFill>
                <a:latin typeface="Calibri"/>
              </a:rPr>
              <a:t>, P-P </a:t>
            </a:r>
            <a:r>
              <a:rPr lang="es-ES" sz="900" i="1" kern="0" dirty="0" err="1">
                <a:solidFill>
                  <a:prstClr val="black"/>
                </a:solidFill>
                <a:latin typeface="Calibri"/>
              </a:rPr>
              <a:t>plot</a:t>
            </a:r>
            <a:r>
              <a:rPr lang="es-ES" sz="900" i="1" kern="0" dirty="0">
                <a:solidFill>
                  <a:prstClr val="black"/>
                </a:solidFill>
                <a:latin typeface="Calibri"/>
              </a:rPr>
              <a:t> y Q-Q </a:t>
            </a:r>
            <a:r>
              <a:rPr lang="es-ES" sz="900" i="1" kern="0" dirty="0" err="1">
                <a:solidFill>
                  <a:prstClr val="black"/>
                </a:solidFill>
                <a:latin typeface="Calibri"/>
              </a:rPr>
              <a:t>plot</a:t>
            </a:r>
            <a:r>
              <a:rPr lang="es-ES" sz="900" i="1" kern="0" dirty="0">
                <a:solidFill>
                  <a:prstClr val="black"/>
                </a:solidFill>
                <a:latin typeface="Calibri"/>
              </a:rPr>
              <a:t> de la distribución normal</a:t>
            </a:r>
            <a:endParaRPr kumimoji="0" lang="es-ES" sz="900" b="0" i="1" u="none" strike="noStrike" kern="0" cap="none" spc="0" normalizeH="0" baseline="0" dirty="0">
              <a:ln>
                <a:noFill/>
              </a:ln>
              <a:solidFill>
                <a:prstClr val="black"/>
              </a:solidFill>
              <a:effectLst/>
              <a:uLnTx/>
              <a:uFillTx/>
              <a:latin typeface="Calibri"/>
            </a:endParaRPr>
          </a:p>
        </p:txBody>
      </p:sp>
      <p:pic>
        <p:nvPicPr>
          <p:cNvPr id="30" name="Imagen 29">
            <a:extLst>
              <a:ext uri="{FF2B5EF4-FFF2-40B4-BE49-F238E27FC236}">
                <a16:creationId xmlns:a16="http://schemas.microsoft.com/office/drawing/2014/main" id="{9541C582-505E-0EEA-F99C-FA2BEF22E6A8}"/>
              </a:ext>
            </a:extLst>
          </p:cNvPr>
          <p:cNvPicPr>
            <a:picLocks noChangeAspect="1"/>
          </p:cNvPicPr>
          <p:nvPr/>
        </p:nvPicPr>
        <p:blipFill>
          <a:blip r:embed="rId7"/>
          <a:stretch>
            <a:fillRect/>
          </a:stretch>
        </p:blipFill>
        <p:spPr>
          <a:xfrm>
            <a:off x="15298058" y="16500624"/>
            <a:ext cx="5234379" cy="1513864"/>
          </a:xfrm>
          <a:prstGeom prst="rect">
            <a:avLst/>
          </a:prstGeom>
        </p:spPr>
      </p:pic>
      <p:sp>
        <p:nvSpPr>
          <p:cNvPr id="31" name="Text Box 272">
            <a:extLst>
              <a:ext uri="{FF2B5EF4-FFF2-40B4-BE49-F238E27FC236}">
                <a16:creationId xmlns:a16="http://schemas.microsoft.com/office/drawing/2014/main" id="{9337CD58-A63B-6B7A-075B-2401BF1620FC}"/>
              </a:ext>
            </a:extLst>
          </p:cNvPr>
          <p:cNvSpPr txBox="1">
            <a:spLocks noChangeArrowheads="1"/>
          </p:cNvSpPr>
          <p:nvPr/>
        </p:nvSpPr>
        <p:spPr bwMode="auto">
          <a:xfrm>
            <a:off x="11346872" y="18195100"/>
            <a:ext cx="5908243" cy="3774853"/>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rtl="0">
              <a:spcBef>
                <a:spcPts val="0"/>
              </a:spcBef>
              <a:spcAft>
                <a:spcPts val="0"/>
              </a:spcAft>
            </a:pPr>
            <a:r>
              <a:rPr lang="es-ES" sz="1300" kern="0" dirty="0">
                <a:solidFill>
                  <a:prstClr val="black"/>
                </a:solidFill>
                <a:latin typeface="Calibri"/>
              </a:rPr>
              <a:t>Los p-valores de todas las variables son ínfimos, lo que significa que todas las variables empleadas para el modelo de regresión múltiple son altamente significativas y proporcionan gran linealidad a la hora de estimar nuestra variable principal. Esto, en términos prácticos, quiere decir que, tanto el consumo alcohol, como la obesidad por cada 100.000 niños, los doctores por cada 100.000 habitantes, el PIB per cápita y la mortalidad infantil son variables muy influyentes en la esperanza de vida por país. Nótese también que no hemos hecho distinción entre </a:t>
            </a:r>
            <a:r>
              <a:rPr lang="es-ES" sz="1300" kern="0" dirty="0" err="1">
                <a:solidFill>
                  <a:prstClr val="black"/>
                </a:solidFill>
                <a:latin typeface="Calibri"/>
              </a:rPr>
              <a:t>paises</a:t>
            </a:r>
            <a:r>
              <a:rPr lang="es-ES" sz="1300" kern="0" dirty="0">
                <a:solidFill>
                  <a:prstClr val="black"/>
                </a:solidFill>
                <a:latin typeface="Calibri"/>
              </a:rPr>
              <a:t> desarrollados y en vías de desarrollo, pues la variabilidad entre ambos modelos sería ínfima, teniendo en cuenta la dependencia de la esperanza de vida con todas las variables estudiadas. </a:t>
            </a:r>
          </a:p>
          <a:p>
            <a:pPr rtl="0">
              <a:spcBef>
                <a:spcPts val="0"/>
              </a:spcBef>
              <a:spcAft>
                <a:spcPts val="0"/>
              </a:spcAft>
            </a:pPr>
            <a:r>
              <a:rPr kumimoji="0" lang="es-ES" sz="1300" b="0" i="0" u="none" strike="noStrike" kern="0" cap="none" spc="0" normalizeH="0" baseline="0" dirty="0">
                <a:ln>
                  <a:noFill/>
                </a:ln>
                <a:solidFill>
                  <a:prstClr val="black"/>
                </a:solidFill>
                <a:effectLst/>
                <a:uLnTx/>
                <a:uFillTx/>
                <a:latin typeface="Calibri"/>
              </a:rPr>
              <a:t>La linealidad de la regresión, junto con la tabla anterior nos dice además que el alcohol y la mortalidad infantil, de entre las variables escogidas, son claramente lo que más contribuyen a la reducción en la esperanza de vida. </a:t>
            </a:r>
          </a:p>
          <a:p>
            <a:pPr rtl="0">
              <a:spcBef>
                <a:spcPts val="0"/>
              </a:spcBef>
              <a:spcAft>
                <a:spcPts val="0"/>
              </a:spcAft>
            </a:pPr>
            <a:endParaRPr kumimoji="0" lang="es-ES" sz="1300" b="0" i="0" u="none" strike="noStrike" kern="0" cap="none" spc="0" normalizeH="0" baseline="0" dirty="0">
              <a:ln>
                <a:noFill/>
              </a:ln>
              <a:solidFill>
                <a:prstClr val="black"/>
              </a:solidFill>
              <a:effectLst/>
              <a:uLnTx/>
              <a:uFillTx/>
              <a:latin typeface="Calibri"/>
            </a:endParaRPr>
          </a:p>
          <a:p>
            <a:pPr rtl="0">
              <a:spcBef>
                <a:spcPts val="0"/>
              </a:spcBef>
              <a:spcAft>
                <a:spcPts val="0"/>
              </a:spcAft>
            </a:pPr>
            <a:r>
              <a:rPr kumimoji="0" lang="es-ES" sz="1300" b="0" i="0" u="none" strike="noStrike" kern="0" cap="none" spc="0" normalizeH="0" baseline="0" dirty="0">
                <a:ln>
                  <a:noFill/>
                </a:ln>
                <a:solidFill>
                  <a:prstClr val="black"/>
                </a:solidFill>
                <a:effectLst/>
                <a:uLnTx/>
                <a:uFillTx/>
                <a:latin typeface="Calibri"/>
              </a:rPr>
              <a:t>Por último, el modelo de regresión múltiple nos quedaría de la siguiente manera:</a:t>
            </a:r>
          </a:p>
          <a:p>
            <a:pPr rtl="0">
              <a:spcBef>
                <a:spcPts val="0"/>
              </a:spcBef>
              <a:spcAft>
                <a:spcPts val="0"/>
              </a:spcAft>
            </a:pPr>
            <a:endParaRPr kumimoji="0" lang="es-ES" sz="1300" b="0" i="0" u="none" strike="noStrike" kern="0" cap="none" spc="0" normalizeH="0" baseline="0" dirty="0">
              <a:ln>
                <a:noFill/>
              </a:ln>
              <a:solidFill>
                <a:prstClr val="black"/>
              </a:solidFill>
              <a:effectLst/>
              <a:uLnTx/>
              <a:uFillTx/>
              <a:latin typeface="Calibri"/>
            </a:endParaRPr>
          </a:p>
          <a:p>
            <a:pPr rtl="0">
              <a:spcBef>
                <a:spcPts val="0"/>
              </a:spcBef>
              <a:spcAft>
                <a:spcPts val="0"/>
              </a:spcAft>
            </a:pPr>
            <a:r>
              <a:rPr kumimoji="0" lang="es-ES" sz="1300" b="0" i="0" u="none" strike="noStrike" kern="0" cap="none" spc="0" normalizeH="0" baseline="0" dirty="0">
                <a:ln>
                  <a:noFill/>
                </a:ln>
                <a:solidFill>
                  <a:prstClr val="black"/>
                </a:solidFill>
                <a:effectLst/>
                <a:uLnTx/>
                <a:uFillTx/>
                <a:latin typeface="Calibri"/>
              </a:rPr>
              <a:t>Esperanza de vida = 76.81 -  0.2588alcohol + 0.3538che_gdp + 0.059doctors - 0.3085une_infant</a:t>
            </a:r>
          </a:p>
          <a:p>
            <a:pPr rtl="0">
              <a:spcBef>
                <a:spcPts val="0"/>
              </a:spcBef>
              <a:spcAft>
                <a:spcPts val="0"/>
              </a:spcAft>
            </a:pPr>
            <a:endParaRPr kumimoji="0" lang="es-ES" sz="1300" b="0" i="0" u="none" strike="noStrike" kern="0" cap="none" spc="0" normalizeH="0" baseline="0" dirty="0">
              <a:ln>
                <a:noFill/>
              </a:ln>
              <a:solidFill>
                <a:prstClr val="black"/>
              </a:solidFill>
              <a:effectLst/>
              <a:uLnTx/>
              <a:uFillTx/>
              <a:latin typeface="Calibri"/>
            </a:endParaRPr>
          </a:p>
        </p:txBody>
      </p:sp>
      <p:sp>
        <p:nvSpPr>
          <p:cNvPr id="36" name="Text Box 272">
            <a:extLst>
              <a:ext uri="{FF2B5EF4-FFF2-40B4-BE49-F238E27FC236}">
                <a16:creationId xmlns:a16="http://schemas.microsoft.com/office/drawing/2014/main" id="{DC310F10-475C-039D-8165-5181BC5FB6CC}"/>
              </a:ext>
            </a:extLst>
          </p:cNvPr>
          <p:cNvSpPr txBox="1">
            <a:spLocks noChangeArrowheads="1"/>
          </p:cNvSpPr>
          <p:nvPr/>
        </p:nvSpPr>
        <p:spPr bwMode="auto">
          <a:xfrm>
            <a:off x="11346872" y="15845351"/>
            <a:ext cx="9185564" cy="653691"/>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rtl="0">
              <a:spcBef>
                <a:spcPts val="0"/>
              </a:spcBef>
              <a:spcAft>
                <a:spcPts val="0"/>
              </a:spcAft>
            </a:pPr>
            <a:r>
              <a:rPr lang="es-ES" sz="1300" kern="0">
                <a:solidFill>
                  <a:prstClr val="black"/>
                </a:solidFill>
                <a:latin typeface="Calibri"/>
              </a:rPr>
              <a:t>Primero, queremos saber qué variables secundarias son las más significativas a la hora de predecir nuestra variable principal (life_expectancy), las cuales nosotros consideramos: </a:t>
            </a:r>
            <a:endParaRPr kumimoji="0" lang="es-ES" sz="3000" b="0" i="0" u="none" strike="noStrike" kern="0" cap="none" spc="0" normalizeH="0" baseline="0" dirty="0">
              <a:ln>
                <a:noFill/>
              </a:ln>
              <a:solidFill>
                <a:prstClr val="black"/>
              </a:solidFill>
              <a:effectLst/>
              <a:uLnTx/>
              <a:uFillTx/>
              <a:latin typeface="Calibri"/>
            </a:endParaRPr>
          </a:p>
        </p:txBody>
      </p:sp>
      <p:pic>
        <p:nvPicPr>
          <p:cNvPr id="1031" name="Picture 7">
            <a:extLst>
              <a:ext uri="{FF2B5EF4-FFF2-40B4-BE49-F238E27FC236}">
                <a16:creationId xmlns:a16="http://schemas.microsoft.com/office/drawing/2014/main" id="{056563B9-41A5-BC6E-FE20-CB9929CFC51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250523" y="18195100"/>
            <a:ext cx="3296200" cy="49443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a:extLst>
              <a:ext uri="{FF2B5EF4-FFF2-40B4-BE49-F238E27FC236}">
                <a16:creationId xmlns:a16="http://schemas.microsoft.com/office/drawing/2014/main" id="{F5820E6F-761B-1A8D-AE60-0CFB5B67B08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11346870" y="21970744"/>
            <a:ext cx="2788229" cy="4122673"/>
          </a:xfrm>
          <a:prstGeom prst="rect">
            <a:avLst/>
          </a:prstGeom>
          <a:noFill/>
          <a:extLst>
            <a:ext uri="{909E8E84-426E-40DD-AFC4-6F175D3DCCD1}">
              <a14:hiddenFill xmlns:a14="http://schemas.microsoft.com/office/drawing/2010/main">
                <a:solidFill>
                  <a:srgbClr val="FFFFFF"/>
                </a:solidFill>
              </a14:hiddenFill>
            </a:ext>
          </a:extLst>
        </p:spPr>
      </p:pic>
      <p:sp>
        <p:nvSpPr>
          <p:cNvPr id="41" name="Text Box 272">
            <a:extLst>
              <a:ext uri="{FF2B5EF4-FFF2-40B4-BE49-F238E27FC236}">
                <a16:creationId xmlns:a16="http://schemas.microsoft.com/office/drawing/2014/main" id="{9588E38F-41F7-52E7-677B-62DBF8CD9F91}"/>
              </a:ext>
            </a:extLst>
          </p:cNvPr>
          <p:cNvSpPr txBox="1">
            <a:spLocks noChangeArrowheads="1"/>
          </p:cNvSpPr>
          <p:nvPr/>
        </p:nvSpPr>
        <p:spPr bwMode="auto">
          <a:xfrm>
            <a:off x="14135099" y="21826545"/>
            <a:ext cx="3115423" cy="1938330"/>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rtl="0">
              <a:spcBef>
                <a:spcPts val="0"/>
              </a:spcBef>
              <a:spcAft>
                <a:spcPts val="0"/>
              </a:spcAft>
            </a:pPr>
            <a:r>
              <a:rPr kumimoji="0" lang="es-ES" sz="1300" b="0" i="0" u="none" strike="noStrike" kern="0" cap="none" spc="0" normalizeH="0" baseline="0" dirty="0">
                <a:ln>
                  <a:noFill/>
                </a:ln>
                <a:solidFill>
                  <a:prstClr val="black"/>
                </a:solidFill>
                <a:effectLst/>
                <a:uLnTx/>
                <a:uFillTx/>
                <a:latin typeface="Calibri"/>
              </a:rPr>
              <a:t>Para finalizar, evaluaremos la normalidad de los residuos, realizando el histograma que se muestra en la figura 7. En esta se muestra que los residuos tienen una pequeña asimetría pero que aproximadamente pueden considerarse normales, lo que valida el modelo de regresión elegido. </a:t>
            </a:r>
          </a:p>
        </p:txBody>
      </p:sp>
      <p:sp>
        <p:nvSpPr>
          <p:cNvPr id="44" name="Text Box 272">
            <a:extLst>
              <a:ext uri="{FF2B5EF4-FFF2-40B4-BE49-F238E27FC236}">
                <a16:creationId xmlns:a16="http://schemas.microsoft.com/office/drawing/2014/main" id="{343FBF11-38EB-BC19-1B9D-5A44F5DF5F85}"/>
              </a:ext>
            </a:extLst>
          </p:cNvPr>
          <p:cNvSpPr txBox="1">
            <a:spLocks noChangeArrowheads="1"/>
          </p:cNvSpPr>
          <p:nvPr/>
        </p:nvSpPr>
        <p:spPr bwMode="auto">
          <a:xfrm>
            <a:off x="14135099" y="23674120"/>
            <a:ext cx="6429255" cy="2623235"/>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rtl="0">
              <a:spcBef>
                <a:spcPts val="0"/>
              </a:spcBef>
              <a:spcAft>
                <a:spcPts val="0"/>
              </a:spcAft>
            </a:pPr>
            <a:endParaRPr kumimoji="0" lang="es-ES" sz="1300" b="0" i="0" u="none" strike="noStrike" kern="0" cap="none" spc="0" normalizeH="0" baseline="0" dirty="0">
              <a:ln>
                <a:noFill/>
              </a:ln>
              <a:solidFill>
                <a:prstClr val="black"/>
              </a:solidFill>
              <a:effectLst/>
              <a:uLnTx/>
              <a:uFillTx/>
              <a:latin typeface="Calibri"/>
            </a:endParaRPr>
          </a:p>
        </p:txBody>
      </p:sp>
      <p:pic>
        <p:nvPicPr>
          <p:cNvPr id="1039" name="Picture 15" descr="Qué fue de Clippy, el célebre asistente de Microsoft que terminó  defenestrado para volver 20 años después">
            <a:extLst>
              <a:ext uri="{FF2B5EF4-FFF2-40B4-BE49-F238E27FC236}">
                <a16:creationId xmlns:a16="http://schemas.microsoft.com/office/drawing/2014/main" id="{1204F7EE-7278-9017-E246-5291D93419E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697700" y="25808252"/>
            <a:ext cx="834736" cy="48910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graphicFrame>
            <p:nvGraphicFramePr>
              <p:cNvPr id="46" name="Tabla 46">
                <a:extLst>
                  <a:ext uri="{FF2B5EF4-FFF2-40B4-BE49-F238E27FC236}">
                    <a16:creationId xmlns:a16="http://schemas.microsoft.com/office/drawing/2014/main" id="{F25A704A-125A-72C9-1E68-DA15917451F8}"/>
                  </a:ext>
                </a:extLst>
              </p:cNvPr>
              <p:cNvGraphicFramePr>
                <a:graphicFrameLocks noGrp="1"/>
              </p:cNvGraphicFramePr>
              <p:nvPr>
                <p:extLst>
                  <p:ext uri="{D42A27DB-BD31-4B8C-83A1-F6EECF244321}">
                    <p14:modId xmlns:p14="http://schemas.microsoft.com/office/powerpoint/2010/main" val="1738359041"/>
                  </p:ext>
                </p:extLst>
              </p:nvPr>
            </p:nvGraphicFramePr>
            <p:xfrm>
              <a:off x="12318692" y="7264381"/>
              <a:ext cx="6880679" cy="221928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881611608"/>
                        </a:ext>
                      </a:extLst>
                    </a:gridCol>
                    <a:gridCol w="2571750">
                      <a:extLst>
                        <a:ext uri="{9D8B030D-6E8A-4147-A177-3AD203B41FA5}">
                          <a16:colId xmlns:a16="http://schemas.microsoft.com/office/drawing/2014/main" val="1397658861"/>
                        </a:ext>
                      </a:extLst>
                    </a:gridCol>
                    <a:gridCol w="2518229">
                      <a:extLst>
                        <a:ext uri="{9D8B030D-6E8A-4147-A177-3AD203B41FA5}">
                          <a16:colId xmlns:a16="http://schemas.microsoft.com/office/drawing/2014/main" val="3313912126"/>
                        </a:ext>
                      </a:extLst>
                    </a:gridCol>
                  </a:tblGrid>
                  <a:tr h="360000">
                    <a:tc>
                      <a:txBody>
                        <a:bodyPr/>
                        <a:lstStyle/>
                        <a:p>
                          <a:endParaRPr lang="es-ES" sz="1300" dirty="0"/>
                        </a:p>
                      </a:txBody>
                      <a:tcPr marL="0" marR="0" marT="0" marB="0"/>
                    </a:tc>
                    <a:tc>
                      <a:txBody>
                        <a:bodyPr/>
                        <a:lstStyle/>
                        <a:p>
                          <a:pPr algn="ctr"/>
                          <a:r>
                            <a:rPr lang="es-ES" sz="1300" dirty="0"/>
                            <a:t>Media</a:t>
                          </a:r>
                        </a:p>
                      </a:txBody>
                      <a:tcPr marL="45720" marR="45720" anchor="ctr"/>
                    </a:tc>
                    <a:tc>
                      <a:txBody>
                        <a:bodyPr/>
                        <a:lstStyle/>
                        <a:p>
                          <a:pPr algn="ctr"/>
                          <a:r>
                            <a:rPr lang="es-ES" sz="1300" dirty="0"/>
                            <a:t>Desviación típica</a:t>
                          </a:r>
                        </a:p>
                      </a:txBody>
                      <a:tcPr marL="0" marR="0" marT="0" marB="0" anchor="ctr"/>
                    </a:tc>
                    <a:extLst>
                      <a:ext uri="{0D108BD9-81ED-4DB2-BD59-A6C34878D82A}">
                        <a16:rowId xmlns:a16="http://schemas.microsoft.com/office/drawing/2014/main" val="640058039"/>
                      </a:ext>
                    </a:extLst>
                  </a:tr>
                  <a:tr h="360000">
                    <a:tc>
                      <a:txBody>
                        <a:bodyPr/>
                        <a:lstStyle/>
                        <a:p>
                          <a:pPr algn="r"/>
                          <a:r>
                            <a:rPr lang="es-ES" sz="1300" dirty="0"/>
                            <a:t>Esperanza de vida</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s-ES" sz="1300" i="1" smtClean="0">
                                        <a:latin typeface="Cambria Math" panose="02040503050406030204" pitchFamily="18" charset="0"/>
                                      </a:rPr>
                                    </m:ctrlPr>
                                  </m:accPr>
                                  <m:e>
                                    <m:r>
                                      <a:rPr lang="es-ES" sz="1300" i="1" smtClean="0">
                                        <a:latin typeface="Cambria Math" panose="02040503050406030204" pitchFamily="18" charset="0"/>
                                        <a:ea typeface="Cambria Math" panose="02040503050406030204" pitchFamily="18" charset="0"/>
                                      </a:rPr>
                                      <m:t>𝜇</m:t>
                                    </m:r>
                                  </m:e>
                                </m:acc>
                                <m:r>
                                  <a:rPr lang="es-ES" sz="1300" b="0" i="1" smtClean="0">
                                    <a:latin typeface="Cambria Math" panose="02040503050406030204" pitchFamily="18" charset="0"/>
                                  </a:rPr>
                                  <m:t>=69,15</m:t>
                                </m:r>
                              </m:oMath>
                            </m:oMathPara>
                          </a14:m>
                          <a:endParaRPr lang="es-ES" sz="1300" b="0" dirty="0"/>
                        </a:p>
                        <a:p>
                          <a:pPr algn="ctr"/>
                          <a14:m>
                            <m:oMathPara xmlns:m="http://schemas.openxmlformats.org/officeDocument/2006/math">
                              <m:oMathParaPr>
                                <m:jc m:val="centerGroup"/>
                              </m:oMathParaPr>
                              <m:oMath xmlns:m="http://schemas.openxmlformats.org/officeDocument/2006/math">
                                <m:r>
                                  <a:rPr lang="es-ES" sz="1300" b="0" i="1" smtClean="0">
                                    <a:latin typeface="Cambria Math" panose="02040503050406030204" pitchFamily="18" charset="0"/>
                                  </a:rPr>
                                  <m:t>𝐼</m:t>
                                </m:r>
                                <m:sSub>
                                  <m:sSubPr>
                                    <m:ctrlPr>
                                      <a:rPr lang="es-ES" sz="1300" b="0" i="1" smtClean="0">
                                        <a:latin typeface="Cambria Math" panose="02040503050406030204" pitchFamily="18" charset="0"/>
                                      </a:rPr>
                                    </m:ctrlPr>
                                  </m:sSubPr>
                                  <m:e>
                                    <m:r>
                                      <a:rPr lang="es-ES" sz="1300" b="0" i="1" smtClean="0">
                                        <a:latin typeface="Cambria Math" panose="02040503050406030204" pitchFamily="18" charset="0"/>
                                      </a:rPr>
                                      <m:t>𝐶</m:t>
                                    </m:r>
                                  </m:e>
                                  <m:sub>
                                    <m:r>
                                      <a:rPr lang="es-ES" sz="1300" b="0" i="1" smtClean="0">
                                        <a:latin typeface="Cambria Math" panose="02040503050406030204" pitchFamily="18" charset="0"/>
                                      </a:rPr>
                                      <m:t>95%</m:t>
                                    </m:r>
                                  </m:sub>
                                </m:sSub>
                                <m:r>
                                  <a:rPr lang="es-ES" sz="1300" b="0" i="1" smtClean="0">
                                    <a:latin typeface="Cambria Math" panose="02040503050406030204" pitchFamily="18" charset="0"/>
                                  </a:rPr>
                                  <m:t>=(68.829, 69.4708) </m:t>
                                </m:r>
                              </m:oMath>
                            </m:oMathPara>
                          </a14:m>
                          <a:endParaRPr lang="es-ES" sz="1300" dirty="0"/>
                        </a:p>
                      </a:txBody>
                      <a:tcPr marL="45720" marR="45720" anchor="ctr"/>
                    </a:tc>
                    <a:tc>
                      <a:txBody>
                        <a:bodyPr/>
                        <a:lstStyle/>
                        <a:p>
                          <a14:m>
                            <m:oMathPara xmlns:m="http://schemas.openxmlformats.org/officeDocument/2006/math">
                              <m:oMathParaPr>
                                <m:jc m:val="centerGroup"/>
                              </m:oMathParaPr>
                              <m:oMath xmlns:m="http://schemas.openxmlformats.org/officeDocument/2006/math">
                                <m:acc>
                                  <m:accPr>
                                    <m:chr m:val="̂"/>
                                    <m:ctrlPr>
                                      <a:rPr lang="es-ES" sz="1300" i="1" smtClean="0">
                                        <a:latin typeface="Cambria Math" panose="02040503050406030204" pitchFamily="18" charset="0"/>
                                        <a:ea typeface="Cambria Math" panose="02040503050406030204" pitchFamily="18" charset="0"/>
                                      </a:rPr>
                                    </m:ctrlPr>
                                  </m:accPr>
                                  <m:e>
                                    <m:r>
                                      <a:rPr lang="es-ES" sz="1300" i="1" smtClean="0">
                                        <a:latin typeface="Cambria Math" panose="02040503050406030204" pitchFamily="18" charset="0"/>
                                        <a:ea typeface="Cambria Math" panose="02040503050406030204" pitchFamily="18" charset="0"/>
                                      </a:rPr>
                                      <m:t>𝜎</m:t>
                                    </m:r>
                                  </m:e>
                                </m:acc>
                                <m:r>
                                  <a:rPr lang="es-ES" sz="1300" b="0" i="1" smtClean="0">
                                    <a:latin typeface="Cambria Math" panose="02040503050406030204" pitchFamily="18" charset="0"/>
                                    <a:ea typeface="Cambria Math" panose="02040503050406030204" pitchFamily="18" charset="0"/>
                                  </a:rPr>
                                  <m:t>=9,13</m:t>
                                </m:r>
                              </m:oMath>
                            </m:oMathPara>
                          </a14:m>
                          <a:endParaRPr lang="es-ES" sz="1300" b="0" dirty="0">
                            <a:ea typeface="Cambria Math" panose="02040503050406030204" pitchFamily="18" charset="0"/>
                          </a:endParaRPr>
                        </a:p>
                        <a:p>
                          <a:pPr marL="0" marR="0" lvl="0" indent="0" algn="l" defTabSz="219602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1300" b="0" i="1" smtClean="0">
                                    <a:latin typeface="Cambria Math" panose="02040503050406030204" pitchFamily="18" charset="0"/>
                                  </a:rPr>
                                  <m:t>𝐼</m:t>
                                </m:r>
                                <m:sSub>
                                  <m:sSubPr>
                                    <m:ctrlPr>
                                      <a:rPr lang="es-ES" sz="1300" b="0" i="1" smtClean="0">
                                        <a:latin typeface="Cambria Math" panose="02040503050406030204" pitchFamily="18" charset="0"/>
                                      </a:rPr>
                                    </m:ctrlPr>
                                  </m:sSubPr>
                                  <m:e>
                                    <m:r>
                                      <a:rPr lang="es-ES" sz="1300" b="0" i="1" smtClean="0">
                                        <a:latin typeface="Cambria Math" panose="02040503050406030204" pitchFamily="18" charset="0"/>
                                      </a:rPr>
                                      <m:t>𝐶</m:t>
                                    </m:r>
                                  </m:e>
                                  <m:sub>
                                    <m:r>
                                      <a:rPr lang="es-ES" sz="1300" b="0" i="1" smtClean="0">
                                        <a:latin typeface="Cambria Math" panose="02040503050406030204" pitchFamily="18" charset="0"/>
                                      </a:rPr>
                                      <m:t>95%</m:t>
                                    </m:r>
                                  </m:sub>
                                </m:sSub>
                                <m:r>
                                  <a:rPr lang="es-ES" sz="1300" b="0" i="1" smtClean="0">
                                    <a:latin typeface="Cambria Math" panose="02040503050406030204" pitchFamily="18" charset="0"/>
                                  </a:rPr>
                                  <m:t>=(</m:t>
                                </m:r>
                                <m:r>
                                  <a:rPr lang="es-ES" sz="1300" b="0" i="1" smtClean="0">
                                    <a:latin typeface="Cambria Math" panose="02040503050406030204" pitchFamily="18" charset="0"/>
                                  </a:rPr>
                                  <m:t>8.6926</m:t>
                                </m:r>
                                <m:r>
                                  <a:rPr lang="es-ES" sz="1300" b="0" i="1" smtClean="0">
                                    <a:latin typeface="Cambria Math" panose="02040503050406030204" pitchFamily="18" charset="0"/>
                                  </a:rPr>
                                  <m:t>,</m:t>
                                </m:r>
                                <m:r>
                                  <a:rPr lang="es-ES" sz="1300" b="0" i="1" smtClean="0">
                                    <a:latin typeface="Cambria Math" panose="02040503050406030204" pitchFamily="18" charset="0"/>
                                  </a:rPr>
                                  <m:t> 9.6013</m:t>
                                </m:r>
                                <m:r>
                                  <a:rPr lang="es-ES" sz="1300" b="0" i="1" smtClean="0">
                                    <a:latin typeface="Cambria Math" panose="02040503050406030204" pitchFamily="18" charset="0"/>
                                  </a:rPr>
                                  <m:t>) </m:t>
                                </m:r>
                              </m:oMath>
                            </m:oMathPara>
                          </a14:m>
                          <a:endParaRPr lang="es-ES" sz="1300" dirty="0"/>
                        </a:p>
                      </a:txBody>
                      <a:tcPr marL="45720" marR="45720"/>
                    </a:tc>
                    <a:extLst>
                      <a:ext uri="{0D108BD9-81ED-4DB2-BD59-A6C34878D82A}">
                        <a16:rowId xmlns:a16="http://schemas.microsoft.com/office/drawing/2014/main" val="1751877654"/>
                      </a:ext>
                    </a:extLst>
                  </a:tr>
                  <a:tr h="360000">
                    <a:tc>
                      <a:txBody>
                        <a:bodyPr/>
                        <a:lstStyle/>
                        <a:p>
                          <a:pPr algn="r"/>
                          <a:r>
                            <a:rPr lang="es-ES" sz="1300" dirty="0"/>
                            <a:t>E.V. países desarrollados</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s-ES" sz="1300" i="1" smtClean="0">
                                        <a:latin typeface="Cambria Math" panose="02040503050406030204" pitchFamily="18" charset="0"/>
                                      </a:rPr>
                                    </m:ctrlPr>
                                  </m:accPr>
                                  <m:e>
                                    <m:r>
                                      <a:rPr lang="es-ES" sz="1300" i="1" smtClean="0">
                                        <a:latin typeface="Cambria Math" panose="02040503050406030204" pitchFamily="18" charset="0"/>
                                        <a:ea typeface="Cambria Math" panose="02040503050406030204" pitchFamily="18" charset="0"/>
                                      </a:rPr>
                                      <m:t>𝜇</m:t>
                                    </m:r>
                                  </m:e>
                                </m:acc>
                                <m:r>
                                  <a:rPr lang="es-ES" sz="1300" b="0" i="1" smtClean="0">
                                    <a:latin typeface="Cambria Math" panose="02040503050406030204" pitchFamily="18" charset="0"/>
                                  </a:rPr>
                                  <m:t>=</m:t>
                                </m:r>
                                <m:r>
                                  <a:rPr lang="es-ES" sz="1300" b="0" i="1" smtClean="0">
                                    <a:latin typeface="Cambria Math" panose="02040503050406030204" pitchFamily="18" charset="0"/>
                                  </a:rPr>
                                  <m:t>78.71</m:t>
                                </m:r>
                              </m:oMath>
                            </m:oMathPara>
                          </a14:m>
                          <a:endParaRPr lang="es-ES" sz="1300" b="0" dirty="0"/>
                        </a:p>
                        <a:p>
                          <a:pPr algn="ctr"/>
                          <a14:m>
                            <m:oMathPara xmlns:m="http://schemas.openxmlformats.org/officeDocument/2006/math">
                              <m:oMathParaPr>
                                <m:jc m:val="centerGroup"/>
                              </m:oMathParaPr>
                              <m:oMath xmlns:m="http://schemas.openxmlformats.org/officeDocument/2006/math">
                                <m:r>
                                  <a:rPr lang="es-ES" sz="1300" b="0" i="1" smtClean="0">
                                    <a:latin typeface="Cambria Math" panose="02040503050406030204" pitchFamily="18" charset="0"/>
                                  </a:rPr>
                                  <m:t>𝐼</m:t>
                                </m:r>
                                <m:sSub>
                                  <m:sSubPr>
                                    <m:ctrlPr>
                                      <a:rPr lang="es-ES" sz="1300" b="0" i="1" smtClean="0">
                                        <a:latin typeface="Cambria Math" panose="02040503050406030204" pitchFamily="18" charset="0"/>
                                      </a:rPr>
                                    </m:ctrlPr>
                                  </m:sSubPr>
                                  <m:e>
                                    <m:r>
                                      <a:rPr lang="es-ES" sz="1300" b="0" i="1" smtClean="0">
                                        <a:latin typeface="Cambria Math" panose="02040503050406030204" pitchFamily="18" charset="0"/>
                                      </a:rPr>
                                      <m:t>𝐶</m:t>
                                    </m:r>
                                  </m:e>
                                  <m:sub>
                                    <m:r>
                                      <a:rPr lang="es-ES" sz="1300" b="0" i="1" smtClean="0">
                                        <a:latin typeface="Cambria Math" panose="02040503050406030204" pitchFamily="18" charset="0"/>
                                      </a:rPr>
                                      <m:t>95%</m:t>
                                    </m:r>
                                  </m:sub>
                                </m:sSub>
                                <m:r>
                                  <a:rPr lang="es-ES" sz="1300" b="0" i="1" smtClean="0">
                                    <a:latin typeface="Cambria Math" panose="02040503050406030204" pitchFamily="18" charset="0"/>
                                  </a:rPr>
                                  <m:t>=(</m:t>
                                </m:r>
                                <m:r>
                                  <a:rPr lang="es-ES" sz="1300" b="0" i="1" smtClean="0">
                                    <a:latin typeface="Cambria Math" panose="02040503050406030204" pitchFamily="18" charset="0"/>
                                  </a:rPr>
                                  <m:t>78.4411, 78.9789</m:t>
                                </m:r>
                                <m:r>
                                  <a:rPr lang="es-ES" sz="1300" b="0" i="1" smtClean="0">
                                    <a:latin typeface="Cambria Math" panose="02040503050406030204" pitchFamily="18" charset="0"/>
                                  </a:rPr>
                                  <m:t>) </m:t>
                                </m:r>
                              </m:oMath>
                            </m:oMathPara>
                          </a14:m>
                          <a:endParaRPr lang="es-ES" sz="1300" dirty="0"/>
                        </a:p>
                        <a:p>
                          <a:pPr algn="ctr"/>
                          <a:endParaRPr lang="es-ES" sz="1300" dirty="0"/>
                        </a:p>
                      </a:txBody>
                      <a:tcPr marL="45720" marR="45720" anchor="ctr"/>
                    </a:tc>
                    <a:tc>
                      <a:txBody>
                        <a:bodyPr/>
                        <a:lstStyle/>
                        <a:p>
                          <a:pPr/>
                          <a14:m>
                            <m:oMathPara xmlns:m="http://schemas.openxmlformats.org/officeDocument/2006/math">
                              <m:oMathParaPr>
                                <m:jc m:val="centerGroup"/>
                              </m:oMathParaPr>
                              <m:oMath xmlns:m="http://schemas.openxmlformats.org/officeDocument/2006/math">
                                <m:acc>
                                  <m:accPr>
                                    <m:chr m:val="̂"/>
                                    <m:ctrlPr>
                                      <a:rPr lang="es-ES" sz="1300" i="1" smtClean="0">
                                        <a:latin typeface="Cambria Math" panose="02040503050406030204" pitchFamily="18" charset="0"/>
                                        <a:ea typeface="Cambria Math" panose="02040503050406030204" pitchFamily="18" charset="0"/>
                                      </a:rPr>
                                    </m:ctrlPr>
                                  </m:accPr>
                                  <m:e>
                                    <m:r>
                                      <a:rPr lang="es-ES" sz="1300" i="1" smtClean="0">
                                        <a:latin typeface="Cambria Math" panose="02040503050406030204" pitchFamily="18" charset="0"/>
                                        <a:ea typeface="Cambria Math" panose="02040503050406030204" pitchFamily="18" charset="0"/>
                                      </a:rPr>
                                      <m:t>𝜎</m:t>
                                    </m:r>
                                  </m:e>
                                </m:acc>
                                <m:r>
                                  <a:rPr lang="es-ES" sz="1300" b="0" i="1" smtClean="0">
                                    <a:latin typeface="Cambria Math" panose="02040503050406030204" pitchFamily="18" charset="0"/>
                                    <a:ea typeface="Cambria Math" panose="02040503050406030204" pitchFamily="18" charset="0"/>
                                  </a:rPr>
                                  <m:t>=</m:t>
                                </m:r>
                                <m:r>
                                  <a:rPr lang="es-ES" sz="1300" b="0" i="1" smtClean="0">
                                    <a:latin typeface="Cambria Math" panose="02040503050406030204" pitchFamily="18" charset="0"/>
                                    <a:ea typeface="Cambria Math" panose="02040503050406030204" pitchFamily="18" charset="0"/>
                                  </a:rPr>
                                  <m:t>3.20</m:t>
                                </m:r>
                              </m:oMath>
                            </m:oMathPara>
                          </a14:m>
                          <a:endParaRPr lang="es-ES" sz="1300" b="0" dirty="0">
                            <a:ea typeface="Cambria Math" panose="02040503050406030204" pitchFamily="18" charset="0"/>
                          </a:endParaRPr>
                        </a:p>
                        <a:p>
                          <a:pPr marL="0" marR="0" lvl="0" indent="0" algn="l" defTabSz="219602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1300" b="0" i="1" smtClean="0">
                                    <a:latin typeface="Cambria Math" panose="02040503050406030204" pitchFamily="18" charset="0"/>
                                  </a:rPr>
                                  <m:t>𝐼</m:t>
                                </m:r>
                                <m:sSub>
                                  <m:sSubPr>
                                    <m:ctrlPr>
                                      <a:rPr lang="es-ES" sz="1300" b="0" i="1" smtClean="0">
                                        <a:latin typeface="Cambria Math" panose="02040503050406030204" pitchFamily="18" charset="0"/>
                                      </a:rPr>
                                    </m:ctrlPr>
                                  </m:sSubPr>
                                  <m:e>
                                    <m:r>
                                      <a:rPr lang="es-ES" sz="1300" b="0" i="1" smtClean="0">
                                        <a:latin typeface="Cambria Math" panose="02040503050406030204" pitchFamily="18" charset="0"/>
                                      </a:rPr>
                                      <m:t>𝐶</m:t>
                                    </m:r>
                                  </m:e>
                                  <m:sub>
                                    <m:r>
                                      <a:rPr lang="es-ES" sz="1300" b="0" i="1" smtClean="0">
                                        <a:latin typeface="Cambria Math" panose="02040503050406030204" pitchFamily="18" charset="0"/>
                                      </a:rPr>
                                      <m:t>95%</m:t>
                                    </m:r>
                                  </m:sub>
                                </m:sSub>
                                <m:r>
                                  <a:rPr lang="es-ES" sz="1300" b="0" i="1" smtClean="0">
                                    <a:latin typeface="Cambria Math" panose="02040503050406030204" pitchFamily="18" charset="0"/>
                                  </a:rPr>
                                  <m:t>=(</m:t>
                                </m:r>
                                <m:r>
                                  <a:rPr lang="es-ES" sz="1300" b="0" i="1" smtClean="0">
                                    <a:latin typeface="Cambria Math" panose="02040503050406030204" pitchFamily="18" charset="0"/>
                                  </a:rPr>
                                  <m:t>2.8510, 3.6175</m:t>
                                </m:r>
                                <m:r>
                                  <a:rPr lang="es-ES" sz="1300" b="0" i="1" smtClean="0">
                                    <a:latin typeface="Cambria Math" panose="02040503050406030204" pitchFamily="18" charset="0"/>
                                  </a:rPr>
                                  <m:t>) </m:t>
                                </m:r>
                              </m:oMath>
                            </m:oMathPara>
                          </a14:m>
                          <a:endParaRPr lang="es-ES" sz="1300" dirty="0"/>
                        </a:p>
                        <a:p>
                          <a:endParaRPr lang="es-ES" sz="1300" dirty="0"/>
                        </a:p>
                      </a:txBody>
                      <a:tcPr marL="45720" marR="45720"/>
                    </a:tc>
                    <a:extLst>
                      <a:ext uri="{0D108BD9-81ED-4DB2-BD59-A6C34878D82A}">
                        <a16:rowId xmlns:a16="http://schemas.microsoft.com/office/drawing/2014/main" val="654675720"/>
                      </a:ext>
                    </a:extLst>
                  </a:tr>
                  <a:tr h="360000">
                    <a:tc>
                      <a:txBody>
                        <a:bodyPr/>
                        <a:lstStyle/>
                        <a:p>
                          <a:pPr algn="r"/>
                          <a:r>
                            <a:rPr lang="es-ES" sz="1300" dirty="0"/>
                            <a:t>E.V. países en desarrollo</a:t>
                          </a:r>
                        </a:p>
                      </a:txBody>
                      <a:tcPr marL="45720" marR="45720"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s-ES" sz="1300" i="1" smtClean="0">
                                        <a:latin typeface="Cambria Math" panose="02040503050406030204" pitchFamily="18" charset="0"/>
                                      </a:rPr>
                                    </m:ctrlPr>
                                  </m:accPr>
                                  <m:e>
                                    <m:r>
                                      <a:rPr lang="es-ES" sz="1300" i="1" smtClean="0">
                                        <a:latin typeface="Cambria Math" panose="02040503050406030204" pitchFamily="18" charset="0"/>
                                        <a:ea typeface="Cambria Math" panose="02040503050406030204" pitchFamily="18" charset="0"/>
                                      </a:rPr>
                                      <m:t>𝜇</m:t>
                                    </m:r>
                                  </m:e>
                                </m:acc>
                                <m:r>
                                  <a:rPr lang="es-ES" sz="1300" b="0" i="1" smtClean="0">
                                    <a:latin typeface="Cambria Math" panose="02040503050406030204" pitchFamily="18" charset="0"/>
                                  </a:rPr>
                                  <m:t>=</m:t>
                                </m:r>
                                <m:r>
                                  <a:rPr lang="es-ES" sz="1300" b="0" i="1" smtClean="0">
                                    <a:latin typeface="Cambria Math" panose="02040503050406030204" pitchFamily="18" charset="0"/>
                                  </a:rPr>
                                  <m:t>67.12</m:t>
                                </m:r>
                              </m:oMath>
                            </m:oMathPara>
                          </a14:m>
                          <a:endParaRPr lang="es-ES" sz="1300" b="0" dirty="0"/>
                        </a:p>
                        <a:p>
                          <a:pPr algn="ctr"/>
                          <a14:m>
                            <m:oMathPara xmlns:m="http://schemas.openxmlformats.org/officeDocument/2006/math">
                              <m:oMathParaPr>
                                <m:jc m:val="centerGroup"/>
                              </m:oMathParaPr>
                              <m:oMath xmlns:m="http://schemas.openxmlformats.org/officeDocument/2006/math">
                                <m:r>
                                  <a:rPr lang="es-ES" sz="1300" b="0" i="1" smtClean="0">
                                    <a:latin typeface="Cambria Math" panose="02040503050406030204" pitchFamily="18" charset="0"/>
                                  </a:rPr>
                                  <m:t>𝐼</m:t>
                                </m:r>
                                <m:sSub>
                                  <m:sSubPr>
                                    <m:ctrlPr>
                                      <a:rPr lang="es-ES" sz="1300" b="0" i="1" smtClean="0">
                                        <a:latin typeface="Cambria Math" panose="02040503050406030204" pitchFamily="18" charset="0"/>
                                      </a:rPr>
                                    </m:ctrlPr>
                                  </m:sSubPr>
                                  <m:e>
                                    <m:r>
                                      <a:rPr lang="es-ES" sz="1300" b="0" i="1" smtClean="0">
                                        <a:latin typeface="Cambria Math" panose="02040503050406030204" pitchFamily="18" charset="0"/>
                                      </a:rPr>
                                      <m:t>𝐶</m:t>
                                    </m:r>
                                  </m:e>
                                  <m:sub>
                                    <m:r>
                                      <a:rPr lang="es-ES" sz="1300" b="0" i="1" smtClean="0">
                                        <a:latin typeface="Cambria Math" panose="02040503050406030204" pitchFamily="18" charset="0"/>
                                      </a:rPr>
                                      <m:t>95%</m:t>
                                    </m:r>
                                  </m:sub>
                                </m:sSub>
                                <m:r>
                                  <a:rPr lang="es-ES" sz="1300" b="0" i="1" smtClean="0">
                                    <a:latin typeface="Cambria Math" panose="02040503050406030204" pitchFamily="18" charset="0"/>
                                  </a:rPr>
                                  <m:t>=(</m:t>
                                </m:r>
                                <m:r>
                                  <a:rPr lang="es-ES" sz="1300" b="0" i="1" smtClean="0">
                                    <a:latin typeface="Cambria Math" panose="02040503050406030204" pitchFamily="18" charset="0"/>
                                  </a:rPr>
                                  <m:t>66.78422, 67.45578</m:t>
                                </m:r>
                                <m:r>
                                  <a:rPr lang="es-ES" sz="1300" b="0" i="1" smtClean="0">
                                    <a:latin typeface="Cambria Math" panose="02040503050406030204" pitchFamily="18" charset="0"/>
                                  </a:rPr>
                                  <m:t>) </m:t>
                                </m:r>
                              </m:oMath>
                            </m:oMathPara>
                          </a14:m>
                          <a:endParaRPr lang="es-ES" sz="1300" dirty="0"/>
                        </a:p>
                        <a:p>
                          <a:pPr algn="ctr"/>
                          <a:endParaRPr lang="es-ES" sz="1300" dirty="0"/>
                        </a:p>
                      </a:txBody>
                      <a:tcPr marL="45720" marR="45720" anchor="ctr"/>
                    </a:tc>
                    <a:tc>
                      <a:txBody>
                        <a:bodyPr/>
                        <a:lstStyle/>
                        <a:p>
                          <a:pPr/>
                          <a14:m>
                            <m:oMathPara xmlns:m="http://schemas.openxmlformats.org/officeDocument/2006/math">
                              <m:oMathParaPr>
                                <m:jc m:val="centerGroup"/>
                              </m:oMathParaPr>
                              <m:oMath xmlns:m="http://schemas.openxmlformats.org/officeDocument/2006/math">
                                <m:acc>
                                  <m:accPr>
                                    <m:chr m:val="̂"/>
                                    <m:ctrlPr>
                                      <a:rPr lang="es-ES" sz="1300" i="1" smtClean="0">
                                        <a:latin typeface="Cambria Math" panose="02040503050406030204" pitchFamily="18" charset="0"/>
                                        <a:ea typeface="Cambria Math" panose="02040503050406030204" pitchFamily="18" charset="0"/>
                                      </a:rPr>
                                    </m:ctrlPr>
                                  </m:accPr>
                                  <m:e>
                                    <m:r>
                                      <a:rPr lang="es-ES" sz="1300" i="1" smtClean="0">
                                        <a:latin typeface="Cambria Math" panose="02040503050406030204" pitchFamily="18" charset="0"/>
                                        <a:ea typeface="Cambria Math" panose="02040503050406030204" pitchFamily="18" charset="0"/>
                                      </a:rPr>
                                      <m:t>𝜎</m:t>
                                    </m:r>
                                  </m:e>
                                </m:acc>
                                <m:r>
                                  <a:rPr lang="es-ES" sz="1300" b="0" i="1" smtClean="0">
                                    <a:latin typeface="Cambria Math" panose="02040503050406030204" pitchFamily="18" charset="0"/>
                                    <a:ea typeface="Cambria Math" panose="02040503050406030204" pitchFamily="18" charset="0"/>
                                  </a:rPr>
                                  <m:t>=</m:t>
                                </m:r>
                                <m:r>
                                  <a:rPr lang="es-ES" sz="1300" b="0" i="1" smtClean="0">
                                    <a:latin typeface="Cambria Math" panose="02040503050406030204" pitchFamily="18" charset="0"/>
                                    <a:ea typeface="Cambria Math" panose="02040503050406030204" pitchFamily="18" charset="0"/>
                                  </a:rPr>
                                  <m:t>8.68</m:t>
                                </m:r>
                              </m:oMath>
                            </m:oMathPara>
                          </a14:m>
                          <a:endParaRPr lang="es-ES" sz="1300" b="0" dirty="0">
                            <a:ea typeface="Cambria Math" panose="02040503050406030204" pitchFamily="18" charset="0"/>
                          </a:endParaRPr>
                        </a:p>
                        <a:p>
                          <a:pPr marL="0" marR="0" lvl="0" indent="0" algn="l" defTabSz="2196023"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sz="1300" b="0" i="1" smtClean="0">
                                    <a:latin typeface="Cambria Math" panose="02040503050406030204" pitchFamily="18" charset="0"/>
                                  </a:rPr>
                                  <m:t>𝐼</m:t>
                                </m:r>
                                <m:sSub>
                                  <m:sSubPr>
                                    <m:ctrlPr>
                                      <a:rPr lang="es-ES" sz="1300" b="0" i="1" smtClean="0">
                                        <a:latin typeface="Cambria Math" panose="02040503050406030204" pitchFamily="18" charset="0"/>
                                      </a:rPr>
                                    </m:ctrlPr>
                                  </m:sSubPr>
                                  <m:e>
                                    <m:r>
                                      <a:rPr lang="es-ES" sz="1300" b="0" i="1" smtClean="0">
                                        <a:latin typeface="Cambria Math" panose="02040503050406030204" pitchFamily="18" charset="0"/>
                                      </a:rPr>
                                      <m:t>𝐶</m:t>
                                    </m:r>
                                  </m:e>
                                  <m:sub>
                                    <m:r>
                                      <a:rPr lang="es-ES" sz="1300" b="0" i="1" smtClean="0">
                                        <a:latin typeface="Cambria Math" panose="02040503050406030204" pitchFamily="18" charset="0"/>
                                      </a:rPr>
                                      <m:t>95%</m:t>
                                    </m:r>
                                  </m:sub>
                                </m:sSub>
                                <m:r>
                                  <a:rPr lang="es-ES" sz="1300" b="0" i="1" smtClean="0">
                                    <a:latin typeface="Cambria Math" panose="02040503050406030204" pitchFamily="18" charset="0"/>
                                  </a:rPr>
                                  <m:t>=(</m:t>
                                </m:r>
                                <m:r>
                                  <a:rPr lang="es-ES" sz="1300" b="0" i="1" smtClean="0">
                                    <a:latin typeface="Cambria Math" panose="02040503050406030204" pitchFamily="18" charset="0"/>
                                  </a:rPr>
                                  <m:t>8.2239, 9.1752</m:t>
                                </m:r>
                                <m:r>
                                  <a:rPr lang="es-ES" sz="1300" b="0" i="1" smtClean="0">
                                    <a:latin typeface="Cambria Math" panose="02040503050406030204" pitchFamily="18" charset="0"/>
                                  </a:rPr>
                                  <m:t>) </m:t>
                                </m:r>
                              </m:oMath>
                            </m:oMathPara>
                          </a14:m>
                          <a:endParaRPr lang="es-ES" sz="1300" dirty="0"/>
                        </a:p>
                        <a:p>
                          <a:endParaRPr lang="es-ES" sz="1300" dirty="0"/>
                        </a:p>
                      </a:txBody>
                      <a:tcPr marL="45720" marR="45720"/>
                    </a:tc>
                    <a:extLst>
                      <a:ext uri="{0D108BD9-81ED-4DB2-BD59-A6C34878D82A}">
                        <a16:rowId xmlns:a16="http://schemas.microsoft.com/office/drawing/2014/main" val="2132821077"/>
                      </a:ext>
                    </a:extLst>
                  </a:tr>
                </a:tbl>
              </a:graphicData>
            </a:graphic>
          </p:graphicFrame>
        </mc:Choice>
        <mc:Fallback>
          <p:graphicFrame>
            <p:nvGraphicFramePr>
              <p:cNvPr id="46" name="Tabla 46">
                <a:extLst>
                  <a:ext uri="{FF2B5EF4-FFF2-40B4-BE49-F238E27FC236}">
                    <a16:creationId xmlns:a16="http://schemas.microsoft.com/office/drawing/2014/main" id="{F25A704A-125A-72C9-1E68-DA15917451F8}"/>
                  </a:ext>
                </a:extLst>
              </p:cNvPr>
              <p:cNvGraphicFramePr>
                <a:graphicFrameLocks noGrp="1"/>
              </p:cNvGraphicFramePr>
              <p:nvPr>
                <p:extLst>
                  <p:ext uri="{D42A27DB-BD31-4B8C-83A1-F6EECF244321}">
                    <p14:modId xmlns:p14="http://schemas.microsoft.com/office/powerpoint/2010/main" val="1738359041"/>
                  </p:ext>
                </p:extLst>
              </p:nvPr>
            </p:nvGraphicFramePr>
            <p:xfrm>
              <a:off x="12318692" y="7264381"/>
              <a:ext cx="6880679" cy="221928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881611608"/>
                        </a:ext>
                      </a:extLst>
                    </a:gridCol>
                    <a:gridCol w="2571750">
                      <a:extLst>
                        <a:ext uri="{9D8B030D-6E8A-4147-A177-3AD203B41FA5}">
                          <a16:colId xmlns:a16="http://schemas.microsoft.com/office/drawing/2014/main" val="1397658861"/>
                        </a:ext>
                      </a:extLst>
                    </a:gridCol>
                    <a:gridCol w="2518229">
                      <a:extLst>
                        <a:ext uri="{9D8B030D-6E8A-4147-A177-3AD203B41FA5}">
                          <a16:colId xmlns:a16="http://schemas.microsoft.com/office/drawing/2014/main" val="3313912126"/>
                        </a:ext>
                      </a:extLst>
                    </a:gridCol>
                  </a:tblGrid>
                  <a:tr h="360000">
                    <a:tc>
                      <a:txBody>
                        <a:bodyPr/>
                        <a:lstStyle/>
                        <a:p>
                          <a:endParaRPr lang="es-ES" sz="1300" dirty="0"/>
                        </a:p>
                      </a:txBody>
                      <a:tcPr marL="0" marR="0" marT="0" marB="0"/>
                    </a:tc>
                    <a:tc>
                      <a:txBody>
                        <a:bodyPr/>
                        <a:lstStyle/>
                        <a:p>
                          <a:pPr algn="ctr"/>
                          <a:r>
                            <a:rPr lang="es-ES" sz="1300" dirty="0"/>
                            <a:t>Media</a:t>
                          </a:r>
                        </a:p>
                      </a:txBody>
                      <a:tcPr marL="45720" marR="45720" anchor="ctr"/>
                    </a:tc>
                    <a:tc>
                      <a:txBody>
                        <a:bodyPr/>
                        <a:lstStyle/>
                        <a:p>
                          <a:pPr algn="ctr"/>
                          <a:r>
                            <a:rPr lang="es-ES" sz="1300" dirty="0"/>
                            <a:t>Desviación típica</a:t>
                          </a:r>
                        </a:p>
                      </a:txBody>
                      <a:tcPr marL="0" marR="0" marT="0" marB="0" anchor="ctr"/>
                    </a:tc>
                    <a:extLst>
                      <a:ext uri="{0D108BD9-81ED-4DB2-BD59-A6C34878D82A}">
                        <a16:rowId xmlns:a16="http://schemas.microsoft.com/office/drawing/2014/main" val="640058039"/>
                      </a:ext>
                    </a:extLst>
                  </a:tr>
                  <a:tr h="487680">
                    <a:tc>
                      <a:txBody>
                        <a:bodyPr/>
                        <a:lstStyle/>
                        <a:p>
                          <a:pPr algn="r"/>
                          <a:r>
                            <a:rPr lang="es-ES" sz="1300" dirty="0"/>
                            <a:t>Esperanza de vida</a:t>
                          </a:r>
                        </a:p>
                      </a:txBody>
                      <a:tcPr marL="45720" marR="45720" anchor="ctr"/>
                    </a:tc>
                    <a:tc>
                      <a:txBody>
                        <a:bodyPr/>
                        <a:lstStyle/>
                        <a:p>
                          <a:endParaRPr lang="es-ES"/>
                        </a:p>
                      </a:txBody>
                      <a:tcPr marL="45720" marR="45720" anchor="ctr">
                        <a:blipFill>
                          <a:blip r:embed="rId11"/>
                          <a:stretch>
                            <a:fillRect l="-69905" t="-75000" r="-99052" b="-285000"/>
                          </a:stretch>
                        </a:blipFill>
                      </a:tcPr>
                    </a:tc>
                    <a:tc>
                      <a:txBody>
                        <a:bodyPr/>
                        <a:lstStyle/>
                        <a:p>
                          <a:endParaRPr lang="es-ES"/>
                        </a:p>
                      </a:txBody>
                      <a:tcPr marL="45720" marR="45720">
                        <a:blipFill>
                          <a:blip r:embed="rId11"/>
                          <a:stretch>
                            <a:fillRect l="-173188" t="-75000" r="-966" b="-285000"/>
                          </a:stretch>
                        </a:blipFill>
                      </a:tcPr>
                    </a:tc>
                    <a:extLst>
                      <a:ext uri="{0D108BD9-81ED-4DB2-BD59-A6C34878D82A}">
                        <a16:rowId xmlns:a16="http://schemas.microsoft.com/office/drawing/2014/main" val="1751877654"/>
                      </a:ext>
                    </a:extLst>
                  </a:tr>
                  <a:tr h="685800">
                    <a:tc>
                      <a:txBody>
                        <a:bodyPr/>
                        <a:lstStyle/>
                        <a:p>
                          <a:pPr algn="r"/>
                          <a:r>
                            <a:rPr lang="es-ES" sz="1300" dirty="0"/>
                            <a:t>E.V. países desarrollados</a:t>
                          </a:r>
                        </a:p>
                      </a:txBody>
                      <a:tcPr marL="45720" marR="45720" anchor="ctr"/>
                    </a:tc>
                    <a:tc>
                      <a:txBody>
                        <a:bodyPr/>
                        <a:lstStyle/>
                        <a:p>
                          <a:endParaRPr lang="es-ES"/>
                        </a:p>
                      </a:txBody>
                      <a:tcPr marL="45720" marR="45720" anchor="ctr">
                        <a:blipFill>
                          <a:blip r:embed="rId11"/>
                          <a:stretch>
                            <a:fillRect l="-69905" t="-123894" r="-99052" b="-101770"/>
                          </a:stretch>
                        </a:blipFill>
                      </a:tcPr>
                    </a:tc>
                    <a:tc>
                      <a:txBody>
                        <a:bodyPr/>
                        <a:lstStyle/>
                        <a:p>
                          <a:endParaRPr lang="es-ES"/>
                        </a:p>
                      </a:txBody>
                      <a:tcPr marL="45720" marR="45720">
                        <a:blipFill>
                          <a:blip r:embed="rId11"/>
                          <a:stretch>
                            <a:fillRect l="-173188" t="-123894" r="-966" b="-101770"/>
                          </a:stretch>
                        </a:blipFill>
                      </a:tcPr>
                    </a:tc>
                    <a:extLst>
                      <a:ext uri="{0D108BD9-81ED-4DB2-BD59-A6C34878D82A}">
                        <a16:rowId xmlns:a16="http://schemas.microsoft.com/office/drawing/2014/main" val="654675720"/>
                      </a:ext>
                    </a:extLst>
                  </a:tr>
                  <a:tr h="685800">
                    <a:tc>
                      <a:txBody>
                        <a:bodyPr/>
                        <a:lstStyle/>
                        <a:p>
                          <a:pPr algn="r"/>
                          <a:r>
                            <a:rPr lang="es-ES" sz="1300" dirty="0"/>
                            <a:t>E.V. países en desarrollo</a:t>
                          </a:r>
                        </a:p>
                      </a:txBody>
                      <a:tcPr marL="45720" marR="45720" anchor="ctr"/>
                    </a:tc>
                    <a:tc>
                      <a:txBody>
                        <a:bodyPr/>
                        <a:lstStyle/>
                        <a:p>
                          <a:endParaRPr lang="es-ES"/>
                        </a:p>
                      </a:txBody>
                      <a:tcPr marL="45720" marR="45720" anchor="ctr">
                        <a:blipFill>
                          <a:blip r:embed="rId11"/>
                          <a:stretch>
                            <a:fillRect l="-69905" t="-223894" r="-99052" b="-1770"/>
                          </a:stretch>
                        </a:blipFill>
                      </a:tcPr>
                    </a:tc>
                    <a:tc>
                      <a:txBody>
                        <a:bodyPr/>
                        <a:lstStyle/>
                        <a:p>
                          <a:endParaRPr lang="es-ES"/>
                        </a:p>
                      </a:txBody>
                      <a:tcPr marL="45720" marR="45720">
                        <a:blipFill>
                          <a:blip r:embed="rId11"/>
                          <a:stretch>
                            <a:fillRect l="-173188" t="-223894" r="-966" b="-1770"/>
                          </a:stretch>
                        </a:blipFill>
                      </a:tcPr>
                    </a:tc>
                    <a:extLst>
                      <a:ext uri="{0D108BD9-81ED-4DB2-BD59-A6C34878D82A}">
                        <a16:rowId xmlns:a16="http://schemas.microsoft.com/office/drawing/2014/main" val="2132821077"/>
                      </a:ext>
                    </a:extLst>
                  </a:tr>
                </a:tbl>
              </a:graphicData>
            </a:graphic>
          </p:graphicFrame>
        </mc:Fallback>
      </mc:AlternateContent>
      <p:sp>
        <p:nvSpPr>
          <p:cNvPr id="47" name="Text Box 272">
            <a:extLst>
              <a:ext uri="{FF2B5EF4-FFF2-40B4-BE49-F238E27FC236}">
                <a16:creationId xmlns:a16="http://schemas.microsoft.com/office/drawing/2014/main" id="{5EE80FFD-62AF-9201-9457-5838C671ED12}"/>
              </a:ext>
            </a:extLst>
          </p:cNvPr>
          <p:cNvSpPr txBox="1">
            <a:spLocks noChangeArrowheads="1"/>
          </p:cNvSpPr>
          <p:nvPr/>
        </p:nvSpPr>
        <p:spPr bwMode="auto">
          <a:xfrm>
            <a:off x="12318692" y="9513047"/>
            <a:ext cx="6880678" cy="284188"/>
          </a:xfrm>
          <a:prstGeom prst="rect">
            <a:avLst/>
          </a:prstGeom>
          <a:solidFill>
            <a:sysClr val="window" lastClr="FFFFFF"/>
          </a:solidFill>
          <a:ln>
            <a:noFill/>
          </a:ln>
          <a:effectLst/>
        </p:spPr>
        <p:txBody>
          <a:bodyPr wrap="square" lIns="163623" tIns="163623" rIns="163623" bIns="163623">
            <a:noAutofit/>
          </a:bodyPr>
          <a:lstStyle>
            <a:lvl1pPr defTabSz="838200">
              <a:defRPr>
                <a:solidFill>
                  <a:schemeClr val="tx1"/>
                </a:solidFill>
                <a:latin typeface="Arial" pitchFamily="34" charset="0"/>
              </a:defRPr>
            </a:lvl1pPr>
            <a:lvl2pPr marL="419100" defTabSz="838200">
              <a:defRPr>
                <a:solidFill>
                  <a:schemeClr val="tx1"/>
                </a:solidFill>
                <a:latin typeface="Arial" pitchFamily="34" charset="0"/>
              </a:defRPr>
            </a:lvl2pPr>
            <a:lvl3pPr marL="838200" defTabSz="838200">
              <a:defRPr>
                <a:solidFill>
                  <a:schemeClr val="tx1"/>
                </a:solidFill>
                <a:latin typeface="Arial" pitchFamily="34" charset="0"/>
              </a:defRPr>
            </a:lvl3pPr>
            <a:lvl4pPr marL="1257300" defTabSz="838200">
              <a:defRPr>
                <a:solidFill>
                  <a:schemeClr val="tx1"/>
                </a:solidFill>
                <a:latin typeface="Arial" pitchFamily="34" charset="0"/>
              </a:defRPr>
            </a:lvl4pPr>
            <a:lvl5pPr marL="1676400" defTabSz="838200">
              <a:defRPr>
                <a:solidFill>
                  <a:schemeClr val="tx1"/>
                </a:solidFill>
                <a:latin typeface="Arial" pitchFamily="34" charset="0"/>
              </a:defRPr>
            </a:lvl5pPr>
            <a:lvl6pPr marL="2133600" defTabSz="838200" fontAlgn="base">
              <a:spcBef>
                <a:spcPct val="0"/>
              </a:spcBef>
              <a:spcAft>
                <a:spcPct val="0"/>
              </a:spcAft>
              <a:defRPr>
                <a:solidFill>
                  <a:schemeClr val="tx1"/>
                </a:solidFill>
                <a:latin typeface="Arial" pitchFamily="34" charset="0"/>
              </a:defRPr>
            </a:lvl6pPr>
            <a:lvl7pPr marL="2590800" defTabSz="838200" fontAlgn="base">
              <a:spcBef>
                <a:spcPct val="0"/>
              </a:spcBef>
              <a:spcAft>
                <a:spcPct val="0"/>
              </a:spcAft>
              <a:defRPr>
                <a:solidFill>
                  <a:schemeClr val="tx1"/>
                </a:solidFill>
                <a:latin typeface="Arial" pitchFamily="34" charset="0"/>
              </a:defRPr>
            </a:lvl7pPr>
            <a:lvl8pPr marL="3048000" defTabSz="838200" fontAlgn="base">
              <a:spcBef>
                <a:spcPct val="0"/>
              </a:spcBef>
              <a:spcAft>
                <a:spcPct val="0"/>
              </a:spcAft>
              <a:defRPr>
                <a:solidFill>
                  <a:schemeClr val="tx1"/>
                </a:solidFill>
                <a:latin typeface="Arial" pitchFamily="34" charset="0"/>
              </a:defRPr>
            </a:lvl8pPr>
            <a:lvl9pPr marL="3505200" defTabSz="838200" fontAlgn="base">
              <a:spcBef>
                <a:spcPct val="0"/>
              </a:spcBef>
              <a:spcAft>
                <a:spcPct val="0"/>
              </a:spcAft>
              <a:defRPr>
                <a:solidFill>
                  <a:schemeClr val="tx1"/>
                </a:solidFill>
                <a:latin typeface="Arial" pitchFamily="34" charset="0"/>
              </a:defRPr>
            </a:lvl9pPr>
          </a:lstStyle>
          <a:p>
            <a:pPr marL="0" marR="0" lvl="0" indent="0" algn="ctr" defTabSz="3599438" eaLnBrk="1" fontAlgn="auto" latinLnBrk="0" hangingPunct="1">
              <a:lnSpc>
                <a:spcPct val="100000"/>
              </a:lnSpc>
              <a:spcBef>
                <a:spcPts val="0"/>
              </a:spcBef>
              <a:spcAft>
                <a:spcPts val="0"/>
              </a:spcAft>
              <a:buClrTx/>
              <a:buSzTx/>
              <a:buFontTx/>
              <a:buNone/>
              <a:tabLst/>
              <a:defRPr/>
            </a:pPr>
            <a:r>
              <a:rPr lang="es-ES" sz="900" i="1" kern="0" dirty="0">
                <a:solidFill>
                  <a:prstClr val="black"/>
                </a:solidFill>
                <a:latin typeface="Calibri"/>
              </a:rPr>
              <a:t>Figura 8: Intervalos de confianza</a:t>
            </a:r>
            <a:endParaRPr kumimoji="0" lang="es-ES" sz="3000" b="0" i="0" u="none" strike="noStrike" kern="0" cap="none" spc="0" normalizeH="0" baseline="0" dirty="0">
              <a:ln>
                <a:noFill/>
              </a:ln>
              <a:solidFill>
                <a:prstClr val="black"/>
              </a:solidFill>
              <a:effectLst/>
              <a:uLnTx/>
              <a:uFillTx/>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lang="es-ES" sz="3000" kern="0" dirty="0">
              <a:solidFill>
                <a:prstClr val="black"/>
              </a:solidFill>
              <a:latin typeface="Calibri"/>
            </a:endParaRPr>
          </a:p>
          <a:p>
            <a:pPr marL="0" marR="0" lvl="0" indent="0" defTabSz="3599438" eaLnBrk="1" fontAlgn="auto" latinLnBrk="0" hangingPunct="1">
              <a:lnSpc>
                <a:spcPct val="100000"/>
              </a:lnSpc>
              <a:spcBef>
                <a:spcPts val="0"/>
              </a:spcBef>
              <a:spcAft>
                <a:spcPts val="0"/>
              </a:spcAft>
              <a:buClrTx/>
              <a:buSzTx/>
              <a:buFontTx/>
              <a:buNone/>
              <a:tabLst/>
              <a:defRPr/>
            </a:pPr>
            <a:endParaRPr kumimoji="0" lang="es-ES" sz="3000" b="0" i="0" u="none" strike="noStrike" kern="0" cap="none" spc="0" normalizeH="0" baseline="0" dirty="0">
              <a:ln>
                <a:noFill/>
              </a:ln>
              <a:solidFill>
                <a:prstClr val="black"/>
              </a:solidFill>
              <a:effectLst/>
              <a:uLnTx/>
              <a:uFillTx/>
              <a:latin typeface="Calibri"/>
            </a:endParaRPr>
          </a:p>
        </p:txBody>
      </p:sp>
    </p:spTree>
    <p:extLst>
      <p:ext uri="{BB962C8B-B14F-4D97-AF65-F5344CB8AC3E}">
        <p14:creationId xmlns:p14="http://schemas.microsoft.com/office/powerpoint/2010/main" val="265483644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750</TotalTime>
  <Words>1695</Words>
  <Application>Microsoft Office PowerPoint</Application>
  <PresentationFormat>Personalizado</PresentationFormat>
  <Paragraphs>128</Paragraphs>
  <Slides>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Calibri Light</vt:lpstr>
      <vt:lpstr>Cambria Math</vt:lpstr>
      <vt:lpstr>Courier New</vt:lpstr>
      <vt:lpstr>Tema de Office</vt:lpstr>
      <vt:lpstr>Presentación de PowerPoint</vt:lpstr>
    </vt:vector>
  </TitlesOfParts>
  <Company>Universidad Carlos III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MONTES BOTELLA, CARLOS</dc:creator>
  <cp:lastModifiedBy>Raul  Aguilar Arroyo</cp:lastModifiedBy>
  <cp:revision>19</cp:revision>
  <dcterms:created xsi:type="dcterms:W3CDTF">2018-05-18T08:21:06Z</dcterms:created>
  <dcterms:modified xsi:type="dcterms:W3CDTF">2022-12-10T20:14:10Z</dcterms:modified>
</cp:coreProperties>
</file>