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7" r:id="rId4"/>
    <p:sldId id="261" r:id="rId5"/>
    <p:sldId id="268" r:id="rId6"/>
    <p:sldId id="270" r:id="rId7"/>
    <p:sldId id="269" r:id="rId8"/>
    <p:sldId id="262" r:id="rId9"/>
    <p:sldId id="258" r:id="rId10"/>
    <p:sldId id="259" r:id="rId11"/>
    <p:sldId id="260" r:id="rId12"/>
    <p:sldId id="264" r:id="rId13"/>
    <p:sldId id="265" r:id="rId14"/>
    <p:sldId id="271" r:id="rId15"/>
    <p:sldId id="266" r:id="rId16"/>
    <p:sldId id="263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CC0099"/>
    <a:srgbClr val="660066"/>
    <a:srgbClr val="8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912" autoAdjust="0"/>
    <p:restoredTop sz="94595" autoAdjust="0"/>
  </p:normalViewPr>
  <p:slideViewPr>
    <p:cSldViewPr>
      <p:cViewPr>
        <p:scale>
          <a:sx n="70" d="100"/>
          <a:sy n="70" d="100"/>
        </p:scale>
        <p:origin x="-133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31322E9-7A71-4DE9-A30F-AB2B4AD703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78D590C-D43A-4238-91D6-C62604343B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304800"/>
            <a:ext cx="6096000" cy="1470025"/>
          </a:xfrm>
        </p:spPr>
        <p:txBody>
          <a:bodyPr/>
          <a:lstStyle>
            <a:lvl1pPr algn="ctr">
              <a:defRPr sz="3600">
                <a:solidFill>
                  <a:srgbClr val="660066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2514600"/>
            <a:ext cx="55626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4C34725-1A3A-4B80-B478-F22E9A54748D}" type="datetime1">
              <a:rPr lang="en-US" altLang="en-US"/>
              <a:pPr>
                <a:defRPr/>
              </a:pPr>
              <a:t>10/21/2022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46F95A-82F6-4AD9-97C5-C6C54D8144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0"/>
            <a:ext cx="215265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305550" cy="5943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EE90D-EB21-4E5B-8C3A-F0156E6ABB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98F19-ACD4-485F-8DAF-A9A24AA9B4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C770D-46FD-457F-9EE2-197030AAEB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7638"/>
            <a:ext cx="4038600" cy="4525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417638"/>
            <a:ext cx="4038600" cy="4525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580CC-FDEA-4CEC-A0D7-D2A3396DDF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38E1A-5D80-4EE7-9703-3C2FD656E4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1CC06F-DFA7-48B6-8D69-BB2D08713B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5A001-20BA-46C4-980F-7664910D47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AC6C4-399C-4F10-AD5A-DB6730DAE3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12F18-D1E0-4B5A-BAF8-71FDA274B6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76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1CC7F201-196E-43B6-A0D3-711FEF7831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qiskit.org/textbook/preface.html" TargetMode="External"/><Relationship Id="rId7" Type="http://schemas.openxmlformats.org/officeDocument/2006/relationships/hyperlink" Target="https://electronicsphysics.com/all-the-logic-gates-with-truth-table/" TargetMode="External"/><Relationship Id="rId2" Type="http://schemas.openxmlformats.org/officeDocument/2006/relationships/hyperlink" Target="https://analyticsindiamag.com/beginners-guide-to-qiskit-for-quantum-comput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qiskit.org/textbook/ch-labs/Lab01_QuantumCircuits.html" TargetMode="External"/><Relationship Id="rId5" Type="http://schemas.openxmlformats.org/officeDocument/2006/relationships/hyperlink" Target="https://www.geeksforgeeks.org/boolean-algebraic-theorems/" TargetMode="External"/><Relationship Id="rId4" Type="http://schemas.openxmlformats.org/officeDocument/2006/relationships/hyperlink" Target="https://en.wikipedia.org/wiki/Boolean_algebra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7488" y="214290"/>
            <a:ext cx="6110318" cy="4000528"/>
          </a:xfrm>
        </p:spPr>
        <p:txBody>
          <a:bodyPr/>
          <a:lstStyle/>
          <a:p>
            <a:pPr eaLnBrk="1" hangingPunct="1"/>
            <a:r>
              <a:rPr lang="en-IN" altLang="en-US" sz="4800" dirty="0" smtClean="0"/>
              <a:t>BOOLEAN POSTULATES</a:t>
            </a:r>
            <a:br>
              <a:rPr lang="en-IN" altLang="en-US" sz="4800" dirty="0" smtClean="0"/>
            </a:br>
            <a:r>
              <a:rPr lang="en-IN" altLang="en-US" sz="4800" dirty="0" smtClean="0"/>
              <a:t/>
            </a:r>
            <a:br>
              <a:rPr lang="en-IN" altLang="en-US" sz="4800" dirty="0" smtClean="0"/>
            </a:br>
            <a:r>
              <a:rPr lang="en-IN" altLang="en-US" sz="4800" dirty="0" smtClean="0">
                <a:solidFill>
                  <a:srgbClr val="FF0000"/>
                </a:solidFill>
              </a:rPr>
              <a:t>CIT QUANTUM HACKATHON 2022</a:t>
            </a:r>
            <a:endParaRPr lang="en-US" altLang="en-US" sz="4800" dirty="0" smtClean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429000" y="4510094"/>
            <a:ext cx="5562600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3657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868" y="4357694"/>
            <a:ext cx="52864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dirty="0" smtClean="0">
                <a:latin typeface="Cambria" pitchFamily="18" charset="0"/>
                <a:ea typeface="Cambria" pitchFamily="18" charset="0"/>
              </a:rPr>
              <a:t>BOOBALARAGAVAN.P</a:t>
            </a:r>
          </a:p>
          <a:p>
            <a:pPr algn="r"/>
            <a:r>
              <a:rPr lang="en-US" sz="2000" b="1" dirty="0" smtClean="0">
                <a:latin typeface="Cambria" pitchFamily="18" charset="0"/>
                <a:ea typeface="Cambria" pitchFamily="18" charset="0"/>
              </a:rPr>
              <a:t>VIJAY NARENDRAN.V</a:t>
            </a:r>
          </a:p>
          <a:p>
            <a:pPr algn="r"/>
            <a:r>
              <a:rPr lang="en-US" sz="2000" b="1" dirty="0" smtClean="0">
                <a:latin typeface="Cambria" pitchFamily="18" charset="0"/>
                <a:ea typeface="Cambria" pitchFamily="18" charset="0"/>
              </a:rPr>
              <a:t>NAREN KARTHICK.T.P</a:t>
            </a:r>
          </a:p>
          <a:p>
            <a:pPr algn="r"/>
            <a:r>
              <a:rPr lang="en-US" sz="2000" b="1" dirty="0" smtClean="0">
                <a:latin typeface="Cambria" pitchFamily="18" charset="0"/>
                <a:ea typeface="Cambria" pitchFamily="18" charset="0"/>
              </a:rPr>
              <a:t>ADITHYAN.A</a:t>
            </a:r>
          </a:p>
          <a:p>
            <a:pPr algn="r"/>
            <a:r>
              <a:rPr lang="en-US" sz="2000" b="1" dirty="0" smtClean="0">
                <a:latin typeface="Cambria" pitchFamily="18" charset="0"/>
                <a:ea typeface="Cambria" pitchFamily="18" charset="0"/>
              </a:rPr>
              <a:t>LAKSHMAN KARTHICK.T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mbria" pitchFamily="18" charset="0"/>
                <a:ea typeface="Cambria" pitchFamily="18" charset="0"/>
              </a:rPr>
              <a:t>QUANTUM VISUALIZATIONS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err="1" smtClean="0">
                <a:latin typeface="Cambria" pitchFamily="18" charset="0"/>
                <a:ea typeface="Cambria" pitchFamily="18" charset="0"/>
              </a:rPr>
              <a:t>Qsphere</a:t>
            </a:r>
            <a:r>
              <a:rPr lang="en-IN" sz="2800" dirty="0" smtClean="0">
                <a:latin typeface="Cambria" pitchFamily="18" charset="0"/>
                <a:ea typeface="Cambria" pitchFamily="18" charset="0"/>
              </a:rPr>
              <a:t> representation</a:t>
            </a:r>
          </a:p>
          <a:p>
            <a:r>
              <a:rPr lang="en-IN" sz="2800" dirty="0" smtClean="0">
                <a:latin typeface="Cambria" pitchFamily="18" charset="0"/>
                <a:ea typeface="Cambria" pitchFamily="18" charset="0"/>
              </a:rPr>
              <a:t>Bloch sphere representation</a:t>
            </a:r>
          </a:p>
          <a:p>
            <a:r>
              <a:rPr lang="en-IN" sz="2800" dirty="0" smtClean="0">
                <a:latin typeface="Cambria" pitchFamily="18" charset="0"/>
                <a:ea typeface="Cambria" pitchFamily="18" charset="0"/>
              </a:rPr>
              <a:t>Bloch vector representation</a:t>
            </a:r>
          </a:p>
          <a:p>
            <a:r>
              <a:rPr lang="en-IN" sz="2800" dirty="0" smtClean="0">
                <a:latin typeface="Cambria" pitchFamily="18" charset="0"/>
                <a:ea typeface="Cambria" pitchFamily="18" charset="0"/>
              </a:rPr>
              <a:t>State city representation</a:t>
            </a:r>
          </a:p>
          <a:p>
            <a:r>
              <a:rPr lang="en-IN" sz="2800" dirty="0" smtClean="0">
                <a:latin typeface="Cambria" pitchFamily="18" charset="0"/>
                <a:ea typeface="Cambria" pitchFamily="18" charset="0"/>
              </a:rPr>
              <a:t>State </a:t>
            </a:r>
            <a:r>
              <a:rPr lang="en-IN" sz="2800" dirty="0" err="1" smtClean="0">
                <a:latin typeface="Cambria" pitchFamily="18" charset="0"/>
                <a:ea typeface="Cambria" pitchFamily="18" charset="0"/>
              </a:rPr>
              <a:t>paulivec</a:t>
            </a:r>
            <a:r>
              <a:rPr lang="en-IN" sz="2800" dirty="0" smtClean="0">
                <a:latin typeface="Cambria" pitchFamily="18" charset="0"/>
                <a:ea typeface="Cambria" pitchFamily="18" charset="0"/>
              </a:rPr>
              <a:t> representation</a:t>
            </a:r>
          </a:p>
          <a:p>
            <a:r>
              <a:rPr lang="en-IN" sz="2800" dirty="0" smtClean="0">
                <a:latin typeface="Cambria" pitchFamily="18" charset="0"/>
                <a:ea typeface="Cambria" pitchFamily="18" charset="0"/>
              </a:rPr>
              <a:t>State </a:t>
            </a:r>
            <a:r>
              <a:rPr lang="en-IN" sz="2800" dirty="0" err="1" smtClean="0">
                <a:latin typeface="Cambria" pitchFamily="18" charset="0"/>
                <a:ea typeface="Cambria" pitchFamily="18" charset="0"/>
              </a:rPr>
              <a:t>hinton</a:t>
            </a:r>
            <a:r>
              <a:rPr lang="en-IN" sz="2800" dirty="0" smtClean="0">
                <a:latin typeface="Cambria" pitchFamily="18" charset="0"/>
                <a:ea typeface="Cambria" pitchFamily="18" charset="0"/>
              </a:rPr>
              <a:t> representation</a:t>
            </a:r>
            <a:endParaRPr lang="en-US" sz="28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C98F19-ACD4-485F-8DAF-A9A24AA9B4E4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mbria" pitchFamily="18" charset="0"/>
                <a:ea typeface="Cambria" pitchFamily="18" charset="0"/>
              </a:rPr>
              <a:t>SAMPLE OUTPUT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C98F19-ACD4-485F-8DAF-A9A24AA9B4E4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2416"/>
          <a:stretch>
            <a:fillRect/>
          </a:stretch>
        </p:blipFill>
        <p:spPr bwMode="auto">
          <a:xfrm>
            <a:off x="2123744" y="1918248"/>
            <a:ext cx="4744112" cy="34395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latin typeface="Cambria" pitchFamily="18" charset="0"/>
                <a:ea typeface="Cambria" pitchFamily="18" charset="0"/>
              </a:rPr>
              <a:t>contd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C98F19-ACD4-485F-8DAF-A9A24AA9B4E4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7327" y="2357430"/>
            <a:ext cx="8386882" cy="26432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latin typeface="Cambria" pitchFamily="18" charset="0"/>
                <a:ea typeface="Cambria" pitchFamily="18" charset="0"/>
              </a:rPr>
              <a:t>contd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C98F19-ACD4-485F-8DAF-A9A24AA9B4E4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857363"/>
            <a:ext cx="5214974" cy="39593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mbria" pitchFamily="18" charset="0"/>
                <a:ea typeface="Cambria" pitchFamily="18" charset="0"/>
              </a:rPr>
              <a:t>CONCLUSION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>
                <a:latin typeface="Cambria" pitchFamily="18" charset="0"/>
                <a:ea typeface="Cambria" pitchFamily="18" charset="0"/>
              </a:rPr>
              <a:t>Due to lack of </a:t>
            </a:r>
            <a:r>
              <a:rPr lang="en-IN" sz="2800" dirty="0" err="1" smtClean="0">
                <a:latin typeface="Cambria" pitchFamily="18" charset="0"/>
                <a:ea typeface="Cambria" pitchFamily="18" charset="0"/>
              </a:rPr>
              <a:t>qubits</a:t>
            </a:r>
            <a:r>
              <a:rPr lang="en-IN" sz="2800" dirty="0" smtClean="0">
                <a:latin typeface="Cambria" pitchFamily="18" charset="0"/>
                <a:ea typeface="Cambria" pitchFamily="18" charset="0"/>
              </a:rPr>
              <a:t> availability, we have implemented the reversible circuits for the postulates which possess two </a:t>
            </a:r>
            <a:r>
              <a:rPr lang="en-IN" sz="2800" dirty="0" err="1" smtClean="0">
                <a:latin typeface="Cambria" pitchFamily="18" charset="0"/>
                <a:ea typeface="Cambria" pitchFamily="18" charset="0"/>
              </a:rPr>
              <a:t>qubits</a:t>
            </a:r>
            <a:r>
              <a:rPr lang="en-IN" sz="2800" dirty="0" smtClean="0">
                <a:latin typeface="Cambria" pitchFamily="18" charset="0"/>
                <a:ea typeface="Cambria" pitchFamily="18" charset="0"/>
              </a:rPr>
              <a:t> or less than that.</a:t>
            </a:r>
          </a:p>
          <a:p>
            <a:r>
              <a:rPr lang="en-IN" sz="2800" dirty="0" smtClean="0">
                <a:latin typeface="Cambria" pitchFamily="18" charset="0"/>
                <a:ea typeface="Cambria" pitchFamily="18" charset="0"/>
              </a:rPr>
              <a:t>In future, we like to enhance this project for many number of </a:t>
            </a:r>
            <a:r>
              <a:rPr lang="en-IN" sz="2800" dirty="0" err="1" smtClean="0">
                <a:latin typeface="Cambria" pitchFamily="18" charset="0"/>
                <a:ea typeface="Cambria" pitchFamily="18" charset="0"/>
              </a:rPr>
              <a:t>qubits</a:t>
            </a:r>
            <a:r>
              <a:rPr lang="en-IN" sz="2800" dirty="0" smtClean="0">
                <a:latin typeface="Cambria" pitchFamily="18" charset="0"/>
                <a:ea typeface="Cambria" pitchFamily="18" charset="0"/>
              </a:rPr>
              <a:t> by implementing the reversible circuits for other </a:t>
            </a:r>
            <a:r>
              <a:rPr lang="en-IN" sz="2800" dirty="0" err="1" smtClean="0">
                <a:latin typeface="Cambria" pitchFamily="18" charset="0"/>
                <a:ea typeface="Cambria" pitchFamily="18" charset="0"/>
              </a:rPr>
              <a:t>qubits</a:t>
            </a:r>
            <a:r>
              <a:rPr lang="en-IN" sz="2800" dirty="0" smtClean="0">
                <a:latin typeface="Cambria" pitchFamily="18" charset="0"/>
                <a:ea typeface="Cambria" pitchFamily="18" charset="0"/>
              </a:rPr>
              <a:t> also.</a:t>
            </a:r>
            <a:endParaRPr lang="en-US" sz="28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C98F19-ACD4-485F-8DAF-A9A24AA9B4E4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mbria" pitchFamily="18" charset="0"/>
                <a:ea typeface="Cambria" pitchFamily="18" charset="0"/>
              </a:rPr>
              <a:t>REFERENCES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7638"/>
            <a:ext cx="8334404" cy="5154634"/>
          </a:xfrm>
        </p:spPr>
        <p:txBody>
          <a:bodyPr/>
          <a:lstStyle/>
          <a:p>
            <a:r>
              <a:rPr lang="en-US" sz="2800" dirty="0" smtClean="0">
                <a:latin typeface="Cambria" pitchFamily="18" charset="0"/>
                <a:ea typeface="Cambria" pitchFamily="18" charset="0"/>
                <a:hlinkClick r:id="rId2"/>
              </a:rPr>
              <a:t>Beginner’s Guide To </a:t>
            </a:r>
            <a:r>
              <a:rPr lang="en-US" sz="2800" dirty="0" err="1" smtClean="0">
                <a:latin typeface="Cambria" pitchFamily="18" charset="0"/>
                <a:ea typeface="Cambria" pitchFamily="18" charset="0"/>
                <a:hlinkClick r:id="rId2"/>
              </a:rPr>
              <a:t>Qiskit</a:t>
            </a:r>
            <a:r>
              <a:rPr lang="en-US" sz="2800" dirty="0" smtClean="0">
                <a:latin typeface="Cambria" pitchFamily="18" charset="0"/>
                <a:ea typeface="Cambria" pitchFamily="18" charset="0"/>
                <a:hlinkClick r:id="rId2"/>
              </a:rPr>
              <a:t> for quantum Computing (analyticsindiamag.com)</a:t>
            </a:r>
            <a:endParaRPr lang="en-US" sz="2800" dirty="0" smtClean="0">
              <a:latin typeface="Cambria" pitchFamily="18" charset="0"/>
              <a:ea typeface="Cambria" pitchFamily="18" charset="0"/>
            </a:endParaRPr>
          </a:p>
          <a:p>
            <a:r>
              <a:rPr lang="en-US" sz="2800" dirty="0" smtClean="0">
                <a:latin typeface="Cambria" pitchFamily="18" charset="0"/>
                <a:ea typeface="Cambria" pitchFamily="18" charset="0"/>
                <a:hlinkClick r:id="rId3"/>
              </a:rPr>
              <a:t>Learn Quantum Computation using </a:t>
            </a:r>
            <a:r>
              <a:rPr lang="en-US" sz="2800" dirty="0" err="1" smtClean="0">
                <a:latin typeface="Cambria" pitchFamily="18" charset="0"/>
                <a:ea typeface="Cambria" pitchFamily="18" charset="0"/>
                <a:hlinkClick r:id="rId3"/>
              </a:rPr>
              <a:t>Qiskit</a:t>
            </a: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  <a:ea typeface="Cambria" pitchFamily="18" charset="0"/>
                <a:hlinkClick r:id="rId4"/>
              </a:rPr>
              <a:t>Boolean algebra – Wikipedia</a:t>
            </a: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  <a:ea typeface="Cambria" pitchFamily="18" charset="0"/>
                <a:hlinkClick r:id="rId5"/>
              </a:rPr>
              <a:t>Boolean Algebraic Theorems –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  <a:ea typeface="Cambria" pitchFamily="18" charset="0"/>
                <a:hlinkClick r:id="rId5"/>
              </a:rPr>
              <a:t>GeeksforGeeks</a:t>
            </a: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r>
              <a:rPr lang="en-US" sz="2800" dirty="0" smtClean="0">
                <a:latin typeface="Cambria" pitchFamily="18" charset="0"/>
                <a:ea typeface="Cambria" pitchFamily="18" charset="0"/>
                <a:hlinkClick r:id="rId6"/>
              </a:rPr>
              <a:t>Lab 1. Quantum Circuits (qiskit.org)</a:t>
            </a:r>
            <a:endParaRPr lang="en-US" sz="2800" dirty="0" smtClean="0">
              <a:latin typeface="Cambria" pitchFamily="18" charset="0"/>
              <a:ea typeface="Cambria" pitchFamily="18" charset="0"/>
            </a:endParaRPr>
          </a:p>
          <a:p>
            <a:r>
              <a:rPr lang="en-US" sz="2800" dirty="0" smtClean="0">
                <a:latin typeface="Cambria" pitchFamily="18" charset="0"/>
                <a:ea typeface="Cambria" pitchFamily="18" charset="0"/>
                <a:hlinkClick r:id="rId7"/>
              </a:rPr>
              <a:t>Basic logic gates with truth tables &amp; diagram | 2 &amp; 3 input | </a:t>
            </a:r>
            <a:r>
              <a:rPr lang="en-US" sz="2800" dirty="0" err="1" smtClean="0">
                <a:latin typeface="Cambria" pitchFamily="18" charset="0"/>
                <a:ea typeface="Cambria" pitchFamily="18" charset="0"/>
                <a:hlinkClick r:id="rId7"/>
              </a:rPr>
              <a:t>Edumir</a:t>
            </a:r>
            <a:r>
              <a:rPr lang="en-US" sz="2800" dirty="0" smtClean="0">
                <a:latin typeface="Cambria" pitchFamily="18" charset="0"/>
                <a:ea typeface="Cambria" pitchFamily="18" charset="0"/>
                <a:hlinkClick r:id="rId7"/>
              </a:rPr>
              <a:t>-Physics (electronicsphysics.com)</a:t>
            </a: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C98F19-ACD4-485F-8DAF-A9A24AA9B4E4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488" y="2571744"/>
            <a:ext cx="6096000" cy="1470025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81750"/>
            <a:ext cx="2133600" cy="476250"/>
          </a:xfrm>
        </p:spPr>
        <p:txBody>
          <a:bodyPr/>
          <a:lstStyle/>
          <a:p>
            <a:pPr>
              <a:defRPr/>
            </a:pPr>
            <a:fld id="{F5BC770D-46FD-457F-9EE2-197030AAEB82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mbria" pitchFamily="18" charset="0"/>
                <a:ea typeface="Cambria" pitchFamily="18" charset="0"/>
              </a:rPr>
              <a:t>ABSTRACT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C98F19-ACD4-485F-8DAF-A9A24AA9B4E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5720" y="2214554"/>
            <a:ext cx="857256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Cambria" pitchFamily="18" charset="0"/>
                <a:ea typeface="Cambria" pitchFamily="18" charset="0"/>
              </a:rPr>
              <a:t>Our idea is to build set of reversible quantum circuits for the Boolean postulates with corresponding truth tables and different visualizations using Quantum theories.</a:t>
            </a:r>
          </a:p>
          <a:p>
            <a:endParaRPr lang="en-IN" sz="3200" dirty="0" smtClean="0">
              <a:latin typeface="+mn-lt"/>
            </a:endParaRPr>
          </a:p>
          <a:p>
            <a:endParaRPr lang="en-US" sz="3200" dirty="0" smtClean="0">
              <a:latin typeface="+mn-lt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mbria" pitchFamily="18" charset="0"/>
                <a:ea typeface="Cambria" pitchFamily="18" charset="0"/>
              </a:rPr>
              <a:t>BOOLEAN POSTULATES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7638"/>
            <a:ext cx="8405842" cy="5011758"/>
          </a:xfrm>
        </p:spPr>
        <p:txBody>
          <a:bodyPr/>
          <a:lstStyle/>
          <a:p>
            <a:r>
              <a:rPr lang="en-IN" sz="2800" dirty="0" smtClean="0">
                <a:latin typeface="Cambria" pitchFamily="18" charset="0"/>
                <a:ea typeface="Cambria" pitchFamily="18" charset="0"/>
              </a:rPr>
              <a:t>A mathematician named, George Boole had developed this in 1854</a:t>
            </a:r>
          </a:p>
          <a:p>
            <a:r>
              <a:rPr lang="en-IN" sz="2800" dirty="0" smtClean="0">
                <a:latin typeface="Cambria" pitchFamily="18" charset="0"/>
                <a:ea typeface="Cambria" pitchFamily="18" charset="0"/>
              </a:rPr>
              <a:t>This postulates deals with binary numbers &amp; binary variables</a:t>
            </a:r>
          </a:p>
          <a:p>
            <a:r>
              <a:rPr lang="en-IN" sz="2800" dirty="0" smtClean="0">
                <a:latin typeface="Cambria" pitchFamily="18" charset="0"/>
                <a:ea typeface="Cambria" pitchFamily="18" charset="0"/>
              </a:rPr>
              <a:t>Developed based on logic TRUE and logic FALSE and represented as digital input or output using logic symbols 0 and 1	</a:t>
            </a:r>
          </a:p>
          <a:p>
            <a:r>
              <a:rPr lang="en-IN" sz="2800" dirty="0" smtClean="0">
                <a:latin typeface="Cambria" pitchFamily="18" charset="0"/>
                <a:ea typeface="Cambria" pitchFamily="18" charset="0"/>
              </a:rPr>
              <a:t>It reduces the number of logic gates needed to perform a particular logic operation.</a:t>
            </a:r>
            <a:endParaRPr lang="en-US" sz="28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C98F19-ACD4-485F-8DAF-A9A24AA9B4E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mbria" pitchFamily="18" charset="0"/>
                <a:ea typeface="Cambria" pitchFamily="18" charset="0"/>
              </a:rPr>
              <a:t>SOME OF THE POSTULATES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C98F19-ACD4-485F-8DAF-A9A24AA9B4E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1000" y="1417638"/>
            <a:ext cx="8405842" cy="5154634"/>
          </a:xfrm>
        </p:spPr>
        <p:txBody>
          <a:bodyPr/>
          <a:lstStyle/>
          <a:p>
            <a:r>
              <a:rPr lang="en-US" sz="2800" dirty="0" smtClean="0">
                <a:latin typeface="Cambria" pitchFamily="18" charset="0"/>
                <a:ea typeface="Cambria" pitchFamily="18" charset="0"/>
              </a:rPr>
              <a:t>Disjunction</a:t>
            </a:r>
          </a:p>
          <a:p>
            <a:r>
              <a:rPr lang="en-US" sz="2800" dirty="0" smtClean="0">
                <a:latin typeface="Cambria" pitchFamily="18" charset="0"/>
                <a:ea typeface="Cambria" pitchFamily="18" charset="0"/>
              </a:rPr>
              <a:t>Conjunction</a:t>
            </a:r>
          </a:p>
          <a:p>
            <a:r>
              <a:rPr lang="en-US" sz="2800" dirty="0" smtClean="0">
                <a:latin typeface="Cambria" pitchFamily="18" charset="0"/>
                <a:ea typeface="Cambria" pitchFamily="18" charset="0"/>
              </a:rPr>
              <a:t>Identity law</a:t>
            </a:r>
          </a:p>
          <a:p>
            <a:r>
              <a:rPr lang="en-US" sz="2800" dirty="0" smtClean="0">
                <a:latin typeface="Cambria" pitchFamily="18" charset="0"/>
                <a:ea typeface="Cambria" pitchFamily="18" charset="0"/>
              </a:rPr>
              <a:t>Annulment law</a:t>
            </a:r>
          </a:p>
          <a:p>
            <a:r>
              <a:rPr lang="en-US" sz="2800" dirty="0" smtClean="0">
                <a:latin typeface="Cambria" pitchFamily="18" charset="0"/>
                <a:ea typeface="Cambria" pitchFamily="18" charset="0"/>
              </a:rPr>
              <a:t>Idempotent law</a:t>
            </a:r>
          </a:p>
          <a:p>
            <a:r>
              <a:rPr lang="en-US" sz="2800" dirty="0" smtClean="0">
                <a:latin typeface="Cambria" pitchFamily="18" charset="0"/>
                <a:ea typeface="Cambria" pitchFamily="18" charset="0"/>
              </a:rPr>
              <a:t>Inverse law</a:t>
            </a:r>
          </a:p>
          <a:p>
            <a:r>
              <a:rPr lang="en-US" sz="2800" dirty="0" smtClean="0">
                <a:latin typeface="Cambria" pitchFamily="18" charset="0"/>
                <a:ea typeface="Cambria" pitchFamily="18" charset="0"/>
              </a:rPr>
              <a:t>Double inverse law</a:t>
            </a:r>
          </a:p>
          <a:p>
            <a:r>
              <a:rPr lang="en-US" sz="2800" dirty="0" smtClean="0">
                <a:latin typeface="Cambria" pitchFamily="18" charset="0"/>
                <a:ea typeface="Cambria" pitchFamily="18" charset="0"/>
              </a:rPr>
              <a:t>Commutative law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mbria" pitchFamily="18" charset="0"/>
                <a:ea typeface="Cambria" pitchFamily="18" charset="0"/>
              </a:rPr>
              <a:t>WHAT WE DID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>
                <a:latin typeface="Cambria" pitchFamily="18" charset="0"/>
                <a:ea typeface="Cambria" pitchFamily="18" charset="0"/>
              </a:rPr>
              <a:t>We have implemented for all postulates which possess two bits</a:t>
            </a:r>
          </a:p>
          <a:p>
            <a:r>
              <a:rPr lang="en-IN" sz="2800" dirty="0" smtClean="0">
                <a:latin typeface="Cambria" pitchFamily="18" charset="0"/>
                <a:ea typeface="Cambria" pitchFamily="18" charset="0"/>
              </a:rPr>
              <a:t>We made users choice for selecting the postulates that users wants to see, and also for output and visualizations</a:t>
            </a:r>
          </a:p>
          <a:p>
            <a:r>
              <a:rPr lang="en-IN" sz="2800" dirty="0" smtClean="0">
                <a:latin typeface="Cambria" pitchFamily="18" charset="0"/>
                <a:ea typeface="Cambria" pitchFamily="18" charset="0"/>
              </a:rPr>
              <a:t>The output for the respective postulate is viewed either using circuits, truth tables or visualizations.</a:t>
            </a:r>
          </a:p>
          <a:p>
            <a:endParaRPr lang="en-US" sz="28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C98F19-ACD4-485F-8DAF-A9A24AA9B4E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mbria" pitchFamily="18" charset="0"/>
                <a:ea typeface="Cambria" pitchFamily="18" charset="0"/>
              </a:rPr>
              <a:t>TOOLS USED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7638"/>
            <a:ext cx="4048124" cy="5154634"/>
          </a:xfrm>
          <a:solidFill>
            <a:schemeClr val="accent3">
              <a:lumMod val="95000"/>
            </a:schemeClr>
          </a:solidFill>
          <a:ln>
            <a:solidFill>
              <a:srgbClr val="FF0000"/>
            </a:solidFill>
          </a:ln>
        </p:spPr>
        <p:txBody>
          <a:bodyPr/>
          <a:lstStyle/>
          <a:p>
            <a:r>
              <a:rPr lang="en-IN" sz="2600" i="1" dirty="0" smtClean="0">
                <a:latin typeface="Cambria" pitchFamily="18" charset="0"/>
                <a:ea typeface="Cambria" pitchFamily="18" charset="0"/>
              </a:rPr>
              <a:t>Google Collaboratory:</a:t>
            </a:r>
          </a:p>
          <a:p>
            <a:pPr>
              <a:buNone/>
            </a:pPr>
            <a:r>
              <a:rPr lang="en-IN" sz="2600" i="1" dirty="0" smtClean="0">
                <a:latin typeface="Cambria" pitchFamily="18" charset="0"/>
                <a:ea typeface="Cambria" pitchFamily="18" charset="0"/>
              </a:rPr>
              <a:t>		</a:t>
            </a:r>
            <a:r>
              <a:rPr lang="en-IN" sz="2400" dirty="0" smtClean="0">
                <a:latin typeface="Cambria" pitchFamily="18" charset="0"/>
                <a:ea typeface="Cambria" pitchFamily="18" charset="0"/>
              </a:rPr>
              <a:t>Using colab, we executed the programs by setting up the corresponding backend objects(Simulators).</a:t>
            </a:r>
          </a:p>
          <a:p>
            <a:endParaRPr lang="en-IN" sz="2600" dirty="0" smtClean="0">
              <a:latin typeface="Cambria" pitchFamily="18" charset="0"/>
              <a:ea typeface="Cambria" pitchFamily="18" charset="0"/>
            </a:endParaRPr>
          </a:p>
          <a:p>
            <a:endParaRPr lang="en-IN" sz="2600" dirty="0" smtClean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0" y="1417638"/>
            <a:ext cx="4286280" cy="5154634"/>
          </a:xfrm>
          <a:solidFill>
            <a:schemeClr val="accent3">
              <a:lumMod val="95000"/>
            </a:schemeClr>
          </a:solidFill>
          <a:ln>
            <a:solidFill>
              <a:srgbClr val="FF0000"/>
            </a:solidFill>
          </a:ln>
        </p:spPr>
        <p:txBody>
          <a:bodyPr/>
          <a:lstStyle/>
          <a:p>
            <a:r>
              <a:rPr lang="en-IN" sz="2600" i="1" dirty="0" smtClean="0">
                <a:latin typeface="Cambria" pitchFamily="18" charset="0"/>
                <a:ea typeface="Cambria" pitchFamily="18" charset="0"/>
              </a:rPr>
              <a:t>IBM Quantum Experience:</a:t>
            </a:r>
            <a:r>
              <a:rPr lang="en-IN" sz="2600" dirty="0" smtClean="0">
                <a:latin typeface="Cambria" pitchFamily="18" charset="0"/>
                <a:ea typeface="Cambria" pitchFamily="18" charset="0"/>
              </a:rPr>
              <a:t> </a:t>
            </a:r>
            <a:endParaRPr lang="en-US" sz="2600" dirty="0" smtClean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r>
              <a:rPr lang="en-IN" sz="2400" dirty="0" smtClean="0">
                <a:latin typeface="Cambria" pitchFamily="18" charset="0"/>
                <a:ea typeface="Cambria" pitchFamily="18" charset="0"/>
              </a:rPr>
              <a:t>		</a:t>
            </a:r>
            <a:r>
              <a:rPr lang="en-IN" sz="2400" dirty="0" smtClean="0">
                <a:latin typeface="Cambria" pitchFamily="18" charset="0"/>
                <a:ea typeface="Cambria" pitchFamily="18" charset="0"/>
              </a:rPr>
              <a:t>Using IBM quantum experience, </a:t>
            </a:r>
            <a:r>
              <a:rPr lang="en-IN" sz="2400" dirty="0" smtClean="0">
                <a:latin typeface="Cambria" pitchFamily="18" charset="0"/>
                <a:ea typeface="Cambria" pitchFamily="18" charset="0"/>
              </a:rPr>
              <a:t>we executed the programs by setting up the corresponding real quantum devices.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C98F19-ACD4-485F-8DAF-A9A24AA9B4E4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4857760"/>
            <a:ext cx="2143140" cy="12722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4857760"/>
            <a:ext cx="2467320" cy="11336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mbria" pitchFamily="18" charset="0"/>
                <a:ea typeface="Cambria" pitchFamily="18" charset="0"/>
              </a:rPr>
              <a:t>CLASSICAL GATES WE TOOK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>
                <a:latin typeface="Cambria" pitchFamily="18" charset="0"/>
                <a:ea typeface="Cambria" pitchFamily="18" charset="0"/>
              </a:rPr>
              <a:t>Classical OR gate</a:t>
            </a:r>
          </a:p>
          <a:p>
            <a:r>
              <a:rPr lang="en-IN" sz="2800" dirty="0" smtClean="0">
                <a:latin typeface="Cambria" pitchFamily="18" charset="0"/>
                <a:ea typeface="Cambria" pitchFamily="18" charset="0"/>
              </a:rPr>
              <a:t>Classical AND gate</a:t>
            </a:r>
          </a:p>
          <a:p>
            <a:r>
              <a:rPr lang="en-IN" sz="2800" dirty="0" smtClean="0">
                <a:latin typeface="Cambria" pitchFamily="18" charset="0"/>
                <a:ea typeface="Cambria" pitchFamily="18" charset="0"/>
              </a:rPr>
              <a:t>Classical NOT gate</a:t>
            </a:r>
          </a:p>
          <a:p>
            <a:endParaRPr lang="en-IN" sz="2800" dirty="0" smtClean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C98F19-ACD4-485F-8DAF-A9A24AA9B4E4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4000504"/>
            <a:ext cx="3007893" cy="19536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1643050"/>
            <a:ext cx="3238952" cy="11907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7" name="Picture 4" descr="F:\COLLEGE\HACKATHON\IBM QISKIT FALL FEST HACKATHON\IMG-20221020-WA000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60" y="3714752"/>
            <a:ext cx="1929445" cy="2111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mbria" pitchFamily="18" charset="0"/>
                <a:ea typeface="Cambria" pitchFamily="18" charset="0"/>
              </a:rPr>
              <a:t>QUANTUM GATES WE USED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>
                <a:latin typeface="Cambria" pitchFamily="18" charset="0"/>
                <a:ea typeface="Cambria" pitchFamily="18" charset="0"/>
              </a:rPr>
              <a:t>X</a:t>
            </a:r>
            <a:r>
              <a:rPr lang="en-IN" sz="2800" dirty="0" smtClean="0">
                <a:latin typeface="Cambria" pitchFamily="18" charset="0"/>
                <a:ea typeface="Cambria" pitchFamily="18" charset="0"/>
              </a:rPr>
              <a:t>			- Not gate</a:t>
            </a:r>
          </a:p>
          <a:p>
            <a:r>
              <a:rPr lang="en-IN" sz="2800" dirty="0" smtClean="0">
                <a:latin typeface="Cambria" pitchFamily="18" charset="0"/>
                <a:ea typeface="Cambria" pitchFamily="18" charset="0"/>
              </a:rPr>
              <a:t>CX			- Controlled not gate </a:t>
            </a:r>
          </a:p>
          <a:p>
            <a:r>
              <a:rPr lang="en-IN" sz="2800" dirty="0" smtClean="0">
                <a:latin typeface="Cambria" pitchFamily="18" charset="0"/>
                <a:ea typeface="Cambria" pitchFamily="18" charset="0"/>
              </a:rPr>
              <a:t>CCX		- Double controlled not </a:t>
            </a:r>
            <a:r>
              <a:rPr lang="en-IN" sz="2800" dirty="0" smtClean="0">
                <a:latin typeface="Cambria" pitchFamily="18" charset="0"/>
                <a:ea typeface="Cambria" pitchFamily="18" charset="0"/>
              </a:rPr>
              <a:t>gate</a:t>
            </a:r>
          </a:p>
          <a:p>
            <a:endParaRPr lang="en-IN" sz="2800" dirty="0" smtClean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C98F19-ACD4-485F-8DAF-A9A24AA9B4E4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4357694"/>
            <a:ext cx="2714644" cy="1643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4000504"/>
            <a:ext cx="2071702" cy="16430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 xmlns="" xmlns:pic="http://schemas.openxmlformats.org/drawingml/2006/picture" xmlns:lc="http://schemas.openxmlformats.org/drawingml/2006/lockedCanvas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72264" y="3857628"/>
            <a:ext cx="1785950" cy="23574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mbria" pitchFamily="18" charset="0"/>
                <a:ea typeface="Cambria" pitchFamily="18" charset="0"/>
              </a:rPr>
              <a:t>OUTPUT GENERATED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C98F19-ACD4-485F-8DAF-A9A24AA9B4E4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>
                <a:latin typeface="Cambria" pitchFamily="18" charset="0"/>
                <a:ea typeface="Cambria" pitchFamily="18" charset="0"/>
              </a:rPr>
              <a:t>Classical truth table</a:t>
            </a:r>
          </a:p>
          <a:p>
            <a:endParaRPr lang="en-IN" sz="1400" dirty="0" smtClean="0">
              <a:latin typeface="Cambria" pitchFamily="18" charset="0"/>
              <a:ea typeface="Cambria" pitchFamily="18" charset="0"/>
            </a:endParaRPr>
          </a:p>
          <a:p>
            <a:r>
              <a:rPr lang="en-IN" sz="2800" dirty="0" smtClean="0">
                <a:latin typeface="Cambria" pitchFamily="18" charset="0"/>
                <a:ea typeface="Cambria" pitchFamily="18" charset="0"/>
              </a:rPr>
              <a:t>Quantum circuit</a:t>
            </a:r>
          </a:p>
          <a:p>
            <a:endParaRPr lang="en-IN" sz="1400" dirty="0" smtClean="0">
              <a:latin typeface="Cambria" pitchFamily="18" charset="0"/>
              <a:ea typeface="Cambria" pitchFamily="18" charset="0"/>
            </a:endParaRPr>
          </a:p>
          <a:p>
            <a:r>
              <a:rPr lang="en-IN" sz="2800" dirty="0" smtClean="0">
                <a:latin typeface="Cambria" pitchFamily="18" charset="0"/>
                <a:ea typeface="Cambria" pitchFamily="18" charset="0"/>
              </a:rPr>
              <a:t>State vector output</a:t>
            </a:r>
          </a:p>
          <a:p>
            <a:pPr>
              <a:buNone/>
            </a:pPr>
            <a:endParaRPr lang="en-IN" sz="1400" dirty="0" smtClean="0">
              <a:latin typeface="Cambria" pitchFamily="18" charset="0"/>
              <a:ea typeface="Cambria" pitchFamily="18" charset="0"/>
            </a:endParaRPr>
          </a:p>
          <a:p>
            <a:r>
              <a:rPr lang="en-IN" sz="2800" dirty="0" smtClean="0">
                <a:latin typeface="Cambria" pitchFamily="18" charset="0"/>
                <a:ea typeface="Cambria" pitchFamily="18" charset="0"/>
              </a:rPr>
              <a:t>Quantum visualizations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llege template">
  <a:themeElements>
    <a:clrScheme name="college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lleg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ollege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lege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lege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lege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lege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lege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lege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lege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lege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lege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lege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lege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2225</TotalTime>
  <Words>328</Words>
  <Application>Microsoft Office PowerPoint</Application>
  <PresentationFormat>On-screen Show (4:3)</PresentationFormat>
  <Paragraphs>85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college template</vt:lpstr>
      <vt:lpstr>BOOLEAN POSTULATES  CIT QUANTUM HACKATHON 2022</vt:lpstr>
      <vt:lpstr>ABSTRACT</vt:lpstr>
      <vt:lpstr>BOOLEAN POSTULATES</vt:lpstr>
      <vt:lpstr>SOME OF THE POSTULATES</vt:lpstr>
      <vt:lpstr>WHAT WE DID</vt:lpstr>
      <vt:lpstr>TOOLS USED</vt:lpstr>
      <vt:lpstr>CLASSICAL GATES WE TOOK</vt:lpstr>
      <vt:lpstr>QUANTUM GATES WE USED</vt:lpstr>
      <vt:lpstr>OUTPUT GENERATED</vt:lpstr>
      <vt:lpstr>QUANTUM VISUALIZATIONS</vt:lpstr>
      <vt:lpstr>SAMPLE OUTPUT</vt:lpstr>
      <vt:lpstr>contd</vt:lpstr>
      <vt:lpstr>contd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 Rajesh Ranganathan</dc:creator>
  <cp:lastModifiedBy>Boobalaragavan P</cp:lastModifiedBy>
  <cp:revision>109</cp:revision>
  <cp:lastPrinted>1601-01-01T00:00:00Z</cp:lastPrinted>
  <dcterms:created xsi:type="dcterms:W3CDTF">2009-11-18T04:36:51Z</dcterms:created>
  <dcterms:modified xsi:type="dcterms:W3CDTF">2022-10-22T02:58:03Z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