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118166448b6dc_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7118166448b6dc_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37118166448b6dc_9: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p1"/>
          <p:cNvGrpSpPr/>
          <p:nvPr/>
        </p:nvGrpSpPr>
        <p:grpSpPr>
          <a:xfrm>
            <a:off x="876299" y="990600"/>
            <a:ext cx="1743075" cy="1333500"/>
            <a:chOff x="742950" y="1104900"/>
            <a:chExt cx="1743075" cy="1333500"/>
          </a:xfrm>
        </p:grpSpPr>
        <p:sp>
          <p:nvSpPr>
            <p:cNvPr id="204" name="Google Shape;20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6" name="Google Shape;20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 name="Google Shape;20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10" name="Google Shape;210;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11" name="Google Shape;211;p1"/>
          <p:cNvSpPr txBox="1"/>
          <p:nvPr/>
        </p:nvSpPr>
        <p:spPr>
          <a:xfrm>
            <a:off x="3197935" y="3230481"/>
            <a:ext cx="8610600" cy="22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 : </a:t>
            </a:r>
            <a:r>
              <a:rPr lang="en-US" sz="2400">
                <a:solidFill>
                  <a:schemeClr val="dk1"/>
                </a:solidFill>
                <a:latin typeface="Calibri"/>
                <a:ea typeface="Calibri"/>
                <a:cs typeface="Calibri"/>
                <a:sym typeface="Calibri"/>
              </a:rPr>
              <a:t>RAGAVAN.R</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 3122115</a:t>
            </a:r>
            <a:r>
              <a:rPr lang="en-US" sz="2400">
                <a:solidFill>
                  <a:schemeClr val="dk1"/>
                </a:solidFill>
                <a:latin typeface="Calibri"/>
                <a:ea typeface="Calibri"/>
                <a:cs typeface="Calibri"/>
                <a:sym typeface="Calibri"/>
              </a:rPr>
              <a:t>20</a:t>
            </a:r>
            <a:r>
              <a:rPr b="0" i="0" lang="en-US" sz="2400" u="none" cap="none" strike="noStrike">
                <a:solidFill>
                  <a:schemeClr val="dk1"/>
                </a:solidFill>
                <a:latin typeface="Calibri"/>
                <a:ea typeface="Calibri"/>
                <a:cs typeface="Calibri"/>
                <a:sym typeface="Calibri"/>
              </a:rPr>
              <a:t>, DF3E38F855C48D9B73B44EA73E840519</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 BACHELOR OF COMMERCE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 THIRUTHANGAL NADAR COLLEGE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9" name="Google Shape;179;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0" name="Google Shape;18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6"/>
          <p:cNvSpPr txBox="1"/>
          <p:nvPr/>
        </p:nvSpPr>
        <p:spPr>
          <a:xfrm>
            <a:off x="0" y="0"/>
            <a:ext cx="8412900" cy="648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400" u="sng">
                <a:highlight>
                  <a:srgbClr val="FFFFFF"/>
                </a:highlight>
              </a:rPr>
              <a:t>MODELLING</a:t>
            </a:r>
            <a:endParaRPr b="1" sz="3400" u="sng">
              <a:highlight>
                <a:srgbClr val="FFFFFF"/>
              </a:highlight>
            </a:endParaRPr>
          </a:p>
          <a:p>
            <a:pPr indent="0" lvl="0" marL="0" rtl="0" algn="l">
              <a:lnSpc>
                <a:spcPct val="115000"/>
              </a:lnSpc>
              <a:spcBef>
                <a:spcPts val="0"/>
              </a:spcBef>
              <a:spcAft>
                <a:spcPts val="0"/>
              </a:spcAft>
              <a:buNone/>
            </a:pPr>
            <a:r>
              <a:rPr lang="en-US" sz="2000">
                <a:latin typeface="Roboto"/>
                <a:ea typeface="Roboto"/>
                <a:cs typeface="Roboto"/>
                <a:sym typeface="Roboto"/>
              </a:rPr>
              <a:t>Charts</a:t>
            </a:r>
            <a:endParaRPr sz="2000">
              <a:latin typeface="Roboto"/>
              <a:ea typeface="Roboto"/>
              <a:cs typeface="Roboto"/>
              <a:sym typeface="Roboto"/>
            </a:endParaRPr>
          </a:p>
          <a:p>
            <a:pPr indent="0" lvl="0" marL="0" rtl="0" algn="l">
              <a:lnSpc>
                <a:spcPct val="115000"/>
              </a:lnSpc>
              <a:spcBef>
                <a:spcPts val="0"/>
              </a:spcBef>
              <a:spcAft>
                <a:spcPts val="0"/>
              </a:spcAft>
              <a:buNone/>
            </a:pPr>
            <a:r>
              <a:rPr lang="en-US" sz="2000">
                <a:latin typeface="Roboto"/>
                <a:ea typeface="Roboto"/>
                <a:cs typeface="Roboto"/>
                <a:sym typeface="Roboto"/>
              </a:rPr>
              <a:t>•Purpose: To visualize the data in an easily interpretable format, making trends and patterns more apparent.</a:t>
            </a:r>
            <a:endParaRPr sz="2000">
              <a:latin typeface="Roboto"/>
              <a:ea typeface="Roboto"/>
              <a:cs typeface="Roboto"/>
              <a:sym typeface="Roboto"/>
            </a:endParaRPr>
          </a:p>
          <a:p>
            <a:pPr indent="0" lvl="0" marL="0" rtl="0" algn="l">
              <a:lnSpc>
                <a:spcPct val="115000"/>
              </a:lnSpc>
              <a:spcBef>
                <a:spcPts val="0"/>
              </a:spcBef>
              <a:spcAft>
                <a:spcPts val="0"/>
              </a:spcAft>
              <a:buNone/>
            </a:pPr>
            <a:r>
              <a:rPr lang="en-US" sz="2000">
                <a:latin typeface="Roboto"/>
                <a:ea typeface="Roboto"/>
                <a:cs typeface="Roboto"/>
                <a:sym typeface="Roboto"/>
              </a:rPr>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sz="2000">
              <a:latin typeface="Roboto"/>
              <a:ea typeface="Roboto"/>
              <a:cs typeface="Roboto"/>
              <a:sym typeface="Roboto"/>
            </a:endParaRPr>
          </a:p>
          <a:p>
            <a:pPr indent="0" lvl="0" marL="0" rtl="0" algn="l">
              <a:lnSpc>
                <a:spcPct val="115000"/>
              </a:lnSpc>
              <a:spcBef>
                <a:spcPts val="0"/>
              </a:spcBef>
              <a:spcAft>
                <a:spcPts val="0"/>
              </a:spcAft>
              <a:buNone/>
            </a:pPr>
            <a:r>
              <a:rPr lang="en-US" sz="2000">
                <a:latin typeface="Roboto"/>
                <a:ea typeface="Roboto"/>
                <a:cs typeface="Roboto"/>
                <a:sym typeface="Roboto"/>
              </a:rPr>
              <a:t>4. Conditional Formatting</a:t>
            </a:r>
            <a:endParaRPr sz="2000">
              <a:latin typeface="Roboto"/>
              <a:ea typeface="Roboto"/>
              <a:cs typeface="Roboto"/>
              <a:sym typeface="Roboto"/>
            </a:endParaRPr>
          </a:p>
          <a:p>
            <a:pPr indent="0" lvl="0" marL="0" rtl="0" algn="l">
              <a:lnSpc>
                <a:spcPct val="115000"/>
              </a:lnSpc>
              <a:spcBef>
                <a:spcPts val="0"/>
              </a:spcBef>
              <a:spcAft>
                <a:spcPts val="0"/>
              </a:spcAft>
              <a:buNone/>
            </a:pPr>
            <a:r>
              <a:rPr lang="en-US" sz="2000">
                <a:latin typeface="Roboto"/>
                <a:ea typeface="Roboto"/>
                <a:cs typeface="Roboto"/>
                <a:sym typeface="Roboto"/>
              </a:rPr>
              <a:t>•Purpose: To highlight specific data points that meet certain conditions, making it easier to spot trends, outliers, or areas of concern.</a:t>
            </a:r>
            <a:endParaRPr sz="2000">
              <a:latin typeface="Roboto"/>
              <a:ea typeface="Roboto"/>
              <a:cs typeface="Roboto"/>
              <a:sym typeface="Roboto"/>
            </a:endParaRPr>
          </a:p>
          <a:p>
            <a:pPr indent="0" lvl="0" marL="0" rtl="0" algn="l">
              <a:lnSpc>
                <a:spcPct val="115000"/>
              </a:lnSpc>
              <a:spcBef>
                <a:spcPts val="0"/>
              </a:spcBef>
              <a:spcAft>
                <a:spcPts val="0"/>
              </a:spcAft>
              <a:buNone/>
            </a:pPr>
            <a:r>
              <a:rPr lang="en-US" sz="2000">
                <a:latin typeface="Roboto"/>
                <a:ea typeface="Roboto"/>
                <a:cs typeface="Roboto"/>
                <a:sym typeface="Roboto"/>
              </a:rPr>
              <a:t>•Implementation: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sz="2000">
              <a:latin typeface="Roboto"/>
              <a:ea typeface="Roboto"/>
              <a:cs typeface="Roboto"/>
              <a:sym typeface="Roboto"/>
            </a:endParaRPr>
          </a:p>
        </p:txBody>
      </p:sp>
      <p:pic>
        <p:nvPicPr>
          <p:cNvPr id="182" name="Google Shape;182;p16"/>
          <p:cNvPicPr preferRelativeResize="0"/>
          <p:nvPr/>
        </p:nvPicPr>
        <p:blipFill>
          <a:blip r:embed="rId4">
            <a:alphaModFix/>
          </a:blip>
          <a:stretch>
            <a:fillRect/>
          </a:stretch>
        </p:blipFill>
        <p:spPr>
          <a:xfrm>
            <a:off x="8648700" y="3158225"/>
            <a:ext cx="3543299" cy="36997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7"/>
          <p:cNvSpPr/>
          <p:nvPr/>
        </p:nvSpPr>
        <p:spPr>
          <a:xfrm>
            <a:off x="7877175" y="44230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Google Shape;19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1" name="Google Shape;191;p17"/>
          <p:cNvSpPr txBox="1"/>
          <p:nvPr>
            <p:ph type="title"/>
          </p:nvPr>
        </p:nvSpPr>
        <p:spPr>
          <a:xfrm>
            <a:off x="755332" y="385444"/>
            <a:ext cx="24372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u="sng"/>
              <a:t>Result </a:t>
            </a:r>
            <a:endParaRPr u="sng"/>
          </a:p>
        </p:txBody>
      </p:sp>
      <p:sp>
        <p:nvSpPr>
          <p:cNvPr id="192" name="Google Shape;192;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3" name="Google Shape;193;p17"/>
          <p:cNvPicPr preferRelativeResize="0"/>
          <p:nvPr/>
        </p:nvPicPr>
        <p:blipFill>
          <a:blip r:embed="rId4">
            <a:alphaModFix/>
          </a:blip>
          <a:stretch>
            <a:fillRect/>
          </a:stretch>
        </p:blipFill>
        <p:spPr>
          <a:xfrm>
            <a:off x="0" y="1127235"/>
            <a:ext cx="9353549" cy="5183740"/>
          </a:xfrm>
          <a:prstGeom prst="rect">
            <a:avLst/>
          </a:prstGeom>
          <a:noFill/>
          <a:ln>
            <a:noFill/>
          </a:ln>
        </p:spPr>
      </p:pic>
      <p:pic>
        <p:nvPicPr>
          <p:cNvPr id="194" name="Google Shape;194;p17"/>
          <p:cNvPicPr preferRelativeResize="0"/>
          <p:nvPr/>
        </p:nvPicPr>
        <p:blipFill>
          <a:blip r:embed="rId5">
            <a:alphaModFix/>
          </a:blip>
          <a:stretch>
            <a:fillRect/>
          </a:stretch>
        </p:blipFill>
        <p:spPr>
          <a:xfrm>
            <a:off x="9956475" y="3365500"/>
            <a:ext cx="2235524" cy="3492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12" y="-4"/>
            <a:ext cx="10658400" cy="5397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u="sng">
                <a:latin typeface="Times New Roman"/>
                <a:ea typeface="Times New Roman"/>
                <a:cs typeface="Times New Roman"/>
                <a:sym typeface="Times New Roman"/>
              </a:rPr>
              <a:t>Conclusion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b="0" lang="en-US" sz="3200">
                <a:latin typeface="Times New Roman"/>
                <a:ea typeface="Times New Roman"/>
                <a:cs typeface="Times New Roman"/>
                <a:sym typeface="Times New Roman"/>
              </a:rPr>
              <a:t> </a:t>
            </a:r>
            <a:r>
              <a:rPr lang="en-US" sz="2300">
                <a:solidFill>
                  <a:srgbClr val="000000"/>
                </a:solidFill>
                <a:latin typeface="Times New Roman"/>
                <a:ea typeface="Times New Roman"/>
                <a:cs typeface="Times New Roman"/>
                <a:sym typeface="Times New Roman"/>
              </a:rPr>
              <a:t>Employee performance analysis ,most of the employees fall within the medium performance range. A smaller group of employees shows high performance ,</a:t>
            </a:r>
            <a:br>
              <a:rPr lang="en-US" sz="2300">
                <a:solidFill>
                  <a:srgbClr val="000000"/>
                </a:solidFill>
                <a:latin typeface="Times New Roman"/>
                <a:ea typeface="Times New Roman"/>
                <a:cs typeface="Times New Roman"/>
                <a:sym typeface="Times New Roman"/>
              </a:rPr>
            </a:br>
            <a:r>
              <a:rPr lang="en-US" sz="2300">
                <a:solidFill>
                  <a:srgbClr val="000000"/>
                </a:solidFill>
                <a:latin typeface="Times New Roman"/>
                <a:ea typeface="Times New Roman"/>
                <a:cs typeface="Times New Roman"/>
                <a:sym typeface="Times New Roman"/>
              </a:rPr>
              <a:t>while very few fall into the low or very high performance  categories. This suggest a need to focus on elevating medium performers to high performers while addressing the factors that contribute to low performance. From this Employee performance analysis ,most of the employees fall within the medium performance range. A  </a:t>
            </a:r>
            <a:br>
              <a:rPr lang="en-US" sz="2300">
                <a:solidFill>
                  <a:srgbClr val="000000"/>
                </a:solidFill>
                <a:latin typeface="Times New Roman"/>
                <a:ea typeface="Times New Roman"/>
                <a:cs typeface="Times New Roman"/>
                <a:sym typeface="Times New Roman"/>
              </a:rPr>
            </a:br>
            <a:r>
              <a:rPr lang="en-US" sz="2300">
                <a:solidFill>
                  <a:srgbClr val="000000"/>
                </a:solidFill>
                <a:latin typeface="Times New Roman"/>
                <a:ea typeface="Times New Roman"/>
                <a:cs typeface="Times New Roman"/>
                <a:sym typeface="Times New Roman"/>
              </a:rPr>
              <a:t>smaller group of employees shows high performance ,</a:t>
            </a:r>
            <a:br>
              <a:rPr lang="en-US" sz="2300">
                <a:solidFill>
                  <a:srgbClr val="000000"/>
                </a:solidFill>
                <a:latin typeface="Times New Roman"/>
                <a:ea typeface="Times New Roman"/>
                <a:cs typeface="Times New Roman"/>
                <a:sym typeface="Times New Roman"/>
              </a:rPr>
            </a:br>
            <a:r>
              <a:rPr lang="en-US" sz="2300">
                <a:solidFill>
                  <a:srgbClr val="000000"/>
                </a:solidFill>
                <a:latin typeface="Times New Roman"/>
                <a:ea typeface="Times New Roman"/>
                <a:cs typeface="Times New Roman"/>
                <a:sym typeface="Times New Roman"/>
              </a:rPr>
              <a:t>while very few fall into the low </a:t>
            </a:r>
            <a:br>
              <a:rPr lang="en-US" sz="2300">
                <a:solidFill>
                  <a:srgbClr val="000000"/>
                </a:solidFill>
                <a:latin typeface="Times New Roman"/>
                <a:ea typeface="Times New Roman"/>
                <a:cs typeface="Times New Roman"/>
                <a:sym typeface="Times New Roman"/>
              </a:rPr>
            </a:br>
            <a:endParaRPr sz="2300">
              <a:solidFill>
                <a:srgbClr val="000000"/>
              </a:solidFill>
              <a:latin typeface="Times New Roman"/>
              <a:ea typeface="Times New Roman"/>
              <a:cs typeface="Times New Roman"/>
              <a:sym typeface="Times New Roman"/>
            </a:endParaRPr>
          </a:p>
        </p:txBody>
      </p:sp>
      <p:pic>
        <p:nvPicPr>
          <p:cNvPr id="200" name="Google Shape;200;p18"/>
          <p:cNvPicPr preferRelativeResize="0"/>
          <p:nvPr/>
        </p:nvPicPr>
        <p:blipFill>
          <a:blip r:embed="rId3">
            <a:alphaModFix/>
          </a:blip>
          <a:stretch>
            <a:fillRect/>
          </a:stretch>
        </p:blipFill>
        <p:spPr>
          <a:xfrm>
            <a:off x="9191625" y="3873500"/>
            <a:ext cx="3000376" cy="298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PROJECT TITLE</a:t>
            </a:r>
            <a:endParaRPr sz="4250" u="sng"/>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5" y="1507927"/>
            <a:ext cx="8593200" cy="1439100"/>
          </a:xfrm>
          <a:prstGeom prst="rect">
            <a:avLst/>
          </a:prstGeom>
          <a:gradFill>
            <a:gsLst>
              <a:gs pos="0">
                <a:srgbClr val="BFBFBF"/>
              </a:gs>
              <a:gs pos="100000">
                <a:srgbClr val="737373"/>
              </a:gs>
            </a:gsLst>
            <a:path path="circle">
              <a:fillToRect b="50%" l="50%" r="50%" t="50%"/>
            </a:path>
            <a:tileRect/>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imes New Roman"/>
                <a:ea typeface="Times New Roman"/>
                <a:cs typeface="Times New Roman"/>
                <a:sym typeface="Times New Roman"/>
              </a:rPr>
              <a:t>Employee Performance Analysis using Excel</a:t>
            </a:r>
            <a:endParaRPr b="1" sz="2800">
              <a:solidFill>
                <a:schemeClr val="dk1"/>
              </a:solidFill>
              <a:latin typeface="Times New Roman"/>
              <a:ea typeface="Times New Roman"/>
              <a:cs typeface="Times New Roman"/>
              <a:sym typeface="Times New Roman"/>
            </a:endParaRPr>
          </a:p>
        </p:txBody>
      </p:sp>
      <p:pic>
        <p:nvPicPr>
          <p:cNvPr id="92" name="Google Shape;92;p8"/>
          <p:cNvPicPr preferRelativeResize="0"/>
          <p:nvPr/>
        </p:nvPicPr>
        <p:blipFill>
          <a:blip r:embed="rId5">
            <a:alphaModFix/>
          </a:blip>
          <a:stretch>
            <a:fillRect/>
          </a:stretch>
        </p:blipFill>
        <p:spPr>
          <a:xfrm>
            <a:off x="2397127" y="2947025"/>
            <a:ext cx="6252399" cy="391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0" name="Google Shape;100;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2" name="Google Shape;102;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103" name="Google Shape;103;p9"/>
          <p:cNvSpPr txBox="1"/>
          <p:nvPr>
            <p:ph type="title"/>
          </p:nvPr>
        </p:nvSpPr>
        <p:spPr>
          <a:xfrm>
            <a:off x="739775" y="445388"/>
            <a:ext cx="2357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u="sng"/>
              <a:t>AGENDA</a:t>
            </a:r>
            <a:endParaRPr u="sng"/>
          </a:p>
        </p:txBody>
      </p:sp>
      <p:sp>
        <p:nvSpPr>
          <p:cNvPr id="104" name="Google Shape;104;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5" name="Google Shape;105;p9"/>
          <p:cNvSpPr txBox="1"/>
          <p:nvPr/>
        </p:nvSpPr>
        <p:spPr>
          <a:xfrm>
            <a:off x="2509807" y="1041533"/>
            <a:ext cx="5029200" cy="442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0" sz="2800">
              <a:solidFill>
                <a:srgbClr val="0D0D0D"/>
              </a:solidFill>
              <a:latin typeface="Roboto"/>
              <a:ea typeface="Roboto"/>
              <a:cs typeface="Roboto"/>
              <a:sym typeface="Roboto"/>
            </a:endParaRPr>
          </a:p>
          <a:p>
            <a:pPr indent="-177800" lvl="0" marL="0" marR="0" rtl="0" algn="l">
              <a:spcBef>
                <a:spcPts val="0"/>
              </a:spcBef>
              <a:spcAft>
                <a:spcPts val="0"/>
              </a:spcAft>
              <a:buClr>
                <a:srgbClr val="0D0D0D"/>
              </a:buClr>
              <a:buSzPts val="2800"/>
              <a:buFont typeface="Roboto"/>
              <a:buAutoNum type="arabicPeriod"/>
            </a:pPr>
            <a:r>
              <a:rPr i="0" lang="en-US" sz="2800">
                <a:solidFill>
                  <a:srgbClr val="0D0D0D"/>
                </a:solidFill>
                <a:latin typeface="Roboto"/>
                <a:ea typeface="Roboto"/>
                <a:cs typeface="Roboto"/>
                <a:sym typeface="Roboto"/>
              </a:rPr>
              <a:t>Problem Statement</a:t>
            </a:r>
            <a:endParaRPr>
              <a:latin typeface="Roboto"/>
              <a:ea typeface="Roboto"/>
              <a:cs typeface="Roboto"/>
              <a:sym typeface="Roboto"/>
            </a:endParaRPr>
          </a:p>
          <a:p>
            <a:pPr indent="-177800" lvl="0" marL="0" marR="0" rtl="0" algn="l">
              <a:spcBef>
                <a:spcPts val="0"/>
              </a:spcBef>
              <a:spcAft>
                <a:spcPts val="0"/>
              </a:spcAft>
              <a:buClr>
                <a:srgbClr val="0D0D0D"/>
              </a:buClr>
              <a:buSzPts val="2800"/>
              <a:buFont typeface="Roboto"/>
              <a:buAutoNum type="arabicPeriod"/>
            </a:pPr>
            <a:r>
              <a:rPr i="0" lang="en-US" sz="2800">
                <a:solidFill>
                  <a:srgbClr val="0D0D0D"/>
                </a:solidFill>
                <a:latin typeface="Roboto"/>
                <a:ea typeface="Roboto"/>
                <a:cs typeface="Roboto"/>
                <a:sym typeface="Roboto"/>
              </a:rPr>
              <a:t>Project Overview</a:t>
            </a:r>
            <a:endParaRPr>
              <a:latin typeface="Roboto"/>
              <a:ea typeface="Roboto"/>
              <a:cs typeface="Roboto"/>
              <a:sym typeface="Roboto"/>
            </a:endParaRPr>
          </a:p>
          <a:p>
            <a:pPr indent="-177800" lvl="0" marL="0" marR="0" rtl="0" algn="l">
              <a:spcBef>
                <a:spcPts val="0"/>
              </a:spcBef>
              <a:spcAft>
                <a:spcPts val="0"/>
              </a:spcAft>
              <a:buClr>
                <a:srgbClr val="0D0D0D"/>
              </a:buClr>
              <a:buSzPts val="2800"/>
              <a:buFont typeface="Roboto"/>
              <a:buAutoNum type="arabicPeriod"/>
            </a:pPr>
            <a:r>
              <a:rPr i="0" lang="en-US" sz="2800">
                <a:solidFill>
                  <a:srgbClr val="0D0D0D"/>
                </a:solidFill>
                <a:latin typeface="Roboto"/>
                <a:ea typeface="Roboto"/>
                <a:cs typeface="Roboto"/>
                <a:sym typeface="Roboto"/>
              </a:rPr>
              <a:t>End Users</a:t>
            </a:r>
            <a:endParaRPr>
              <a:latin typeface="Roboto"/>
              <a:ea typeface="Roboto"/>
              <a:cs typeface="Roboto"/>
              <a:sym typeface="Roboto"/>
            </a:endParaRPr>
          </a:p>
          <a:p>
            <a:pPr indent="-177800" lvl="0" marL="0" marR="0" rtl="0" algn="l">
              <a:spcBef>
                <a:spcPts val="0"/>
              </a:spcBef>
              <a:spcAft>
                <a:spcPts val="0"/>
              </a:spcAft>
              <a:buClr>
                <a:srgbClr val="0D0D0D"/>
              </a:buClr>
              <a:buSzPts val="2800"/>
              <a:buFont typeface="Roboto"/>
              <a:buAutoNum type="arabicPeriod"/>
            </a:pPr>
            <a:r>
              <a:rPr i="0" lang="en-US" sz="2800">
                <a:solidFill>
                  <a:srgbClr val="0D0D0D"/>
                </a:solidFill>
                <a:latin typeface="Roboto"/>
                <a:ea typeface="Roboto"/>
                <a:cs typeface="Roboto"/>
                <a:sym typeface="Roboto"/>
              </a:rPr>
              <a:t>Our Solution and Proposition</a:t>
            </a:r>
            <a:endParaRPr>
              <a:latin typeface="Roboto"/>
              <a:ea typeface="Roboto"/>
              <a:cs typeface="Roboto"/>
              <a:sym typeface="Roboto"/>
            </a:endParaRPr>
          </a:p>
          <a:p>
            <a:pPr indent="-177800" lvl="0" marL="0" marR="0" rtl="0" algn="l">
              <a:spcBef>
                <a:spcPts val="0"/>
              </a:spcBef>
              <a:spcAft>
                <a:spcPts val="0"/>
              </a:spcAft>
              <a:buClr>
                <a:srgbClr val="0D0D0D"/>
              </a:buClr>
              <a:buSzPts val="2800"/>
              <a:buFont typeface="Roboto"/>
              <a:buAutoNum type="arabicPeriod"/>
            </a:pPr>
            <a:r>
              <a:rPr lang="en-US" sz="2800">
                <a:solidFill>
                  <a:srgbClr val="0D0D0D"/>
                </a:solidFill>
                <a:latin typeface="Roboto"/>
                <a:ea typeface="Roboto"/>
                <a:cs typeface="Roboto"/>
                <a:sym typeface="Roboto"/>
              </a:rPr>
              <a:t>Dataset Description</a:t>
            </a:r>
            <a:endParaRPr i="0" sz="2800">
              <a:solidFill>
                <a:srgbClr val="0D0D0D"/>
              </a:solidFill>
              <a:latin typeface="Roboto"/>
              <a:ea typeface="Roboto"/>
              <a:cs typeface="Roboto"/>
              <a:sym typeface="Roboto"/>
            </a:endParaRPr>
          </a:p>
          <a:p>
            <a:pPr indent="-177800" lvl="0" marL="0" marR="0" rtl="0" algn="l">
              <a:spcBef>
                <a:spcPts val="0"/>
              </a:spcBef>
              <a:spcAft>
                <a:spcPts val="0"/>
              </a:spcAft>
              <a:buClr>
                <a:srgbClr val="0D0D0D"/>
              </a:buClr>
              <a:buSzPts val="2800"/>
              <a:buFont typeface="Roboto"/>
              <a:buAutoNum type="arabicPeriod"/>
            </a:pPr>
            <a:r>
              <a:rPr i="0" lang="en-US" sz="2800">
                <a:solidFill>
                  <a:srgbClr val="0D0D0D"/>
                </a:solidFill>
                <a:latin typeface="Roboto"/>
                <a:ea typeface="Roboto"/>
                <a:cs typeface="Roboto"/>
                <a:sym typeface="Roboto"/>
              </a:rPr>
              <a:t>Modelling Approach</a:t>
            </a:r>
            <a:endParaRPr>
              <a:latin typeface="Roboto"/>
              <a:ea typeface="Roboto"/>
              <a:cs typeface="Roboto"/>
              <a:sym typeface="Roboto"/>
            </a:endParaRPr>
          </a:p>
          <a:p>
            <a:pPr indent="-177800" lvl="0" marL="0" marR="0" rtl="0" algn="l">
              <a:spcBef>
                <a:spcPts val="0"/>
              </a:spcBef>
              <a:spcAft>
                <a:spcPts val="0"/>
              </a:spcAft>
              <a:buClr>
                <a:srgbClr val="0D0D0D"/>
              </a:buClr>
              <a:buSzPts val="2800"/>
              <a:buFont typeface="Roboto"/>
              <a:buAutoNum type="arabicPeriod"/>
            </a:pPr>
            <a:r>
              <a:rPr i="0" lang="en-US" sz="2800">
                <a:solidFill>
                  <a:srgbClr val="0D0D0D"/>
                </a:solidFill>
                <a:latin typeface="Roboto"/>
                <a:ea typeface="Roboto"/>
                <a:cs typeface="Roboto"/>
                <a:sym typeface="Roboto"/>
              </a:rPr>
              <a:t>Results and </a:t>
            </a:r>
            <a:r>
              <a:rPr lang="en-US" sz="2800">
                <a:solidFill>
                  <a:srgbClr val="0D0D0D"/>
                </a:solidFill>
                <a:latin typeface="Roboto"/>
                <a:ea typeface="Roboto"/>
                <a:cs typeface="Roboto"/>
                <a:sym typeface="Roboto"/>
              </a:rPr>
              <a:t>Discussion</a:t>
            </a:r>
            <a:endParaRPr i="0" sz="2800">
              <a:solidFill>
                <a:srgbClr val="0D0D0D"/>
              </a:solidFill>
              <a:latin typeface="Roboto"/>
              <a:ea typeface="Roboto"/>
              <a:cs typeface="Roboto"/>
              <a:sym typeface="Roboto"/>
            </a:endParaRPr>
          </a:p>
          <a:p>
            <a:pPr indent="-177800" lvl="0" marL="0" marR="0" rtl="0" algn="l">
              <a:spcBef>
                <a:spcPts val="0"/>
              </a:spcBef>
              <a:spcAft>
                <a:spcPts val="0"/>
              </a:spcAft>
              <a:buClr>
                <a:srgbClr val="0D0D0D"/>
              </a:buClr>
              <a:buSzPts val="2800"/>
              <a:buFont typeface="Roboto"/>
              <a:buAutoNum type="arabicPeriod"/>
            </a:pPr>
            <a:r>
              <a:rPr i="0" lang="en-US" sz="2800">
                <a:solidFill>
                  <a:srgbClr val="0D0D0D"/>
                </a:solidFill>
                <a:latin typeface="Roboto"/>
                <a:ea typeface="Roboto"/>
                <a:cs typeface="Roboto"/>
                <a:sym typeface="Roboto"/>
              </a:rPr>
              <a:t>Conclusion</a:t>
            </a:r>
            <a:endParaRPr>
              <a:latin typeface="Roboto"/>
              <a:ea typeface="Roboto"/>
              <a:cs typeface="Roboto"/>
              <a:sym typeface="Roboto"/>
            </a:endParaRPr>
          </a:p>
          <a:p>
            <a:pPr indent="0" lvl="0" marL="0" marR="0" rtl="0" algn="l">
              <a:spcBef>
                <a:spcPts val="0"/>
              </a:spcBef>
              <a:spcAft>
                <a:spcPts val="0"/>
              </a:spcAft>
              <a:buNone/>
            </a:pPr>
            <a:r>
              <a:t/>
            </a:r>
            <a:endParaRPr sz="2800">
              <a:solidFill>
                <a:schemeClr val="dk1"/>
              </a:solidFill>
              <a:latin typeface="Roboto"/>
              <a:ea typeface="Roboto"/>
              <a:cs typeface="Roboto"/>
              <a:sym typeface="Roboto"/>
            </a:endParaRPr>
          </a:p>
        </p:txBody>
      </p:sp>
      <p:grpSp>
        <p:nvGrpSpPr>
          <p:cNvPr id="106" name="Google Shape;106;p9"/>
          <p:cNvGrpSpPr/>
          <p:nvPr/>
        </p:nvGrpSpPr>
        <p:grpSpPr>
          <a:xfrm>
            <a:off x="7448612" y="0"/>
            <a:ext cx="4743796" cy="6858466"/>
            <a:chOff x="7448612" y="0"/>
            <a:chExt cx="4743796" cy="6858466"/>
          </a:xfrm>
        </p:grpSpPr>
        <p:sp>
          <p:nvSpPr>
            <p:cNvPr id="107" name="Google Shape;10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16" name="Google Shape;116;p9"/>
          <p:cNvPicPr preferRelativeResize="0"/>
          <p:nvPr/>
        </p:nvPicPr>
        <p:blipFill>
          <a:blip r:embed="rId4">
            <a:alphaModFix/>
          </a:blip>
          <a:stretch>
            <a:fillRect/>
          </a:stretch>
        </p:blipFill>
        <p:spPr>
          <a:xfrm>
            <a:off x="7724775" y="1562225"/>
            <a:ext cx="4421400" cy="5324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p:nvPr/>
        </p:nvSpPr>
        <p:spPr>
          <a:xfrm>
            <a:off x="7834312" y="685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0"/>
          <p:cNvSpPr txBox="1"/>
          <p:nvPr>
            <p:ph type="title"/>
          </p:nvPr>
        </p:nvSpPr>
        <p:spPr>
          <a:xfrm>
            <a:off x="676275" y="1323450"/>
            <a:ext cx="8896200" cy="4596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PROBLEM	STATEMENT    </a:t>
            </a:r>
            <a:endParaRPr sz="4250" u="sng"/>
          </a:p>
          <a:p>
            <a:pPr indent="0" lvl="0" marL="12700" rtl="0" algn="l">
              <a:lnSpc>
                <a:spcPct val="100000"/>
              </a:lnSpc>
              <a:spcBef>
                <a:spcPts val="0"/>
              </a:spcBef>
              <a:spcAft>
                <a:spcPts val="0"/>
              </a:spcAft>
              <a:buNone/>
            </a:pPr>
            <a:r>
              <a:rPr lang="en-US" sz="4250" u="sng"/>
              <a:t>        </a:t>
            </a:r>
            <a:br>
              <a:rPr lang="en-US" sz="4250"/>
            </a:br>
            <a:r>
              <a:rPr b="0" lang="en-US" sz="4250">
                <a:latin typeface="Roboto"/>
                <a:ea typeface="Roboto"/>
                <a:cs typeface="Roboto"/>
                <a:sym typeface="Roboto"/>
              </a:rPr>
              <a:t>The analysis helps in making informed decisions regarding training needs, promotions, and overall workforce optimization.</a:t>
            </a:r>
            <a:br>
              <a:rPr b="0" lang="en-US" sz="4250">
                <a:latin typeface="Roboto"/>
                <a:ea typeface="Roboto"/>
                <a:cs typeface="Roboto"/>
                <a:sym typeface="Roboto"/>
              </a:rPr>
            </a:br>
            <a:r>
              <a:rPr b="0" lang="en-US" sz="4250">
                <a:latin typeface="Roboto"/>
                <a:ea typeface="Roboto"/>
                <a:cs typeface="Roboto"/>
                <a:sym typeface="Roboto"/>
              </a:rPr>
              <a:t> </a:t>
            </a:r>
            <a:r>
              <a:rPr b="0" lang="en-US" sz="3600">
                <a:latin typeface="Roboto"/>
                <a:ea typeface="Roboto"/>
                <a:cs typeface="Roboto"/>
                <a:sym typeface="Roboto"/>
              </a:rPr>
              <a:t>               </a:t>
            </a:r>
            <a:endParaRPr b="0" sz="3600">
              <a:latin typeface="Roboto"/>
              <a:ea typeface="Roboto"/>
              <a:cs typeface="Roboto"/>
              <a:sym typeface="Roboto"/>
            </a:endParaRPr>
          </a:p>
        </p:txBody>
      </p:sp>
      <p:pic>
        <p:nvPicPr>
          <p:cNvPr id="123" name="Google Shape;123;p1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4" name="Google Shape;124;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5" name="Google Shape;125;p10"/>
          <p:cNvPicPr preferRelativeResize="0"/>
          <p:nvPr/>
        </p:nvPicPr>
        <p:blipFill>
          <a:blip r:embed="rId4">
            <a:alphaModFix/>
          </a:blip>
          <a:stretch>
            <a:fillRect/>
          </a:stretch>
        </p:blipFill>
        <p:spPr>
          <a:xfrm>
            <a:off x="8148625" y="0"/>
            <a:ext cx="4043374" cy="403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1"/>
          <p:cNvSpPr txBox="1"/>
          <p:nvPr>
            <p:ph type="title"/>
          </p:nvPr>
        </p:nvSpPr>
        <p:spPr>
          <a:xfrm>
            <a:off x="739775" y="829627"/>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PROJECT	OVERVIEW</a:t>
            </a:r>
            <a:endParaRPr sz="4250" u="sng"/>
          </a:p>
        </p:txBody>
      </p:sp>
      <p:pic>
        <p:nvPicPr>
          <p:cNvPr id="132" name="Google Shape;132;p1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33" name="Google Shape;133;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4" name="Google Shape;134;p11"/>
          <p:cNvSpPr txBox="1"/>
          <p:nvPr/>
        </p:nvSpPr>
        <p:spPr>
          <a:xfrm>
            <a:off x="0" y="1805738"/>
            <a:ext cx="7991400" cy="436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D0D0D"/>
                </a:solidFill>
                <a:latin typeface="Roboto"/>
                <a:ea typeface="Roboto"/>
                <a:cs typeface="Roboto"/>
                <a:sym typeface="Roboto"/>
              </a:rPr>
              <a:t>This project aims to analyze workforce data to uncover trends in performance, retention and satisfaction. By analyzing various employee metrics such as demographics, performance reviews tenure and turnover.</a:t>
            </a:r>
            <a:endParaRPr i="0" sz="3600">
              <a:solidFill>
                <a:srgbClr val="0D0D0D"/>
              </a:solidFill>
              <a:latin typeface="Roboto"/>
              <a:ea typeface="Roboto"/>
              <a:cs typeface="Roboto"/>
              <a:sym typeface="Roboto"/>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35" name="Google Shape;135;p11"/>
          <p:cNvPicPr preferRelativeResize="0"/>
          <p:nvPr/>
        </p:nvPicPr>
        <p:blipFill>
          <a:blip r:embed="rId4">
            <a:alphaModFix/>
          </a:blip>
          <a:stretch>
            <a:fillRect/>
          </a:stretch>
        </p:blipFill>
        <p:spPr>
          <a:xfrm>
            <a:off x="7991400" y="2494200"/>
            <a:ext cx="4200600" cy="436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2"/>
          <p:cNvSpPr txBox="1"/>
          <p:nvPr>
            <p:ph type="title"/>
          </p:nvPr>
        </p:nvSpPr>
        <p:spPr>
          <a:xfrm flipH="1">
            <a:off x="699450" y="285769"/>
            <a:ext cx="6476100" cy="555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500"/>
              <a:t>WHO ARE THE END USERS?</a:t>
            </a:r>
            <a:endParaRPr sz="3500"/>
          </a:p>
        </p:txBody>
      </p:sp>
      <p:pic>
        <p:nvPicPr>
          <p:cNvPr id="143" name="Google Shape;14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4" name="Google Shape;144;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5" name="Google Shape;145;p12"/>
          <p:cNvSpPr txBox="1"/>
          <p:nvPr/>
        </p:nvSpPr>
        <p:spPr>
          <a:xfrm flipH="1" rot="650">
            <a:off x="1650550" y="1809725"/>
            <a:ext cx="4763400" cy="4917900"/>
          </a:xfrm>
          <a:prstGeom prst="rect">
            <a:avLst/>
          </a:prstGeom>
          <a:gradFill>
            <a:gsLst>
              <a:gs pos="0">
                <a:srgbClr val="D4E5F5"/>
              </a:gs>
              <a:gs pos="100000">
                <a:srgbClr val="70A4D5"/>
              </a:gs>
            </a:gsLst>
            <a:path path="circle">
              <a:fillToRect b="50%" l="50%" r="50%" t="50%"/>
            </a:path>
            <a:tileRect/>
          </a:gra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accent1"/>
              </a:solidFill>
              <a:highlight>
                <a:srgbClr val="FFFFFF"/>
              </a:highlight>
            </a:endParaRPr>
          </a:p>
          <a:p>
            <a:pPr indent="0" lvl="0" marL="0" rtl="0" algn="l">
              <a:spcBef>
                <a:spcPts val="0"/>
              </a:spcBef>
              <a:spcAft>
                <a:spcPts val="0"/>
              </a:spcAft>
              <a:buNone/>
            </a:pPr>
            <a:r>
              <a:rPr b="1" lang="en-US">
                <a:solidFill>
                  <a:schemeClr val="accent1"/>
                </a:solidFill>
                <a:highlight>
                  <a:srgbClr val="FFFFFF"/>
                </a:highlight>
              </a:rPr>
              <a:t>•</a:t>
            </a:r>
            <a:r>
              <a:rPr b="1" lang="en-US" sz="2800">
                <a:solidFill>
                  <a:schemeClr val="accent1"/>
                </a:solidFill>
                <a:highlight>
                  <a:srgbClr val="FFFFFF"/>
                </a:highlight>
              </a:rPr>
              <a:t>Human Resources (HR) Managers:                                     </a:t>
            </a:r>
            <a:endParaRPr b="1" sz="2800">
              <a:solidFill>
                <a:schemeClr val="accent1"/>
              </a:solidFill>
              <a:highlight>
                <a:srgbClr val="FFFFFF"/>
              </a:highlight>
            </a:endParaRPr>
          </a:p>
          <a:p>
            <a:pPr indent="0" lvl="0" marL="0" rtl="0" algn="l">
              <a:spcBef>
                <a:spcPts val="0"/>
              </a:spcBef>
              <a:spcAft>
                <a:spcPts val="0"/>
              </a:spcAft>
              <a:buNone/>
            </a:pPr>
            <a:r>
              <a:rPr b="1" lang="en-US" sz="2800">
                <a:solidFill>
                  <a:schemeClr val="accent1"/>
                </a:solidFill>
                <a:highlight>
                  <a:srgbClr val="FFFFFF"/>
                </a:highlight>
              </a:rPr>
              <a:t>•Department Managers/Supervisors:</a:t>
            </a:r>
            <a:endParaRPr b="1" sz="2800">
              <a:solidFill>
                <a:schemeClr val="accent1"/>
              </a:solidFill>
              <a:highlight>
                <a:srgbClr val="FFFFFF"/>
              </a:highlight>
            </a:endParaRPr>
          </a:p>
          <a:p>
            <a:pPr indent="0" lvl="0" marL="0" rtl="0" algn="l">
              <a:spcBef>
                <a:spcPts val="0"/>
              </a:spcBef>
              <a:spcAft>
                <a:spcPts val="0"/>
              </a:spcAft>
              <a:buNone/>
            </a:pPr>
            <a:r>
              <a:rPr b="1" lang="en-US" sz="2800">
                <a:solidFill>
                  <a:schemeClr val="accent1"/>
                </a:solidFill>
                <a:highlight>
                  <a:srgbClr val="FFFFFF"/>
                </a:highlight>
              </a:rPr>
              <a:t>•Senior Management/Executives:</a:t>
            </a:r>
            <a:endParaRPr b="1" sz="2800">
              <a:solidFill>
                <a:schemeClr val="accent1"/>
              </a:solidFill>
              <a:highlight>
                <a:srgbClr val="FFFFFF"/>
              </a:highlight>
            </a:endParaRPr>
          </a:p>
          <a:p>
            <a:pPr indent="0" lvl="0" marL="0" rtl="0" algn="l">
              <a:spcBef>
                <a:spcPts val="0"/>
              </a:spcBef>
              <a:spcAft>
                <a:spcPts val="0"/>
              </a:spcAft>
              <a:buNone/>
            </a:pPr>
            <a:r>
              <a:rPr b="1" lang="en-US" sz="2800">
                <a:solidFill>
                  <a:schemeClr val="accent1"/>
                </a:solidFill>
                <a:highlight>
                  <a:srgbClr val="FFFFFF"/>
                </a:highlight>
              </a:rPr>
              <a:t>•Employees:</a:t>
            </a:r>
            <a:endParaRPr b="1" sz="2800">
              <a:solidFill>
                <a:schemeClr val="accent1"/>
              </a:solidFill>
              <a:highlight>
                <a:srgbClr val="FFFFFF"/>
              </a:highlight>
            </a:endParaRPr>
          </a:p>
          <a:p>
            <a:pPr indent="0" lvl="0" marL="0" rtl="0" algn="l">
              <a:spcBef>
                <a:spcPts val="0"/>
              </a:spcBef>
              <a:spcAft>
                <a:spcPts val="0"/>
              </a:spcAft>
              <a:buNone/>
            </a:pPr>
            <a:r>
              <a:t/>
            </a:r>
            <a:endParaRPr b="1" sz="2800">
              <a:solidFill>
                <a:schemeClr val="accent1"/>
              </a:solidFill>
              <a:highlight>
                <a:srgbClr val="FFFFFF"/>
              </a:highlight>
            </a:endParaRPr>
          </a:p>
          <a:p>
            <a:pPr indent="0" lvl="0" marL="0" rtl="0" algn="l">
              <a:spcBef>
                <a:spcPts val="0"/>
              </a:spcBef>
              <a:spcAft>
                <a:spcPts val="0"/>
              </a:spcAft>
              <a:buClr>
                <a:schemeClr val="dk1"/>
              </a:buClr>
              <a:buSzPts val="1100"/>
              <a:buFont typeface="Arial"/>
              <a:buNone/>
            </a:pPr>
            <a:r>
              <a:t/>
            </a:r>
            <a:endParaRPr b="1">
              <a:solidFill>
                <a:schemeClr val="accent1"/>
              </a:solidFill>
              <a:highlight>
                <a:srgbClr val="FFFFFF"/>
              </a:highlight>
            </a:endParaRPr>
          </a:p>
          <a:p>
            <a:pPr indent="0" lvl="0" marL="0" rtl="0" algn="l">
              <a:spcBef>
                <a:spcPts val="0"/>
              </a:spcBef>
              <a:spcAft>
                <a:spcPts val="0"/>
              </a:spcAft>
              <a:buClr>
                <a:schemeClr val="dk1"/>
              </a:buClr>
              <a:buSzPts val="1100"/>
              <a:buFont typeface="Arial"/>
              <a:buNone/>
            </a:pPr>
            <a:r>
              <a:t/>
            </a:r>
            <a:endParaRPr b="1">
              <a:solidFill>
                <a:schemeClr val="accent1"/>
              </a:solidFill>
              <a:highlight>
                <a:srgbClr val="FFFFFF"/>
              </a:highlight>
            </a:endParaRPr>
          </a:p>
          <a:p>
            <a:pPr indent="0" lvl="0" marL="0" rtl="0" algn="l">
              <a:spcBef>
                <a:spcPts val="0"/>
              </a:spcBef>
              <a:spcAft>
                <a:spcPts val="0"/>
              </a:spcAft>
              <a:buNone/>
            </a:pPr>
            <a:r>
              <a:t/>
            </a:r>
            <a:endParaRPr b="1">
              <a:solidFill>
                <a:schemeClr val="accent1"/>
              </a:solidFill>
              <a:highlight>
                <a:srgbClr val="FFFFFF"/>
              </a:highlight>
            </a:endParaRPr>
          </a:p>
          <a:p>
            <a:pPr indent="0" lvl="0" marL="0" rtl="0" algn="l">
              <a:spcBef>
                <a:spcPts val="0"/>
              </a:spcBef>
              <a:spcAft>
                <a:spcPts val="0"/>
              </a:spcAft>
              <a:buNone/>
            </a:pPr>
            <a:r>
              <a:t/>
            </a:r>
            <a:endParaRPr b="1">
              <a:solidFill>
                <a:schemeClr val="accent1"/>
              </a:solidFill>
              <a:highlight>
                <a:srgbClr val="FFFFFF"/>
              </a:highlight>
            </a:endParaRPr>
          </a:p>
          <a:p>
            <a:pPr indent="0" lvl="0" marL="0" rtl="0" algn="l">
              <a:spcBef>
                <a:spcPts val="0"/>
              </a:spcBef>
              <a:spcAft>
                <a:spcPts val="0"/>
              </a:spcAft>
              <a:buNone/>
            </a:pPr>
            <a:r>
              <a:t/>
            </a:r>
            <a:endParaRPr b="1">
              <a:solidFill>
                <a:schemeClr val="accent1"/>
              </a:solidFill>
              <a:highlight>
                <a:srgbClr val="FFFFFF"/>
              </a:highlight>
            </a:endParaRPr>
          </a:p>
        </p:txBody>
      </p:sp>
      <p:pic>
        <p:nvPicPr>
          <p:cNvPr id="146" name="Google Shape;146;p12"/>
          <p:cNvPicPr preferRelativeResize="0"/>
          <p:nvPr/>
        </p:nvPicPr>
        <p:blipFill>
          <a:blip r:embed="rId4">
            <a:alphaModFix/>
          </a:blip>
          <a:stretch>
            <a:fillRect/>
          </a:stretch>
        </p:blipFill>
        <p:spPr>
          <a:xfrm>
            <a:off x="6413950" y="1819275"/>
            <a:ext cx="5014600" cy="50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ph type="title"/>
          </p:nvPr>
        </p:nvSpPr>
        <p:spPr>
          <a:xfrm>
            <a:off x="755332" y="385444"/>
            <a:ext cx="10681200" cy="55317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US" sz="3600" u="sng"/>
              <a:t>OUR SOLUTION AND ITS VALUE PROPOSITION      </a:t>
            </a:r>
            <a:br>
              <a:rPr lang="en-US" sz="3600" u="sng"/>
            </a:br>
            <a:r>
              <a:rPr lang="en-US" sz="3600" u="sng"/>
              <a:t>                 </a:t>
            </a:r>
            <a:br>
              <a:rPr lang="en-US" sz="3600"/>
            </a:br>
            <a:br>
              <a:rPr lang="en-US" sz="3600"/>
            </a:br>
            <a:r>
              <a:rPr lang="en-US" sz="2400"/>
              <a:t>                            Conditional formatting -Highlight  blanks  </a:t>
            </a:r>
            <a:br>
              <a:rPr lang="en-US" sz="2400"/>
            </a:br>
            <a:r>
              <a:rPr lang="en-US" sz="2400"/>
              <a:t>                            Filter                           -Remove blanks </a:t>
            </a:r>
            <a:br>
              <a:rPr lang="en-US" sz="2400"/>
            </a:br>
            <a:r>
              <a:rPr lang="en-US" sz="2400"/>
              <a:t>                            Formula                       -Performance analysis</a:t>
            </a:r>
            <a:br>
              <a:rPr lang="en-US" sz="2400"/>
            </a:br>
            <a:r>
              <a:rPr lang="en-US" sz="2400"/>
              <a:t>                            Pivot table                   -Summarize information</a:t>
            </a:r>
            <a:br>
              <a:rPr lang="en-US" sz="2400"/>
            </a:br>
            <a:r>
              <a:rPr lang="en-US" sz="2400"/>
              <a:t>                            Graph                          –Data visualization</a:t>
            </a:r>
            <a:br>
              <a:rPr lang="en-US" sz="2400"/>
            </a:br>
            <a:r>
              <a:rPr lang="en-US" sz="2400"/>
              <a:t>                                                                                                                                                                                                                   </a:t>
            </a:r>
            <a:br>
              <a:rPr lang="en-US" sz="2400"/>
            </a:br>
            <a:br>
              <a:rPr lang="en-US" sz="2400"/>
            </a:br>
            <a:br>
              <a:rPr lang="en-US" sz="3600"/>
            </a:br>
            <a:endParaRPr/>
          </a:p>
        </p:txBody>
      </p:sp>
      <p:pic>
        <p:nvPicPr>
          <p:cNvPr id="153" name="Google Shape;153;p13"/>
          <p:cNvPicPr preferRelativeResize="0"/>
          <p:nvPr/>
        </p:nvPicPr>
        <p:blipFill>
          <a:blip r:embed="rId3">
            <a:alphaModFix/>
          </a:blip>
          <a:stretch>
            <a:fillRect/>
          </a:stretch>
        </p:blipFill>
        <p:spPr>
          <a:xfrm>
            <a:off x="0" y="4572000"/>
            <a:ext cx="4905376" cy="2285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457200" y="228600"/>
            <a:ext cx="10681200" cy="7061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u="sng"/>
              <a:t>Dataset Description</a:t>
            </a:r>
            <a:br>
              <a:rPr lang="en-US" u="sng"/>
            </a:br>
            <a:br>
              <a:rPr lang="en-US"/>
            </a:br>
            <a:r>
              <a:rPr b="0" lang="en-US" sz="3600"/>
              <a:t>Employee Dataset  - From Edunet Dashboard</a:t>
            </a:r>
            <a:br>
              <a:rPr b="0" lang="en-US" sz="3600"/>
            </a:br>
            <a:r>
              <a:rPr b="0" lang="en-US" sz="3600"/>
              <a:t>Available Features - 26</a:t>
            </a:r>
            <a:br>
              <a:rPr b="0" lang="en-US" sz="3600"/>
            </a:br>
            <a:r>
              <a:rPr b="0" lang="en-US" sz="3600"/>
              <a:t>Necessary Features- 9</a:t>
            </a:r>
            <a:br>
              <a:rPr b="0" lang="en-US" sz="3600"/>
            </a:br>
            <a:r>
              <a:rPr b="0" lang="en-US" sz="3600"/>
              <a:t>Employee Id          - In Number</a:t>
            </a:r>
            <a:br>
              <a:rPr b="0" lang="en-US" sz="3600"/>
            </a:br>
            <a:r>
              <a:rPr b="0" lang="en-US" sz="3600"/>
              <a:t>Name                    - In text</a:t>
            </a:r>
            <a:br>
              <a:rPr b="0" lang="en-US" sz="3600"/>
            </a:br>
            <a:r>
              <a:rPr b="0" lang="en-US" sz="3600"/>
              <a:t>Performance Level – In text </a:t>
            </a:r>
            <a:br>
              <a:rPr b="0" lang="en-US" sz="3600"/>
            </a:br>
            <a:r>
              <a:rPr b="0" lang="en-US" sz="3600"/>
              <a:t>Gender                  - Male, Female</a:t>
            </a:r>
            <a:br>
              <a:rPr b="0" lang="en-US" sz="3600"/>
            </a:br>
            <a:r>
              <a:rPr b="0" lang="en-US" sz="3600"/>
              <a:t>Employee Rating    - In Numerical value</a:t>
            </a:r>
            <a:br>
              <a:rPr b="0" lang="en-US" sz="3600"/>
            </a:br>
            <a:br>
              <a:rPr b="0" lang="en-US" sz="3600"/>
            </a:br>
            <a:endParaRPr b="0" sz="3600"/>
          </a:p>
        </p:txBody>
      </p:sp>
      <p:pic>
        <p:nvPicPr>
          <p:cNvPr id="159" name="Google Shape;159;p14"/>
          <p:cNvPicPr preferRelativeResize="0"/>
          <p:nvPr/>
        </p:nvPicPr>
        <p:blipFill>
          <a:blip r:embed="rId3">
            <a:alphaModFix/>
          </a:blip>
          <a:stretch>
            <a:fillRect/>
          </a:stretch>
        </p:blipFill>
        <p:spPr>
          <a:xfrm>
            <a:off x="8853650" y="3556000"/>
            <a:ext cx="3338350" cy="330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5" name="Google Shape;16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5"/>
          <p:cNvSpPr/>
          <p:nvPr/>
        </p:nvSpPr>
        <p:spPr>
          <a:xfrm>
            <a:off x="7086600" y="150621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69" name="Google Shape;169;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0" name="Google Shape;170;p15"/>
          <p:cNvSpPr txBox="1"/>
          <p:nvPr/>
        </p:nvSpPr>
        <p:spPr>
          <a:xfrm>
            <a:off x="1066800" y="2010641"/>
            <a:ext cx="8991600" cy="1384995"/>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Performance Level Analysis=IFS(Z8&gt;=5,”VERY HIGH”,Z8&gt;=4,”HIGH”,Z8&gt;=3,</a:t>
            </a:r>
            <a:r>
              <a:rPr lang="en-US" sz="2800">
                <a:solidFill>
                  <a:srgbClr val="0D0D0D"/>
                </a:solidFill>
                <a:latin typeface="Times New Roman"/>
                <a:ea typeface="Times New Roman"/>
                <a:cs typeface="Times New Roman"/>
                <a:sym typeface="Times New Roman"/>
              </a:rPr>
              <a:t>“MED”,TRUE,”LOW”)</a:t>
            </a:r>
            <a:endParaRPr/>
          </a:p>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p:txBody>
      </p:sp>
      <p:pic>
        <p:nvPicPr>
          <p:cNvPr id="171" name="Google Shape;171;p15"/>
          <p:cNvPicPr preferRelativeResize="0"/>
          <p:nvPr/>
        </p:nvPicPr>
        <p:blipFill>
          <a:blip r:embed="rId3">
            <a:alphaModFix/>
          </a:blip>
          <a:stretch>
            <a:fillRect/>
          </a:stretch>
        </p:blipFill>
        <p:spPr>
          <a:xfrm>
            <a:off x="2135450" y="3576225"/>
            <a:ext cx="5862575" cy="3281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