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Roboto" pitchFamily="2" charset="0"/>
      <p:regular r:id="rId16"/>
      <p:bold r:id="rId17"/>
      <p:italic r:id="rId18"/>
      <p:boldItalic r:id="rId19"/>
    </p:embeddedFont>
    <p:embeddedFont>
      <p:font typeface="Roboto Black" pitchFamily="2" charset="0"/>
      <p:regular r:id="rId20"/>
      <p:bold r:id="rId21"/>
      <p:boldItalic r:id="rId22"/>
    </p:embeddedFont>
    <p:embeddedFont>
      <p:font typeface="Roboto Medium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1c04b5b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1f1c04b5b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D65EFB69-E958-6D58-BBBC-0CF58529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B9ADE1DD-6230-3A2A-9D91-0BA6938D9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FB994D24-7B9D-9090-9E16-7F8A95082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41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44EB06E-57C9-06C2-D9B8-F9B2031DA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6E8B8D2E-1E7D-91F8-1087-1FD8EC75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884EEF13-B082-3664-A32C-65A3E147E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27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5775055E-5CAB-9A43-835B-AB4D9415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D24DEF89-389F-F835-649A-66356DB74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8A859313-2281-0F33-1FCF-C9F913C35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76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4D0C2DB-29EE-9D25-A15B-F686D4A66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C804584F-9DD4-A28C-7796-FDA328EEB1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A8334581-99E0-84B9-3FFD-8F5CCE891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77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F1416E56-7E6E-59AB-D58B-7F75D24F2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DFC194C3-6420-C4E9-A0EE-C6D139CCF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321FB8A9-6DAA-BE03-3062-510F2B12AC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65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917CE58-1485-3EE1-63BE-0727B71E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A13F31E2-7247-C8AF-3072-FE93BBEAA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E8ED5E9A-8453-9C1C-EC32-9B3BCDCCA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8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0862FD56-3809-69FA-ADDB-28707D17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611BE375-FA85-7D48-CF8A-72E61AFF03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926C2D8B-6BF1-BE0B-7D89-24C8281CC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40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328DA6B-D8AE-A192-AD74-0CE2CBDB7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03AF1B69-5A3C-780A-EE98-A690559D4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954479C8-EFE3-115C-5867-BCB3767B2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86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3F36980A-7266-57F6-7A1C-70618C56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27717F46-5AC8-21C9-CBDF-8FF39997E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5FC3ABA7-E5BC-3345-C7D7-AC9083895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9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33066058-9F09-528D-6E3F-29245F15D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79822E55-BDD4-945C-0F12-1FDAADBEB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B09A7503-6B69-D51B-E809-D84D875AE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90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4DEA479E-B64B-CC78-8239-1217889F5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358F9E8F-3CA3-7415-74AB-CB59389C44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88E9C00A-6C2A-CC0C-DB75-BF8B3E409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763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EF6FA524-8B3F-D43C-7E0C-16189DEE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>
            <a:extLst>
              <a:ext uri="{FF2B5EF4-FFF2-40B4-BE49-F238E27FC236}">
                <a16:creationId xmlns:a16="http://schemas.microsoft.com/office/drawing/2014/main" id="{42CA18A8-6C75-4BA9-20C1-3ACAE6A4FC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>
            <a:extLst>
              <a:ext uri="{FF2B5EF4-FFF2-40B4-BE49-F238E27FC236}">
                <a16:creationId xmlns:a16="http://schemas.microsoft.com/office/drawing/2014/main" id="{D00AE418-4A4D-1B97-2530-376C35DF6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9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" y="0"/>
            <a:ext cx="3626700" cy="272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" y="2723417"/>
            <a:ext cx="9144000" cy="24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14350" y="691950"/>
            <a:ext cx="4814400" cy="18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i="0" u="none" strike="noStrike" cap="none" dirty="0">
                <a:solidFill>
                  <a:srgbClr val="FF0000"/>
                </a:solidFill>
                <a:latin typeface="Roboto Black"/>
                <a:ea typeface="Roboto Black"/>
                <a:cs typeface="Roboto Black"/>
                <a:sym typeface="Roboto Black"/>
              </a:rPr>
              <a:t>Web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0000"/>
                </a:solidFill>
                <a:latin typeface="Roboto Black"/>
                <a:ea typeface="Roboto Black"/>
                <a:cs typeface="Roboto Black"/>
                <a:sym typeface="Roboto Black"/>
              </a:rPr>
              <a:t>Developement</a:t>
            </a:r>
            <a:endParaRPr sz="5400" i="0" u="none" strike="noStrike" cap="none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4850" y="2858550"/>
            <a:ext cx="8899800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Professional Manners and Etiquettes</a:t>
            </a:r>
            <a:endParaRPr sz="65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0698" y="259283"/>
            <a:ext cx="31653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 u="none" strike="noStrike" cap="none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IT SUPPORT &amp; DEVELOPMENT TRAINING PROGRAMME</a:t>
            </a:r>
            <a:endParaRPr sz="2200" i="0" u="none" strike="noStrike" cap="none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0700" y="1732738"/>
            <a:ext cx="123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Unit: </a:t>
            </a:r>
            <a:r>
              <a:rPr lang="en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70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150" y="-8"/>
            <a:ext cx="1151850" cy="73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76A64DBA-A330-A403-8B26-EB22327DE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3DB7D882-8339-EA23-26B9-23D752B165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B1A6AD60-05DA-3A5A-632A-D7046AF8A6D1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4BB4DEB-C88B-7F4E-865D-CF6DA18695C7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BE6D6C1-D6E7-B22C-B342-9A2A78476828}"/>
              </a:ext>
            </a:extLst>
          </p:cNvPr>
          <p:cNvSpPr txBox="1"/>
          <p:nvPr/>
        </p:nvSpPr>
        <p:spPr>
          <a:xfrm>
            <a:off x="435006" y="1076011"/>
            <a:ext cx="8602463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Courier New" panose="02070309020205020404" pitchFamily="49" charset="0"/>
              </a:rPr>
              <a:t>&lt;body&gt;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Courier New" panose="02070309020205020404" pitchFamily="49" charset="0"/>
              </a:rPr>
              <a:t>&lt;h1&gt;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element defines a large heading.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Courier New" panose="02070309020205020404" pitchFamily="49" charset="0"/>
              </a:rPr>
              <a:t>&lt;p&gt;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element defines a paragraph.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D1D2C1A1-A95B-8645-873C-0809445D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F7C42CBC-E815-1424-AAB7-FF3097E1A4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706282DD-0E62-C482-3674-F8EB1267F878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2074A17-3E92-948B-93D4-F5FA81E653D0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Comment Line:</a:t>
            </a:r>
            <a:r>
              <a:rPr lang="en-GB" sz="14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: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C50D073-0FA5-0424-4EC7-A3D7DCC33A38}"/>
              </a:ext>
            </a:extLst>
          </p:cNvPr>
          <p:cNvSpPr txBox="1"/>
          <p:nvPr/>
        </p:nvSpPr>
        <p:spPr>
          <a:xfrm>
            <a:off x="435006" y="1076011"/>
            <a:ext cx="8602463" cy="356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2000" spc="-55" dirty="0">
              <a:solidFill>
                <a:srgbClr val="444444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spc="-55" dirty="0">
                <a:solidFill>
                  <a:srgbClr val="444444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Importance of HTML Comments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444444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Improves the readability of the code, especially when a single HTML document is accessed by multiple developers.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444444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Ensures quick and efficient understanding of complex codes.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444444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Makes debugging of source code easier and ensures easier maintainability.</a:t>
            </a:r>
            <a:endParaRPr lang="en-IN" sz="2000" dirty="0">
              <a:solidFill>
                <a:srgbClr val="444444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444444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&lt;!--     -- &gt;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47D09-F829-663D-5048-94C74D81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65" y="1076011"/>
            <a:ext cx="1725814" cy="8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A80A91AA-211A-DB8A-B096-280C78613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F0B38CD9-64C2-CB96-E738-98DCA10A7D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6B10C0EF-84FF-0EED-AF38-583C3A120319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7D58B3-F9E4-D118-48F6-4223DC8C1978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Basic tags</a:t>
            </a:r>
            <a:r>
              <a:rPr lang="en-GB" sz="14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: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DE06F6A-431E-D270-948A-B3378F224CF6}"/>
              </a:ext>
            </a:extLst>
          </p:cNvPr>
          <p:cNvSpPr txBox="1"/>
          <p:nvPr/>
        </p:nvSpPr>
        <p:spPr>
          <a:xfrm>
            <a:off x="435006" y="1076011"/>
            <a:ext cx="8602463" cy="31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b="1" spc="-55" dirty="0"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&lt;p&gt;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&lt;h1&gt;  to  &lt;h6&gt;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&gt;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&lt;hr&gt;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&lt;bold&gt;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&lt;italic&gt;</a:t>
            </a:r>
            <a:endParaRPr lang="en-IN" sz="2000" dirty="0">
              <a:solidFill>
                <a:schemeClr val="tx1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8118E-B888-B6B0-4B05-2D1EA403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31" y="1964951"/>
            <a:ext cx="1725814" cy="8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4F1431A-BE02-1163-0724-8F922E95F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095B10C-5C46-CB87-AC04-5EF3641B5D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F2EE9CCB-85BF-B149-F333-BFEBA323B544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ADCC9B7-8DD6-3109-4E59-37C2E31D8359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 err="1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Excercise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D5BB1574-6872-B871-AC22-DED5E6444645}"/>
              </a:ext>
            </a:extLst>
          </p:cNvPr>
          <p:cNvSpPr txBox="1"/>
          <p:nvPr/>
        </p:nvSpPr>
        <p:spPr>
          <a:xfrm>
            <a:off x="435006" y="1076011"/>
            <a:ext cx="8602463" cy="117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2000" spc="-55" dirty="0">
              <a:solidFill>
                <a:srgbClr val="444444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000" spc="-55" dirty="0">
                <a:solidFill>
                  <a:srgbClr val="444444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1. Hello </a:t>
            </a:r>
            <a:r>
              <a:rPr lang="en-IN" sz="2000" spc="-55" dirty="0">
                <a:solidFill>
                  <a:srgbClr val="444444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world program</a:t>
            </a:r>
            <a:endParaRPr lang="en-IN" sz="2000" spc="-55" dirty="0">
              <a:solidFill>
                <a:srgbClr val="444444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8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7AFBFE8F-CAF3-51AD-08FE-F22CF88D9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AD9878EA-0B5B-9602-F1D7-B39916F95A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B5C6D0E-DA7E-5981-61B3-D413F5853F48}"/>
              </a:ext>
            </a:extLst>
          </p:cNvPr>
          <p:cNvSpPr txBox="1"/>
          <p:nvPr/>
        </p:nvSpPr>
        <p:spPr>
          <a:xfrm>
            <a:off x="251925" y="1340528"/>
            <a:ext cx="8501458" cy="34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000" b="1" dirty="0">
              <a:solidFill>
                <a:srgbClr val="FF0000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“A person who makes few mistakes makes little progress “.</a:t>
            </a:r>
            <a:endParaRPr lang="en-GB" sz="2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  <a:sym typeface="Roboto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dirty="0">
              <a:latin typeface="Roboto Medium" pitchFamily="2" charset="0"/>
              <a:ea typeface="Roboto Medium" pitchFamily="2" charset="0"/>
              <a:cs typeface="Roboto Medium"/>
              <a:sym typeface="Roboto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dirty="0">
              <a:latin typeface="Roboto Medium" pitchFamily="2" charset="0"/>
              <a:ea typeface="Roboto Medium" pitchFamily="2" charset="0"/>
              <a:cs typeface="Roboto Medium"/>
              <a:sym typeface="Roboto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Roboto Medium" pitchFamily="2" charset="0"/>
              <a:ea typeface="Roboto Medium" pitchFamily="2" charset="0"/>
              <a:cs typeface="Roboto Medium"/>
              <a:sym typeface="Roboto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904E5-11A4-47AF-E6B7-4DCFE57BD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58" y="2875971"/>
            <a:ext cx="1892056" cy="1268702"/>
          </a:xfrm>
          <a:prstGeom prst="rect">
            <a:avLst/>
          </a:prstGeom>
        </p:spPr>
      </p:pic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95E67628-79F7-E614-49E8-2E923072F9DB}"/>
              </a:ext>
            </a:extLst>
          </p:cNvPr>
          <p:cNvSpPr txBox="1"/>
          <p:nvPr/>
        </p:nvSpPr>
        <p:spPr>
          <a:xfrm>
            <a:off x="275209" y="303953"/>
            <a:ext cx="5424256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accent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9103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54879F4-479E-C7D9-BB00-0811BCF4F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98AADC9A-BF8A-35F7-326B-BE32042400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4F740B6A-DA8A-4A48-29FE-4595E58EEDD2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0154E99-645B-5689-EE05-12637340B2E6}"/>
              </a:ext>
            </a:extLst>
          </p:cNvPr>
          <p:cNvSpPr txBox="1"/>
          <p:nvPr/>
        </p:nvSpPr>
        <p:spPr>
          <a:xfrm>
            <a:off x="275209" y="303953"/>
            <a:ext cx="5424256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Contents</a:t>
            </a:r>
            <a:r>
              <a:rPr lang="en-GB" sz="14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: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1C46A55-59E5-40EE-4901-1244D5924FB0}"/>
              </a:ext>
            </a:extLst>
          </p:cNvPr>
          <p:cNvSpPr txBox="1"/>
          <p:nvPr/>
        </p:nvSpPr>
        <p:spPr>
          <a:xfrm>
            <a:off x="594804" y="1344275"/>
            <a:ext cx="8185212" cy="377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Introduction.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Setup.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C</a:t>
            </a: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omments.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 Tags &amp; Element &amp; Semantic Tags.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Text.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list.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link.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0E9CC-E74D-DD98-3E8E-05908E2E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17" y="1744475"/>
            <a:ext cx="2418081" cy="13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2B0EDAF-E922-96CD-8ED5-3D26A74E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145FBFD1-3018-A619-59FC-503AEFFB00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D55F6EC8-5DB4-2128-4779-79D48A7B71CA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B57155C-B2B9-9E97-7662-2F6DBCAAEC7F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</a:t>
            </a:r>
            <a:r>
              <a:rPr lang="en-GB" sz="36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Contents</a:t>
            </a:r>
            <a:r>
              <a:rPr lang="en-GB" sz="14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: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8E8BABA-3D68-6934-A49A-881F99C44F45}"/>
              </a:ext>
            </a:extLst>
          </p:cNvPr>
          <p:cNvSpPr txBox="1"/>
          <p:nvPr/>
        </p:nvSpPr>
        <p:spPr>
          <a:xfrm>
            <a:off x="195309" y="843379"/>
            <a:ext cx="8584707" cy="392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Image.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Tables.</a:t>
            </a:r>
            <a:endParaRPr lang="en-IN" sz="2000" kern="1800" dirty="0">
              <a:solidFill>
                <a:srgbClr val="000000"/>
              </a:solidFill>
              <a:latin typeface="Roboto Medium" pitchFamily="2" charset="0"/>
              <a:ea typeface="Roboto Medium" pitchFamily="2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Form.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 Grouping and Meta </a:t>
            </a:r>
            <a:r>
              <a:rPr lang="en-IN" sz="2000" kern="1800" dirty="0">
                <a:solidFill>
                  <a:srgbClr val="000000"/>
                </a:solidFill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T</a:t>
            </a: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ags.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 Audio and Video.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Project.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Interview Questions</a:t>
            </a:r>
            <a:r>
              <a:rPr lang="en-IN" sz="20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54A30-0C0E-F34E-2B38-C6CD371F8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17" y="1744475"/>
            <a:ext cx="2418081" cy="13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EEF055AD-9A40-92E8-F767-14F8034CA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50C112-AD1C-E76D-9783-C1E6F14104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A39AB7E2-F2D0-3B26-10AE-66B48BD8CDE2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A180356-D7D7-CF99-EFDE-A2C5E061942B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Today Topics</a:t>
            </a:r>
            <a:r>
              <a:rPr lang="en-GB" sz="14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: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831B206-8E7F-E8FD-6FD6-EDA26B79E42C}"/>
              </a:ext>
            </a:extLst>
          </p:cNvPr>
          <p:cNvSpPr txBox="1"/>
          <p:nvPr/>
        </p:nvSpPr>
        <p:spPr>
          <a:xfrm>
            <a:off x="177553" y="1287262"/>
            <a:ext cx="8602463" cy="28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20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</a:t>
            </a: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Html </a:t>
            </a:r>
            <a:r>
              <a:rPr lang="en-IN" sz="2000" kern="1800" dirty="0">
                <a:solidFill>
                  <a:srgbClr val="000000"/>
                </a:solidFill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Introduction.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        Setup.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        Structure &amp; Basic Tags.</a:t>
            </a:r>
            <a:endParaRPr lang="en-IN" sz="2000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         Comments. </a:t>
            </a:r>
          </a:p>
          <a:p>
            <a:pPr marL="457200" indent="-45720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2000" kern="18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Segoe UI" panose="020B0502040204020203" pitchFamily="34" charset="0"/>
              </a:rPr>
              <a:t>         Text.</a:t>
            </a:r>
            <a:endParaRPr lang="en-IN" sz="2000" b="1" dirty="0"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DAB3D-36A7-30ED-4C3E-206E5BEA5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0" y="1567634"/>
            <a:ext cx="2031492" cy="20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A465BA93-F217-E683-38C1-78952066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946501D4-4629-7DA5-E901-699CC1BB1D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9501F633-59C5-C87F-9245-9EBD464BB480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9736109-BF8B-91B6-2843-D0147D330447}"/>
              </a:ext>
            </a:extLst>
          </p:cNvPr>
          <p:cNvSpPr txBox="1"/>
          <p:nvPr/>
        </p:nvSpPr>
        <p:spPr>
          <a:xfrm>
            <a:off x="275209" y="0"/>
            <a:ext cx="5397622" cy="112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 i="0" dirty="0">
                <a:solidFill>
                  <a:srgbClr val="202124"/>
                </a:solidFill>
                <a:effectLst/>
                <a:latin typeface="Roboto Medium" pitchFamily="2" charset="0"/>
                <a:ea typeface="Roboto Medium" pitchFamily="2" charset="0"/>
              </a:rPr>
              <a:t>Who Founded HTML?</a:t>
            </a:r>
            <a:endParaRPr lang="en-GB" sz="36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0FAD8-D535-1BCA-F1F3-3BB774AAE2F5}"/>
              </a:ext>
            </a:extLst>
          </p:cNvPr>
          <p:cNvSpPr txBox="1"/>
          <p:nvPr/>
        </p:nvSpPr>
        <p:spPr>
          <a:xfrm>
            <a:off x="275209" y="1144175"/>
            <a:ext cx="8442663" cy="3894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1400" dirty="0">
              <a:solidFill>
                <a:srgbClr val="202124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000" dirty="0">
                <a:solidFill>
                  <a:srgbClr val="202124"/>
                </a:solidFill>
                <a:effectLst/>
                <a:latin typeface="Roboto Medium" pitchFamily="2" charset="0"/>
                <a:ea typeface="Roboto Medium" pitchFamily="2" charset="0"/>
                <a:cs typeface="Arial" panose="020B0604020202020204" pitchFamily="34" charset="0"/>
              </a:rPr>
              <a:t>  The first version of HTML was written by    </a:t>
            </a:r>
            <a:r>
              <a:rPr lang="en-IN" sz="2000" dirty="0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Arial" panose="020B0604020202020204" pitchFamily="34" charset="0"/>
              </a:rPr>
              <a:t>Tim Berners-Lee </a:t>
            </a:r>
            <a:r>
              <a:rPr lang="en-IN" sz="2000" dirty="0">
                <a:solidFill>
                  <a:srgbClr val="202124"/>
                </a:solidFill>
                <a:effectLst/>
                <a:latin typeface="Roboto Medium" pitchFamily="2" charset="0"/>
                <a:ea typeface="Roboto Medium" pitchFamily="2" charset="0"/>
                <a:cs typeface="Arial" panose="020B0604020202020204" pitchFamily="34" charset="0"/>
              </a:rPr>
              <a:t>in </a:t>
            </a:r>
            <a:r>
              <a:rPr lang="en-IN" sz="2000" dirty="0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Arial" panose="020B0604020202020204" pitchFamily="34" charset="0"/>
              </a:rPr>
              <a:t>1993</a:t>
            </a:r>
            <a:r>
              <a:rPr lang="en-IN" sz="2000" dirty="0">
                <a:solidFill>
                  <a:srgbClr val="202124"/>
                </a:solidFill>
                <a:effectLst/>
                <a:latin typeface="Roboto Medium" pitchFamily="2" charset="0"/>
                <a:ea typeface="Roboto Medium" pitchFamily="2" charset="0"/>
                <a:cs typeface="Arial" panose="020B0604020202020204" pitchFamily="34" charset="0"/>
              </a:rPr>
              <a:t> .</a:t>
            </a:r>
            <a:endParaRPr lang="en-IN" sz="2000" dirty="0">
              <a:solidFill>
                <a:srgbClr val="202124"/>
              </a:solidFill>
              <a:latin typeface="Roboto Medium" pitchFamily="2" charset="0"/>
              <a:ea typeface="Roboto Medium" pitchFamily="2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1400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1400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1400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35C80-779B-2091-3E33-585AFAA65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639" y="2563426"/>
            <a:ext cx="3658393" cy="20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4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42722781-3800-8E29-3A28-F3A5A63E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3C67EABF-09F9-080E-8833-E0A030D4A5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9E6DE0B5-6C66-C1AC-3461-AB998A789FAF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0F64E0F-315A-3E8D-A9D7-A2C73FD5E62C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C8020AF-8691-BAB0-A7D7-448BE790B076}"/>
              </a:ext>
            </a:extLst>
          </p:cNvPr>
          <p:cNvSpPr txBox="1"/>
          <p:nvPr/>
        </p:nvSpPr>
        <p:spPr>
          <a:xfrm>
            <a:off x="435006" y="1076011"/>
            <a:ext cx="8602463" cy="396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stands for Hyper Text Markup Language.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is the standard markup language for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     creating Web pages.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describes the structure of a Web page.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consists of a series of elements.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000" b="1" dirty="0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Note:</a:t>
            </a:r>
            <a:r>
              <a:rPr lang="en-IN" sz="2000" dirty="0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 Some HTML elements have no content (like the &lt;</a:t>
            </a:r>
            <a:r>
              <a:rPr lang="en-IN" sz="2000" dirty="0" err="1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solidFill>
                  <a:srgbClr val="FF0000"/>
                </a:solidFill>
                <a:effectLst/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&gt; element). These elements are called empty elements. Empty elements do not have an end tag!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BFA79-A0AE-1466-9619-18083C975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51" y="1429648"/>
            <a:ext cx="2445489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63DD1D8F-BB7A-1953-A9E9-F36E5DC4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9A9DFBE7-DA36-9B2A-27C9-7E177ACF63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AFA2D60-AC78-11F2-2E42-993D6ABE6755}"/>
              </a:ext>
            </a:extLst>
          </p:cNvPr>
          <p:cNvSpPr txBox="1"/>
          <p:nvPr/>
        </p:nvSpPr>
        <p:spPr>
          <a:xfrm>
            <a:off x="275209" y="0"/>
            <a:ext cx="593028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Installation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45768-AD5D-669F-2093-F31248E5B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50" y="1344694"/>
            <a:ext cx="3690378" cy="1370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D5378-167F-D30A-1684-AC27C5151E13}"/>
              </a:ext>
            </a:extLst>
          </p:cNvPr>
          <p:cNvSpPr txBox="1"/>
          <p:nvPr/>
        </p:nvSpPr>
        <p:spPr>
          <a:xfrm>
            <a:off x="275210" y="1200298"/>
            <a:ext cx="43944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endParaRPr lang="en-IN" sz="1200" b="1" dirty="0">
              <a:solidFill>
                <a:srgbClr val="273239"/>
              </a:solidFill>
              <a:latin typeface="Roboto Medium" pitchFamily="2" charset="0"/>
              <a:ea typeface="Roboto Medium" pitchFamily="2" charset="0"/>
            </a:endParaRPr>
          </a:p>
          <a:p>
            <a:pPr rtl="0" fontAlgn="base"/>
            <a:r>
              <a:rPr lang="en-IN" sz="1200" b="1" dirty="0">
                <a:solidFill>
                  <a:srgbClr val="273239"/>
                </a:solidFill>
                <a:latin typeface="Roboto Medium" pitchFamily="2" charset="0"/>
                <a:ea typeface="Roboto Medium" pitchFamily="2" charset="0"/>
              </a:rPr>
              <a:t>Web</a:t>
            </a:r>
            <a:r>
              <a:rPr lang="en-IN" sz="1200" b="1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 Browser:</a:t>
            </a:r>
          </a:p>
          <a:p>
            <a:pPr algn="ctr" rtl="0" fontAlgn="base"/>
            <a:endParaRPr lang="en-IN" sz="1200" b="0" i="0" dirty="0">
              <a:solidFill>
                <a:srgbClr val="273239"/>
              </a:solidFill>
              <a:effectLst/>
              <a:latin typeface="Roboto Medium" pitchFamily="2" charset="0"/>
              <a:ea typeface="Roboto Medium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Google Chrome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Microsoft Edge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Firefox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Opera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Safari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73239"/>
                </a:solidFill>
                <a:latin typeface="Roboto Medium" pitchFamily="2" charset="0"/>
                <a:ea typeface="Roboto Medium" pitchFamily="2" charset="0"/>
              </a:rPr>
              <a:t>Etc…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73239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20083-63C7-DD59-5791-24A422AB62D0}"/>
              </a:ext>
            </a:extLst>
          </p:cNvPr>
          <p:cNvSpPr txBox="1"/>
          <p:nvPr/>
        </p:nvSpPr>
        <p:spPr>
          <a:xfrm>
            <a:off x="470518" y="3218081"/>
            <a:ext cx="4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IN" sz="1200" b="1" i="0" dirty="0">
                <a:solidFill>
                  <a:srgbClr val="273239"/>
                </a:solidFill>
                <a:effectLst/>
                <a:latin typeface="Roboto Medium" pitchFamily="2" charset="0"/>
                <a:ea typeface="Roboto Medium" pitchFamily="2" charset="0"/>
              </a:rPr>
              <a:t>Text Editors:</a:t>
            </a:r>
          </a:p>
          <a:p>
            <a:pPr algn="ctr" rtl="0" fontAlgn="base"/>
            <a:endParaRPr lang="en-IN" sz="1200" b="0" i="0" dirty="0">
              <a:solidFill>
                <a:srgbClr val="273239"/>
              </a:solidFill>
              <a:effectLst/>
              <a:latin typeface="Roboto Medium" pitchFamily="2" charset="0"/>
              <a:ea typeface="Roboto Medium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73239"/>
                </a:solidFill>
                <a:latin typeface="Roboto Medium" pitchFamily="2" charset="0"/>
                <a:ea typeface="Roboto Medium" pitchFamily="2" charset="0"/>
              </a:rPr>
              <a:t>Visual Studio Code</a:t>
            </a:r>
            <a:endParaRPr lang="en-IN" sz="1200" b="0" i="0" dirty="0">
              <a:solidFill>
                <a:srgbClr val="273239"/>
              </a:solidFill>
              <a:effectLst/>
              <a:latin typeface="Roboto Medium" pitchFamily="2" charset="0"/>
              <a:ea typeface="Roboto Medium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73239"/>
                </a:solidFill>
                <a:latin typeface="Roboto Medium" pitchFamily="2" charset="0"/>
                <a:ea typeface="Roboto Medium" pitchFamily="2" charset="0"/>
              </a:rPr>
              <a:t>Sublime</a:t>
            </a:r>
            <a:endParaRPr lang="en-IN" sz="1200" b="0" i="0" dirty="0">
              <a:solidFill>
                <a:srgbClr val="273239"/>
              </a:solidFill>
              <a:effectLst/>
              <a:latin typeface="Roboto Medium" pitchFamily="2" charset="0"/>
              <a:ea typeface="Roboto Medium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73239"/>
                </a:solidFill>
                <a:latin typeface="Roboto Medium" pitchFamily="2" charset="0"/>
                <a:ea typeface="Roboto Medium" pitchFamily="2" charset="0"/>
              </a:rPr>
              <a:t>Notepad++</a:t>
            </a:r>
          </a:p>
          <a:p>
            <a:pPr algn="l" fontAlgn="base"/>
            <a:endParaRPr lang="en-IN" sz="1200" b="0" i="0" dirty="0">
              <a:solidFill>
                <a:srgbClr val="273239"/>
              </a:solidFill>
              <a:effectLst/>
              <a:latin typeface="Roboto Medium" pitchFamily="2" charset="0"/>
              <a:ea typeface="Roboto Medium" pitchFamily="2" charset="0"/>
            </a:endParaRPr>
          </a:p>
          <a:p>
            <a:pPr algn="l" fontAlgn="base"/>
            <a:endParaRPr lang="en-IN" sz="1200" b="0" i="0" dirty="0">
              <a:solidFill>
                <a:srgbClr val="273239"/>
              </a:solidFill>
              <a:effectLst/>
              <a:latin typeface="Roboto Medium" pitchFamily="2" charset="0"/>
              <a:ea typeface="Roboto Medium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CFA84-C34B-F9CB-C209-A52811BB3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431" y="3270944"/>
            <a:ext cx="728719" cy="728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007E-9F18-39FA-8977-039B5E050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876" y="3218081"/>
            <a:ext cx="728719" cy="728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6523B-CD1B-0BE6-FFAA-7EFAD0770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627" y="3278101"/>
            <a:ext cx="838961" cy="7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4AFDAD29-4D46-0C86-FA4A-A57C47D1A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F2EABD33-6075-1FA9-97B4-8BF60FFC4F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3B6DFB71-5876-0632-3815-BAA593D514EE}"/>
              </a:ext>
            </a:extLst>
          </p:cNvPr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4125FDC-A5CF-86D1-EC85-336ED4817BF0}"/>
              </a:ext>
            </a:extLst>
          </p:cNvPr>
          <p:cNvSpPr txBox="1"/>
          <p:nvPr/>
        </p:nvSpPr>
        <p:spPr>
          <a:xfrm>
            <a:off x="275209" y="0"/>
            <a:ext cx="539762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HTML Structure</a:t>
            </a:r>
            <a:r>
              <a:rPr lang="en-GB" sz="1400" b="1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Times New Roman" panose="02020603050405020304" pitchFamily="18" charset="0"/>
              </a:rPr>
              <a:t>:</a:t>
            </a:r>
            <a:endParaRPr lang="en-GB" sz="1000" b="1" dirty="0">
              <a:solidFill>
                <a:srgbClr val="FF0000"/>
              </a:solidFill>
              <a:latin typeface="Roboto Medium" pitchFamily="2" charset="0"/>
              <a:ea typeface="Roboto Medium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A843BDD-8291-9284-B515-1AA9F6D88708}"/>
              </a:ext>
            </a:extLst>
          </p:cNvPr>
          <p:cNvSpPr txBox="1"/>
          <p:nvPr/>
        </p:nvSpPr>
        <p:spPr>
          <a:xfrm>
            <a:off x="435006" y="1076011"/>
            <a:ext cx="8602463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    First Web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&gt;Hello World!&lt;/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&gt;Hello World!&lt;/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&gt;Hello World!&lt;/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&gt;Hello World!&lt;/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&gt;Hello World!&lt;/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   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&gt;Hello World!&lt;/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edium" pitchFamily="2" charset="0"/>
              <a:ea typeface="Roboto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edium" pitchFamily="2" charset="0"/>
                <a:ea typeface="Roboto Medium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79792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439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Roboto</vt:lpstr>
      <vt:lpstr>Roboto Medium</vt:lpstr>
      <vt:lpstr>Symbol</vt:lpstr>
      <vt:lpstr>Roboto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41</cp:revision>
  <dcterms:modified xsi:type="dcterms:W3CDTF">2024-02-13T06:57:51Z</dcterms:modified>
</cp:coreProperties>
</file>