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9" r:id="rId6"/>
    <p:sldId id="271" r:id="rId7"/>
    <p:sldId id="280" r:id="rId8"/>
    <p:sldId id="292" r:id="rId9"/>
    <p:sldId id="281" r:id="rId10"/>
    <p:sldId id="257" r:id="rId11"/>
    <p:sldId id="284" r:id="rId12"/>
    <p:sldId id="286" r:id="rId13"/>
    <p:sldId id="287" r:id="rId14"/>
    <p:sldId id="288" r:id="rId15"/>
    <p:sldId id="289" r:id="rId16"/>
    <p:sldId id="294" r:id="rId17"/>
    <p:sldId id="2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9"/>
            <p14:sldId id="271"/>
            <p14:sldId id="280"/>
            <p14:sldId id="292"/>
            <p14:sldId id="281"/>
            <p14:sldId id="257"/>
            <p14:sldId id="284"/>
            <p14:sldId id="286"/>
            <p14:sldId id="287"/>
            <p14:sldId id="288"/>
            <p14:sldId id="289"/>
            <p14:sldId id="294"/>
            <p14:sldId id="293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2/13/2024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hn.asp" TargetMode="External"/><Relationship Id="rId2" Type="http://schemas.openxmlformats.org/officeDocument/2006/relationships/hyperlink" Target="https://www.w3schools.com/tags/tag_hr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www.w3schools.com/tags/tag_br.asp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Welcome to Web </a:t>
            </a:r>
            <a:r>
              <a:rPr lang="en-US" sz="4800" dirty="0" err="1">
                <a:solidFill>
                  <a:schemeClr val="bg1"/>
                </a:solidFill>
              </a:rPr>
              <a:t>Developement</a:t>
            </a:r>
            <a:r>
              <a:rPr lang="en-US" sz="4800" dirty="0">
                <a:solidFill>
                  <a:schemeClr val="bg1"/>
                </a:solidFill>
              </a:rPr>
              <a:t> Course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3">
            <a:extLst>
              <a:ext uri="{FF2B5EF4-FFF2-40B4-BE49-F238E27FC236}">
                <a16:creationId xmlns:a16="http://schemas.microsoft.com/office/drawing/2014/main" id="{0F8F02B5-CD91-481A-8C65-BD91EB14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BASIC HTML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9D809D-99D7-4A24-8A6C-AED4F082BB1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58924" y="1362789"/>
            <a:ext cx="11217644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&lt;body&gt;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element defines the document's body, and is a container for all the visible contents, such as headings, paragraphs, images, hyperlinks, tables, lists, etc.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&lt;h1&gt;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element defines a large heading.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&lt;p&gt;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element defines a paragraph.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35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3">
            <a:extLst>
              <a:ext uri="{FF2B5EF4-FFF2-40B4-BE49-F238E27FC236}">
                <a16:creationId xmlns:a16="http://schemas.microsoft.com/office/drawing/2014/main" id="{0F8F02B5-CD91-481A-8C65-BD91EB14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Hello world </a:t>
            </a:r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proram</a:t>
            </a: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:</a:t>
            </a:r>
          </a:p>
        </p:txBody>
      </p: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417230AE-5162-4F3C-BEBB-3167C1C89CDD}"/>
              </a:ext>
            </a:extLst>
          </p:cNvPr>
          <p:cNvSpPr txBox="1">
            <a:spLocks/>
          </p:cNvSpPr>
          <p:nvPr/>
        </p:nvSpPr>
        <p:spPr>
          <a:xfrm>
            <a:off x="694009" y="1677107"/>
            <a:ext cx="10611943" cy="4735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endParaRPr lang="en-IN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51B4AC7-E0E2-4A7C-ADB1-9AF0F0126AA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371599" y="2070981"/>
            <a:ext cx="6911162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&lt;!DOCTYPE html&gt;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Web Page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&gt;Hello World!&lt;/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&gt;Hello World!&lt;/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&gt;Hello World!&lt;/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&gt;Hello World!&lt;/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&gt;Hello World!&lt;/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&gt;Hello World!&lt;/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32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3">
            <a:extLst>
              <a:ext uri="{FF2B5EF4-FFF2-40B4-BE49-F238E27FC236}">
                <a16:creationId xmlns:a16="http://schemas.microsoft.com/office/drawing/2014/main" id="{0F8F02B5-CD91-481A-8C65-BD91EB14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COMMENT LINE</a:t>
            </a:r>
          </a:p>
        </p:txBody>
      </p: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417230AE-5162-4F3C-BEBB-3167C1C89CDD}"/>
              </a:ext>
            </a:extLst>
          </p:cNvPr>
          <p:cNvSpPr txBox="1">
            <a:spLocks/>
          </p:cNvSpPr>
          <p:nvPr/>
        </p:nvSpPr>
        <p:spPr>
          <a:xfrm>
            <a:off x="694009" y="1677107"/>
            <a:ext cx="10611943" cy="4735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endParaRPr lang="en-IN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92A3F7-17ED-4A14-A548-E8850C4A3586}"/>
              </a:ext>
            </a:extLst>
          </p:cNvPr>
          <p:cNvSpPr txBox="1"/>
          <p:nvPr/>
        </p:nvSpPr>
        <p:spPr>
          <a:xfrm>
            <a:off x="694009" y="1677107"/>
            <a:ext cx="11023070" cy="7894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endParaRPr lang="en-IN" sz="1800" b="1" spc="-55" dirty="0">
              <a:solidFill>
                <a:srgbClr val="444444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endParaRPr lang="en-IN" b="1" spc="-55" dirty="0">
              <a:solidFill>
                <a:srgbClr val="444444"/>
              </a:solidFill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r>
              <a:rPr lang="en-IN" sz="2800" spc="-55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Importance of HTML Comments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Improves the readability of the code, especially when a single HTML document is accessed by multiple developers.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Ensures quick and efficient understanding of complex codes.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Makes debugging of source code easier and ensures easier maintainability.</a:t>
            </a:r>
            <a:endParaRPr lang="en-IN" sz="2800" dirty="0">
              <a:solidFill>
                <a:srgbClr val="444444"/>
              </a:solidFill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&lt;!--     -- &gt;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endParaRPr lang="en-IN" sz="1800" b="1" spc="-55" dirty="0">
              <a:solidFill>
                <a:srgbClr val="444444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endParaRPr lang="en-IN" b="1" spc="-55" dirty="0">
              <a:solidFill>
                <a:srgbClr val="444444"/>
              </a:solidFill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endParaRPr lang="en-IN" sz="1000" b="1" spc="-55" dirty="0">
              <a:solidFill>
                <a:srgbClr val="444444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endParaRPr lang="en-IN" sz="1000" b="1" spc="-55" dirty="0">
              <a:solidFill>
                <a:srgbClr val="444444"/>
              </a:solidFill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endParaRPr lang="en-IN" sz="1000" b="1" spc="-55" dirty="0">
              <a:solidFill>
                <a:srgbClr val="444444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endParaRPr lang="en-IN" sz="1000" b="1" spc="-55" dirty="0">
              <a:solidFill>
                <a:srgbClr val="444444"/>
              </a:solidFill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endParaRPr lang="en-IN" sz="1000" b="1" spc="-55" dirty="0">
              <a:solidFill>
                <a:srgbClr val="444444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endParaRPr lang="en-IN" sz="1000" b="1" spc="-55" dirty="0">
              <a:solidFill>
                <a:srgbClr val="444444"/>
              </a:solidFill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endParaRPr lang="en-IN" sz="10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90FA5-04E9-4D7C-8A38-B64066079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719" y="1697012"/>
            <a:ext cx="2840038" cy="137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6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3">
            <a:extLst>
              <a:ext uri="{FF2B5EF4-FFF2-40B4-BE49-F238E27FC236}">
                <a16:creationId xmlns:a16="http://schemas.microsoft.com/office/drawing/2014/main" id="{0F8F02B5-CD91-481A-8C65-BD91EB14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TEXT</a:t>
            </a:r>
          </a:p>
        </p:txBody>
      </p: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417230AE-5162-4F3C-BEBB-3167C1C89CDD}"/>
              </a:ext>
            </a:extLst>
          </p:cNvPr>
          <p:cNvSpPr txBox="1">
            <a:spLocks/>
          </p:cNvSpPr>
          <p:nvPr/>
        </p:nvSpPr>
        <p:spPr>
          <a:xfrm>
            <a:off x="694009" y="1677107"/>
            <a:ext cx="10611943" cy="4735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endParaRPr lang="en-IN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92A3F7-17ED-4A14-A548-E8850C4A3586}"/>
              </a:ext>
            </a:extLst>
          </p:cNvPr>
          <p:cNvSpPr txBox="1"/>
          <p:nvPr/>
        </p:nvSpPr>
        <p:spPr>
          <a:xfrm>
            <a:off x="694009" y="1677107"/>
            <a:ext cx="11023070" cy="6405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endParaRPr lang="en-IN" sz="1800" b="1" spc="-55" dirty="0">
              <a:solidFill>
                <a:srgbClr val="444444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endParaRPr lang="en-IN" b="1" spc="-55" dirty="0">
              <a:solidFill>
                <a:srgbClr val="444444"/>
              </a:solidFill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r>
              <a:rPr lang="en-IN" sz="1800" u="sng" dirty="0">
                <a:solidFill>
                  <a:srgbClr val="0000F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&lt;p&gt;</a:t>
            </a:r>
            <a:endParaRPr lang="en-IN" sz="1800" b="1" spc="-55" dirty="0">
              <a:solidFill>
                <a:srgbClr val="444444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r>
              <a:rPr lang="en-IN" sz="1800" u="sng" dirty="0">
                <a:solidFill>
                  <a:srgbClr val="0000F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&lt;h1&gt; to &lt;h6&gt;</a:t>
            </a:r>
            <a:endParaRPr lang="en-IN" sz="1800" u="sng" dirty="0">
              <a:solidFill>
                <a:srgbClr val="0000FF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r>
              <a:rPr lang="en-IN" sz="1800" u="sng" dirty="0">
                <a:solidFill>
                  <a:srgbClr val="0000F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&lt;</a:t>
            </a:r>
            <a:r>
              <a:rPr lang="en-IN" sz="1800" u="sng" dirty="0" err="1">
                <a:solidFill>
                  <a:srgbClr val="0000F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br</a:t>
            </a:r>
            <a:r>
              <a:rPr lang="en-IN" sz="1800" u="sng" dirty="0">
                <a:solidFill>
                  <a:srgbClr val="0000F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&gt;</a:t>
            </a:r>
            <a:endParaRPr lang="en-IN" u="sng" dirty="0">
              <a:solidFill>
                <a:srgbClr val="0000FF"/>
              </a:solidFill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r>
              <a:rPr lang="en-IN" sz="1800" u="sng" dirty="0">
                <a:solidFill>
                  <a:srgbClr val="0000F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&lt;hr&gt;</a:t>
            </a:r>
            <a:endParaRPr lang="en-IN" sz="1800" u="sng" dirty="0">
              <a:solidFill>
                <a:srgbClr val="0000FF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r>
              <a:rPr lang="en-IN" sz="1800" u="sng" dirty="0">
                <a:solidFill>
                  <a:srgbClr val="0000F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&lt;bold&gt;</a:t>
            </a:r>
            <a:endParaRPr lang="en-IN" sz="1800" b="1" u="sng" spc="-55" dirty="0">
              <a:solidFill>
                <a:srgbClr val="0000FF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r>
              <a:rPr lang="en-IN" sz="1800" u="sng" dirty="0">
                <a:solidFill>
                  <a:srgbClr val="0000F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&lt;italic&gt;</a:t>
            </a:r>
            <a:r>
              <a:rPr lang="en-IN" sz="1800" b="1" spc="-55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endParaRPr lang="en-IN" b="1" spc="-55" dirty="0">
              <a:solidFill>
                <a:srgbClr val="444444"/>
              </a:solidFill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endParaRPr lang="en-IN" sz="1000" b="1" spc="-55" dirty="0">
              <a:solidFill>
                <a:srgbClr val="444444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endParaRPr lang="en-IN" sz="1000" b="1" spc="-55" dirty="0">
              <a:solidFill>
                <a:srgbClr val="444444"/>
              </a:solidFill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endParaRPr lang="en-IN" sz="1000" b="1" spc="-55" dirty="0">
              <a:solidFill>
                <a:srgbClr val="444444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endParaRPr lang="en-IN" sz="1000" b="1" spc="-55" dirty="0">
              <a:solidFill>
                <a:srgbClr val="444444"/>
              </a:solidFill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endParaRPr lang="en-IN" sz="1000" b="1" spc="-55" dirty="0">
              <a:solidFill>
                <a:srgbClr val="444444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endParaRPr lang="en-IN" sz="1000" b="1" spc="-55" dirty="0">
              <a:solidFill>
                <a:srgbClr val="444444"/>
              </a:solidFill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endParaRPr lang="en-IN" sz="10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90FA5-04E9-4D7C-8A38-B64066079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3719" y="1697012"/>
            <a:ext cx="2840038" cy="137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3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3">
            <a:extLst>
              <a:ext uri="{FF2B5EF4-FFF2-40B4-BE49-F238E27FC236}">
                <a16:creationId xmlns:a16="http://schemas.microsoft.com/office/drawing/2014/main" id="{0F8F02B5-CD91-481A-8C65-BD91EB14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>
            <a:noAutofit/>
          </a:bodyPr>
          <a:lstStyle/>
          <a:p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Excercise</a:t>
            </a:r>
            <a:endParaRPr lang="en-US" sz="4000" b="1" dirty="0">
              <a:latin typeface="Roboto" panose="02000000000000000000" pitchFamily="2" charset="0"/>
              <a:ea typeface="Roboto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417230AE-5162-4F3C-BEBB-3167C1C89CDD}"/>
              </a:ext>
            </a:extLst>
          </p:cNvPr>
          <p:cNvSpPr txBox="1">
            <a:spLocks/>
          </p:cNvSpPr>
          <p:nvPr/>
        </p:nvSpPr>
        <p:spPr>
          <a:xfrm>
            <a:off x="694009" y="1677107"/>
            <a:ext cx="10611943" cy="4735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endParaRPr lang="en-IN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92A3F7-17ED-4A14-A548-E8850C4A3586}"/>
              </a:ext>
            </a:extLst>
          </p:cNvPr>
          <p:cNvSpPr txBox="1"/>
          <p:nvPr/>
        </p:nvSpPr>
        <p:spPr>
          <a:xfrm>
            <a:off x="694009" y="1677107"/>
            <a:ext cx="11023070" cy="5479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endParaRPr lang="en-IN" sz="1800" b="1" spc="-55" dirty="0">
              <a:solidFill>
                <a:srgbClr val="444444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endParaRPr lang="en-IN" b="1" spc="-55" dirty="0">
              <a:solidFill>
                <a:srgbClr val="444444"/>
              </a:solidFill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r>
              <a:rPr lang="en-IN" sz="1800" b="1" spc="-55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TAGS</a:t>
            </a: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endParaRPr lang="en-IN" b="1" spc="-55" dirty="0">
              <a:solidFill>
                <a:srgbClr val="444444"/>
              </a:solidFill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endParaRPr lang="en-IN" sz="1800" b="1" spc="-55" dirty="0">
              <a:solidFill>
                <a:srgbClr val="444444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endParaRPr lang="en-IN" sz="1800" b="1" spc="-55" dirty="0">
              <a:solidFill>
                <a:srgbClr val="444444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endParaRPr lang="en-IN" b="1" spc="-55" dirty="0">
              <a:solidFill>
                <a:srgbClr val="444444"/>
              </a:solidFill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endParaRPr lang="en-IN" sz="1000" b="1" spc="-55" dirty="0">
              <a:solidFill>
                <a:srgbClr val="444444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endParaRPr lang="en-IN" sz="1000" b="1" spc="-55" dirty="0">
              <a:solidFill>
                <a:srgbClr val="444444"/>
              </a:solidFill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endParaRPr lang="en-IN" sz="1000" b="1" spc="-55" dirty="0">
              <a:solidFill>
                <a:srgbClr val="444444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endParaRPr lang="en-IN" sz="1000" b="1" spc="-55" dirty="0">
              <a:solidFill>
                <a:srgbClr val="444444"/>
              </a:solidFill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endParaRPr lang="en-IN" sz="1000" b="1" spc="-55" dirty="0">
              <a:solidFill>
                <a:srgbClr val="444444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endParaRPr lang="en-IN" sz="1000" b="1" spc="-55" dirty="0">
              <a:solidFill>
                <a:srgbClr val="444444"/>
              </a:solidFill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200"/>
              </a:spcBef>
              <a:spcAft>
                <a:spcPts val="1050"/>
              </a:spcAft>
            </a:pPr>
            <a:endParaRPr lang="en-IN" sz="10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90FA5-04E9-4D7C-8A38-B64066079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719" y="1697012"/>
            <a:ext cx="2840038" cy="137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1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QUOTE</a:t>
            </a:r>
          </a:p>
        </p:txBody>
      </p: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E68ABE29-879A-4284-8B08-9895861C791F}"/>
              </a:ext>
            </a:extLst>
          </p:cNvPr>
          <p:cNvSpPr txBox="1">
            <a:spLocks/>
          </p:cNvSpPr>
          <p:nvPr/>
        </p:nvSpPr>
        <p:spPr>
          <a:xfrm>
            <a:off x="694009" y="1818167"/>
            <a:ext cx="10611943" cy="4593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GB" sz="2800" b="1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“A person who makes few mistakes makes little progress</a:t>
            </a:r>
            <a:r>
              <a:rPr lang="en-GB" sz="2800" b="1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.”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endParaRPr lang="en-IN" sz="2800" kern="180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2800" kern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     </a:t>
            </a:r>
            <a:endParaRPr lang="en-IN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E59F5A-25D1-4D45-BB13-8C04D19F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792" y="2892056"/>
            <a:ext cx="5762846" cy="294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HTML CONTENTS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10611943" cy="4735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IN" sz="2800" kern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 Introduction.</a:t>
            </a:r>
            <a:endParaRPr lang="en-IN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IN" sz="2800" kern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 Setup.</a:t>
            </a:r>
            <a:endParaRPr lang="en-IN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IN" sz="2800" kern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</a:t>
            </a:r>
            <a:r>
              <a:rPr lang="en-IN" sz="2800" kern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omments.</a:t>
            </a:r>
            <a:endParaRPr lang="en-IN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IN" sz="2800" kern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Tags &amp; Element &amp; Semantic Tags.</a:t>
            </a:r>
            <a:endParaRPr lang="en-IN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IN" sz="2800" kern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 Text.</a:t>
            </a:r>
            <a:endParaRPr lang="en-IN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IN" sz="2800" kern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 list.</a:t>
            </a:r>
            <a:endParaRPr lang="en-IN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750"/>
              </a:spcBef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IN" sz="2800" kern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 link.</a:t>
            </a:r>
            <a:endParaRPr lang="en-IN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6E8327-1AAC-48DB-9B9F-E3FD5E524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115" y="1736042"/>
            <a:ext cx="4983276" cy="272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HTML CONTENTS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Content Placeholder 17">
            <a:extLst>
              <a:ext uri="{FF2B5EF4-FFF2-40B4-BE49-F238E27FC236}">
                <a16:creationId xmlns:a16="http://schemas.microsoft.com/office/drawing/2014/main" id="{BFEC3354-A1FF-4AE6-A6B4-B478A1310436}"/>
              </a:ext>
            </a:extLst>
          </p:cNvPr>
          <p:cNvSpPr txBox="1">
            <a:spLocks/>
          </p:cNvSpPr>
          <p:nvPr/>
        </p:nvSpPr>
        <p:spPr>
          <a:xfrm>
            <a:off x="541609" y="1524707"/>
            <a:ext cx="10611943" cy="4735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2" name="Content Placeholder 17">
            <a:extLst>
              <a:ext uri="{FF2B5EF4-FFF2-40B4-BE49-F238E27FC236}">
                <a16:creationId xmlns:a16="http://schemas.microsoft.com/office/drawing/2014/main" id="{C2AF1C73-F53E-4C3C-9C53-099F6E814615}"/>
              </a:ext>
            </a:extLst>
          </p:cNvPr>
          <p:cNvSpPr txBox="1">
            <a:spLocks/>
          </p:cNvSpPr>
          <p:nvPr/>
        </p:nvSpPr>
        <p:spPr>
          <a:xfrm>
            <a:off x="694009" y="1677107"/>
            <a:ext cx="10611943" cy="4735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IN" sz="2800" kern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 Image.</a:t>
            </a:r>
            <a:endParaRPr lang="en-IN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IN" sz="2800" kern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 Tables.</a:t>
            </a:r>
            <a:endParaRPr lang="en-IN" sz="2800" kern="1800" dirty="0">
              <a:solidFill>
                <a:srgbClr val="000000"/>
              </a:solidFill>
              <a:latin typeface="Roboto" panose="02000000000000000000" pitchFamily="2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IN" sz="2800" kern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Segoe UI" panose="020B0502040204020203" pitchFamily="34" charset="0"/>
              </a:rPr>
              <a:t>Form.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IN" sz="2800" kern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Segoe UI" panose="020B0502040204020203" pitchFamily="34" charset="0"/>
              </a:rPr>
              <a:t> Grouping and Meta </a:t>
            </a:r>
            <a:r>
              <a:rPr lang="en-IN" sz="2800" kern="1800" dirty="0">
                <a:solidFill>
                  <a:srgbClr val="000000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Segoe UI" panose="020B0502040204020203" pitchFamily="34" charset="0"/>
              </a:rPr>
              <a:t>T</a:t>
            </a:r>
            <a:r>
              <a:rPr lang="en-IN" sz="2800" kern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Segoe UI" panose="020B0502040204020203" pitchFamily="34" charset="0"/>
              </a:rPr>
              <a:t>ags.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IN" sz="2800" kern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Segoe UI" panose="020B0502040204020203" pitchFamily="34" charset="0"/>
              </a:rPr>
              <a:t> Audio and Video.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IN" sz="2800" kern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Segoe UI" panose="020B0502040204020203" pitchFamily="34" charset="0"/>
              </a:rPr>
              <a:t>Project.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IN" sz="2800" kern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Segoe UI" panose="020B0502040204020203" pitchFamily="34" charset="0"/>
              </a:rPr>
              <a:t>Interview Questions.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E129FC6-C390-4618-9C2A-BB17136D9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980" y="2065651"/>
            <a:ext cx="4983276" cy="272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DAY-1 Topics</a:t>
            </a:r>
          </a:p>
        </p:txBody>
      </p: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E68ABE29-879A-4284-8B08-9895861C791F}"/>
              </a:ext>
            </a:extLst>
          </p:cNvPr>
          <p:cNvSpPr txBox="1">
            <a:spLocks/>
          </p:cNvSpPr>
          <p:nvPr/>
        </p:nvSpPr>
        <p:spPr>
          <a:xfrm>
            <a:off x="694009" y="1677107"/>
            <a:ext cx="10611943" cy="4735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GB" sz="2800" b="1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2800" kern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           </a:t>
            </a:r>
            <a:r>
              <a:rPr lang="en-IN" sz="2800" kern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Html </a:t>
            </a:r>
            <a:r>
              <a:rPr lang="en-IN" sz="2800" kern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Introduction.</a:t>
            </a:r>
            <a:endParaRPr lang="en-IN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2800" kern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          Setup.</a:t>
            </a:r>
            <a:endParaRPr lang="en-IN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2800" kern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          Basic Tags.</a:t>
            </a:r>
            <a:endParaRPr lang="en-IN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2800" kern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          Comments. </a:t>
            </a: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2800" kern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          Text.</a:t>
            </a:r>
            <a:endParaRPr lang="en-IN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F06640-2E98-498B-9313-41DCD190C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056" y="2996042"/>
            <a:ext cx="1865376" cy="186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F72DFAFE-6070-4667-B6B6-CD362F58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HTML</a:t>
            </a: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70AD7C21-C878-4187-B11A-156685B907DC}"/>
              </a:ext>
            </a:extLst>
          </p:cNvPr>
          <p:cNvSpPr txBox="1">
            <a:spLocks/>
          </p:cNvSpPr>
          <p:nvPr/>
        </p:nvSpPr>
        <p:spPr>
          <a:xfrm>
            <a:off x="694009" y="1677107"/>
            <a:ext cx="10611943" cy="4735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GB" sz="2800" b="1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GB" sz="2800" b="0" i="0" dirty="0">
                <a:solidFill>
                  <a:srgbClr val="202124"/>
                </a:solidFill>
                <a:effectLst/>
                <a:latin typeface="Google Sans"/>
              </a:rPr>
              <a:t>Who founded </a:t>
            </a:r>
            <a:r>
              <a:rPr lang="en-GB" sz="2800" b="0" i="0">
                <a:solidFill>
                  <a:srgbClr val="202124"/>
                </a:solidFill>
                <a:effectLst/>
                <a:latin typeface="Google Sans"/>
              </a:rPr>
              <a:t>HTML ?</a:t>
            </a:r>
            <a:endParaRPr lang="en-IN" sz="2800" kern="180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2800" kern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        </a:t>
            </a:r>
            <a:r>
              <a:rPr lang="en-IN" sz="280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The first version of HTML was written by </a:t>
            </a: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2800" dirty="0">
                <a:solidFill>
                  <a:srgbClr val="202124"/>
                </a:solidFill>
                <a:latin typeface="Roboto" panose="020000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    </a:t>
            </a:r>
            <a:r>
              <a:rPr lang="en-IN" sz="280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Tim Berners-Lee </a:t>
            </a:r>
            <a:r>
              <a:rPr lang="en-IN" sz="280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in </a:t>
            </a:r>
            <a:r>
              <a:rPr lang="en-IN" sz="280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1993</a:t>
            </a:r>
            <a:r>
              <a:rPr lang="en-IN" sz="280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.</a:t>
            </a:r>
            <a:endParaRPr lang="en-IN" sz="2800" dirty="0">
              <a:solidFill>
                <a:srgbClr val="202124"/>
              </a:solidFill>
              <a:latin typeface="Roboto" panose="020000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endParaRPr lang="en-IN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1E3F48-74EB-4D54-8E0B-7872A889C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814" y="3191650"/>
            <a:ext cx="4334540" cy="245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3">
            <a:extLst>
              <a:ext uri="{FF2B5EF4-FFF2-40B4-BE49-F238E27FC236}">
                <a16:creationId xmlns:a16="http://schemas.microsoft.com/office/drawing/2014/main" id="{0F8F02B5-CD91-481A-8C65-BD91EB14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 HTML</a:t>
            </a:r>
          </a:p>
        </p:txBody>
      </p: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417230AE-5162-4F3C-BEBB-3167C1C89CDD}"/>
              </a:ext>
            </a:extLst>
          </p:cNvPr>
          <p:cNvSpPr txBox="1">
            <a:spLocks/>
          </p:cNvSpPr>
          <p:nvPr/>
        </p:nvSpPr>
        <p:spPr>
          <a:xfrm>
            <a:off x="694009" y="1382233"/>
            <a:ext cx="10611943" cy="5241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HTML stands for Hyper Text Markup Language.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HTML is the standard markup language for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    creating Web pages.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HTML describes the structure of a Web page.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HTML consists of a series of elements.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HTML elements tell the browser how to display the content.</a:t>
            </a: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2400" b="1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Note:</a:t>
            </a:r>
            <a:r>
              <a:rPr lang="en-IN" sz="240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Some HTML elements have no content (like the &lt;</a:t>
            </a:r>
            <a:r>
              <a:rPr lang="en-IN" sz="2400" dirty="0" err="1">
                <a:solidFill>
                  <a:srgbClr val="FF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br</a:t>
            </a:r>
            <a:r>
              <a:rPr lang="en-IN" sz="240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&gt; element). These elements are called empty elements. Empty elements do not have an end tag!</a:t>
            </a:r>
            <a:endParaRPr lang="en-IN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E29104-3CFE-444B-9FDC-70C8ABDBC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609" y="2096164"/>
            <a:ext cx="2445489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3">
            <a:extLst>
              <a:ext uri="{FF2B5EF4-FFF2-40B4-BE49-F238E27FC236}">
                <a16:creationId xmlns:a16="http://schemas.microsoft.com/office/drawing/2014/main" id="{0F8F02B5-CD91-481A-8C65-BD91EB14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INSTALLATION</a:t>
            </a:r>
          </a:p>
        </p:txBody>
      </p: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417230AE-5162-4F3C-BEBB-3167C1C89CDD}"/>
              </a:ext>
            </a:extLst>
          </p:cNvPr>
          <p:cNvSpPr txBox="1">
            <a:spLocks/>
          </p:cNvSpPr>
          <p:nvPr/>
        </p:nvSpPr>
        <p:spPr>
          <a:xfrm>
            <a:off x="694009" y="1677107"/>
            <a:ext cx="10611943" cy="4735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endParaRPr lang="en-IN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468B81-7211-440A-A635-A19028B8AABE}"/>
              </a:ext>
            </a:extLst>
          </p:cNvPr>
          <p:cNvSpPr txBox="1"/>
          <p:nvPr/>
        </p:nvSpPr>
        <p:spPr>
          <a:xfrm>
            <a:off x="1299977" y="4044608"/>
            <a:ext cx="286798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Supported Browser:</a:t>
            </a:r>
            <a:endParaRPr lang="en-IN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Google Chrome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Microsoft Edge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Firefox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Opera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Safari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73239"/>
                </a:solidFill>
                <a:latin typeface="Nunito" pitchFamily="2" charset="0"/>
              </a:rPr>
              <a:t>Etc…</a:t>
            </a:r>
            <a:endParaRPr lang="en-IN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BD149-9DF3-43A6-A542-3CC29295D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78" y="1782061"/>
            <a:ext cx="3381707" cy="1847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91DE3C-D789-4B24-AC0D-100D06CF9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473" y="2034663"/>
            <a:ext cx="1469713" cy="14697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61925B-8D5C-4848-AC16-0B5DE02D5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663" y="1936233"/>
            <a:ext cx="1492767" cy="14927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1D432E-2475-45F0-9E98-D35A97DFF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8186" y="2133867"/>
            <a:ext cx="1509823" cy="130599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BB2A3B4-9085-461B-8C30-AFB8A4A4FFD7}"/>
              </a:ext>
            </a:extLst>
          </p:cNvPr>
          <p:cNvSpPr txBox="1"/>
          <p:nvPr/>
        </p:nvSpPr>
        <p:spPr>
          <a:xfrm>
            <a:off x="7397750" y="4219579"/>
            <a:ext cx="2448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Text Editors:</a:t>
            </a:r>
            <a:endParaRPr lang="en-IN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73239"/>
                </a:solidFill>
                <a:latin typeface="Nunito" pitchFamily="2" charset="0"/>
              </a:rPr>
              <a:t>Visual Studio Code</a:t>
            </a:r>
            <a:endParaRPr lang="en-IN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73239"/>
                </a:solidFill>
                <a:latin typeface="Nunito" pitchFamily="2" charset="0"/>
              </a:rPr>
              <a:t>Sublime</a:t>
            </a:r>
            <a:endParaRPr lang="en-IN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73239"/>
                </a:solidFill>
                <a:latin typeface="Nunito" pitchFamily="2" charset="0"/>
              </a:rPr>
              <a:t>Notepad++</a:t>
            </a:r>
            <a:endParaRPr lang="en-IN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/>
            <a:endParaRPr lang="en-IN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36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3">
            <a:extLst>
              <a:ext uri="{FF2B5EF4-FFF2-40B4-BE49-F238E27FC236}">
                <a16:creationId xmlns:a16="http://schemas.microsoft.com/office/drawing/2014/main" id="{0F8F02B5-CD91-481A-8C65-BD91EB14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BASIC HTML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9D809D-99D7-4A24-8A6C-AED4F082BB1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50874" y="1578523"/>
            <a:ext cx="11841124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&lt;!DOCTYPE html&gt;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 declaration defines that this document is an HTML5 document.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&lt;html&gt;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 element is the root element of an HTML 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&lt;head&gt;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 element contains meta information about the HTML 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&lt;title&gt;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 element specifies a title for the HTML page (which is shown in the browser's title bar or in the page's tab)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D5BC16-4895-4BB4-A526-9815DA5AE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687" y="2569806"/>
            <a:ext cx="2149439" cy="142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0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{D711245A-5A4B-4800-BF54-6F5FCC263033}tf10001108_win32</Template>
  <TotalTime>164</TotalTime>
  <Words>515</Words>
  <Application>Microsoft Office PowerPoint</Application>
  <PresentationFormat>Widescreen</PresentationFormat>
  <Paragraphs>136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Google Sans</vt:lpstr>
      <vt:lpstr>Nunito</vt:lpstr>
      <vt:lpstr>Roboto</vt:lpstr>
      <vt:lpstr>Segoe UI</vt:lpstr>
      <vt:lpstr>Segoe UI Light</vt:lpstr>
      <vt:lpstr>Symbol</vt:lpstr>
      <vt:lpstr>Custom</vt:lpstr>
      <vt:lpstr>Welcome to Web Developement Course</vt:lpstr>
      <vt:lpstr>QUOTE</vt:lpstr>
      <vt:lpstr>HTML CONTENTS</vt:lpstr>
      <vt:lpstr>HTML CONTENTS</vt:lpstr>
      <vt:lpstr>DAY-1 Topics</vt:lpstr>
      <vt:lpstr>HTML</vt:lpstr>
      <vt:lpstr> HTML</vt:lpstr>
      <vt:lpstr>INSTALLATION</vt:lpstr>
      <vt:lpstr>BASIC HTML</vt:lpstr>
      <vt:lpstr>BASIC HTML</vt:lpstr>
      <vt:lpstr>Hello world proram:</vt:lpstr>
      <vt:lpstr>COMMENT LINE</vt:lpstr>
      <vt:lpstr>TEXT</vt:lpstr>
      <vt:lpstr>Excercise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Web Developement Course</dc:title>
  <dc:creator>Trainer</dc:creator>
  <cp:keywords/>
  <cp:lastModifiedBy>Admin</cp:lastModifiedBy>
  <cp:revision>26</cp:revision>
  <dcterms:created xsi:type="dcterms:W3CDTF">2024-02-07T09:30:24Z</dcterms:created>
  <dcterms:modified xsi:type="dcterms:W3CDTF">2024-02-13T06:22:13Z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