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56" r:id="rId5"/>
    <p:sldId id="292" r:id="rId6"/>
    <p:sldId id="279" r:id="rId7"/>
    <p:sldId id="304" r:id="rId8"/>
    <p:sldId id="307" r:id="rId9"/>
    <p:sldId id="308" r:id="rId10"/>
    <p:sldId id="306" r:id="rId11"/>
    <p:sldId id="309" r:id="rId12"/>
    <p:sldId id="310" r:id="rId13"/>
    <p:sldId id="311" r:id="rId14"/>
    <p:sldId id="25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  <p14:sldId id="292"/>
          </p14:sldIdLst>
        </p14:section>
        <p14:section name="Design, Morph, Annotate, Work Together, Tell Me" id="{B9B51309-D148-4332-87C2-07BE32FBCA3B}">
          <p14:sldIdLst>
            <p14:sldId id="279"/>
            <p14:sldId id="304"/>
            <p14:sldId id="307"/>
            <p14:sldId id="308"/>
            <p14:sldId id="306"/>
            <p14:sldId id="309"/>
            <p14:sldId id="310"/>
            <p14:sldId id="311"/>
            <p14:sldId id="257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241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3/18/2024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3/18/2024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3/18/2024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types-of-css-cascading-style-sheet/#internal-or-embedded-css" TargetMode="External"/><Relationship Id="rId2" Type="http://schemas.openxmlformats.org/officeDocument/2006/relationships/hyperlink" Target="https://www.geeksforgeeks.org/types-of-css-cascading-style-sheet/#inline-cs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sforgeeks.org/types-of-css-cascading-style-sheet/#external-cs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3"/>
            <a:ext cx="10515600" cy="4388177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Welcome to Web </a:t>
            </a:r>
            <a:r>
              <a:rPr lang="en-US" sz="4800" dirty="0" err="1">
                <a:solidFill>
                  <a:schemeClr val="bg1"/>
                </a:solidFill>
              </a:rPr>
              <a:t>Developement</a:t>
            </a:r>
            <a:r>
              <a:rPr lang="en-US" sz="4800" dirty="0">
                <a:solidFill>
                  <a:schemeClr val="bg1"/>
                </a:solidFill>
              </a:rPr>
              <a:t> Course</a:t>
            </a:r>
            <a:br>
              <a:rPr lang="en-US" sz="4800" dirty="0">
                <a:solidFill>
                  <a:schemeClr val="bg1"/>
                </a:solidFill>
              </a:rPr>
            </a:b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                      DAY-6</a:t>
            </a:r>
          </a:p>
        </p:txBody>
      </p:sp>
      <p:pic>
        <p:nvPicPr>
          <p:cNvPr id="4" name="Picture 3" descr="PowerPoint program icon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670216" y="5193062"/>
            <a:ext cx="82296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1915AB-D927-8B6A-245D-52EBD22B3E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F03E0A-53AA-C1FE-3340-E3429D347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>
                <a:latin typeface="Roboto" panose="02000000000000000000" pitchFamily="2" charset="0"/>
                <a:ea typeface="Roboto" panose="02000000000000000000" pitchFamily="2" charset="0"/>
                <a:cs typeface="Segoe UI Light" panose="020B0502040204020203" pitchFamily="34" charset="0"/>
              </a:rPr>
              <a:t>selector</a:t>
            </a:r>
          </a:p>
        </p:txBody>
      </p:sp>
      <p:sp>
        <p:nvSpPr>
          <p:cNvPr id="26" name="Content Placeholder 17">
            <a:extLst>
              <a:ext uri="{FF2B5EF4-FFF2-40B4-BE49-F238E27FC236}">
                <a16:creationId xmlns:a16="http://schemas.microsoft.com/office/drawing/2014/main" id="{220D55AD-4DE8-E58B-EF28-A7276D3DEA52}"/>
              </a:ext>
            </a:extLst>
          </p:cNvPr>
          <p:cNvSpPr txBox="1">
            <a:spLocks/>
          </p:cNvSpPr>
          <p:nvPr/>
        </p:nvSpPr>
        <p:spPr>
          <a:xfrm>
            <a:off x="694009" y="1677107"/>
            <a:ext cx="10611943" cy="47350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  <a:buNone/>
            </a:pPr>
            <a:endParaRPr lang="en-GB" sz="16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/>
            <a:endParaRPr lang="en-GB" sz="16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  <a:buNone/>
            </a:pPr>
            <a:endParaRPr lang="en-IN" sz="28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E6C516-ABD5-E5EE-D439-AAA7CD791A3B}"/>
              </a:ext>
            </a:extLst>
          </p:cNvPr>
          <p:cNvSpPr txBox="1"/>
          <p:nvPr/>
        </p:nvSpPr>
        <p:spPr>
          <a:xfrm>
            <a:off x="397566" y="1677107"/>
            <a:ext cx="1110042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Selector:</a:t>
            </a:r>
          </a:p>
          <a:p>
            <a:endParaRPr lang="en-US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classname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text-align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center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color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red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en-GB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universal Selector: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*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text-align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center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color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red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en-GB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710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3">
            <a:extLst>
              <a:ext uri="{FF2B5EF4-FFF2-40B4-BE49-F238E27FC236}">
                <a16:creationId xmlns:a16="http://schemas.microsoft.com/office/drawing/2014/main" id="{0F8F02B5-CD91-481A-8C65-BD91EB143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00" y="447675"/>
            <a:ext cx="6877050" cy="639763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Roboto" panose="02000000000000000000" pitchFamily="2" charset="0"/>
                <a:ea typeface="Roboto" panose="02000000000000000000" pitchFamily="2" charset="0"/>
                <a:cs typeface="Segoe UI Light" panose="020B0502040204020203" pitchFamily="34" charset="0"/>
              </a:rPr>
              <a:t>Color:</a:t>
            </a:r>
          </a:p>
        </p:txBody>
      </p:sp>
      <p:sp>
        <p:nvSpPr>
          <p:cNvPr id="22" name="Content Placeholder 17">
            <a:extLst>
              <a:ext uri="{FF2B5EF4-FFF2-40B4-BE49-F238E27FC236}">
                <a16:creationId xmlns:a16="http://schemas.microsoft.com/office/drawing/2014/main" id="{417230AE-5162-4F3C-BEBB-3167C1C89CDD}"/>
              </a:ext>
            </a:extLst>
          </p:cNvPr>
          <p:cNvSpPr txBox="1">
            <a:spLocks/>
          </p:cNvSpPr>
          <p:nvPr/>
        </p:nvSpPr>
        <p:spPr>
          <a:xfrm>
            <a:off x="608835" y="1288973"/>
            <a:ext cx="11380163" cy="53130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N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>
                <a:latin typeface="Roboto" panose="02000000000000000000" pitchFamily="2" charset="0"/>
                <a:ea typeface="Roboto" panose="02000000000000000000" pitchFamily="2" charset="0"/>
                <a:cs typeface="Segoe UI Light" panose="020B0502040204020203" pitchFamily="34" charset="0"/>
              </a:rPr>
              <a:t>DAY-2 Topics</a:t>
            </a:r>
          </a:p>
        </p:txBody>
      </p:sp>
      <p:sp>
        <p:nvSpPr>
          <p:cNvPr id="26" name="Content Placeholder 17">
            <a:extLst>
              <a:ext uri="{FF2B5EF4-FFF2-40B4-BE49-F238E27FC236}">
                <a16:creationId xmlns:a16="http://schemas.microsoft.com/office/drawing/2014/main" id="{E68ABE29-879A-4284-8B08-9895861C791F}"/>
              </a:ext>
            </a:extLst>
          </p:cNvPr>
          <p:cNvSpPr txBox="1">
            <a:spLocks/>
          </p:cNvSpPr>
          <p:nvPr/>
        </p:nvSpPr>
        <p:spPr>
          <a:xfrm>
            <a:off x="694009" y="1677107"/>
            <a:ext cx="10611943" cy="47350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  <a:buNone/>
            </a:pPr>
            <a:r>
              <a:rPr lang="en-GB" sz="2800" b="1" dirty="0">
                <a:solidFill>
                  <a:srgbClr val="FF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endParaRPr lang="en-IN" sz="2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  <a:buNone/>
            </a:pPr>
            <a:r>
              <a:rPr lang="en-IN" sz="2800" kern="18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rPr>
              <a:t>          CSS Introduction</a:t>
            </a:r>
          </a:p>
          <a:p>
            <a:pPr marL="0" indent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  <a:buNone/>
            </a:pPr>
            <a:r>
              <a:rPr lang="en-IN" sz="2800" kern="18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rPr>
              <a:t>           CSS types.</a:t>
            </a:r>
            <a:endParaRPr lang="en-IN" sz="28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  <a:buNone/>
            </a:pPr>
            <a:r>
              <a:rPr lang="en-IN" sz="2800" kern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rPr>
              <a:t>          Colours.</a:t>
            </a:r>
            <a:endParaRPr lang="en-IN" sz="28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  <a:buNone/>
            </a:pPr>
            <a:r>
              <a:rPr lang="en-IN" sz="2800" kern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rPr>
              <a:t>          Selectors.</a:t>
            </a:r>
            <a:endParaRPr lang="en-IN" sz="28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  <a:buNone/>
            </a:pPr>
            <a:r>
              <a:rPr lang="en-IN" sz="2800" kern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rPr>
              <a:t>           </a:t>
            </a:r>
          </a:p>
          <a:p>
            <a:pPr marL="0" indent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  <a:buNone/>
            </a:pPr>
            <a:r>
              <a:rPr lang="en-IN" sz="2800" kern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rPr>
              <a:t>          </a:t>
            </a:r>
            <a:endParaRPr lang="en-IN" sz="28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5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 err="1">
                <a:latin typeface="Roboto" panose="02000000000000000000" pitchFamily="2" charset="0"/>
                <a:ea typeface="Roboto" panose="02000000000000000000" pitchFamily="2" charset="0"/>
                <a:cs typeface="Segoe UI Light" panose="020B0502040204020203" pitchFamily="34" charset="0"/>
              </a:rPr>
              <a:t>Css</a:t>
            </a:r>
            <a:r>
              <a:rPr lang="en-US" sz="4000" b="1" dirty="0">
                <a:latin typeface="Roboto" panose="02000000000000000000" pitchFamily="2" charset="0"/>
                <a:ea typeface="Roboto" panose="02000000000000000000" pitchFamily="2" charset="0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26" name="Content Placeholder 17">
            <a:extLst>
              <a:ext uri="{FF2B5EF4-FFF2-40B4-BE49-F238E27FC236}">
                <a16:creationId xmlns:a16="http://schemas.microsoft.com/office/drawing/2014/main" id="{E68ABE29-879A-4284-8B08-9895861C791F}"/>
              </a:ext>
            </a:extLst>
          </p:cNvPr>
          <p:cNvSpPr txBox="1">
            <a:spLocks/>
          </p:cNvSpPr>
          <p:nvPr/>
        </p:nvSpPr>
        <p:spPr>
          <a:xfrm>
            <a:off x="694009" y="1818167"/>
            <a:ext cx="10611943" cy="45939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  <a:buNone/>
            </a:pPr>
            <a:endParaRPr lang="en-GB" sz="1800" dirty="0">
              <a:solidFill>
                <a:srgbClr val="FF0000"/>
              </a:solidFill>
              <a:effectLst/>
              <a:latin typeface="Google Sans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algn="l" rtl="0" fontAlgn="base"/>
            <a:r>
              <a:rPr lang="en-GB" sz="1800" b="1" dirty="0">
                <a:solidFill>
                  <a:srgbClr val="273239"/>
                </a:solidFill>
                <a:latin typeface="Nunito" pitchFamily="2" charset="0"/>
              </a:rPr>
              <a:t>Cascading Style Sheets (CSS) is a language used to style web pages that contain HTML elements, defining how elements are displayed on webpages, including layout, </a:t>
            </a:r>
            <a:r>
              <a:rPr lang="en-GB" sz="1800" b="1" dirty="0" err="1">
                <a:solidFill>
                  <a:srgbClr val="273239"/>
                </a:solidFill>
                <a:latin typeface="Nunito" pitchFamily="2" charset="0"/>
              </a:rPr>
              <a:t>colors</a:t>
            </a:r>
            <a:r>
              <a:rPr lang="en-GB" sz="1800" b="1" dirty="0">
                <a:solidFill>
                  <a:srgbClr val="273239"/>
                </a:solidFill>
                <a:latin typeface="Nunito" pitchFamily="2" charset="0"/>
              </a:rPr>
              <a:t>, fonts, and other properties of the elements on a web page. CSS works by targeting HTML elements and applying style rules to define how they should be displayed, including properties like </a:t>
            </a:r>
            <a:r>
              <a:rPr lang="en-GB" sz="1800" b="1" dirty="0" err="1">
                <a:solidFill>
                  <a:srgbClr val="273239"/>
                </a:solidFill>
                <a:latin typeface="Nunito" pitchFamily="2" charset="0"/>
              </a:rPr>
              <a:t>color</a:t>
            </a:r>
            <a:r>
              <a:rPr lang="en-GB" sz="1800" b="1" dirty="0">
                <a:solidFill>
                  <a:srgbClr val="273239"/>
                </a:solidFill>
                <a:latin typeface="Nunito" pitchFamily="2" charset="0"/>
              </a:rPr>
              <a:t>, size, layout, and positioning.</a:t>
            </a:r>
          </a:p>
          <a:p>
            <a:pPr algn="l" rtl="0" fontAlgn="base"/>
            <a:r>
              <a:rPr lang="en-GB" sz="1800" b="1" dirty="0">
                <a:solidFill>
                  <a:srgbClr val="273239"/>
                </a:solidFill>
                <a:latin typeface="Nunito" pitchFamily="2" charset="0"/>
              </a:rPr>
              <a:t>There are three types of CSS which are given below: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273239"/>
                </a:solidFill>
                <a:latin typeface="Nunito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Inline CSS</a:t>
            </a:r>
            <a:endParaRPr lang="en-GB" sz="1800" b="1" dirty="0">
              <a:solidFill>
                <a:srgbClr val="273239"/>
              </a:solidFill>
              <a:latin typeface="Nunito" pitchFamily="2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273239"/>
                </a:solidFill>
                <a:latin typeface="Nunito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Internal or Embedded CSS</a:t>
            </a:r>
            <a:endParaRPr lang="en-GB" sz="1800" b="1" dirty="0">
              <a:solidFill>
                <a:srgbClr val="273239"/>
              </a:solidFill>
              <a:latin typeface="Nunito" pitchFamily="2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273239"/>
                </a:solidFill>
                <a:latin typeface="Nunito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External CSS</a:t>
            </a:r>
            <a:endParaRPr lang="en-GB" sz="1800" b="1" dirty="0">
              <a:solidFill>
                <a:srgbClr val="273239"/>
              </a:solidFill>
              <a:latin typeface="Nunito" pitchFamily="2" charset="0"/>
            </a:endParaRPr>
          </a:p>
          <a:p>
            <a:pPr marL="0" indent="0" algn="ctr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  <a:buNone/>
            </a:pPr>
            <a:endParaRPr lang="en-IN" sz="1800" dirty="0">
              <a:solidFill>
                <a:srgbClr val="FF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112BAB-85D3-EC54-29DE-03BB9D227D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850483-8960-EDE2-0207-9152D9340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>
                <a:latin typeface="Roboto" panose="02000000000000000000" pitchFamily="2" charset="0"/>
                <a:ea typeface="Roboto" panose="02000000000000000000" pitchFamily="2" charset="0"/>
                <a:cs typeface="Segoe UI Light" panose="020B0502040204020203" pitchFamily="34" charset="0"/>
              </a:rPr>
              <a:t>Inline </a:t>
            </a:r>
            <a:r>
              <a:rPr lang="en-US" sz="4000" b="1" dirty="0" err="1">
                <a:latin typeface="Roboto" panose="02000000000000000000" pitchFamily="2" charset="0"/>
                <a:ea typeface="Roboto" panose="02000000000000000000" pitchFamily="2" charset="0"/>
                <a:cs typeface="Segoe UI Light" panose="020B0502040204020203" pitchFamily="34" charset="0"/>
              </a:rPr>
              <a:t>Css</a:t>
            </a:r>
            <a:endParaRPr lang="en-US" sz="4000" b="1" dirty="0">
              <a:latin typeface="Roboto" panose="02000000000000000000" pitchFamily="2" charset="0"/>
              <a:ea typeface="Roboto" panose="02000000000000000000" pitchFamily="2" charset="0"/>
              <a:cs typeface="Segoe UI Light" panose="020B0502040204020203" pitchFamily="34" charset="0"/>
            </a:endParaRPr>
          </a:p>
        </p:txBody>
      </p:sp>
      <p:sp>
        <p:nvSpPr>
          <p:cNvPr id="26" name="Content Placeholder 17">
            <a:extLst>
              <a:ext uri="{FF2B5EF4-FFF2-40B4-BE49-F238E27FC236}">
                <a16:creationId xmlns:a16="http://schemas.microsoft.com/office/drawing/2014/main" id="{634FD548-A32C-0B02-649F-4C6EFA30F36F}"/>
              </a:ext>
            </a:extLst>
          </p:cNvPr>
          <p:cNvSpPr txBox="1">
            <a:spLocks/>
          </p:cNvSpPr>
          <p:nvPr/>
        </p:nvSpPr>
        <p:spPr>
          <a:xfrm>
            <a:off x="694009" y="1818167"/>
            <a:ext cx="10611943" cy="45939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  <a:buNone/>
            </a:pPr>
            <a:endParaRPr lang="en-IN" sz="2800" dirty="0">
              <a:solidFill>
                <a:srgbClr val="FF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60BF7E9-26C3-C27F-95E3-FD6E13CCF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048" y="1850315"/>
            <a:ext cx="10419904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&lt;!DOCTYPE html&gt;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&gt;Inline CSS&lt;/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style="color:#009900; 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font-size:50px; 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font-style:italic; 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text-align:center;"&gt;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GeeksForGeeks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312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112BAB-85D3-EC54-29DE-03BB9D227D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850483-8960-EDE2-0207-9152D9340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>
                <a:latin typeface="Roboto" panose="02000000000000000000" pitchFamily="2" charset="0"/>
                <a:ea typeface="Roboto" panose="02000000000000000000" pitchFamily="2" charset="0"/>
                <a:cs typeface="Segoe UI Light" panose="020B0502040204020203" pitchFamily="34" charset="0"/>
              </a:rPr>
              <a:t>Internal </a:t>
            </a:r>
            <a:r>
              <a:rPr lang="en-US" sz="4000" b="1" dirty="0" err="1">
                <a:latin typeface="Roboto" panose="02000000000000000000" pitchFamily="2" charset="0"/>
                <a:ea typeface="Roboto" panose="02000000000000000000" pitchFamily="2" charset="0"/>
                <a:cs typeface="Segoe UI Light" panose="020B0502040204020203" pitchFamily="34" charset="0"/>
              </a:rPr>
              <a:t>Css</a:t>
            </a:r>
            <a:endParaRPr lang="en-US" sz="4000" b="1" dirty="0">
              <a:latin typeface="Roboto" panose="02000000000000000000" pitchFamily="2" charset="0"/>
              <a:ea typeface="Roboto" panose="02000000000000000000" pitchFamily="2" charset="0"/>
              <a:cs typeface="Segoe UI Light" panose="020B0502040204020203" pitchFamily="34" charset="0"/>
            </a:endParaRPr>
          </a:p>
        </p:txBody>
      </p:sp>
      <p:sp>
        <p:nvSpPr>
          <p:cNvPr id="26" name="Content Placeholder 17">
            <a:extLst>
              <a:ext uri="{FF2B5EF4-FFF2-40B4-BE49-F238E27FC236}">
                <a16:creationId xmlns:a16="http://schemas.microsoft.com/office/drawing/2014/main" id="{634FD548-A32C-0B02-649F-4C6EFA30F36F}"/>
              </a:ext>
            </a:extLst>
          </p:cNvPr>
          <p:cNvSpPr txBox="1">
            <a:spLocks/>
          </p:cNvSpPr>
          <p:nvPr/>
        </p:nvSpPr>
        <p:spPr>
          <a:xfrm>
            <a:off x="694009" y="1818167"/>
            <a:ext cx="10611943" cy="45939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  <a:buNone/>
            </a:pPr>
            <a:endParaRPr lang="en-IN" sz="2800" dirty="0">
              <a:solidFill>
                <a:srgbClr val="FF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60BF7E9-26C3-C27F-95E3-FD6E13CCF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3370" y="3290500"/>
            <a:ext cx="1041990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72600BB-FAF6-278A-95D6-27282F7DA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207" y="1281575"/>
            <a:ext cx="10784745" cy="5232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&lt;!DOCTYPE html&gt;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&gt;Internal CSS&lt;/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.main {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text-align: center;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.GFG {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color: #009900;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font-size: 50px;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font-weight: bold;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.geeks {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font-style: bold;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font-size: 20px;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"main"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"GFG"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GeeksForGeeks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"geeks"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computer science portal for geeks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67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112BAB-85D3-EC54-29DE-03BB9D227D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850483-8960-EDE2-0207-9152D9340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>
                <a:latin typeface="Roboto" panose="02000000000000000000" pitchFamily="2" charset="0"/>
                <a:ea typeface="Roboto" panose="02000000000000000000" pitchFamily="2" charset="0"/>
                <a:cs typeface="Segoe UI Light" panose="020B0502040204020203" pitchFamily="34" charset="0"/>
              </a:rPr>
              <a:t>External </a:t>
            </a:r>
            <a:r>
              <a:rPr lang="en-US" sz="4000" b="1" dirty="0" err="1">
                <a:latin typeface="Roboto" panose="02000000000000000000" pitchFamily="2" charset="0"/>
                <a:ea typeface="Roboto" panose="02000000000000000000" pitchFamily="2" charset="0"/>
                <a:cs typeface="Segoe UI Light" panose="020B0502040204020203" pitchFamily="34" charset="0"/>
              </a:rPr>
              <a:t>Css</a:t>
            </a:r>
            <a:endParaRPr lang="en-US" sz="4000" b="1" dirty="0">
              <a:latin typeface="Roboto" panose="02000000000000000000" pitchFamily="2" charset="0"/>
              <a:ea typeface="Roboto" panose="02000000000000000000" pitchFamily="2" charset="0"/>
              <a:cs typeface="Segoe UI Light" panose="020B0502040204020203" pitchFamily="34" charset="0"/>
            </a:endParaRPr>
          </a:p>
        </p:txBody>
      </p:sp>
      <p:sp>
        <p:nvSpPr>
          <p:cNvPr id="26" name="Content Placeholder 17">
            <a:extLst>
              <a:ext uri="{FF2B5EF4-FFF2-40B4-BE49-F238E27FC236}">
                <a16:creationId xmlns:a16="http://schemas.microsoft.com/office/drawing/2014/main" id="{634FD548-A32C-0B02-649F-4C6EFA30F36F}"/>
              </a:ext>
            </a:extLst>
          </p:cNvPr>
          <p:cNvSpPr txBox="1">
            <a:spLocks/>
          </p:cNvSpPr>
          <p:nvPr/>
        </p:nvSpPr>
        <p:spPr>
          <a:xfrm>
            <a:off x="694009" y="1818167"/>
            <a:ext cx="10611943" cy="45939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  <a:buNone/>
            </a:pPr>
            <a:endParaRPr lang="en-IN" sz="2800" dirty="0">
              <a:solidFill>
                <a:srgbClr val="FF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60BF7E9-26C3-C27F-95E3-FD6E13CCF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3370" y="3290500"/>
            <a:ext cx="1041990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9A4A97C-9418-35C7-8395-39724E7ADDB4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31304" y="1874736"/>
            <a:ext cx="11166687" cy="3647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&lt;!DOCTYPE html&gt;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&gt;External CSS&lt;/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"stylesheet"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"style.css"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"main"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"GFG"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&gt;GeeksForGeeks&lt;/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"geeks"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computer science portal for geeks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220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1915AB-D927-8B6A-245D-52EBD22B3E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F03E0A-53AA-C1FE-3340-E3429D347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>
                <a:latin typeface="Roboto" panose="02000000000000000000" pitchFamily="2" charset="0"/>
                <a:ea typeface="Roboto" panose="02000000000000000000" pitchFamily="2" charset="0"/>
                <a:cs typeface="Segoe UI Light" panose="020B0502040204020203" pitchFamily="34" charset="0"/>
              </a:rPr>
              <a:t>CSS Structure or syntax</a:t>
            </a:r>
          </a:p>
        </p:txBody>
      </p:sp>
      <p:sp>
        <p:nvSpPr>
          <p:cNvPr id="26" name="Content Placeholder 17">
            <a:extLst>
              <a:ext uri="{FF2B5EF4-FFF2-40B4-BE49-F238E27FC236}">
                <a16:creationId xmlns:a16="http://schemas.microsoft.com/office/drawing/2014/main" id="{220D55AD-4DE8-E58B-EF28-A7276D3DEA52}"/>
              </a:ext>
            </a:extLst>
          </p:cNvPr>
          <p:cNvSpPr txBox="1">
            <a:spLocks/>
          </p:cNvSpPr>
          <p:nvPr/>
        </p:nvSpPr>
        <p:spPr>
          <a:xfrm>
            <a:off x="694009" y="1677107"/>
            <a:ext cx="10611943" cy="47350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  <a:buNone/>
            </a:pPr>
            <a:endParaRPr lang="en-GB" sz="16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/>
            <a:endParaRPr lang="en-GB" sz="16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  <a:buNone/>
            </a:pPr>
            <a:endParaRPr lang="en-IN" sz="28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FE5D822-1A59-5287-18BF-B57B1BB63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192" y="1789250"/>
            <a:ext cx="6122504" cy="38826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243E6A0-AAC0-47A1-0D83-F63F8089E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4126" y="2386175"/>
            <a:ext cx="3511826" cy="234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886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1915AB-D927-8B6A-245D-52EBD22B3E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F03E0A-53AA-C1FE-3340-E3429D347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>
                <a:latin typeface="Roboto" panose="02000000000000000000" pitchFamily="2" charset="0"/>
                <a:ea typeface="Roboto" panose="02000000000000000000" pitchFamily="2" charset="0"/>
                <a:cs typeface="Segoe UI Light" panose="020B0502040204020203" pitchFamily="34" charset="0"/>
              </a:rPr>
              <a:t>selector</a:t>
            </a:r>
          </a:p>
        </p:txBody>
      </p:sp>
      <p:sp>
        <p:nvSpPr>
          <p:cNvPr id="26" name="Content Placeholder 17">
            <a:extLst>
              <a:ext uri="{FF2B5EF4-FFF2-40B4-BE49-F238E27FC236}">
                <a16:creationId xmlns:a16="http://schemas.microsoft.com/office/drawing/2014/main" id="{220D55AD-4DE8-E58B-EF28-A7276D3DEA52}"/>
              </a:ext>
            </a:extLst>
          </p:cNvPr>
          <p:cNvSpPr txBox="1">
            <a:spLocks/>
          </p:cNvSpPr>
          <p:nvPr/>
        </p:nvSpPr>
        <p:spPr>
          <a:xfrm>
            <a:off x="694009" y="1677107"/>
            <a:ext cx="10611943" cy="47350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  <a:buNone/>
            </a:pPr>
            <a:endParaRPr lang="en-GB" sz="16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/>
            <a:endParaRPr lang="en-GB" sz="16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  <a:buNone/>
            </a:pPr>
            <a:endParaRPr lang="en-IN" sz="28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E6C516-ABD5-E5EE-D439-AAA7CD791A3B}"/>
              </a:ext>
            </a:extLst>
          </p:cNvPr>
          <p:cNvSpPr txBox="1"/>
          <p:nvPr/>
        </p:nvSpPr>
        <p:spPr>
          <a:xfrm>
            <a:off x="397566" y="1677107"/>
            <a:ext cx="1110042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CSS selectors are used to "find" (or select) the HTML elements you want to style.</a:t>
            </a:r>
          </a:p>
          <a:p>
            <a:endParaRPr lang="en-GB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GB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element Selector:</a:t>
            </a:r>
          </a:p>
          <a:p>
            <a:endParaRPr lang="en-US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text-align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center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color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red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en-GB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id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Selector:</a:t>
            </a:r>
          </a:p>
          <a:p>
            <a:endParaRPr lang="en-US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#idname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text-align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center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color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red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en-GB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03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1915AB-D927-8B6A-245D-52EBD22B3E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F03E0A-53AA-C1FE-3340-E3429D347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>
                <a:latin typeface="Roboto" panose="02000000000000000000" pitchFamily="2" charset="0"/>
                <a:ea typeface="Roboto" panose="02000000000000000000" pitchFamily="2" charset="0"/>
                <a:cs typeface="Segoe UI Light" panose="020B0502040204020203" pitchFamily="34" charset="0"/>
              </a:rPr>
              <a:t>selector</a:t>
            </a:r>
          </a:p>
        </p:txBody>
      </p:sp>
      <p:sp>
        <p:nvSpPr>
          <p:cNvPr id="26" name="Content Placeholder 17">
            <a:extLst>
              <a:ext uri="{FF2B5EF4-FFF2-40B4-BE49-F238E27FC236}">
                <a16:creationId xmlns:a16="http://schemas.microsoft.com/office/drawing/2014/main" id="{220D55AD-4DE8-E58B-EF28-A7276D3DEA52}"/>
              </a:ext>
            </a:extLst>
          </p:cNvPr>
          <p:cNvSpPr txBox="1">
            <a:spLocks/>
          </p:cNvSpPr>
          <p:nvPr/>
        </p:nvSpPr>
        <p:spPr>
          <a:xfrm>
            <a:off x="694009" y="1677107"/>
            <a:ext cx="10611943" cy="47350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  <a:buNone/>
            </a:pPr>
            <a:endParaRPr lang="en-GB" sz="16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/>
            <a:endParaRPr lang="en-GB" sz="16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  <a:buNone/>
            </a:pPr>
            <a:endParaRPr lang="en-IN" sz="28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E6C516-ABD5-E5EE-D439-AAA7CD791A3B}"/>
              </a:ext>
            </a:extLst>
          </p:cNvPr>
          <p:cNvSpPr txBox="1"/>
          <p:nvPr/>
        </p:nvSpPr>
        <p:spPr>
          <a:xfrm>
            <a:off x="397566" y="1677107"/>
            <a:ext cx="1110042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group Selector:</a:t>
            </a:r>
          </a:p>
          <a:p>
            <a:endParaRPr lang="en-US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H1,h2,h3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text-align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center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color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red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en-GB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GB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Sibling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Selector:</a:t>
            </a: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Decentense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selector:</a:t>
            </a:r>
          </a:p>
          <a:p>
            <a:r>
              <a:rPr lang="en-US" dirty="0" err="1">
                <a:solidFill>
                  <a:srgbClr val="000000"/>
                </a:solidFill>
                <a:latin typeface="Segoe UI" panose="020B0502040204020203" pitchFamily="34" charset="0"/>
              </a:rPr>
              <a:t>Adjusant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 sibling selector: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Child selector: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en-GB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365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Cus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 v2" id="{08D89365-2E4C-432D-9349-8DF9B80AEEA1}" vid="{010FF314-90DF-4A21-BD0D-ADCBA34234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2FC9C26-AD58-4393-99DE-F67958CF6A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563EE24-83AF-4B4D-B45B-11D1ECD436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3EE4EA-81C0-48D0-BEBD-A2EFD6B38B4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{D711245A-5A4B-4800-BF54-6F5FCC263033}tf10001108_win32</Template>
  <TotalTime>372</TotalTime>
  <Words>561</Words>
  <Application>Microsoft Office PowerPoint</Application>
  <PresentationFormat>Widescreen</PresentationFormat>
  <Paragraphs>132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Calibri</vt:lpstr>
      <vt:lpstr>Consolas</vt:lpstr>
      <vt:lpstr>Google Sans</vt:lpstr>
      <vt:lpstr>Nunito</vt:lpstr>
      <vt:lpstr>Roboto</vt:lpstr>
      <vt:lpstr>Segoe UI</vt:lpstr>
      <vt:lpstr>Segoe UI Light</vt:lpstr>
      <vt:lpstr>Verdana</vt:lpstr>
      <vt:lpstr>Custom</vt:lpstr>
      <vt:lpstr>Welcome to Web Developement Course                        DAY-6</vt:lpstr>
      <vt:lpstr>DAY-2 Topics</vt:lpstr>
      <vt:lpstr>Css </vt:lpstr>
      <vt:lpstr>Inline Css</vt:lpstr>
      <vt:lpstr>Internal Css</vt:lpstr>
      <vt:lpstr>External Css</vt:lpstr>
      <vt:lpstr>CSS Structure or syntax</vt:lpstr>
      <vt:lpstr>selector</vt:lpstr>
      <vt:lpstr>selector</vt:lpstr>
      <vt:lpstr>selector</vt:lpstr>
      <vt:lpstr>Color: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Web Developement Course</dc:title>
  <dc:creator>Trainer</dc:creator>
  <cp:keywords/>
  <cp:lastModifiedBy>Admin</cp:lastModifiedBy>
  <cp:revision>111</cp:revision>
  <dcterms:created xsi:type="dcterms:W3CDTF">2024-02-07T09:30:24Z</dcterms:created>
  <dcterms:modified xsi:type="dcterms:W3CDTF">2024-03-18T07:01:01Z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