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9" r:id="rId6"/>
    <p:sldId id="304" r:id="rId7"/>
    <p:sldId id="292" r:id="rId8"/>
    <p:sldId id="306" r:id="rId9"/>
    <p:sldId id="257" r:id="rId10"/>
    <p:sldId id="295" r:id="rId11"/>
    <p:sldId id="296" r:id="rId12"/>
    <p:sldId id="284" r:id="rId13"/>
    <p:sldId id="298" r:id="rId14"/>
    <p:sldId id="297" r:id="rId15"/>
    <p:sldId id="299" r:id="rId16"/>
    <p:sldId id="301" r:id="rId17"/>
    <p:sldId id="302" r:id="rId18"/>
    <p:sldId id="300" r:id="rId19"/>
    <p:sldId id="303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9"/>
            <p14:sldId id="304"/>
            <p14:sldId id="292"/>
            <p14:sldId id="306"/>
            <p14:sldId id="257"/>
            <p14:sldId id="295"/>
            <p14:sldId id="296"/>
            <p14:sldId id="284"/>
            <p14:sldId id="298"/>
            <p14:sldId id="297"/>
            <p14:sldId id="299"/>
            <p14:sldId id="301"/>
            <p14:sldId id="302"/>
            <p14:sldId id="300"/>
            <p14:sldId id="303"/>
            <p14:sldId id="30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html/html_favicon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3"/>
            <a:ext cx="10515600" cy="4388177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Web </a:t>
            </a:r>
            <a:r>
              <a:rPr lang="en-US" sz="4800" dirty="0" err="1">
                <a:solidFill>
                  <a:schemeClr val="bg1"/>
                </a:solidFill>
              </a:rPr>
              <a:t>Developement</a:t>
            </a:r>
            <a:r>
              <a:rPr lang="en-US" sz="4800" dirty="0">
                <a:solidFill>
                  <a:schemeClr val="bg1"/>
                </a:solidFill>
              </a:rPr>
              <a:t> Course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                     2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2EAB-3744-7A62-AB5E-ED28319E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BF077EBF-4490-ACA4-820F-72D4978E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ORDER LIST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29B7D326-C3AB-83D1-32EC-74E21D5EC068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unordered list starts with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 Each list item starts with the tag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list items will be marked with 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numbers by default: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 &lt;</a:t>
            </a:r>
            <a:r>
              <a:rPr lang="en-US" altLang="en-US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ol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&gt;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&lt;li&gt;   &lt;/li&gt;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&lt;li&gt;   &lt;/li&gt;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&lt;/</a:t>
            </a:r>
            <a:r>
              <a:rPr lang="en-US" altLang="en-US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ol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alt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altLang="en-US" sz="2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6379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42EE6-2BFF-BEA4-20FA-F9B81BF98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B36E266-384B-21B7-F283-591BF30A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UNORDERED  LIST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8387F993-EB6A-AA83-C385-4F3621D52863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unordered list starts with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 Each list item starts with the tag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list items will be marked with bullets (small black circles) by default: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 &lt;</a:t>
            </a:r>
            <a:r>
              <a:rPr lang="en-US" altLang="en-US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ul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&gt;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&lt;li&gt;   &lt;/li&gt;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&lt;li&gt;   &lt;/li&gt;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&lt;/</a:t>
            </a:r>
            <a:r>
              <a:rPr lang="en-US" altLang="en-US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ul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alt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altLang="en-US" sz="2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5115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15884-4410-FF8D-D688-B3E58187F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2208BB15-9D4B-D53D-6E52-D5773D17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DESCRIPTION LIST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94D15A3-08E4-05DD-4B70-96DF0AA4AC21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description list is a list of terms, with a description of each term.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&lt;dl&gt;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description list,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&lt;dt&gt;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term (name), and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&lt;dd&gt;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describes each term: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en-US" sz="40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&lt;dl&gt;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&lt;</a:t>
            </a: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dt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  &lt;/</a:t>
            </a: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dt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  &lt;/</a:t>
            </a: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&lt;</a:t>
            </a: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dt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  &lt;/</a:t>
            </a: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dt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  &lt;/</a:t>
            </a: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dd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&lt;/dl&gt;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alt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altLang="en-US" sz="2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065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02D85-7CFA-5F97-9EA1-851A82792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32BD49B-01EE-C85B-9337-F34C2DA8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 TABLES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A68D8BD2-601F-668A-7728-E2BA0FB101D0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Table in HTML consist of table cells inside rows and columns.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alt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altLang="en-US" sz="2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AD275-02C5-D2B5-06E8-818060C0F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64" y="3124027"/>
            <a:ext cx="6164014" cy="25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2A1A0-B18E-2EF7-99A3-5CA7A263A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C1D448B-E08F-CD64-E0DE-EDAD54D5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 TABLES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1D0897F4-DF45-8736-5396-732B1E769A06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&lt;table&gt;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&lt;tr&gt;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&lt;</a:t>
            </a:r>
            <a:r>
              <a:rPr lang="en-US" alt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Name &lt;/</a:t>
            </a:r>
            <a:r>
              <a:rPr lang="en-US" alt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&lt;</a:t>
            </a:r>
            <a:r>
              <a:rPr lang="en-US" alt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Department&lt;/</a:t>
            </a:r>
            <a:r>
              <a:rPr lang="en-US" alt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&lt;</a:t>
            </a:r>
            <a:r>
              <a:rPr lang="en-US" alt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Web development class completed &lt;/</a:t>
            </a:r>
            <a:r>
              <a:rPr lang="en-US" alt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&lt;/tr&gt;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&lt;tr&gt;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&lt;td&gt; Vijay&lt;td&gt;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&lt;td&gt; Computer Science&lt;td&gt;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&lt;td&gt; 1 &lt;td&gt;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&lt;/tr&gt;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&lt;/table&gt;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altLang="en-US" sz="2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4043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78003-EB6A-78DE-38E1-364C2DB0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CBAF5C13-78A0-FD73-7313-4B121756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 Link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76BDCA7F-26CA-7732-8D39-124D627B1D70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alt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altLang="en-US" sz="2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4C1BA5-F0EA-5E80-D224-EE9442A1DCA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61010" y="1592834"/>
            <a:ext cx="9099935" cy="50167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 and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&lt;link&gt;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relationship between the current document and an external resource.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&lt;link&gt;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most often used to link to external style sheets or to add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favicon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your website.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&lt;link&gt;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an empty element, it contains attributes only.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GB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GB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GB" sz="11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="styles.css"&gt;</a:t>
            </a:r>
            <a:br>
              <a:rPr lang="en-GB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1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GB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1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1100" dirty="0">
                <a:solidFill>
                  <a:srgbClr val="FFFFFF"/>
                </a:solidFill>
                <a:latin typeface="Source Sans Pro" panose="020F0502020204030204" pitchFamily="34" charset="0"/>
              </a:rPr>
              <a:t>Try it You</a:t>
            </a:r>
            <a:endParaRPr lang="en-GB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GB" sz="1100" dirty="0"/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0C3A7-535A-BCE0-A895-40E5FA19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64" y="4461831"/>
            <a:ext cx="2560878" cy="19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2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E7FE4-9497-39BA-8497-A166D201E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7C77ED77-21E7-7A75-97C8-2D3D5A0F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 Link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22E807C6-E886-406E-C6D9-1078371CD593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alt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altLang="en-US" sz="2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0CB409-E89C-C70C-3C70-94B094E96E3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0700" y="1629874"/>
            <a:ext cx="11124129" cy="46781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 and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 Link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 hyperlink, which is used to link from one page to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most important attribute of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attribute, which indicates the link's destination.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links will appear as follows in all browsers: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unvisited link is underlined and blue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visited link is underlined and purple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active link is underlined and 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5FE65-60FE-4C8B-3E82-EFAC45D56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7F800102-AB19-0482-B859-77548063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 Exercise: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C7DFBD5F-188B-D9A9-C6A1-00C71FD95C11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alt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altLang="en-US" sz="2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029C44-AF3E-E4A5-07DF-527EBB0F55C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4952" y="1529319"/>
            <a:ext cx="11124129" cy="46781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000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image insert and using all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attribues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List-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ol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cycle,bike,car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,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tamil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book,eng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book, science book, your name &amp;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Deparment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Table-name-department ,id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link- icon link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.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Write today’s  all notes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Segoe UI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Teachback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E68ABE29-879A-4284-8B08-9895861C791F}"/>
              </a:ext>
            </a:extLst>
          </p:cNvPr>
          <p:cNvSpPr txBox="1">
            <a:spLocks/>
          </p:cNvSpPr>
          <p:nvPr/>
        </p:nvSpPr>
        <p:spPr>
          <a:xfrm>
            <a:off x="694009" y="1818167"/>
            <a:ext cx="10611943" cy="459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4000">
                <a:solidFill>
                  <a:srgbClr val="FF0000"/>
                </a:solidFill>
                <a:latin typeface="Google Sans"/>
                <a:ea typeface="Roboto" panose="02000000000000000000" pitchFamily="2" charset="0"/>
                <a:cs typeface="Times New Roman" panose="02020603050405020304" pitchFamily="18" charset="0"/>
              </a:rPr>
              <a:t>Any </a:t>
            </a:r>
            <a:r>
              <a:rPr lang="en-GB" sz="4000" dirty="0">
                <a:solidFill>
                  <a:srgbClr val="FF0000"/>
                </a:solidFill>
                <a:latin typeface="Google Sans"/>
                <a:ea typeface="Roboto" panose="02000000000000000000" pitchFamily="2" charset="0"/>
                <a:cs typeface="Times New Roman" panose="02020603050405020304" pitchFamily="18" charset="0"/>
              </a:rPr>
              <a:t>3 student teaching the last day topic</a:t>
            </a:r>
          </a:p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GB" sz="4000" dirty="0">
              <a:solidFill>
                <a:srgbClr val="FF0000"/>
              </a:solidFill>
              <a:effectLst/>
              <a:latin typeface="Google Sans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4000" b="1" dirty="0">
                <a:solidFill>
                  <a:schemeClr val="tx1"/>
                </a:solidFill>
                <a:effectLst/>
                <a:latin typeface="Google Sans"/>
                <a:ea typeface="Roboto" panose="02000000000000000000" pitchFamily="2" charset="0"/>
                <a:cs typeface="Times New Roman" panose="02020603050405020304" pitchFamily="18" charset="0"/>
              </a:rPr>
              <a:t>Games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4000" b="1" dirty="0">
                <a:solidFill>
                  <a:schemeClr val="tx1"/>
                </a:solidFill>
                <a:latin typeface="Google Sans"/>
                <a:ea typeface="Roboto" panose="02000000000000000000" pitchFamily="2" charset="0"/>
                <a:cs typeface="Times New Roman" panose="02020603050405020304" pitchFamily="18" charset="0"/>
              </a:rPr>
              <a:t>      </a:t>
            </a:r>
            <a:r>
              <a:rPr lang="en-GB" sz="2000" b="1" dirty="0">
                <a:solidFill>
                  <a:schemeClr val="tx1"/>
                </a:solidFill>
                <a:latin typeface="Google Sans"/>
                <a:ea typeface="Roboto" panose="02000000000000000000" pitchFamily="2" charset="0"/>
                <a:cs typeface="Times New Roman" panose="02020603050405020304" pitchFamily="18" charset="0"/>
              </a:rPr>
              <a:t>* Collecting the all students note  &amp; check the last day content</a:t>
            </a:r>
            <a:endParaRPr lang="en-GB" sz="2000" b="1" dirty="0">
              <a:solidFill>
                <a:schemeClr val="tx1"/>
              </a:solidFill>
              <a:effectLst/>
              <a:latin typeface="Google Sans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12BAB-85D3-EC54-29DE-03BB9D22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50483-8960-EDE2-0207-9152D934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QUOTE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634FD548-A32C-0B02-649F-4C6EFA30F36F}"/>
              </a:ext>
            </a:extLst>
          </p:cNvPr>
          <p:cNvSpPr txBox="1">
            <a:spLocks/>
          </p:cNvSpPr>
          <p:nvPr/>
        </p:nvSpPr>
        <p:spPr>
          <a:xfrm>
            <a:off x="694009" y="1818167"/>
            <a:ext cx="10611943" cy="4593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4000" b="0" i="0" dirty="0">
                <a:solidFill>
                  <a:srgbClr val="FF0000"/>
                </a:solidFill>
                <a:effectLst/>
                <a:latin typeface="Google Sans"/>
              </a:rPr>
              <a:t>“Try and fail, but never fail to try!”</a:t>
            </a: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18D49-A104-B0BD-CD61-BCC0AC3F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55" y="3429000"/>
            <a:ext cx="302868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DAY-2 Topics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E68ABE29-879A-4284-8B08-9895861C791F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2800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Image.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</a:t>
            </a:r>
            <a:r>
              <a:rPr lang="en-IN" sz="2800" kern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List</a:t>
            </a: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</a:t>
            </a:r>
            <a:r>
              <a:rPr lang="en-IN" sz="2800" kern="1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Tables</a:t>
            </a: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 Link. 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kern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          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74A8E-2AD3-9262-EC7C-99B6D9BD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946" y="2062697"/>
            <a:ext cx="3012367" cy="33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915AB-D927-8B6A-245D-52EBD22B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03E0A-53AA-C1FE-3340-E3429D34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HTML Attributes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220D55AD-4DE8-E58B-EF28-A7276D3DEA52}"/>
              </a:ext>
            </a:extLst>
          </p:cNvPr>
          <p:cNvSpPr txBox="1">
            <a:spLocks/>
          </p:cNvSpPr>
          <p:nvPr/>
        </p:nvSpPr>
        <p:spPr>
          <a:xfrm>
            <a:off x="694009" y="1677107"/>
            <a:ext cx="10611943" cy="473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HTML elements can have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attributes.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provide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additional information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about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are always specified in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GB" sz="16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start tag.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usually come in name/value pairs like: 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name="value"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8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IMAGES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17230AE-5162-4F3C-BEBB-3167C1C89CDD}"/>
              </a:ext>
            </a:extLst>
          </p:cNvPr>
          <p:cNvSpPr txBox="1">
            <a:spLocks/>
          </p:cNvSpPr>
          <p:nvPr/>
        </p:nvSpPr>
        <p:spPr>
          <a:xfrm>
            <a:off x="608835" y="1288973"/>
            <a:ext cx="11380163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HTML Images Syntax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HTML 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tag is used to embed an image in a web page.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Images are not technically inserted into a web page; images are linked to web pages. 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tag creates a holding space for the referenced image.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tag is empty, it contains attributes only, and does not have a closing tag.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HTML elements tell the browser how to display the content.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Note:</a:t>
            </a:r>
            <a:r>
              <a:rPr lang="en-IN" sz="280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Some HTML elements have no content (like the &lt;</a:t>
            </a:r>
            <a:r>
              <a:rPr lang="en-IN" sz="280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</a:t>
            </a:r>
            <a:r>
              <a:rPr lang="en-IN" sz="280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element). These elements are called empty elements. Empty elements do not have an end tag!</a:t>
            </a: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9B16C-973C-5FE6-2447-696D2363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6B3BF25-0048-9AF9-2F0E-3428E18D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IMAGES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E5181EC-4D82-A3E4-23A8-BB1BF9826079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tag has two required attributes: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 Specifies the path to the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 -  Specifies an alternate text for the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width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</a:t>
            </a:r>
            <a:r>
              <a:rPr lang="en-GB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 to define the size of the image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height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 to define the size of the image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Title-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alt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87840-8FCE-EB74-E722-0A3CC53B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159" y="2294800"/>
            <a:ext cx="2526388" cy="16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BA3DE-8627-B9AF-4CC4-ADC12465F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75DDB32E-5A5B-5FD6-40C9-E285DEED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IMAGES</a:t>
            </a:r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E4D7E9D1-1BBC-3D50-C0E1-F96E4F00D413}"/>
              </a:ext>
            </a:extLst>
          </p:cNvPr>
          <p:cNvSpPr txBox="1">
            <a:spLocks/>
          </p:cNvSpPr>
          <p:nvPr/>
        </p:nvSpPr>
        <p:spPr>
          <a:xfrm>
            <a:off x="407625" y="1311007"/>
            <a:ext cx="10898328" cy="5313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 file format: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GIF -</a:t>
            </a:r>
            <a:r>
              <a:rPr lang="en-IN" sz="4000" b="1" i="0" dirty="0">
                <a:solidFill>
                  <a:srgbClr val="1B1B1B"/>
                </a:solidFill>
                <a:effectLst/>
                <a:latin typeface="Inter"/>
              </a:rPr>
              <a:t>Graphics Interchange Format</a:t>
            </a:r>
            <a:endParaRPr lang="en-US" alt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JPEG -</a:t>
            </a:r>
            <a:r>
              <a:rPr lang="en-GB" sz="4000" b="1" i="0" dirty="0">
                <a:solidFill>
                  <a:srgbClr val="1B1B1B"/>
                </a:solidFill>
                <a:effectLst/>
                <a:latin typeface="Inter"/>
              </a:rPr>
              <a:t>Joint Photographic Expert Group image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PNG-</a:t>
            </a:r>
            <a:r>
              <a:rPr lang="en-IN" sz="4000" b="1" i="0" dirty="0">
                <a:solidFill>
                  <a:srgbClr val="1B1B1B"/>
                </a:solidFill>
                <a:effectLst/>
                <a:latin typeface="Inter"/>
              </a:rPr>
              <a:t>Portable Network Graphics</a:t>
            </a:r>
            <a:endParaRPr lang="en-US" altLang="en-US" sz="2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altLang="en-US" sz="2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SVG-</a:t>
            </a:r>
            <a:r>
              <a:rPr lang="en-IN" sz="4000" b="1" i="0" dirty="0">
                <a:solidFill>
                  <a:srgbClr val="1B1B1B"/>
                </a:solidFill>
                <a:effectLst/>
                <a:latin typeface="Inter"/>
              </a:rPr>
              <a:t>Scalable Vector Graphics</a:t>
            </a:r>
            <a:endParaRPr lang="en-US" altLang="en-US" sz="2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solidFill>
                <a:srgbClr val="FF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9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3">
            <a:extLst>
              <a:ext uri="{FF2B5EF4-FFF2-40B4-BE49-F238E27FC236}">
                <a16:creationId xmlns:a16="http://schemas.microsoft.com/office/drawing/2014/main" id="{0F8F02B5-CD91-481A-8C65-BD91EB14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  <a:cs typeface="Segoe UI Light" panose="020B0502040204020203" pitchFamily="34" charset="0"/>
              </a:rPr>
              <a:t>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ACABE0-FD3E-508E-F3C2-32DEECC9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9" y="1410791"/>
            <a:ext cx="10917716" cy="38163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4000" dirty="0"/>
              <a:t>HTML Lists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HTML Lists are used to specify lists of information. All lists may contain one or more list elements. </a:t>
            </a:r>
          </a:p>
          <a:p>
            <a:endParaRPr lang="en-GB" dirty="0"/>
          </a:p>
          <a:p>
            <a:r>
              <a:rPr lang="en-GB" dirty="0"/>
              <a:t>There are three different types of HTML lists:</a:t>
            </a:r>
          </a:p>
          <a:p>
            <a:endParaRPr lang="en-GB" dirty="0"/>
          </a:p>
          <a:p>
            <a:r>
              <a:rPr lang="en-GB" dirty="0"/>
              <a:t>             Ordered List or Numbered List (</a:t>
            </a:r>
            <a:r>
              <a:rPr lang="en-GB" dirty="0" err="1"/>
              <a:t>ol</a:t>
            </a:r>
            <a:r>
              <a:rPr lang="en-GB" dirty="0"/>
              <a:t>)</a:t>
            </a:r>
          </a:p>
          <a:p>
            <a:r>
              <a:rPr lang="en-GB" dirty="0"/>
              <a:t>             Unordered List or Bulleted List (</a:t>
            </a:r>
            <a:r>
              <a:rPr lang="en-GB" dirty="0" err="1"/>
              <a:t>ul</a:t>
            </a:r>
            <a:r>
              <a:rPr lang="en-GB" dirty="0"/>
              <a:t>) </a:t>
            </a:r>
          </a:p>
          <a:p>
            <a:r>
              <a:rPr lang="en-GB" dirty="0"/>
              <a:t>            Description List or Definition List (dl)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3C01D5-B924-36D6-D822-10A97429B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29898"/>
            <a:ext cx="116713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{D711245A-5A4B-4800-BF54-6F5FCC263033}tf10001108_win32</Template>
  <TotalTime>258</TotalTime>
  <Words>870</Words>
  <Application>Microsoft Office PowerPoint</Application>
  <PresentationFormat>Widescreen</PresentationFormat>
  <Paragraphs>247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Consolas</vt:lpstr>
      <vt:lpstr>Google Sans</vt:lpstr>
      <vt:lpstr>Inter</vt:lpstr>
      <vt:lpstr>Roboto</vt:lpstr>
      <vt:lpstr>Segoe UI</vt:lpstr>
      <vt:lpstr>Segoe UI Light</vt:lpstr>
      <vt:lpstr>Source Sans Pro</vt:lpstr>
      <vt:lpstr>Symbol</vt:lpstr>
      <vt:lpstr>Verdana</vt:lpstr>
      <vt:lpstr>Wingdings</vt:lpstr>
      <vt:lpstr>Custom</vt:lpstr>
      <vt:lpstr>Welcome to Web Developement Course                        2</vt:lpstr>
      <vt:lpstr>Teachback</vt:lpstr>
      <vt:lpstr>QUOTE</vt:lpstr>
      <vt:lpstr>DAY-2 Topics</vt:lpstr>
      <vt:lpstr>HTML Attributes</vt:lpstr>
      <vt:lpstr>IMAGES</vt:lpstr>
      <vt:lpstr>IMAGES</vt:lpstr>
      <vt:lpstr>IMAGES</vt:lpstr>
      <vt:lpstr>List</vt:lpstr>
      <vt:lpstr>ORDER LIST</vt:lpstr>
      <vt:lpstr>UNORDERED  LIST</vt:lpstr>
      <vt:lpstr>DESCRIPTION LIST</vt:lpstr>
      <vt:lpstr> TABLES</vt:lpstr>
      <vt:lpstr> TABLES</vt:lpstr>
      <vt:lpstr> Link</vt:lpstr>
      <vt:lpstr> Link</vt:lpstr>
      <vt:lpstr> Exercise: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Developement Course</dc:title>
  <dc:creator>Trainer</dc:creator>
  <cp:keywords/>
  <cp:lastModifiedBy>Admin</cp:lastModifiedBy>
  <cp:revision>88</cp:revision>
  <dcterms:created xsi:type="dcterms:W3CDTF">2024-02-07T09:30:24Z</dcterms:created>
  <dcterms:modified xsi:type="dcterms:W3CDTF">2024-02-15T03:58:39Z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