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Caveat"/>
      <p:regular r:id="rId26"/>
      <p:bold r:id="rId27"/>
    </p:embeddedFont>
    <p:embeddedFont>
      <p:font typeface="Roboto"/>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veat-regular.fntdata"/><Relationship Id="rId25" Type="http://schemas.openxmlformats.org/officeDocument/2006/relationships/font" Target="fonts/Raleway-boldItalic.fntdata"/><Relationship Id="rId28" Type="http://schemas.openxmlformats.org/officeDocument/2006/relationships/font" Target="fonts/Roboto-regular.fntdata"/><Relationship Id="rId27" Type="http://schemas.openxmlformats.org/officeDocument/2006/relationships/font" Target="fonts/Cave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a4592e0a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a4592e0a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a4592e0a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a4592e0a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a4592e0a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a4592e0a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a4592e0a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a4592e0a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a4a92c0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a4a92c0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a4a92c0f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a4a92c0f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a4592e0a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a4592e0a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9a46c4e2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9a46c4e2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a4592e0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a4592e0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9a46c4e2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9a46c4e2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9a46c4e2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9a46c4e2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a4592e0a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a4592e0a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a4592e0a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a4592e0a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a4592e0a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a4592e0a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a4592e0a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a4592e0a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000000"/>
                </a:solidFill>
                <a:latin typeface="Arial"/>
                <a:ea typeface="Arial"/>
                <a:cs typeface="Arial"/>
                <a:sym typeface="Arial"/>
              </a:rPr>
              <a:t>A</a:t>
            </a:r>
            <a:r>
              <a:rPr lang="en" sz="3400">
                <a:solidFill>
                  <a:srgbClr val="000000"/>
                </a:solidFill>
                <a:latin typeface="Arial"/>
                <a:ea typeface="Arial"/>
                <a:cs typeface="Arial"/>
                <a:sym typeface="Arial"/>
              </a:rPr>
              <a:t>I BASED POETRY GENERATION(SONNET)</a:t>
            </a:r>
            <a:endParaRPr sz="3400">
              <a:solidFill>
                <a:srgbClr val="000000"/>
              </a:solidFill>
              <a:latin typeface="Arial"/>
              <a:ea typeface="Arial"/>
              <a:cs typeface="Arial"/>
              <a:sym typeface="Arial"/>
            </a:endParaRPr>
          </a:p>
          <a:p>
            <a:pPr indent="0" lvl="0" marL="0" rtl="0" algn="l">
              <a:spcBef>
                <a:spcPts val="0"/>
              </a:spcBef>
              <a:spcAft>
                <a:spcPts val="0"/>
              </a:spcAft>
              <a:buNone/>
            </a:pPr>
            <a:r>
              <a:t/>
            </a:r>
            <a:endParaRPr b="0" sz="3400">
              <a:solidFill>
                <a:schemeClr val="accent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6000"/>
          </a:p>
          <a:p>
            <a:pPr indent="0" lvl="0" marL="0" rtl="0" algn="l">
              <a:spcBef>
                <a:spcPts val="0"/>
              </a:spcBef>
              <a:spcAft>
                <a:spcPts val="0"/>
              </a:spcAft>
              <a:buNone/>
            </a:pPr>
            <a:r>
              <a:t/>
            </a:r>
            <a:endParaRPr sz="6000"/>
          </a:p>
        </p:txBody>
      </p:sp>
      <p:sp>
        <p:nvSpPr>
          <p:cNvPr id="87" name="Google Shape;87;p13"/>
          <p:cNvSpPr txBox="1"/>
          <p:nvPr>
            <p:ph idx="1" type="subTitle"/>
          </p:nvPr>
        </p:nvSpPr>
        <p:spPr>
          <a:xfrm>
            <a:off x="729627" y="2791900"/>
            <a:ext cx="7688100" cy="5412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 sz="2000">
                <a:solidFill>
                  <a:srgbClr val="000000"/>
                </a:solidFill>
                <a:latin typeface="Times New Roman"/>
                <a:ea typeface="Times New Roman"/>
                <a:cs typeface="Times New Roman"/>
                <a:sym typeface="Times New Roman"/>
              </a:rPr>
              <a:t>ADA LOVELACE DAY HACKATHON</a:t>
            </a:r>
            <a:endParaRPr b="1" sz="20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900"/>
          </a:p>
        </p:txBody>
      </p:sp>
      <p:sp>
        <p:nvSpPr>
          <p:cNvPr id="88" name="Google Shape;88;p13"/>
          <p:cNvSpPr txBox="1"/>
          <p:nvPr/>
        </p:nvSpPr>
        <p:spPr>
          <a:xfrm>
            <a:off x="5773000" y="3485300"/>
            <a:ext cx="2831400" cy="13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SUBMITTED</a:t>
            </a:r>
            <a:r>
              <a:rPr lang="en">
                <a:latin typeface="Comic Sans MS"/>
                <a:ea typeface="Comic Sans MS"/>
                <a:cs typeface="Comic Sans MS"/>
                <a:sym typeface="Comic Sans MS"/>
              </a:rPr>
              <a:t> BY</a:t>
            </a:r>
            <a:r>
              <a:rPr lang="en">
                <a:latin typeface="Caveat"/>
                <a:ea typeface="Caveat"/>
                <a:cs typeface="Caveat"/>
                <a:sym typeface="Caveat"/>
              </a:rPr>
              <a:t>:</a:t>
            </a:r>
            <a:endParaRPr>
              <a:latin typeface="Caveat"/>
              <a:ea typeface="Caveat"/>
              <a:cs typeface="Caveat"/>
              <a:sym typeface="Caveat"/>
            </a:endParaRPr>
          </a:p>
          <a:p>
            <a:pPr indent="0" lvl="0" marL="0" rtl="0" algn="l">
              <a:spcBef>
                <a:spcPts val="0"/>
              </a:spcBef>
              <a:spcAft>
                <a:spcPts val="0"/>
              </a:spcAft>
              <a:buNone/>
            </a:pPr>
            <a:r>
              <a:t/>
            </a:r>
            <a:endParaRPr>
              <a:latin typeface="Lato"/>
              <a:ea typeface="Lato"/>
              <a:cs typeface="Lato"/>
              <a:sym typeface="Lato"/>
            </a:endParaRPr>
          </a:p>
          <a:p>
            <a:pPr indent="0" lvl="0" marL="0" rtl="0" algn="just">
              <a:spcBef>
                <a:spcPts val="0"/>
              </a:spcBef>
              <a:spcAft>
                <a:spcPts val="0"/>
              </a:spcAft>
              <a:buNone/>
            </a:pPr>
            <a:r>
              <a:rPr lang="en"/>
              <a:t>K.J.BHASKER</a:t>
            </a:r>
            <a:endParaRPr/>
          </a:p>
          <a:p>
            <a:pPr indent="0" lvl="0" marL="0" rtl="0" algn="just">
              <a:spcBef>
                <a:spcPts val="0"/>
              </a:spcBef>
              <a:spcAft>
                <a:spcPts val="0"/>
              </a:spcAft>
              <a:buNone/>
            </a:pPr>
            <a:r>
              <a:rPr lang="en"/>
              <a:t>A.RAGAVENTHRAN</a:t>
            </a:r>
            <a:endParaRPr/>
          </a:p>
          <a:p>
            <a:pPr indent="0" lvl="0" marL="0" rtl="0" algn="just">
              <a:spcBef>
                <a:spcPts val="0"/>
              </a:spcBef>
              <a:spcAft>
                <a:spcPts val="0"/>
              </a:spcAft>
              <a:buNone/>
            </a:pPr>
            <a:r>
              <a:rPr lang="en"/>
              <a:t>N.SUBHIKSHA</a:t>
            </a:r>
            <a:endParaRPr/>
          </a:p>
          <a:p>
            <a:pPr indent="0" lvl="0" marL="0" rtl="0" algn="just">
              <a:spcBef>
                <a:spcPts val="0"/>
              </a:spcBef>
              <a:spcAft>
                <a:spcPts val="0"/>
              </a:spcAft>
              <a:buNone/>
            </a:pPr>
            <a:r>
              <a:rPr lang="en"/>
              <a:t>R.SIVA SANDHIYA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1136050" y="674150"/>
            <a:ext cx="6479325" cy="4142175"/>
          </a:xfrm>
          <a:prstGeom prst="rect">
            <a:avLst/>
          </a:prstGeom>
          <a:noFill/>
          <a:ln>
            <a:noFill/>
          </a:ln>
        </p:spPr>
      </p:pic>
      <p:pic>
        <p:nvPicPr>
          <p:cNvPr id="166" name="Google Shape;166;p22"/>
          <p:cNvPicPr preferRelativeResize="0"/>
          <p:nvPr/>
        </p:nvPicPr>
        <p:blipFill>
          <a:blip r:embed="rId4">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MODEL:</a:t>
            </a:r>
            <a:endParaRPr sz="1800"/>
          </a:p>
        </p:txBody>
      </p:sp>
      <p:sp>
        <p:nvSpPr>
          <p:cNvPr id="172" name="Google Shape;172;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Now decode the text from array to words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This RNN will take decisions on the previous word</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To keep this prediction step simple, use a batch size of 1.</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Because of the way the RNN state is passed from timestep to timestep, the model only accepts a fixed batch size once built.</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Char char="●"/>
            </a:pPr>
            <a:r>
              <a:rPr lang="en" sz="1400">
                <a:solidFill>
                  <a:srgbClr val="000000"/>
                </a:solidFill>
                <a:highlight>
                  <a:srgbClr val="FFFFFF"/>
                </a:highlight>
                <a:latin typeface="Times New Roman"/>
                <a:ea typeface="Times New Roman"/>
                <a:cs typeface="Times New Roman"/>
                <a:sym typeface="Times New Roman"/>
              </a:rPr>
              <a:t>To run the model with a different </a:t>
            </a:r>
            <a:r>
              <a:rPr lang="en" sz="1400">
                <a:solidFill>
                  <a:srgbClr val="000000"/>
                </a:solidFill>
                <a:highlight>
                  <a:srgbClr val="F1F3F4"/>
                </a:highlight>
                <a:latin typeface="Times New Roman"/>
                <a:ea typeface="Times New Roman"/>
                <a:cs typeface="Times New Roman"/>
                <a:sym typeface="Times New Roman"/>
              </a:rPr>
              <a:t>batch_size</a:t>
            </a:r>
            <a:r>
              <a:rPr lang="en" sz="1400">
                <a:solidFill>
                  <a:srgbClr val="000000"/>
                </a:solidFill>
                <a:highlight>
                  <a:srgbClr val="FFFFFF"/>
                </a:highlight>
                <a:latin typeface="Times New Roman"/>
                <a:ea typeface="Times New Roman"/>
                <a:cs typeface="Times New Roman"/>
                <a:sym typeface="Times New Roman"/>
              </a:rPr>
              <a:t>, we need to rebuild the model and restore the weights from the checkpoint.</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1600"/>
              </a:spcAft>
              <a:buNone/>
            </a:pPr>
            <a:r>
              <a:t/>
            </a:r>
            <a:endParaRPr sz="1400">
              <a:solidFill>
                <a:srgbClr val="000000"/>
              </a:solidFill>
              <a:latin typeface="Times New Roman"/>
              <a:ea typeface="Times New Roman"/>
              <a:cs typeface="Times New Roman"/>
              <a:sym typeface="Times New Roman"/>
            </a:endParaRPr>
          </a:p>
        </p:txBody>
      </p:sp>
      <p:pic>
        <p:nvPicPr>
          <p:cNvPr id="173" name="Google Shape;173;p23"/>
          <p:cNvPicPr preferRelativeResize="0"/>
          <p:nvPr/>
        </p:nvPicPr>
        <p:blipFill>
          <a:blip r:embed="rId3">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PREDICTION LOOP:</a:t>
            </a:r>
            <a:endParaRPr sz="1800"/>
          </a:p>
        </p:txBody>
      </p:sp>
      <p:sp>
        <p:nvSpPr>
          <p:cNvPr id="179" name="Google Shape;179;p24"/>
          <p:cNvSpPr txBox="1"/>
          <p:nvPr>
            <p:ph idx="1" type="body"/>
          </p:nvPr>
        </p:nvSpPr>
        <p:spPr>
          <a:xfrm>
            <a:off x="729450" y="1853850"/>
            <a:ext cx="7688700" cy="2527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202124"/>
                </a:solidFill>
                <a:highlight>
                  <a:srgbClr val="FFFFFF"/>
                </a:highlight>
                <a:latin typeface="Roboto"/>
                <a:ea typeface="Roboto"/>
                <a:cs typeface="Roboto"/>
                <a:sym typeface="Roboto"/>
              </a:rPr>
              <a:t>The following code block generates the text:</a:t>
            </a:r>
            <a:endParaRPr sz="1400">
              <a:solidFill>
                <a:srgbClr val="202124"/>
              </a:solidFill>
              <a:highlight>
                <a:srgbClr val="FFFFFF"/>
              </a:highlight>
              <a:latin typeface="Roboto"/>
              <a:ea typeface="Roboto"/>
              <a:cs typeface="Roboto"/>
              <a:sym typeface="Roboto"/>
            </a:endParaRPr>
          </a:p>
          <a:p>
            <a:pPr indent="-317500" lvl="0" marL="457200" rtl="0" algn="l">
              <a:spcBef>
                <a:spcPts val="1200"/>
              </a:spcBef>
              <a:spcAft>
                <a:spcPts val="0"/>
              </a:spcAft>
              <a:buClr>
                <a:srgbClr val="202124"/>
              </a:buClr>
              <a:buSzPts val="1400"/>
              <a:buFont typeface="Roboto"/>
              <a:buChar char="●"/>
            </a:pPr>
            <a:r>
              <a:rPr lang="en" sz="1400">
                <a:solidFill>
                  <a:srgbClr val="202124"/>
                </a:solidFill>
                <a:highlight>
                  <a:srgbClr val="FFFFFF"/>
                </a:highlight>
                <a:latin typeface="Roboto"/>
                <a:ea typeface="Roboto"/>
                <a:cs typeface="Roboto"/>
                <a:sym typeface="Roboto"/>
              </a:rPr>
              <a:t>It Starts by choosing a start string, initializing the RNN state and setting the number of characters to generate.</a:t>
            </a:r>
            <a:endParaRPr sz="1400">
              <a:solidFill>
                <a:srgbClr val="202124"/>
              </a:solidFill>
              <a:highlight>
                <a:srgbClr val="FFFFFF"/>
              </a:highlight>
              <a:latin typeface="Roboto"/>
              <a:ea typeface="Roboto"/>
              <a:cs typeface="Roboto"/>
              <a:sym typeface="Roboto"/>
            </a:endParaRPr>
          </a:p>
          <a:p>
            <a:pPr indent="-317500" lvl="0" marL="457200" rtl="0" algn="l">
              <a:spcBef>
                <a:spcPts val="0"/>
              </a:spcBef>
              <a:spcAft>
                <a:spcPts val="0"/>
              </a:spcAft>
              <a:buClr>
                <a:srgbClr val="202124"/>
              </a:buClr>
              <a:buSzPts val="1400"/>
              <a:buFont typeface="Roboto"/>
              <a:buChar char="●"/>
            </a:pPr>
            <a:r>
              <a:rPr lang="en" sz="1400">
                <a:solidFill>
                  <a:srgbClr val="202124"/>
                </a:solidFill>
                <a:highlight>
                  <a:srgbClr val="FFFFFF"/>
                </a:highlight>
                <a:latin typeface="Roboto"/>
                <a:ea typeface="Roboto"/>
                <a:cs typeface="Roboto"/>
                <a:sym typeface="Roboto"/>
              </a:rPr>
              <a:t>Get the prediction distribution of the next character using the start string and the RNN state.</a:t>
            </a:r>
            <a:endParaRPr sz="1400">
              <a:solidFill>
                <a:srgbClr val="202124"/>
              </a:solidFill>
              <a:highlight>
                <a:srgbClr val="FFFFFF"/>
              </a:highlight>
              <a:latin typeface="Roboto"/>
              <a:ea typeface="Roboto"/>
              <a:cs typeface="Roboto"/>
              <a:sym typeface="Roboto"/>
            </a:endParaRPr>
          </a:p>
          <a:p>
            <a:pPr indent="-317500" lvl="0" marL="457200" rtl="0" algn="l">
              <a:spcBef>
                <a:spcPts val="0"/>
              </a:spcBef>
              <a:spcAft>
                <a:spcPts val="0"/>
              </a:spcAft>
              <a:buClr>
                <a:srgbClr val="202124"/>
              </a:buClr>
              <a:buSzPts val="1400"/>
              <a:buFont typeface="Roboto"/>
              <a:buChar char="●"/>
            </a:pPr>
            <a:r>
              <a:rPr lang="en" sz="1400">
                <a:solidFill>
                  <a:srgbClr val="202124"/>
                </a:solidFill>
                <a:highlight>
                  <a:srgbClr val="FFFFFF"/>
                </a:highlight>
                <a:latin typeface="Roboto"/>
                <a:ea typeface="Roboto"/>
                <a:cs typeface="Roboto"/>
                <a:sym typeface="Roboto"/>
              </a:rPr>
              <a:t>Then, use a categorical distribution to calculate the index of the predicted character. Use this predicted character as our next input to the model.</a:t>
            </a:r>
            <a:endParaRPr sz="1400">
              <a:solidFill>
                <a:srgbClr val="202124"/>
              </a:solidFill>
              <a:highlight>
                <a:srgbClr val="FFFFFF"/>
              </a:highlight>
              <a:latin typeface="Roboto"/>
              <a:ea typeface="Roboto"/>
              <a:cs typeface="Roboto"/>
              <a:sym typeface="Roboto"/>
            </a:endParaRPr>
          </a:p>
          <a:p>
            <a:pPr indent="-317500" lvl="0" marL="457200" rtl="0" algn="l">
              <a:spcBef>
                <a:spcPts val="0"/>
              </a:spcBef>
              <a:spcAft>
                <a:spcPts val="0"/>
              </a:spcAft>
              <a:buClr>
                <a:srgbClr val="202124"/>
              </a:buClr>
              <a:buSzPts val="1400"/>
              <a:buFont typeface="Roboto"/>
              <a:buChar char="●"/>
            </a:pPr>
            <a:r>
              <a:rPr lang="en" sz="1400">
                <a:solidFill>
                  <a:srgbClr val="202124"/>
                </a:solidFill>
                <a:highlight>
                  <a:srgbClr val="FFFFFF"/>
                </a:highlight>
                <a:latin typeface="Roboto"/>
                <a:ea typeface="Roboto"/>
                <a:cs typeface="Roboto"/>
                <a:sym typeface="Roboto"/>
              </a:rPr>
              <a:t>The RNN state returned by the model is fed back into the model so that it now has more context, instead than only one character. After predicting the next character, the modified RNN states are again fed back into the model, which is how it learns as it gets more context from the previously predicted characters.</a:t>
            </a:r>
            <a:endParaRPr sz="1400">
              <a:solidFill>
                <a:srgbClr val="202124"/>
              </a:solidFill>
              <a:highlight>
                <a:srgbClr val="FFFFFF"/>
              </a:highlight>
              <a:latin typeface="Roboto"/>
              <a:ea typeface="Roboto"/>
              <a:cs typeface="Roboto"/>
              <a:sym typeface="Roboto"/>
            </a:endParaRPr>
          </a:p>
          <a:p>
            <a:pPr indent="0" lvl="0" marL="0" rtl="0" algn="l">
              <a:spcBef>
                <a:spcPts val="900"/>
              </a:spcBef>
              <a:spcAft>
                <a:spcPts val="1600"/>
              </a:spcAft>
              <a:buNone/>
            </a:pPr>
            <a:r>
              <a:t/>
            </a:r>
            <a:endParaRPr sz="1400"/>
          </a:p>
        </p:txBody>
      </p:sp>
      <p:pic>
        <p:nvPicPr>
          <p:cNvPr id="180" name="Google Shape;180;p24"/>
          <p:cNvPicPr preferRelativeResize="0"/>
          <p:nvPr/>
        </p:nvPicPr>
        <p:blipFill>
          <a:blip r:embed="rId3">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AND OUTPUT</a:t>
            </a:r>
            <a:endParaRPr/>
          </a:p>
        </p:txBody>
      </p:sp>
      <p:sp>
        <p:nvSpPr>
          <p:cNvPr id="186" name="Google Shape;186;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Now the model is ready to narrate a poem</a:t>
            </a:r>
            <a:endParaRPr sz="1400"/>
          </a:p>
          <a:p>
            <a:pPr indent="-317500" lvl="0" marL="457200" rtl="0" algn="l">
              <a:spcBef>
                <a:spcPts val="0"/>
              </a:spcBef>
              <a:spcAft>
                <a:spcPts val="0"/>
              </a:spcAft>
              <a:buSzPts val="1400"/>
              <a:buChar char="●"/>
            </a:pPr>
            <a:r>
              <a:rPr lang="en" sz="1400"/>
              <a:t>Give the starting string as the input and get the recuurent poem as output in the same </a:t>
            </a:r>
            <a:r>
              <a:rPr lang="en" sz="1400"/>
              <a:t>console</a:t>
            </a:r>
            <a:r>
              <a:rPr lang="en" sz="1400"/>
              <a:t> window</a:t>
            </a:r>
            <a:endParaRPr sz="1400"/>
          </a:p>
          <a:p>
            <a:pPr indent="0" lvl="0" marL="457200" rtl="0" algn="l">
              <a:spcBef>
                <a:spcPts val="1600"/>
              </a:spcBef>
              <a:spcAft>
                <a:spcPts val="1600"/>
              </a:spcAft>
              <a:buNone/>
            </a:pPr>
            <a:r>
              <a:t/>
            </a:r>
            <a:endParaRPr sz="1400"/>
          </a:p>
        </p:txBody>
      </p:sp>
      <p:pic>
        <p:nvPicPr>
          <p:cNvPr id="187" name="Google Shape;187;p25"/>
          <p:cNvPicPr preferRelativeResize="0"/>
          <p:nvPr/>
        </p:nvPicPr>
        <p:blipFill>
          <a:blip r:embed="rId3">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API </a:t>
            </a:r>
            <a:endParaRPr sz="1800"/>
          </a:p>
        </p:txBody>
      </p:sp>
      <p:sp>
        <p:nvSpPr>
          <p:cNvPr id="193" name="Google Shape;193;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Additionally</a:t>
            </a:r>
            <a:r>
              <a:rPr lang="en" sz="1400"/>
              <a:t> API is interfaced to provoide user friendly environment</a:t>
            </a:r>
            <a:endParaRPr sz="1400"/>
          </a:p>
          <a:p>
            <a:pPr indent="-317500" lvl="0" marL="457200" rtl="0" algn="l">
              <a:spcBef>
                <a:spcPts val="0"/>
              </a:spcBef>
              <a:spcAft>
                <a:spcPts val="0"/>
              </a:spcAft>
              <a:buSzPts val="1400"/>
              <a:buChar char="●"/>
            </a:pPr>
            <a:r>
              <a:rPr lang="en" sz="1400"/>
              <a:t>Which enable us to give  input &amp;  get outputs </a:t>
            </a:r>
            <a:endParaRPr sz="1400"/>
          </a:p>
          <a:p>
            <a:pPr indent="-317500" lvl="0" marL="457200" rtl="0" algn="l">
              <a:spcBef>
                <a:spcPts val="0"/>
              </a:spcBef>
              <a:spcAft>
                <a:spcPts val="0"/>
              </a:spcAft>
              <a:buSzPts val="1400"/>
              <a:buChar char="●"/>
            </a:pPr>
            <a:r>
              <a:rPr lang="en" sz="1400"/>
              <a:t>You just need to replace the API token of your bot to excecute this code in your telebot</a:t>
            </a:r>
            <a:endParaRPr sz="1400"/>
          </a:p>
          <a:p>
            <a:pPr indent="-317500" lvl="0" marL="457200" rtl="0" algn="l">
              <a:spcBef>
                <a:spcPts val="0"/>
              </a:spcBef>
              <a:spcAft>
                <a:spcPts val="0"/>
              </a:spcAft>
              <a:buSzPts val="1400"/>
              <a:buChar char="●"/>
            </a:pPr>
            <a:r>
              <a:rPr lang="en" sz="1400"/>
              <a:t>You sholud provoide an hoist to run this in real time environment</a:t>
            </a:r>
            <a:endParaRPr sz="1400"/>
          </a:p>
          <a:p>
            <a:pPr indent="-317500" lvl="0" marL="457200" rtl="0" algn="l">
              <a:spcBef>
                <a:spcPts val="0"/>
              </a:spcBef>
              <a:spcAft>
                <a:spcPts val="0"/>
              </a:spcAft>
              <a:buSzPts val="1400"/>
              <a:buChar char="●"/>
            </a:pPr>
            <a:r>
              <a:rPr lang="en" sz="1400"/>
              <a:t>Yoc can create a bot from BOTFTHER in the telegram from where you also get the API token</a:t>
            </a:r>
            <a:endParaRPr sz="1400"/>
          </a:p>
          <a:p>
            <a:pPr indent="-317500" lvl="0" marL="457200" rtl="0" algn="l">
              <a:spcBef>
                <a:spcPts val="0"/>
              </a:spcBef>
              <a:spcAft>
                <a:spcPts val="0"/>
              </a:spcAft>
              <a:buSzPts val="1400"/>
              <a:buChar char="●"/>
            </a:pPr>
            <a:r>
              <a:rPr lang="en" sz="1400"/>
              <a:t>It enable us to remote access our model</a:t>
            </a:r>
            <a:endParaRPr sz="1400"/>
          </a:p>
        </p:txBody>
      </p:sp>
      <p:pic>
        <p:nvPicPr>
          <p:cNvPr id="194" name="Google Shape;194;p26"/>
          <p:cNvPicPr preferRelativeResize="0"/>
          <p:nvPr/>
        </p:nvPicPr>
        <p:blipFill>
          <a:blip r:embed="rId3">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7"/>
          <p:cNvPicPr preferRelativeResize="0"/>
          <p:nvPr/>
        </p:nvPicPr>
        <p:blipFill>
          <a:blip r:embed="rId3">
            <a:alphaModFix/>
          </a:blip>
          <a:stretch>
            <a:fillRect/>
          </a:stretch>
        </p:blipFill>
        <p:spPr>
          <a:xfrm>
            <a:off x="152400" y="1641725"/>
            <a:ext cx="8839200" cy="2235414"/>
          </a:xfrm>
          <a:prstGeom prst="rect">
            <a:avLst/>
          </a:prstGeom>
          <a:noFill/>
          <a:ln>
            <a:noFill/>
          </a:ln>
        </p:spPr>
      </p:pic>
      <p:sp>
        <p:nvSpPr>
          <p:cNvPr id="200" name="Google Shape;200;p27"/>
          <p:cNvSpPr txBox="1"/>
          <p:nvPr/>
        </p:nvSpPr>
        <p:spPr>
          <a:xfrm>
            <a:off x="276375" y="752325"/>
            <a:ext cx="34545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WORKING FLOW OF API:</a:t>
            </a:r>
            <a:endParaRPr b="1" sz="1800">
              <a:latin typeface="Lato"/>
              <a:ea typeface="Lato"/>
              <a:cs typeface="Lato"/>
              <a:sym typeface="Lato"/>
            </a:endParaRPr>
          </a:p>
        </p:txBody>
      </p:sp>
      <p:pic>
        <p:nvPicPr>
          <p:cNvPr id="201" name="Google Shape;201;p27"/>
          <p:cNvPicPr preferRelativeResize="0"/>
          <p:nvPr/>
        </p:nvPicPr>
        <p:blipFill>
          <a:blip r:embed="rId4">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8"/>
          <p:cNvPicPr preferRelativeResize="0"/>
          <p:nvPr/>
        </p:nvPicPr>
        <p:blipFill>
          <a:blip r:embed="rId3">
            <a:alphaModFix/>
          </a:blip>
          <a:stretch>
            <a:fillRect/>
          </a:stretch>
        </p:blipFill>
        <p:spPr>
          <a:xfrm>
            <a:off x="5526200" y="3276325"/>
            <a:ext cx="2847975" cy="1600200"/>
          </a:xfrm>
          <a:prstGeom prst="rect">
            <a:avLst/>
          </a:prstGeom>
          <a:noFill/>
          <a:ln>
            <a:noFill/>
          </a:ln>
        </p:spPr>
      </p:pic>
      <p:pic>
        <p:nvPicPr>
          <p:cNvPr id="207" name="Google Shape;207;p28"/>
          <p:cNvPicPr preferRelativeResize="0"/>
          <p:nvPr/>
        </p:nvPicPr>
        <p:blipFill>
          <a:blip r:embed="rId4">
            <a:alphaModFix amt="26000"/>
          </a:blip>
          <a:stretch>
            <a:fillRect/>
          </a:stretch>
        </p:blipFill>
        <p:spPr>
          <a:xfrm>
            <a:off x="311082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34775"/>
            <a:ext cx="7688700" cy="519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000000"/>
                </a:solidFill>
                <a:latin typeface="Times New Roman"/>
                <a:ea typeface="Times New Roman"/>
                <a:cs typeface="Times New Roman"/>
                <a:sym typeface="Times New Roman"/>
              </a:rPr>
              <a:t>CONCEPT:</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latin typeface="Times New Roman"/>
                <a:ea typeface="Times New Roman"/>
                <a:cs typeface="Times New Roman"/>
                <a:sym typeface="Times New Roman"/>
              </a:rPr>
              <a:t>Building a model with RNN concept ,to predict the words for the given starting string and generate a poem(14 lines) with approximate sentence meanings.</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sz="1400">
                <a:solidFill>
                  <a:srgbClr val="000000"/>
                </a:solidFill>
                <a:latin typeface="Times New Roman"/>
                <a:ea typeface="Times New Roman"/>
                <a:cs typeface="Times New Roman"/>
                <a:sym typeface="Times New Roman"/>
              </a:rPr>
              <a:t>	While some of the sentences are grammatical, most do not make sense. The model has not learned the meaning of words, but consider:</a:t>
            </a:r>
            <a:endParaRPr sz="1400">
              <a:solidFill>
                <a:srgbClr val="000000"/>
              </a:solidFill>
              <a:latin typeface="Times New Roman"/>
              <a:ea typeface="Times New Roman"/>
              <a:cs typeface="Times New Roman"/>
              <a:sym typeface="Times New Roman"/>
            </a:endParaRPr>
          </a:p>
          <a:p>
            <a:pPr indent="-317500" lvl="0" marL="457200" rtl="0" algn="just">
              <a:spcBef>
                <a:spcPts val="900"/>
              </a:spcBef>
              <a:spcAft>
                <a:spcPts val="0"/>
              </a:spcAft>
              <a:buClr>
                <a:srgbClr val="202124"/>
              </a:buClr>
              <a:buSzPts val="1400"/>
              <a:buFont typeface="Times New Roman"/>
              <a:buChar char="●"/>
            </a:pPr>
            <a:r>
              <a:rPr lang="en" sz="1400">
                <a:solidFill>
                  <a:srgbClr val="202124"/>
                </a:solidFill>
                <a:latin typeface="Times New Roman"/>
                <a:ea typeface="Times New Roman"/>
                <a:cs typeface="Times New Roman"/>
                <a:sym typeface="Times New Roman"/>
              </a:rPr>
              <a:t>The model is character-based. When training started, the model did not know how to spell an English word, or that words were even a unit of text.</a:t>
            </a:r>
            <a:endParaRPr sz="1400">
              <a:solidFill>
                <a:srgbClr val="202124"/>
              </a:solidFill>
              <a:latin typeface="Times New Roman"/>
              <a:ea typeface="Times New Roman"/>
              <a:cs typeface="Times New Roman"/>
              <a:sym typeface="Times New Roman"/>
            </a:endParaRPr>
          </a:p>
          <a:p>
            <a:pPr indent="-317500" lvl="0" marL="457200" rtl="0" algn="just">
              <a:spcBef>
                <a:spcPts val="0"/>
              </a:spcBef>
              <a:spcAft>
                <a:spcPts val="0"/>
              </a:spcAft>
              <a:buClr>
                <a:srgbClr val="202124"/>
              </a:buClr>
              <a:buSzPts val="1400"/>
              <a:buFont typeface="Times New Roman"/>
              <a:buChar char="●"/>
            </a:pPr>
            <a:r>
              <a:rPr lang="en" sz="1400">
                <a:solidFill>
                  <a:srgbClr val="202124"/>
                </a:solidFill>
                <a:latin typeface="Times New Roman"/>
                <a:ea typeface="Times New Roman"/>
                <a:cs typeface="Times New Roman"/>
                <a:sym typeface="Times New Roman"/>
              </a:rPr>
              <a:t>The output resembles </a:t>
            </a:r>
            <a:r>
              <a:rPr lang="en" sz="1400">
                <a:solidFill>
                  <a:srgbClr val="202124"/>
                </a:solidFill>
                <a:highlight>
                  <a:srgbClr val="FFFFFF"/>
                </a:highlight>
                <a:latin typeface="Times New Roman"/>
                <a:ea typeface="Times New Roman"/>
                <a:cs typeface="Times New Roman"/>
                <a:sym typeface="Times New Roman"/>
              </a:rPr>
              <a:t>a play—blocks of text with any input string.</a:t>
            </a:r>
            <a:endParaRPr sz="1400">
              <a:solidFill>
                <a:srgbClr val="202124"/>
              </a:solidFill>
              <a:highlight>
                <a:srgbClr val="FFFFFF"/>
              </a:highlight>
              <a:latin typeface="Times New Roman"/>
              <a:ea typeface="Times New Roman"/>
              <a:cs typeface="Times New Roman"/>
              <a:sym typeface="Times New Roman"/>
            </a:endParaRPr>
          </a:p>
          <a:p>
            <a:pPr indent="0" lvl="0" marL="0" rtl="0" algn="l">
              <a:spcBef>
                <a:spcPts val="900"/>
              </a:spcBef>
              <a:spcAft>
                <a:spcPts val="1600"/>
              </a:spcAft>
              <a:buNone/>
            </a:pPr>
            <a:r>
              <a:t/>
            </a:r>
            <a:endParaRPr sz="1400"/>
          </a:p>
        </p:txBody>
      </p:sp>
      <p:pic>
        <p:nvPicPr>
          <p:cNvPr id="95" name="Google Shape;95;p14"/>
          <p:cNvPicPr preferRelativeResize="0"/>
          <p:nvPr/>
        </p:nvPicPr>
        <p:blipFill>
          <a:blip r:embed="rId3">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p:nvPr/>
        </p:nvSpPr>
        <p:spPr>
          <a:xfrm>
            <a:off x="732475" y="998750"/>
            <a:ext cx="1040700" cy="61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START</a:t>
            </a:r>
            <a:endParaRPr/>
          </a:p>
        </p:txBody>
      </p:sp>
      <p:sp>
        <p:nvSpPr>
          <p:cNvPr id="101" name="Google Shape;101;p15"/>
          <p:cNvSpPr/>
          <p:nvPr/>
        </p:nvSpPr>
        <p:spPr>
          <a:xfrm>
            <a:off x="2255750" y="998750"/>
            <a:ext cx="1457100" cy="61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IMPORTING LIB</a:t>
            </a:r>
            <a:endParaRPr/>
          </a:p>
        </p:txBody>
      </p:sp>
      <p:sp>
        <p:nvSpPr>
          <p:cNvPr id="102" name="Google Shape;102;p15"/>
          <p:cNvSpPr/>
          <p:nvPr/>
        </p:nvSpPr>
        <p:spPr>
          <a:xfrm>
            <a:off x="4257950" y="775325"/>
            <a:ext cx="1898100" cy="91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DOWNLOADING AND </a:t>
            </a:r>
            <a:r>
              <a:rPr lang="en"/>
              <a:t>SPLITTING</a:t>
            </a:r>
            <a:r>
              <a:rPr lang="en"/>
              <a:t> DATASET</a:t>
            </a:r>
            <a:endParaRPr/>
          </a:p>
        </p:txBody>
      </p:sp>
      <p:sp>
        <p:nvSpPr>
          <p:cNvPr id="103" name="Google Shape;103;p15"/>
          <p:cNvSpPr/>
          <p:nvPr/>
        </p:nvSpPr>
        <p:spPr>
          <a:xfrm>
            <a:off x="4434375" y="2006250"/>
            <a:ext cx="1699500" cy="44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READ AND PROCESS</a:t>
            </a:r>
            <a:endParaRPr/>
          </a:p>
        </p:txBody>
      </p:sp>
      <p:sp>
        <p:nvSpPr>
          <p:cNvPr id="104" name="Google Shape;104;p15"/>
          <p:cNvSpPr/>
          <p:nvPr/>
        </p:nvSpPr>
        <p:spPr>
          <a:xfrm>
            <a:off x="4419650" y="2806900"/>
            <a:ext cx="1699500" cy="44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DECLARING </a:t>
            </a:r>
            <a:r>
              <a:rPr lang="en"/>
              <a:t>FUNCTIONS</a:t>
            </a:r>
            <a:endParaRPr/>
          </a:p>
        </p:txBody>
      </p:sp>
      <p:sp>
        <p:nvSpPr>
          <p:cNvPr id="105" name="Google Shape;105;p15"/>
          <p:cNvSpPr/>
          <p:nvPr/>
        </p:nvSpPr>
        <p:spPr>
          <a:xfrm>
            <a:off x="4434350" y="3570600"/>
            <a:ext cx="1699500" cy="35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a:t>
            </a:r>
            <a:endParaRPr/>
          </a:p>
        </p:txBody>
      </p:sp>
      <p:sp>
        <p:nvSpPr>
          <p:cNvPr id="106" name="Google Shape;106;p15"/>
          <p:cNvSpPr/>
          <p:nvPr/>
        </p:nvSpPr>
        <p:spPr>
          <a:xfrm>
            <a:off x="3378950" y="4527250"/>
            <a:ext cx="1040700" cy="35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INPUT&amp;</a:t>
            </a:r>
            <a:endParaRPr/>
          </a:p>
          <a:p>
            <a:pPr indent="0" lvl="0" marL="0" rtl="0" algn="ctr">
              <a:spcBef>
                <a:spcPts val="0"/>
              </a:spcBef>
              <a:spcAft>
                <a:spcPts val="0"/>
              </a:spcAft>
              <a:buNone/>
            </a:pPr>
            <a:r>
              <a:rPr lang="en"/>
              <a:t>OUTPUT</a:t>
            </a:r>
            <a:endParaRPr/>
          </a:p>
        </p:txBody>
      </p:sp>
      <p:sp>
        <p:nvSpPr>
          <p:cNvPr id="107" name="Google Shape;107;p15"/>
          <p:cNvSpPr/>
          <p:nvPr/>
        </p:nvSpPr>
        <p:spPr>
          <a:xfrm>
            <a:off x="6013875" y="4527250"/>
            <a:ext cx="1040700" cy="35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API</a:t>
            </a:r>
            <a:endParaRPr/>
          </a:p>
        </p:txBody>
      </p:sp>
      <p:sp>
        <p:nvSpPr>
          <p:cNvPr id="108" name="Google Shape;108;p15"/>
          <p:cNvSpPr/>
          <p:nvPr/>
        </p:nvSpPr>
        <p:spPr>
          <a:xfrm>
            <a:off x="5008725" y="1761926"/>
            <a:ext cx="349200" cy="219600"/>
          </a:xfrm>
          <a:prstGeom prst="downArrow">
            <a:avLst>
              <a:gd fmla="val 50000" name="adj1"/>
              <a:gd fmla="val 3935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5008725" y="2522875"/>
            <a:ext cx="349200" cy="194700"/>
          </a:xfrm>
          <a:prstGeom prst="downArrow">
            <a:avLst>
              <a:gd fmla="val 50000" name="adj1"/>
              <a:gd fmla="val 3935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4994000" y="3325525"/>
            <a:ext cx="349200" cy="194700"/>
          </a:xfrm>
          <a:prstGeom prst="downArrow">
            <a:avLst>
              <a:gd fmla="val 50000" name="adj1"/>
              <a:gd fmla="val 3935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3772700" y="4185688"/>
            <a:ext cx="349200" cy="194700"/>
          </a:xfrm>
          <a:prstGeom prst="downArrow">
            <a:avLst>
              <a:gd fmla="val 50000" name="adj1"/>
              <a:gd fmla="val 3935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6313900" y="4191088"/>
            <a:ext cx="349200" cy="194700"/>
          </a:xfrm>
          <a:prstGeom prst="downArrow">
            <a:avLst>
              <a:gd fmla="val 50000" name="adj1"/>
              <a:gd fmla="val 3935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3879950" y="1260025"/>
            <a:ext cx="287100" cy="19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 name="Google Shape;114;p15"/>
          <p:cNvCxnSpPr>
            <a:stCxn id="111" idx="0"/>
            <a:endCxn id="112" idx="0"/>
          </p:cNvCxnSpPr>
          <p:nvPr/>
        </p:nvCxnSpPr>
        <p:spPr>
          <a:xfrm>
            <a:off x="3947300" y="4185688"/>
            <a:ext cx="2541300" cy="5400"/>
          </a:xfrm>
          <a:prstGeom prst="straightConnector1">
            <a:avLst/>
          </a:prstGeom>
          <a:noFill/>
          <a:ln cap="flat" cmpd="sng" w="9525">
            <a:solidFill>
              <a:schemeClr val="dk2"/>
            </a:solidFill>
            <a:prstDash val="solid"/>
            <a:round/>
            <a:headEnd len="med" w="med" type="none"/>
            <a:tailEnd len="med" w="med" type="none"/>
          </a:ln>
        </p:spPr>
      </p:cxnSp>
      <p:sp>
        <p:nvSpPr>
          <p:cNvPr id="115" name="Google Shape;115;p15"/>
          <p:cNvSpPr/>
          <p:nvPr/>
        </p:nvSpPr>
        <p:spPr>
          <a:xfrm>
            <a:off x="5011663" y="3975775"/>
            <a:ext cx="349200" cy="194700"/>
          </a:xfrm>
          <a:prstGeom prst="downArrow">
            <a:avLst>
              <a:gd fmla="val 50000" name="adj1"/>
              <a:gd fmla="val 3935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1847488" y="1336225"/>
            <a:ext cx="287100" cy="19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15"/>
          <p:cNvPicPr preferRelativeResize="0"/>
          <p:nvPr/>
        </p:nvPicPr>
        <p:blipFill>
          <a:blip r:embed="rId3">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
        <p:nvSpPr>
          <p:cNvPr id="118" name="Google Shape;118;p15"/>
          <p:cNvSpPr txBox="1"/>
          <p:nvPr/>
        </p:nvSpPr>
        <p:spPr>
          <a:xfrm>
            <a:off x="474400" y="510550"/>
            <a:ext cx="27090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FLOW DIAGRAM:</a:t>
            </a:r>
            <a:endParaRPr b="1"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lnSpc>
                <a:spcPct val="115000"/>
              </a:lnSpc>
              <a:spcBef>
                <a:spcPts val="900"/>
              </a:spcBef>
              <a:spcAft>
                <a:spcPts val="900"/>
              </a:spcAft>
              <a:buNone/>
            </a:pPr>
            <a:r>
              <a:rPr lang="en" sz="1800">
                <a:solidFill>
                  <a:srgbClr val="202124"/>
                </a:solidFill>
                <a:highlight>
                  <a:srgbClr val="FFFFFF"/>
                </a:highlight>
                <a:latin typeface="Times New Roman"/>
                <a:ea typeface="Times New Roman"/>
                <a:cs typeface="Times New Roman"/>
                <a:sym typeface="Times New Roman"/>
              </a:rPr>
              <a:t>IMPORTING LIB</a:t>
            </a:r>
            <a:r>
              <a:rPr lang="en" sz="1600">
                <a:solidFill>
                  <a:srgbClr val="202124"/>
                </a:solidFill>
                <a:highlight>
                  <a:srgbClr val="FFFFFF"/>
                </a:highlight>
                <a:latin typeface="Times New Roman"/>
                <a:ea typeface="Times New Roman"/>
                <a:cs typeface="Times New Roman"/>
                <a:sym typeface="Times New Roman"/>
              </a:rPr>
              <a:t>:</a:t>
            </a:r>
            <a:endParaRPr sz="2800"/>
          </a:p>
        </p:txBody>
      </p:sp>
      <p:sp>
        <p:nvSpPr>
          <p:cNvPr id="124" name="Google Shape;12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900"/>
              </a:spcBef>
              <a:spcAft>
                <a:spcPts val="0"/>
              </a:spcAft>
              <a:buNone/>
            </a:pPr>
            <a:r>
              <a:rPr lang="en" sz="1400">
                <a:solidFill>
                  <a:srgbClr val="202124"/>
                </a:solidFill>
                <a:highlight>
                  <a:srgbClr val="FFFFFF"/>
                </a:highlight>
                <a:latin typeface="Times New Roman"/>
                <a:ea typeface="Times New Roman"/>
                <a:cs typeface="Times New Roman"/>
                <a:sym typeface="Times New Roman"/>
              </a:rPr>
              <a:t>Install and import the following library file for this model</a:t>
            </a:r>
            <a:endParaRPr sz="1400">
              <a:solidFill>
                <a:srgbClr val="202124"/>
              </a:solidFill>
              <a:highlight>
                <a:srgbClr val="FFFFFF"/>
              </a:highlight>
              <a:latin typeface="Times New Roman"/>
              <a:ea typeface="Times New Roman"/>
              <a:cs typeface="Times New Roman"/>
              <a:sym typeface="Times New Roman"/>
            </a:endParaRPr>
          </a:p>
          <a:p>
            <a:pPr indent="0" lvl="0" marL="0" rtl="0" algn="l">
              <a:lnSpc>
                <a:spcPct val="135714"/>
              </a:lnSpc>
              <a:spcBef>
                <a:spcPts val="900"/>
              </a:spcBef>
              <a:spcAft>
                <a:spcPts val="0"/>
              </a:spcAft>
              <a:buNone/>
            </a:pPr>
            <a:r>
              <a:rPr lang="en" sz="1400">
                <a:solidFill>
                  <a:srgbClr val="AF00DB"/>
                </a:solidFill>
                <a:highlight>
                  <a:srgbClr val="FFFFFE"/>
                </a:highlight>
                <a:latin typeface="Courier New"/>
                <a:ea typeface="Courier New"/>
                <a:cs typeface="Courier New"/>
                <a:sym typeface="Courier New"/>
              </a:rPr>
              <a:t>import</a:t>
            </a:r>
            <a:r>
              <a:rPr lang="en" sz="1400">
                <a:solidFill>
                  <a:srgbClr val="000000"/>
                </a:solidFill>
                <a:highlight>
                  <a:srgbClr val="FFFFFE"/>
                </a:highlight>
                <a:latin typeface="Courier New"/>
                <a:ea typeface="Courier New"/>
                <a:cs typeface="Courier New"/>
                <a:sym typeface="Courier New"/>
              </a:rPr>
              <a:t> tensorflow </a:t>
            </a:r>
            <a:r>
              <a:rPr lang="en" sz="1400">
                <a:solidFill>
                  <a:srgbClr val="AF00DB"/>
                </a:solidFill>
                <a:highlight>
                  <a:srgbClr val="FFFFFE"/>
                </a:highlight>
                <a:latin typeface="Courier New"/>
                <a:ea typeface="Courier New"/>
                <a:cs typeface="Courier New"/>
                <a:sym typeface="Courier New"/>
              </a:rPr>
              <a:t>as</a:t>
            </a:r>
            <a:r>
              <a:rPr lang="en" sz="1400">
                <a:solidFill>
                  <a:srgbClr val="000000"/>
                </a:solidFill>
                <a:highlight>
                  <a:srgbClr val="FFFFFE"/>
                </a:highlight>
                <a:latin typeface="Courier New"/>
                <a:ea typeface="Courier New"/>
                <a:cs typeface="Courier New"/>
                <a:sym typeface="Courier New"/>
              </a:rPr>
              <a:t> tf</a:t>
            </a:r>
            <a:endParaRPr sz="14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AF00DB"/>
                </a:solidFill>
                <a:highlight>
                  <a:srgbClr val="FFFFFE"/>
                </a:highlight>
                <a:latin typeface="Courier New"/>
                <a:ea typeface="Courier New"/>
                <a:cs typeface="Courier New"/>
                <a:sym typeface="Courier New"/>
              </a:rPr>
              <a:t>import</a:t>
            </a:r>
            <a:r>
              <a:rPr lang="en" sz="1400">
                <a:solidFill>
                  <a:srgbClr val="000000"/>
                </a:solidFill>
                <a:highlight>
                  <a:srgbClr val="FFFFFE"/>
                </a:highlight>
                <a:latin typeface="Courier New"/>
                <a:ea typeface="Courier New"/>
                <a:cs typeface="Courier New"/>
                <a:sym typeface="Courier New"/>
              </a:rPr>
              <a:t> numpy </a:t>
            </a:r>
            <a:r>
              <a:rPr lang="en" sz="1400">
                <a:solidFill>
                  <a:srgbClr val="AF00DB"/>
                </a:solidFill>
                <a:highlight>
                  <a:srgbClr val="FFFFFE"/>
                </a:highlight>
                <a:latin typeface="Courier New"/>
                <a:ea typeface="Courier New"/>
                <a:cs typeface="Courier New"/>
                <a:sym typeface="Courier New"/>
              </a:rPr>
              <a:t>as</a:t>
            </a:r>
            <a:r>
              <a:rPr lang="en" sz="1400">
                <a:solidFill>
                  <a:srgbClr val="000000"/>
                </a:solidFill>
                <a:highlight>
                  <a:srgbClr val="FFFFFE"/>
                </a:highlight>
                <a:latin typeface="Courier New"/>
                <a:ea typeface="Courier New"/>
                <a:cs typeface="Courier New"/>
                <a:sym typeface="Courier New"/>
              </a:rPr>
              <a:t> np</a:t>
            </a:r>
            <a:endParaRPr sz="14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AF00DB"/>
                </a:solidFill>
                <a:highlight>
                  <a:srgbClr val="FFFFFE"/>
                </a:highlight>
                <a:latin typeface="Courier New"/>
                <a:ea typeface="Courier New"/>
                <a:cs typeface="Courier New"/>
                <a:sym typeface="Courier New"/>
              </a:rPr>
              <a:t>import</a:t>
            </a:r>
            <a:r>
              <a:rPr lang="en" sz="1400">
                <a:solidFill>
                  <a:srgbClr val="000000"/>
                </a:solidFill>
                <a:highlight>
                  <a:srgbClr val="FFFFFE"/>
                </a:highlight>
                <a:latin typeface="Courier New"/>
                <a:ea typeface="Courier New"/>
                <a:cs typeface="Courier New"/>
                <a:sym typeface="Courier New"/>
              </a:rPr>
              <a:t> os</a:t>
            </a:r>
            <a:endParaRPr sz="14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AF00DB"/>
                </a:solidFill>
                <a:highlight>
                  <a:srgbClr val="FFFFFE"/>
                </a:highlight>
                <a:latin typeface="Courier New"/>
                <a:ea typeface="Courier New"/>
                <a:cs typeface="Courier New"/>
                <a:sym typeface="Courier New"/>
              </a:rPr>
              <a:t>import</a:t>
            </a:r>
            <a:r>
              <a:rPr lang="en" sz="1400">
                <a:solidFill>
                  <a:srgbClr val="000000"/>
                </a:solidFill>
                <a:highlight>
                  <a:srgbClr val="FFFFFE"/>
                </a:highlight>
                <a:latin typeface="Courier New"/>
                <a:ea typeface="Courier New"/>
                <a:cs typeface="Courier New"/>
                <a:sym typeface="Courier New"/>
              </a:rPr>
              <a:t> time</a:t>
            </a:r>
            <a:endParaRPr sz="14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Courier New"/>
              <a:ea typeface="Courier New"/>
              <a:cs typeface="Courier New"/>
              <a:sym typeface="Courier New"/>
            </a:endParaRPr>
          </a:p>
          <a:p>
            <a:pPr indent="0" lvl="0" marL="0" rtl="0" algn="just">
              <a:spcBef>
                <a:spcPts val="900"/>
              </a:spcBef>
              <a:spcAft>
                <a:spcPts val="0"/>
              </a:spcAft>
              <a:buNone/>
            </a:pPr>
            <a:r>
              <a:t/>
            </a:r>
            <a:endParaRPr sz="1400">
              <a:solidFill>
                <a:srgbClr val="202124"/>
              </a:solidFill>
              <a:highlight>
                <a:srgbClr val="FFFFFF"/>
              </a:highlight>
              <a:latin typeface="Times New Roman"/>
              <a:ea typeface="Times New Roman"/>
              <a:cs typeface="Times New Roman"/>
              <a:sym typeface="Times New Roman"/>
            </a:endParaRPr>
          </a:p>
          <a:p>
            <a:pPr indent="0" lvl="0" marL="0" rtl="0" algn="just">
              <a:spcBef>
                <a:spcPts val="900"/>
              </a:spcBef>
              <a:spcAft>
                <a:spcPts val="0"/>
              </a:spcAft>
              <a:buNone/>
            </a:pPr>
            <a:r>
              <a:t/>
            </a:r>
            <a:endParaRPr sz="1400">
              <a:solidFill>
                <a:srgbClr val="202124"/>
              </a:solidFill>
              <a:highlight>
                <a:srgbClr val="FFFFFF"/>
              </a:highlight>
              <a:latin typeface="Times New Roman"/>
              <a:ea typeface="Times New Roman"/>
              <a:cs typeface="Times New Roman"/>
              <a:sym typeface="Times New Roman"/>
            </a:endParaRPr>
          </a:p>
          <a:p>
            <a:pPr indent="0" lvl="0" marL="0" rtl="0" algn="l">
              <a:spcBef>
                <a:spcPts val="900"/>
              </a:spcBef>
              <a:spcAft>
                <a:spcPts val="1600"/>
              </a:spcAft>
              <a:buNone/>
            </a:pPr>
            <a:r>
              <a:t/>
            </a:r>
            <a:endParaRPr sz="1400">
              <a:solidFill>
                <a:srgbClr val="202124"/>
              </a:solidFill>
              <a:highlight>
                <a:srgbClr val="FFFFFF"/>
              </a:highlight>
              <a:latin typeface="Times New Roman"/>
              <a:ea typeface="Times New Roman"/>
              <a:cs typeface="Times New Roman"/>
              <a:sym typeface="Times New Roman"/>
            </a:endParaRPr>
          </a:p>
        </p:txBody>
      </p:sp>
      <p:sp>
        <p:nvSpPr>
          <p:cNvPr id="125" name="Google Shape;125;p16"/>
          <p:cNvSpPr txBox="1"/>
          <p:nvPr/>
        </p:nvSpPr>
        <p:spPr>
          <a:xfrm>
            <a:off x="913750" y="3051975"/>
            <a:ext cx="3000000" cy="30000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900"/>
              </a:spcBef>
              <a:spcAft>
                <a:spcPts val="0"/>
              </a:spcAft>
              <a:buNone/>
            </a:pPr>
            <a:r>
              <a:t/>
            </a:r>
            <a:endParaRPr sz="1200">
              <a:solidFill>
                <a:srgbClr val="202124"/>
              </a:solidFill>
              <a:highlight>
                <a:srgbClr val="FFFFFF"/>
              </a:highlight>
              <a:latin typeface="Times New Roman"/>
              <a:ea typeface="Times New Roman"/>
              <a:cs typeface="Times New Roman"/>
              <a:sym typeface="Times New Roman"/>
            </a:endParaRPr>
          </a:p>
          <a:p>
            <a:pPr indent="0" lvl="0" marL="0" rtl="0" algn="just">
              <a:lnSpc>
                <a:spcPct val="115000"/>
              </a:lnSpc>
              <a:spcBef>
                <a:spcPts val="900"/>
              </a:spcBef>
              <a:spcAft>
                <a:spcPts val="900"/>
              </a:spcAft>
              <a:buNone/>
            </a:pPr>
            <a:r>
              <a:t/>
            </a:r>
            <a:endParaRPr sz="1200">
              <a:solidFill>
                <a:srgbClr val="202124"/>
              </a:solidFill>
              <a:highlight>
                <a:srgbClr val="FFFFFF"/>
              </a:highlight>
              <a:latin typeface="Times New Roman"/>
              <a:ea typeface="Times New Roman"/>
              <a:cs typeface="Times New Roman"/>
              <a:sym typeface="Times New Roman"/>
            </a:endParaRPr>
          </a:p>
        </p:txBody>
      </p:sp>
      <p:pic>
        <p:nvPicPr>
          <p:cNvPr id="126" name="Google Shape;126;p16"/>
          <p:cNvPicPr preferRelativeResize="0"/>
          <p:nvPr/>
        </p:nvPicPr>
        <p:blipFill>
          <a:blip r:embed="rId3">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lnSpc>
                <a:spcPct val="115000"/>
              </a:lnSpc>
              <a:spcBef>
                <a:spcPts val="900"/>
              </a:spcBef>
              <a:spcAft>
                <a:spcPts val="0"/>
              </a:spcAft>
              <a:buNone/>
            </a:pPr>
            <a:r>
              <a:rPr lang="en" sz="1800">
                <a:solidFill>
                  <a:srgbClr val="202124"/>
                </a:solidFill>
                <a:highlight>
                  <a:srgbClr val="FFFFFF"/>
                </a:highlight>
                <a:latin typeface="Times New Roman"/>
                <a:ea typeface="Times New Roman"/>
                <a:cs typeface="Times New Roman"/>
                <a:sym typeface="Times New Roman"/>
              </a:rPr>
              <a:t>DOWNLOADING AND </a:t>
            </a:r>
            <a:r>
              <a:rPr lang="en" sz="1800">
                <a:solidFill>
                  <a:srgbClr val="202124"/>
                </a:solidFill>
                <a:highlight>
                  <a:srgbClr val="FFFFFF"/>
                </a:highlight>
                <a:latin typeface="Times New Roman"/>
                <a:ea typeface="Times New Roman"/>
                <a:cs typeface="Times New Roman"/>
                <a:sym typeface="Times New Roman"/>
              </a:rPr>
              <a:t>SPLITTING</a:t>
            </a:r>
            <a:r>
              <a:rPr lang="en" sz="1800">
                <a:solidFill>
                  <a:srgbClr val="202124"/>
                </a:solidFill>
                <a:highlight>
                  <a:srgbClr val="FFFFFF"/>
                </a:highlight>
                <a:latin typeface="Times New Roman"/>
                <a:ea typeface="Times New Roman"/>
                <a:cs typeface="Times New Roman"/>
                <a:sym typeface="Times New Roman"/>
              </a:rPr>
              <a:t> THE DATASET</a:t>
            </a:r>
            <a:endParaRPr sz="1800">
              <a:solidFill>
                <a:srgbClr val="202124"/>
              </a:solidFill>
              <a:highlight>
                <a:srgbClr val="FFFFFF"/>
              </a:highlight>
              <a:latin typeface="Times New Roman"/>
              <a:ea typeface="Times New Roman"/>
              <a:cs typeface="Times New Roman"/>
              <a:sym typeface="Times New Roman"/>
            </a:endParaRPr>
          </a:p>
          <a:p>
            <a:pPr indent="0" lvl="0" marL="0" rtl="0" algn="l">
              <a:spcBef>
                <a:spcPts val="900"/>
              </a:spcBef>
              <a:spcAft>
                <a:spcPts val="0"/>
              </a:spcAft>
              <a:buNone/>
            </a:pPr>
            <a:r>
              <a:t/>
            </a:r>
            <a:endParaRPr sz="1800"/>
          </a:p>
        </p:txBody>
      </p:sp>
      <p:sp>
        <p:nvSpPr>
          <p:cNvPr id="132" name="Google Shape;13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just">
              <a:spcBef>
                <a:spcPts val="900"/>
              </a:spcBef>
              <a:spcAft>
                <a:spcPts val="0"/>
              </a:spcAft>
              <a:buClr>
                <a:srgbClr val="202124"/>
              </a:buClr>
              <a:buSzPts val="1400"/>
              <a:buFont typeface="Times New Roman"/>
              <a:buChar char="●"/>
            </a:pPr>
            <a:r>
              <a:rPr lang="en" sz="1400">
                <a:solidFill>
                  <a:srgbClr val="202124"/>
                </a:solidFill>
                <a:highlight>
                  <a:srgbClr val="FFFFFF"/>
                </a:highlight>
                <a:latin typeface="Times New Roman"/>
                <a:ea typeface="Times New Roman"/>
                <a:cs typeface="Times New Roman"/>
                <a:sym typeface="Times New Roman"/>
              </a:rPr>
              <a:t> I used my google drive as my cloud storage and downloaded the dataset for my model ,I attached text document of training dataset with it in the name of ‘test.txt’</a:t>
            </a:r>
            <a:endParaRPr sz="1400">
              <a:solidFill>
                <a:srgbClr val="202124"/>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02124"/>
              </a:buClr>
              <a:buSzPts val="1400"/>
              <a:buFont typeface="Times New Roman"/>
              <a:buChar char="●"/>
            </a:pPr>
            <a:r>
              <a:rPr lang="en" sz="1400">
                <a:solidFill>
                  <a:srgbClr val="202124"/>
                </a:solidFill>
                <a:highlight>
                  <a:srgbClr val="FFFFFF"/>
                </a:highlight>
                <a:latin typeface="Times New Roman"/>
                <a:ea typeface="Times New Roman"/>
                <a:cs typeface="Times New Roman"/>
                <a:sym typeface="Times New Roman"/>
              </a:rPr>
              <a:t>You can download it and copy the path name in the place of my path location </a:t>
            </a:r>
            <a:endParaRPr sz="1400">
              <a:solidFill>
                <a:srgbClr val="202124"/>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02124"/>
              </a:buClr>
              <a:buSzPts val="1400"/>
              <a:buFont typeface="Times New Roman"/>
              <a:buChar char="●"/>
            </a:pPr>
            <a:r>
              <a:rPr lang="en" sz="1400">
                <a:solidFill>
                  <a:srgbClr val="202124"/>
                </a:solidFill>
                <a:highlight>
                  <a:srgbClr val="FFFFFF"/>
                </a:highlight>
                <a:latin typeface="Times New Roman"/>
                <a:ea typeface="Times New Roman"/>
                <a:cs typeface="Times New Roman"/>
                <a:sym typeface="Times New Roman"/>
              </a:rPr>
              <a:t>The dataset is to be </a:t>
            </a:r>
            <a:r>
              <a:rPr lang="en" sz="1400">
                <a:solidFill>
                  <a:srgbClr val="202124"/>
                </a:solidFill>
                <a:highlight>
                  <a:srgbClr val="FFFFFF"/>
                </a:highlight>
                <a:latin typeface="Times New Roman"/>
                <a:ea typeface="Times New Roman"/>
                <a:cs typeface="Times New Roman"/>
                <a:sym typeface="Times New Roman"/>
              </a:rPr>
              <a:t>aligned</a:t>
            </a:r>
            <a:r>
              <a:rPr lang="en" sz="1400">
                <a:solidFill>
                  <a:srgbClr val="202124"/>
                </a:solidFill>
                <a:highlight>
                  <a:srgbClr val="FFFFFF"/>
                </a:highlight>
                <a:latin typeface="Times New Roman"/>
                <a:ea typeface="Times New Roman"/>
                <a:cs typeface="Times New Roman"/>
                <a:sym typeface="Times New Roman"/>
              </a:rPr>
              <a:t> before feeding to the main program</a:t>
            </a:r>
            <a:endParaRPr sz="1400">
              <a:solidFill>
                <a:srgbClr val="202124"/>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02124"/>
              </a:buClr>
              <a:buSzPts val="1400"/>
              <a:buFont typeface="Times New Roman"/>
              <a:buChar char="●"/>
            </a:pPr>
            <a:r>
              <a:rPr lang="en" sz="1400">
                <a:solidFill>
                  <a:srgbClr val="202124"/>
                </a:solidFill>
                <a:highlight>
                  <a:srgbClr val="FFFFFF"/>
                </a:highlight>
                <a:latin typeface="Times New Roman"/>
                <a:ea typeface="Times New Roman"/>
                <a:cs typeface="Times New Roman"/>
                <a:sym typeface="Times New Roman"/>
              </a:rPr>
              <a:t>Check the </a:t>
            </a:r>
            <a:r>
              <a:rPr lang="en" sz="1400">
                <a:solidFill>
                  <a:srgbClr val="202124"/>
                </a:solidFill>
                <a:highlight>
                  <a:srgbClr val="FFFFFF"/>
                </a:highlight>
                <a:latin typeface="Times New Roman"/>
                <a:ea typeface="Times New Roman"/>
                <a:cs typeface="Times New Roman"/>
                <a:sym typeface="Times New Roman"/>
              </a:rPr>
              <a:t>alignments</a:t>
            </a:r>
            <a:r>
              <a:rPr lang="en" sz="1400">
                <a:solidFill>
                  <a:srgbClr val="202124"/>
                </a:solidFill>
                <a:highlight>
                  <a:srgbClr val="FFFFFF"/>
                </a:highlight>
                <a:latin typeface="Times New Roman"/>
                <a:ea typeface="Times New Roman"/>
                <a:cs typeface="Times New Roman"/>
                <a:sym typeface="Times New Roman"/>
              </a:rPr>
              <a:t> and </a:t>
            </a:r>
            <a:r>
              <a:rPr lang="en" sz="1400">
                <a:solidFill>
                  <a:srgbClr val="202124"/>
                </a:solidFill>
                <a:highlight>
                  <a:srgbClr val="FFFFFF"/>
                </a:highlight>
                <a:latin typeface="Times New Roman"/>
                <a:ea typeface="Times New Roman"/>
                <a:cs typeface="Times New Roman"/>
                <a:sym typeface="Times New Roman"/>
              </a:rPr>
              <a:t>vocabularies</a:t>
            </a:r>
            <a:r>
              <a:rPr lang="en" sz="1400">
                <a:solidFill>
                  <a:srgbClr val="202124"/>
                </a:solidFill>
                <a:highlight>
                  <a:srgbClr val="FFFFFF"/>
                </a:highlight>
                <a:latin typeface="Times New Roman"/>
                <a:ea typeface="Times New Roman"/>
                <a:cs typeface="Times New Roman"/>
                <a:sym typeface="Times New Roman"/>
              </a:rPr>
              <a:t> in it by functions,and also check the size of datas</a:t>
            </a:r>
            <a:endParaRPr sz="1400">
              <a:solidFill>
                <a:srgbClr val="202124"/>
              </a:solidFill>
              <a:highlight>
                <a:srgbClr val="FFFFFF"/>
              </a:highlight>
              <a:latin typeface="Times New Roman"/>
              <a:ea typeface="Times New Roman"/>
              <a:cs typeface="Times New Roman"/>
              <a:sym typeface="Times New Roman"/>
            </a:endParaRPr>
          </a:p>
          <a:p>
            <a:pPr indent="0" lvl="0" marL="0" rtl="0" algn="l">
              <a:spcBef>
                <a:spcPts val="900"/>
              </a:spcBef>
              <a:spcAft>
                <a:spcPts val="1600"/>
              </a:spcAft>
              <a:buNone/>
            </a:pPr>
            <a:r>
              <a:t/>
            </a:r>
            <a:endParaRPr sz="1400"/>
          </a:p>
        </p:txBody>
      </p:sp>
      <p:pic>
        <p:nvPicPr>
          <p:cNvPr id="133" name="Google Shape;133;p17"/>
          <p:cNvPicPr preferRelativeResize="0"/>
          <p:nvPr/>
        </p:nvPicPr>
        <p:blipFill>
          <a:blip r:embed="rId3">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READING AND PROCESSING THE DATA:</a:t>
            </a:r>
            <a:endParaRPr sz="1800"/>
          </a:p>
        </p:txBody>
      </p:sp>
      <p:sp>
        <p:nvSpPr>
          <p:cNvPr id="139" name="Google Shape;139;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Read the dataset and stored it in seperate variables and also for </a:t>
            </a:r>
            <a:r>
              <a:rPr lang="en" sz="1400">
                <a:solidFill>
                  <a:srgbClr val="000000"/>
                </a:solidFill>
                <a:latin typeface="Times New Roman"/>
                <a:ea typeface="Times New Roman"/>
                <a:cs typeface="Times New Roman"/>
                <a:sym typeface="Times New Roman"/>
              </a:rPr>
              <a:t>vocabularies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And use those variables for processing the datas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Vectorise the text for training</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 Make sure that each character is maped</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After processing fed the dataset to training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400">
              <a:solidFill>
                <a:srgbClr val="000000"/>
              </a:solidFill>
              <a:latin typeface="Times New Roman"/>
              <a:ea typeface="Times New Roman"/>
              <a:cs typeface="Times New Roman"/>
              <a:sym typeface="Times New Roman"/>
            </a:endParaRPr>
          </a:p>
        </p:txBody>
      </p:sp>
      <p:pic>
        <p:nvPicPr>
          <p:cNvPr id="140" name="Google Shape;140;p18"/>
          <p:cNvPicPr preferRelativeResize="0"/>
          <p:nvPr/>
        </p:nvPicPr>
        <p:blipFill>
          <a:blip r:embed="rId3">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DECLARING FUNCTION</a:t>
            </a:r>
            <a:endParaRPr sz="1800"/>
          </a:p>
        </p:txBody>
      </p:sp>
      <p:sp>
        <p:nvSpPr>
          <p:cNvPr id="146" name="Google Shape;146;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This model is based on RNN(Recurrent Neural Network)</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Declare the </a:t>
            </a:r>
            <a:r>
              <a:rPr lang="en" sz="1400">
                <a:solidFill>
                  <a:srgbClr val="000000"/>
                </a:solidFill>
                <a:latin typeface="Times New Roman"/>
                <a:ea typeface="Times New Roman"/>
                <a:cs typeface="Times New Roman"/>
                <a:sym typeface="Times New Roman"/>
              </a:rPr>
              <a:t>training</a:t>
            </a:r>
            <a:r>
              <a:rPr lang="en" sz="1400">
                <a:solidFill>
                  <a:srgbClr val="000000"/>
                </a:solidFill>
                <a:latin typeface="Times New Roman"/>
                <a:ea typeface="Times New Roman"/>
                <a:cs typeface="Times New Roman"/>
                <a:sym typeface="Times New Roman"/>
              </a:rPr>
              <a:t> and targets of the dataset</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Check the lines </a:t>
            </a:r>
            <a:r>
              <a:rPr lang="en" sz="1400">
                <a:solidFill>
                  <a:srgbClr val="000000"/>
                </a:solidFill>
                <a:latin typeface="Times New Roman"/>
                <a:ea typeface="Times New Roman"/>
                <a:cs typeface="Times New Roman"/>
                <a:sym typeface="Times New Roman"/>
              </a:rPr>
              <a:t>sequential</a:t>
            </a: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Declare a function for text(poem) prediction</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In this block the text is predicted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Use tensoflow application for make the recural network</a:t>
            </a:r>
            <a:endParaRPr sz="1400">
              <a:solidFill>
                <a:srgbClr val="000000"/>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sz="1400">
              <a:solidFill>
                <a:srgbClr val="000000"/>
              </a:solidFill>
              <a:latin typeface="Times New Roman"/>
              <a:ea typeface="Times New Roman"/>
              <a:cs typeface="Times New Roman"/>
              <a:sym typeface="Times New Roman"/>
            </a:endParaRPr>
          </a:p>
        </p:txBody>
      </p:sp>
      <p:pic>
        <p:nvPicPr>
          <p:cNvPr id="147" name="Google Shape;147;p19"/>
          <p:cNvPicPr preferRelativeResize="0"/>
          <p:nvPr/>
        </p:nvPicPr>
        <p:blipFill>
          <a:blip r:embed="rId3">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TENSORFLOW APPLICATIONS</a:t>
            </a:r>
            <a:endParaRPr sz="1800"/>
          </a:p>
        </p:txBody>
      </p:sp>
      <p:sp>
        <p:nvSpPr>
          <p:cNvPr id="153" name="Google Shape;153;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Tensorshape()::</a:t>
            </a:r>
            <a:r>
              <a:rPr lang="en">
                <a:solidFill>
                  <a:srgbClr val="222222"/>
                </a:solidFill>
                <a:highlight>
                  <a:srgbClr val="FFFFFF"/>
                </a:highlight>
                <a:latin typeface="Arial"/>
                <a:ea typeface="Arial"/>
                <a:cs typeface="Arial"/>
                <a:sym typeface="Arial"/>
              </a:rPr>
              <a:t>A </a:t>
            </a:r>
            <a:r>
              <a:rPr b="1" lang="en">
                <a:solidFill>
                  <a:srgbClr val="222222"/>
                </a:solidFill>
                <a:highlight>
                  <a:srgbClr val="FFFFFF"/>
                </a:highlight>
                <a:latin typeface="Arial"/>
                <a:ea typeface="Arial"/>
                <a:cs typeface="Arial"/>
                <a:sym typeface="Arial"/>
              </a:rPr>
              <a:t>tensor</a:t>
            </a:r>
            <a:r>
              <a:rPr lang="en">
                <a:solidFill>
                  <a:srgbClr val="222222"/>
                </a:solidFill>
                <a:highlight>
                  <a:srgbClr val="FFFFFF"/>
                </a:highlight>
                <a:latin typeface="Arial"/>
                <a:ea typeface="Arial"/>
                <a:cs typeface="Arial"/>
                <a:sym typeface="Arial"/>
              </a:rPr>
              <a:t> is a vector or </a:t>
            </a:r>
            <a:r>
              <a:rPr b="1" lang="en">
                <a:solidFill>
                  <a:srgbClr val="222222"/>
                </a:solidFill>
                <a:highlight>
                  <a:srgbClr val="FFFFFF"/>
                </a:highlight>
                <a:latin typeface="Arial"/>
                <a:ea typeface="Arial"/>
                <a:cs typeface="Arial"/>
                <a:sym typeface="Arial"/>
              </a:rPr>
              <a:t>matrix</a:t>
            </a:r>
            <a:r>
              <a:rPr lang="en">
                <a:solidFill>
                  <a:srgbClr val="222222"/>
                </a:solidFill>
                <a:highlight>
                  <a:srgbClr val="FFFFFF"/>
                </a:highlight>
                <a:latin typeface="Arial"/>
                <a:ea typeface="Arial"/>
                <a:cs typeface="Arial"/>
                <a:sym typeface="Arial"/>
              </a:rPr>
              <a:t> of n-dimensions that represents all types of data. All values in a </a:t>
            </a:r>
            <a:r>
              <a:rPr b="1" lang="en">
                <a:solidFill>
                  <a:srgbClr val="222222"/>
                </a:solidFill>
                <a:highlight>
                  <a:srgbClr val="FFFFFF"/>
                </a:highlight>
                <a:latin typeface="Arial"/>
                <a:ea typeface="Arial"/>
                <a:cs typeface="Arial"/>
                <a:sym typeface="Arial"/>
              </a:rPr>
              <a:t>tensor</a:t>
            </a:r>
            <a:r>
              <a:rPr lang="en">
                <a:solidFill>
                  <a:srgbClr val="222222"/>
                </a:solidFill>
                <a:highlight>
                  <a:srgbClr val="FFFFFF"/>
                </a:highlight>
                <a:latin typeface="Arial"/>
                <a:ea typeface="Arial"/>
                <a:cs typeface="Arial"/>
                <a:sym typeface="Arial"/>
              </a:rPr>
              <a:t> hold identical data type with a known (or partially known) </a:t>
            </a:r>
            <a:r>
              <a:rPr b="1" lang="en">
                <a:solidFill>
                  <a:srgbClr val="222222"/>
                </a:solidFill>
                <a:highlight>
                  <a:srgbClr val="FFFFFF"/>
                </a:highlight>
                <a:latin typeface="Arial"/>
                <a:ea typeface="Arial"/>
                <a:cs typeface="Arial"/>
                <a:sym typeface="Arial"/>
              </a:rPr>
              <a:t>shape</a:t>
            </a:r>
            <a:r>
              <a:rPr lang="en">
                <a:solidFill>
                  <a:srgbClr val="222222"/>
                </a:solidFill>
                <a:highlight>
                  <a:srgbClr val="FFFFFF"/>
                </a:highlight>
                <a:latin typeface="Arial"/>
                <a:ea typeface="Arial"/>
                <a:cs typeface="Arial"/>
                <a:sym typeface="Arial"/>
              </a:rPr>
              <a:t>. The </a:t>
            </a:r>
            <a:r>
              <a:rPr b="1" lang="en">
                <a:solidFill>
                  <a:srgbClr val="222222"/>
                </a:solidFill>
                <a:highlight>
                  <a:srgbClr val="FFFFFF"/>
                </a:highlight>
                <a:latin typeface="Arial"/>
                <a:ea typeface="Arial"/>
                <a:cs typeface="Arial"/>
                <a:sym typeface="Arial"/>
              </a:rPr>
              <a:t>shape</a:t>
            </a:r>
            <a:r>
              <a:rPr lang="en">
                <a:solidFill>
                  <a:srgbClr val="222222"/>
                </a:solidFill>
                <a:highlight>
                  <a:srgbClr val="FFFFFF"/>
                </a:highlight>
                <a:latin typeface="Arial"/>
                <a:ea typeface="Arial"/>
                <a:cs typeface="Arial"/>
                <a:sym typeface="Arial"/>
              </a:rPr>
              <a:t> of the data is the dimensionality of the </a:t>
            </a:r>
            <a:r>
              <a:rPr b="1" lang="en">
                <a:solidFill>
                  <a:srgbClr val="222222"/>
                </a:solidFill>
                <a:highlight>
                  <a:srgbClr val="FFFFFF"/>
                </a:highlight>
                <a:latin typeface="Arial"/>
                <a:ea typeface="Arial"/>
                <a:cs typeface="Arial"/>
                <a:sym typeface="Arial"/>
              </a:rPr>
              <a:t>matrix</a:t>
            </a:r>
            <a:r>
              <a:rPr lang="en">
                <a:solidFill>
                  <a:srgbClr val="222222"/>
                </a:solidFill>
                <a:highlight>
                  <a:srgbClr val="FFFFFF"/>
                </a:highlight>
                <a:latin typeface="Arial"/>
                <a:ea typeface="Arial"/>
                <a:cs typeface="Arial"/>
                <a:sym typeface="Arial"/>
              </a:rPr>
              <a:t> or array. A </a:t>
            </a:r>
            <a:r>
              <a:rPr b="1" lang="en">
                <a:solidFill>
                  <a:srgbClr val="222222"/>
                </a:solidFill>
                <a:highlight>
                  <a:srgbClr val="FFFFFF"/>
                </a:highlight>
                <a:latin typeface="Arial"/>
                <a:ea typeface="Arial"/>
                <a:cs typeface="Arial"/>
                <a:sym typeface="Arial"/>
              </a:rPr>
              <a:t>tensor</a:t>
            </a:r>
            <a:r>
              <a:rPr lang="en">
                <a:solidFill>
                  <a:srgbClr val="222222"/>
                </a:solidFill>
                <a:highlight>
                  <a:srgbClr val="FFFFFF"/>
                </a:highlight>
                <a:latin typeface="Arial"/>
                <a:ea typeface="Arial"/>
                <a:cs typeface="Arial"/>
                <a:sym typeface="Arial"/>
              </a:rPr>
              <a:t> can be originated from the input data or the result of a computation.</a:t>
            </a:r>
            <a:endParaRPr>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a:solidFill>
                  <a:srgbClr val="222222"/>
                </a:solidFill>
                <a:highlight>
                  <a:srgbClr val="FFFFFF"/>
                </a:highlight>
                <a:latin typeface="Arial"/>
                <a:ea typeface="Arial"/>
                <a:cs typeface="Arial"/>
                <a:sym typeface="Arial"/>
              </a:rPr>
              <a:t>tensorslices()::The </a:t>
            </a:r>
            <a:r>
              <a:rPr b="1" lang="en">
                <a:solidFill>
                  <a:srgbClr val="222222"/>
                </a:solidFill>
                <a:highlight>
                  <a:srgbClr val="FFFFFF"/>
                </a:highlight>
                <a:latin typeface="Arial"/>
                <a:ea typeface="Arial"/>
                <a:cs typeface="Arial"/>
                <a:sym typeface="Arial"/>
              </a:rPr>
              <a:t>slice</a:t>
            </a:r>
            <a:r>
              <a:rPr lang="en">
                <a:solidFill>
                  <a:srgbClr val="222222"/>
                </a:solidFill>
                <a:highlight>
                  <a:srgbClr val="FFFFFF"/>
                </a:highlight>
                <a:latin typeface="Arial"/>
                <a:ea typeface="Arial"/>
                <a:cs typeface="Arial"/>
                <a:sym typeface="Arial"/>
              </a:rPr>
              <a:t> size is represented as a </a:t>
            </a:r>
            <a:r>
              <a:rPr b="1" lang="en">
                <a:solidFill>
                  <a:srgbClr val="222222"/>
                </a:solidFill>
                <a:highlight>
                  <a:srgbClr val="FFFFFF"/>
                </a:highlight>
                <a:latin typeface="Arial"/>
                <a:ea typeface="Arial"/>
                <a:cs typeface="Arial"/>
                <a:sym typeface="Arial"/>
              </a:rPr>
              <a:t>tensor</a:t>
            </a:r>
            <a:r>
              <a:rPr lang="en">
                <a:solidFill>
                  <a:srgbClr val="222222"/>
                </a:solidFill>
                <a:highlight>
                  <a:srgbClr val="FFFFFF"/>
                </a:highlight>
                <a:latin typeface="Arial"/>
                <a:ea typeface="Arial"/>
                <a:cs typeface="Arial"/>
                <a:sym typeface="Arial"/>
              </a:rPr>
              <a:t> shape, where size[i] is the number of elements of the 'i'th dimension of input_ that you want to </a:t>
            </a:r>
            <a:r>
              <a:rPr b="1" lang="en">
                <a:solidFill>
                  <a:srgbClr val="222222"/>
                </a:solidFill>
                <a:highlight>
                  <a:srgbClr val="FFFFFF"/>
                </a:highlight>
                <a:latin typeface="Arial"/>
                <a:ea typeface="Arial"/>
                <a:cs typeface="Arial"/>
                <a:sym typeface="Arial"/>
              </a:rPr>
              <a:t>slice</a:t>
            </a:r>
            <a:r>
              <a:rPr lang="en">
                <a:solidFill>
                  <a:srgbClr val="222222"/>
                </a:solidFill>
                <a:highlight>
                  <a:srgbClr val="FFFFFF"/>
                </a:highlight>
                <a:latin typeface="Arial"/>
                <a:ea typeface="Arial"/>
                <a:cs typeface="Arial"/>
                <a:sym typeface="Arial"/>
              </a:rPr>
              <a:t>. The starting location ( begin ) for the </a:t>
            </a:r>
            <a:r>
              <a:rPr b="1" lang="en">
                <a:solidFill>
                  <a:srgbClr val="222222"/>
                </a:solidFill>
                <a:highlight>
                  <a:srgbClr val="FFFFFF"/>
                </a:highlight>
                <a:latin typeface="Arial"/>
                <a:ea typeface="Arial"/>
                <a:cs typeface="Arial"/>
                <a:sym typeface="Arial"/>
              </a:rPr>
              <a:t>slice</a:t>
            </a:r>
            <a:r>
              <a:rPr lang="en">
                <a:solidFill>
                  <a:srgbClr val="222222"/>
                </a:solidFill>
                <a:highlight>
                  <a:srgbClr val="FFFFFF"/>
                </a:highlight>
                <a:latin typeface="Arial"/>
                <a:ea typeface="Arial"/>
                <a:cs typeface="Arial"/>
                <a:sym typeface="Arial"/>
              </a:rPr>
              <a:t> is represented as an offset in each dimension of input</a:t>
            </a:r>
            <a:endParaRPr>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solidFill>
                <a:srgbClr val="222222"/>
              </a:solidFill>
              <a:highlight>
                <a:srgbClr val="FFFFFF"/>
              </a:highlight>
              <a:latin typeface="Arial"/>
              <a:ea typeface="Arial"/>
              <a:cs typeface="Arial"/>
              <a:sym typeface="Arial"/>
            </a:endParaRPr>
          </a:p>
        </p:txBody>
      </p:sp>
      <p:pic>
        <p:nvPicPr>
          <p:cNvPr id="154" name="Google Shape;154;p20"/>
          <p:cNvPicPr preferRelativeResize="0"/>
          <p:nvPr/>
        </p:nvPicPr>
        <p:blipFill>
          <a:blip r:embed="rId3">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tf.keras.sequential()::A </a:t>
            </a:r>
            <a:r>
              <a:rPr b="1" lang="en" sz="1400">
                <a:solidFill>
                  <a:srgbClr val="000000"/>
                </a:solidFill>
                <a:highlight>
                  <a:srgbClr val="FFFFFF"/>
                </a:highlight>
                <a:latin typeface="Times New Roman"/>
                <a:ea typeface="Times New Roman"/>
                <a:cs typeface="Times New Roman"/>
                <a:sym typeface="Times New Roman"/>
              </a:rPr>
              <a:t>Sequential</a:t>
            </a:r>
            <a:r>
              <a:rPr lang="en" sz="1400">
                <a:solidFill>
                  <a:srgbClr val="000000"/>
                </a:solidFill>
                <a:highlight>
                  <a:srgbClr val="FFFFFF"/>
                </a:highlight>
                <a:latin typeface="Times New Roman"/>
                <a:ea typeface="Times New Roman"/>
                <a:cs typeface="Times New Roman"/>
                <a:sym typeface="Times New Roman"/>
              </a:rPr>
              <a:t> model is appropriate for a plain stack of layers where each layer has exactly one input tensor and one output tensor. Schematically, the following </a:t>
            </a:r>
            <a:r>
              <a:rPr b="1" lang="en" sz="1400">
                <a:solidFill>
                  <a:srgbClr val="000000"/>
                </a:solidFill>
                <a:highlight>
                  <a:srgbClr val="FFFFFF"/>
                </a:highlight>
                <a:latin typeface="Times New Roman"/>
                <a:ea typeface="Times New Roman"/>
                <a:cs typeface="Times New Roman"/>
                <a:sym typeface="Times New Roman"/>
              </a:rPr>
              <a:t>Sequential</a:t>
            </a:r>
            <a:r>
              <a:rPr lang="en" sz="1400">
                <a:solidFill>
                  <a:srgbClr val="000000"/>
                </a:solidFill>
                <a:highlight>
                  <a:srgbClr val="FFFFFF"/>
                </a:highlight>
                <a:latin typeface="Times New Roman"/>
                <a:ea typeface="Times New Roman"/>
                <a:cs typeface="Times New Roman"/>
                <a:sym typeface="Times New Roman"/>
              </a:rPr>
              <a:t> model: # </a:t>
            </a:r>
            <a:r>
              <a:rPr b="1" lang="en" sz="1400">
                <a:solidFill>
                  <a:srgbClr val="000000"/>
                </a:solidFill>
                <a:highlight>
                  <a:srgbClr val="FFFFFF"/>
                </a:highlight>
                <a:latin typeface="Times New Roman"/>
                <a:ea typeface="Times New Roman"/>
                <a:cs typeface="Times New Roman"/>
                <a:sym typeface="Times New Roman"/>
              </a:rPr>
              <a:t>Define Sequential</a:t>
            </a:r>
            <a:r>
              <a:rPr lang="en" sz="1400">
                <a:solidFill>
                  <a:srgbClr val="000000"/>
                </a:solidFill>
                <a:highlight>
                  <a:srgbClr val="FFFFFF"/>
                </a:highlight>
                <a:latin typeface="Times New Roman"/>
                <a:ea typeface="Times New Roman"/>
                <a:cs typeface="Times New Roman"/>
                <a:sym typeface="Times New Roman"/>
              </a:rPr>
              <a:t> model with 3 layers. model = </a:t>
            </a:r>
            <a:r>
              <a:rPr b="1" lang="en" sz="1400">
                <a:solidFill>
                  <a:srgbClr val="000000"/>
                </a:solidFill>
                <a:highlight>
                  <a:srgbClr val="FFFFFF"/>
                </a:highlight>
                <a:latin typeface="Times New Roman"/>
                <a:ea typeface="Times New Roman"/>
                <a:cs typeface="Times New Roman"/>
                <a:sym typeface="Times New Roman"/>
              </a:rPr>
              <a:t>keras</a:t>
            </a:r>
            <a:r>
              <a:rPr lang="en" sz="1400">
                <a:solidFill>
                  <a:srgbClr val="000000"/>
                </a:solidFill>
                <a:highlight>
                  <a:srgbClr val="FFFFFF"/>
                </a:highlight>
                <a:latin typeface="Times New Roman"/>
                <a:ea typeface="Times New Roman"/>
                <a:cs typeface="Times New Roman"/>
                <a:sym typeface="Times New Roman"/>
              </a:rPr>
              <a:t>.</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In this we use tf.keras.layers.GRU:whixh is used to build a </a:t>
            </a:r>
            <a:r>
              <a:rPr lang="en" sz="1400">
                <a:solidFill>
                  <a:srgbClr val="000000"/>
                </a:solidFill>
                <a:highlight>
                  <a:srgbClr val="FFFFFF"/>
                </a:highlight>
                <a:latin typeface="Times New Roman"/>
                <a:ea typeface="Times New Roman"/>
                <a:cs typeface="Times New Roman"/>
                <a:sym typeface="Times New Roman"/>
              </a:rPr>
              <a:t>recurrent</a:t>
            </a:r>
            <a:r>
              <a:rPr lang="en" sz="1400">
                <a:solidFill>
                  <a:srgbClr val="000000"/>
                </a:solidFill>
                <a:highlight>
                  <a:srgbClr val="FFFFFF"/>
                </a:highlight>
                <a:latin typeface="Times New Roman"/>
                <a:ea typeface="Times New Roman"/>
                <a:cs typeface="Times New Roman"/>
                <a:sym typeface="Times New Roman"/>
              </a:rPr>
              <a:t> neural networks based on the preibious word or phrase</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rPr lang="en" sz="1400">
                <a:solidFill>
                  <a:srgbClr val="000000"/>
                </a:solidFill>
                <a:highlight>
                  <a:srgbClr val="FFFFFF"/>
                </a:highlight>
                <a:latin typeface="Times New Roman"/>
                <a:ea typeface="Times New Roman"/>
                <a:cs typeface="Times New Roman"/>
                <a:sym typeface="Times New Roman"/>
              </a:rPr>
              <a:t>For each character the model looks up the embedding, runs the GRU one timestep with the embedding as input, and applies the dense layer to generate logits predicting the log-likelihood of the next character:</a:t>
            </a:r>
            <a:endParaRPr sz="1400">
              <a:solidFill>
                <a:srgbClr val="000000"/>
              </a:solidFill>
              <a:highlight>
                <a:srgbClr val="FFFFFF"/>
              </a:highlight>
              <a:latin typeface="Times New Roman"/>
              <a:ea typeface="Times New Roman"/>
              <a:cs typeface="Times New Roman"/>
              <a:sym typeface="Times New Roman"/>
            </a:endParaRPr>
          </a:p>
        </p:txBody>
      </p:sp>
      <p:pic>
        <p:nvPicPr>
          <p:cNvPr id="160" name="Google Shape;160;p21"/>
          <p:cNvPicPr preferRelativeResize="0"/>
          <p:nvPr/>
        </p:nvPicPr>
        <p:blipFill>
          <a:blip r:embed="rId3">
            <a:alphaModFix amt="26000"/>
          </a:blip>
          <a:stretch>
            <a:fillRect/>
          </a:stretch>
        </p:blipFill>
        <p:spPr>
          <a:xfrm>
            <a:off x="3126175" y="1334770"/>
            <a:ext cx="2350250" cy="247395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