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1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80" r:id="rId16"/>
    <p:sldId id="273" r:id="rId17"/>
    <p:sldId id="274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dhav" initials="j" lastIdx="1" clrIdx="0">
    <p:extLst>
      <p:ext uri="{19B8F6BF-5375-455C-9EA6-DF929625EA0E}">
        <p15:presenceInfo xmlns:p15="http://schemas.microsoft.com/office/powerpoint/2012/main" userId="a4aec6e29857a2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91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15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4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8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1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712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42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87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04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1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62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33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2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09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5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4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4271E9-A6D6-425B-9065-D8A8B47077E7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4A57D2-F6CA-4782-81D0-CF2ADAF25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90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50C8D-CF93-CC13-FFEC-2FD5D5864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9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083F-85FD-16E0-F4FB-04B2CF82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367" y="650438"/>
            <a:ext cx="9417422" cy="71219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Summary Statistics of the </a:t>
            </a:r>
            <a:r>
              <a:rPr lang="en-IN" dirty="0" err="1">
                <a:solidFill>
                  <a:srgbClr val="C00000"/>
                </a:solidFill>
              </a:rPr>
              <a:t>Dataframe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7F7ADA-FB4B-1598-619A-44A45DAF4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147" y="2008093"/>
            <a:ext cx="9123705" cy="3690488"/>
          </a:xfrm>
        </p:spPr>
      </p:pic>
    </p:spTree>
    <p:extLst>
      <p:ext uri="{BB962C8B-B14F-4D97-AF65-F5344CB8AC3E}">
        <p14:creationId xmlns:p14="http://schemas.microsoft.com/office/powerpoint/2010/main" val="216737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66A667-87FF-B587-123F-18F6117007CA}"/>
              </a:ext>
            </a:extLst>
          </p:cNvPr>
          <p:cNvSpPr txBox="1"/>
          <p:nvPr/>
        </p:nvSpPr>
        <p:spPr>
          <a:xfrm>
            <a:off x="2825077" y="-96343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 :</a:t>
            </a:r>
          </a:p>
          <a:p>
            <a:pPr algn="ctr"/>
            <a:endParaRPr lang="en-US" sz="4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B5C19-144A-4480-4BAF-DF6BEFACC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788932"/>
            <a:ext cx="10410824" cy="54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8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493B-F41D-0BB9-0344-697269F2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480" y="533898"/>
            <a:ext cx="9601196" cy="576262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C00000"/>
                </a:solidFill>
                <a:cs typeface="Calibri"/>
              </a:rPr>
              <a:t> </a:t>
            </a:r>
            <a:br>
              <a:rPr lang="en-US" sz="4400" b="1" dirty="0">
                <a:solidFill>
                  <a:srgbClr val="00B050"/>
                </a:solidFill>
                <a:cs typeface="Calibri"/>
              </a:rPr>
            </a:br>
            <a:r>
              <a:rPr lang="en-US" sz="4400" b="1" dirty="0">
                <a:solidFill>
                  <a:srgbClr val="00B050"/>
                </a:solidFill>
                <a:cs typeface="Calibri"/>
              </a:rPr>
              <a:t>Brand vs Models and Capacity vs Models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CF4875B-2698-AD43-5B8D-3C17E048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812" y="5658924"/>
            <a:ext cx="4718304" cy="576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LG has the highest number of models. Whereas, VG, </a:t>
            </a:r>
            <a:r>
              <a:rPr lang="en-IN" sz="1800" dirty="0" err="1">
                <a:solidFill>
                  <a:schemeClr val="tx1"/>
                </a:solidFill>
              </a:rPr>
              <a:t>Intex</a:t>
            </a:r>
            <a:r>
              <a:rPr lang="en-IN" sz="1800" dirty="0">
                <a:solidFill>
                  <a:schemeClr val="tx1"/>
                </a:solidFill>
              </a:rPr>
              <a:t>, TCL, CANDY, and Vizio have the least.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50B8229-BBAB-449C-CAE3-E2176789F8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76" y="1434352"/>
            <a:ext cx="5044174" cy="3779365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AFB786-20F1-4D01-8B58-59A4962E2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2878" y="5455521"/>
            <a:ext cx="4718304" cy="576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There are more 1.5 Ton and 1.0 Ton variants as compared to others.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ACAA77E-D704-C0B7-C2F0-A289D8551D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750" y="1434351"/>
            <a:ext cx="5302980" cy="3779366"/>
          </a:xfrm>
        </p:spPr>
      </p:pic>
    </p:spTree>
    <p:extLst>
      <p:ext uri="{BB962C8B-B14F-4D97-AF65-F5344CB8AC3E}">
        <p14:creationId xmlns:p14="http://schemas.microsoft.com/office/powerpoint/2010/main" val="129009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78BC-613C-8AA0-98E3-EB5F90D5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53" y="685535"/>
            <a:ext cx="9601196" cy="618465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POWER CONSUMPTION vs NOISE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6700B3-A509-88C5-BF85-CE0E3CCD2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7696" y="5752089"/>
            <a:ext cx="4718304" cy="576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The normal range of power consumption is from 1000 W to 1600W. And here, the median is 1365 Watt. There are many outliers beyond 2500 W.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30F852-A469-8965-9096-BDEB2F60F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4458" y="5676884"/>
            <a:ext cx="4718304" cy="576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The inter-quartile range of Noise level is between 21 dB to 60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dB.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We can observe that the minimum level is 20 dB and the maximum level is 94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dB.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Here, the median is 41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dB.</a:t>
            </a:r>
            <a:endParaRPr lang="en-IN" sz="16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8B0A653-5AE3-22A1-7AD3-54F111312F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57" y="1512874"/>
            <a:ext cx="4718304" cy="3557201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458CDB-FF34-7F2A-999F-6874294D76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15" y="1430167"/>
            <a:ext cx="5687973" cy="3722617"/>
          </a:xfrm>
        </p:spPr>
      </p:pic>
    </p:spTree>
    <p:extLst>
      <p:ext uri="{BB962C8B-B14F-4D97-AF65-F5344CB8AC3E}">
        <p14:creationId xmlns:p14="http://schemas.microsoft.com/office/powerpoint/2010/main" val="13698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9FC855-A08D-BDE2-01FA-6D6EE546790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78541" y="5002306"/>
            <a:ext cx="9528175" cy="108743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56.9% of the Air conditioners have the rating "3" out of 5, which is moderate. And "4" &amp; "5" rated Air conditioners together are 42.1%, which is good enough. only 1% of Air conditioners are rated the least.</a:t>
            </a:r>
            <a:endParaRPr lang="en-IN" sz="2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BF8BE-7773-32B6-0486-4B23E1D3978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54" y="669085"/>
            <a:ext cx="4805082" cy="4013860"/>
          </a:xfrm>
        </p:spPr>
      </p:pic>
    </p:spTree>
    <p:extLst>
      <p:ext uri="{BB962C8B-B14F-4D97-AF65-F5344CB8AC3E}">
        <p14:creationId xmlns:p14="http://schemas.microsoft.com/office/powerpoint/2010/main" val="153649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A31DE31-5B87-45D1-0710-6D0D5948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789" y="5105112"/>
            <a:ext cx="9601196" cy="1303867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Many of the Air conditioners are available in the price range between RS.30,000 to RS.40,000. Price Starts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from</a:t>
            </a:r>
            <a:r>
              <a:rPr lang="en-US" sz="27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22,000 and goes up to 77,000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IN" dirty="0">
              <a:latin typeface="+mn-lt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7EB0AA8-9676-30A8-6C08-AF47CCD99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90" y="663388"/>
            <a:ext cx="9601195" cy="4621019"/>
          </a:xfrm>
        </p:spPr>
      </p:pic>
    </p:spTree>
    <p:extLst>
      <p:ext uri="{BB962C8B-B14F-4D97-AF65-F5344CB8AC3E}">
        <p14:creationId xmlns:p14="http://schemas.microsoft.com/office/powerpoint/2010/main" val="347376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475D7C-C970-98AE-7407-1325F959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899708"/>
            <a:ext cx="9601196" cy="130386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+mn-lt"/>
              </a:rPr>
              <a:t>As the Capacity increases, the Price is also increasing. So, We can conclude that the price of an Air conditioner is directly proportional to its capacity.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BF61F5-8442-3944-712D-0001DFE0E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95" y="654425"/>
            <a:ext cx="9471210" cy="4336676"/>
          </a:xfrm>
        </p:spPr>
      </p:pic>
    </p:spTree>
    <p:extLst>
      <p:ext uri="{BB962C8B-B14F-4D97-AF65-F5344CB8AC3E}">
        <p14:creationId xmlns:p14="http://schemas.microsoft.com/office/powerpoint/2010/main" val="129330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CA5E56-7955-68A5-C3B2-CF98FC50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990" y="5137832"/>
            <a:ext cx="9601196" cy="13038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This is the Bar chart visualization of the Wi-Fi feature availability of all the Brands. We can conclude that there are many models with Wi-Fi features in Panasonic followed by Lloyd &amp; LG. Whereas, IFB, Toshiba, and Blue Star didn't have any models with Wi-Fi features.</a:t>
            </a:r>
            <a:endParaRPr lang="en-IN" sz="1800" dirty="0">
              <a:latin typeface="Garamond" panose="02020404030301010803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D18E50-A98A-A11E-70AB-4AF0507D1D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90" y="641873"/>
            <a:ext cx="1667434" cy="443215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02D20CE-9955-75DF-685B-ED35FBF418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04" y="641873"/>
            <a:ext cx="5184706" cy="4252126"/>
          </a:xfrm>
        </p:spPr>
      </p:pic>
    </p:spTree>
    <p:extLst>
      <p:ext uri="{BB962C8B-B14F-4D97-AF65-F5344CB8AC3E}">
        <p14:creationId xmlns:p14="http://schemas.microsoft.com/office/powerpoint/2010/main" val="119931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13BD-A5B7-3321-C4F1-652863AE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138950"/>
            <a:ext cx="9601196" cy="130386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There is a negative correlation between Noise Level and Price [-0.78] and there is a positive correlation between Power Consumption and Capacity [0.27].</a:t>
            </a:r>
            <a:endParaRPr lang="en-IN" sz="2200" dirty="0"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A54B0-0D87-299C-B2EB-3F7555737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875" y="726204"/>
            <a:ext cx="6372040" cy="4717546"/>
          </a:xfrm>
        </p:spPr>
      </p:pic>
    </p:spTree>
    <p:extLst>
      <p:ext uri="{BB962C8B-B14F-4D97-AF65-F5344CB8AC3E}">
        <p14:creationId xmlns:p14="http://schemas.microsoft.com/office/powerpoint/2010/main" val="320850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C6F9-1096-540B-2727-17BE7465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291"/>
            <a:ext cx="10515600" cy="1832089"/>
          </a:xfrm>
        </p:spPr>
        <p:txBody>
          <a:bodyPr>
            <a:normAutofit fontScale="90000"/>
          </a:bodyPr>
          <a:lstStyle/>
          <a:p>
            <a:r>
              <a:rPr lang="en-US" sz="44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SCRAPPING AND EXPLORATORY</a:t>
            </a:r>
            <a:br>
              <a:rPr lang="en-US" sz="44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 ANALYSIS 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AIR CONDITIONERS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B9EDE-7C28-2C56-C37E-98FACBFE9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0236" y="5615024"/>
            <a:ext cx="5181600" cy="575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 </a:t>
            </a:r>
            <a:r>
              <a:rPr lang="en-IN" dirty="0">
                <a:highlight>
                  <a:srgbClr val="C0C0C0"/>
                </a:highlight>
                <a:latin typeface="Baskerville Old Face" panose="02020602080505020303" pitchFamily="18" charset="0"/>
              </a:rPr>
              <a:t>- Ab </a:t>
            </a:r>
            <a:r>
              <a:rPr lang="en-IN" dirty="0" err="1">
                <a:highlight>
                  <a:srgbClr val="C0C0C0"/>
                </a:highlight>
                <a:latin typeface="Baskerville Old Face" panose="02020602080505020303" pitchFamily="18" charset="0"/>
              </a:rPr>
              <a:t>har</a:t>
            </a:r>
            <a:r>
              <a:rPr lang="en-IN" dirty="0">
                <a:highlight>
                  <a:srgbClr val="C0C0C0"/>
                </a:highlight>
                <a:latin typeface="Baskerville Old Face" panose="02020602080505020303" pitchFamily="18" charset="0"/>
              </a:rPr>
              <a:t> wish </a:t>
            </a:r>
            <a:r>
              <a:rPr lang="en-IN" dirty="0" err="1">
                <a:highlight>
                  <a:srgbClr val="C0C0C0"/>
                </a:highlight>
                <a:latin typeface="Baskerville Old Face" panose="02020602080505020303" pitchFamily="18" charset="0"/>
              </a:rPr>
              <a:t>hogi</a:t>
            </a:r>
            <a:r>
              <a:rPr lang="en-IN" dirty="0">
                <a:highlight>
                  <a:srgbClr val="C0C0C0"/>
                </a:highlight>
                <a:latin typeface="Baskerville Old Face" panose="02020602080505020303" pitchFamily="18" charset="0"/>
              </a:rPr>
              <a:t> poori…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5FCE5F-84B7-06A4-35C9-E5765A22BA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3593768"/>
            <a:ext cx="4718050" cy="1243677"/>
          </a:xfrm>
        </p:spPr>
      </p:pic>
    </p:spTree>
    <p:extLst>
      <p:ext uri="{BB962C8B-B14F-4D97-AF65-F5344CB8AC3E}">
        <p14:creationId xmlns:p14="http://schemas.microsoft.com/office/powerpoint/2010/main" val="103729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DB04AE-E91C-F004-AA76-DAE7F3566A53}"/>
              </a:ext>
            </a:extLst>
          </p:cNvPr>
          <p:cNvSpPr txBox="1"/>
          <p:nvPr/>
        </p:nvSpPr>
        <p:spPr>
          <a:xfrm>
            <a:off x="788893" y="769374"/>
            <a:ext cx="6849035" cy="59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  <a:ea typeface="Lato Black"/>
                <a:cs typeface="Lato Black"/>
                <a:sym typeface="Lato Black"/>
              </a:rPr>
              <a:t>About 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/>
                <a:ea typeface="Lato Black"/>
                <a:cs typeface="Lato Black"/>
                <a:sym typeface="Lato Black"/>
              </a:rPr>
              <a:t>me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1B4B2-F81B-C6CF-633D-960D34B25E11}"/>
              </a:ext>
            </a:extLst>
          </p:cNvPr>
          <p:cNvSpPr txBox="1"/>
          <p:nvPr/>
        </p:nvSpPr>
        <p:spPr>
          <a:xfrm>
            <a:off x="851647" y="1974834"/>
            <a:ext cx="100046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cs typeface="Calibri"/>
              </a:rPr>
              <a:t>NAME:- </a:t>
            </a:r>
            <a:r>
              <a:rPr lang="en-US" sz="2400" dirty="0" err="1">
                <a:cs typeface="Calibri"/>
              </a:rPr>
              <a:t>Musku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Ragavendar</a:t>
            </a:r>
            <a:r>
              <a:rPr lang="en-US" sz="2400" dirty="0">
                <a:cs typeface="Calibri"/>
              </a:rPr>
              <a:t> Reddy</a:t>
            </a:r>
          </a:p>
          <a:p>
            <a:r>
              <a:rPr lang="en-US" sz="2400" dirty="0">
                <a:cs typeface="Calibri"/>
              </a:rPr>
              <a:t>QUALIFICATION:-  BBA(Finance)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WHY DO I WANT TO LEARN DATA SCIENCE?</a:t>
            </a:r>
          </a:p>
          <a:p>
            <a:r>
              <a:rPr lang="en-US" sz="2400" dirty="0">
                <a:cs typeface="Calibri"/>
              </a:rPr>
              <a:t>I had Business Analytics in my Under Graduation, which grabbed my interest at a first glance. So It made me build my career in the field of analytics to grow to great heights as an individual.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WORK EXPERIENCE?</a:t>
            </a:r>
          </a:p>
          <a:p>
            <a:r>
              <a:rPr lang="en-US" sz="2400" dirty="0">
                <a:cs typeface="Calibri"/>
              </a:rPr>
              <a:t>I’m a Fresher.</a:t>
            </a:r>
          </a:p>
        </p:txBody>
      </p:sp>
    </p:spTree>
    <p:extLst>
      <p:ext uri="{BB962C8B-B14F-4D97-AF65-F5344CB8AC3E}">
        <p14:creationId xmlns:p14="http://schemas.microsoft.com/office/powerpoint/2010/main" val="288859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542F-9FA9-DDD6-C832-4D73076C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893"/>
            <a:ext cx="10515600" cy="1371600"/>
          </a:xfrm>
        </p:spPr>
        <p:txBody>
          <a:bodyPr>
            <a:normAutofit fontScale="90000"/>
          </a:bodyPr>
          <a:lstStyle/>
          <a:p>
            <a:r>
              <a:rPr lang="en-IN" dirty="0"/>
              <a:t>WEBSITE: </a:t>
            </a:r>
            <a:r>
              <a:rPr lang="en-IN" sz="2700" b="0" i="0" dirty="0">
                <a:solidFill>
                  <a:srgbClr val="006621"/>
                </a:solidFill>
                <a:effectLst/>
                <a:latin typeface="Roboto" panose="02000000000000000000" pitchFamily="2" charset="0"/>
              </a:rPr>
              <a:t>https://www.www.flipkart.com/search?q=ac&amp;otracker=search&amp;otracker1=search&amp;marketplace=FLIPKART&amp;as-show=on&amp;as=off&amp;page=.com</a:t>
            </a:r>
            <a:endParaRPr lang="en-IN" sz="27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E3099D-67AA-837B-0E21-B490D6DAF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31" y="1497106"/>
            <a:ext cx="10180920" cy="4315479"/>
          </a:xfrm>
        </p:spPr>
      </p:pic>
    </p:spTree>
    <p:extLst>
      <p:ext uri="{BB962C8B-B14F-4D97-AF65-F5344CB8AC3E}">
        <p14:creationId xmlns:p14="http://schemas.microsoft.com/office/powerpoint/2010/main" val="412427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50CA-0A7E-3EB1-E389-207642DD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337" y="2373787"/>
            <a:ext cx="3718455" cy="608896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FEATURES:</a:t>
            </a:r>
            <a:endParaRPr lang="en-IN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1B038-488A-F1D0-2D32-87A225A67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6823" y="3063366"/>
            <a:ext cx="4921624" cy="2987811"/>
          </a:xfrm>
        </p:spPr>
        <p:txBody>
          <a:bodyPr>
            <a:normAutofit fontScale="55000" lnSpcReduction="20000"/>
          </a:bodyPr>
          <a:lstStyle/>
          <a:p>
            <a:r>
              <a:rPr lang="en-IN" sz="2800" dirty="0">
                <a:latin typeface="Arial Black" panose="020B0A04020102020204" pitchFamily="34" charset="0"/>
              </a:rPr>
              <a:t>    1 .  BRAND</a:t>
            </a:r>
          </a:p>
          <a:p>
            <a:r>
              <a:rPr lang="en-IN" sz="2800" dirty="0">
                <a:latin typeface="Arial Black" panose="020B0A04020102020204" pitchFamily="34" charset="0"/>
              </a:rPr>
              <a:t>        2 . CAPACITY</a:t>
            </a:r>
          </a:p>
          <a:p>
            <a:r>
              <a:rPr lang="en-IN" sz="2800" dirty="0">
                <a:latin typeface="Arial Black" panose="020B0A04020102020204" pitchFamily="34" charset="0"/>
              </a:rPr>
              <a:t>    3 . RATING</a:t>
            </a:r>
          </a:p>
          <a:p>
            <a:r>
              <a:rPr lang="en-IN" sz="2800" dirty="0">
                <a:latin typeface="Arial Black" panose="020B0A04020102020204" pitchFamily="34" charset="0"/>
              </a:rPr>
              <a:t>                     4 . CONDENSER COIL</a:t>
            </a:r>
          </a:p>
          <a:p>
            <a:r>
              <a:rPr lang="en-IN" sz="2800" dirty="0">
                <a:latin typeface="Arial Black" panose="020B0A04020102020204" pitchFamily="34" charset="0"/>
              </a:rPr>
              <a:t>                              5 . POWER CONSUMPTION</a:t>
            </a:r>
          </a:p>
          <a:p>
            <a:r>
              <a:rPr lang="en-IN" sz="2800" dirty="0">
                <a:latin typeface="Arial Black" panose="020B0A04020102020204" pitchFamily="34" charset="0"/>
              </a:rPr>
              <a:t>              6 . NOISE LEVEL</a:t>
            </a:r>
          </a:p>
          <a:p>
            <a:r>
              <a:rPr lang="en-IN" sz="2800" dirty="0">
                <a:latin typeface="Arial Black" panose="020B0A04020102020204" pitchFamily="34" charset="0"/>
              </a:rPr>
              <a:t>7 . WI-FI</a:t>
            </a:r>
          </a:p>
          <a:p>
            <a:r>
              <a:rPr lang="en-IN" sz="2800" dirty="0">
                <a:latin typeface="Arial Black" panose="020B0A04020102020204" pitchFamily="34" charset="0"/>
              </a:rPr>
              <a:t>          8. WARRANTY</a:t>
            </a:r>
          </a:p>
          <a:p>
            <a:r>
              <a:rPr lang="en-IN" sz="2800" dirty="0">
                <a:latin typeface="Arial Black" panose="020B0A04020102020204" pitchFamily="34" charset="0"/>
              </a:rPr>
              <a:t>  9 . PRICE</a:t>
            </a:r>
          </a:p>
          <a:p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C57E28E-A987-AAE4-BBD4-3B1F517FD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85" y="887506"/>
            <a:ext cx="6567674" cy="2395498"/>
          </a:xfrm>
        </p:spPr>
      </p:pic>
    </p:spTree>
    <p:extLst>
      <p:ext uri="{BB962C8B-B14F-4D97-AF65-F5344CB8AC3E}">
        <p14:creationId xmlns:p14="http://schemas.microsoft.com/office/powerpoint/2010/main" val="33881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B18781-61AD-E582-95A6-40D183B4A1D4}"/>
              </a:ext>
            </a:extLst>
          </p:cNvPr>
          <p:cNvSpPr txBox="1"/>
          <p:nvPr/>
        </p:nvSpPr>
        <p:spPr>
          <a:xfrm>
            <a:off x="2783536" y="585654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IMPORTING THE LIBRARIES</a:t>
            </a:r>
            <a:endParaRPr lang="en-US" sz="36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15B65-22E0-CFD5-CAC0-DF535802DA56}"/>
              </a:ext>
            </a:extLst>
          </p:cNvPr>
          <p:cNvSpPr txBox="1"/>
          <p:nvPr/>
        </p:nvSpPr>
        <p:spPr>
          <a:xfrm>
            <a:off x="405114" y="2028616"/>
            <a:ext cx="45719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0000"/>
                </a:solidFill>
                <a:latin typeface="Times New Roman"/>
                <a:cs typeface="Times New Roman"/>
              </a:rPr>
              <a:t>Libraries: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/>
                <a:cs typeface="Times New Roman"/>
              </a:rPr>
              <a:t>Numpy</a:t>
            </a:r>
            <a:endParaRPr lang="en-IN" sz="2400" dirty="0">
              <a:latin typeface="Times New Roman"/>
              <a:cs typeface="Times New Roman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Pandas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Matplotlib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Seaborn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Requests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Bs 4/ Beautiful Soup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Re</a:t>
            </a:r>
          </a:p>
          <a:p>
            <a:pPr lvl="3"/>
            <a:endParaRPr lang="en-I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293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B5E-CB9F-F7C7-A9D6-86131309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853" y="679691"/>
            <a:ext cx="8911541" cy="588501"/>
          </a:xfrm>
        </p:spPr>
        <p:txBody>
          <a:bodyPr>
            <a:normAutofit fontScale="90000"/>
          </a:bodyPr>
          <a:lstStyle/>
          <a:p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CREATION OF DATAFRAME</a:t>
            </a:r>
            <a:endParaRPr lang="en-IN" sz="5400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A7414F-4DD7-4E86-6DE1-63D0E3455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95" y="1744844"/>
            <a:ext cx="9928335" cy="4234285"/>
          </a:xfrm>
        </p:spPr>
      </p:pic>
    </p:spTree>
    <p:extLst>
      <p:ext uri="{BB962C8B-B14F-4D97-AF65-F5344CB8AC3E}">
        <p14:creationId xmlns:p14="http://schemas.microsoft.com/office/powerpoint/2010/main" val="342278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3F8E5-05F0-DD6B-AAFA-F40CD5785F6D}"/>
              </a:ext>
            </a:extLst>
          </p:cNvPr>
          <p:cNvSpPr txBox="1"/>
          <p:nvPr/>
        </p:nvSpPr>
        <p:spPr>
          <a:xfrm>
            <a:off x="782834" y="743595"/>
            <a:ext cx="66062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1EE68-29BE-933F-05F3-83F0FB56D53D}"/>
              </a:ext>
            </a:extLst>
          </p:cNvPr>
          <p:cNvSpPr txBox="1"/>
          <p:nvPr/>
        </p:nvSpPr>
        <p:spPr>
          <a:xfrm>
            <a:off x="1061920" y="1759366"/>
            <a:ext cx="106011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Identifying Null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Identifying Missing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Removing special characters.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Removing unwanted columns and rows. For Example, Index, unnamed-0, etc...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Treating columns and converting required columns from object to int or float datatype. </a:t>
            </a:r>
          </a:p>
        </p:txBody>
      </p:sp>
    </p:spTree>
    <p:extLst>
      <p:ext uri="{BB962C8B-B14F-4D97-AF65-F5344CB8AC3E}">
        <p14:creationId xmlns:p14="http://schemas.microsoft.com/office/powerpoint/2010/main" val="215570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AC8DA8-94ED-BC7B-E9C7-C6056E0433CF}"/>
              </a:ext>
            </a:extLst>
          </p:cNvPr>
          <p:cNvSpPr txBox="1"/>
          <p:nvPr/>
        </p:nvSpPr>
        <p:spPr>
          <a:xfrm>
            <a:off x="2222351" y="762000"/>
            <a:ext cx="75237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DATAFRAME AFTER CLEANING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6BDE5-6487-C975-D553-B8C62E194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0263" y="1629086"/>
            <a:ext cx="8267952" cy="42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86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1733</TotalTime>
  <Words>554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Baskerville Old Face</vt:lpstr>
      <vt:lpstr>Garamond</vt:lpstr>
      <vt:lpstr>Helvetica Neue</vt:lpstr>
      <vt:lpstr>Lato Black</vt:lpstr>
      <vt:lpstr>Roboto</vt:lpstr>
      <vt:lpstr>Times New Roman</vt:lpstr>
      <vt:lpstr>Wingdings</vt:lpstr>
      <vt:lpstr>Organic</vt:lpstr>
      <vt:lpstr>PowerPoint Presentation</vt:lpstr>
      <vt:lpstr>WEB SCRAPPING AND EXPLORATORY  DATA  ANALYSIS ON AIR CONDITIONERS</vt:lpstr>
      <vt:lpstr>PowerPoint Presentation</vt:lpstr>
      <vt:lpstr>WEBSITE: https://www.www.flipkart.com/search?q=ac&amp;otracker=search&amp;otracker1=search&amp;marketplace=FLIPKART&amp;as-show=on&amp;as=off&amp;page=.com</vt:lpstr>
      <vt:lpstr>FEATURES:</vt:lpstr>
      <vt:lpstr>PowerPoint Presentation</vt:lpstr>
      <vt:lpstr>CREATION OF DATAFRAME</vt:lpstr>
      <vt:lpstr>PowerPoint Presentation</vt:lpstr>
      <vt:lpstr>PowerPoint Presentation</vt:lpstr>
      <vt:lpstr>Summary Statistics of the Dataframe</vt:lpstr>
      <vt:lpstr>PowerPoint Presentation</vt:lpstr>
      <vt:lpstr>  Brand vs Models and Capacity vs Models</vt:lpstr>
      <vt:lpstr>POWER CONSUMPTION vs NOISE LEVEL</vt:lpstr>
      <vt:lpstr>PowerPoint Presentation</vt:lpstr>
      <vt:lpstr>Many of the Air conditioners are available in the price range between RS.30,000 to RS.40,000. Price Starts from 22,000 and goes up to 77,000.</vt:lpstr>
      <vt:lpstr>As the Capacity increases, the Price is also increasing. So, We can conclude that the price of an Air conditioner is directly proportional to its capacity.</vt:lpstr>
      <vt:lpstr>This is the Bar chart visualization of the Wi-Fi feature availability of all the Brands. We can conclude that there are many models with Wi-Fi features in Panasonic followed by Lloyd &amp; LG. Whereas, IFB, Toshiba, and Blue Star didn't have any models with Wi-Fi features.</vt:lpstr>
      <vt:lpstr>There is a negative correlation between Noise Level and Price [-0.78] and there is a positive correlation between Power Consumption and Capacity [0.27].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jadhav</dc:creator>
  <cp:lastModifiedBy>Shonu_ raj</cp:lastModifiedBy>
  <cp:revision>21</cp:revision>
  <dcterms:created xsi:type="dcterms:W3CDTF">2022-05-05T11:12:41Z</dcterms:created>
  <dcterms:modified xsi:type="dcterms:W3CDTF">2022-07-14T09:59:40Z</dcterms:modified>
</cp:coreProperties>
</file>