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645D"/>
    <a:srgbClr val="CB524B"/>
    <a:srgbClr val="F3F3F0"/>
    <a:srgbClr val="EF8079"/>
    <a:srgbClr val="262626"/>
    <a:srgbClr val="2D4443"/>
    <a:srgbClr val="8EAD7C"/>
    <a:srgbClr val="E3DED7"/>
    <a:srgbClr val="5ABF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9" autoAdjust="0"/>
    <p:restoredTop sz="94660"/>
  </p:normalViewPr>
  <p:slideViewPr>
    <p:cSldViewPr snapToGrid="0">
      <p:cViewPr varScale="1">
        <p:scale>
          <a:sx n="71" d="100"/>
          <a:sy n="71" d="100"/>
        </p:scale>
        <p:origin x="66" y="5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5ACC-55E6-D2BB-557E-6D973DD865A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A316AFCB-1288-C692-5E4B-F7E7EA88E0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68E36209-8D10-9735-BFB2-EC90613A7B88}"/>
              </a:ext>
            </a:extLst>
          </p:cNvPr>
          <p:cNvSpPr>
            <a:spLocks noGrp="1"/>
          </p:cNvSpPr>
          <p:nvPr>
            <p:ph type="dt" sz="half" idx="10"/>
          </p:nvPr>
        </p:nvSpPr>
        <p:spPr/>
        <p:txBody>
          <a:bodyPr/>
          <a:lstStyle/>
          <a:p>
            <a:fld id="{47DA0693-A86E-4B2B-86D8-22A6F315E513}" type="datetimeFigureOut">
              <a:rPr lang="en-IN" smtClean="0"/>
              <a:t>31-05-2024</a:t>
            </a:fld>
            <a:endParaRPr lang="en-IN"/>
          </a:p>
        </p:txBody>
      </p:sp>
      <p:sp>
        <p:nvSpPr>
          <p:cNvPr id="5" name="Footer Placeholder 4">
            <a:extLst>
              <a:ext uri="{FF2B5EF4-FFF2-40B4-BE49-F238E27FC236}">
                <a16:creationId xmlns:a16="http://schemas.microsoft.com/office/drawing/2014/main" id="{66EBDA4F-6FB5-AA5C-669C-7B7587D45F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D0830B-9F16-0EF9-511A-61569A771BA6}"/>
              </a:ext>
            </a:extLst>
          </p:cNvPr>
          <p:cNvSpPr>
            <a:spLocks noGrp="1"/>
          </p:cNvSpPr>
          <p:nvPr>
            <p:ph type="sldNum" sz="quarter" idx="12"/>
          </p:nvPr>
        </p:nvSpPr>
        <p:spPr/>
        <p:txBody>
          <a:bodyPr/>
          <a:lstStyle/>
          <a:p>
            <a:fld id="{16F8E707-6320-4733-95C6-C07D69C43E87}" type="slidenum">
              <a:rPr lang="en-IN" smtClean="0"/>
              <a:t>‹#›</a:t>
            </a:fld>
            <a:endParaRPr lang="en-IN"/>
          </a:p>
        </p:txBody>
      </p:sp>
    </p:spTree>
    <p:extLst>
      <p:ext uri="{BB962C8B-B14F-4D97-AF65-F5344CB8AC3E}">
        <p14:creationId xmlns:p14="http://schemas.microsoft.com/office/powerpoint/2010/main" val="942838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0387-67F6-1B14-4F9A-A68CA6EB41D9}"/>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855FC98B-FB72-7648-B87F-8F6179299C8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A6AC3711-3D62-2652-FB07-570B7A028CCF}"/>
              </a:ext>
            </a:extLst>
          </p:cNvPr>
          <p:cNvSpPr>
            <a:spLocks noGrp="1"/>
          </p:cNvSpPr>
          <p:nvPr>
            <p:ph type="dt" sz="half" idx="10"/>
          </p:nvPr>
        </p:nvSpPr>
        <p:spPr/>
        <p:txBody>
          <a:bodyPr/>
          <a:lstStyle/>
          <a:p>
            <a:fld id="{47DA0693-A86E-4B2B-86D8-22A6F315E513}" type="datetimeFigureOut">
              <a:rPr lang="en-IN" smtClean="0"/>
              <a:t>31-05-2024</a:t>
            </a:fld>
            <a:endParaRPr lang="en-IN"/>
          </a:p>
        </p:txBody>
      </p:sp>
      <p:sp>
        <p:nvSpPr>
          <p:cNvPr id="5" name="Footer Placeholder 4">
            <a:extLst>
              <a:ext uri="{FF2B5EF4-FFF2-40B4-BE49-F238E27FC236}">
                <a16:creationId xmlns:a16="http://schemas.microsoft.com/office/drawing/2014/main" id="{6651FFA3-4B32-6312-173C-8B47F28609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DB22F7-8AFB-262C-9C16-15878A600604}"/>
              </a:ext>
            </a:extLst>
          </p:cNvPr>
          <p:cNvSpPr>
            <a:spLocks noGrp="1"/>
          </p:cNvSpPr>
          <p:nvPr>
            <p:ph type="sldNum" sz="quarter" idx="12"/>
          </p:nvPr>
        </p:nvSpPr>
        <p:spPr/>
        <p:txBody>
          <a:bodyPr/>
          <a:lstStyle/>
          <a:p>
            <a:fld id="{16F8E707-6320-4733-95C6-C07D69C43E87}" type="slidenum">
              <a:rPr lang="en-IN" smtClean="0"/>
              <a:t>‹#›</a:t>
            </a:fld>
            <a:endParaRPr lang="en-IN"/>
          </a:p>
        </p:txBody>
      </p:sp>
    </p:spTree>
    <p:extLst>
      <p:ext uri="{BB962C8B-B14F-4D97-AF65-F5344CB8AC3E}">
        <p14:creationId xmlns:p14="http://schemas.microsoft.com/office/powerpoint/2010/main" val="3936543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5E860D-3A10-902A-40C0-75FA5A638BF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39B85C8A-CE01-F59E-E54B-C6355357134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BA8F6EF1-C100-D965-5F22-D7AF00E835D6}"/>
              </a:ext>
            </a:extLst>
          </p:cNvPr>
          <p:cNvSpPr>
            <a:spLocks noGrp="1"/>
          </p:cNvSpPr>
          <p:nvPr>
            <p:ph type="dt" sz="half" idx="10"/>
          </p:nvPr>
        </p:nvSpPr>
        <p:spPr/>
        <p:txBody>
          <a:bodyPr/>
          <a:lstStyle/>
          <a:p>
            <a:fld id="{47DA0693-A86E-4B2B-86D8-22A6F315E513}" type="datetimeFigureOut">
              <a:rPr lang="en-IN" smtClean="0"/>
              <a:t>31-05-2024</a:t>
            </a:fld>
            <a:endParaRPr lang="en-IN"/>
          </a:p>
        </p:txBody>
      </p:sp>
      <p:sp>
        <p:nvSpPr>
          <p:cNvPr id="5" name="Footer Placeholder 4">
            <a:extLst>
              <a:ext uri="{FF2B5EF4-FFF2-40B4-BE49-F238E27FC236}">
                <a16:creationId xmlns:a16="http://schemas.microsoft.com/office/drawing/2014/main" id="{C867BD3A-550F-C7E2-940B-2C5208C7E4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B7E4F9-E92A-5591-91D9-0DCF518423DE}"/>
              </a:ext>
            </a:extLst>
          </p:cNvPr>
          <p:cNvSpPr>
            <a:spLocks noGrp="1"/>
          </p:cNvSpPr>
          <p:nvPr>
            <p:ph type="sldNum" sz="quarter" idx="12"/>
          </p:nvPr>
        </p:nvSpPr>
        <p:spPr/>
        <p:txBody>
          <a:bodyPr/>
          <a:lstStyle/>
          <a:p>
            <a:fld id="{16F8E707-6320-4733-95C6-C07D69C43E87}" type="slidenum">
              <a:rPr lang="en-IN" smtClean="0"/>
              <a:t>‹#›</a:t>
            </a:fld>
            <a:endParaRPr lang="en-IN"/>
          </a:p>
        </p:txBody>
      </p:sp>
    </p:spTree>
    <p:extLst>
      <p:ext uri="{BB962C8B-B14F-4D97-AF65-F5344CB8AC3E}">
        <p14:creationId xmlns:p14="http://schemas.microsoft.com/office/powerpoint/2010/main" val="231437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A38E-9ED2-89EC-79A2-6F49C1C36AA9}"/>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B62A145C-199E-CA12-B7D3-A789FD5EF86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B0E740BE-7AB6-1760-03CA-CB4C17A466F4}"/>
              </a:ext>
            </a:extLst>
          </p:cNvPr>
          <p:cNvSpPr>
            <a:spLocks noGrp="1"/>
          </p:cNvSpPr>
          <p:nvPr>
            <p:ph type="dt" sz="half" idx="10"/>
          </p:nvPr>
        </p:nvSpPr>
        <p:spPr/>
        <p:txBody>
          <a:bodyPr/>
          <a:lstStyle/>
          <a:p>
            <a:fld id="{47DA0693-A86E-4B2B-86D8-22A6F315E513}" type="datetimeFigureOut">
              <a:rPr lang="en-IN" smtClean="0"/>
              <a:t>31-05-2024</a:t>
            </a:fld>
            <a:endParaRPr lang="en-IN"/>
          </a:p>
        </p:txBody>
      </p:sp>
      <p:sp>
        <p:nvSpPr>
          <p:cNvPr id="5" name="Footer Placeholder 4">
            <a:extLst>
              <a:ext uri="{FF2B5EF4-FFF2-40B4-BE49-F238E27FC236}">
                <a16:creationId xmlns:a16="http://schemas.microsoft.com/office/drawing/2014/main" id="{1F96946D-5520-8BA3-678E-F12B4A074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DE3174-B998-0CE5-2C29-38F6EC66FB93}"/>
              </a:ext>
            </a:extLst>
          </p:cNvPr>
          <p:cNvSpPr>
            <a:spLocks noGrp="1"/>
          </p:cNvSpPr>
          <p:nvPr>
            <p:ph type="sldNum" sz="quarter" idx="12"/>
          </p:nvPr>
        </p:nvSpPr>
        <p:spPr/>
        <p:txBody>
          <a:bodyPr/>
          <a:lstStyle/>
          <a:p>
            <a:fld id="{16F8E707-6320-4733-95C6-C07D69C43E87}" type="slidenum">
              <a:rPr lang="en-IN" smtClean="0"/>
              <a:t>‹#›</a:t>
            </a:fld>
            <a:endParaRPr lang="en-IN"/>
          </a:p>
        </p:txBody>
      </p:sp>
    </p:spTree>
    <p:extLst>
      <p:ext uri="{BB962C8B-B14F-4D97-AF65-F5344CB8AC3E}">
        <p14:creationId xmlns:p14="http://schemas.microsoft.com/office/powerpoint/2010/main" val="1887443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C5F39-E6CF-82F4-B966-8E201F99AE0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7CAE7114-A26D-FF23-E5BC-5419B905E7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D8812D4-7E6B-BB01-A413-A6B782D032E7}"/>
              </a:ext>
            </a:extLst>
          </p:cNvPr>
          <p:cNvSpPr>
            <a:spLocks noGrp="1"/>
          </p:cNvSpPr>
          <p:nvPr>
            <p:ph type="dt" sz="half" idx="10"/>
          </p:nvPr>
        </p:nvSpPr>
        <p:spPr/>
        <p:txBody>
          <a:bodyPr/>
          <a:lstStyle/>
          <a:p>
            <a:fld id="{47DA0693-A86E-4B2B-86D8-22A6F315E513}" type="datetimeFigureOut">
              <a:rPr lang="en-IN" smtClean="0"/>
              <a:t>31-05-2024</a:t>
            </a:fld>
            <a:endParaRPr lang="en-IN"/>
          </a:p>
        </p:txBody>
      </p:sp>
      <p:sp>
        <p:nvSpPr>
          <p:cNvPr id="5" name="Footer Placeholder 4">
            <a:extLst>
              <a:ext uri="{FF2B5EF4-FFF2-40B4-BE49-F238E27FC236}">
                <a16:creationId xmlns:a16="http://schemas.microsoft.com/office/drawing/2014/main" id="{320F98F3-F3FF-E859-02D4-BFA27F5B55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CBFAF8-0784-69D2-018A-0E91F4933B76}"/>
              </a:ext>
            </a:extLst>
          </p:cNvPr>
          <p:cNvSpPr>
            <a:spLocks noGrp="1"/>
          </p:cNvSpPr>
          <p:nvPr>
            <p:ph type="sldNum" sz="quarter" idx="12"/>
          </p:nvPr>
        </p:nvSpPr>
        <p:spPr/>
        <p:txBody>
          <a:bodyPr/>
          <a:lstStyle/>
          <a:p>
            <a:fld id="{16F8E707-6320-4733-95C6-C07D69C43E87}" type="slidenum">
              <a:rPr lang="en-IN" smtClean="0"/>
              <a:t>‹#›</a:t>
            </a:fld>
            <a:endParaRPr lang="en-IN"/>
          </a:p>
        </p:txBody>
      </p:sp>
    </p:spTree>
    <p:extLst>
      <p:ext uri="{BB962C8B-B14F-4D97-AF65-F5344CB8AC3E}">
        <p14:creationId xmlns:p14="http://schemas.microsoft.com/office/powerpoint/2010/main" val="4094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81ECA-AB03-CDE5-1194-70F1666DAC27}"/>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3A8BC0B4-098E-DB36-F113-2A71AEA5030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156CF4C4-8C90-78AB-D0D3-0F67ECC63B9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39E66384-B319-3441-BB5C-336E83AFE40D}"/>
              </a:ext>
            </a:extLst>
          </p:cNvPr>
          <p:cNvSpPr>
            <a:spLocks noGrp="1"/>
          </p:cNvSpPr>
          <p:nvPr>
            <p:ph type="dt" sz="half" idx="10"/>
          </p:nvPr>
        </p:nvSpPr>
        <p:spPr/>
        <p:txBody>
          <a:bodyPr/>
          <a:lstStyle/>
          <a:p>
            <a:fld id="{47DA0693-A86E-4B2B-86D8-22A6F315E513}" type="datetimeFigureOut">
              <a:rPr lang="en-IN" smtClean="0"/>
              <a:t>31-05-2024</a:t>
            </a:fld>
            <a:endParaRPr lang="en-IN"/>
          </a:p>
        </p:txBody>
      </p:sp>
      <p:sp>
        <p:nvSpPr>
          <p:cNvPr id="6" name="Footer Placeholder 5">
            <a:extLst>
              <a:ext uri="{FF2B5EF4-FFF2-40B4-BE49-F238E27FC236}">
                <a16:creationId xmlns:a16="http://schemas.microsoft.com/office/drawing/2014/main" id="{92F8F985-C54F-93CF-55EC-75F09E04E7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4ED409-9029-7483-CB6E-7C76B12667FA}"/>
              </a:ext>
            </a:extLst>
          </p:cNvPr>
          <p:cNvSpPr>
            <a:spLocks noGrp="1"/>
          </p:cNvSpPr>
          <p:nvPr>
            <p:ph type="sldNum" sz="quarter" idx="12"/>
          </p:nvPr>
        </p:nvSpPr>
        <p:spPr/>
        <p:txBody>
          <a:bodyPr/>
          <a:lstStyle/>
          <a:p>
            <a:fld id="{16F8E707-6320-4733-95C6-C07D69C43E87}" type="slidenum">
              <a:rPr lang="en-IN" smtClean="0"/>
              <a:t>‹#›</a:t>
            </a:fld>
            <a:endParaRPr lang="en-IN"/>
          </a:p>
        </p:txBody>
      </p:sp>
    </p:spTree>
    <p:extLst>
      <p:ext uri="{BB962C8B-B14F-4D97-AF65-F5344CB8AC3E}">
        <p14:creationId xmlns:p14="http://schemas.microsoft.com/office/powerpoint/2010/main" val="61711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E07F-CC10-A8E5-1A43-9B3A54A2545A}"/>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9D1D2F29-0781-C34E-779F-27C04D9C88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7AEE5B8-3771-9CA9-890D-6CCD5975443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CDAB7393-F8F7-9B40-2C06-C653DD85B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18DB400-028E-A53E-4251-FD6AF4EEDD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E40AA5B7-4D56-0497-6F2C-DAB9A42F5232}"/>
              </a:ext>
            </a:extLst>
          </p:cNvPr>
          <p:cNvSpPr>
            <a:spLocks noGrp="1"/>
          </p:cNvSpPr>
          <p:nvPr>
            <p:ph type="dt" sz="half" idx="10"/>
          </p:nvPr>
        </p:nvSpPr>
        <p:spPr/>
        <p:txBody>
          <a:bodyPr/>
          <a:lstStyle/>
          <a:p>
            <a:fld id="{47DA0693-A86E-4B2B-86D8-22A6F315E513}" type="datetimeFigureOut">
              <a:rPr lang="en-IN" smtClean="0"/>
              <a:t>31-05-2024</a:t>
            </a:fld>
            <a:endParaRPr lang="en-IN"/>
          </a:p>
        </p:txBody>
      </p:sp>
      <p:sp>
        <p:nvSpPr>
          <p:cNvPr id="8" name="Footer Placeholder 7">
            <a:extLst>
              <a:ext uri="{FF2B5EF4-FFF2-40B4-BE49-F238E27FC236}">
                <a16:creationId xmlns:a16="http://schemas.microsoft.com/office/drawing/2014/main" id="{FFB75CD5-C291-C3BD-D1CD-DA4D2B52F9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EF28B3-81BE-EFBD-8FEE-F7D6A3DC67F7}"/>
              </a:ext>
            </a:extLst>
          </p:cNvPr>
          <p:cNvSpPr>
            <a:spLocks noGrp="1"/>
          </p:cNvSpPr>
          <p:nvPr>
            <p:ph type="sldNum" sz="quarter" idx="12"/>
          </p:nvPr>
        </p:nvSpPr>
        <p:spPr/>
        <p:txBody>
          <a:bodyPr/>
          <a:lstStyle/>
          <a:p>
            <a:fld id="{16F8E707-6320-4733-95C6-C07D69C43E87}" type="slidenum">
              <a:rPr lang="en-IN" smtClean="0"/>
              <a:t>‹#›</a:t>
            </a:fld>
            <a:endParaRPr lang="en-IN"/>
          </a:p>
        </p:txBody>
      </p:sp>
    </p:spTree>
    <p:extLst>
      <p:ext uri="{BB962C8B-B14F-4D97-AF65-F5344CB8AC3E}">
        <p14:creationId xmlns:p14="http://schemas.microsoft.com/office/powerpoint/2010/main" val="2144175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3502-2B33-4110-5EE4-B53668FBB0FB}"/>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FFAFC51A-0CBF-A1FA-0E5C-18FD93717917}"/>
              </a:ext>
            </a:extLst>
          </p:cNvPr>
          <p:cNvSpPr>
            <a:spLocks noGrp="1"/>
          </p:cNvSpPr>
          <p:nvPr>
            <p:ph type="dt" sz="half" idx="10"/>
          </p:nvPr>
        </p:nvSpPr>
        <p:spPr/>
        <p:txBody>
          <a:bodyPr/>
          <a:lstStyle/>
          <a:p>
            <a:fld id="{47DA0693-A86E-4B2B-86D8-22A6F315E513}" type="datetimeFigureOut">
              <a:rPr lang="en-IN" smtClean="0"/>
              <a:t>31-05-2024</a:t>
            </a:fld>
            <a:endParaRPr lang="en-IN"/>
          </a:p>
        </p:txBody>
      </p:sp>
      <p:sp>
        <p:nvSpPr>
          <p:cNvPr id="4" name="Footer Placeholder 3">
            <a:extLst>
              <a:ext uri="{FF2B5EF4-FFF2-40B4-BE49-F238E27FC236}">
                <a16:creationId xmlns:a16="http://schemas.microsoft.com/office/drawing/2014/main" id="{D64A3A9E-4109-DBB3-C855-7BD7CE379F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11BDAE-1C15-5B25-B1EC-288451739E7C}"/>
              </a:ext>
            </a:extLst>
          </p:cNvPr>
          <p:cNvSpPr>
            <a:spLocks noGrp="1"/>
          </p:cNvSpPr>
          <p:nvPr>
            <p:ph type="sldNum" sz="quarter" idx="12"/>
          </p:nvPr>
        </p:nvSpPr>
        <p:spPr/>
        <p:txBody>
          <a:bodyPr/>
          <a:lstStyle/>
          <a:p>
            <a:fld id="{16F8E707-6320-4733-95C6-C07D69C43E87}" type="slidenum">
              <a:rPr lang="en-IN" smtClean="0"/>
              <a:t>‹#›</a:t>
            </a:fld>
            <a:endParaRPr lang="en-IN"/>
          </a:p>
        </p:txBody>
      </p:sp>
    </p:spTree>
    <p:extLst>
      <p:ext uri="{BB962C8B-B14F-4D97-AF65-F5344CB8AC3E}">
        <p14:creationId xmlns:p14="http://schemas.microsoft.com/office/powerpoint/2010/main" val="926629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95C03E-3066-D98C-97E8-DC879327239F}"/>
              </a:ext>
            </a:extLst>
          </p:cNvPr>
          <p:cNvSpPr>
            <a:spLocks noGrp="1"/>
          </p:cNvSpPr>
          <p:nvPr>
            <p:ph type="dt" sz="half" idx="10"/>
          </p:nvPr>
        </p:nvSpPr>
        <p:spPr/>
        <p:txBody>
          <a:bodyPr/>
          <a:lstStyle/>
          <a:p>
            <a:fld id="{47DA0693-A86E-4B2B-86D8-22A6F315E513}" type="datetimeFigureOut">
              <a:rPr lang="en-IN" smtClean="0"/>
              <a:t>31-05-2024</a:t>
            </a:fld>
            <a:endParaRPr lang="en-IN"/>
          </a:p>
        </p:txBody>
      </p:sp>
      <p:sp>
        <p:nvSpPr>
          <p:cNvPr id="3" name="Footer Placeholder 2">
            <a:extLst>
              <a:ext uri="{FF2B5EF4-FFF2-40B4-BE49-F238E27FC236}">
                <a16:creationId xmlns:a16="http://schemas.microsoft.com/office/drawing/2014/main" id="{3698EA0E-C8F5-70F6-AE5E-74AA93F884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1C47B4-38B8-6307-B802-28DE44FD4265}"/>
              </a:ext>
            </a:extLst>
          </p:cNvPr>
          <p:cNvSpPr>
            <a:spLocks noGrp="1"/>
          </p:cNvSpPr>
          <p:nvPr>
            <p:ph type="sldNum" sz="quarter" idx="12"/>
          </p:nvPr>
        </p:nvSpPr>
        <p:spPr/>
        <p:txBody>
          <a:bodyPr/>
          <a:lstStyle/>
          <a:p>
            <a:fld id="{16F8E707-6320-4733-95C6-C07D69C43E87}" type="slidenum">
              <a:rPr lang="en-IN" smtClean="0"/>
              <a:t>‹#›</a:t>
            </a:fld>
            <a:endParaRPr lang="en-IN"/>
          </a:p>
        </p:txBody>
      </p:sp>
    </p:spTree>
    <p:extLst>
      <p:ext uri="{BB962C8B-B14F-4D97-AF65-F5344CB8AC3E}">
        <p14:creationId xmlns:p14="http://schemas.microsoft.com/office/powerpoint/2010/main" val="207167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17DC0-3852-B777-C687-143594F7BD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6DC2D6BA-5A94-9436-62F8-F471E7E3CE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3CEE32C2-BD1A-0BA5-2E25-0E865D243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E5AEC7-A398-EB00-4C95-5BF9DA0C82D3}"/>
              </a:ext>
            </a:extLst>
          </p:cNvPr>
          <p:cNvSpPr>
            <a:spLocks noGrp="1"/>
          </p:cNvSpPr>
          <p:nvPr>
            <p:ph type="dt" sz="half" idx="10"/>
          </p:nvPr>
        </p:nvSpPr>
        <p:spPr/>
        <p:txBody>
          <a:bodyPr/>
          <a:lstStyle/>
          <a:p>
            <a:fld id="{47DA0693-A86E-4B2B-86D8-22A6F315E513}" type="datetimeFigureOut">
              <a:rPr lang="en-IN" smtClean="0"/>
              <a:t>31-05-2024</a:t>
            </a:fld>
            <a:endParaRPr lang="en-IN"/>
          </a:p>
        </p:txBody>
      </p:sp>
      <p:sp>
        <p:nvSpPr>
          <p:cNvPr id="6" name="Footer Placeholder 5">
            <a:extLst>
              <a:ext uri="{FF2B5EF4-FFF2-40B4-BE49-F238E27FC236}">
                <a16:creationId xmlns:a16="http://schemas.microsoft.com/office/drawing/2014/main" id="{926C5EED-4BF1-5F9C-F3A1-B2551F38EC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C09716-3AAB-1B51-2DB5-5D4141EFD1D9}"/>
              </a:ext>
            </a:extLst>
          </p:cNvPr>
          <p:cNvSpPr>
            <a:spLocks noGrp="1"/>
          </p:cNvSpPr>
          <p:nvPr>
            <p:ph type="sldNum" sz="quarter" idx="12"/>
          </p:nvPr>
        </p:nvSpPr>
        <p:spPr/>
        <p:txBody>
          <a:bodyPr/>
          <a:lstStyle/>
          <a:p>
            <a:fld id="{16F8E707-6320-4733-95C6-C07D69C43E87}" type="slidenum">
              <a:rPr lang="en-IN" smtClean="0"/>
              <a:t>‹#›</a:t>
            </a:fld>
            <a:endParaRPr lang="en-IN"/>
          </a:p>
        </p:txBody>
      </p:sp>
    </p:spTree>
    <p:extLst>
      <p:ext uri="{BB962C8B-B14F-4D97-AF65-F5344CB8AC3E}">
        <p14:creationId xmlns:p14="http://schemas.microsoft.com/office/powerpoint/2010/main" val="127199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7711-6A29-85FC-FB6A-3A4A392C7A5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66BB8F37-FC7F-9109-72CB-80A4596B8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8AA421-B5E5-0167-17B0-E6B34BA39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FE8736F-72F2-B25E-D632-CF20AA0FFCB9}"/>
              </a:ext>
            </a:extLst>
          </p:cNvPr>
          <p:cNvSpPr>
            <a:spLocks noGrp="1"/>
          </p:cNvSpPr>
          <p:nvPr>
            <p:ph type="dt" sz="half" idx="10"/>
          </p:nvPr>
        </p:nvSpPr>
        <p:spPr/>
        <p:txBody>
          <a:bodyPr/>
          <a:lstStyle/>
          <a:p>
            <a:fld id="{47DA0693-A86E-4B2B-86D8-22A6F315E513}" type="datetimeFigureOut">
              <a:rPr lang="en-IN" smtClean="0"/>
              <a:t>31-05-2024</a:t>
            </a:fld>
            <a:endParaRPr lang="en-IN"/>
          </a:p>
        </p:txBody>
      </p:sp>
      <p:sp>
        <p:nvSpPr>
          <p:cNvPr id="6" name="Footer Placeholder 5">
            <a:extLst>
              <a:ext uri="{FF2B5EF4-FFF2-40B4-BE49-F238E27FC236}">
                <a16:creationId xmlns:a16="http://schemas.microsoft.com/office/drawing/2014/main" id="{756AB379-8C94-488C-66E9-460AB658AA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D0D665-6D1B-A018-60F8-D6B5902451BF}"/>
              </a:ext>
            </a:extLst>
          </p:cNvPr>
          <p:cNvSpPr>
            <a:spLocks noGrp="1"/>
          </p:cNvSpPr>
          <p:nvPr>
            <p:ph type="sldNum" sz="quarter" idx="12"/>
          </p:nvPr>
        </p:nvSpPr>
        <p:spPr/>
        <p:txBody>
          <a:bodyPr/>
          <a:lstStyle/>
          <a:p>
            <a:fld id="{16F8E707-6320-4733-95C6-C07D69C43E87}" type="slidenum">
              <a:rPr lang="en-IN" smtClean="0"/>
              <a:t>‹#›</a:t>
            </a:fld>
            <a:endParaRPr lang="en-IN"/>
          </a:p>
        </p:txBody>
      </p:sp>
    </p:spTree>
    <p:extLst>
      <p:ext uri="{BB962C8B-B14F-4D97-AF65-F5344CB8AC3E}">
        <p14:creationId xmlns:p14="http://schemas.microsoft.com/office/powerpoint/2010/main" val="2463554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F29175-92BB-54F5-0682-B451675B77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2ED0C9C5-5436-84B7-812D-8521E8F7AF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97EFCAE7-6EC4-4CA6-DB84-5A1F6AA818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A0693-A86E-4B2B-86D8-22A6F315E513}" type="datetimeFigureOut">
              <a:rPr lang="en-IN" smtClean="0"/>
              <a:t>31-05-2024</a:t>
            </a:fld>
            <a:endParaRPr lang="en-IN"/>
          </a:p>
        </p:txBody>
      </p:sp>
      <p:sp>
        <p:nvSpPr>
          <p:cNvPr id="5" name="Footer Placeholder 4">
            <a:extLst>
              <a:ext uri="{FF2B5EF4-FFF2-40B4-BE49-F238E27FC236}">
                <a16:creationId xmlns:a16="http://schemas.microsoft.com/office/drawing/2014/main" id="{B315BA59-C09A-8B0B-3F42-D78263BD3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0EB6C7-4318-050E-ED9F-E615C0FF61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8E707-6320-4733-95C6-C07D69C43E87}" type="slidenum">
              <a:rPr lang="en-IN" smtClean="0"/>
              <a:t>‹#›</a:t>
            </a:fld>
            <a:endParaRPr lang="en-IN"/>
          </a:p>
        </p:txBody>
      </p:sp>
    </p:spTree>
    <p:extLst>
      <p:ext uri="{BB962C8B-B14F-4D97-AF65-F5344CB8AC3E}">
        <p14:creationId xmlns:p14="http://schemas.microsoft.com/office/powerpoint/2010/main" val="192838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645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9790-D70E-71FA-FB1E-AD319166B404}"/>
              </a:ext>
            </a:extLst>
          </p:cNvPr>
          <p:cNvSpPr>
            <a:spLocks noGrp="1"/>
          </p:cNvSpPr>
          <p:nvPr>
            <p:ph type="ctrTitle"/>
          </p:nvPr>
        </p:nvSpPr>
        <p:spPr/>
        <p:txBody>
          <a:bodyPr/>
          <a:lstStyle/>
          <a:p>
            <a:r>
              <a:rPr lang="en-GB" dirty="0">
                <a:solidFill>
                  <a:schemeClr val="bg1"/>
                </a:solidFill>
              </a:rPr>
              <a:t>Employee Attrition</a:t>
            </a:r>
            <a:endParaRPr lang="en-IN" dirty="0">
              <a:solidFill>
                <a:schemeClr val="bg1"/>
              </a:solidFill>
            </a:endParaRPr>
          </a:p>
        </p:txBody>
      </p:sp>
      <p:sp>
        <p:nvSpPr>
          <p:cNvPr id="3" name="Subtitle 2">
            <a:extLst>
              <a:ext uri="{FF2B5EF4-FFF2-40B4-BE49-F238E27FC236}">
                <a16:creationId xmlns:a16="http://schemas.microsoft.com/office/drawing/2014/main" id="{D3B967FA-0212-6205-4996-E32BD808A478}"/>
              </a:ext>
            </a:extLst>
          </p:cNvPr>
          <p:cNvSpPr>
            <a:spLocks noGrp="1"/>
          </p:cNvSpPr>
          <p:nvPr>
            <p:ph type="subTitle" idx="1"/>
          </p:nvPr>
        </p:nvSpPr>
        <p:spPr/>
        <p:txBody>
          <a:bodyPr/>
          <a:lstStyle/>
          <a:p>
            <a:r>
              <a:rPr lang="en-GB" b="1" dirty="0">
                <a:solidFill>
                  <a:schemeClr val="bg1"/>
                </a:solidFill>
              </a:rPr>
              <a:t>A</a:t>
            </a:r>
            <a:r>
              <a:rPr lang="en-IN" b="1" dirty="0" err="1">
                <a:solidFill>
                  <a:schemeClr val="bg1"/>
                </a:solidFill>
              </a:rPr>
              <a:t>nalysis</a:t>
            </a:r>
            <a:endParaRPr lang="en-IN" b="1" dirty="0">
              <a:solidFill>
                <a:schemeClr val="bg1"/>
              </a:solidFill>
            </a:endParaRPr>
          </a:p>
        </p:txBody>
      </p:sp>
      <p:pic>
        <p:nvPicPr>
          <p:cNvPr id="5" name="Picture 4">
            <a:extLst>
              <a:ext uri="{FF2B5EF4-FFF2-40B4-BE49-F238E27FC236}">
                <a16:creationId xmlns:a16="http://schemas.microsoft.com/office/drawing/2014/main" id="{30763048-BD98-CC34-DE96-FCDD37236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197" y="4163546"/>
            <a:ext cx="3743605" cy="2495737"/>
          </a:xfrm>
          <a:prstGeom prst="rect">
            <a:avLst/>
          </a:prstGeom>
        </p:spPr>
      </p:pic>
    </p:spTree>
    <p:extLst>
      <p:ext uri="{BB962C8B-B14F-4D97-AF65-F5344CB8AC3E}">
        <p14:creationId xmlns:p14="http://schemas.microsoft.com/office/powerpoint/2010/main" val="298432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2C63-5895-DD1D-4181-24891A142AAF}"/>
              </a:ext>
            </a:extLst>
          </p:cNvPr>
          <p:cNvSpPr>
            <a:spLocks noGrp="1"/>
          </p:cNvSpPr>
          <p:nvPr>
            <p:ph type="title"/>
          </p:nvPr>
        </p:nvSpPr>
        <p:spPr/>
        <p:txBody>
          <a:bodyPr>
            <a:normAutofit/>
          </a:bodyPr>
          <a:lstStyle/>
          <a:p>
            <a:pPr algn="ctr"/>
            <a:r>
              <a:rPr lang="en-GB" sz="3200" b="1" dirty="0">
                <a:latin typeface="+mn-lt"/>
              </a:rPr>
              <a:t>The age distribution of employees across different </a:t>
            </a:r>
            <a:r>
              <a:rPr lang="en-GB" sz="3200" b="1" dirty="0" err="1">
                <a:latin typeface="+mn-lt"/>
              </a:rPr>
              <a:t>departements</a:t>
            </a:r>
            <a:endParaRPr lang="en-IN" sz="3200" b="1" dirty="0">
              <a:latin typeface="+mn-lt"/>
            </a:endParaRPr>
          </a:p>
        </p:txBody>
      </p:sp>
      <p:pic>
        <p:nvPicPr>
          <p:cNvPr id="6" name="Content Placeholder 5">
            <a:extLst>
              <a:ext uri="{FF2B5EF4-FFF2-40B4-BE49-F238E27FC236}">
                <a16:creationId xmlns:a16="http://schemas.microsoft.com/office/drawing/2014/main" id="{CF446CFB-86C1-63D1-C939-01938EA7B4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28487" y="1825625"/>
            <a:ext cx="4401026" cy="4351338"/>
          </a:xfrm>
        </p:spPr>
      </p:pic>
      <p:sp>
        <p:nvSpPr>
          <p:cNvPr id="4" name="Content Placeholder 3">
            <a:extLst>
              <a:ext uri="{FF2B5EF4-FFF2-40B4-BE49-F238E27FC236}">
                <a16:creationId xmlns:a16="http://schemas.microsoft.com/office/drawing/2014/main" id="{6923456A-31A3-D4FF-30CC-EF158B6EED0A}"/>
              </a:ext>
            </a:extLst>
          </p:cNvPr>
          <p:cNvSpPr>
            <a:spLocks noGrp="1"/>
          </p:cNvSpPr>
          <p:nvPr>
            <p:ph sz="half" idx="2"/>
          </p:nvPr>
        </p:nvSpPr>
        <p:spPr/>
        <p:txBody>
          <a:bodyPr>
            <a:normAutofit/>
          </a:bodyPr>
          <a:lstStyle/>
          <a:p>
            <a:pPr marL="342900" indent="-342900" algn="just">
              <a:lnSpc>
                <a:spcPct val="107000"/>
              </a:lnSpc>
              <a:spcAft>
                <a:spcPts val="800"/>
              </a:spcAft>
              <a:buFont typeface="+mj-lt"/>
              <a:buAutoNum type="arabicPeriod"/>
            </a:pPr>
            <a:r>
              <a:rPr lang="en-IN" sz="1800" kern="0" dirty="0">
                <a:effectLst/>
                <a:ea typeface="Times New Roman" panose="02020603050405020304" pitchFamily="18" charset="0"/>
                <a:cs typeface="Arial" panose="020B0604020202020204" pitchFamily="34" charset="0"/>
              </a:rPr>
              <a:t>The Research department has the largest number of employees, with 2,883 individuals, significantly more than the Sales department (1,338 employees) and the Human Resources &amp; Development department (189 employees). </a:t>
            </a:r>
            <a:endParaRPr lang="en-IN" sz="1800" kern="100" dirty="0">
              <a:effectLst/>
              <a:ea typeface="Calibri" panose="020F0502020204030204" pitchFamily="34" charset="0"/>
              <a:cs typeface="Arial" panose="020B0604020202020204" pitchFamily="34" charset="0"/>
            </a:endParaRPr>
          </a:p>
          <a:p>
            <a:pPr marL="342900" indent="-342900" algn="just">
              <a:lnSpc>
                <a:spcPct val="107000"/>
              </a:lnSpc>
              <a:spcAft>
                <a:spcPts val="800"/>
              </a:spcAft>
              <a:buFont typeface="+mj-lt"/>
              <a:buAutoNum type="arabicPeriod"/>
            </a:pPr>
            <a:r>
              <a:rPr lang="en-IN" sz="1800" kern="0" dirty="0">
                <a:effectLst/>
                <a:ea typeface="Times New Roman" panose="02020603050405020304" pitchFamily="18" charset="0"/>
                <a:cs typeface="Arial" panose="020B0604020202020204" pitchFamily="34" charset="0"/>
              </a:rPr>
              <a:t>The Human Resources &amp; Development department has the smallest workforce among the three departments shown in the graph.</a:t>
            </a:r>
            <a:endParaRPr lang="en-IN" sz="1800" dirty="0"/>
          </a:p>
          <a:p>
            <a:pPr marL="342900" indent="-342900" algn="just">
              <a:lnSpc>
                <a:spcPct val="107000"/>
              </a:lnSpc>
              <a:spcAft>
                <a:spcPts val="800"/>
              </a:spcAft>
              <a:buFont typeface="+mj-lt"/>
              <a:buAutoNum type="arabicPeriod"/>
            </a:pPr>
            <a:endParaRPr lang="en-IN" sz="1800" dirty="0"/>
          </a:p>
        </p:txBody>
      </p:sp>
    </p:spTree>
    <p:extLst>
      <p:ext uri="{BB962C8B-B14F-4D97-AF65-F5344CB8AC3E}">
        <p14:creationId xmlns:p14="http://schemas.microsoft.com/office/powerpoint/2010/main" val="289553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645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ACBB-44E4-FE95-F0C9-8992A6046D2D}"/>
              </a:ext>
            </a:extLst>
          </p:cNvPr>
          <p:cNvSpPr>
            <a:spLocks noGrp="1"/>
          </p:cNvSpPr>
          <p:nvPr>
            <p:ph type="title"/>
          </p:nvPr>
        </p:nvSpPr>
        <p:spPr/>
        <p:txBody>
          <a:bodyPr>
            <a:normAutofit/>
          </a:bodyPr>
          <a:lstStyle/>
          <a:p>
            <a:pPr algn="ctr"/>
            <a:r>
              <a:rPr lang="en-GB" sz="3200" b="1" dirty="0">
                <a:solidFill>
                  <a:schemeClr val="bg1"/>
                </a:solidFill>
                <a:latin typeface="+mn-lt"/>
              </a:rPr>
              <a:t>The most common educational fields among employees</a:t>
            </a:r>
            <a:endParaRPr lang="en-IN" sz="3200" b="1" dirty="0">
              <a:solidFill>
                <a:schemeClr val="bg1"/>
              </a:solidFill>
              <a:latin typeface="+mn-lt"/>
            </a:endParaRPr>
          </a:p>
        </p:txBody>
      </p:sp>
      <p:pic>
        <p:nvPicPr>
          <p:cNvPr id="6" name="Content Placeholder 5">
            <a:extLst>
              <a:ext uri="{FF2B5EF4-FFF2-40B4-BE49-F238E27FC236}">
                <a16:creationId xmlns:a16="http://schemas.microsoft.com/office/drawing/2014/main" id="{783D38AA-724F-221C-61D5-CE556A69AFC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15394" y="1825625"/>
            <a:ext cx="3627211" cy="4351338"/>
          </a:xfrm>
        </p:spPr>
      </p:pic>
      <p:sp>
        <p:nvSpPr>
          <p:cNvPr id="4" name="Content Placeholder 3">
            <a:extLst>
              <a:ext uri="{FF2B5EF4-FFF2-40B4-BE49-F238E27FC236}">
                <a16:creationId xmlns:a16="http://schemas.microsoft.com/office/drawing/2014/main" id="{6F061BB8-C18B-91A9-A60B-0800033FF4C5}"/>
              </a:ext>
            </a:extLst>
          </p:cNvPr>
          <p:cNvSpPr>
            <a:spLocks noGrp="1"/>
          </p:cNvSpPr>
          <p:nvPr>
            <p:ph sz="half" idx="2"/>
          </p:nvPr>
        </p:nvSpPr>
        <p:spPr/>
        <p:txBody>
          <a:bodyPr/>
          <a:lstStyle/>
          <a:p>
            <a:pPr marL="342900" indent="-342900" algn="just">
              <a:lnSpc>
                <a:spcPct val="107000"/>
              </a:lnSpc>
              <a:spcAft>
                <a:spcPts val="800"/>
              </a:spcAft>
              <a:buFont typeface="+mj-lt"/>
              <a:buAutoNum type="arabicPeriod"/>
            </a:pPr>
            <a:r>
              <a:rPr lang="en-IN" sz="1800" kern="0" dirty="0">
                <a:solidFill>
                  <a:schemeClr val="bg1"/>
                </a:solidFill>
                <a:effectLst/>
                <a:ea typeface="Times New Roman" panose="02020603050405020304" pitchFamily="18" charset="0"/>
                <a:cs typeface="Arial" panose="020B0604020202020204" pitchFamily="34" charset="0"/>
              </a:rPr>
              <a:t>Life Sciences is the most common educational field among employees, with 1,818 individuals holding degrees in this area. </a:t>
            </a:r>
            <a:endParaRPr lang="en-IN" sz="1800" kern="100" dirty="0">
              <a:solidFill>
                <a:schemeClr val="bg1"/>
              </a:solidFill>
              <a:effectLst/>
              <a:ea typeface="Calibri" panose="020F0502020204030204" pitchFamily="34" charset="0"/>
              <a:cs typeface="Arial" panose="020B0604020202020204" pitchFamily="34" charset="0"/>
            </a:endParaRPr>
          </a:p>
          <a:p>
            <a:pPr marL="342900" indent="-342900" algn="just">
              <a:lnSpc>
                <a:spcPct val="107000"/>
              </a:lnSpc>
              <a:spcAft>
                <a:spcPts val="800"/>
              </a:spcAft>
              <a:buFont typeface="+mj-lt"/>
              <a:buAutoNum type="arabicPeriod"/>
            </a:pPr>
            <a:r>
              <a:rPr lang="en-IN" sz="1800" kern="0" dirty="0">
                <a:solidFill>
                  <a:schemeClr val="bg1"/>
                </a:solidFill>
                <a:effectLst/>
                <a:ea typeface="Times New Roman" panose="02020603050405020304" pitchFamily="18" charset="0"/>
                <a:cs typeface="Arial" panose="020B0604020202020204" pitchFamily="34" charset="0"/>
              </a:rPr>
              <a:t>Human Resources and Other educational fields have the lowest representation, with 81 and 246 employees respectively.</a:t>
            </a:r>
            <a:endParaRPr lang="en-IN" sz="1800" dirty="0">
              <a:solidFill>
                <a:schemeClr val="bg1"/>
              </a:solidFill>
            </a:endParaRPr>
          </a:p>
          <a:p>
            <a:pPr marL="342900" indent="-342900" algn="just">
              <a:lnSpc>
                <a:spcPct val="107000"/>
              </a:lnSpc>
              <a:spcAft>
                <a:spcPts val="800"/>
              </a:spcAft>
              <a:buFont typeface="+mj-lt"/>
              <a:buAutoNum type="arabicPeriod"/>
            </a:pPr>
            <a:endParaRPr lang="en-IN"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1452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B524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5ED3-E0F0-F570-4261-80A5E632F28F}"/>
              </a:ext>
            </a:extLst>
          </p:cNvPr>
          <p:cNvSpPr>
            <a:spLocks noGrp="1"/>
          </p:cNvSpPr>
          <p:nvPr>
            <p:ph type="title"/>
          </p:nvPr>
        </p:nvSpPr>
        <p:spPr/>
        <p:txBody>
          <a:bodyPr>
            <a:normAutofit/>
          </a:bodyPr>
          <a:lstStyle/>
          <a:p>
            <a:pPr algn="ctr"/>
            <a:r>
              <a:rPr lang="en-GB" sz="3200" b="1" dirty="0">
                <a:solidFill>
                  <a:schemeClr val="bg1"/>
                </a:solidFill>
              </a:rPr>
              <a:t>The distribution of job levels differ across departments</a:t>
            </a:r>
            <a:endParaRPr lang="en-IN" sz="3200" b="1" dirty="0">
              <a:solidFill>
                <a:schemeClr val="bg1"/>
              </a:solidFill>
            </a:endParaRPr>
          </a:p>
        </p:txBody>
      </p:sp>
      <p:pic>
        <p:nvPicPr>
          <p:cNvPr id="6" name="Content Placeholder 5">
            <a:extLst>
              <a:ext uri="{FF2B5EF4-FFF2-40B4-BE49-F238E27FC236}">
                <a16:creationId xmlns:a16="http://schemas.microsoft.com/office/drawing/2014/main" id="{EDCEA29B-9D99-74BF-F023-5797C33CF7B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75343"/>
            <a:ext cx="5181600" cy="4251902"/>
          </a:xfrm>
        </p:spPr>
      </p:pic>
      <p:sp>
        <p:nvSpPr>
          <p:cNvPr id="4" name="Content Placeholder 3">
            <a:extLst>
              <a:ext uri="{FF2B5EF4-FFF2-40B4-BE49-F238E27FC236}">
                <a16:creationId xmlns:a16="http://schemas.microsoft.com/office/drawing/2014/main" id="{65B8BE5C-8FBC-12DE-10DE-B7A057483A78}"/>
              </a:ext>
            </a:extLst>
          </p:cNvPr>
          <p:cNvSpPr>
            <a:spLocks noGrp="1"/>
          </p:cNvSpPr>
          <p:nvPr>
            <p:ph sz="half" idx="2"/>
          </p:nvPr>
        </p:nvSpPr>
        <p:spPr/>
        <p:txBody>
          <a:bodyPr/>
          <a:lstStyle/>
          <a:p>
            <a:pPr marL="342900" indent="-342900" algn="just">
              <a:lnSpc>
                <a:spcPct val="107000"/>
              </a:lnSpc>
              <a:spcAft>
                <a:spcPts val="800"/>
              </a:spcAft>
              <a:buFont typeface="+mj-lt"/>
              <a:buAutoNum type="arabicPeriod"/>
            </a:pPr>
            <a:r>
              <a:rPr lang="en-IN"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Research &amp; Development department has the largest number of employees across different job levels, with 2,883 employees in higher job levels and 5,865 employees in lower job levels. </a:t>
            </a:r>
          </a:p>
          <a:p>
            <a:pPr marL="342900" indent="-342900" algn="just">
              <a:lnSpc>
                <a:spcPct val="107000"/>
              </a:lnSpc>
              <a:spcAft>
                <a:spcPts val="800"/>
              </a:spcAft>
              <a:buFont typeface="+mj-lt"/>
              <a:buAutoNum type="arabicPeriod"/>
            </a:pPr>
            <a:r>
              <a:rPr lang="en-IN"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The Human Resources department has the smallest workforce, with only 429 employees in lower job levels and no employees shown in higher job levels.</a:t>
            </a:r>
          </a:p>
          <a:p>
            <a:pPr algn="just">
              <a:lnSpc>
                <a:spcPct val="107000"/>
              </a:lnSpc>
              <a:spcAft>
                <a:spcPts val="800"/>
              </a:spcAft>
            </a:pPr>
            <a:endParaRPr lang="en-IN" sz="1800" kern="100" dirty="0">
              <a:solidFill>
                <a:schemeClr val="bg1"/>
              </a:solidFill>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3604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80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5CCA-BAEE-FEB5-BA76-3FA0B72406F2}"/>
              </a:ext>
            </a:extLst>
          </p:cNvPr>
          <p:cNvSpPr>
            <a:spLocks noGrp="1"/>
          </p:cNvSpPr>
          <p:nvPr>
            <p:ph type="title"/>
          </p:nvPr>
        </p:nvSpPr>
        <p:spPr/>
        <p:txBody>
          <a:bodyPr>
            <a:normAutofit/>
          </a:bodyPr>
          <a:lstStyle/>
          <a:p>
            <a:pPr algn="ctr"/>
            <a:r>
              <a:rPr lang="en-GB" sz="3200" b="1" dirty="0">
                <a:solidFill>
                  <a:schemeClr val="bg1"/>
                </a:solidFill>
                <a:latin typeface="+mn-lt"/>
              </a:rPr>
              <a:t>The marital status distribution among different age groups</a:t>
            </a:r>
            <a:endParaRPr lang="en-IN" sz="3200" b="1" dirty="0">
              <a:solidFill>
                <a:schemeClr val="bg1"/>
              </a:solidFill>
              <a:latin typeface="+mn-lt"/>
            </a:endParaRPr>
          </a:p>
        </p:txBody>
      </p:sp>
      <p:pic>
        <p:nvPicPr>
          <p:cNvPr id="6" name="Content Placeholder 5">
            <a:extLst>
              <a:ext uri="{FF2B5EF4-FFF2-40B4-BE49-F238E27FC236}">
                <a16:creationId xmlns:a16="http://schemas.microsoft.com/office/drawing/2014/main" id="{D100536C-3727-E937-12D2-1550EA6AA66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59353"/>
            <a:ext cx="5181600" cy="3883882"/>
          </a:xfrm>
        </p:spPr>
      </p:pic>
      <p:sp>
        <p:nvSpPr>
          <p:cNvPr id="4" name="Content Placeholder 3">
            <a:extLst>
              <a:ext uri="{FF2B5EF4-FFF2-40B4-BE49-F238E27FC236}">
                <a16:creationId xmlns:a16="http://schemas.microsoft.com/office/drawing/2014/main" id="{AE97D877-4937-5CBE-35C8-E4429D61E127}"/>
              </a:ext>
            </a:extLst>
          </p:cNvPr>
          <p:cNvSpPr>
            <a:spLocks noGrp="1"/>
          </p:cNvSpPr>
          <p:nvPr>
            <p:ph sz="half" idx="2"/>
          </p:nvPr>
        </p:nvSpPr>
        <p:spPr/>
        <p:txBody>
          <a:bodyPr>
            <a:normAutofit/>
          </a:bodyPr>
          <a:lstStyle/>
          <a:p>
            <a:pPr algn="just">
              <a:lnSpc>
                <a:spcPct val="107000"/>
              </a:lnSpc>
              <a:spcAft>
                <a:spcPts val="800"/>
              </a:spcAft>
            </a:pPr>
            <a:r>
              <a:rPr lang="en-IN" sz="1800" kern="0" dirty="0">
                <a:solidFill>
                  <a:schemeClr val="bg1"/>
                </a:solidFill>
                <a:effectLst/>
                <a:ea typeface="Times New Roman" panose="02020603050405020304" pitchFamily="18" charset="0"/>
                <a:cs typeface="Arial" panose="020B0604020202020204" pitchFamily="34" charset="0"/>
              </a:rPr>
              <a:t>The largest portion of the pie chart represents single individuals, with 2,019 employees falling into this marital status category across different age groups. </a:t>
            </a:r>
            <a:endParaRPr lang="en-IN" sz="1800" kern="100" dirty="0">
              <a:solidFill>
                <a:schemeClr val="bg1"/>
              </a:solidFill>
              <a:effectLst/>
              <a:ea typeface="Calibri" panose="020F0502020204030204" pitchFamily="34" charset="0"/>
              <a:cs typeface="Arial" panose="020B0604020202020204" pitchFamily="34" charset="0"/>
            </a:endParaRPr>
          </a:p>
          <a:p>
            <a:pPr algn="just">
              <a:lnSpc>
                <a:spcPct val="107000"/>
              </a:lnSpc>
              <a:spcAft>
                <a:spcPts val="800"/>
              </a:spcAft>
            </a:pPr>
            <a:r>
              <a:rPr lang="en-IN" sz="1800" kern="0" dirty="0">
                <a:solidFill>
                  <a:schemeClr val="bg1"/>
                </a:solidFill>
                <a:effectLst/>
                <a:ea typeface="Times New Roman" panose="02020603050405020304" pitchFamily="18" charset="0"/>
                <a:cs typeface="Arial" panose="020B0604020202020204" pitchFamily="34" charset="0"/>
              </a:rPr>
              <a:t>The smallest portion represents divorced employees, with 981 individuals in this marital status across the various age groups shown.</a:t>
            </a:r>
            <a:endParaRPr lang="en-IN" sz="1800" dirty="0"/>
          </a:p>
        </p:txBody>
      </p:sp>
    </p:spTree>
    <p:extLst>
      <p:ext uri="{BB962C8B-B14F-4D97-AF65-F5344CB8AC3E}">
        <p14:creationId xmlns:p14="http://schemas.microsoft.com/office/powerpoint/2010/main" val="332159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3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558D3-6D0B-942B-0D65-422AEA4826F0}"/>
              </a:ext>
            </a:extLst>
          </p:cNvPr>
          <p:cNvSpPr>
            <a:spLocks noGrp="1"/>
          </p:cNvSpPr>
          <p:nvPr>
            <p:ph type="title"/>
          </p:nvPr>
        </p:nvSpPr>
        <p:spPr/>
        <p:txBody>
          <a:bodyPr>
            <a:normAutofit/>
          </a:bodyPr>
          <a:lstStyle/>
          <a:p>
            <a:pPr algn="ctr"/>
            <a:r>
              <a:rPr lang="en-GB" sz="3200" b="1" dirty="0">
                <a:latin typeface="+mn-lt"/>
              </a:rPr>
              <a:t>Conclusion</a:t>
            </a:r>
            <a:endParaRPr lang="en-IN" sz="3200" b="1" dirty="0">
              <a:latin typeface="+mn-lt"/>
            </a:endParaRPr>
          </a:p>
        </p:txBody>
      </p:sp>
      <p:sp>
        <p:nvSpPr>
          <p:cNvPr id="3" name="Content Placeholder 2">
            <a:extLst>
              <a:ext uri="{FF2B5EF4-FFF2-40B4-BE49-F238E27FC236}">
                <a16:creationId xmlns:a16="http://schemas.microsoft.com/office/drawing/2014/main" id="{42330E5F-FDCE-6C7E-BC4A-4FC45D53EA6C}"/>
              </a:ext>
            </a:extLst>
          </p:cNvPr>
          <p:cNvSpPr>
            <a:spLocks noGrp="1"/>
          </p:cNvSpPr>
          <p:nvPr>
            <p:ph idx="1"/>
          </p:nvPr>
        </p:nvSpPr>
        <p:spPr/>
        <p:txBody>
          <a:bodyPr>
            <a:noAutofit/>
          </a:bodyPr>
          <a:lstStyle/>
          <a:p>
            <a:pPr marL="0" indent="0">
              <a:buNone/>
            </a:pPr>
            <a:r>
              <a:rPr lang="en-IN" sz="2000" b="1" dirty="0">
                <a:effectLst/>
                <a:latin typeface="Times New Roman" panose="02020603050405020304" pitchFamily="18" charset="0"/>
                <a:ea typeface="Times New Roman" panose="02020603050405020304" pitchFamily="18" charset="0"/>
              </a:rPr>
              <a:t>Gender and Age Balance</a:t>
            </a:r>
            <a:r>
              <a:rPr lang="en-IN" sz="2000" dirty="0">
                <a:effectLst/>
                <a:latin typeface="Times New Roman" panose="02020603050405020304" pitchFamily="18" charset="0"/>
                <a:ea typeface="Times New Roman" panose="02020603050405020304" pitchFamily="18" charset="0"/>
              </a:rPr>
              <a:t>: There's a gender imbalance in departments like Human Resources and R&amp;D, which are mostly female, while Sales is more balanced. R&amp;D has younger employees, while Sales has a wide age range. Improving gender diversity and age inclusion can help create a fairer workplace.</a:t>
            </a:r>
          </a:p>
          <a:p>
            <a:pPr marL="0" indent="0">
              <a:buNone/>
            </a:pPr>
            <a:r>
              <a:rPr lang="en-IN" sz="2000" b="1" dirty="0">
                <a:effectLst/>
                <a:latin typeface="Times New Roman" panose="02020603050405020304" pitchFamily="18" charset="0"/>
                <a:ea typeface="Times New Roman" panose="02020603050405020304" pitchFamily="18" charset="0"/>
              </a:rPr>
              <a:t>High Turnover in Life Sciences</a:t>
            </a:r>
            <a:r>
              <a:rPr lang="en-IN" sz="2000" dirty="0">
                <a:effectLst/>
                <a:latin typeface="Times New Roman" panose="02020603050405020304" pitchFamily="18" charset="0"/>
                <a:ea typeface="Times New Roman" panose="02020603050405020304" pitchFamily="18" charset="0"/>
              </a:rPr>
              <a:t>: Employees with Life Sciences degrees leave the company the most. Looking into why they leave and making improvements in job satisfaction and career growth can help keep these employees.</a:t>
            </a:r>
          </a:p>
          <a:p>
            <a:pPr marL="0" indent="0">
              <a:buNone/>
            </a:pPr>
            <a:r>
              <a:rPr lang="en-IN" sz="2000" b="1" dirty="0">
                <a:effectLst/>
                <a:latin typeface="Times New Roman" panose="02020603050405020304" pitchFamily="18" charset="0"/>
                <a:ea typeface="Times New Roman" panose="02020603050405020304" pitchFamily="18" charset="0"/>
              </a:rPr>
              <a:t>Promotion Issues in Sales</a:t>
            </a:r>
            <a:r>
              <a:rPr lang="en-IN" sz="2000" dirty="0">
                <a:effectLst/>
                <a:latin typeface="Times New Roman" panose="02020603050405020304" pitchFamily="18" charset="0"/>
                <a:ea typeface="Times New Roman" panose="02020603050405020304" pitchFamily="18" charset="0"/>
              </a:rPr>
              <a:t>: Sales staff wait the longest for promotions, while Healthcare staff get promoted quickly. Improving promotion opportunities for sales staff can boost their job satisfaction.</a:t>
            </a:r>
          </a:p>
          <a:p>
            <a:pPr marL="0" indent="0">
              <a:buNone/>
            </a:pPr>
            <a:r>
              <a:rPr lang="en-IN" sz="2000" b="1" dirty="0">
                <a:effectLst/>
                <a:latin typeface="Times New Roman" panose="02020603050405020304" pitchFamily="18" charset="0"/>
                <a:ea typeface="Times New Roman" panose="02020603050405020304" pitchFamily="18" charset="0"/>
              </a:rPr>
              <a:t>Travel Disparities</a:t>
            </a:r>
            <a:r>
              <a:rPr lang="en-IN" sz="2000" dirty="0">
                <a:effectLst/>
                <a:latin typeface="Times New Roman" panose="02020603050405020304" pitchFamily="18" charset="0"/>
                <a:ea typeface="Times New Roman" panose="02020603050405020304" pitchFamily="18" charset="0"/>
              </a:rPr>
              <a:t>: Male employees travel for business much more than female employees, especially at higher levels. Ensuring equal travel opportunities can promote fairness.</a:t>
            </a:r>
          </a:p>
          <a:p>
            <a:pPr marL="0" indent="0">
              <a:buNone/>
            </a:pPr>
            <a:r>
              <a:rPr lang="en-IN" sz="2000" b="1" dirty="0">
                <a:effectLst/>
                <a:latin typeface="Times New Roman" panose="02020603050405020304" pitchFamily="18" charset="0"/>
                <a:ea typeface="Times New Roman" panose="02020603050405020304" pitchFamily="18" charset="0"/>
              </a:rPr>
              <a:t>Performance and Satisfaction</a:t>
            </a:r>
            <a:r>
              <a:rPr lang="en-IN" sz="2000" dirty="0">
                <a:effectLst/>
                <a:latin typeface="Times New Roman" panose="02020603050405020304" pitchFamily="18" charset="0"/>
                <a:ea typeface="Times New Roman" panose="02020603050405020304" pitchFamily="18" charset="0"/>
              </a:rPr>
              <a:t>: Sales staff get the highest performance ratings, while Human Resources and Healthcare staff get the lowest. Job satisfaction is highest in Human Resources and lowest in Sales. Improving job design, training, and evaluation can help boost performance and satisfaction.</a:t>
            </a:r>
            <a:endParaRPr lang="en-IN" sz="2000" dirty="0"/>
          </a:p>
        </p:txBody>
      </p:sp>
    </p:spTree>
    <p:extLst>
      <p:ext uri="{BB962C8B-B14F-4D97-AF65-F5344CB8AC3E}">
        <p14:creationId xmlns:p14="http://schemas.microsoft.com/office/powerpoint/2010/main" val="200101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645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FB99-597F-7AE0-2380-8BF521CE4652}"/>
              </a:ext>
            </a:extLst>
          </p:cNvPr>
          <p:cNvSpPr>
            <a:spLocks noGrp="1"/>
          </p:cNvSpPr>
          <p:nvPr>
            <p:ph type="title"/>
          </p:nvPr>
        </p:nvSpPr>
        <p:spPr/>
        <p:txBody>
          <a:bodyPr>
            <a:normAutofit/>
          </a:bodyPr>
          <a:lstStyle/>
          <a:p>
            <a:pPr algn="ctr"/>
            <a:r>
              <a:rPr lang="en-GB" sz="3200" b="1" dirty="0">
                <a:latin typeface="+mn-lt"/>
              </a:rPr>
              <a:t>Improvements Needed</a:t>
            </a:r>
            <a:endParaRPr lang="en-IN" sz="3200" b="1" dirty="0">
              <a:latin typeface="+mn-lt"/>
            </a:endParaRPr>
          </a:p>
        </p:txBody>
      </p:sp>
      <p:sp>
        <p:nvSpPr>
          <p:cNvPr id="3" name="Content Placeholder 2">
            <a:extLst>
              <a:ext uri="{FF2B5EF4-FFF2-40B4-BE49-F238E27FC236}">
                <a16:creationId xmlns:a16="http://schemas.microsoft.com/office/drawing/2014/main" id="{80C26B0E-75FD-AE3E-D198-96CBBAA09A38}"/>
              </a:ext>
            </a:extLst>
          </p:cNvPr>
          <p:cNvSpPr>
            <a:spLocks noGrp="1"/>
          </p:cNvSpPr>
          <p:nvPr>
            <p:ph idx="1"/>
          </p:nvPr>
        </p:nvSpPr>
        <p:spPr/>
        <p:txBody>
          <a:bodyPr>
            <a:normAutofit/>
          </a:bodyPr>
          <a:lstStyle/>
          <a:p>
            <a:pPr marL="0" indent="0">
              <a:buNone/>
            </a:pPr>
            <a:r>
              <a:rPr lang="en-IN" sz="2400" b="1" dirty="0">
                <a:effectLst/>
                <a:ea typeface="Times New Roman" panose="02020603050405020304" pitchFamily="18" charset="0"/>
              </a:rPr>
              <a:t>Diversity and Inclusion</a:t>
            </a:r>
            <a:r>
              <a:rPr lang="en-IN" sz="2400" dirty="0">
                <a:effectLst/>
                <a:ea typeface="Times New Roman" panose="02020603050405020304" pitchFamily="18" charset="0"/>
              </a:rPr>
              <a:t>: Attract and retain a diverse workforce, focusing on gender and age diversity.</a:t>
            </a:r>
          </a:p>
          <a:p>
            <a:pPr marL="0" indent="0">
              <a:buNone/>
            </a:pPr>
            <a:r>
              <a:rPr lang="en-IN" sz="2400" b="1" dirty="0">
                <a:effectLst/>
                <a:ea typeface="Times New Roman" panose="02020603050405020304" pitchFamily="18" charset="0"/>
              </a:rPr>
              <a:t>Career Growth</a:t>
            </a:r>
            <a:r>
              <a:rPr lang="en-IN" sz="2400" dirty="0">
                <a:effectLst/>
                <a:ea typeface="Times New Roman" panose="02020603050405020304" pitchFamily="18" charset="0"/>
              </a:rPr>
              <a:t>: Enhance career growth and promotion opportunities, especially for sales staff and those with Life Sciences degrees.</a:t>
            </a:r>
          </a:p>
          <a:p>
            <a:pPr marL="0" indent="0">
              <a:buNone/>
            </a:pPr>
            <a:r>
              <a:rPr lang="en-IN" sz="2400" b="1" dirty="0">
                <a:effectLst/>
                <a:ea typeface="Times New Roman" panose="02020603050405020304" pitchFamily="18" charset="0"/>
              </a:rPr>
              <a:t>Fair Travel Policies</a:t>
            </a:r>
            <a:r>
              <a:rPr lang="en-IN" sz="2400" dirty="0">
                <a:effectLst/>
                <a:ea typeface="Times New Roman" panose="02020603050405020304" pitchFamily="18" charset="0"/>
              </a:rPr>
              <a:t>: Ensure equal business travel opportunities for all employees.</a:t>
            </a:r>
          </a:p>
          <a:p>
            <a:pPr marL="0" indent="0">
              <a:buNone/>
            </a:pPr>
            <a:r>
              <a:rPr lang="en-IN" sz="2400" b="1" dirty="0">
                <a:effectLst/>
                <a:ea typeface="Times New Roman" panose="02020603050405020304" pitchFamily="18" charset="0"/>
              </a:rPr>
              <a:t>Better Performance Management</a:t>
            </a:r>
            <a:r>
              <a:rPr lang="en-IN" sz="2400" dirty="0">
                <a:effectLst/>
                <a:ea typeface="Times New Roman" panose="02020603050405020304" pitchFamily="18" charset="0"/>
              </a:rPr>
              <a:t>: Improve job design, training, and evaluation for Human Resources and Healthcare roles.</a:t>
            </a:r>
          </a:p>
          <a:p>
            <a:pPr marL="0" indent="0">
              <a:buNone/>
            </a:pPr>
            <a:r>
              <a:rPr lang="en-IN" sz="2400" b="1" dirty="0">
                <a:effectLst/>
                <a:ea typeface="Times New Roman" panose="02020603050405020304" pitchFamily="18" charset="0"/>
              </a:rPr>
              <a:t>Engagement Programs</a:t>
            </a:r>
            <a:r>
              <a:rPr lang="en-IN" sz="2400" dirty="0">
                <a:effectLst/>
                <a:ea typeface="Times New Roman" panose="02020603050405020304" pitchFamily="18" charset="0"/>
              </a:rPr>
              <a:t>: Create programs tailored to the needs of each department to boost employee engagement and motivation.</a:t>
            </a:r>
          </a:p>
        </p:txBody>
      </p:sp>
    </p:spTree>
    <p:extLst>
      <p:ext uri="{BB962C8B-B14F-4D97-AF65-F5344CB8AC3E}">
        <p14:creationId xmlns:p14="http://schemas.microsoft.com/office/powerpoint/2010/main" val="423723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B524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71AC-63D5-7C5F-81B8-EC42883532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2FABFC-D529-7263-44CE-7B54A683D8C0}"/>
              </a:ext>
            </a:extLst>
          </p:cNvPr>
          <p:cNvSpPr>
            <a:spLocks noGrp="1"/>
          </p:cNvSpPr>
          <p:nvPr>
            <p:ph idx="1"/>
          </p:nvPr>
        </p:nvSpPr>
        <p:spPr/>
        <p:txBody>
          <a:bodyPr>
            <a:normAutofit/>
          </a:bodyPr>
          <a:lstStyle/>
          <a:p>
            <a:pPr marL="0" indent="0" algn="ctr">
              <a:buNone/>
            </a:pPr>
            <a:endParaRPr lang="en-GB" sz="9600" dirty="0"/>
          </a:p>
          <a:p>
            <a:pPr marL="0" indent="0" algn="ctr">
              <a:buNone/>
            </a:pPr>
            <a:r>
              <a:rPr lang="en-GB" sz="9600" dirty="0"/>
              <a:t>Thank You</a:t>
            </a:r>
            <a:endParaRPr lang="en-IN" sz="9600" dirty="0"/>
          </a:p>
        </p:txBody>
      </p:sp>
    </p:spTree>
    <p:extLst>
      <p:ext uri="{BB962C8B-B14F-4D97-AF65-F5344CB8AC3E}">
        <p14:creationId xmlns:p14="http://schemas.microsoft.com/office/powerpoint/2010/main" val="279010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0"/>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2236CD69-1B01-BF81-1B54-1B1F197AB7FE}"/>
              </a:ext>
            </a:extLst>
          </p:cNvPr>
          <p:cNvSpPr>
            <a:spLocks noGrp="1"/>
          </p:cNvSpPr>
          <p:nvPr>
            <p:ph type="title"/>
          </p:nvPr>
        </p:nvSpPr>
        <p:spPr/>
        <p:txBody>
          <a:bodyPr/>
          <a:lstStyle/>
          <a:p>
            <a:pPr algn="ctr"/>
            <a:r>
              <a:rPr lang="en-GB" b="1" dirty="0"/>
              <a:t>Employee Attrition</a:t>
            </a:r>
            <a:endParaRPr lang="en-IN" b="1" dirty="0"/>
          </a:p>
        </p:txBody>
      </p:sp>
      <p:sp>
        <p:nvSpPr>
          <p:cNvPr id="14" name="Content Placeholder 13">
            <a:extLst>
              <a:ext uri="{FF2B5EF4-FFF2-40B4-BE49-F238E27FC236}">
                <a16:creationId xmlns:a16="http://schemas.microsoft.com/office/drawing/2014/main" id="{4F4FB7CF-DED9-C86B-0A54-B70019CCA25C}"/>
              </a:ext>
            </a:extLst>
          </p:cNvPr>
          <p:cNvSpPr>
            <a:spLocks noGrp="1"/>
          </p:cNvSpPr>
          <p:nvPr>
            <p:ph idx="1"/>
          </p:nvPr>
        </p:nvSpPr>
        <p:spPr/>
        <p:txBody>
          <a:bodyPr>
            <a:normAutofit lnSpcReduction="10000"/>
          </a:bodyPr>
          <a:lstStyle/>
          <a:p>
            <a:pPr marL="0" indent="0" algn="just">
              <a:buNone/>
            </a:pPr>
            <a:r>
              <a:rPr lang="en-GB" dirty="0"/>
              <a:t>What is Employee Attrition?</a:t>
            </a:r>
          </a:p>
          <a:p>
            <a:pPr marL="0" indent="0" algn="just">
              <a:buNone/>
            </a:pPr>
            <a:r>
              <a:rPr lang="en-IN" sz="1800" kern="0" dirty="0">
                <a:effectLst/>
                <a:ea typeface="Times New Roman" panose="02020603050405020304" pitchFamily="18" charset="0"/>
              </a:rPr>
              <a:t>Employee attrition, which refers to the rate at which employees leave an organization, is a significant concern for companies as it can have far-reaching consequences on productivity, morale, and overall organizational performance.</a:t>
            </a:r>
          </a:p>
          <a:p>
            <a:pPr marL="0" indent="0" algn="just">
              <a:buNone/>
            </a:pPr>
            <a:endParaRPr lang="en-IN" sz="1800" kern="0" dirty="0"/>
          </a:p>
          <a:p>
            <a:pPr marL="0" indent="0" algn="just">
              <a:buNone/>
            </a:pPr>
            <a:r>
              <a:rPr lang="en-IN" kern="0" dirty="0">
                <a:effectLst/>
                <a:ea typeface="Times New Roman" panose="02020603050405020304" pitchFamily="18" charset="0"/>
                <a:cs typeface="Arial" panose="020B0604020202020204" pitchFamily="34" charset="0"/>
              </a:rPr>
              <a:t>Effects of high employee attrition:</a:t>
            </a:r>
            <a:endParaRPr lang="en-IN" dirty="0">
              <a:effectLst/>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800" kern="0" dirty="0">
                <a:effectLst/>
                <a:ea typeface="Times New Roman" panose="02020603050405020304" pitchFamily="18" charset="0"/>
                <a:cs typeface="Times New Roman" panose="02020603050405020304" pitchFamily="18" charset="0"/>
              </a:rPr>
              <a:t>Loss of institutional knowledge and experience</a:t>
            </a:r>
            <a:endParaRPr lang="en-IN" sz="1800" kern="100" dirty="0">
              <a:effectLst/>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800" kern="0" dirty="0">
                <a:effectLst/>
                <a:ea typeface="Times New Roman" panose="02020603050405020304" pitchFamily="18" charset="0"/>
                <a:cs typeface="Times New Roman" panose="02020603050405020304" pitchFamily="18" charset="0"/>
              </a:rPr>
              <a:t>Increased recruitment and training costs</a:t>
            </a:r>
            <a:endParaRPr lang="en-IN" sz="1800" kern="100" dirty="0">
              <a:effectLst/>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800" kern="0" dirty="0">
                <a:effectLst/>
                <a:ea typeface="Times New Roman" panose="02020603050405020304" pitchFamily="18" charset="0"/>
                <a:cs typeface="Times New Roman" panose="02020603050405020304" pitchFamily="18" charset="0"/>
              </a:rPr>
              <a:t>Decreased productivity and efficiency</a:t>
            </a:r>
            <a:endParaRPr lang="en-IN" sz="1800" kern="100" dirty="0">
              <a:effectLst/>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800" kern="0" dirty="0">
                <a:effectLst/>
                <a:ea typeface="Times New Roman" panose="02020603050405020304" pitchFamily="18" charset="0"/>
                <a:cs typeface="Times New Roman" panose="02020603050405020304" pitchFamily="18" charset="0"/>
              </a:rPr>
              <a:t>Lower employee morale and engagement</a:t>
            </a:r>
            <a:endParaRPr lang="en-IN" sz="1800" kern="100" dirty="0">
              <a:effectLst/>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800" kern="0" dirty="0">
                <a:effectLst/>
                <a:ea typeface="Times New Roman" panose="02020603050405020304" pitchFamily="18" charset="0"/>
                <a:cs typeface="Times New Roman" panose="02020603050405020304" pitchFamily="18" charset="0"/>
              </a:rPr>
              <a:t>Disruption of team dynamics and continuity</a:t>
            </a:r>
            <a:endParaRPr lang="en-IN" sz="1800" kern="100" dirty="0">
              <a:effectLst/>
              <a:ea typeface="Calibri" panose="020F0502020204030204" pitchFamily="34"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428710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1000"/>
                                        <p:tgtEl>
                                          <p:spTgt spid="14">
                                            <p:txEl>
                                              <p:pRg st="0" end="0"/>
                                            </p:txEl>
                                          </p:spTgt>
                                        </p:tgtEl>
                                      </p:cBhvr>
                                    </p:animEffect>
                                    <p:anim calcmode="lin" valueType="num">
                                      <p:cBhvr>
                                        <p:cTn id="15"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animEffect transition="in" filter="fade">
                                      <p:cBhvr>
                                        <p:cTn id="21" dur="1000"/>
                                        <p:tgtEl>
                                          <p:spTgt spid="14">
                                            <p:txEl>
                                              <p:pRg st="1" end="1"/>
                                            </p:txEl>
                                          </p:spTgt>
                                        </p:tgtEl>
                                      </p:cBhvr>
                                    </p:animEffect>
                                    <p:anim calcmode="lin" valueType="num">
                                      <p:cBhvr>
                                        <p:cTn id="22"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Effect transition="in" filter="fade">
                                      <p:cBhvr>
                                        <p:cTn id="28" dur="1000"/>
                                        <p:tgtEl>
                                          <p:spTgt spid="14">
                                            <p:txEl>
                                              <p:pRg st="3" end="3"/>
                                            </p:txEl>
                                          </p:spTgt>
                                        </p:tgtEl>
                                      </p:cBhvr>
                                    </p:animEffect>
                                    <p:anim calcmode="lin" valueType="num">
                                      <p:cBhvr>
                                        <p:cTn id="29"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4">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4">
                                            <p:txEl>
                                              <p:pRg st="4" end="4"/>
                                            </p:txEl>
                                          </p:spTgt>
                                        </p:tgtEl>
                                        <p:attrNameLst>
                                          <p:attrName>style.visibility</p:attrName>
                                        </p:attrNameLst>
                                      </p:cBhvr>
                                      <p:to>
                                        <p:strVal val="visible"/>
                                      </p:to>
                                    </p:set>
                                    <p:animEffect transition="in" filter="fade">
                                      <p:cBhvr>
                                        <p:cTn id="33" dur="1000"/>
                                        <p:tgtEl>
                                          <p:spTgt spid="14">
                                            <p:txEl>
                                              <p:pRg st="4" end="4"/>
                                            </p:txEl>
                                          </p:spTgt>
                                        </p:tgtEl>
                                      </p:cBhvr>
                                    </p:animEffect>
                                    <p:anim calcmode="lin" valueType="num">
                                      <p:cBhvr>
                                        <p:cTn id="34"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4">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4">
                                            <p:txEl>
                                              <p:pRg st="5" end="5"/>
                                            </p:txEl>
                                          </p:spTgt>
                                        </p:tgtEl>
                                        <p:attrNameLst>
                                          <p:attrName>style.visibility</p:attrName>
                                        </p:attrNameLst>
                                      </p:cBhvr>
                                      <p:to>
                                        <p:strVal val="visible"/>
                                      </p:to>
                                    </p:set>
                                    <p:animEffect transition="in" filter="fade">
                                      <p:cBhvr>
                                        <p:cTn id="38" dur="1000"/>
                                        <p:tgtEl>
                                          <p:spTgt spid="14">
                                            <p:txEl>
                                              <p:pRg st="5" end="5"/>
                                            </p:txEl>
                                          </p:spTgt>
                                        </p:tgtEl>
                                      </p:cBhvr>
                                    </p:animEffect>
                                    <p:anim calcmode="lin" valueType="num">
                                      <p:cBhvr>
                                        <p:cTn id="39"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14">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4">
                                            <p:txEl>
                                              <p:pRg st="6" end="6"/>
                                            </p:txEl>
                                          </p:spTgt>
                                        </p:tgtEl>
                                        <p:attrNameLst>
                                          <p:attrName>style.visibility</p:attrName>
                                        </p:attrNameLst>
                                      </p:cBhvr>
                                      <p:to>
                                        <p:strVal val="visible"/>
                                      </p:to>
                                    </p:set>
                                    <p:animEffect transition="in" filter="fade">
                                      <p:cBhvr>
                                        <p:cTn id="43" dur="1000"/>
                                        <p:tgtEl>
                                          <p:spTgt spid="14">
                                            <p:txEl>
                                              <p:pRg st="6" end="6"/>
                                            </p:txEl>
                                          </p:spTgt>
                                        </p:tgtEl>
                                      </p:cBhvr>
                                    </p:animEffect>
                                    <p:anim calcmode="lin" valueType="num">
                                      <p:cBhvr>
                                        <p:cTn id="44"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4">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4">
                                            <p:txEl>
                                              <p:pRg st="7" end="7"/>
                                            </p:txEl>
                                          </p:spTgt>
                                        </p:tgtEl>
                                        <p:attrNameLst>
                                          <p:attrName>style.visibility</p:attrName>
                                        </p:attrNameLst>
                                      </p:cBhvr>
                                      <p:to>
                                        <p:strVal val="visible"/>
                                      </p:to>
                                    </p:set>
                                    <p:animEffect transition="in" filter="fade">
                                      <p:cBhvr>
                                        <p:cTn id="48" dur="1000"/>
                                        <p:tgtEl>
                                          <p:spTgt spid="14">
                                            <p:txEl>
                                              <p:pRg st="7" end="7"/>
                                            </p:txEl>
                                          </p:spTgt>
                                        </p:tgtEl>
                                      </p:cBhvr>
                                    </p:animEffect>
                                    <p:anim calcmode="lin" valueType="num">
                                      <p:cBhvr>
                                        <p:cTn id="49" dur="1000" fill="hold"/>
                                        <p:tgtEl>
                                          <p:spTgt spid="14">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14">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4">
                                            <p:txEl>
                                              <p:pRg st="8" end="8"/>
                                            </p:txEl>
                                          </p:spTgt>
                                        </p:tgtEl>
                                        <p:attrNameLst>
                                          <p:attrName>style.visibility</p:attrName>
                                        </p:attrNameLst>
                                      </p:cBhvr>
                                      <p:to>
                                        <p:strVal val="visible"/>
                                      </p:to>
                                    </p:set>
                                    <p:animEffect transition="in" filter="fade">
                                      <p:cBhvr>
                                        <p:cTn id="53" dur="1000"/>
                                        <p:tgtEl>
                                          <p:spTgt spid="14">
                                            <p:txEl>
                                              <p:pRg st="8" end="8"/>
                                            </p:txEl>
                                          </p:spTgt>
                                        </p:tgtEl>
                                      </p:cBhvr>
                                    </p:animEffect>
                                    <p:anim calcmode="lin" valueType="num">
                                      <p:cBhvr>
                                        <p:cTn id="54" dur="1000" fill="hold"/>
                                        <p:tgtEl>
                                          <p:spTgt spid="14">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1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645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8282-572E-37C4-CE92-6F69835EA0BA}"/>
              </a:ext>
            </a:extLst>
          </p:cNvPr>
          <p:cNvSpPr>
            <a:spLocks noGrp="1"/>
          </p:cNvSpPr>
          <p:nvPr>
            <p:ph type="title"/>
          </p:nvPr>
        </p:nvSpPr>
        <p:spPr/>
        <p:txBody>
          <a:bodyPr/>
          <a:lstStyle/>
          <a:p>
            <a:pPr algn="ctr"/>
            <a:r>
              <a:rPr lang="en-GB" b="1" dirty="0">
                <a:solidFill>
                  <a:schemeClr val="bg1"/>
                </a:solidFill>
              </a:rPr>
              <a:t>Problem Statement</a:t>
            </a:r>
            <a:endParaRPr lang="en-IN" b="1" dirty="0">
              <a:solidFill>
                <a:schemeClr val="bg1"/>
              </a:solidFill>
            </a:endParaRPr>
          </a:p>
        </p:txBody>
      </p:sp>
      <p:sp>
        <p:nvSpPr>
          <p:cNvPr id="3" name="Content Placeholder 2">
            <a:extLst>
              <a:ext uri="{FF2B5EF4-FFF2-40B4-BE49-F238E27FC236}">
                <a16:creationId xmlns:a16="http://schemas.microsoft.com/office/drawing/2014/main" id="{6CF50E13-8611-156C-5400-78281C5D4E16}"/>
              </a:ext>
            </a:extLst>
          </p:cNvPr>
          <p:cNvSpPr>
            <a:spLocks noGrp="1"/>
          </p:cNvSpPr>
          <p:nvPr>
            <p:ph idx="1"/>
          </p:nvPr>
        </p:nvSpPr>
        <p:spPr/>
        <p:txBody>
          <a:bodyPr>
            <a:normAutofit/>
          </a:bodyPr>
          <a:lstStyle/>
          <a:p>
            <a:pPr marL="0" indent="0" algn="just">
              <a:buNone/>
            </a:pPr>
            <a:r>
              <a:rPr lang="en-IN" sz="1800" b="0" i="0" u="none" strike="noStrike" baseline="0" dirty="0">
                <a:solidFill>
                  <a:schemeClr val="bg1"/>
                </a:solidFill>
              </a:rPr>
              <a:t> </a:t>
            </a:r>
            <a:r>
              <a:rPr lang="en-GB" sz="1800" b="0" i="0" u="none" strike="noStrike" baseline="0" dirty="0">
                <a:solidFill>
                  <a:schemeClr val="bg1"/>
                </a:solidFill>
              </a:rPr>
              <a:t>XYZ company which was established a few years back is facing around a 15% attrition rate for a couple of years. And it's majorly affecting the company in many aspects. In order to understand why employees are leaving the company and reduce the attrition rate XYZ company has approached an HR analytics consultancy for </a:t>
            </a:r>
            <a:r>
              <a:rPr lang="en-GB" sz="1800" b="0" i="0" u="none" strike="noStrike" baseline="0" dirty="0" err="1">
                <a:solidFill>
                  <a:schemeClr val="bg1"/>
                </a:solidFill>
              </a:rPr>
              <a:t>analyzing</a:t>
            </a:r>
            <a:r>
              <a:rPr lang="en-GB" sz="1800" b="0" i="0" u="none" strike="noStrike" baseline="0" dirty="0">
                <a:solidFill>
                  <a:schemeClr val="bg1"/>
                </a:solidFill>
              </a:rPr>
              <a:t> the data they have. You are playing the HR analyst role in this project and building a dashboard which can help the organization in making data-driven decisions. </a:t>
            </a:r>
            <a:endParaRPr lang="en-IN" dirty="0">
              <a:solidFill>
                <a:schemeClr val="bg1"/>
              </a:solidFill>
            </a:endParaRPr>
          </a:p>
        </p:txBody>
      </p:sp>
    </p:spTree>
    <p:extLst>
      <p:ext uri="{BB962C8B-B14F-4D97-AF65-F5344CB8AC3E}">
        <p14:creationId xmlns:p14="http://schemas.microsoft.com/office/powerpoint/2010/main" val="243705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B524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B3A3-8260-8EFD-DD78-C8BBB143B95F}"/>
              </a:ext>
            </a:extLst>
          </p:cNvPr>
          <p:cNvSpPr>
            <a:spLocks noGrp="1"/>
          </p:cNvSpPr>
          <p:nvPr>
            <p:ph type="title"/>
          </p:nvPr>
        </p:nvSpPr>
        <p:spPr/>
        <p:txBody>
          <a:bodyPr>
            <a:normAutofit/>
          </a:bodyPr>
          <a:lstStyle/>
          <a:p>
            <a:pPr algn="ctr"/>
            <a:r>
              <a:rPr lang="en-GB" sz="3200" b="1" dirty="0">
                <a:solidFill>
                  <a:schemeClr val="bg1"/>
                </a:solidFill>
              </a:rPr>
              <a:t>Distribution of Employees ages with department and Gender</a:t>
            </a:r>
            <a:endParaRPr lang="en-IN" sz="3200" b="1" dirty="0">
              <a:solidFill>
                <a:schemeClr val="bg1"/>
              </a:solidFill>
            </a:endParaRPr>
          </a:p>
        </p:txBody>
      </p:sp>
      <p:pic>
        <p:nvPicPr>
          <p:cNvPr id="6" name="Content Placeholder 5">
            <a:extLst>
              <a:ext uri="{FF2B5EF4-FFF2-40B4-BE49-F238E27FC236}">
                <a16:creationId xmlns:a16="http://schemas.microsoft.com/office/drawing/2014/main" id="{63878467-8A3F-742F-74D3-931DFCD50EB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68253" y="1825625"/>
            <a:ext cx="3921494" cy="4351338"/>
          </a:xfrm>
        </p:spPr>
      </p:pic>
      <p:sp>
        <p:nvSpPr>
          <p:cNvPr id="4" name="Content Placeholder 3">
            <a:extLst>
              <a:ext uri="{FF2B5EF4-FFF2-40B4-BE49-F238E27FC236}">
                <a16:creationId xmlns:a16="http://schemas.microsoft.com/office/drawing/2014/main" id="{FC8380E7-DB90-FD8E-8F83-AE7EA9A0358F}"/>
              </a:ext>
            </a:extLst>
          </p:cNvPr>
          <p:cNvSpPr>
            <a:spLocks noGrp="1"/>
          </p:cNvSpPr>
          <p:nvPr>
            <p:ph sz="half" idx="2"/>
          </p:nvPr>
        </p:nvSpPr>
        <p:spPr/>
        <p:txBody>
          <a:bodyPr/>
          <a:lstStyle/>
          <a:p>
            <a:pPr marL="342900" lvl="0" indent="-342900" algn="just">
              <a:lnSpc>
                <a:spcPct val="107000"/>
              </a:lnSpc>
              <a:spcAft>
                <a:spcPts val="800"/>
              </a:spcAft>
              <a:buFont typeface="+mj-lt"/>
              <a:buAutoNum type="arabicPeriod"/>
              <a:tabLst>
                <a:tab pos="457200" algn="l"/>
              </a:tabLst>
            </a:pPr>
            <a:r>
              <a:rPr lang="en-IN" sz="1800" kern="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The gender composition varies significantly between departments. Research &amp; Development and Human Resources have a predominantly female workforce, while Sales appears more balanced in terms of gender representation.</a:t>
            </a:r>
            <a:endParaRPr lang="en-IN"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tabLst>
                <a:tab pos="457200" algn="l"/>
              </a:tabLst>
            </a:pPr>
            <a:r>
              <a:rPr lang="en-IN" sz="1800" kern="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There are noticeable differences in the age distribution across departments. Research &amp; Development seems to have a younger employee base concentrated in the 30s and 40s age groups, whereas Sales has a more diverse age range spanning from the 20s to the 50s.</a:t>
            </a:r>
            <a:endParaRPr lang="en-IN"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7115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80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996B-A733-D8A2-D0A7-DBC47BAE2E85}"/>
              </a:ext>
            </a:extLst>
          </p:cNvPr>
          <p:cNvSpPr>
            <a:spLocks noGrp="1"/>
          </p:cNvSpPr>
          <p:nvPr>
            <p:ph type="title"/>
          </p:nvPr>
        </p:nvSpPr>
        <p:spPr/>
        <p:txBody>
          <a:bodyPr>
            <a:normAutofit/>
          </a:bodyPr>
          <a:lstStyle/>
          <a:p>
            <a:pPr algn="ctr"/>
            <a:r>
              <a:rPr lang="en-GB" sz="3200" b="1" dirty="0">
                <a:solidFill>
                  <a:schemeClr val="bg1"/>
                </a:solidFill>
                <a:latin typeface="+mn-lt"/>
              </a:rPr>
              <a:t>The attrition rate differ between employees with different educational background</a:t>
            </a:r>
            <a:endParaRPr lang="en-IN" sz="3200" b="1" dirty="0">
              <a:solidFill>
                <a:schemeClr val="bg1"/>
              </a:solidFill>
              <a:latin typeface="+mn-lt"/>
            </a:endParaRPr>
          </a:p>
        </p:txBody>
      </p:sp>
      <p:pic>
        <p:nvPicPr>
          <p:cNvPr id="6" name="Content Placeholder 5">
            <a:extLst>
              <a:ext uri="{FF2B5EF4-FFF2-40B4-BE49-F238E27FC236}">
                <a16:creationId xmlns:a16="http://schemas.microsoft.com/office/drawing/2014/main" id="{FB385912-5EBC-B525-2557-615E71DF739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62780" y="1825625"/>
            <a:ext cx="3132439" cy="4351338"/>
          </a:xfrm>
        </p:spPr>
      </p:pic>
      <p:sp>
        <p:nvSpPr>
          <p:cNvPr id="4" name="Content Placeholder 3">
            <a:extLst>
              <a:ext uri="{FF2B5EF4-FFF2-40B4-BE49-F238E27FC236}">
                <a16:creationId xmlns:a16="http://schemas.microsoft.com/office/drawing/2014/main" id="{003797E4-C075-4144-EA03-99B81FDD815B}"/>
              </a:ext>
            </a:extLst>
          </p:cNvPr>
          <p:cNvSpPr>
            <a:spLocks noGrp="1"/>
          </p:cNvSpPr>
          <p:nvPr>
            <p:ph sz="half" idx="2"/>
          </p:nvPr>
        </p:nvSpPr>
        <p:spPr/>
        <p:txBody>
          <a:bodyPr/>
          <a:lstStyle/>
          <a:p>
            <a:pPr marL="342900" lvl="0" indent="-342900" algn="just">
              <a:buFont typeface="+mj-lt"/>
              <a:buAutoNum type="arabicPeriod"/>
              <a:tabLst>
                <a:tab pos="457200" algn="l"/>
              </a:tabLst>
            </a:pPr>
            <a:r>
              <a:rPr lang="en-IN" sz="1800" dirty="0">
                <a:solidFill>
                  <a:schemeClr val="bg1"/>
                </a:solidFill>
                <a:effectLst/>
                <a:ea typeface="Times New Roman" panose="02020603050405020304" pitchFamily="18" charset="0"/>
              </a:rPr>
              <a:t>Employees with Life Sciences degrees leave the company the most, with 303 cases, much higher than other fields. This suggests the need to explore why these employees are leaving, such as job satisfaction or career growth issues.</a:t>
            </a:r>
          </a:p>
          <a:p>
            <a:pPr marL="342900" lvl="0" indent="-342900" algn="just">
              <a:buFont typeface="+mj-lt"/>
              <a:buAutoNum type="arabicPeriod"/>
              <a:tabLst>
                <a:tab pos="457200" algn="l"/>
              </a:tabLst>
            </a:pPr>
            <a:r>
              <a:rPr lang="en-IN" sz="1800" dirty="0">
                <a:solidFill>
                  <a:schemeClr val="bg1"/>
                </a:solidFill>
                <a:effectLst/>
                <a:ea typeface="Times New Roman" panose="02020603050405020304" pitchFamily="18" charset="0"/>
              </a:rPr>
              <a:t>Employees with Human Resources and Medical degrees leave the company less often, indicating they might be more satisfied or better suited to their roles. Studying their retention strategies could help improve employee engagement and reduce turnover in the company.</a:t>
            </a:r>
            <a:endParaRPr lang="en-IN" dirty="0">
              <a:solidFill>
                <a:schemeClr val="bg1"/>
              </a:solidFill>
            </a:endParaRPr>
          </a:p>
        </p:txBody>
      </p:sp>
    </p:spTree>
    <p:extLst>
      <p:ext uri="{BB962C8B-B14F-4D97-AF65-F5344CB8AC3E}">
        <p14:creationId xmlns:p14="http://schemas.microsoft.com/office/powerpoint/2010/main" val="428455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1000"/>
                                        <p:tgtEl>
                                          <p:spTgt spid="4">
                                            <p:txEl>
                                              <p:pRg st="0" end="0"/>
                                            </p:txEl>
                                          </p:spTgt>
                                        </p:tgtEl>
                                      </p:cBhvr>
                                    </p:animEffect>
                                    <p:anim calcmode="lin" valueType="num">
                                      <p:cBhvr>
                                        <p:cTn id="2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1000"/>
                                        <p:tgtEl>
                                          <p:spTgt spid="4">
                                            <p:txEl>
                                              <p:pRg st="1" end="1"/>
                                            </p:txEl>
                                          </p:spTgt>
                                        </p:tgtEl>
                                      </p:cBhvr>
                                    </p:animEffect>
                                    <p:anim calcmode="lin" valueType="num">
                                      <p:cBhvr>
                                        <p:cTn id="2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0A64-4D42-F901-919E-31495752AAE5}"/>
              </a:ext>
            </a:extLst>
          </p:cNvPr>
          <p:cNvSpPr>
            <a:spLocks noGrp="1"/>
          </p:cNvSpPr>
          <p:nvPr>
            <p:ph type="title"/>
          </p:nvPr>
        </p:nvSpPr>
        <p:spPr/>
        <p:txBody>
          <a:bodyPr>
            <a:normAutofit/>
          </a:bodyPr>
          <a:lstStyle/>
          <a:p>
            <a:pPr algn="ctr"/>
            <a:r>
              <a:rPr lang="en-GB" sz="3200" b="1" dirty="0"/>
              <a:t>The time since the last promotion differ across job roles</a:t>
            </a:r>
            <a:endParaRPr lang="en-IN" sz="3200" b="1" dirty="0"/>
          </a:p>
        </p:txBody>
      </p:sp>
      <p:pic>
        <p:nvPicPr>
          <p:cNvPr id="6" name="Content Placeholder 5">
            <a:extLst>
              <a:ext uri="{FF2B5EF4-FFF2-40B4-BE49-F238E27FC236}">
                <a16:creationId xmlns:a16="http://schemas.microsoft.com/office/drawing/2014/main" id="{7FCB442B-7BE3-F46F-A6A1-11A00AB7DFD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36119" y="1825625"/>
            <a:ext cx="4185761" cy="4351338"/>
          </a:xfrm>
        </p:spPr>
      </p:pic>
      <p:sp>
        <p:nvSpPr>
          <p:cNvPr id="4" name="Content Placeholder 3">
            <a:extLst>
              <a:ext uri="{FF2B5EF4-FFF2-40B4-BE49-F238E27FC236}">
                <a16:creationId xmlns:a16="http://schemas.microsoft.com/office/drawing/2014/main" id="{9D0A96F6-6908-D7D1-4468-92574EED1439}"/>
              </a:ext>
            </a:extLst>
          </p:cNvPr>
          <p:cNvSpPr>
            <a:spLocks noGrp="1"/>
          </p:cNvSpPr>
          <p:nvPr>
            <p:ph sz="half" idx="2"/>
          </p:nvPr>
        </p:nvSpPr>
        <p:spPr/>
        <p:txBody>
          <a:bodyPr/>
          <a:lstStyle/>
          <a:p>
            <a:pPr marL="342900" lvl="0" indent="-342900" algn="just">
              <a:buFont typeface="+mj-lt"/>
              <a:buAutoNum type="arabicPeriod"/>
              <a:tabLst>
                <a:tab pos="457200" algn="l"/>
              </a:tabLst>
            </a:pPr>
            <a:r>
              <a:rPr lang="en-IN" sz="1800" dirty="0">
                <a:effectLst/>
                <a:ea typeface="Times New Roman" panose="02020603050405020304" pitchFamily="18" charset="0"/>
              </a:rPr>
              <a:t>Sales Representatives and Sales Executives have gone the longest without a promotion, with times of 978 and 876 days. This might indicate issues with career growth for sales staff that need to be looked into.</a:t>
            </a:r>
          </a:p>
          <a:p>
            <a:pPr marL="342900" lvl="0" indent="-342900" algn="just">
              <a:buFont typeface="+mj-lt"/>
              <a:buAutoNum type="arabicPeriod"/>
              <a:tabLst>
                <a:tab pos="457200" algn="l"/>
              </a:tabLst>
            </a:pPr>
            <a:r>
              <a:rPr lang="en-IN" sz="1800" dirty="0">
                <a:effectLst/>
                <a:ea typeface="Times New Roman" panose="02020603050405020304" pitchFamily="18" charset="0"/>
              </a:rPr>
              <a:t>Healthcare Representatives get promoted the fastest, with an average of 156 days since their last promotion. This could be due to good career planning and clear advancement opportunities in the healthcare department.</a:t>
            </a:r>
            <a:endParaRPr lang="en-IN" dirty="0"/>
          </a:p>
        </p:txBody>
      </p:sp>
    </p:spTree>
    <p:extLst>
      <p:ext uri="{BB962C8B-B14F-4D97-AF65-F5344CB8AC3E}">
        <p14:creationId xmlns:p14="http://schemas.microsoft.com/office/powerpoint/2010/main" val="419476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645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40DB-EE69-5EDC-DF04-867C38D1777A}"/>
              </a:ext>
            </a:extLst>
          </p:cNvPr>
          <p:cNvSpPr>
            <a:spLocks noGrp="1"/>
          </p:cNvSpPr>
          <p:nvPr>
            <p:ph type="title"/>
          </p:nvPr>
        </p:nvSpPr>
        <p:spPr/>
        <p:txBody>
          <a:bodyPr>
            <a:normAutofit/>
          </a:bodyPr>
          <a:lstStyle/>
          <a:p>
            <a:pPr algn="ctr"/>
            <a:r>
              <a:rPr lang="en-GB" sz="3200" b="1" dirty="0">
                <a:solidFill>
                  <a:schemeClr val="bg1"/>
                </a:solidFill>
                <a:latin typeface="+mn-lt"/>
              </a:rPr>
              <a:t>Business travel frequency between Genders</a:t>
            </a:r>
            <a:endParaRPr lang="en-IN" sz="3200" b="1" dirty="0">
              <a:solidFill>
                <a:schemeClr val="bg1"/>
              </a:solidFill>
              <a:latin typeface="+mn-lt"/>
            </a:endParaRPr>
          </a:p>
        </p:txBody>
      </p:sp>
      <p:pic>
        <p:nvPicPr>
          <p:cNvPr id="6" name="Content Placeholder 5">
            <a:extLst>
              <a:ext uri="{FF2B5EF4-FFF2-40B4-BE49-F238E27FC236}">
                <a16:creationId xmlns:a16="http://schemas.microsoft.com/office/drawing/2014/main" id="{81FCCC47-66DD-789E-FD74-C8A4E25CC9A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35307" y="1825625"/>
            <a:ext cx="2987386" cy="4351338"/>
          </a:xfrm>
        </p:spPr>
      </p:pic>
      <p:sp>
        <p:nvSpPr>
          <p:cNvPr id="4" name="Content Placeholder 3">
            <a:extLst>
              <a:ext uri="{FF2B5EF4-FFF2-40B4-BE49-F238E27FC236}">
                <a16:creationId xmlns:a16="http://schemas.microsoft.com/office/drawing/2014/main" id="{65E6DE7D-84BE-E790-4992-2A08AA1C3093}"/>
              </a:ext>
            </a:extLst>
          </p:cNvPr>
          <p:cNvSpPr>
            <a:spLocks noGrp="1"/>
          </p:cNvSpPr>
          <p:nvPr>
            <p:ph sz="half" idx="2"/>
          </p:nvPr>
        </p:nvSpPr>
        <p:spPr/>
        <p:txBody>
          <a:bodyPr/>
          <a:lstStyle/>
          <a:p>
            <a:pPr marL="342900" lvl="0" indent="-342900" algn="just">
              <a:buFont typeface="+mj-lt"/>
              <a:buAutoNum type="arabicPeriod"/>
              <a:tabLst>
                <a:tab pos="457200" algn="l"/>
              </a:tabLst>
            </a:pPr>
            <a:r>
              <a:rPr lang="en-IN" sz="1800" dirty="0">
                <a:solidFill>
                  <a:schemeClr val="bg1"/>
                </a:solidFill>
                <a:effectLst/>
                <a:ea typeface="Times New Roman" panose="02020603050405020304" pitchFamily="18" charset="0"/>
              </a:rPr>
              <a:t>Male employees travel for business much more often than female employees at all levels, shown by taller bars for males.</a:t>
            </a:r>
          </a:p>
          <a:p>
            <a:pPr marL="342900" lvl="0" indent="-342900" algn="just">
              <a:buFont typeface="+mj-lt"/>
              <a:buAutoNum type="arabicPeriod"/>
              <a:tabLst>
                <a:tab pos="457200" algn="l"/>
              </a:tabLst>
            </a:pPr>
            <a:r>
              <a:rPr lang="en-IN" sz="1800" dirty="0">
                <a:solidFill>
                  <a:schemeClr val="bg1"/>
                </a:solidFill>
                <a:effectLst/>
                <a:ea typeface="Times New Roman" panose="02020603050405020304" pitchFamily="18" charset="0"/>
              </a:rPr>
              <a:t>The difference in business travel between males and females is small at the lowest level (153 vs. 330), but it grows bigger at higher levels, with males traveling almost twice as much at the top level</a:t>
            </a:r>
          </a:p>
        </p:txBody>
      </p:sp>
    </p:spTree>
    <p:extLst>
      <p:ext uri="{BB962C8B-B14F-4D97-AF65-F5344CB8AC3E}">
        <p14:creationId xmlns:p14="http://schemas.microsoft.com/office/powerpoint/2010/main" val="301526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B524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75F5-F315-E798-18D0-0505B3AF148A}"/>
              </a:ext>
            </a:extLst>
          </p:cNvPr>
          <p:cNvSpPr>
            <a:spLocks noGrp="1"/>
          </p:cNvSpPr>
          <p:nvPr>
            <p:ph type="title"/>
          </p:nvPr>
        </p:nvSpPr>
        <p:spPr/>
        <p:txBody>
          <a:bodyPr>
            <a:normAutofit/>
          </a:bodyPr>
          <a:lstStyle/>
          <a:p>
            <a:pPr algn="ctr"/>
            <a:r>
              <a:rPr lang="en-GB" sz="3200" b="1" dirty="0">
                <a:solidFill>
                  <a:schemeClr val="bg1"/>
                </a:solidFill>
              </a:rPr>
              <a:t>The performance rating distribution across different job roles</a:t>
            </a:r>
            <a:endParaRPr lang="en-IN" sz="3200" b="1" dirty="0">
              <a:solidFill>
                <a:schemeClr val="bg1"/>
              </a:solidFill>
            </a:endParaRPr>
          </a:p>
        </p:txBody>
      </p:sp>
      <p:pic>
        <p:nvPicPr>
          <p:cNvPr id="6" name="Content Placeholder 5">
            <a:extLst>
              <a:ext uri="{FF2B5EF4-FFF2-40B4-BE49-F238E27FC236}">
                <a16:creationId xmlns:a16="http://schemas.microsoft.com/office/drawing/2014/main" id="{18066697-938A-9335-946A-6E325847E57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56302" y="1825625"/>
            <a:ext cx="4145396" cy="4351338"/>
          </a:xfrm>
        </p:spPr>
      </p:pic>
      <p:sp>
        <p:nvSpPr>
          <p:cNvPr id="4" name="Content Placeholder 3">
            <a:extLst>
              <a:ext uri="{FF2B5EF4-FFF2-40B4-BE49-F238E27FC236}">
                <a16:creationId xmlns:a16="http://schemas.microsoft.com/office/drawing/2014/main" id="{911ED5DA-9E99-1463-FC0B-D811ACD2293E}"/>
              </a:ext>
            </a:extLst>
          </p:cNvPr>
          <p:cNvSpPr>
            <a:spLocks noGrp="1"/>
          </p:cNvSpPr>
          <p:nvPr>
            <p:ph sz="half" idx="2"/>
          </p:nvPr>
        </p:nvSpPr>
        <p:spPr/>
        <p:txBody>
          <a:bodyPr/>
          <a:lstStyle/>
          <a:p>
            <a:pPr marL="342900" lvl="0" indent="-342900" algn="just">
              <a:buFont typeface="+mj-lt"/>
              <a:buAutoNum type="arabicPeriod"/>
              <a:tabLst>
                <a:tab pos="457200" algn="l"/>
              </a:tabLst>
            </a:pPr>
            <a:r>
              <a:rPr lang="en-IN" sz="1800" dirty="0">
                <a:solidFill>
                  <a:schemeClr val="bg1"/>
                </a:solidFill>
                <a:effectLst/>
                <a:ea typeface="Times New Roman" panose="02020603050405020304" pitchFamily="18" charset="0"/>
              </a:rPr>
              <a:t>Sales Representatives and Sales Executives get the highest performance ratings, shown by the tallest bars. This might mean the sales department has good performance management and incentives.</a:t>
            </a:r>
          </a:p>
          <a:p>
            <a:pPr marL="342900" lvl="0" indent="-342900" algn="just">
              <a:buFont typeface="+mj-lt"/>
              <a:buAutoNum type="arabicPeriod"/>
              <a:tabLst>
                <a:tab pos="457200" algn="l"/>
              </a:tabLst>
            </a:pPr>
            <a:r>
              <a:rPr lang="en-IN" sz="1800" dirty="0">
                <a:solidFill>
                  <a:schemeClr val="bg1"/>
                </a:solidFill>
                <a:effectLst/>
                <a:ea typeface="Times New Roman" panose="02020603050405020304" pitchFamily="18" charset="0"/>
              </a:rPr>
              <a:t>Human Resources and Healthcare Representatives get the lowest performance ratings, shown by the shortest bars. This might mean there are issues with job design, training, or evaluation criteria in these roles that need to be looked into.</a:t>
            </a:r>
          </a:p>
        </p:txBody>
      </p:sp>
    </p:spTree>
    <p:extLst>
      <p:ext uri="{BB962C8B-B14F-4D97-AF65-F5344CB8AC3E}">
        <p14:creationId xmlns:p14="http://schemas.microsoft.com/office/powerpoint/2010/main" val="153395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80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85B0-D1CF-36E2-23A1-2ACF8D1ADADB}"/>
              </a:ext>
            </a:extLst>
          </p:cNvPr>
          <p:cNvSpPr>
            <a:spLocks noGrp="1"/>
          </p:cNvSpPr>
          <p:nvPr>
            <p:ph type="title"/>
          </p:nvPr>
        </p:nvSpPr>
        <p:spPr/>
        <p:txBody>
          <a:bodyPr>
            <a:normAutofit/>
          </a:bodyPr>
          <a:lstStyle/>
          <a:p>
            <a:pPr algn="ctr"/>
            <a:r>
              <a:rPr lang="en-GB" sz="3200" dirty="0">
                <a:solidFill>
                  <a:schemeClr val="bg1"/>
                </a:solidFill>
                <a:latin typeface="+mn-lt"/>
              </a:rPr>
              <a:t>Job Satisfaction vary based on job level or job roles</a:t>
            </a:r>
            <a:endParaRPr lang="en-IN" sz="3200" dirty="0">
              <a:solidFill>
                <a:schemeClr val="bg1"/>
              </a:solidFill>
              <a:latin typeface="+mn-lt"/>
            </a:endParaRPr>
          </a:p>
        </p:txBody>
      </p:sp>
      <p:pic>
        <p:nvPicPr>
          <p:cNvPr id="6" name="Content Placeholder 5">
            <a:extLst>
              <a:ext uri="{FF2B5EF4-FFF2-40B4-BE49-F238E27FC236}">
                <a16:creationId xmlns:a16="http://schemas.microsoft.com/office/drawing/2014/main" id="{F623CD14-1276-AE48-62F9-7CC57BA3F9B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82480" y="1825625"/>
            <a:ext cx="4093039" cy="4351338"/>
          </a:xfrm>
        </p:spPr>
      </p:pic>
      <p:sp>
        <p:nvSpPr>
          <p:cNvPr id="4" name="Content Placeholder 3">
            <a:extLst>
              <a:ext uri="{FF2B5EF4-FFF2-40B4-BE49-F238E27FC236}">
                <a16:creationId xmlns:a16="http://schemas.microsoft.com/office/drawing/2014/main" id="{3E7A3D3C-11BD-F226-8A05-229C395CE36E}"/>
              </a:ext>
            </a:extLst>
          </p:cNvPr>
          <p:cNvSpPr>
            <a:spLocks noGrp="1"/>
          </p:cNvSpPr>
          <p:nvPr>
            <p:ph sz="half" idx="2"/>
          </p:nvPr>
        </p:nvSpPr>
        <p:spPr/>
        <p:txBody>
          <a:bodyPr>
            <a:normAutofit/>
          </a:bodyPr>
          <a:lstStyle/>
          <a:p>
            <a:pPr marL="342900" indent="-342900" algn="just">
              <a:lnSpc>
                <a:spcPct val="107000"/>
              </a:lnSpc>
              <a:spcAft>
                <a:spcPts val="800"/>
              </a:spcAft>
              <a:buFont typeface="+mj-lt"/>
              <a:buAutoNum type="arabicPeriod"/>
            </a:pPr>
            <a:r>
              <a:rPr lang="en-IN" sz="1800" kern="0" dirty="0">
                <a:solidFill>
                  <a:schemeClr val="bg1"/>
                </a:solidFill>
                <a:effectLst/>
                <a:ea typeface="Times New Roman" panose="02020603050405020304" pitchFamily="18" charset="0"/>
                <a:cs typeface="Arial" panose="020B0604020202020204" pitchFamily="34" charset="0"/>
              </a:rPr>
              <a:t>The graph shows that job satisfaction levels vary across different job roles, with Human Resources having the highest average job satisfaction level of 2.2308 and Sales Representatives having the lowest at 1.9518. </a:t>
            </a:r>
            <a:endParaRPr lang="en-IN" sz="1800" kern="100" dirty="0">
              <a:solidFill>
                <a:schemeClr val="bg1"/>
              </a:solidFill>
              <a:effectLst/>
              <a:ea typeface="Calibri" panose="020F0502020204030204" pitchFamily="34" charset="0"/>
              <a:cs typeface="Arial" panose="020B0604020202020204" pitchFamily="34" charset="0"/>
            </a:endParaRPr>
          </a:p>
          <a:p>
            <a:pPr marL="342900" indent="-342900" algn="just">
              <a:lnSpc>
                <a:spcPct val="107000"/>
              </a:lnSpc>
              <a:spcAft>
                <a:spcPts val="800"/>
              </a:spcAft>
              <a:buFont typeface="+mj-lt"/>
              <a:buAutoNum type="arabicPeriod"/>
            </a:pPr>
            <a:r>
              <a:rPr lang="en-IN" sz="1800" kern="0" dirty="0">
                <a:solidFill>
                  <a:schemeClr val="bg1"/>
                </a:solidFill>
                <a:effectLst/>
                <a:ea typeface="Times New Roman" panose="02020603050405020304" pitchFamily="18" charset="0"/>
                <a:cs typeface="Arial" panose="020B0604020202020204" pitchFamily="34" charset="0"/>
              </a:rPr>
              <a:t>There is a general trend where higher-level roles like Research Director and Sales Executive tend to have higher job satisfaction compared to more entry-level roles like Sales Representatives and Laboratory Technicians.</a:t>
            </a:r>
            <a:endParaRPr lang="en-IN" sz="1800" dirty="0">
              <a:solidFill>
                <a:schemeClr val="bg1"/>
              </a:solidFill>
            </a:endParaRPr>
          </a:p>
        </p:txBody>
      </p:sp>
    </p:spTree>
    <p:extLst>
      <p:ext uri="{BB962C8B-B14F-4D97-AF65-F5344CB8AC3E}">
        <p14:creationId xmlns:p14="http://schemas.microsoft.com/office/powerpoint/2010/main" val="51820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1180</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Times New Roman</vt:lpstr>
      <vt:lpstr>Office Theme</vt:lpstr>
      <vt:lpstr>Employee Attrition</vt:lpstr>
      <vt:lpstr>Employee Attrition</vt:lpstr>
      <vt:lpstr>Problem Statement</vt:lpstr>
      <vt:lpstr>Distribution of Employees ages with department and Gender</vt:lpstr>
      <vt:lpstr>The attrition rate differ between employees with different educational background</vt:lpstr>
      <vt:lpstr>The time since the last promotion differ across job roles</vt:lpstr>
      <vt:lpstr>Business travel frequency between Genders</vt:lpstr>
      <vt:lpstr>The performance rating distribution across different job roles</vt:lpstr>
      <vt:lpstr>Job Satisfaction vary based on job level or job roles</vt:lpstr>
      <vt:lpstr>The age distribution of employees across different departements</vt:lpstr>
      <vt:lpstr>The most common educational fields among employees</vt:lpstr>
      <vt:lpstr>The distribution of job levels differ across departments</vt:lpstr>
      <vt:lpstr>The marital status distribution among different age groups</vt:lpstr>
      <vt:lpstr>Conclusion</vt:lpstr>
      <vt:lpstr>Improvements Needed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ragavi raji</dc:creator>
  <cp:lastModifiedBy>ragavi raji</cp:lastModifiedBy>
  <cp:revision>2</cp:revision>
  <dcterms:created xsi:type="dcterms:W3CDTF">2024-05-28T17:07:56Z</dcterms:created>
  <dcterms:modified xsi:type="dcterms:W3CDTF">2024-05-31T16:31:23Z</dcterms:modified>
</cp:coreProperties>
</file>