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5.webp" ContentType="image/webp"/>
  <Override PartName="/ppt/media/image16.webp" ContentType="image/webp"/>
  <Override PartName="/ppt/media/image17.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07" r:id="rId5"/>
    <p:sldId id="257" r:id="rId6"/>
    <p:sldId id="324" r:id="rId7"/>
    <p:sldId id="479" r:id="rId8"/>
    <p:sldId id="478" r:id="rId9"/>
    <p:sldId id="480" r:id="rId10"/>
    <p:sldId id="481" r:id="rId11"/>
    <p:sldId id="259" r:id="rId12"/>
    <p:sldId id="482" r:id="rId13"/>
    <p:sldId id="483" r:id="rId14"/>
    <p:sldId id="484" r:id="rId15"/>
    <p:sldId id="485" r:id="rId16"/>
    <p:sldId id="486" r:id="rId17"/>
    <p:sldId id="487" r:id="rId18"/>
    <p:sldId id="488" r:id="rId19"/>
    <p:sldId id="489" r:id="rId20"/>
    <p:sldId id="490" r:id="rId21"/>
    <p:sldId id="734" r:id="rId22"/>
    <p:sldId id="260" r:id="rId23"/>
    <p:sldId id="491" r:id="rId24"/>
    <p:sldId id="492" r:id="rId25"/>
    <p:sldId id="493" r:id="rId26"/>
    <p:sldId id="494" r:id="rId27"/>
    <p:sldId id="501" r:id="rId28"/>
    <p:sldId id="868" r:id="rId29"/>
    <p:sldId id="495" r:id="rId30"/>
    <p:sldId id="496" r:id="rId31"/>
    <p:sldId id="497" r:id="rId32"/>
    <p:sldId id="498" r:id="rId33"/>
    <p:sldId id="499" r:id="rId34"/>
    <p:sldId id="616" r:id="rId35"/>
    <p:sldId id="306" r:id="rId36"/>
    <p:sldId id="325" r:id="rId37"/>
    <p:sldId id="342" r:id="rId38"/>
    <p:sldId id="348" r:id="rId39"/>
    <p:sldId id="515" r:id="rId40"/>
    <p:sldId id="516" r:id="rId41"/>
    <p:sldId id="517" r:id="rId42"/>
    <p:sldId id="613" r:id="rId43"/>
    <p:sldId id="611" r:id="rId44"/>
    <p:sldId id="612" r:id="rId45"/>
    <p:sldId id="614" r:id="rId46"/>
    <p:sldId id="615" r:id="rId47"/>
    <p:sldId id="502" r:id="rId48"/>
    <p:sldId id="503" r:id="rId49"/>
    <p:sldId id="504" r:id="rId50"/>
    <p:sldId id="505" r:id="rId51"/>
    <p:sldId id="506" r:id="rId52"/>
    <p:sldId id="507" r:id="rId53"/>
    <p:sldId id="617" r:id="rId54"/>
    <p:sldId id="618" r:id="rId55"/>
    <p:sldId id="619" r:id="rId56"/>
    <p:sldId id="620" r:id="rId57"/>
    <p:sldId id="621" r:id="rId58"/>
    <p:sldId id="622" r:id="rId59"/>
    <p:sldId id="623" r:id="rId60"/>
    <p:sldId id="508" r:id="rId61"/>
    <p:sldId id="509" r:id="rId62"/>
    <p:sldId id="510" r:id="rId63"/>
    <p:sldId id="511" r:id="rId64"/>
    <p:sldId id="512" r:id="rId65"/>
    <p:sldId id="624" r:id="rId66"/>
    <p:sldId id="513" r:id="rId67"/>
    <p:sldId id="514" r:id="rId68"/>
    <p:sldId id="519" r:id="rId69"/>
    <p:sldId id="520" r:id="rId70"/>
    <p:sldId id="521" r:id="rId71"/>
    <p:sldId id="355" r:id="rId72"/>
    <p:sldId id="356" r:id="rId73"/>
    <p:sldId id="357" r:id="rId74"/>
    <p:sldId id="625" r:id="rId75"/>
    <p:sldId id="308" r:id="rId76"/>
    <p:sldId id="374" r:id="rId77"/>
    <p:sldId id="375" r:id="rId78"/>
    <p:sldId id="522" r:id="rId79"/>
    <p:sldId id="523" r:id="rId80"/>
    <p:sldId id="376" r:id="rId81"/>
    <p:sldId id="377" r:id="rId82"/>
    <p:sldId id="378" r:id="rId83"/>
    <p:sldId id="379" r:id="rId84"/>
    <p:sldId id="524" r:id="rId85"/>
    <p:sldId id="525" r:id="rId86"/>
    <p:sldId id="526" r:id="rId87"/>
    <p:sldId id="527" r:id="rId88"/>
    <p:sldId id="380" r:id="rId89"/>
    <p:sldId id="381" r:id="rId90"/>
    <p:sldId id="382" r:id="rId91"/>
    <p:sldId id="384" r:id="rId92"/>
    <p:sldId id="383" r:id="rId93"/>
    <p:sldId id="385" r:id="rId94"/>
    <p:sldId id="398" r:id="rId95"/>
    <p:sldId id="410" r:id="rId96"/>
    <p:sldId id="400" r:id="rId97"/>
    <p:sldId id="401" r:id="rId98"/>
    <p:sldId id="402" r:id="rId99"/>
    <p:sldId id="403" r:id="rId100"/>
    <p:sldId id="399" r:id="rId101"/>
    <p:sldId id="411" r:id="rId102"/>
    <p:sldId id="528" r:id="rId103"/>
    <p:sldId id="529" r:id="rId104"/>
    <p:sldId id="412" r:id="rId105"/>
    <p:sldId id="413" r:id="rId106"/>
    <p:sldId id="414" r:id="rId107"/>
    <p:sldId id="626" r:id="rId108"/>
    <p:sldId id="530" r:id="rId109"/>
    <p:sldId id="531" r:id="rId110"/>
    <p:sldId id="532" r:id="rId111"/>
    <p:sldId id="533" r:id="rId112"/>
    <p:sldId id="543" r:id="rId113"/>
    <p:sldId id="544" r:id="rId114"/>
    <p:sldId id="534" r:id="rId115"/>
    <p:sldId id="538" r:id="rId116"/>
    <p:sldId id="539" r:id="rId117"/>
    <p:sldId id="540" r:id="rId118"/>
    <p:sldId id="541" r:id="rId119"/>
    <p:sldId id="542" r:id="rId120"/>
    <p:sldId id="536" r:id="rId121"/>
    <p:sldId id="537" r:id="rId122"/>
    <p:sldId id="535" r:id="rId123"/>
    <p:sldId id="627" r:id="rId124"/>
    <p:sldId id="415" r:id="rId125"/>
    <p:sldId id="416" r:id="rId126"/>
    <p:sldId id="417" r:id="rId127"/>
    <p:sldId id="428" r:id="rId128"/>
    <p:sldId id="628" r:id="rId129"/>
    <p:sldId id="440" r:id="rId130"/>
    <p:sldId id="441" r:id="rId131"/>
    <p:sldId id="455" r:id="rId132"/>
    <p:sldId id="456" r:id="rId133"/>
    <p:sldId id="457" r:id="rId134"/>
    <p:sldId id="458" r:id="rId135"/>
    <p:sldId id="459" r:id="rId136"/>
    <p:sldId id="460" r:id="rId137"/>
    <p:sldId id="461" r:id="rId138"/>
    <p:sldId id="462" r:id="rId139"/>
    <p:sldId id="463" r:id="rId140"/>
    <p:sldId id="442" r:id="rId141"/>
    <p:sldId id="453" r:id="rId142"/>
    <p:sldId id="476" r:id="rId143"/>
    <p:sldId id="477" r:id="rId144"/>
    <p:sldId id="436" r:id="rId145"/>
    <p:sldId id="545" r:id="rId146"/>
    <p:sldId id="546" r:id="rId147"/>
    <p:sldId id="547" r:id="rId148"/>
    <p:sldId id="548" r:id="rId149"/>
    <p:sldId id="549" r:id="rId150"/>
    <p:sldId id="550" r:id="rId151"/>
    <p:sldId id="551" r:id="rId152"/>
    <p:sldId id="552" r:id="rId153"/>
    <p:sldId id="553" r:id="rId154"/>
    <p:sldId id="554" r:id="rId155"/>
    <p:sldId id="574" r:id="rId156"/>
    <p:sldId id="556" r:id="rId157"/>
    <p:sldId id="557" r:id="rId158"/>
    <p:sldId id="560" r:id="rId159"/>
    <p:sldId id="437" r:id="rId160"/>
    <p:sldId id="438" r:id="rId161"/>
    <p:sldId id="439" r:id="rId162"/>
    <p:sldId id="559" r:id="rId163"/>
    <p:sldId id="558" r:id="rId164"/>
    <p:sldId id="561" r:id="rId165"/>
    <p:sldId id="562" r:id="rId166"/>
    <p:sldId id="563" r:id="rId167"/>
    <p:sldId id="564" r:id="rId168"/>
    <p:sldId id="565" r:id="rId169"/>
    <p:sldId id="312" r:id="rId170"/>
    <p:sldId id="568" r:id="rId171"/>
    <p:sldId id="588" r:id="rId172"/>
    <p:sldId id="589" r:id="rId173"/>
    <p:sldId id="590" r:id="rId174"/>
    <p:sldId id="592" r:id="rId175"/>
    <p:sldId id="595" r:id="rId176"/>
    <p:sldId id="593" r:id="rId177"/>
    <p:sldId id="596" r:id="rId178"/>
    <p:sldId id="311" r:id="rId179"/>
    <p:sldId id="597" r:id="rId180"/>
    <p:sldId id="598" r:id="rId181"/>
    <p:sldId id="599" r:id="rId182"/>
    <p:sldId id="600" r:id="rId183"/>
    <p:sldId id="601" r:id="rId184"/>
    <p:sldId id="602" r:id="rId185"/>
    <p:sldId id="603" r:id="rId186"/>
    <p:sldId id="604" r:id="rId187"/>
    <p:sldId id="869" r:id="rId188"/>
    <p:sldId id="870" r:id="rId189"/>
    <p:sldId id="871" r:id="rId190"/>
    <p:sldId id="872" r:id="rId191"/>
    <p:sldId id="873" r:id="rId192"/>
    <p:sldId id="605" r:id="rId193"/>
    <p:sldId id="606" r:id="rId194"/>
    <p:sldId id="607" r:id="rId195"/>
    <p:sldId id="1109" r:id="rId196"/>
    <p:sldId id="608" r:id="rId197"/>
    <p:sldId id="610" r:id="rId198"/>
    <p:sldId id="744" r:id="rId199"/>
    <p:sldId id="745" r:id="rId200"/>
    <p:sldId id="746" r:id="rId201"/>
    <p:sldId id="748" r:id="rId202"/>
    <p:sldId id="747" r:id="rId203"/>
    <p:sldId id="749" r:id="rId204"/>
    <p:sldId id="750" r:id="rId205"/>
    <p:sldId id="751" r:id="rId206"/>
    <p:sldId id="753" r:id="rId207"/>
    <p:sldId id="752" r:id="rId208"/>
    <p:sldId id="754" r:id="rId209"/>
    <p:sldId id="755" r:id="rId210"/>
    <p:sldId id="756" r:id="rId211"/>
    <p:sldId id="757" r:id="rId212"/>
    <p:sldId id="758" r:id="rId213"/>
    <p:sldId id="759" r:id="rId214"/>
    <p:sldId id="760" r:id="rId215"/>
    <p:sldId id="761" r:id="rId216"/>
    <p:sldId id="762" r:id="rId217"/>
    <p:sldId id="763" r:id="rId218"/>
    <p:sldId id="764" r:id="rId219"/>
    <p:sldId id="766" r:id="rId220"/>
    <p:sldId id="765" r:id="rId221"/>
    <p:sldId id="767" r:id="rId222"/>
    <p:sldId id="768" r:id="rId223"/>
    <p:sldId id="769" r:id="rId224"/>
    <p:sldId id="867" r:id="rId225"/>
    <p:sldId id="779" r:id="rId226"/>
    <p:sldId id="780" r:id="rId227"/>
    <p:sldId id="781" r:id="rId228"/>
    <p:sldId id="782" r:id="rId229"/>
    <p:sldId id="783" r:id="rId230"/>
    <p:sldId id="784" r:id="rId231"/>
    <p:sldId id="785" r:id="rId232"/>
    <p:sldId id="786" r:id="rId233"/>
    <p:sldId id="787" r:id="rId234"/>
    <p:sldId id="788" r:id="rId235"/>
    <p:sldId id="789" r:id="rId236"/>
    <p:sldId id="770" r:id="rId237"/>
    <p:sldId id="771" r:id="rId238"/>
    <p:sldId id="772" r:id="rId239"/>
    <p:sldId id="773" r:id="rId240"/>
    <p:sldId id="774" r:id="rId241"/>
    <p:sldId id="775" r:id="rId242"/>
    <p:sldId id="776" r:id="rId243"/>
    <p:sldId id="777" r:id="rId244"/>
    <p:sldId id="875" r:id="rId245"/>
    <p:sldId id="876" r:id="rId246"/>
    <p:sldId id="877" r:id="rId247"/>
    <p:sldId id="878" r:id="rId248"/>
    <p:sldId id="879" r:id="rId249"/>
    <p:sldId id="880" r:id="rId250"/>
    <p:sldId id="881" r:id="rId251"/>
    <p:sldId id="896" r:id="rId252"/>
    <p:sldId id="897" r:id="rId253"/>
    <p:sldId id="898" r:id="rId254"/>
    <p:sldId id="899" r:id="rId255"/>
    <p:sldId id="900" r:id="rId256"/>
    <p:sldId id="901" r:id="rId257"/>
    <p:sldId id="902" r:id="rId258"/>
    <p:sldId id="882" r:id="rId259"/>
    <p:sldId id="883" r:id="rId260"/>
    <p:sldId id="885" r:id="rId261"/>
    <p:sldId id="886" r:id="rId262"/>
    <p:sldId id="887" r:id="rId263"/>
    <p:sldId id="888" r:id="rId264"/>
    <p:sldId id="889" r:id="rId265"/>
    <p:sldId id="890" r:id="rId266"/>
    <p:sldId id="891" r:id="rId267"/>
    <p:sldId id="892" r:id="rId268"/>
    <p:sldId id="893" r:id="rId269"/>
    <p:sldId id="874" r:id="rId270"/>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9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121" autoAdjust="0"/>
  </p:normalViewPr>
  <p:slideViewPr>
    <p:cSldViewPr showGuides="1">
      <p:cViewPr varScale="1">
        <p:scale>
          <a:sx n="69" d="100"/>
          <a:sy n="69" d="100"/>
        </p:scale>
        <p:origin x="1224" y="44"/>
      </p:cViewPr>
      <p:guideLst>
        <p:guide orient="horz" pos="2159"/>
        <p:guide pos="2953"/>
      </p:guideLst>
    </p:cSldViewPr>
  </p:slideViewPr>
  <p:outlineViewPr>
    <p:cViewPr>
      <p:scale>
        <a:sx n="33" d="100"/>
        <a:sy n="33" d="100"/>
      </p:scale>
      <p:origin x="0" y="66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3" Type="http://schemas.openxmlformats.org/officeDocument/2006/relationships/tableStyles" Target="tableStyles.xml"/><Relationship Id="rId272" Type="http://schemas.openxmlformats.org/officeDocument/2006/relationships/viewProps" Target="viewProps.xml"/><Relationship Id="rId271" Type="http://schemas.openxmlformats.org/officeDocument/2006/relationships/presProps" Target="presProps.xml"/><Relationship Id="rId270" Type="http://schemas.openxmlformats.org/officeDocument/2006/relationships/slide" Target="slides/slide267.xml"/><Relationship Id="rId27" Type="http://schemas.openxmlformats.org/officeDocument/2006/relationships/slide" Target="slides/slide24.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slide" Target="slides/slide2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0.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19.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8.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IN" altLang="en-US" dirty="0"/>
              <a:t>- </a:t>
            </a:r>
            <a:r>
              <a:rPr lang="en-US" dirty="0"/>
              <a:t>Unit tests help to fix bugs early in the development cycle and save </a:t>
            </a:r>
            <a:r>
              <a:rPr lang="en-US" dirty="0" smtClean="0"/>
              <a:t>costs</a:t>
            </a:r>
            <a:r>
              <a:rPr lang="en-US" dirty="0"/>
              <a:t>.</a:t>
            </a:r>
            <a:endParaRPr lang="en-US" dirty="0"/>
          </a:p>
          <a:p>
            <a:r>
              <a:rPr lang="en-IN" altLang="en-US" dirty="0"/>
              <a:t>-  </a:t>
            </a:r>
            <a:r>
              <a:rPr lang="en-US" dirty="0"/>
              <a:t>It helps the developers to understand the code base and enables them to make changes quickly</a:t>
            </a:r>
            <a:endParaRPr lang="en-US" dirty="0"/>
          </a:p>
          <a:p>
            <a:r>
              <a:rPr lang="en-IN" altLang="en-US" dirty="0"/>
              <a:t>- </a:t>
            </a:r>
            <a:r>
              <a:rPr lang="en-US" dirty="0"/>
              <a:t>Good unit tests serve as project documentation</a:t>
            </a:r>
            <a:endParaRPr lang="en-US" dirty="0"/>
          </a:p>
          <a:p>
            <a:r>
              <a:rPr lang="en-IN" altLang="en-US" dirty="0"/>
              <a:t>- </a:t>
            </a:r>
            <a:r>
              <a:rPr lang="en-US" dirty="0"/>
              <a:t>As you can see, there can be a lot involved in unit testing. It can be complex or rather simple depending on the application being tested and the testing strategies, tools and philosophies used. Unit testing is always necessary on some level. That is a certainty.</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3" name="Line 7"/>
          <p:cNvSpPr>
            <a:spLocks noChangeShapeType="1"/>
          </p:cNvSpPr>
          <p:nvPr/>
        </p:nvSpPr>
        <p:spPr bwMode="auto">
          <a:xfrm>
            <a:off x="228600" y="990600"/>
            <a:ext cx="8610600" cy="0"/>
          </a:xfrm>
          <a:prstGeom prst="line">
            <a:avLst/>
          </a:prstGeom>
          <a:noFill/>
          <a:ln w="66675">
            <a:solidFill>
              <a:schemeClr val="tx2"/>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nvGrpSpPr>
          <p:cNvPr id="2051" name="Group 8"/>
          <p:cNvGrpSpPr/>
          <p:nvPr/>
        </p:nvGrpSpPr>
        <p:grpSpPr>
          <a:xfrm>
            <a:off x="228600" y="1447800"/>
            <a:ext cx="2286000" cy="2514600"/>
            <a:chOff x="144" y="912"/>
            <a:chExt cx="1440" cy="1584"/>
          </a:xfrm>
        </p:grpSpPr>
        <p:sp>
          <p:nvSpPr>
            <p:cNvPr id="25" name="Rectangle 9"/>
            <p:cNvSpPr>
              <a:spLocks noChangeArrowheads="1"/>
            </p:cNvSpPr>
            <p:nvPr/>
          </p:nvSpPr>
          <p:spPr bwMode="auto">
            <a:xfrm>
              <a:off x="960" y="912"/>
              <a:ext cx="52" cy="979"/>
            </a:xfrm>
            <a:prstGeom prst="rect">
              <a:avLst/>
            </a:prstGeom>
            <a:solidFill>
              <a:schemeClr val="accent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6" name="Rectangle 10"/>
            <p:cNvSpPr>
              <a:spLocks noChangeArrowheads="1"/>
            </p:cNvSpPr>
            <p:nvPr/>
          </p:nvSpPr>
          <p:spPr bwMode="auto">
            <a:xfrm>
              <a:off x="844" y="912"/>
              <a:ext cx="52" cy="861"/>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7" name="Rectangle 11"/>
            <p:cNvSpPr>
              <a:spLocks noChangeArrowheads="1"/>
            </p:cNvSpPr>
            <p:nvPr/>
          </p:nvSpPr>
          <p:spPr bwMode="auto">
            <a:xfrm>
              <a:off x="727" y="912"/>
              <a:ext cx="52" cy="736"/>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8" name="Rectangle 12"/>
            <p:cNvSpPr>
              <a:spLocks noChangeArrowheads="1"/>
            </p:cNvSpPr>
            <p:nvPr/>
          </p:nvSpPr>
          <p:spPr bwMode="auto">
            <a:xfrm>
              <a:off x="610" y="912"/>
              <a:ext cx="52" cy="612"/>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9" name="Rectangle 13"/>
            <p:cNvSpPr>
              <a:spLocks noChangeArrowheads="1"/>
            </p:cNvSpPr>
            <p:nvPr/>
          </p:nvSpPr>
          <p:spPr bwMode="auto">
            <a:xfrm>
              <a:off x="494" y="912"/>
              <a:ext cx="52" cy="493"/>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0" name="Rectangle 14"/>
            <p:cNvSpPr>
              <a:spLocks noChangeArrowheads="1"/>
            </p:cNvSpPr>
            <p:nvPr/>
          </p:nvSpPr>
          <p:spPr bwMode="auto">
            <a:xfrm>
              <a:off x="377" y="912"/>
              <a:ext cx="52" cy="361"/>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1" name="Rectangle 15"/>
            <p:cNvSpPr>
              <a:spLocks noChangeArrowheads="1"/>
            </p:cNvSpPr>
            <p:nvPr/>
          </p:nvSpPr>
          <p:spPr bwMode="auto">
            <a:xfrm>
              <a:off x="260" y="912"/>
              <a:ext cx="52" cy="249"/>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2" name="Rectangle 16"/>
            <p:cNvSpPr>
              <a:spLocks noChangeArrowheads="1"/>
            </p:cNvSpPr>
            <p:nvPr/>
          </p:nvSpPr>
          <p:spPr bwMode="auto">
            <a:xfrm>
              <a:off x="144" y="912"/>
              <a:ext cx="52" cy="125"/>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3" name="Rectangle 17"/>
            <p:cNvSpPr>
              <a:spLocks noChangeArrowheads="1"/>
            </p:cNvSpPr>
            <p:nvPr/>
          </p:nvSpPr>
          <p:spPr bwMode="auto">
            <a:xfrm>
              <a:off x="1077" y="912"/>
              <a:ext cx="49" cy="1098"/>
            </a:xfrm>
            <a:prstGeom prst="rect">
              <a:avLst/>
            </a:prstGeom>
            <a:solidFill>
              <a:schemeClr val="accent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4" name="Rectangle 18"/>
            <p:cNvSpPr>
              <a:spLocks noChangeArrowheads="1"/>
            </p:cNvSpPr>
            <p:nvPr/>
          </p:nvSpPr>
          <p:spPr bwMode="auto">
            <a:xfrm>
              <a:off x="1191" y="912"/>
              <a:ext cx="49" cy="1223"/>
            </a:xfrm>
            <a:prstGeom prst="rect">
              <a:avLst/>
            </a:prstGeom>
            <a:solidFill>
              <a:schemeClr val="accent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5" name="Rectangle 19"/>
            <p:cNvSpPr>
              <a:spLocks noChangeArrowheads="1"/>
            </p:cNvSpPr>
            <p:nvPr/>
          </p:nvSpPr>
          <p:spPr bwMode="auto">
            <a:xfrm>
              <a:off x="1304" y="912"/>
              <a:ext cx="49" cy="1341"/>
            </a:xfrm>
            <a:prstGeom prst="rect">
              <a:avLst/>
            </a:prstGeom>
            <a:solidFill>
              <a:schemeClr val="accent1"/>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6" name="Rectangle 20"/>
            <p:cNvSpPr>
              <a:spLocks noChangeArrowheads="1"/>
            </p:cNvSpPr>
            <p:nvPr/>
          </p:nvSpPr>
          <p:spPr bwMode="auto">
            <a:xfrm>
              <a:off x="1418" y="912"/>
              <a:ext cx="52" cy="1466"/>
            </a:xfrm>
            <a:prstGeom prst="rect">
              <a:avLst/>
            </a:prstGeom>
            <a:solidFill>
              <a:schemeClr val="accent1"/>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7" name="Rectangle 21"/>
            <p:cNvSpPr>
              <a:spLocks noChangeArrowheads="1"/>
            </p:cNvSpPr>
            <p:nvPr/>
          </p:nvSpPr>
          <p:spPr bwMode="auto">
            <a:xfrm>
              <a:off x="1535" y="912"/>
              <a:ext cx="49" cy="1584"/>
            </a:xfrm>
            <a:prstGeom prst="rect">
              <a:avLst/>
            </a:prstGeom>
            <a:solidFill>
              <a:schemeClr val="accent1"/>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38" name="Line 22"/>
          <p:cNvSpPr>
            <a:spLocks noChangeShapeType="1"/>
          </p:cNvSpPr>
          <p:nvPr/>
        </p:nvSpPr>
        <p:spPr bwMode="auto">
          <a:xfrm>
            <a:off x="266700" y="6172200"/>
            <a:ext cx="8610600" cy="0"/>
          </a:xfrm>
          <a:prstGeom prst="line">
            <a:avLst/>
          </a:prstGeom>
          <a:noFill/>
          <a:ln w="12700">
            <a:solidFill>
              <a:schemeClr val="tx2"/>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1202" name="Rectangle 2"/>
          <p:cNvSpPr>
            <a:spLocks noGrp="1" noChangeArrowheads="1"/>
          </p:cNvSpPr>
          <p:nvPr>
            <p:ph type="ctrTitle"/>
          </p:nvPr>
        </p:nvSpPr>
        <p:spPr>
          <a:xfrm>
            <a:off x="2895600" y="1371600"/>
            <a:ext cx="5867400" cy="2286000"/>
          </a:xfrm>
        </p:spPr>
        <p:txBody>
          <a:bodyPr/>
          <a:lstStyle>
            <a:lvl1pPr>
              <a:defRPr sz="4500"/>
            </a:lvl1pPr>
          </a:lstStyle>
          <a:p>
            <a:r>
              <a:rPr lang="en-US"/>
              <a:t>Click to edit Master title style</a:t>
            </a:r>
            <a:endParaRPr lang="en-US"/>
          </a:p>
        </p:txBody>
      </p:sp>
      <p:sp>
        <p:nvSpPr>
          <p:cNvPr id="51203" name="Rectangle 3"/>
          <p:cNvSpPr>
            <a:spLocks noGrp="1" noChangeArrowheads="1"/>
          </p:cNvSpPr>
          <p:nvPr>
            <p:ph type="subTitle" idx="1"/>
          </p:nvPr>
        </p:nvSpPr>
        <p:spPr>
          <a:xfrm>
            <a:off x="2971800" y="4267200"/>
            <a:ext cx="5791200" cy="1447800"/>
          </a:xfrm>
        </p:spPr>
        <p:txBody>
          <a:bodyPr/>
          <a:lstStyle>
            <a:lvl1pPr marL="0" indent="0">
              <a:buFont typeface="Wingdings" panose="05000000000000000000" pitchFamily="2" charset="2"/>
              <a:buNone/>
              <a:defRPr sz="2600" b="1"/>
            </a:lvl1pPr>
          </a:lstStyle>
          <a:p>
            <a:r>
              <a:rPr lang="en-US"/>
              <a:t>Click to edit Master subtitle style</a:t>
            </a:r>
            <a:endParaRPr lang="en-US"/>
          </a:p>
        </p:txBody>
      </p:sp>
      <p:sp>
        <p:nvSpPr>
          <p:cNvPr id="39" name="Rectangle 4"/>
          <p:cNvSpPr>
            <a:spLocks noGrp="1" noChangeArrowheads="1"/>
          </p:cNvSpPr>
          <p:nvPr>
            <p:ph type="dt" sz="half" idx="2"/>
          </p:nvPr>
        </p:nvSpPr>
        <p:spPr bwMode="auto">
          <a:xfrm>
            <a:off x="457200" y="6248400"/>
            <a:ext cx="2133600" cy="45720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40" name="Rectangle 5"/>
          <p:cNvSpPr>
            <a:spLocks noGrp="1" noChangeArrowheads="1"/>
          </p:cNvSpPr>
          <p:nvPr>
            <p:ph type="ftr" sz="quarter" idx="3"/>
          </p:nvPr>
        </p:nvSpPr>
        <p:spPr bwMode="auto">
          <a:xfrm>
            <a:off x="3124200" y="6248400"/>
            <a:ext cx="2895600" cy="457200"/>
          </a:xfrm>
          <a:prstGeom prst="rect">
            <a:avLst/>
          </a:prstGeom>
          <a:noFill/>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41" name="Rectangle 6"/>
          <p:cNvSpPr>
            <a:spLocks noGrp="1" noChangeArrowheads="1"/>
          </p:cNvSpPr>
          <p:nvPr>
            <p:ph type="sldNum" sz="quarter" idx="4"/>
          </p:nvPr>
        </p:nvSpPr>
        <p:spPr bwMode="auto">
          <a:xfrm>
            <a:off x="6553200" y="6248400"/>
            <a:ext cx="2133600" cy="457200"/>
          </a:xfrm>
          <a:prstGeom prst="rect">
            <a:avLst/>
          </a:prstGeom>
          <a:noFill/>
          <a:ln>
            <a:miter lim="800000"/>
          </a:ln>
        </p:spPr>
        <p:txBody>
          <a:bodyPr vert="horz" wrap="square" lIns="91440" tIns="45720" rIns="91440" bIns="45720" numCol="1" anchor="t" anchorCtr="0" compatLnSpc="1"/>
          <a:lstStyle/>
          <a:p>
            <a:pPr algn="r" eaLnBrk="1" hangingPunct="1"/>
            <a:fld id="{9A0DB2DC-4C9A-4742-B13C-FB6460FD3503}" type="slidenum">
              <a:rPr lang="en-US" dirty="0"/>
            </a:fld>
            <a:endParaRPr lang="en-US" dirty="0"/>
          </a:p>
        </p:txBody>
      </p:sp>
    </p:spTree>
  </p:cSld>
  <p:clrMapOvr>
    <a:masterClrMapping/>
  </p:clrMapOvr>
  <p:transition>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Footer Placeholder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457200"/>
            <a:ext cx="17526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457200"/>
            <a:ext cx="5105400" cy="56388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Footer Placeholder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Footer Placeholder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Footer Placeholder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2578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Footer Placeholder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7" name="Date Placeholder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Footer Placeholder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9" name="Date Placeholder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5" name="Date Placeholder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3" name="Slide Number Placeholder 2"/>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4" name="Date Placeholder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Footer Placeholder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7" name="Date Placeholder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1"/>
              </a:buClr>
              <a:buSzPct val="85000"/>
              <a:buFont typeface="Wingdings" panose="05000000000000000000" pitchFamily="2" charset="2"/>
              <a:buNone/>
              <a:defRPr/>
            </a:pPr>
            <a:endParaRPr kumimoji="0" lang="en-US" sz="3200" b="0" i="0" u="none" strike="noStrike" kern="0" cap="none" spc="0" normalizeH="0" baseline="0" noProof="0" smtClean="0">
              <a:ln>
                <a:noFill/>
              </a:ln>
              <a:solidFill>
                <a:schemeClr val="tx2"/>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Footer Placeholder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7" name="Date Placeholder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676400" y="457200"/>
            <a:ext cx="7010400" cy="1295400"/>
          </a:xfrm>
          <a:prstGeom prst="rect">
            <a:avLst/>
          </a:prstGeom>
          <a:noFill/>
          <a:ln w="9525">
            <a:noFill/>
          </a:ln>
        </p:spPr>
        <p:txBody>
          <a:bodyPr anchor="ctr"/>
          <a:lstStyle/>
          <a:p>
            <a:pPr lvl="0"/>
            <a:r>
              <a:rPr dirty="0"/>
              <a:t>Click to edit Master title style</a:t>
            </a:r>
            <a:endParaRPr dirty="0"/>
          </a:p>
        </p:txBody>
      </p:sp>
      <p:sp>
        <p:nvSpPr>
          <p:cNvPr id="1027" name="Rectangle 3"/>
          <p:cNvSpPr>
            <a:spLocks noGrp="1"/>
          </p:cNvSpPr>
          <p:nvPr>
            <p:ph type="body" idx="1"/>
          </p:nvPr>
        </p:nvSpPr>
        <p:spPr>
          <a:xfrm>
            <a:off x="1676400" y="1981200"/>
            <a:ext cx="7010400" cy="4114800"/>
          </a:xfrm>
          <a:prstGeom prst="rect">
            <a:avLst/>
          </a:prstGeom>
          <a:noFill/>
          <a:ln w="9525">
            <a:noFill/>
          </a:ln>
        </p:spPr>
        <p:txBody>
          <a:bodyPr/>
          <a:lstStyle/>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50180"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solidFill>
                  <a:schemeClr val="tx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
        <p:nvSpPr>
          <p:cNvPr id="50181" name="Rectangle 5"/>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2"/>
                </a:solidFill>
              </a:defRPr>
            </a:lvl1p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
        <p:nvSpPr>
          <p:cNvPr id="50182" name="Line 6"/>
          <p:cNvSpPr>
            <a:spLocks noChangeShapeType="1"/>
          </p:cNvSpPr>
          <p:nvPr/>
        </p:nvSpPr>
        <p:spPr bwMode="auto">
          <a:xfrm>
            <a:off x="266700" y="6172200"/>
            <a:ext cx="8610600" cy="0"/>
          </a:xfrm>
          <a:prstGeom prst="line">
            <a:avLst/>
          </a:prstGeom>
          <a:noFill/>
          <a:ln w="12700">
            <a:solidFill>
              <a:schemeClr val="tx2"/>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83" name="Line 7"/>
          <p:cNvSpPr>
            <a:spLocks noChangeShapeType="1"/>
          </p:cNvSpPr>
          <p:nvPr/>
        </p:nvSpPr>
        <p:spPr bwMode="auto">
          <a:xfrm>
            <a:off x="228600" y="304800"/>
            <a:ext cx="8610600" cy="0"/>
          </a:xfrm>
          <a:prstGeom prst="line">
            <a:avLst/>
          </a:prstGeom>
          <a:noFill/>
          <a:ln w="76200">
            <a:solidFill>
              <a:schemeClr val="tx2"/>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nvGrpSpPr>
          <p:cNvPr id="1032" name="Group 8"/>
          <p:cNvGrpSpPr/>
          <p:nvPr/>
        </p:nvGrpSpPr>
        <p:grpSpPr>
          <a:xfrm>
            <a:off x="228600" y="457200"/>
            <a:ext cx="1246188" cy="1371600"/>
            <a:chOff x="144" y="288"/>
            <a:chExt cx="785" cy="864"/>
          </a:xfrm>
        </p:grpSpPr>
        <p:sp>
          <p:nvSpPr>
            <p:cNvPr id="50185" name="Rectangle 9"/>
            <p:cNvSpPr>
              <a:spLocks noChangeArrowheads="1"/>
            </p:cNvSpPr>
            <p:nvPr/>
          </p:nvSpPr>
          <p:spPr bwMode="auto">
            <a:xfrm>
              <a:off x="589" y="288"/>
              <a:ext cx="28" cy="534"/>
            </a:xfrm>
            <a:prstGeom prst="rect">
              <a:avLst/>
            </a:prstGeom>
            <a:solidFill>
              <a:schemeClr val="accent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86" name="Rectangle 10"/>
            <p:cNvSpPr>
              <a:spLocks noChangeArrowheads="1"/>
            </p:cNvSpPr>
            <p:nvPr/>
          </p:nvSpPr>
          <p:spPr bwMode="auto">
            <a:xfrm>
              <a:off x="526" y="288"/>
              <a:ext cx="28" cy="470"/>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87" name="Rectangle 11"/>
            <p:cNvSpPr>
              <a:spLocks noChangeArrowheads="1"/>
            </p:cNvSpPr>
            <p:nvPr/>
          </p:nvSpPr>
          <p:spPr bwMode="auto">
            <a:xfrm>
              <a:off x="462" y="288"/>
              <a:ext cx="28" cy="401"/>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88" name="Rectangle 12"/>
            <p:cNvSpPr>
              <a:spLocks noChangeArrowheads="1"/>
            </p:cNvSpPr>
            <p:nvPr/>
          </p:nvSpPr>
          <p:spPr bwMode="auto">
            <a:xfrm>
              <a:off x="398" y="288"/>
              <a:ext cx="28" cy="334"/>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89" name="Rectangle 13"/>
            <p:cNvSpPr>
              <a:spLocks noChangeArrowheads="1"/>
            </p:cNvSpPr>
            <p:nvPr/>
          </p:nvSpPr>
          <p:spPr bwMode="auto">
            <a:xfrm>
              <a:off x="335" y="288"/>
              <a:ext cx="28" cy="269"/>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90" name="Rectangle 14"/>
            <p:cNvSpPr>
              <a:spLocks noChangeArrowheads="1"/>
            </p:cNvSpPr>
            <p:nvPr/>
          </p:nvSpPr>
          <p:spPr bwMode="auto">
            <a:xfrm>
              <a:off x="271" y="288"/>
              <a:ext cx="28" cy="197"/>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91" name="Rectangle 15"/>
            <p:cNvSpPr>
              <a:spLocks noChangeArrowheads="1"/>
            </p:cNvSpPr>
            <p:nvPr/>
          </p:nvSpPr>
          <p:spPr bwMode="auto">
            <a:xfrm>
              <a:off x="207" y="288"/>
              <a:ext cx="29" cy="136"/>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92" name="Rectangle 16"/>
            <p:cNvSpPr>
              <a:spLocks noChangeArrowheads="1"/>
            </p:cNvSpPr>
            <p:nvPr/>
          </p:nvSpPr>
          <p:spPr bwMode="auto">
            <a:xfrm>
              <a:off x="144" y="288"/>
              <a:ext cx="28" cy="68"/>
            </a:xfrm>
            <a:prstGeom prst="rect">
              <a:avLst/>
            </a:prstGeom>
            <a:solidFill>
              <a:schemeClr val="bg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93" name="Rectangle 17"/>
            <p:cNvSpPr>
              <a:spLocks noChangeArrowheads="1"/>
            </p:cNvSpPr>
            <p:nvPr/>
          </p:nvSpPr>
          <p:spPr bwMode="auto">
            <a:xfrm>
              <a:off x="653" y="288"/>
              <a:ext cx="26" cy="599"/>
            </a:xfrm>
            <a:prstGeom prst="rect">
              <a:avLst/>
            </a:prstGeom>
            <a:solidFill>
              <a:schemeClr val="accent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94" name="Rectangle 18"/>
            <p:cNvSpPr>
              <a:spLocks noChangeArrowheads="1"/>
            </p:cNvSpPr>
            <p:nvPr/>
          </p:nvSpPr>
          <p:spPr bwMode="auto">
            <a:xfrm>
              <a:off x="715" y="288"/>
              <a:ext cx="26" cy="667"/>
            </a:xfrm>
            <a:prstGeom prst="rect">
              <a:avLst/>
            </a:prstGeom>
            <a:solidFill>
              <a:schemeClr val="accent2"/>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95" name="Rectangle 19"/>
            <p:cNvSpPr>
              <a:spLocks noChangeArrowheads="1"/>
            </p:cNvSpPr>
            <p:nvPr/>
          </p:nvSpPr>
          <p:spPr bwMode="auto">
            <a:xfrm>
              <a:off x="776" y="288"/>
              <a:ext cx="27" cy="731"/>
            </a:xfrm>
            <a:prstGeom prst="rect">
              <a:avLst/>
            </a:prstGeom>
            <a:solidFill>
              <a:schemeClr val="accent1"/>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96" name="Rectangle 20"/>
            <p:cNvSpPr>
              <a:spLocks noChangeArrowheads="1"/>
            </p:cNvSpPr>
            <p:nvPr/>
          </p:nvSpPr>
          <p:spPr bwMode="auto">
            <a:xfrm>
              <a:off x="839" y="288"/>
              <a:ext cx="28" cy="800"/>
            </a:xfrm>
            <a:prstGeom prst="rect">
              <a:avLst/>
            </a:prstGeom>
            <a:solidFill>
              <a:schemeClr val="accent1"/>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50197" name="Rectangle 21"/>
            <p:cNvSpPr>
              <a:spLocks noChangeArrowheads="1"/>
            </p:cNvSpPr>
            <p:nvPr/>
          </p:nvSpPr>
          <p:spPr bwMode="auto">
            <a:xfrm>
              <a:off x="902" y="288"/>
              <a:ext cx="27" cy="864"/>
            </a:xfrm>
            <a:prstGeom prst="rect">
              <a:avLst/>
            </a:prstGeom>
            <a:solidFill>
              <a:schemeClr val="accent1"/>
            </a:solidFill>
            <a:ln w="9525">
              <a:noFill/>
              <a:miter lim="800000"/>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50198" name="Rectangle 22"/>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2"/>
              </a:solidFill>
              <a:effectLst/>
              <a:uLnTx/>
              <a:uFillTx/>
              <a:latin typeface="Arial" panose="020B0604020202020204" pitchFamily="34" charset="0"/>
              <a:ea typeface="+mn-ea"/>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edge/>
  </p:transition>
  <p:hf sldNum="0" hdr="0" ftr="0" dt="0"/>
  <p:txStyles>
    <p:titleStyle>
      <a:lvl1pPr algn="l" rtl="0" fontAlgn="base">
        <a:spcBef>
          <a:spcPct val="0"/>
        </a:spcBef>
        <a:spcAft>
          <a:spcPct val="0"/>
        </a:spcAft>
        <a:defRPr sz="3900">
          <a:solidFill>
            <a:schemeClr val="tx2"/>
          </a:solidFill>
          <a:latin typeface="+mj-lt"/>
          <a:ea typeface="+mj-ea"/>
          <a:cs typeface="+mj-cs"/>
        </a:defRPr>
      </a:lvl1pPr>
      <a:lvl2pPr algn="l" rtl="0" fontAlgn="base">
        <a:spcBef>
          <a:spcPct val="0"/>
        </a:spcBef>
        <a:spcAft>
          <a:spcPct val="0"/>
        </a:spcAft>
        <a:defRPr sz="3900">
          <a:solidFill>
            <a:schemeClr val="tx2"/>
          </a:solidFill>
          <a:latin typeface="Arial" panose="020B0604020202020204" pitchFamily="34" charset="0"/>
        </a:defRPr>
      </a:lvl2pPr>
      <a:lvl3pPr algn="l" rtl="0" fontAlgn="base">
        <a:spcBef>
          <a:spcPct val="0"/>
        </a:spcBef>
        <a:spcAft>
          <a:spcPct val="0"/>
        </a:spcAft>
        <a:defRPr sz="3900">
          <a:solidFill>
            <a:schemeClr val="tx2"/>
          </a:solidFill>
          <a:latin typeface="Arial" panose="020B0604020202020204" pitchFamily="34" charset="0"/>
        </a:defRPr>
      </a:lvl3pPr>
      <a:lvl4pPr algn="l" rtl="0" fontAlgn="base">
        <a:spcBef>
          <a:spcPct val="0"/>
        </a:spcBef>
        <a:spcAft>
          <a:spcPct val="0"/>
        </a:spcAft>
        <a:defRPr sz="3900">
          <a:solidFill>
            <a:schemeClr val="tx2"/>
          </a:solidFill>
          <a:latin typeface="Arial" panose="020B0604020202020204" pitchFamily="34" charset="0"/>
        </a:defRPr>
      </a:lvl4pPr>
      <a:lvl5pPr algn="l" rtl="0" fontAlgn="base">
        <a:spcBef>
          <a:spcPct val="0"/>
        </a:spcBef>
        <a:spcAft>
          <a:spcPct val="0"/>
        </a:spcAft>
        <a:defRPr sz="3900">
          <a:solidFill>
            <a:schemeClr val="tx2"/>
          </a:solidFill>
          <a:latin typeface="Arial" panose="020B0604020202020204" pitchFamily="34" charset="0"/>
        </a:defRPr>
      </a:lvl5pPr>
      <a:lvl6pPr marL="457200" algn="l" rtl="0" fontAlgn="base">
        <a:spcBef>
          <a:spcPct val="0"/>
        </a:spcBef>
        <a:spcAft>
          <a:spcPct val="0"/>
        </a:spcAft>
        <a:defRPr sz="3900">
          <a:solidFill>
            <a:schemeClr val="tx2"/>
          </a:solidFill>
          <a:latin typeface="Arial" panose="020B0604020202020204" pitchFamily="34" charset="0"/>
        </a:defRPr>
      </a:lvl6pPr>
      <a:lvl7pPr marL="914400" algn="l" rtl="0" fontAlgn="base">
        <a:spcBef>
          <a:spcPct val="0"/>
        </a:spcBef>
        <a:spcAft>
          <a:spcPct val="0"/>
        </a:spcAft>
        <a:defRPr sz="3900">
          <a:solidFill>
            <a:schemeClr val="tx2"/>
          </a:solidFill>
          <a:latin typeface="Arial" panose="020B0604020202020204" pitchFamily="34" charset="0"/>
        </a:defRPr>
      </a:lvl7pPr>
      <a:lvl8pPr marL="1371600" algn="l" rtl="0" fontAlgn="base">
        <a:spcBef>
          <a:spcPct val="0"/>
        </a:spcBef>
        <a:spcAft>
          <a:spcPct val="0"/>
        </a:spcAft>
        <a:defRPr sz="3900">
          <a:solidFill>
            <a:schemeClr val="tx2"/>
          </a:solidFill>
          <a:latin typeface="Arial" panose="020B0604020202020204" pitchFamily="34" charset="0"/>
        </a:defRPr>
      </a:lvl8pPr>
      <a:lvl9pPr marL="1828800" algn="l" rtl="0" fontAlgn="base">
        <a:spcBef>
          <a:spcPct val="0"/>
        </a:spcBef>
        <a:spcAft>
          <a:spcPct val="0"/>
        </a:spcAft>
        <a:defRPr sz="3900">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accent1"/>
        </a:buClr>
        <a:buSzPct val="85000"/>
        <a:buFont typeface="Wingdings" panose="05000000000000000000" pitchFamily="2" charset="2"/>
        <a:buChar char="o"/>
        <a:defRPr sz="2800">
          <a:solidFill>
            <a:schemeClr val="tx2"/>
          </a:solidFill>
          <a:latin typeface="+mn-lt"/>
          <a:ea typeface="+mn-ea"/>
          <a:cs typeface="+mn-cs"/>
        </a:defRPr>
      </a:lvl1pPr>
      <a:lvl2pPr marL="742950" indent="-285750" algn="l" rtl="0" fontAlgn="base">
        <a:spcBef>
          <a:spcPct val="20000"/>
        </a:spcBef>
        <a:spcAft>
          <a:spcPct val="0"/>
        </a:spcAft>
        <a:buClr>
          <a:schemeClr val="accent1"/>
        </a:buClr>
        <a:buSzPct val="70000"/>
        <a:buFont typeface="Wingdings" panose="05000000000000000000" pitchFamily="2" charset="2"/>
        <a:buChar char="n"/>
        <a:defRPr sz="2500">
          <a:solidFill>
            <a:schemeClr val="tx2"/>
          </a:solidFill>
          <a:latin typeface="+mn-lt"/>
        </a:defRPr>
      </a:lvl2pPr>
      <a:lvl3pPr marL="1143000" indent="-228600" algn="l" rtl="0" fontAlgn="base">
        <a:spcBef>
          <a:spcPct val="20000"/>
        </a:spcBef>
        <a:spcAft>
          <a:spcPct val="0"/>
        </a:spcAft>
        <a:buClr>
          <a:schemeClr val="accent1"/>
        </a:buClr>
        <a:buSzPct val="70000"/>
        <a:buFont typeface="Wingdings" panose="05000000000000000000" pitchFamily="2" charset="2"/>
        <a:buChar char="p"/>
        <a:defRPr sz="2200">
          <a:solidFill>
            <a:schemeClr val="tx2"/>
          </a:solidFill>
          <a:latin typeface="+mn-lt"/>
        </a:defRPr>
      </a:lvl3pPr>
      <a:lvl4pPr marL="1600200" indent="-228600" algn="l" rtl="0" fontAlgn="base">
        <a:spcBef>
          <a:spcPct val="20000"/>
        </a:spcBef>
        <a:spcAft>
          <a:spcPct val="0"/>
        </a:spcAft>
        <a:buClr>
          <a:schemeClr val="accent1"/>
        </a:buClr>
        <a:buSzPct val="70000"/>
        <a:buFont typeface="Wingdings" panose="05000000000000000000" pitchFamily="2" charset="2"/>
        <a:buChar char="n"/>
        <a:defRPr sz="2000">
          <a:solidFill>
            <a:schemeClr val="tx2"/>
          </a:solidFill>
          <a:latin typeface="+mn-lt"/>
        </a:defRPr>
      </a:lvl4pPr>
      <a:lvl5pPr marL="2057400" indent="-228600" algn="l" rtl="0" fontAlgn="base">
        <a:spcBef>
          <a:spcPct val="20000"/>
        </a:spcBef>
        <a:spcAft>
          <a:spcPct val="0"/>
        </a:spcAft>
        <a:buClr>
          <a:schemeClr val="accent1"/>
        </a:buClr>
        <a:buSzPct val="70000"/>
        <a:buFont typeface="Wingdings" panose="05000000000000000000" pitchFamily="2" charset="2"/>
        <a:buChar char="o"/>
        <a:defRPr sz="2000">
          <a:solidFill>
            <a:schemeClr val="tx2"/>
          </a:solidFill>
          <a:latin typeface="+mn-lt"/>
        </a:defRPr>
      </a:lvl5pPr>
      <a:lvl6pPr marL="2514600" indent="-228600" algn="l" rtl="0" fontAlgn="base">
        <a:spcBef>
          <a:spcPct val="20000"/>
        </a:spcBef>
        <a:spcAft>
          <a:spcPct val="0"/>
        </a:spcAft>
        <a:buClr>
          <a:schemeClr val="accent1"/>
        </a:buClr>
        <a:buSzPct val="70000"/>
        <a:buFont typeface="Wingdings" panose="05000000000000000000" pitchFamily="2" charset="2"/>
        <a:buChar char="o"/>
        <a:defRPr sz="2000">
          <a:solidFill>
            <a:schemeClr val="tx2"/>
          </a:solidFill>
          <a:latin typeface="+mn-lt"/>
        </a:defRPr>
      </a:lvl6pPr>
      <a:lvl7pPr marL="2971800" indent="-228600" algn="l" rtl="0" fontAlgn="base">
        <a:spcBef>
          <a:spcPct val="20000"/>
        </a:spcBef>
        <a:spcAft>
          <a:spcPct val="0"/>
        </a:spcAft>
        <a:buClr>
          <a:schemeClr val="accent1"/>
        </a:buClr>
        <a:buSzPct val="70000"/>
        <a:buFont typeface="Wingdings" panose="05000000000000000000" pitchFamily="2" charset="2"/>
        <a:buChar char="o"/>
        <a:defRPr sz="2000">
          <a:solidFill>
            <a:schemeClr val="tx2"/>
          </a:solidFill>
          <a:latin typeface="+mn-lt"/>
        </a:defRPr>
      </a:lvl7pPr>
      <a:lvl8pPr marL="3429000" indent="-228600" algn="l" rtl="0" fontAlgn="base">
        <a:spcBef>
          <a:spcPct val="20000"/>
        </a:spcBef>
        <a:spcAft>
          <a:spcPct val="0"/>
        </a:spcAft>
        <a:buClr>
          <a:schemeClr val="accent1"/>
        </a:buClr>
        <a:buSzPct val="70000"/>
        <a:buFont typeface="Wingdings" panose="05000000000000000000" pitchFamily="2" charset="2"/>
        <a:buChar char="o"/>
        <a:defRPr sz="2000">
          <a:solidFill>
            <a:schemeClr val="tx2"/>
          </a:solidFill>
          <a:latin typeface="+mn-lt"/>
        </a:defRPr>
      </a:lvl8pPr>
      <a:lvl9pPr marL="3886200" indent="-228600" algn="l" rtl="0" fontAlgn="base">
        <a:spcBef>
          <a:spcPct val="20000"/>
        </a:spcBef>
        <a:spcAft>
          <a:spcPct val="0"/>
        </a:spcAft>
        <a:buClr>
          <a:schemeClr val="accent1"/>
        </a:buClr>
        <a:buSzPct val="70000"/>
        <a:buFont typeface="Wingdings" panose="05000000000000000000" pitchFamily="2" charset="2"/>
        <a:buChar char="o"/>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digite.com/agile/agile-methodology/"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visual-paradigm.com/scrum/write-sprint-goal/" TargetMode="External"/><Relationship Id="rId2" Type="http://schemas.openxmlformats.org/officeDocument/2006/relationships/hyperlink" Target="https://www.visual-paradigm.com/scrum/definition-of-done-vs-acceptance-criteria/" TargetMode="External"/><Relationship Id="rId1" Type="http://schemas.openxmlformats.org/officeDocument/2006/relationships/hyperlink" Target="https://www.visual-paradigm.com/scrum/what-is-product-backlog-in-scrum/"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twitter.com/intent/tweet?text=%20%20%22Sprints%20make%20projects%20more%20manageable,%20allow%20teams%20to%20ship%20high-quality%20work%20faster%20and%20more%20frequently,%20and%20gives%20them%20more%20flexibility%20to%20adapt%20to%20change.%22%20&amp;url=https://www.atlassian.com/agile/scrum/sprints&amp;via=Atlassian" TargetMode="External"/></Relationships>
</file>

<file path=ppt/slides/_rels/slide1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atlassian.com/agile/scrum/backlogs" TargetMode="External"/><Relationship Id="rId2" Type="http://schemas.openxmlformats.org/officeDocument/2006/relationships/hyperlink" Target="https://www.atlassian.com/agile/product-management" TargetMode="External"/><Relationship Id="rId1" Type="http://schemas.openxmlformats.org/officeDocument/2006/relationships/hyperlink" Target="https://www.atlassian.com/agile/scrum/sprint-review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oleObject" Target="../embeddings/oleObject5.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6.bin"/></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7.bin"/></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tryqa.com/what-is-test-condition-test-analysis-advantages-disadvantages-level-of-detail/" TargetMode="External"/><Relationship Id="rId1" Type="http://schemas.openxmlformats.org/officeDocument/2006/relationships/hyperlink" Target="http://tryqa.com/test-case/" TargetMode="External"/></Relationships>
</file>

<file path=ppt/slides/_rels/slide17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en.wikipedia.org/wiki/Understand" TargetMode="External"/><Relationship Id="rId4" Type="http://schemas.openxmlformats.org/officeDocument/2006/relationships/hyperlink" Target="https://en.wikipedia.org/wiki/Software_verification" TargetMode="External"/><Relationship Id="rId3" Type="http://schemas.openxmlformats.org/officeDocument/2006/relationships/hyperlink" Target="https://en.wikipedia.org/wiki/Integration_testing" TargetMode="External"/><Relationship Id="rId2" Type="http://schemas.openxmlformats.org/officeDocument/2006/relationships/hyperlink" Target="https://en.wikipedia.org/wiki/Unit_testing" TargetMode="External"/><Relationship Id="rId1" Type="http://schemas.openxmlformats.org/officeDocument/2006/relationships/hyperlink" Target="https://en.wikipedia.org/wiki/Software"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reqtest.com/requirements-blog/a-guide-to-using-decision-tabl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https://www.guru99.com/images/1/requirements-traceability-matrix.png" TargetMode="Externa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othenew.com/experience-design" TargetMode="Externa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hyperlink" Target="https://www.guru99.com/images/1/test_scenario_01.png" TargetMode="Externa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ebp"/></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ebp"/></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ebp"/></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https://www.guru99.com/all-about-quality-assurance.html" TargetMode="External"/><Relationship Id="rId1" Type="http://schemas.openxmlformats.org/officeDocument/2006/relationships/hyperlink" Target="https://www.guru99.com/defect-management-process.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3.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2895600" y="1612900"/>
            <a:ext cx="5867400" cy="1778000"/>
          </a:xfrm>
        </p:spPr>
        <p:txBody>
          <a:bodyPr vert="horz" wrap="square" lIns="91440" tIns="45720" rIns="91440" bIns="45720" anchor="ctr"/>
          <a:lstStyle/>
          <a:p>
            <a:pPr eaLnBrk="1" hangingPunct="1">
              <a:buClrTx/>
              <a:buSzTx/>
              <a:buFontTx/>
            </a:pPr>
            <a:r>
              <a:rPr dirty="0">
                <a:latin typeface="+mj-lt"/>
                <a:ea typeface="+mj-ea"/>
                <a:cs typeface="+mj-cs"/>
              </a:rPr>
              <a:t>Software Testing</a:t>
            </a:r>
            <a:endParaRPr dirty="0">
              <a:latin typeface="+mj-lt"/>
              <a:ea typeface="+mj-ea"/>
              <a:cs typeface="+mj-cs"/>
            </a:endParaRPr>
          </a:p>
        </p:txBody>
      </p:sp>
      <p:sp>
        <p:nvSpPr>
          <p:cNvPr id="3075" name="Rectangle 3"/>
          <p:cNvSpPr>
            <a:spLocks noGrp="1"/>
          </p:cNvSpPr>
          <p:nvPr>
            <p:ph type="subTitle" idx="1"/>
          </p:nvPr>
        </p:nvSpPr>
        <p:spPr/>
        <p:txBody>
          <a:bodyPr vert="horz" wrap="square" lIns="91440" tIns="45720" rIns="91440" bIns="45720" anchor="t"/>
          <a:lstStyle/>
          <a:p>
            <a:pPr eaLnBrk="1" hangingPunct="1">
              <a:buSzPct val="85000"/>
            </a:pPr>
            <a:endParaRPr dirty="0">
              <a:latin typeface="+mn-lt"/>
              <a:ea typeface="+mn-ea"/>
              <a:cs typeface="+mn-cs"/>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What are the Testing Principles - </a:t>
            </a:r>
            <a:endParaRPr lang="en-US" sz="2400" dirty="0"/>
          </a:p>
        </p:txBody>
      </p:sp>
      <p:sp>
        <p:nvSpPr>
          <p:cNvPr id="3" name="Content Placeholder 2"/>
          <p:cNvSpPr>
            <a:spLocks noGrp="1"/>
          </p:cNvSpPr>
          <p:nvPr>
            <p:ph idx="1"/>
          </p:nvPr>
        </p:nvSpPr>
        <p:spPr>
          <a:xfrm>
            <a:off x="428596" y="1857364"/>
            <a:ext cx="8258204" cy="4238636"/>
          </a:xfrm>
        </p:spPr>
        <p:txBody>
          <a:bodyPr/>
          <a:lstStyle/>
          <a:p>
            <a:endParaRPr lang="en-US" dirty="0"/>
          </a:p>
        </p:txBody>
      </p:sp>
      <p:sp>
        <p:nvSpPr>
          <p:cNvPr id="8" name="Rectangle 7"/>
          <p:cNvSpPr/>
          <p:nvPr/>
        </p:nvSpPr>
        <p:spPr bwMode="auto">
          <a:xfrm>
            <a:off x="642910" y="2500306"/>
            <a:ext cx="2214578" cy="1000132"/>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Exhaustive testing is not possible</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ight Arrow 8"/>
          <p:cNvSpPr/>
          <p:nvPr/>
        </p:nvSpPr>
        <p:spPr bwMode="auto">
          <a:xfrm>
            <a:off x="3000364" y="2786058"/>
            <a:ext cx="357190" cy="428628"/>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500430" y="2428868"/>
            <a:ext cx="1928826" cy="1143008"/>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Defect Clustering</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ight Arrow 10"/>
          <p:cNvSpPr/>
          <p:nvPr/>
        </p:nvSpPr>
        <p:spPr bwMode="auto">
          <a:xfrm>
            <a:off x="5572132" y="2786058"/>
            <a:ext cx="357190" cy="357190"/>
          </a:xfrm>
          <a:prstGeom prst="rightArrow">
            <a:avLst>
              <a:gd name="adj1" fmla="val 50000"/>
              <a:gd name="adj2" fmla="val 57901"/>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5929322" y="2571744"/>
            <a:ext cx="1857388" cy="1000132"/>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Pesticide paradox</a:t>
            </a:r>
            <a:r>
              <a:rPr kumimoji="0" lang="en-IN" sz="1800" b="0" i="0" u="none" strike="noStrike" cap="none" normalizeH="0" dirty="0" smtClean="0">
                <a:ln>
                  <a:noFill/>
                </a:ln>
                <a:solidFill>
                  <a:schemeClr val="tx1"/>
                </a:solidFill>
                <a:effectLst/>
                <a:latin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ight Arrow 12"/>
          <p:cNvSpPr/>
          <p:nvPr/>
        </p:nvSpPr>
        <p:spPr bwMode="auto">
          <a:xfrm flipV="1">
            <a:off x="7858148" y="2928934"/>
            <a:ext cx="428628" cy="214313"/>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642910" y="3929066"/>
            <a:ext cx="1714512" cy="121444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en-IN" dirty="0" smtClean="0"/>
              <a:t>Testing shows a presence of Defects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ight Arrow 14"/>
          <p:cNvSpPr/>
          <p:nvPr/>
        </p:nvSpPr>
        <p:spPr bwMode="auto">
          <a:xfrm>
            <a:off x="2428860" y="4357694"/>
            <a:ext cx="357190" cy="21431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6" name="Oval 15"/>
          <p:cNvSpPr/>
          <p:nvPr/>
        </p:nvSpPr>
        <p:spPr bwMode="auto">
          <a:xfrm>
            <a:off x="2857488" y="3929066"/>
            <a:ext cx="1643074" cy="1285884"/>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en-IN" dirty="0" smtClean="0"/>
              <a:t>Absence of Error-Fallacy</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ight Arrow 16"/>
          <p:cNvSpPr/>
          <p:nvPr/>
        </p:nvSpPr>
        <p:spPr bwMode="auto">
          <a:xfrm>
            <a:off x="4572000" y="4500570"/>
            <a:ext cx="285752" cy="21431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7"/>
          <p:cNvSpPr/>
          <p:nvPr/>
        </p:nvSpPr>
        <p:spPr bwMode="auto">
          <a:xfrm>
            <a:off x="5000628" y="4143380"/>
            <a:ext cx="1285884" cy="9144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Early Testing</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ight Arrow 18"/>
          <p:cNvSpPr/>
          <p:nvPr/>
        </p:nvSpPr>
        <p:spPr bwMode="auto">
          <a:xfrm>
            <a:off x="6357950" y="4429132"/>
            <a:ext cx="214314" cy="28575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0" name="Rounded Rectangle 19"/>
          <p:cNvSpPr/>
          <p:nvPr/>
        </p:nvSpPr>
        <p:spPr bwMode="auto">
          <a:xfrm>
            <a:off x="6572264" y="4143380"/>
            <a:ext cx="1928826" cy="1000132"/>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Testing is context dependent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p:wedg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a:t>
            </a:r>
            <a:endParaRPr lang="en-US" dirty="0"/>
          </a:p>
        </p:txBody>
      </p:sp>
      <p:sp>
        <p:nvSpPr>
          <p:cNvPr id="3" name="Content Placeholder 2"/>
          <p:cNvSpPr>
            <a:spLocks noGrp="1"/>
          </p:cNvSpPr>
          <p:nvPr>
            <p:ph idx="1"/>
          </p:nvPr>
        </p:nvSpPr>
        <p:spPr/>
        <p:txBody>
          <a:bodyPr/>
          <a:lstStyle/>
          <a:p>
            <a:r>
              <a:rPr lang="en-US" sz="1600" b="1" dirty="0" smtClean="0"/>
              <a:t>Objectives determination and identify alternative solutions:</a:t>
            </a:r>
            <a:r>
              <a:rPr lang="en-US" sz="1600" dirty="0" smtClean="0"/>
              <a:t> Requirements are gathered from the customers and the objectives are identified, elaborated, and analyzed at the start of every phase. Then alternative solutions possible for the phase are proposed in this quadrant. </a:t>
            </a:r>
            <a:br>
              <a:rPr lang="en-US" sz="1600" dirty="0" smtClean="0"/>
            </a:br>
            <a:r>
              <a:rPr lang="en-US" sz="1600" dirty="0" smtClean="0"/>
              <a:t> </a:t>
            </a:r>
            <a:endParaRPr lang="en-US" sz="1600" dirty="0" smtClean="0"/>
          </a:p>
          <a:p>
            <a:r>
              <a:rPr lang="en-US" sz="1600" b="1" dirty="0" smtClean="0"/>
              <a:t>Identify and resolve Risks:</a:t>
            </a:r>
            <a:r>
              <a:rPr lang="en-US" sz="1600" dirty="0" smtClean="0"/>
              <a:t> During the second quadrant, all the possible solutions are evaluated to select the best possible solution. Then the risks associated with that solution are identified and the risks are resolved using the best possible strategy. At the end of this quadrant, the Prototype is built for the best possible solution. </a:t>
            </a:r>
            <a:br>
              <a:rPr lang="en-US" sz="1600" dirty="0" smtClean="0"/>
            </a:br>
            <a:r>
              <a:rPr lang="en-US" sz="1600" dirty="0" smtClean="0"/>
              <a:t> </a:t>
            </a:r>
            <a:endParaRPr lang="en-US" sz="1600" dirty="0" smtClean="0"/>
          </a:p>
          <a:p>
            <a:r>
              <a:rPr lang="en-US" sz="1600" b="1" dirty="0" smtClean="0"/>
              <a:t>Develop next version of the Product:</a:t>
            </a:r>
            <a:r>
              <a:rPr lang="en-US" sz="1600" dirty="0" smtClean="0"/>
              <a:t> During the third quadrant, the identified features are developed and verified through testing. At the end of the third quadrant, the next version of the software is available. </a:t>
            </a:r>
            <a:br>
              <a:rPr lang="en-US" sz="1600" dirty="0" smtClean="0"/>
            </a:br>
            <a:r>
              <a:rPr lang="en-US" sz="1600" dirty="0" smtClean="0"/>
              <a:t> </a:t>
            </a:r>
            <a:endParaRPr lang="en-US" sz="1600" dirty="0" smtClean="0"/>
          </a:p>
          <a:p>
            <a:endParaRPr lang="en-US" sz="1600" dirty="0"/>
          </a:p>
        </p:txBody>
      </p:sp>
    </p:spTree>
  </p:cSld>
  <p:clrMapOvr>
    <a:masterClrMapping/>
  </p:clrMapOvr>
  <p:transition>
    <p:wedg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000" b="1" dirty="0" smtClean="0"/>
              <a:t>Review and plan for the next Phase:</a:t>
            </a:r>
            <a:r>
              <a:rPr lang="en-US" sz="2000" dirty="0" smtClean="0"/>
              <a:t> </a:t>
            </a:r>
            <a:endParaRPr lang="en-US" sz="2000" dirty="0" smtClean="0"/>
          </a:p>
          <a:p>
            <a:r>
              <a:rPr lang="en-US" sz="2000" dirty="0" smtClean="0"/>
              <a:t>In the fourth quadrant, the Customers evaluate the so far developed version of the software. In the end, planning for the next phase is started. </a:t>
            </a:r>
            <a:endParaRPr lang="en-US" sz="2000" dirty="0"/>
          </a:p>
        </p:txBody>
      </p:sp>
    </p:spTree>
  </p:cSld>
  <p:clrMapOvr>
    <a:masterClrMapping/>
  </p:clrMapOvr>
  <p:transition>
    <p:wedg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27050" y="1981200"/>
            <a:ext cx="8159750" cy="4114800"/>
          </a:xfrm>
        </p:spPr>
        <p:txBody>
          <a:bodyPr/>
          <a:lstStyle/>
          <a:p>
            <a:r>
              <a:rPr lang="en-US" sz="2000" b="1" dirty="0">
                <a:latin typeface="Times New Roman" panose="02020603050405020304" charset="0"/>
                <a:cs typeface="Times New Roman" panose="02020603050405020304" charset="0"/>
                <a:sym typeface="+mn-ea"/>
              </a:rPr>
              <a:t>When to use </a:t>
            </a:r>
            <a:r>
              <a:rPr lang="en-IN" altLang="en-US" sz="2000" b="1" dirty="0">
                <a:latin typeface="Times New Roman" panose="02020603050405020304" charset="0"/>
                <a:cs typeface="Times New Roman" panose="02020603050405020304" charset="0"/>
                <a:sym typeface="+mn-ea"/>
              </a:rPr>
              <a:t>Spiral</a:t>
            </a:r>
            <a:r>
              <a:rPr lang="en-US" sz="2000" b="1" dirty="0">
                <a:latin typeface="Times New Roman" panose="02020603050405020304" charset="0"/>
                <a:cs typeface="Times New Roman" panose="02020603050405020304" charset="0"/>
                <a:sym typeface="+mn-ea"/>
              </a:rPr>
              <a:t>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When there is a budget constraint and risk evaluation is important.</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For medium to high-risk projects.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Customer is not sure of their requirements which is usually the case.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Requirements are complex and need evaluation to get clarity.</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New product line which should be released in phases to get enough customer feedback.</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Significant changes are expected in the product during the development cycle.</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sym typeface="+mn-ea"/>
              </a:rPr>
              <a:t>Cont...</a:t>
            </a:r>
            <a:endParaRPr lang="en-US" dirty="0"/>
          </a:p>
        </p:txBody>
      </p:sp>
      <p:sp>
        <p:nvSpPr>
          <p:cNvPr id="3" name="Content Placeholder 2"/>
          <p:cNvSpPr>
            <a:spLocks noGrp="1"/>
          </p:cNvSpPr>
          <p:nvPr>
            <p:ph idx="1"/>
          </p:nvPr>
        </p:nvSpPr>
        <p:spPr>
          <a:xfrm>
            <a:off x="755015" y="1981200"/>
            <a:ext cx="7931785" cy="4114800"/>
          </a:xfrm>
        </p:spPr>
        <p:txBody>
          <a:bodyPr/>
          <a:lstStyle/>
          <a:p>
            <a:r>
              <a:rPr lang="en-IN" altLang="en-US" sz="2000" b="1" dirty="0">
                <a:latin typeface="Times New Roman" panose="02020603050405020304" charset="0"/>
                <a:cs typeface="Times New Roman" panose="02020603050405020304" charset="0"/>
              </a:rPr>
              <a:t>Advantages of </a:t>
            </a:r>
            <a:r>
              <a:rPr lang="en-IN" altLang="en-US" sz="2000" b="1" dirty="0" err="1">
                <a:latin typeface="Times New Roman" panose="02020603050405020304" charset="0"/>
                <a:cs typeface="Times New Roman" panose="02020603050405020304" charset="0"/>
              </a:rPr>
              <a:t>Sprial</a:t>
            </a:r>
            <a:r>
              <a:rPr lang="en-IN" altLang="en-US" sz="2000" b="1" dirty="0">
                <a:latin typeface="Times New Roman" panose="02020603050405020304" charset="0"/>
                <a:cs typeface="Times New Roman" panose="02020603050405020304" charset="0"/>
              </a:rPr>
              <a:t> Model</a:t>
            </a:r>
            <a:endParaRPr lang="en-IN" altLang="en-US" sz="2000" b="1"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	- Changing requirements can be accommodated.</a:t>
            </a:r>
            <a:endParaRPr lang="en-IN" altLang="en-US" sz="2000" b="1"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	- Allows extensive use of prototypes.</a:t>
            </a:r>
            <a:endParaRPr lang="en-IN" altLang="en-US" sz="2000" b="1"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	- Requirements can be captured more accurately.</a:t>
            </a:r>
            <a:endParaRPr lang="en-IN" altLang="en-US" sz="2000" b="1"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	- Users see the system early.</a:t>
            </a:r>
            <a:endParaRPr lang="en-IN" altLang="en-US" sz="2000" b="1"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	-Development can be divided into smaller parts and the risky parts can be developed earlier which helps in better risk management.</a:t>
            </a:r>
            <a:endParaRPr lang="en-IN" altLang="en-US" sz="2000" b="1"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sym typeface="+mn-ea"/>
              </a:rPr>
              <a:t>Cont...</a:t>
            </a:r>
            <a:endParaRPr lang="en-US" dirty="0"/>
          </a:p>
        </p:txBody>
      </p:sp>
      <p:sp>
        <p:nvSpPr>
          <p:cNvPr id="3" name="Content Placeholder 2"/>
          <p:cNvSpPr>
            <a:spLocks noGrp="1"/>
          </p:cNvSpPr>
          <p:nvPr>
            <p:ph idx="1"/>
          </p:nvPr>
        </p:nvSpPr>
        <p:spPr>
          <a:xfrm>
            <a:off x="821055" y="1981200"/>
            <a:ext cx="7865745" cy="4114800"/>
          </a:xfrm>
        </p:spPr>
        <p:txBody>
          <a:bodyPr/>
          <a:lstStyle/>
          <a:p>
            <a:r>
              <a:rPr lang="en-IN" altLang="en-US" sz="2000" b="1" dirty="0">
                <a:latin typeface="Times New Roman" panose="02020603050405020304" charset="0"/>
                <a:cs typeface="Times New Roman" panose="02020603050405020304" charset="0"/>
              </a:rPr>
              <a:t>Disadvantages of </a:t>
            </a:r>
            <a:r>
              <a:rPr lang="en-IN" altLang="en-US" sz="2000" b="1" dirty="0" err="1">
                <a:latin typeface="Times New Roman" panose="02020603050405020304" charset="0"/>
                <a:cs typeface="Times New Roman" panose="02020603050405020304" charset="0"/>
              </a:rPr>
              <a:t>Sprial</a:t>
            </a:r>
            <a:r>
              <a:rPr lang="en-IN" altLang="en-US" sz="2000" b="1" dirty="0">
                <a:latin typeface="Times New Roman" panose="02020603050405020304" charset="0"/>
                <a:cs typeface="Times New Roman" panose="02020603050405020304" charset="0"/>
              </a:rPr>
              <a:t> Model</a:t>
            </a:r>
            <a:endParaRPr lang="en-IN" alt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Management is more complex.</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End of the project may not be known early.</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Not suitable for small or low risk projects and could be expensive for small projects.</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Process is complex</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Large number of intermediate stages requires excessive documentation.</a:t>
            </a:r>
            <a:endParaRPr lang="en-IN" alt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b="1" dirty="0" smtClean="0"/>
          </a:p>
          <a:p>
            <a:endParaRPr lang="en-IN" b="1" dirty="0" smtClean="0"/>
          </a:p>
          <a:p>
            <a:endParaRPr lang="en-IN" b="1" dirty="0" smtClean="0"/>
          </a:p>
          <a:p>
            <a:r>
              <a:rPr lang="en-IN" b="1" dirty="0" smtClean="0"/>
              <a:t>Scrum Methodology and </a:t>
            </a:r>
            <a:r>
              <a:rPr lang="en-IN" b="1" dirty="0" err="1" smtClean="0"/>
              <a:t>Artifacts</a:t>
            </a:r>
            <a:r>
              <a:rPr lang="en-IN" b="1" dirty="0" smtClean="0"/>
              <a:t> :-5</a:t>
            </a:r>
            <a:r>
              <a:rPr lang="en-IN" b="1" baseline="30000" dirty="0" smtClean="0"/>
              <a:t>th</a:t>
            </a:r>
            <a:r>
              <a:rPr lang="en-IN" b="1" dirty="0" smtClean="0"/>
              <a:t> Session:-</a:t>
            </a:r>
            <a:endParaRPr lang="en-US" b="1" dirty="0"/>
          </a:p>
        </p:txBody>
      </p:sp>
    </p:spTree>
  </p:cSld>
  <p:clrMapOvr>
    <a:masterClrMapping/>
  </p:clrMapOvr>
  <p:transition>
    <p:wedg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 Methodology:-</a:t>
            </a:r>
            <a:endParaRPr lang="en-US" dirty="0"/>
          </a:p>
        </p:txBody>
      </p:sp>
      <p:sp>
        <p:nvSpPr>
          <p:cNvPr id="3" name="Content Placeholder 2"/>
          <p:cNvSpPr>
            <a:spLocks noGrp="1"/>
          </p:cNvSpPr>
          <p:nvPr>
            <p:ph idx="1"/>
          </p:nvPr>
        </p:nvSpPr>
        <p:spPr/>
        <p:txBody>
          <a:bodyPr/>
          <a:lstStyle/>
          <a:p>
            <a:r>
              <a:rPr lang="en-US" sz="2000" dirty="0" smtClean="0"/>
              <a:t>Scrum is an </a:t>
            </a:r>
            <a:r>
              <a:rPr lang="en-US" sz="2000" dirty="0" smtClean="0">
                <a:hlinkClick r:id="rId1"/>
              </a:rPr>
              <a:t>agile development methodology</a:t>
            </a:r>
            <a:r>
              <a:rPr lang="en-US" sz="2000" dirty="0" smtClean="0"/>
              <a:t> used in the development of Software based on an iterative and incremental processes.  Scrum is adaptable, fast, flexible and effective agile framework that is designed to deliver value to the customer throughout the development of the project. The primary objective of Scrum is to satisfy the customer’s need through an environment of transparency in communication, collective responsibility and continuous progress.</a:t>
            </a:r>
            <a:endParaRPr lang="en-US" sz="2000" dirty="0"/>
          </a:p>
        </p:txBody>
      </p:sp>
    </p:spTree>
  </p:cSld>
  <p:clrMapOvr>
    <a:masterClrMapping/>
  </p:clrMapOvr>
  <p:transition>
    <p:wedg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Scrum:-</a:t>
            </a:r>
            <a:br>
              <a:rPr lang="en-IN" dirty="0" smtClean="0"/>
            </a:br>
            <a:endParaRPr lang="en-US" dirty="0"/>
          </a:p>
        </p:txBody>
      </p:sp>
      <p:sp>
        <p:nvSpPr>
          <p:cNvPr id="3" name="Content Placeholder 2"/>
          <p:cNvSpPr>
            <a:spLocks noGrp="1"/>
          </p:cNvSpPr>
          <p:nvPr>
            <p:ph idx="1"/>
          </p:nvPr>
        </p:nvSpPr>
        <p:spPr/>
        <p:txBody>
          <a:bodyPr/>
          <a:lstStyle/>
          <a:p>
            <a:r>
              <a:rPr lang="en-US" sz="1600" dirty="0" smtClean="0"/>
              <a:t>Benefits of Scrum Methodology</a:t>
            </a:r>
            <a:endParaRPr lang="en-US" sz="1600" dirty="0" smtClean="0"/>
          </a:p>
          <a:p>
            <a:r>
              <a:rPr lang="en-US" sz="1600" dirty="0" smtClean="0"/>
              <a:t>Scrum has many advantages over other agile development methodologies. It is currently the most used and trusted framework of reference in the software industry. Below are some of the known benefits of Scrum:</a:t>
            </a:r>
            <a:endParaRPr lang="en-US" sz="1600" dirty="0" smtClean="0"/>
          </a:p>
          <a:p>
            <a:r>
              <a:rPr lang="en-US" sz="1600" dirty="0" smtClean="0"/>
              <a:t>Easily Scalable: Scrum processes are iterative and are handled within specific work periods, which makes it easier for the team to focus on definite functionalities for each period. This not only has the benefit of achieving better deliverables in line with the needs of the user, but also gives the ability to the teams to scale the modules in terms of functionality, design, scope and characteristics in an orderly, transparent and simple manner.</a:t>
            </a:r>
            <a:endParaRPr lang="en-US" sz="1600" dirty="0" smtClean="0"/>
          </a:p>
        </p:txBody>
      </p:sp>
    </p:spTree>
  </p:cSld>
  <p:clrMapOvr>
    <a:masterClrMapping/>
  </p:clrMapOvr>
  <p:transition>
    <p:wedg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1800" dirty="0" smtClean="0"/>
              <a:t>Compliance of expectations: The client establishes their expectations indicating the value that each requirement/ history of the project brings, the team estimates them and with this information the Product Owner establishes its priority. On a regular basis, in the sprint demos, the Product Owner verifies that the requirements have been met and transmits feedback to the team.</a:t>
            </a:r>
            <a:endParaRPr lang="en-US" sz="1800" dirty="0" smtClean="0"/>
          </a:p>
          <a:p>
            <a:r>
              <a:rPr lang="en-US" sz="1800" dirty="0" smtClean="0"/>
              <a:t>Flexible to changes: Quick reaction to changes in requirements generated by customer needs or market developments. The methodology is designed to adapt to the changing requirements that complex projects entail.</a:t>
            </a:r>
            <a:endParaRPr lang="en-US" sz="1800" dirty="0" smtClean="0"/>
          </a:p>
          <a:p>
            <a:endParaRPr lang="en-US" sz="1800" dirty="0"/>
          </a:p>
        </p:txBody>
      </p:sp>
    </p:spTree>
  </p:cSld>
  <p:clrMapOvr>
    <a:masterClrMapping/>
  </p:clrMapOvr>
  <p:transition>
    <p:wedg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000" dirty="0" smtClean="0"/>
              <a:t>Time to Market reduction: The client can start using the most important functionalities of the project before the product is completely ready.</a:t>
            </a:r>
            <a:endParaRPr lang="en-US" sz="2000" dirty="0" smtClean="0"/>
          </a:p>
          <a:p>
            <a:r>
              <a:rPr lang="en-US" sz="2000" dirty="0" smtClean="0"/>
              <a:t>Higher software quality: The working method and the need to obtain a functional version after each iteration, helps to obtain a higher quality software.</a:t>
            </a:r>
            <a:endParaRPr lang="en-US" sz="2000" dirty="0" smtClean="0"/>
          </a:p>
          <a:p>
            <a:endParaRPr lang="en-US" sz="2000" dirty="0" smtClean="0"/>
          </a:p>
          <a:p>
            <a:endParaRPr lang="en-US" sz="2000" dirty="0"/>
          </a:p>
        </p:txBody>
      </p:sp>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Exhaustive Testing not possible</a:t>
            </a:r>
            <a:endParaRPr lang="en-US" dirty="0"/>
          </a:p>
        </p:txBody>
      </p:sp>
      <p:sp>
        <p:nvSpPr>
          <p:cNvPr id="3" name="Content Placeholder 2"/>
          <p:cNvSpPr>
            <a:spLocks noGrp="1"/>
          </p:cNvSpPr>
          <p:nvPr>
            <p:ph idx="1"/>
          </p:nvPr>
        </p:nvSpPr>
        <p:spPr/>
        <p:txBody>
          <a:bodyPr/>
          <a:lstStyle/>
          <a:p>
            <a:r>
              <a:rPr lang="en-US" sz="2400" dirty="0" smtClean="0"/>
              <a:t>It is not possible to perform complete testing or exhaustive testing. For most systems, it is near impossible because of the following reasons:</a:t>
            </a:r>
            <a:endParaRPr lang="en-US" sz="2400" dirty="0" smtClean="0"/>
          </a:p>
          <a:p>
            <a:pPr>
              <a:buNone/>
            </a:pPr>
            <a:endParaRPr lang="en-US" sz="2400" dirty="0" smtClean="0"/>
          </a:p>
          <a:p>
            <a:pPr>
              <a:buNone/>
            </a:pPr>
            <a:r>
              <a:rPr lang="en-US" sz="2400" dirty="0" smtClean="0"/>
              <a:t>1- The domain of possible inputs of a program is too large to be completely used in testing a system. There are both valid inputs and invalid inputs.</a:t>
            </a:r>
            <a:endParaRPr lang="en-US" sz="2400" dirty="0" smtClean="0"/>
          </a:p>
          <a:p>
            <a:pPr>
              <a:buNone/>
            </a:pPr>
            <a:endParaRPr lang="en-US" sz="2400" dirty="0" smtClean="0"/>
          </a:p>
          <a:p>
            <a:pPr>
              <a:buNone/>
            </a:pPr>
            <a:endParaRPr lang="en-US" sz="2400" dirty="0"/>
          </a:p>
        </p:txBody>
      </p:sp>
    </p:spTree>
  </p:cSld>
  <p:clrMapOvr>
    <a:masterClrMapping/>
  </p:clrMapOvr>
  <p:transition>
    <p:wedg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Scrum</a:t>
            </a:r>
            <a:endParaRPr lang="en-US" dirty="0"/>
          </a:p>
        </p:txBody>
      </p:sp>
      <p:sp>
        <p:nvSpPr>
          <p:cNvPr id="3" name="Content Placeholder 2"/>
          <p:cNvSpPr>
            <a:spLocks noGrp="1"/>
          </p:cNvSpPr>
          <p:nvPr>
            <p:ph idx="1"/>
          </p:nvPr>
        </p:nvSpPr>
        <p:spPr/>
        <p:txBody>
          <a:bodyPr/>
          <a:lstStyle/>
          <a:p>
            <a:r>
              <a:rPr lang="en-US" sz="2000" dirty="0" smtClean="0"/>
              <a:t>Scrum can help teams complete project deliverables quickly and efficiently</a:t>
            </a:r>
            <a:endParaRPr lang="en-US" sz="2000" dirty="0" smtClean="0"/>
          </a:p>
          <a:p>
            <a:endParaRPr lang="en-US" sz="2000" dirty="0" smtClean="0"/>
          </a:p>
          <a:p>
            <a:r>
              <a:rPr lang="en-US" sz="2000" dirty="0" smtClean="0"/>
              <a:t>Scrum ensures effective use of time and money</a:t>
            </a:r>
            <a:endParaRPr lang="en-US" sz="2000" dirty="0" smtClean="0"/>
          </a:p>
          <a:p>
            <a:pPr>
              <a:buNone/>
            </a:pPr>
            <a:endParaRPr lang="en-US" sz="2000" dirty="0" smtClean="0"/>
          </a:p>
          <a:p>
            <a:r>
              <a:rPr lang="en-US" sz="2000" dirty="0" smtClean="0"/>
              <a:t>Developments are coded and tested during the sprint review</a:t>
            </a:r>
            <a:endParaRPr lang="en-US" sz="2000" dirty="0" smtClean="0"/>
          </a:p>
          <a:p>
            <a:endParaRPr lang="en-US" sz="2000" dirty="0" smtClean="0"/>
          </a:p>
          <a:p>
            <a:r>
              <a:rPr lang="en-US" sz="2000" dirty="0" smtClean="0"/>
              <a:t>Works well for fast-moving development projects</a:t>
            </a:r>
            <a:endParaRPr lang="en-US" sz="2000" dirty="0" smtClean="0"/>
          </a:p>
          <a:p>
            <a:endParaRPr lang="en-US" sz="2000" dirty="0"/>
          </a:p>
        </p:txBody>
      </p:sp>
    </p:spTree>
  </p:cSld>
  <p:clrMapOvr>
    <a:masterClrMapping/>
  </p:clrMapOvr>
  <p:transition>
    <p:wedg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Scrum</a:t>
            </a:r>
            <a:endParaRPr lang="en-US" dirty="0"/>
          </a:p>
        </p:txBody>
      </p:sp>
      <p:sp>
        <p:nvSpPr>
          <p:cNvPr id="3" name="Content Placeholder 2"/>
          <p:cNvSpPr>
            <a:spLocks noGrp="1"/>
          </p:cNvSpPr>
          <p:nvPr>
            <p:ph idx="1"/>
          </p:nvPr>
        </p:nvSpPr>
        <p:spPr/>
        <p:txBody>
          <a:bodyPr/>
          <a:lstStyle/>
          <a:p>
            <a:r>
              <a:rPr lang="en-US" sz="2000" dirty="0" smtClean="0"/>
              <a:t>Adopting the Scrum framework in large teams is challenging</a:t>
            </a:r>
            <a:endParaRPr lang="en-US" sz="2000" dirty="0" smtClean="0"/>
          </a:p>
          <a:p>
            <a:endParaRPr lang="en-US" sz="2000" dirty="0" smtClean="0"/>
          </a:p>
          <a:p>
            <a:r>
              <a:rPr lang="en-US" sz="2000" dirty="0" smtClean="0"/>
              <a:t>The framework can be successful only with experienced team members</a:t>
            </a:r>
            <a:endParaRPr lang="en-US" sz="2000" dirty="0" smtClean="0"/>
          </a:p>
          <a:p>
            <a:endParaRPr lang="en-US" sz="2000" dirty="0" smtClean="0"/>
          </a:p>
          <a:p>
            <a:r>
              <a:rPr lang="en-US" sz="2000" dirty="0" smtClean="0"/>
              <a:t>Daily meetings sometimes frustrate team members</a:t>
            </a:r>
            <a:endParaRPr lang="en-US" sz="2000" dirty="0" smtClean="0"/>
          </a:p>
          <a:p>
            <a:endParaRPr lang="en-US" sz="2000" dirty="0" smtClean="0"/>
          </a:p>
          <a:p>
            <a:r>
              <a:rPr lang="en-US" sz="2000" dirty="0" smtClean="0"/>
              <a:t>If any team member leaves in the middle of a project, it can have a huge negative impact on the project</a:t>
            </a:r>
            <a:endParaRPr lang="en-US" sz="2000" dirty="0" smtClean="0"/>
          </a:p>
          <a:p>
            <a:endParaRPr lang="en-US" sz="2000" dirty="0" smtClean="0"/>
          </a:p>
          <a:p>
            <a:r>
              <a:rPr lang="en-US" sz="2000" dirty="0" smtClean="0"/>
              <a:t>Quality is hard to implement until the team goes through an aggressive testing process</a:t>
            </a:r>
            <a:endParaRPr lang="en-US" sz="2000" dirty="0" smtClean="0"/>
          </a:p>
          <a:p>
            <a:endParaRPr lang="en-US" sz="2000" dirty="0"/>
          </a:p>
        </p:txBody>
      </p:sp>
    </p:spTree>
  </p:cSld>
  <p:clrMapOvr>
    <a:masterClrMapping/>
  </p:clrMapOvr>
  <p:transition>
    <p:wedg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smtClean="0"/>
              <a:t>Scrum </a:t>
            </a:r>
            <a:r>
              <a:rPr lang="en-IN" sz="3200" dirty="0" err="1" smtClean="0"/>
              <a:t>Artifacts</a:t>
            </a:r>
            <a:r>
              <a:rPr lang="en-IN" sz="3200" dirty="0" smtClean="0"/>
              <a:t>:-</a:t>
            </a:r>
            <a:br>
              <a:rPr lang="en-IN" sz="3200" dirty="0" smtClean="0"/>
            </a:br>
            <a:endParaRPr lang="en-US" sz="3200" dirty="0"/>
          </a:p>
        </p:txBody>
      </p:sp>
      <p:sp>
        <p:nvSpPr>
          <p:cNvPr id="3" name="Content Placeholder 2"/>
          <p:cNvSpPr>
            <a:spLocks noGrp="1"/>
          </p:cNvSpPr>
          <p:nvPr>
            <p:ph idx="1"/>
          </p:nvPr>
        </p:nvSpPr>
        <p:spPr/>
        <p:txBody>
          <a:bodyPr/>
          <a:lstStyle/>
          <a:p>
            <a:r>
              <a:rPr lang="en-US" sz="1600" dirty="0" smtClean="0"/>
              <a:t>Scrum Artifacts</a:t>
            </a:r>
            <a:endParaRPr lang="en-US" sz="1600" dirty="0" smtClean="0"/>
          </a:p>
          <a:p>
            <a:r>
              <a:rPr lang="en-US" sz="1600" dirty="0" smtClean="0"/>
              <a:t>Scrum Artifacts are designed to guarantee the transparency of key information in decision making.</a:t>
            </a:r>
            <a:endParaRPr lang="en-US" sz="1600" dirty="0" smtClean="0"/>
          </a:p>
          <a:p>
            <a:r>
              <a:rPr lang="en-US" sz="1600" dirty="0" smtClean="0"/>
              <a:t>Product Backlog (PB): The product backlog is a list that collects everything the product needs to satisfy the potential customers. It is prepared by the product owner and the functions are prioritized according to what is more and less important for the business. The goal is for the product owner to answer the question “What should be done”.</a:t>
            </a:r>
            <a:endParaRPr lang="en-US" sz="1600" dirty="0" smtClean="0"/>
          </a:p>
          <a:p>
            <a:endParaRPr lang="en-US" sz="1600" dirty="0" smtClean="0"/>
          </a:p>
          <a:p>
            <a:r>
              <a:rPr lang="en-US" sz="1600" dirty="0" smtClean="0"/>
              <a:t>Sprint Backlog (SB): It is a subset of items of the product backlog, which are selected by the team to perform during the sprint on which they are going to work. The team establishes the duration of each Sprint. Usually the sprint backlog, is displayed on physical boards called as Scrum board – that makes the development process visible to everyone who enters the development area.</a:t>
            </a:r>
            <a:endParaRPr lang="en-US" sz="1600" dirty="0" smtClean="0"/>
          </a:p>
        </p:txBody>
      </p:sp>
    </p:spTree>
  </p:cSld>
  <p:clrMapOvr>
    <a:masterClrMapping/>
  </p:clrMapOvr>
  <p:transition>
    <p:wedg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1600" dirty="0" smtClean="0"/>
              <a:t>Product Increment and Sprint Review</a:t>
            </a:r>
            <a:endParaRPr lang="en-US" sz="1600" dirty="0" smtClean="0"/>
          </a:p>
          <a:p>
            <a:r>
              <a:rPr lang="en-US" sz="1600" dirty="0" smtClean="0"/>
              <a:t>The result of every sprint in Scrum is a potentially shippable product increment that can be demonstrated to the customer. After each iteration, the development team creates a new version of a software product with increased value.</a:t>
            </a:r>
            <a:endParaRPr lang="en-US" sz="1600" dirty="0" smtClean="0"/>
          </a:p>
          <a:p>
            <a:endParaRPr lang="en-US" sz="1600" dirty="0"/>
          </a:p>
        </p:txBody>
      </p:sp>
    </p:spTree>
  </p:cSld>
  <p:clrMapOvr>
    <a:masterClrMapping/>
  </p:clrMapOvr>
  <p:transition>
    <p:wedg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Three Roles Of Scrums:-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bwMode="auto">
          <a:xfrm>
            <a:off x="1857356" y="3357562"/>
            <a:ext cx="2000264" cy="1285884"/>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                </a:t>
            </a:r>
            <a:r>
              <a:rPr kumimoji="0" lang="en-IN" sz="1800" b="1" i="0" u="none" strike="noStrike" cap="none" normalizeH="0" baseline="0" dirty="0" smtClean="0">
                <a:ln>
                  <a:noFill/>
                </a:ln>
                <a:solidFill>
                  <a:schemeClr val="tx1"/>
                </a:solidFill>
                <a:effectLst/>
                <a:latin typeface="Arial" panose="020B0604020202020204" pitchFamily="34" charset="0"/>
              </a:rPr>
              <a:t>   Product Owner</a:t>
            </a:r>
            <a:r>
              <a:rPr kumimoji="0" lang="en-IN" sz="1800" b="0" i="0" u="none" strike="noStrike" cap="none" normalizeH="0" dirty="0" smtClean="0">
                <a:ln>
                  <a:noFill/>
                </a:ln>
                <a:solidFill>
                  <a:schemeClr val="tx1"/>
                </a:solidFill>
                <a:effectLst/>
                <a:latin typeface="Arial" panose="020B0604020202020204" pitchFamily="34"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val 4"/>
          <p:cNvSpPr/>
          <p:nvPr/>
        </p:nvSpPr>
        <p:spPr bwMode="auto">
          <a:xfrm>
            <a:off x="4143372" y="3214686"/>
            <a:ext cx="2000264" cy="14287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1" i="0" u="none" strike="noStrike" cap="none" normalizeH="0" baseline="0" dirty="0" smtClean="0">
                <a:ln>
                  <a:noFill/>
                </a:ln>
                <a:solidFill>
                  <a:schemeClr val="tx1"/>
                </a:solidFill>
                <a:effectLst/>
                <a:latin typeface="Arial" panose="020B0604020202020204" pitchFamily="34" charset="0"/>
              </a:rPr>
              <a:t>                     Scrum</a:t>
            </a:r>
            <a:r>
              <a:rPr kumimoji="0" lang="en-IN" sz="1800" b="1" i="0" u="none" strike="noStrike" cap="none" normalizeH="0" dirty="0" smtClean="0">
                <a:ln>
                  <a:noFill/>
                </a:ln>
                <a:solidFill>
                  <a:schemeClr val="tx1"/>
                </a:solidFill>
                <a:effectLst/>
                <a:latin typeface="Arial" panose="020B0604020202020204" pitchFamily="34" charset="0"/>
              </a:rPr>
              <a:t> </a:t>
            </a:r>
            <a:r>
              <a:rPr kumimoji="0" lang="en-IN" sz="1800" b="1" i="0" u="none" strike="noStrike" cap="none" normalizeH="0" baseline="0" dirty="0" smtClean="0">
                <a:ln>
                  <a:noFill/>
                </a:ln>
                <a:solidFill>
                  <a:schemeClr val="tx1"/>
                </a:solidFill>
                <a:effectLst/>
                <a:latin typeface="Arial" panose="020B0604020202020204" pitchFamily="34" charset="0"/>
              </a:rPr>
              <a:t>Master</a:t>
            </a: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sp>
        <p:nvSpPr>
          <p:cNvPr id="6" name="Rounded Rectangle 5"/>
          <p:cNvSpPr/>
          <p:nvPr/>
        </p:nvSpPr>
        <p:spPr bwMode="auto">
          <a:xfrm>
            <a:off x="6572264" y="3286124"/>
            <a:ext cx="1857388" cy="1285884"/>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                 </a:t>
            </a:r>
            <a:r>
              <a:rPr kumimoji="0" lang="en-IN" sz="1800" b="1" i="0" u="none" strike="noStrike" cap="none" normalizeH="0" baseline="0" dirty="0" smtClean="0">
                <a:ln>
                  <a:noFill/>
                </a:ln>
                <a:solidFill>
                  <a:schemeClr val="tx1"/>
                </a:solidFill>
                <a:effectLst/>
                <a:latin typeface="Arial" panose="020B0604020202020204" pitchFamily="34" charset="0"/>
              </a:rPr>
              <a:t>Scrum</a:t>
            </a:r>
            <a:r>
              <a:rPr kumimoji="0" lang="en-IN" sz="1800" b="0" i="0" u="none" strike="noStrike" cap="none" normalizeH="0" baseline="0" dirty="0" smtClean="0">
                <a:ln>
                  <a:noFill/>
                </a:ln>
                <a:solidFill>
                  <a:schemeClr val="tx1"/>
                </a:solidFill>
                <a:effectLst/>
                <a:latin typeface="Arial" panose="020B0604020202020204" pitchFamily="34" charset="0"/>
              </a:rPr>
              <a:t> </a:t>
            </a:r>
            <a:r>
              <a:rPr kumimoji="0" lang="en-IN" sz="1800" b="1" i="0" u="none" strike="noStrike" cap="none" normalizeH="0" baseline="0" dirty="0" smtClean="0">
                <a:ln>
                  <a:noFill/>
                </a:ln>
                <a:solidFill>
                  <a:schemeClr val="tx1"/>
                </a:solidFill>
                <a:effectLst/>
                <a:latin typeface="Arial" panose="020B0604020202020204" pitchFamily="34" charset="0"/>
              </a:rPr>
              <a:t>Team </a:t>
            </a: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sp>
        <p:nvSpPr>
          <p:cNvPr id="7" name="Right Arrow 6"/>
          <p:cNvSpPr/>
          <p:nvPr/>
        </p:nvSpPr>
        <p:spPr bwMode="auto">
          <a:xfrm>
            <a:off x="3929058" y="3929066"/>
            <a:ext cx="142876" cy="14287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ight Arrow 7"/>
          <p:cNvSpPr/>
          <p:nvPr/>
        </p:nvSpPr>
        <p:spPr bwMode="auto">
          <a:xfrm>
            <a:off x="6286512" y="3929066"/>
            <a:ext cx="142876" cy="14287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p:wedg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Owner:-</a:t>
            </a:r>
            <a:endParaRPr lang="en-US" dirty="0"/>
          </a:p>
        </p:txBody>
      </p:sp>
      <p:sp>
        <p:nvSpPr>
          <p:cNvPr id="3" name="Content Placeholder 2"/>
          <p:cNvSpPr>
            <a:spLocks noGrp="1"/>
          </p:cNvSpPr>
          <p:nvPr>
            <p:ph idx="1"/>
          </p:nvPr>
        </p:nvSpPr>
        <p:spPr/>
        <p:txBody>
          <a:bodyPr/>
          <a:lstStyle/>
          <a:p>
            <a:r>
              <a:rPr lang="en-US" sz="1800" dirty="0" smtClean="0"/>
              <a:t>A Product Owner owns the </a:t>
            </a:r>
            <a:r>
              <a:rPr lang="en-US" sz="1800" b="1" dirty="0" smtClean="0">
                <a:hlinkClick r:id="rId1"/>
              </a:rPr>
              <a:t>Product backlog</a:t>
            </a:r>
            <a:r>
              <a:rPr lang="en-US" sz="1800" dirty="0" smtClean="0"/>
              <a:t> and writes user stories and </a:t>
            </a:r>
            <a:r>
              <a:rPr lang="en-US" sz="1800" b="1" dirty="0" smtClean="0">
                <a:hlinkClick r:id="rId2"/>
              </a:rPr>
              <a:t>acceptance criteria</a:t>
            </a:r>
            <a:r>
              <a:rPr lang="en-US" sz="1800" dirty="0" smtClean="0"/>
              <a:t>.</a:t>
            </a:r>
            <a:endParaRPr lang="en-US" sz="1800" dirty="0" smtClean="0"/>
          </a:p>
          <a:p>
            <a:r>
              <a:rPr lang="en-US" sz="1800" dirty="0" smtClean="0"/>
              <a:t>A Product Owner is responsible for prioritizing the Product Backlog is prioritized and decides the release date and the content.</a:t>
            </a:r>
            <a:endParaRPr lang="en-US" sz="1800" dirty="0" smtClean="0"/>
          </a:p>
          <a:p>
            <a:r>
              <a:rPr lang="en-US" sz="1800" dirty="0" smtClean="0"/>
              <a:t>A Product Owner accepts or rejects product backlog item.</a:t>
            </a:r>
            <a:endParaRPr lang="en-US" sz="1800" dirty="0" smtClean="0"/>
          </a:p>
          <a:p>
            <a:r>
              <a:rPr lang="en-US" sz="1800" dirty="0" smtClean="0"/>
              <a:t>A Product Owner has the power to cancel the Sprint, if he thinks the </a:t>
            </a:r>
            <a:r>
              <a:rPr lang="en-US" sz="1800" b="1" dirty="0" smtClean="0">
                <a:hlinkClick r:id="rId3"/>
              </a:rPr>
              <a:t>Sprint goal</a:t>
            </a:r>
            <a:r>
              <a:rPr lang="en-US" sz="1800" dirty="0" smtClean="0"/>
              <a:t> is redundant.</a:t>
            </a:r>
            <a:endParaRPr lang="en-US" sz="1800" dirty="0" smtClean="0"/>
          </a:p>
          <a:p>
            <a:r>
              <a:rPr lang="en-US" sz="1800" dirty="0" smtClean="0"/>
              <a:t>A Product Owner is the one who is responsible for the Return on Investment (ROI) of the product.</a:t>
            </a:r>
            <a:endParaRPr lang="en-US" sz="1800" dirty="0" smtClean="0"/>
          </a:p>
          <a:p>
            <a:pPr>
              <a:buNone/>
            </a:pPr>
            <a:br>
              <a:rPr lang="en-US" sz="1800" dirty="0" smtClean="0"/>
            </a:br>
            <a:endParaRPr lang="en-US" sz="1800" dirty="0"/>
          </a:p>
        </p:txBody>
      </p:sp>
    </p:spTree>
  </p:cSld>
  <p:clrMapOvr>
    <a:masterClrMapping/>
  </p:clrMapOvr>
  <p:transition>
    <p:wedg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 Master:-</a:t>
            </a:r>
            <a:endParaRPr lang="en-US" dirty="0"/>
          </a:p>
        </p:txBody>
      </p:sp>
      <p:sp>
        <p:nvSpPr>
          <p:cNvPr id="3" name="Content Placeholder 2"/>
          <p:cNvSpPr>
            <a:spLocks noGrp="1"/>
          </p:cNvSpPr>
          <p:nvPr>
            <p:ph idx="1"/>
          </p:nvPr>
        </p:nvSpPr>
        <p:spPr/>
        <p:txBody>
          <a:bodyPr/>
          <a:lstStyle/>
          <a:p>
            <a:r>
              <a:rPr lang="en-US" sz="2000" dirty="0" smtClean="0"/>
              <a:t>A Scrum Master protects the team from external and internal distractions.</a:t>
            </a:r>
            <a:endParaRPr lang="en-US" sz="2000" dirty="0" smtClean="0"/>
          </a:p>
          <a:p>
            <a:pPr>
              <a:buNone/>
            </a:pPr>
            <a:br>
              <a:rPr lang="en-US" sz="2000" dirty="0" smtClean="0"/>
            </a:br>
            <a:r>
              <a:rPr lang="en-US" sz="2000" dirty="0" smtClean="0"/>
              <a:t>A Scrum Master is not typically a manager or lead, but he is an influential leader and coach who does not do direct command and control.</a:t>
            </a:r>
            <a:endParaRPr lang="en-US" sz="2000" dirty="0" smtClean="0"/>
          </a:p>
          <a:p>
            <a:pPr>
              <a:buNone/>
            </a:pPr>
            <a:endParaRPr lang="en-US" sz="2000" dirty="0" smtClean="0"/>
          </a:p>
          <a:p>
            <a:r>
              <a:rPr lang="en-US" sz="2000" dirty="0" smtClean="0"/>
              <a:t>A Scrum Master removes impediments so the team can focus on the work at hand and follow scrum practices.</a:t>
            </a:r>
            <a:endParaRPr lang="en-US" sz="2000" dirty="0" smtClean="0"/>
          </a:p>
          <a:p>
            <a:endParaRPr lang="en-US" sz="2000" dirty="0"/>
          </a:p>
        </p:txBody>
      </p:sp>
    </p:spTree>
  </p:cSld>
  <p:clrMapOvr>
    <a:masterClrMapping/>
  </p:clrMapOvr>
  <p:transition>
    <p:wedg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Scrum Team:-</a:t>
            </a:r>
            <a:endParaRPr lang="en-US" dirty="0"/>
          </a:p>
        </p:txBody>
      </p:sp>
      <p:sp>
        <p:nvSpPr>
          <p:cNvPr id="3" name="Content Placeholder 2"/>
          <p:cNvSpPr>
            <a:spLocks noGrp="1"/>
          </p:cNvSpPr>
          <p:nvPr>
            <p:ph idx="1"/>
          </p:nvPr>
        </p:nvSpPr>
        <p:spPr/>
        <p:txBody>
          <a:bodyPr/>
          <a:lstStyle/>
          <a:p>
            <a:r>
              <a:rPr lang="en-US" sz="1800" dirty="0" smtClean="0"/>
              <a:t>The Development Team includes all the expertise necessary to deliver the potentially shippable product each Sprint</a:t>
            </a:r>
            <a:endParaRPr lang="en-US" sz="1800" dirty="0" smtClean="0"/>
          </a:p>
          <a:p>
            <a:endParaRPr lang="en-US" sz="1800" dirty="0" smtClean="0"/>
          </a:p>
          <a:p>
            <a:r>
              <a:rPr lang="en-US" sz="1800" dirty="0" smtClean="0"/>
              <a:t>The Development Team is self-organizing, with a very high degree of autonomy and accountability.</a:t>
            </a:r>
            <a:endParaRPr lang="en-US" sz="1800" dirty="0" smtClean="0"/>
          </a:p>
          <a:p>
            <a:endParaRPr lang="en-US" sz="1800" dirty="0" smtClean="0"/>
          </a:p>
          <a:p>
            <a:r>
              <a:rPr lang="en-US" sz="1800" dirty="0" smtClean="0"/>
              <a:t>The Development Team decides how many items to build in a Sprint, and how best to accomplish that goal.</a:t>
            </a:r>
            <a:endParaRPr lang="en-US" sz="1800" dirty="0" smtClean="0"/>
          </a:p>
          <a:p>
            <a:endParaRPr lang="en-US" sz="1800" dirty="0" smtClean="0"/>
          </a:p>
          <a:p>
            <a:r>
              <a:rPr lang="en-US" sz="1800" dirty="0" smtClean="0"/>
              <a:t>The Development Team is a cross functional, small and self-organizing team which owns the collective responsibility of developing, testing and releasing the Product increment.</a:t>
            </a:r>
            <a:endParaRPr lang="en-US" sz="1800" dirty="0" smtClean="0"/>
          </a:p>
          <a:p>
            <a:endParaRPr lang="en-US" sz="1800" dirty="0"/>
          </a:p>
        </p:txBody>
      </p:sp>
    </p:spTree>
  </p:cSld>
  <p:clrMapOvr>
    <a:masterClrMapping/>
  </p:clrMapOvr>
  <p:transition>
    <p:wedg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Sprints in Scrum:-</a:t>
            </a:r>
            <a:endParaRPr lang="en-US" dirty="0"/>
          </a:p>
        </p:txBody>
      </p:sp>
      <p:sp>
        <p:nvSpPr>
          <p:cNvPr id="3" name="Content Placeholder 2"/>
          <p:cNvSpPr>
            <a:spLocks noGrp="1"/>
          </p:cNvSpPr>
          <p:nvPr>
            <p:ph idx="1"/>
          </p:nvPr>
        </p:nvSpPr>
        <p:spPr/>
        <p:txBody>
          <a:bodyPr/>
          <a:lstStyle/>
          <a:p>
            <a:r>
              <a:rPr lang="en-US" sz="1800" dirty="0" smtClean="0">
                <a:hlinkClick r:id="rId1"/>
              </a:rPr>
              <a:t>"Sprints make projects more manageable, allow teams to ship high-quality work faster and more frequently, and gives them more flexibility to adapt to change.“</a:t>
            </a:r>
            <a:endParaRPr lang="en-US" sz="1800" dirty="0" smtClean="0"/>
          </a:p>
          <a:p>
            <a:pPr>
              <a:buNone/>
            </a:pPr>
            <a:endParaRPr lang="en-IN" sz="1800" dirty="0" smtClean="0"/>
          </a:p>
          <a:p>
            <a:r>
              <a:rPr lang="en-US" sz="1800" dirty="0" smtClean="0"/>
              <a:t>A sprint is a short, time-boxed period when a scrum team works to complete a set amount of work. Sprints are at the very heart of scrum and agile methodologies, and getting sprints right will help your agile team ship better software with fewer headaches.  </a:t>
            </a:r>
            <a:endParaRPr lang="en-US" sz="1800" dirty="0" smtClean="0"/>
          </a:p>
          <a:p>
            <a:r>
              <a:rPr lang="en-US" sz="1800" dirty="0" smtClean="0"/>
              <a:t>“With Scrum, a product is built in a series of iterations called sprints that break down big, complex projects into bite-sized pieces," said Megan Cook, Group Product Manager for </a:t>
            </a:r>
            <a:r>
              <a:rPr lang="en-US" sz="1800" dirty="0" err="1" smtClean="0"/>
              <a:t>Jira</a:t>
            </a:r>
            <a:r>
              <a:rPr lang="en-US" sz="1800" dirty="0" smtClean="0"/>
              <a:t> Software at </a:t>
            </a:r>
            <a:r>
              <a:rPr lang="en-US" sz="1800" dirty="0" err="1" smtClean="0"/>
              <a:t>Atlassian</a:t>
            </a:r>
            <a:r>
              <a:rPr lang="en-US" sz="1800" dirty="0" smtClean="0"/>
              <a:t>. </a:t>
            </a:r>
            <a:endParaRPr lang="en-US" sz="1800" dirty="0" smtClean="0"/>
          </a:p>
          <a:p>
            <a:endParaRPr lang="en-US" sz="1800" dirty="0"/>
          </a:p>
        </p:txBody>
      </p:sp>
    </p:spTree>
  </p:cSld>
  <p:clrMapOvr>
    <a:masterClrMapping/>
  </p:clrMapOvr>
  <p:transition>
    <p:wedg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How to plan and execute scrum sprints:-</a:t>
            </a:r>
            <a:br>
              <a:rPr lang="en-US" sz="2000" dirty="0" smtClean="0"/>
            </a:br>
            <a:endParaRPr lang="en-US" sz="2000" dirty="0"/>
          </a:p>
        </p:txBody>
      </p:sp>
      <p:sp>
        <p:nvSpPr>
          <p:cNvPr id="3" name="Content Placeholder 2"/>
          <p:cNvSpPr>
            <a:spLocks noGrp="1"/>
          </p:cNvSpPr>
          <p:nvPr>
            <p:ph idx="1"/>
          </p:nvPr>
        </p:nvSpPr>
        <p:spPr/>
        <p:txBody>
          <a:bodyPr/>
          <a:lstStyle/>
          <a:p>
            <a:pPr>
              <a:buNone/>
            </a:pPr>
            <a:r>
              <a:rPr lang="en-US" sz="1600" dirty="0" smtClean="0"/>
              <a:t> In order to plan your upcoming sprint, you use the sprint planning meeting! </a:t>
            </a:r>
            <a:r>
              <a:rPr lang="en-US" sz="1600" dirty="0" smtClean="0">
                <a:hlinkClick r:id="rId1"/>
              </a:rPr>
              <a:t>Sprint planning</a:t>
            </a:r>
            <a:r>
              <a:rPr lang="en-US" sz="1600" dirty="0" smtClean="0"/>
              <a:t> is a collaborative event where the team answers two basic questions: What work can get done in this sprint and how will the chosen work get done?</a:t>
            </a:r>
            <a:endParaRPr lang="en-US" sz="1600" dirty="0" smtClean="0"/>
          </a:p>
          <a:p>
            <a:r>
              <a:rPr lang="en-US" sz="1600" dirty="0" smtClean="0"/>
              <a:t>Choosing the right work items for a sprint is a collaborative effort between the product owner, scrum master, and development team. The </a:t>
            </a:r>
            <a:r>
              <a:rPr lang="en-US" sz="1600" dirty="0" smtClean="0">
                <a:hlinkClick r:id="rId2"/>
              </a:rPr>
              <a:t>product owner</a:t>
            </a:r>
            <a:r>
              <a:rPr lang="en-US" sz="1600" dirty="0" smtClean="0"/>
              <a:t> discusses the objective that the sprint should achieve and the </a:t>
            </a:r>
            <a:r>
              <a:rPr lang="en-US" sz="1600" dirty="0" smtClean="0">
                <a:hlinkClick r:id="rId3"/>
              </a:rPr>
              <a:t>product backlog</a:t>
            </a:r>
            <a:r>
              <a:rPr lang="en-US" sz="1600" dirty="0" smtClean="0"/>
              <a:t> items that, upon completion, would achieve the sprint goal.</a:t>
            </a:r>
            <a:endParaRPr lang="en-US" sz="1600" dirty="0" smtClean="0"/>
          </a:p>
          <a:p>
            <a:endParaRPr lang="en-US" sz="1600" dirty="0"/>
          </a:p>
        </p:txBody>
      </p:sp>
    </p:spTree>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pPr>
              <a:buNone/>
            </a:pPr>
            <a:r>
              <a:rPr lang="en-IN" sz="2000" dirty="0" smtClean="0"/>
              <a:t>2-</a:t>
            </a:r>
            <a:r>
              <a:rPr lang="en-US" sz="2000" dirty="0" smtClean="0"/>
              <a:t> The input domain of a system can be very large to be completely used in testing a program.</a:t>
            </a:r>
            <a:r>
              <a:rPr lang="en-IN" sz="2000" dirty="0" smtClean="0"/>
              <a:t> </a:t>
            </a:r>
            <a:endParaRPr lang="en-IN" sz="2000" dirty="0" smtClean="0"/>
          </a:p>
          <a:p>
            <a:pPr>
              <a:buNone/>
            </a:pPr>
            <a:endParaRPr lang="en-IN" sz="2000" dirty="0" smtClean="0"/>
          </a:p>
          <a:p>
            <a:pPr>
              <a:buNone/>
            </a:pPr>
            <a:r>
              <a:rPr lang="en-IN" sz="2000" dirty="0" smtClean="0"/>
              <a:t>3-</a:t>
            </a:r>
            <a:r>
              <a:rPr lang="en-US" sz="2000" dirty="0" smtClean="0"/>
              <a:t>The design issues may be too complex to completely test. The design may have included implicit design decisions and assumptions. For example, a programmer may use a global variable or a static variable to control program execution.</a:t>
            </a:r>
            <a:endParaRPr lang="en-US" sz="2000" dirty="0" smtClean="0"/>
          </a:p>
          <a:p>
            <a:pPr>
              <a:buNone/>
            </a:pPr>
            <a:endParaRPr lang="en-US" sz="2000" dirty="0"/>
          </a:p>
        </p:txBody>
      </p:sp>
    </p:spTree>
  </p:cSld>
  <p:clrMapOvr>
    <a:masterClrMapping/>
  </p:clrMapOvr>
  <p:transition>
    <p:wedg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1800" dirty="0" smtClean="0"/>
              <a:t>Increment: The Increment is the sum of all the tasks, use cases, user stories, product backlogs and any element that was developed during the sprint and that will be made available to the end user in the form of Software.</a:t>
            </a:r>
            <a:endParaRPr lang="en-US" sz="1800" dirty="0" smtClean="0"/>
          </a:p>
          <a:p>
            <a:endParaRPr lang="en-US" sz="1800" dirty="0" smtClean="0"/>
          </a:p>
          <a:p>
            <a:r>
              <a:rPr lang="en-US" sz="1800" dirty="0" smtClean="0"/>
              <a:t>Planning in Scrum-</a:t>
            </a:r>
            <a:endParaRPr lang="en-US" sz="1800" dirty="0" smtClean="0"/>
          </a:p>
          <a:p>
            <a:r>
              <a:rPr lang="en-US" sz="1800" dirty="0" smtClean="0"/>
              <a:t>The Sprint Planning Meeting is held at the beginning of each Sprint. All the members of the Team participate in the meeting, i.e., the Product Owner, Scrum Master and all the Development Team. </a:t>
            </a:r>
            <a:endParaRPr lang="en-US" sz="1800" dirty="0" smtClean="0"/>
          </a:p>
          <a:p>
            <a:endParaRPr lang="en-US" sz="1800" dirty="0"/>
          </a:p>
        </p:txBody>
      </p:sp>
    </p:spTree>
  </p:cSld>
  <p:clrMapOvr>
    <a:masterClrMapping/>
  </p:clrMapOvr>
  <p:transition>
    <p:wedg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b="1" dirty="0" smtClean="0"/>
          </a:p>
          <a:p>
            <a:endParaRPr lang="en-IN" b="1" dirty="0" smtClean="0"/>
          </a:p>
          <a:p>
            <a:endParaRPr lang="en-IN" b="1" dirty="0" smtClean="0"/>
          </a:p>
          <a:p>
            <a:r>
              <a:rPr lang="en-IN" b="1" dirty="0" smtClean="0"/>
              <a:t>V&amp;V Process- 6</a:t>
            </a:r>
            <a:r>
              <a:rPr lang="en-IN" b="1" baseline="30000" dirty="0" smtClean="0"/>
              <a:t>th</a:t>
            </a:r>
            <a:r>
              <a:rPr lang="en-IN" b="1" dirty="0" smtClean="0"/>
              <a:t> Session:-</a:t>
            </a:r>
            <a:endParaRPr lang="en-US" b="1" dirty="0"/>
          </a:p>
        </p:txBody>
      </p:sp>
    </p:spTree>
  </p:cSld>
  <p:clrMapOvr>
    <a:masterClrMapping/>
  </p:clrMapOvr>
  <p:transition>
    <p:wedg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V-V Process</a:t>
            </a:r>
            <a:endParaRPr lang="en-IN" altLang="en-US" dirty="0"/>
          </a:p>
        </p:txBody>
      </p:sp>
      <p:sp>
        <p:nvSpPr>
          <p:cNvPr id="3" name="Content Placeholder 2"/>
          <p:cNvSpPr>
            <a:spLocks noGrp="1"/>
          </p:cNvSpPr>
          <p:nvPr>
            <p:ph idx="1"/>
          </p:nvPr>
        </p:nvSpPr>
        <p:spPr>
          <a:xfrm>
            <a:off x="869315" y="1981200"/>
            <a:ext cx="7817485" cy="4114800"/>
          </a:xfrm>
        </p:spPr>
        <p:txBody>
          <a:bodyPr/>
          <a:lstStyle/>
          <a:p>
            <a:r>
              <a:rPr lang="en-IN" altLang="en-US" b="1" dirty="0">
                <a:latin typeface="Times New Roman" panose="02020603050405020304" charset="0"/>
                <a:cs typeface="Times New Roman" panose="02020603050405020304" charset="0"/>
              </a:rPr>
              <a:t>Verification</a:t>
            </a:r>
            <a:endParaRPr lang="en-US"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“The process of evaluating work-products (not the actual final product) of a development phase to determine whether they meet the specified requirements</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Verification is done at the starting of the development process. It includes reviews and meetings, walkthroughs, inspection, etc. to evaluate documents, plans, code, requirements and specifications.</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sym typeface="+mn-ea"/>
              </a:rPr>
              <a:t>Cont...</a:t>
            </a:r>
            <a:endParaRPr lang="en-US" dirty="0"/>
          </a:p>
        </p:txBody>
      </p:sp>
      <p:sp>
        <p:nvSpPr>
          <p:cNvPr id="3" name="Content Placeholder 2"/>
          <p:cNvSpPr>
            <a:spLocks noGrp="1"/>
          </p:cNvSpPr>
          <p:nvPr>
            <p:ph idx="1"/>
          </p:nvPr>
        </p:nvSpPr>
        <p:spPr>
          <a:xfrm>
            <a:off x="606425" y="1792605"/>
            <a:ext cx="7931785" cy="4295140"/>
          </a:xfrm>
        </p:spPr>
        <p:txBody>
          <a:bodyPr/>
          <a:lstStyle/>
          <a:p>
            <a:r>
              <a:rPr lang="en-US" b="1" dirty="0">
                <a:latin typeface="Times New Roman" panose="02020603050405020304" charset="0"/>
                <a:cs typeface="Times New Roman" panose="02020603050405020304" charset="0"/>
              </a:rPr>
              <a:t>Validation</a:t>
            </a:r>
            <a:endParaRPr lang="en-US" b="1" dirty="0"/>
          </a:p>
          <a:p>
            <a:pPr marL="0" indent="0">
              <a:buNone/>
            </a:pPr>
            <a:r>
              <a:rPr lang="en-IN" altLang="en-US" dirty="0"/>
              <a:t>	- </a:t>
            </a:r>
            <a:r>
              <a:rPr lang="en-US" sz="2000" dirty="0">
                <a:latin typeface="Times New Roman" panose="02020603050405020304" charset="0"/>
                <a:cs typeface="Times New Roman" panose="02020603050405020304" charset="0"/>
              </a:rPr>
              <a:t>The process of evaluating software during or at the end of the development process to determine whether it satisfies specified business requirements.”</a:t>
            </a:r>
            <a:endParaRPr lang="en-US" sz="2000" dirty="0">
              <a:latin typeface="Times New Roman" panose="02020603050405020304" charset="0"/>
              <a:cs typeface="Times New Roman" panose="02020603050405020304" charset="0"/>
            </a:endParaRPr>
          </a:p>
        </p:txBody>
      </p:sp>
      <p:graphicFrame>
        <p:nvGraphicFramePr>
          <p:cNvPr id="4" name="Object 3"/>
          <p:cNvGraphicFramePr/>
          <p:nvPr/>
        </p:nvGraphicFramePr>
        <p:xfrm>
          <a:off x="1435100" y="3846195"/>
          <a:ext cx="6273800" cy="2061210"/>
        </p:xfrm>
        <a:graphic>
          <a:graphicData uri="http://schemas.openxmlformats.org/presentationml/2006/ole">
            <mc:AlternateContent xmlns:mc="http://schemas.openxmlformats.org/markup-compatibility/2006">
              <mc:Choice xmlns:v="urn:schemas-microsoft-com:vml" Requires="v">
                <p:oleObj spid="_x0000_s58381" name="" r:id="rId1" imgW="6274435" imgH="2061210" progId="PBrush">
                  <p:embed/>
                </p:oleObj>
              </mc:Choice>
              <mc:Fallback>
                <p:oleObj name="" r:id="rId1" imgW="6274435" imgH="2061210" progId="PBrush">
                  <p:embed/>
                  <p:pic>
                    <p:nvPicPr>
                      <p:cNvPr id="0" name="Picture 1" descr="image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100" y="3846195"/>
                        <a:ext cx="6273800" cy="2061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edg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sym typeface="+mn-ea"/>
              </a:rPr>
              <a:t>Cont...</a:t>
            </a:r>
            <a:endParaRPr lang="en-US" dirty="0"/>
          </a:p>
        </p:txBody>
      </p:sp>
      <p:graphicFrame>
        <p:nvGraphicFramePr>
          <p:cNvPr id="5" name="Content Placeholder 4"/>
          <p:cNvGraphicFramePr>
            <a:graphicFrameLocks noGrp="1"/>
          </p:cNvGraphicFramePr>
          <p:nvPr>
            <p:ph idx="1"/>
          </p:nvPr>
        </p:nvGraphicFramePr>
        <p:xfrm>
          <a:off x="744220" y="1981200"/>
          <a:ext cx="7942580" cy="3718560"/>
        </p:xfrm>
        <a:graphic>
          <a:graphicData uri="http://schemas.openxmlformats.org/drawingml/2006/table">
            <a:tbl>
              <a:tblPr firstRow="1">
                <a:tableStyleId>{3C2FFA5D-87B4-456A-9821-1D502468CF0F}</a:tableStyleId>
              </a:tblPr>
              <a:tblGrid>
                <a:gridCol w="3952240"/>
                <a:gridCol w="3990340"/>
              </a:tblGrid>
              <a:tr h="426720">
                <a:tc>
                  <a:txBody>
                    <a:bodyPr/>
                    <a:lstStyle/>
                    <a:p>
                      <a:pPr algn="ctr">
                        <a:buNone/>
                      </a:pPr>
                      <a:r>
                        <a:rPr lang="en-IN" altLang="en-US" sz="2200" b="1" dirty="0">
                          <a:latin typeface="Times New Roman" panose="02020603050405020304" charset="0"/>
                          <a:cs typeface="Times New Roman" panose="02020603050405020304" charset="0"/>
                        </a:rPr>
                        <a:t>Verification</a:t>
                      </a:r>
                      <a:endParaRPr lang="en-IN" altLang="en-US" sz="2200" b="1" dirty="0">
                        <a:latin typeface="Times New Roman" panose="02020603050405020304" charset="0"/>
                        <a:cs typeface="Times New Roman" panose="02020603050405020304" charset="0"/>
                      </a:endParaRPr>
                    </a:p>
                  </a:txBody>
                  <a:tcPr>
                    <a:lnL w="12700" cap="flat" cmpd="sng" algn="ctr">
                      <a:solidFill>
                        <a:schemeClr val="accent1"/>
                      </a:solidFill>
                      <a:prstDash val="solid"/>
                    </a:lnL>
                    <a:lnR w="12700">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c>
                  <a:txBody>
                    <a:bodyPr/>
                    <a:lstStyle/>
                    <a:p>
                      <a:pPr algn="ctr">
                        <a:buNone/>
                      </a:pPr>
                      <a:r>
                        <a:rPr lang="en-IN" altLang="en-US" sz="2200" b="1">
                          <a:latin typeface="Times New Roman" panose="02020603050405020304" charset="0"/>
                          <a:cs typeface="Times New Roman" panose="02020603050405020304" charset="0"/>
                        </a:rPr>
                        <a:t>Validation</a:t>
                      </a:r>
                      <a:endParaRPr lang="en-IN" altLang="en-US" sz="2200" b="1">
                        <a:latin typeface="Times New Roman" panose="02020603050405020304" charset="0"/>
                        <a:cs typeface="Times New Roman" panose="02020603050405020304" charset="0"/>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r>
              <a:tr h="381000">
                <a:tc>
                  <a:txBody>
                    <a:bodyPr/>
                    <a:lstStyle/>
                    <a:p>
                      <a:pPr>
                        <a:buNone/>
                      </a:pPr>
                      <a:r>
                        <a:rPr lang="en-US" sz="2000" b="0" dirty="0">
                          <a:solidFill>
                            <a:schemeClr val="tx1"/>
                          </a:solidFill>
                          <a:latin typeface="Times New Roman" panose="02020603050405020304" charset="0"/>
                          <a:cs typeface="Times New Roman" panose="02020603050405020304" charset="0"/>
                        </a:rPr>
                        <a:t>To ensure that the product is being built according to the requirements and design specifications. In other words, to ensure that work products meet their specified requirements.</a:t>
                      </a:r>
                      <a:endParaRPr lang="en-US" sz="2000" b="0" dirty="0">
                        <a:solidFill>
                          <a:schemeClr val="tx1"/>
                        </a:solidFill>
                        <a:latin typeface="Times New Roman" panose="02020603050405020304" charset="0"/>
                        <a:cs typeface="Times New Roman" panose="02020603050405020304" charset="0"/>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c>
                  <a:txBody>
                    <a:bodyPr/>
                    <a:lstStyle/>
                    <a:p>
                      <a:pPr>
                        <a:buNone/>
                      </a:pPr>
                      <a:r>
                        <a:rPr lang="en-US">
                          <a:solidFill>
                            <a:schemeClr val="tx1"/>
                          </a:solidFill>
                        </a:rPr>
                        <a:t>T</a:t>
                      </a:r>
                      <a:r>
                        <a:rPr lang="en-US">
                          <a:solidFill>
                            <a:schemeClr val="tx1"/>
                          </a:solidFill>
                          <a:latin typeface="Times New Roman" panose="02020603050405020304" charset="0"/>
                          <a:cs typeface="Times New Roman" panose="02020603050405020304" charset="0"/>
                        </a:rPr>
                        <a:t>o ensure that the product actually meets the user‟s needs, and that the specifications were correct in the first place. In other words, to</a:t>
                      </a:r>
                      <a:endParaRPr lang="en-US">
                        <a:solidFill>
                          <a:schemeClr val="tx1"/>
                        </a:solidFill>
                        <a:latin typeface="Times New Roman" panose="02020603050405020304" charset="0"/>
                        <a:cs typeface="Times New Roman" panose="02020603050405020304" charset="0"/>
                      </a:endParaRPr>
                    </a:p>
                    <a:p>
                      <a:pPr>
                        <a:buNone/>
                      </a:pPr>
                      <a:r>
                        <a:rPr lang="en-US">
                          <a:solidFill>
                            <a:schemeClr val="tx1"/>
                          </a:solidFill>
                          <a:latin typeface="Times New Roman" panose="02020603050405020304" charset="0"/>
                          <a:cs typeface="Times New Roman" panose="02020603050405020304" charset="0"/>
                        </a:rPr>
                        <a:t> demonstrate that the product fulfills its intended use when placed in its intended environment.</a:t>
                      </a:r>
                      <a:endParaRPr lang="en-US">
                        <a:solidFill>
                          <a:schemeClr val="tx1"/>
                        </a:solidFill>
                      </a:endParaRPr>
                    </a:p>
                    <a:p>
                      <a:pPr>
                        <a:buNone/>
                      </a:pPr>
                      <a:endParaRPr lang="en-US">
                        <a:solidFill>
                          <a:schemeClr val="tx1"/>
                        </a:solidFill>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r>
              <a:tr h="381000">
                <a:tc>
                  <a:txBody>
                    <a:bodyPr/>
                    <a:lstStyle/>
                    <a:p>
                      <a:pPr>
                        <a:buNone/>
                      </a:pPr>
                      <a:r>
                        <a:rPr lang="en-IN" altLang="en-US" sz="2000">
                          <a:solidFill>
                            <a:schemeClr val="tx1"/>
                          </a:solidFill>
                          <a:latin typeface="Times New Roman" panose="02020603050405020304" charset="0"/>
                          <a:cs typeface="Times New Roman" panose="02020603050405020304" charset="0"/>
                        </a:rPr>
                        <a:t>It is static proess o analyzing the documentsand no the actual end product</a:t>
                      </a:r>
                      <a:endParaRPr lang="en-IN" altLang="en-US" sz="2000">
                        <a:solidFill>
                          <a:schemeClr val="tx1"/>
                        </a:solidFill>
                        <a:latin typeface="Times New Roman" panose="02020603050405020304" charset="0"/>
                        <a:cs typeface="Times New Roman" panose="02020603050405020304" charset="0"/>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c>
                  <a:txBody>
                    <a:bodyPr/>
                    <a:lstStyle/>
                    <a:p>
                      <a:pPr>
                        <a:buNone/>
                      </a:pPr>
                      <a:r>
                        <a:rPr lang="en-IN" altLang="en-US" sz="2000" dirty="0">
                          <a:solidFill>
                            <a:schemeClr val="tx1"/>
                          </a:solidFill>
                          <a:latin typeface="Times New Roman" panose="02020603050405020304" charset="0"/>
                          <a:cs typeface="Times New Roman" panose="02020603050405020304" charset="0"/>
                        </a:rPr>
                        <a:t>It involves dynamic testing of a software product by </a:t>
                      </a:r>
                      <a:r>
                        <a:rPr lang="en-IN" altLang="en-US" sz="2000" dirty="0" err="1">
                          <a:solidFill>
                            <a:schemeClr val="tx1"/>
                          </a:solidFill>
                          <a:latin typeface="Times New Roman" panose="02020603050405020304" charset="0"/>
                          <a:cs typeface="Times New Roman" panose="02020603050405020304" charset="0"/>
                        </a:rPr>
                        <a:t>runnung</a:t>
                      </a:r>
                      <a:r>
                        <a:rPr lang="en-IN" altLang="en-US" sz="2000" dirty="0">
                          <a:solidFill>
                            <a:schemeClr val="tx1"/>
                          </a:solidFill>
                          <a:latin typeface="Times New Roman" panose="02020603050405020304" charset="0"/>
                          <a:cs typeface="Times New Roman" panose="02020603050405020304" charset="0"/>
                        </a:rPr>
                        <a:t> it.</a:t>
                      </a:r>
                      <a:endParaRPr lang="en-IN" altLang="en-US" sz="2000" dirty="0">
                        <a:solidFill>
                          <a:schemeClr val="tx1"/>
                        </a:solidFill>
                        <a:latin typeface="Times New Roman" panose="02020603050405020304" charset="0"/>
                        <a:cs typeface="Times New Roman" panose="02020603050405020304" charset="0"/>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r>
            </a:tbl>
          </a:graphicData>
        </a:graphic>
      </p:graphicFrame>
    </p:spTree>
  </p:cSld>
  <p:clrMapOvr>
    <a:masterClrMapping/>
  </p:clrMapOvr>
  <p:transition>
    <p:wedg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60400" y="1305560"/>
          <a:ext cx="7656195" cy="4663440"/>
        </p:xfrm>
        <a:graphic>
          <a:graphicData uri="http://schemas.openxmlformats.org/drawingml/2006/table">
            <a:tbl>
              <a:tblPr firstRow="1">
                <a:tableStyleId>{3C2FFA5D-87B4-456A-9821-1D502468CF0F}</a:tableStyleId>
              </a:tblPr>
              <a:tblGrid>
                <a:gridCol w="3810000"/>
                <a:gridCol w="3846195"/>
              </a:tblGrid>
              <a:tr h="426720">
                <a:tc>
                  <a:txBody>
                    <a:bodyPr/>
                    <a:lstStyle/>
                    <a:p>
                      <a:pPr algn="ctr">
                        <a:buNone/>
                      </a:pPr>
                      <a:r>
                        <a:rPr lang="en-IN" altLang="en-US" sz="2200" b="1" dirty="0">
                          <a:latin typeface="Times New Roman" panose="02020603050405020304" charset="0"/>
                          <a:cs typeface="Times New Roman" panose="02020603050405020304" charset="0"/>
                        </a:rPr>
                        <a:t>Verification</a:t>
                      </a:r>
                      <a:endParaRPr lang="en-IN" altLang="en-US" sz="2200" b="1" dirty="0">
                        <a:latin typeface="Times New Roman" panose="02020603050405020304" charset="0"/>
                        <a:cs typeface="Times New Roman" panose="02020603050405020304" charset="0"/>
                      </a:endParaRPr>
                    </a:p>
                  </a:txBody>
                  <a:tcPr>
                    <a:lnL w="12700" cap="flat" cmpd="sng" algn="ctr">
                      <a:solidFill>
                        <a:schemeClr val="accent1"/>
                      </a:solidFill>
                      <a:prstDash val="solid"/>
                    </a:lnL>
                    <a:lnR w="12700">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c>
                  <a:txBody>
                    <a:bodyPr/>
                    <a:lstStyle/>
                    <a:p>
                      <a:pPr algn="ctr">
                        <a:buNone/>
                      </a:pPr>
                      <a:r>
                        <a:rPr lang="en-IN" altLang="en-US" sz="2200" b="1">
                          <a:latin typeface="Times New Roman" panose="02020603050405020304" charset="0"/>
                          <a:cs typeface="Times New Roman" panose="02020603050405020304" charset="0"/>
                        </a:rPr>
                        <a:t>Validation</a:t>
                      </a:r>
                      <a:endParaRPr lang="en-IN" altLang="en-US" sz="2200" b="1">
                        <a:latin typeface="Times New Roman" panose="02020603050405020304" charset="0"/>
                        <a:cs typeface="Times New Roman" panose="02020603050405020304" charset="0"/>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r>
              <a:tr h="381000">
                <a:tc>
                  <a:txBody>
                    <a:bodyPr/>
                    <a:lstStyle/>
                    <a:p>
                      <a:pPr>
                        <a:buNone/>
                      </a:pPr>
                      <a:r>
                        <a:rPr lang="en-IN" altLang="en-US" sz="2000" b="0">
                          <a:solidFill>
                            <a:schemeClr val="tx1"/>
                          </a:solidFill>
                          <a:latin typeface="Times New Roman" panose="02020603050405020304" charset="0"/>
                          <a:cs typeface="Times New Roman" panose="02020603050405020304" charset="0"/>
                        </a:rPr>
                        <a:t>Verification is process -oriented approach.</a:t>
                      </a:r>
                      <a:endParaRPr lang="en-IN" altLang="en-US" sz="2000" b="0">
                        <a:solidFill>
                          <a:schemeClr val="tx1"/>
                        </a:solidFill>
                        <a:latin typeface="Times New Roman" panose="02020603050405020304" charset="0"/>
                        <a:cs typeface="Times New Roman" panose="02020603050405020304" charset="0"/>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c>
                  <a:txBody>
                    <a:bodyPr/>
                    <a:lstStyle/>
                    <a:p>
                      <a:pPr>
                        <a:buNone/>
                      </a:pPr>
                      <a:r>
                        <a:rPr lang="en-IN" altLang="en-US">
                          <a:solidFill>
                            <a:schemeClr val="tx1"/>
                          </a:solidFill>
                        </a:rPr>
                        <a:t>Validation is a product-oriented approach.</a:t>
                      </a:r>
                      <a:endParaRPr lang="en-US">
                        <a:solidFill>
                          <a:schemeClr val="tx1"/>
                        </a:solidFill>
                      </a:endParaRPr>
                    </a:p>
                    <a:p>
                      <a:pPr>
                        <a:buNone/>
                      </a:pPr>
                      <a:endParaRPr lang="en-US">
                        <a:solidFill>
                          <a:schemeClr val="tx1"/>
                        </a:solidFill>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r>
              <a:tr h="1005840">
                <a:tc>
                  <a:txBody>
                    <a:bodyPr/>
                    <a:lstStyle/>
                    <a:p>
                      <a:pPr>
                        <a:buNone/>
                      </a:pPr>
                      <a:r>
                        <a:rPr lang="en-IN" altLang="en-US" sz="2000" dirty="0">
                          <a:solidFill>
                            <a:schemeClr val="tx2"/>
                          </a:solidFill>
                          <a:latin typeface="Times New Roman" panose="02020603050405020304" charset="0"/>
                          <a:cs typeface="Times New Roman" panose="02020603050405020304" charset="0"/>
                        </a:rPr>
                        <a:t>Answers the question - “Are we building the </a:t>
                      </a:r>
                      <a:r>
                        <a:rPr lang="en-IN" altLang="en-US" sz="2000" dirty="0" smtClean="0">
                          <a:solidFill>
                            <a:schemeClr val="tx2"/>
                          </a:solidFill>
                          <a:latin typeface="Times New Roman" panose="02020603050405020304" charset="0"/>
                          <a:cs typeface="Times New Roman" panose="02020603050405020304" charset="0"/>
                        </a:rPr>
                        <a:t>product </a:t>
                      </a:r>
                      <a:r>
                        <a:rPr lang="en-IN" altLang="en-US" sz="2000" dirty="0">
                          <a:solidFill>
                            <a:schemeClr val="tx2"/>
                          </a:solidFill>
                          <a:latin typeface="Times New Roman" panose="02020603050405020304" charset="0"/>
                          <a:cs typeface="Times New Roman" panose="02020603050405020304" charset="0"/>
                        </a:rPr>
                        <a:t>right ? ”</a:t>
                      </a:r>
                      <a:endParaRPr lang="en-IN" altLang="en-US" sz="2000" dirty="0">
                        <a:solidFill>
                          <a:schemeClr val="tx2"/>
                        </a:solidFill>
                        <a:latin typeface="Times New Roman" panose="02020603050405020304" charset="0"/>
                        <a:cs typeface="Times New Roman" panose="02020603050405020304" charset="0"/>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c>
                  <a:txBody>
                    <a:bodyPr/>
                    <a:lstStyle/>
                    <a:p>
                      <a:pPr>
                        <a:buNone/>
                      </a:pPr>
                      <a:r>
                        <a:rPr lang="en-IN" altLang="en-US" sz="2000">
                          <a:solidFill>
                            <a:schemeClr val="tx2"/>
                          </a:solidFill>
                          <a:latin typeface="Times New Roman" panose="02020603050405020304" charset="0"/>
                          <a:cs typeface="Times New Roman" panose="02020603050405020304" charset="0"/>
                          <a:sym typeface="+mn-ea"/>
                        </a:rPr>
                        <a:t>Answers the question - “Are we building the right product ? ”</a:t>
                      </a:r>
                      <a:endParaRPr lang="en-IN" altLang="en-US" sz="2000">
                        <a:solidFill>
                          <a:schemeClr val="tx2"/>
                        </a:solidFill>
                        <a:latin typeface="Times New Roman" panose="02020603050405020304" charset="0"/>
                        <a:cs typeface="Times New Roman" panose="02020603050405020304" charset="0"/>
                        <a:sym typeface="+mn-ea"/>
                      </a:endParaRPr>
                    </a:p>
                    <a:p>
                      <a:pPr>
                        <a:buNone/>
                      </a:pPr>
                      <a:endParaRPr lang="en-IN" altLang="en-US" sz="2000">
                        <a:solidFill>
                          <a:schemeClr val="tx2"/>
                        </a:solidFill>
                        <a:latin typeface="Times New Roman" panose="02020603050405020304" charset="0"/>
                        <a:cs typeface="Times New Roman" panose="02020603050405020304" charset="0"/>
                        <a:sym typeface="+mn-ea"/>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r>
              <a:tr h="381000">
                <a:tc>
                  <a:txBody>
                    <a:bodyPr/>
                    <a:lstStyle/>
                    <a:p>
                      <a:pPr>
                        <a:buNone/>
                      </a:pPr>
                      <a:r>
                        <a:rPr lang="en-IN" altLang="en-US" sz="2000">
                          <a:solidFill>
                            <a:schemeClr val="tx2"/>
                          </a:solidFill>
                          <a:latin typeface="Times New Roman" panose="02020603050405020304" charset="0"/>
                          <a:cs typeface="Times New Roman" panose="02020603050405020304" charset="0"/>
                        </a:rPr>
                        <a:t>Errors foun during verification require lesser cost/resouces to get fixed as compared tobe foun uing the validation phase.</a:t>
                      </a:r>
                      <a:endParaRPr lang="en-IN" altLang="en-US" sz="2000">
                        <a:solidFill>
                          <a:schemeClr val="tx2"/>
                        </a:solidFill>
                        <a:latin typeface="Times New Roman" panose="02020603050405020304" charset="0"/>
                        <a:cs typeface="Times New Roman" panose="02020603050405020304" charset="0"/>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c>
                  <a:txBody>
                    <a:bodyPr/>
                    <a:lstStyle/>
                    <a:p>
                      <a:pPr>
                        <a:buNone/>
                      </a:pPr>
                      <a:r>
                        <a:rPr lang="en-IN" altLang="en-US" sz="2000">
                          <a:solidFill>
                            <a:schemeClr val="tx2"/>
                          </a:solidFill>
                          <a:latin typeface="Times New Roman" panose="02020603050405020304" charset="0"/>
                          <a:cs typeface="Times New Roman" panose="02020603050405020304" charset="0"/>
                          <a:sym typeface="+mn-ea"/>
                        </a:rPr>
                        <a:t>Errors found during validation require more cost/resources. Later the error is discovered higher is the cost to fix it.</a:t>
                      </a:r>
                      <a:endParaRPr lang="en-IN" altLang="en-US" sz="2000">
                        <a:solidFill>
                          <a:schemeClr val="tx2"/>
                        </a:solidFill>
                        <a:latin typeface="Times New Roman" panose="02020603050405020304" charset="0"/>
                        <a:cs typeface="Times New Roman" panose="02020603050405020304" charset="0"/>
                        <a:sym typeface="+mn-ea"/>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r>
              <a:tr h="381000">
                <a:tc>
                  <a:txBody>
                    <a:bodyPr/>
                    <a:lstStyle/>
                    <a:p>
                      <a:pPr>
                        <a:buNone/>
                      </a:pPr>
                      <a:r>
                        <a:rPr lang="en-IN" altLang="en-US" sz="2000" dirty="0">
                          <a:solidFill>
                            <a:schemeClr val="tx2"/>
                          </a:solidFill>
                          <a:latin typeface="Times New Roman" panose="02020603050405020304" charset="0"/>
                          <a:cs typeface="Times New Roman" panose="02020603050405020304" charset="0"/>
                        </a:rPr>
                        <a:t>It involves </a:t>
                      </a:r>
                      <a:r>
                        <a:rPr lang="en-IN" altLang="en-US" sz="2000" dirty="0" smtClean="0">
                          <a:solidFill>
                            <a:schemeClr val="tx2"/>
                          </a:solidFill>
                          <a:latin typeface="Times New Roman" panose="02020603050405020304" charset="0"/>
                          <a:cs typeface="Times New Roman" panose="02020603050405020304" charset="0"/>
                        </a:rPr>
                        <a:t>activities like </a:t>
                      </a:r>
                      <a:r>
                        <a:rPr lang="en-IN" altLang="en-US" sz="2000" dirty="0">
                          <a:solidFill>
                            <a:schemeClr val="tx2"/>
                          </a:solidFill>
                          <a:latin typeface="Times New Roman" panose="02020603050405020304" charset="0"/>
                          <a:cs typeface="Times New Roman" panose="02020603050405020304" charset="0"/>
                        </a:rPr>
                        <a:t>document , test cases </a:t>
                      </a:r>
                      <a:r>
                        <a:rPr lang="en-IN" altLang="en-US" sz="2000" dirty="0" smtClean="0">
                          <a:solidFill>
                            <a:schemeClr val="tx2"/>
                          </a:solidFill>
                          <a:latin typeface="Times New Roman" panose="02020603050405020304" charset="0"/>
                          <a:cs typeface="Times New Roman" panose="02020603050405020304" charset="0"/>
                        </a:rPr>
                        <a:t>review</a:t>
                      </a:r>
                      <a:r>
                        <a:rPr lang="en-IN" altLang="en-US" sz="2000" dirty="0">
                          <a:solidFill>
                            <a:schemeClr val="tx2"/>
                          </a:solidFill>
                          <a:latin typeface="Times New Roman" panose="02020603050405020304" charset="0"/>
                          <a:cs typeface="Times New Roman" panose="02020603050405020304" charset="0"/>
                        </a:rPr>
                        <a:t>,  walk-</a:t>
                      </a:r>
                      <a:r>
                        <a:rPr lang="en-IN" altLang="en-US" sz="2000" dirty="0" err="1">
                          <a:solidFill>
                            <a:schemeClr val="tx2"/>
                          </a:solidFill>
                          <a:latin typeface="Times New Roman" panose="02020603050405020304" charset="0"/>
                          <a:cs typeface="Times New Roman" panose="02020603050405020304" charset="0"/>
                        </a:rPr>
                        <a:t>throughs</a:t>
                      </a:r>
                      <a:r>
                        <a:rPr lang="en-IN" altLang="en-US" sz="2000" dirty="0">
                          <a:solidFill>
                            <a:schemeClr val="tx2"/>
                          </a:solidFill>
                          <a:latin typeface="Times New Roman" panose="02020603050405020304" charset="0"/>
                          <a:cs typeface="Times New Roman" panose="02020603050405020304" charset="0"/>
                        </a:rPr>
                        <a:t>, inspection etc.</a:t>
                      </a:r>
                      <a:endParaRPr lang="en-IN" altLang="en-US" sz="2000" dirty="0">
                        <a:solidFill>
                          <a:schemeClr val="tx2"/>
                        </a:solidFill>
                        <a:latin typeface="Times New Roman" panose="02020603050405020304" charset="0"/>
                        <a:cs typeface="Times New Roman" panose="02020603050405020304" charset="0"/>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c>
                  <a:txBody>
                    <a:bodyPr/>
                    <a:lstStyle/>
                    <a:p>
                      <a:pPr>
                        <a:buNone/>
                      </a:pPr>
                      <a:r>
                        <a:rPr lang="en-IN" altLang="en-US" sz="2000" dirty="0">
                          <a:solidFill>
                            <a:schemeClr val="tx2"/>
                          </a:solidFill>
                          <a:latin typeface="Times New Roman" panose="02020603050405020304" charset="0"/>
                          <a:cs typeface="Times New Roman" panose="02020603050405020304" charset="0"/>
                          <a:sym typeface="+mn-ea"/>
                        </a:rPr>
                        <a:t>It involves activities like function testing, automation testing etc.</a:t>
                      </a:r>
                      <a:endParaRPr lang="en-IN" altLang="en-US" sz="2000" dirty="0">
                        <a:solidFill>
                          <a:schemeClr val="tx2"/>
                        </a:solidFill>
                        <a:latin typeface="Times New Roman" panose="02020603050405020304" charset="0"/>
                        <a:cs typeface="Times New Roman" panose="02020603050405020304" charset="0"/>
                        <a:sym typeface="+mn-ea"/>
                      </a:endParaRPr>
                    </a:p>
                  </a:txBody>
                  <a:tcPr>
                    <a:lnL w="12700" cap="flat" cmpd="sng" algn="ctr">
                      <a:solidFill>
                        <a:schemeClr val="accent1"/>
                      </a:solidFill>
                      <a:prstDash val="solid"/>
                    </a:lnL>
                    <a:lnR w="12700" cap="flat" cmpd="sng" algn="ctr">
                      <a:solidFill>
                        <a:schemeClr val="accent1"/>
                      </a:solidFill>
                      <a:prstDash val="solid"/>
                    </a:lnR>
                    <a:lnT w="12700" cap="flat" cmpd="sng" algn="ctr">
                      <a:solidFill>
                        <a:schemeClr val="accent1"/>
                      </a:solidFill>
                      <a:prstDash val="solid"/>
                    </a:lnT>
                    <a:lnB w="12700" cap="flat" cmpd="sng" algn="ctr">
                      <a:solidFill>
                        <a:schemeClr val="accent1"/>
                      </a:solidFill>
                      <a:prstDash val="solid"/>
                    </a:lnB>
                    <a:solidFill>
                      <a:schemeClr val="bg1"/>
                    </a:solidFill>
                  </a:tcPr>
                </a:tc>
              </a:tr>
            </a:tbl>
          </a:graphicData>
        </a:graphic>
      </p:graphicFrame>
    </p:spTree>
  </p:cSld>
  <p:clrMapOvr>
    <a:masterClrMapping/>
  </p:clrMapOvr>
  <p:transition>
    <p:wedg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b="1" dirty="0" smtClean="0"/>
          </a:p>
          <a:p>
            <a:endParaRPr lang="en-IN" b="1" dirty="0" smtClean="0"/>
          </a:p>
          <a:p>
            <a:endParaRPr lang="en-IN" b="1" dirty="0" smtClean="0"/>
          </a:p>
          <a:p>
            <a:r>
              <a:rPr lang="en-IN" b="1" dirty="0" smtClean="0"/>
              <a:t>Levels of Testing:- 7</a:t>
            </a:r>
            <a:r>
              <a:rPr lang="en-IN" b="1" baseline="30000" dirty="0" smtClean="0"/>
              <a:t>th</a:t>
            </a:r>
            <a:r>
              <a:rPr lang="en-IN" b="1" dirty="0" smtClean="0"/>
              <a:t> Session:-</a:t>
            </a:r>
            <a:endParaRPr lang="en-US" b="1" dirty="0"/>
          </a:p>
        </p:txBody>
      </p:sp>
    </p:spTree>
  </p:cSld>
  <p:clrMapOvr>
    <a:masterClrMapping/>
  </p:clrMapOvr>
  <p:transition>
    <p:wedg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Levels of testing</a:t>
            </a:r>
            <a:endParaRPr lang="en-US" dirty="0"/>
          </a:p>
        </p:txBody>
      </p:sp>
      <p:sp>
        <p:nvSpPr>
          <p:cNvPr id="3" name="Content Placeholder 2"/>
          <p:cNvSpPr>
            <a:spLocks noGrp="1"/>
          </p:cNvSpPr>
          <p:nvPr>
            <p:ph idx="1"/>
          </p:nvPr>
        </p:nvSpPr>
        <p:spPr>
          <a:xfrm>
            <a:off x="650875" y="1828800"/>
            <a:ext cx="8035925" cy="4114800"/>
          </a:xfrm>
        </p:spPr>
        <p:txBody>
          <a:bodyPr/>
          <a:lstStyle/>
          <a:p>
            <a:r>
              <a:rPr lang="en-US" sz="2000" dirty="0">
                <a:latin typeface="Times New Roman" panose="02020603050405020304" charset="0"/>
                <a:cs typeface="Times New Roman" panose="02020603050405020304" charset="0"/>
              </a:rPr>
              <a:t>In software development life cycle models there are defined phases like require coding or implementation, testing and deployment. Each phase goes through the testing.</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pic>
        <p:nvPicPr>
          <p:cNvPr id="4" name="Picture 3" descr="OIP"/>
          <p:cNvPicPr>
            <a:picLocks noChangeAspect="1"/>
          </p:cNvPicPr>
          <p:nvPr/>
        </p:nvPicPr>
        <p:blipFill>
          <a:blip r:embed="rId1"/>
          <a:stretch>
            <a:fillRect/>
          </a:stretch>
        </p:blipFill>
        <p:spPr>
          <a:xfrm>
            <a:off x="1934210" y="2966720"/>
            <a:ext cx="5468620" cy="2976880"/>
          </a:xfrm>
          <a:prstGeom prst="rect">
            <a:avLst/>
          </a:prstGeom>
        </p:spPr>
      </p:pic>
    </p:spTree>
  </p:cSld>
  <p:clrMapOvr>
    <a:masterClrMapping/>
  </p:clrMapOvr>
  <p:transition>
    <p:wedg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sym typeface="+mn-ea"/>
              </a:rPr>
              <a:t>1. Unit Testing</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55015" y="1981200"/>
            <a:ext cx="7931785" cy="4114800"/>
          </a:xfrm>
        </p:spPr>
        <p:txBody>
          <a:bodyPr/>
          <a:lstStyle/>
          <a:p>
            <a:pPr marL="0" indent="0">
              <a:buNone/>
            </a:pPr>
            <a:r>
              <a:rPr lang="en-IN" altLang="en-US" sz="2000" b="1" dirty="0">
                <a:latin typeface="Times New Roman" panose="02020603050405020304" charset="0"/>
                <a:cs typeface="Times New Roman" panose="02020603050405020304" charset="0"/>
                <a:sym typeface="+mn-ea"/>
              </a:rPr>
              <a:t>Unit Testing</a:t>
            </a:r>
            <a:endParaRPr lang="en-IN" alt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A unit is the smallest testable part of an application procedures like </a:t>
            </a:r>
            <a:r>
              <a:rPr lang="en-US" sz="2000" dirty="0" err="1">
                <a:latin typeface="Times New Roman" panose="02020603050405020304" charset="0"/>
                <a:cs typeface="Times New Roman" panose="02020603050405020304" charset="0"/>
                <a:sym typeface="+mn-ea"/>
              </a:rPr>
              <a:t>funct</a:t>
            </a:r>
            <a:r>
              <a:rPr lang="en-IN" altLang="en-US" sz="2000" dirty="0">
                <a:latin typeface="Times New Roman" panose="02020603050405020304" charset="0"/>
                <a:cs typeface="Times New Roman" panose="02020603050405020304" charset="0"/>
                <a:sym typeface="+mn-ea"/>
              </a:rPr>
              <a:t>ion</a:t>
            </a:r>
            <a:r>
              <a:rPr lang="en-US" sz="2000" dirty="0">
                <a:latin typeface="Times New Roman" panose="02020603050405020304" charset="0"/>
                <a:cs typeface="Times New Roman" panose="02020603050405020304" charset="0"/>
                <a:sym typeface="+mn-ea"/>
              </a:rPr>
              <a:t> interfaces.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Unit testing is a method by which individual units of source code are tested to determine if they are fit for use.</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The purpose is to validate that each unit of the software code performs as expected.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Unit Testing is done during the development (coding phase) of an application by the developers.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Unit testing is a </a:t>
            </a:r>
            <a:r>
              <a:rPr lang="en-US" sz="2000" dirty="0" err="1">
                <a:latin typeface="Times New Roman" panose="02020603050405020304" charset="0"/>
                <a:cs typeface="Times New Roman" panose="02020603050405020304" charset="0"/>
              </a:rPr>
              <a:t>WhiteBox</a:t>
            </a:r>
            <a:r>
              <a:rPr lang="en-US" sz="2000" dirty="0">
                <a:latin typeface="Times New Roman" panose="02020603050405020304" charset="0"/>
                <a:cs typeface="Times New Roman" panose="02020603050405020304" charset="0"/>
              </a:rPr>
              <a:t> testing technique that is usually performed by the developer.</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sym typeface="+mn-ea"/>
              </a:rPr>
              <a:t>2. </a:t>
            </a:r>
            <a:r>
              <a:rPr lang="en-US" b="1" dirty="0" smtClean="0">
                <a:latin typeface="Times New Roman" panose="02020603050405020304" charset="0"/>
                <a:cs typeface="Times New Roman" panose="02020603050405020304" charset="0"/>
                <a:sym typeface="+mn-ea"/>
              </a:rPr>
              <a:t>I</a:t>
            </a:r>
            <a:r>
              <a:rPr lang="en-IN" altLang="en-US" b="1" dirty="0" err="1" smtClean="0">
                <a:latin typeface="Times New Roman" panose="02020603050405020304" charset="0"/>
                <a:cs typeface="Times New Roman" panose="02020603050405020304" charset="0"/>
                <a:sym typeface="+mn-ea"/>
              </a:rPr>
              <a:t>ntegration</a:t>
            </a:r>
            <a:r>
              <a:rPr lang="en-IN" altLang="en-US" b="1" dirty="0" smtClean="0">
                <a:latin typeface="Times New Roman" panose="02020603050405020304" charset="0"/>
                <a:cs typeface="Times New Roman" panose="02020603050405020304" charset="0"/>
                <a:sym typeface="+mn-ea"/>
              </a:rPr>
              <a:t> </a:t>
            </a:r>
            <a:r>
              <a:rPr lang="en-IN" altLang="en-US" b="1" dirty="0">
                <a:latin typeface="Times New Roman" panose="02020603050405020304" charset="0"/>
                <a:cs typeface="Times New Roman" panose="02020603050405020304" charset="0"/>
                <a:sym typeface="+mn-ea"/>
              </a:rPr>
              <a:t>Testing </a:t>
            </a:r>
            <a:endParaRPr lang="en-US" dirty="0"/>
          </a:p>
        </p:txBody>
      </p:sp>
      <p:sp>
        <p:nvSpPr>
          <p:cNvPr id="3" name="Content Placeholder 2"/>
          <p:cNvSpPr>
            <a:spLocks noGrp="1"/>
          </p:cNvSpPr>
          <p:nvPr>
            <p:ph idx="1"/>
          </p:nvPr>
        </p:nvSpPr>
        <p:spPr>
          <a:xfrm>
            <a:off x="551815" y="1981200"/>
            <a:ext cx="8134985" cy="4114800"/>
          </a:xfrm>
        </p:spPr>
        <p:txBody>
          <a:bodyPr/>
          <a:lstStyle/>
          <a:p>
            <a:pPr marL="0" indent="0">
              <a:buNone/>
            </a:pPr>
            <a:r>
              <a:rPr lang="en-US" sz="2000" b="1" dirty="0" smtClean="0">
                <a:latin typeface="Times New Roman" panose="02020603050405020304" charset="0"/>
                <a:cs typeface="Times New Roman" panose="02020603050405020304" charset="0"/>
              </a:rPr>
              <a:t>I</a:t>
            </a:r>
            <a:r>
              <a:rPr lang="en-IN" altLang="en-US" sz="2000" b="1" dirty="0" err="1" smtClean="0">
                <a:latin typeface="Times New Roman" panose="02020603050405020304" charset="0"/>
                <a:cs typeface="Times New Roman" panose="02020603050405020304" charset="0"/>
              </a:rPr>
              <a:t>ntegration</a:t>
            </a:r>
            <a:r>
              <a:rPr lang="en-IN" altLang="en-US" sz="2000" b="1" dirty="0" smtClean="0">
                <a:latin typeface="Times New Roman" panose="02020603050405020304" charset="0"/>
                <a:cs typeface="Times New Roman" panose="02020603050405020304" charset="0"/>
              </a:rPr>
              <a:t> </a:t>
            </a:r>
            <a:r>
              <a:rPr lang="en-IN" altLang="en-US" sz="2000" b="1" dirty="0">
                <a:latin typeface="Times New Roman" panose="02020603050405020304" charset="0"/>
                <a:cs typeface="Times New Roman" panose="02020603050405020304" charset="0"/>
              </a:rPr>
              <a:t>Testing :-</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I</a:t>
            </a:r>
            <a:r>
              <a:rPr lang="en-US" sz="2000" dirty="0">
                <a:latin typeface="Times New Roman" panose="02020603050405020304" charset="0"/>
                <a:cs typeface="Times New Roman" panose="02020603050405020304" charset="0"/>
              </a:rPr>
              <a:t>s defined as a type of testing where software modules are integrated logically and tested as a group.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A typical software project consists of multiple software modules, coded by different programmers.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The purpose of this level of testing is to expose defects in the interaction between these software modules when they are integrated</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Integration Testing focuses on checking data communication amongst these modules.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Hence it is also termed as 'I &amp; T' (Integration and Testing), 'String Testing' and sometimes 'Thread Testing'.</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Defect Clustering:-</a:t>
            </a:r>
            <a:endParaRPr lang="en-US" dirty="0"/>
          </a:p>
        </p:txBody>
      </p:sp>
      <p:sp>
        <p:nvSpPr>
          <p:cNvPr id="3" name="Content Placeholder 2"/>
          <p:cNvSpPr>
            <a:spLocks noGrp="1"/>
          </p:cNvSpPr>
          <p:nvPr>
            <p:ph idx="1"/>
          </p:nvPr>
        </p:nvSpPr>
        <p:spPr/>
        <p:txBody>
          <a:bodyPr/>
          <a:lstStyle/>
          <a:p>
            <a:r>
              <a:rPr lang="en-US" sz="2000" dirty="0" smtClean="0"/>
              <a:t>Defect Clustering which states that a small number of modules contain most of the defects detected. This is the application of the Pareto Principle to software testing approximately 80% of the problems are found in 20% of the modules.</a:t>
            </a:r>
            <a:endParaRPr lang="en-US" sz="2000" dirty="0" smtClean="0"/>
          </a:p>
          <a:p>
            <a:r>
              <a:rPr lang="en-US" sz="2000" dirty="0" smtClean="0"/>
              <a:t>By experience, you can identify such risky modules. But this approach has its own problems</a:t>
            </a:r>
            <a:endParaRPr lang="en-US" sz="2000" dirty="0" smtClean="0"/>
          </a:p>
          <a:p>
            <a:r>
              <a:rPr lang="en-US" sz="2000" dirty="0" smtClean="0"/>
              <a:t>If the same tests are repeated over and over again, eventually the same test cases will no longer find new bugs.</a:t>
            </a:r>
            <a:endParaRPr lang="en-US" sz="2000" dirty="0" smtClean="0"/>
          </a:p>
          <a:p>
            <a:endParaRPr lang="en-US" sz="2000" dirty="0"/>
          </a:p>
        </p:txBody>
      </p:sp>
    </p:spTree>
  </p:cSld>
  <p:clrMapOvr>
    <a:masterClrMapping/>
  </p:clrMapOvr>
  <p:transition>
    <p:wedg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Approach for Integration testing</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4525" y="1981200"/>
            <a:ext cx="8042275" cy="4114800"/>
          </a:xfrm>
        </p:spPr>
        <p:txBody>
          <a:bodyPr/>
          <a:lstStyle/>
          <a:p>
            <a:r>
              <a:rPr lang="en-US" sz="2000" dirty="0">
                <a:latin typeface="Times New Roman" panose="02020603050405020304" charset="0"/>
                <a:cs typeface="Times New Roman" panose="02020603050405020304" charset="0"/>
              </a:rPr>
              <a:t>Software Engineering defines variety of strategies to execute Integration testing, viz.</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Big Bang Approach :</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Incremental Approach: which is further divided into the following</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Top Down Approach</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Bottom Up Approach</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sym typeface="+mn-ea"/>
              </a:rPr>
              <a:t>Big Bang Approach </a:t>
            </a:r>
            <a:endParaRPr lang="en-US" dirty="0"/>
          </a:p>
        </p:txBody>
      </p:sp>
      <p:sp>
        <p:nvSpPr>
          <p:cNvPr id="3" name="Content Placeholder 2"/>
          <p:cNvSpPr>
            <a:spLocks noGrp="1"/>
          </p:cNvSpPr>
          <p:nvPr>
            <p:ph idx="1"/>
          </p:nvPr>
        </p:nvSpPr>
        <p:spPr>
          <a:xfrm>
            <a:off x="626110" y="1981200"/>
            <a:ext cx="8060690" cy="4114800"/>
          </a:xfrm>
        </p:spPr>
        <p:txBody>
          <a:bodyPr/>
          <a:lstStyle/>
          <a:p>
            <a:pPr marL="0" indent="0">
              <a:buNone/>
            </a:pPr>
            <a:r>
              <a:rPr lang="en-US" sz="2000" dirty="0">
                <a:latin typeface="Times New Roman" panose="02020603050405020304" charset="0"/>
                <a:cs typeface="Times New Roman" panose="02020603050405020304" charset="0"/>
              </a:rPr>
              <a:t>Here all component are integrated together at once and then tested.</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Advantages: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Convenient for small systems.</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Disadvantages: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Fault Localization is difficult.</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Since the Integration testing can commence only after "all" the modules are designed, the testing team will have less time for execution in the testing phase.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Since all modules are tested at once, high-risk critical modules are not isolated and tested on priority. </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sym typeface="+mn-ea"/>
              </a:rPr>
              <a:t>Incremental Approach</a:t>
            </a:r>
            <a:endParaRPr lang="en-US" dirty="0"/>
          </a:p>
        </p:txBody>
      </p:sp>
      <p:sp>
        <p:nvSpPr>
          <p:cNvPr id="3" name="Content Placeholder 2"/>
          <p:cNvSpPr>
            <a:spLocks noGrp="1"/>
          </p:cNvSpPr>
          <p:nvPr>
            <p:ph idx="1"/>
          </p:nvPr>
        </p:nvSpPr>
        <p:spPr>
          <a:xfrm>
            <a:off x="597535" y="1981200"/>
            <a:ext cx="8089265" cy="4114800"/>
          </a:xfrm>
        </p:spPr>
        <p:txBody>
          <a:bodyPr/>
          <a:lstStyle/>
          <a:p>
            <a:r>
              <a:rPr lang="en-US" sz="2000" dirty="0">
                <a:latin typeface="Times New Roman" panose="02020603050405020304" charset="0"/>
                <a:cs typeface="Times New Roman" panose="02020603050405020304" charset="0"/>
              </a:rPr>
              <a:t>In this approach, testing is done by joining two or more modules that are logically related. </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Then the other related modules are added and tested for the proper functioning. </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The process continues until all of the modules are joined and tested successfully.</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Incremental Approach, in turn, is carried out by two different Methods: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Bottom Up</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Top Down</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26465" y="1905000"/>
            <a:ext cx="7760335" cy="4343400"/>
          </a:xfrm>
        </p:spPr>
        <p:txBody>
          <a:bodyPr/>
          <a:lstStyle/>
          <a:p>
            <a:r>
              <a:rPr lang="en-US" sz="2000" dirty="0">
                <a:latin typeface="Times New Roman" panose="02020603050405020304" charset="0"/>
                <a:cs typeface="Times New Roman" panose="02020603050405020304" charset="0"/>
              </a:rPr>
              <a:t>What is Stub and Driver?</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Incremental Approach is carried out by using dummy programs called Stubs and Drivers.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Stubs and Drivers do not implement the entire programming logic of the software module but just simulate data communication with the calling module.</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Stub: Is called by the Module under Test.</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Driver: Calls the Module to be tested.</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sym typeface="+mn-ea"/>
              </a:rPr>
              <a:t>Bottom-up Integration</a:t>
            </a:r>
            <a:endParaRPr lang="en-US" dirty="0"/>
          </a:p>
        </p:txBody>
      </p:sp>
      <p:sp>
        <p:nvSpPr>
          <p:cNvPr id="3" name="Content Placeholder 2"/>
          <p:cNvSpPr>
            <a:spLocks noGrp="1"/>
          </p:cNvSpPr>
          <p:nvPr>
            <p:ph idx="1"/>
          </p:nvPr>
        </p:nvSpPr>
        <p:spPr>
          <a:xfrm>
            <a:off x="691515" y="1981200"/>
            <a:ext cx="7995285" cy="4114800"/>
          </a:xfrm>
        </p:spPr>
        <p:txBody>
          <a:bodyPr/>
          <a:lstStyle/>
          <a:p>
            <a:r>
              <a:rPr lang="en-US" sz="2000" dirty="0">
                <a:latin typeface="Times New Roman" panose="02020603050405020304" charset="0"/>
                <a:cs typeface="Times New Roman" panose="02020603050405020304" charset="0"/>
              </a:rPr>
              <a:t>In the bottom-up strategy, each module at lower levels is tested with higher modules until all modules are tested. It takes help of Drivers for testing</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graphicFrame>
        <p:nvGraphicFramePr>
          <p:cNvPr id="4" name="Object 3"/>
          <p:cNvGraphicFramePr/>
          <p:nvPr/>
        </p:nvGraphicFramePr>
        <p:xfrm>
          <a:off x="2151380" y="3328670"/>
          <a:ext cx="4468495" cy="2413000"/>
        </p:xfrm>
        <a:graphic>
          <a:graphicData uri="http://schemas.openxmlformats.org/presentationml/2006/ole">
            <mc:AlternateContent xmlns:mc="http://schemas.openxmlformats.org/markup-compatibility/2006">
              <mc:Choice xmlns:v="urn:schemas-microsoft-com:vml" Requires="v">
                <p:oleObj spid="_x0000_s73741" name="" r:id="rId1" imgW="5598795" imgH="2926080" progId="PBrush">
                  <p:embed/>
                </p:oleObj>
              </mc:Choice>
              <mc:Fallback>
                <p:oleObj name="" r:id="rId1" imgW="5598795" imgH="2926080" progId="PBrush">
                  <p:embed/>
                  <p:pic>
                    <p:nvPicPr>
                      <p:cNvPr id="0" name="Picture 1" descr="image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380" y="3328670"/>
                        <a:ext cx="4468495" cy="241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edg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rPr>
              <a:t>Cont...</a:t>
            </a:r>
            <a:endParaRPr lang="en-IN"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72465" y="1981200"/>
            <a:ext cx="8014335" cy="4114800"/>
          </a:xfrm>
        </p:spPr>
        <p:txBody>
          <a:bodyPr/>
          <a:lstStyle/>
          <a:p>
            <a:r>
              <a:rPr lang="en-US" sz="2000" dirty="0">
                <a:latin typeface="Times New Roman" panose="02020603050405020304" charset="0"/>
                <a:cs typeface="Times New Roman" panose="02020603050405020304" charset="0"/>
                <a:sym typeface="+mn-ea"/>
              </a:rPr>
              <a:t>Advantages: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Fault localization is easier.</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No time  is wasted waiting for all modules to be developed unlike Big-bang approach</a:t>
            </a:r>
            <a:endParaRPr lang="en-US" sz="2000" dirty="0">
              <a:latin typeface="Times New Roman" panose="02020603050405020304" charset="0"/>
              <a:cs typeface="Times New Roman" panose="02020603050405020304" charset="0"/>
              <a:sym typeface="+mn-ea"/>
            </a:endParaRPr>
          </a:p>
          <a:p>
            <a:pPr marL="0" indent="0">
              <a:buNone/>
            </a:pP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sym typeface="+mn-ea"/>
              </a:rPr>
              <a:t>Disadvantages: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Critical modules (at the top level of software architecture) which control the flow of application are tested last and may be prone to defects.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An early prototype is not possible</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sym typeface="+mn-ea"/>
              </a:rPr>
              <a:t>Top-down Integration</a:t>
            </a:r>
            <a:endParaRPr lang="en-US" dirty="0"/>
          </a:p>
        </p:txBody>
      </p:sp>
      <p:sp>
        <p:nvSpPr>
          <p:cNvPr id="3" name="Content Placeholder 2"/>
          <p:cNvSpPr>
            <a:spLocks noGrp="1"/>
          </p:cNvSpPr>
          <p:nvPr>
            <p:ph idx="1"/>
          </p:nvPr>
        </p:nvSpPr>
        <p:spPr>
          <a:xfrm>
            <a:off x="504825" y="1981200"/>
            <a:ext cx="8181975" cy="4114800"/>
          </a:xfrm>
        </p:spPr>
        <p:txBody>
          <a:bodyPr/>
          <a:lstStyle/>
          <a:p>
            <a:r>
              <a:rPr lang="en-US" sz="2000" dirty="0">
                <a:latin typeface="Times New Roman" panose="02020603050405020304" charset="0"/>
                <a:cs typeface="Times New Roman" panose="02020603050405020304" charset="0"/>
              </a:rPr>
              <a:t>In Top to down approach, testing takes place from top to down following the control flow of the software system.</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Takes help of stubs for testing.</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graphicFrame>
        <p:nvGraphicFramePr>
          <p:cNvPr id="4" name="Object 3"/>
          <p:cNvGraphicFramePr/>
          <p:nvPr/>
        </p:nvGraphicFramePr>
        <p:xfrm>
          <a:off x="2071670" y="3429000"/>
          <a:ext cx="4368800" cy="2242185"/>
        </p:xfrm>
        <a:graphic>
          <a:graphicData uri="http://schemas.openxmlformats.org/presentationml/2006/ole">
            <mc:AlternateContent xmlns:mc="http://schemas.openxmlformats.org/markup-compatibility/2006">
              <mc:Choice xmlns:v="urn:schemas-microsoft-com:vml" Requires="v">
                <p:oleObj spid="_x0000_s85005" name="" r:id="rId1" imgW="6154420" imgH="2961005" progId="PBrush">
                  <p:embed/>
                </p:oleObj>
              </mc:Choice>
              <mc:Fallback>
                <p:oleObj name="" r:id="rId1" imgW="6154420" imgH="2961005" progId="PBrush">
                  <p:embed/>
                  <p:pic>
                    <p:nvPicPr>
                      <p:cNvPr id="0" name="Picture 1" descr="image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70" y="3429000"/>
                        <a:ext cx="4368800" cy="22421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edg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rPr>
              <a:t>Cont...</a:t>
            </a:r>
            <a:endParaRPr lang="en-IN"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04545" y="1981200"/>
            <a:ext cx="7882255" cy="4114800"/>
          </a:xfrm>
        </p:spPr>
        <p:txBody>
          <a:bodyPr/>
          <a:lstStyle/>
          <a:p>
            <a:r>
              <a:rPr lang="en-US" sz="2000" dirty="0">
                <a:latin typeface="Times New Roman" panose="02020603050405020304" charset="0"/>
                <a:cs typeface="Times New Roman" panose="02020603050405020304" charset="0"/>
                <a:sym typeface="+mn-ea"/>
              </a:rPr>
              <a:t>Advantages: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Fault Localization is easier.</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Possibility to obtain an early prototype.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Critical Modules are tested on priority; major design flaws could be found and fixed first.</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sym typeface="+mn-ea"/>
            </a:endParaRPr>
          </a:p>
          <a:p>
            <a:r>
              <a:rPr lang="en-US" sz="2000" dirty="0">
                <a:latin typeface="Times New Roman" panose="02020603050405020304" charset="0"/>
                <a:cs typeface="Times New Roman" panose="02020603050405020304" charset="0"/>
                <a:sym typeface="+mn-ea"/>
              </a:rPr>
              <a:t>Disadvantages: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Needs many Stubs.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sym typeface="+mn-ea"/>
              </a:rPr>
              <a:t>	- </a:t>
            </a:r>
            <a:r>
              <a:rPr lang="en-US" sz="2000" dirty="0">
                <a:latin typeface="Times New Roman" panose="02020603050405020304" charset="0"/>
                <a:cs typeface="Times New Roman" panose="02020603050405020304" charset="0"/>
                <a:sym typeface="+mn-ea"/>
              </a:rPr>
              <a:t>Modules at a lower level are tested inadequately.</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sym typeface="+mn-ea"/>
              </a:rPr>
              <a:t>3. </a:t>
            </a:r>
            <a:r>
              <a:rPr lang="en-US" b="1" dirty="0">
                <a:latin typeface="Times New Roman" panose="02020603050405020304" charset="0"/>
                <a:cs typeface="Times New Roman" panose="02020603050405020304" charset="0"/>
                <a:sym typeface="+mn-ea"/>
              </a:rPr>
              <a:t>System Testing </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54990" y="1752600"/>
            <a:ext cx="8131810" cy="4114800"/>
          </a:xfrm>
        </p:spPr>
        <p:txBody>
          <a:bodyPr/>
          <a:lstStyle/>
          <a:p>
            <a:pPr marL="0" indent="0">
              <a:buNone/>
            </a:pPr>
            <a:r>
              <a:rPr lang="en-IN" altLang="en-US" sz="2000" dirty="0">
                <a:latin typeface="Times New Roman" panose="02020603050405020304" charset="0"/>
                <a:cs typeface="Times New Roman" panose="02020603050405020304" charset="0"/>
              </a:rPr>
              <a:t>	- It</a:t>
            </a:r>
            <a:r>
              <a:rPr lang="en-US" sz="2000" dirty="0">
                <a:latin typeface="Times New Roman" panose="02020603050405020304" charset="0"/>
                <a:cs typeface="Times New Roman" panose="02020603050405020304" charset="0"/>
              </a:rPr>
              <a:t> is a level of testing that validates the complete and fully integrated software product.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The purpose of a system test is to evaluate the end-to-end system specifications.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System Testing is actually a series of different tests whose sole purpose is to exercise the full computer-based system.</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Once all the components are integrated, </a:t>
            </a:r>
            <a:r>
              <a:rPr lang="en-IN" altLang="en-US" sz="2000" dirty="0">
                <a:latin typeface="Times New Roman" panose="02020603050405020304" charset="0"/>
                <a:cs typeface="Times New Roman" panose="02020603050405020304" charset="0"/>
              </a:rPr>
              <a:t>we have to check </a:t>
            </a:r>
            <a:r>
              <a:rPr lang="en-US" sz="2000" dirty="0">
                <a:latin typeface="Times New Roman" panose="02020603050405020304" charset="0"/>
                <a:cs typeface="Times New Roman" panose="02020603050405020304" charset="0"/>
              </a:rPr>
              <a:t>the application it meets the requirements </a:t>
            </a:r>
            <a:r>
              <a:rPr lang="en-IN" altLang="en-US" sz="2000" dirty="0">
                <a:latin typeface="Times New Roman" panose="02020603050405020304" charset="0"/>
                <a:cs typeface="Times New Roman" panose="02020603050405020304" charset="0"/>
              </a:rPr>
              <a:t>or not</a:t>
            </a:r>
            <a:r>
              <a:rPr 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System testing is most often the final test to verify that the system to be delivered meets the specification and its purpose.</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970" y="457200"/>
            <a:ext cx="6208395" cy="1295400"/>
          </a:xfrm>
        </p:spPr>
        <p:txBody>
          <a:bodyPr/>
          <a:lstStyle/>
          <a:p>
            <a:r>
              <a:rPr lang="en-IN" altLang="en-US" b="1" dirty="0"/>
              <a:t>4. </a:t>
            </a:r>
            <a:r>
              <a:rPr lang="en-US" b="1" dirty="0">
                <a:latin typeface="Times New Roman" panose="02020603050405020304" charset="0"/>
                <a:cs typeface="Times New Roman" panose="02020603050405020304" charset="0"/>
                <a:sym typeface="+mn-ea"/>
              </a:rPr>
              <a:t>User Acceptance Testing                                       </a:t>
            </a:r>
            <a:endParaRPr lang="en-IN" altLang="en-US" b="1" dirty="0"/>
          </a:p>
        </p:txBody>
      </p:sp>
      <p:sp>
        <p:nvSpPr>
          <p:cNvPr id="3" name="Content Placeholder 2"/>
          <p:cNvSpPr>
            <a:spLocks noGrp="1"/>
          </p:cNvSpPr>
          <p:nvPr>
            <p:ph idx="1"/>
          </p:nvPr>
        </p:nvSpPr>
        <p:spPr>
          <a:xfrm>
            <a:off x="974090" y="1828800"/>
            <a:ext cx="7712710" cy="4114800"/>
          </a:xfrm>
        </p:spPr>
        <p:txBody>
          <a:bodyPr/>
          <a:lstStyle/>
          <a:p>
            <a:pPr marL="0" indent="0">
              <a:buNone/>
            </a:pPr>
            <a:r>
              <a:rPr lang="en-US" sz="2000" dirty="0">
                <a:latin typeface="Times New Roman" panose="02020603050405020304" charset="0"/>
                <a:cs typeface="Times New Roman" panose="02020603050405020304" charset="0"/>
              </a:rPr>
              <a:t>User Acceptance Testing (UAT)</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It</a:t>
            </a:r>
            <a:r>
              <a:rPr lang="en-US" sz="2000" dirty="0">
                <a:latin typeface="Times New Roman" panose="02020603050405020304" charset="0"/>
                <a:cs typeface="Times New Roman" panose="02020603050405020304" charset="0"/>
              </a:rPr>
              <a:t> is a type of testing performed by the end user or the client to verify/accept the software system before moving the software application to the production environment.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UAT is done in the final phase of testing after functional, integration and system testing is done.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User Acceptance Testing is carried out in a separate testing environment with production-like data setup.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It is a kind of black box testing where two or more end-users will be involved. </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Pesticide Paradox:-</a:t>
            </a:r>
            <a:endParaRPr lang="en-US" dirty="0"/>
          </a:p>
        </p:txBody>
      </p:sp>
      <p:sp>
        <p:nvSpPr>
          <p:cNvPr id="3" name="Content Placeholder 2"/>
          <p:cNvSpPr>
            <a:spLocks noGrp="1"/>
          </p:cNvSpPr>
          <p:nvPr>
            <p:ph idx="1"/>
          </p:nvPr>
        </p:nvSpPr>
        <p:spPr/>
        <p:txBody>
          <a:bodyPr/>
          <a:lstStyle/>
          <a:p>
            <a:r>
              <a:rPr lang="en-IN" dirty="0" smtClean="0"/>
              <a:t>Repeating the same test case will not find the new bugs</a:t>
            </a:r>
            <a:endParaRPr lang="en-US" dirty="0" smtClean="0"/>
          </a:p>
          <a:p>
            <a:r>
              <a:rPr lang="en-US" dirty="0" smtClean="0"/>
              <a:t>To overcome this, the test cases need to be regularly reviewed &amp; revised, adding new &amp; different test cases to help find more defects.</a:t>
            </a:r>
            <a:endParaRPr lang="en-US" dirty="0"/>
          </a:p>
        </p:txBody>
      </p:sp>
    </p:spTree>
  </p:cSld>
  <p:clrMapOvr>
    <a:masterClrMapping/>
  </p:clrMapOvr>
  <p:transition>
    <p:wedg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10" name="Content Placeholder 9"/>
          <p:cNvSpPr>
            <a:spLocks noGrp="1"/>
          </p:cNvSpPr>
          <p:nvPr>
            <p:ph idx="1"/>
          </p:nvPr>
        </p:nvSpPr>
        <p:spPr>
          <a:xfrm>
            <a:off x="746125" y="1828800"/>
            <a:ext cx="7940675" cy="4114800"/>
          </a:xfrm>
        </p:spPr>
        <p:txBody>
          <a:bodyPr/>
          <a:lstStyle/>
          <a:p>
            <a:r>
              <a:rPr lang="en-US" sz="2000" dirty="0">
                <a:latin typeface="Times New Roman" panose="02020603050405020304" charset="0"/>
                <a:cs typeface="Times New Roman" panose="02020603050405020304" charset="0"/>
              </a:rPr>
              <a:t>Alpha Testing</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Alpha Testing is referred to a kind of acceptance testing.</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It is performed with the intent of identifying all issues/bugs present in a product before it is released for end users or the public.</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This test aims at carrying out all the tasks that typical users might perform. It is performed on applications when their development is about to be completed.</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In case any minor changes are needed, they can be performed after the alpha testing is done.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These tests are carried out under laboratory conditions at the developer’s site only.</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sym typeface="+mn-ea"/>
              </a:rPr>
              <a:t>Cont..</a:t>
            </a:r>
            <a:endParaRPr lang="en-US" dirty="0"/>
          </a:p>
        </p:txBody>
      </p:sp>
      <p:sp>
        <p:nvSpPr>
          <p:cNvPr id="3" name="Content Placeholder 2"/>
          <p:cNvSpPr>
            <a:spLocks noGrp="1"/>
          </p:cNvSpPr>
          <p:nvPr>
            <p:ph idx="1"/>
          </p:nvPr>
        </p:nvSpPr>
        <p:spPr>
          <a:xfrm>
            <a:off x="736600" y="1752600"/>
            <a:ext cx="7950200" cy="4114800"/>
          </a:xfrm>
        </p:spPr>
        <p:txBody>
          <a:bodyPr/>
          <a:lstStyle/>
          <a:p>
            <a:r>
              <a:rPr lang="en-US" sz="2000" dirty="0">
                <a:latin typeface="Times New Roman" panose="02020603050405020304" charset="0"/>
                <a:cs typeface="Times New Roman" panose="02020603050405020304" charset="0"/>
              </a:rPr>
              <a:t>Beta Testing</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Beta Testing is carried out by "real users" in real environment by software application users.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The Beta version of any software product is released to restricted number of end-users with the intent of obtaining feedback on the quality of the product.</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Beta tests reduce the risks of product failure and provide enhanced product quality with the help of customer validations.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Beta testing is the final phase of testing done before a product is shipped out to the end customer.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 </a:t>
            </a:r>
            <a:r>
              <a:rPr lang="en-US" sz="2000" dirty="0">
                <a:latin typeface="Times New Roman" panose="02020603050405020304" charset="0"/>
                <a:cs typeface="Times New Roman" panose="02020603050405020304" charset="0"/>
              </a:rPr>
              <a:t>The main advantage of this test lies in the direct customer feedback being received by developers as the product tests are carried out in the customer's environment.</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sym typeface="+mn-ea"/>
              </a:rPr>
              <a:t>Cont...</a:t>
            </a:r>
            <a:br>
              <a:rPr lang="en-IN" altLang="en-US" b="1" dirty="0">
                <a:latin typeface="Times New Roman" panose="02020603050405020304" charset="0"/>
                <a:cs typeface="Times New Roman" panose="02020603050405020304" charset="0"/>
              </a:rPr>
            </a:br>
            <a:endParaRPr lang="en-US" dirty="0"/>
          </a:p>
        </p:txBody>
      </p:sp>
      <p:sp>
        <p:nvSpPr>
          <p:cNvPr id="3" name="Content Placeholder 2"/>
          <p:cNvSpPr>
            <a:spLocks noGrp="1"/>
          </p:cNvSpPr>
          <p:nvPr>
            <p:ph idx="1"/>
          </p:nvPr>
        </p:nvSpPr>
        <p:spPr>
          <a:xfrm>
            <a:off x="784225" y="1981200"/>
            <a:ext cx="7902575" cy="4114800"/>
          </a:xfrm>
        </p:spPr>
        <p:txBody>
          <a:bodyPr/>
          <a:lstStyle/>
          <a:p>
            <a:endParaRPr lang="en-IN" sz="3200" dirty="0" smtClean="0"/>
          </a:p>
          <a:p>
            <a:endParaRPr lang="en-IN" sz="3200" dirty="0" smtClean="0"/>
          </a:p>
          <a:p>
            <a:pPr>
              <a:buNone/>
            </a:pPr>
            <a:r>
              <a:rPr lang="en-IN" sz="3200" dirty="0" smtClean="0"/>
              <a:t>               Testing Methodologies:-</a:t>
            </a:r>
            <a:endParaRPr lang="en-US" sz="3200" dirty="0"/>
          </a:p>
        </p:txBody>
      </p:sp>
    </p:spTree>
  </p:cSld>
  <p:clrMapOvr>
    <a:masterClrMapping/>
  </p:clrMapOvr>
  <p:transition>
    <p:wedg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Methodologies-</a:t>
            </a:r>
            <a:endParaRPr lang="en-US" dirty="0"/>
          </a:p>
        </p:txBody>
      </p:sp>
      <p:sp>
        <p:nvSpPr>
          <p:cNvPr id="3" name="Content Placeholder 2"/>
          <p:cNvSpPr>
            <a:spLocks noGrp="1"/>
          </p:cNvSpPr>
          <p:nvPr>
            <p:ph idx="1"/>
          </p:nvPr>
        </p:nvSpPr>
        <p:spPr/>
        <p:txBody>
          <a:bodyPr/>
          <a:lstStyle/>
          <a:p>
            <a:r>
              <a:rPr lang="en-IN" sz="2000" dirty="0" smtClean="0"/>
              <a:t>Black box Testing –</a:t>
            </a:r>
            <a:endParaRPr lang="en-IN" sz="2000" dirty="0" smtClean="0"/>
          </a:p>
          <a:p>
            <a:r>
              <a:rPr lang="en-US" sz="2000" dirty="0" smtClean="0"/>
              <a:t>The technique of testing without having any knowledge of the interior workings of the application is called black-box testing. The tester is oblivious to the system architecture and does not have access to the source code. Typically, while performing a black-box test, a tester will interact with the system's user interface by providing inputs and examining outputs without knowing how and where the inputs are worked upon.</a:t>
            </a:r>
            <a:endParaRPr lang="en-US" sz="2000" dirty="0"/>
          </a:p>
        </p:txBody>
      </p:sp>
    </p:spTree>
  </p:cSld>
  <p:clrMapOvr>
    <a:masterClrMapping/>
  </p:clrMapOvr>
  <p:transition>
    <p:wedg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Black box-</a:t>
            </a:r>
            <a:endParaRPr lang="en-US" dirty="0"/>
          </a:p>
        </p:txBody>
      </p:sp>
      <p:sp>
        <p:nvSpPr>
          <p:cNvPr id="3" name="Content Placeholder 2"/>
          <p:cNvSpPr>
            <a:spLocks noGrp="1"/>
          </p:cNvSpPr>
          <p:nvPr>
            <p:ph idx="1"/>
          </p:nvPr>
        </p:nvSpPr>
        <p:spPr/>
        <p:txBody>
          <a:bodyPr/>
          <a:lstStyle/>
          <a:p>
            <a:r>
              <a:rPr lang="en-US" sz="1600" dirty="0" smtClean="0"/>
              <a:t>Well suited and efficient for large code segments.</a:t>
            </a:r>
            <a:endParaRPr lang="en-US" sz="1600" dirty="0" smtClean="0"/>
          </a:p>
          <a:p>
            <a:endParaRPr lang="en-US" sz="1600" dirty="0" smtClean="0"/>
          </a:p>
          <a:p>
            <a:r>
              <a:rPr lang="en-US" sz="1600" dirty="0" smtClean="0"/>
              <a:t>Code access is not required.</a:t>
            </a:r>
            <a:endParaRPr lang="en-US" sz="1600" dirty="0" smtClean="0"/>
          </a:p>
          <a:p>
            <a:br>
              <a:rPr lang="en-US" sz="1600" dirty="0" smtClean="0"/>
            </a:br>
            <a:r>
              <a:rPr lang="en-US" sz="1600" dirty="0" smtClean="0"/>
              <a:t>Large numbers of moderately skilled testers can test the application with no knowledge of implementation, programming language, or operating systems.</a:t>
            </a:r>
            <a:endParaRPr lang="en-US" sz="1600" dirty="0"/>
          </a:p>
        </p:txBody>
      </p:sp>
    </p:spTree>
  </p:cSld>
  <p:clrMapOvr>
    <a:masterClrMapping/>
  </p:clrMapOvr>
  <p:transition>
    <p:wedg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Black box</a:t>
            </a:r>
            <a:endParaRPr lang="en-US" dirty="0"/>
          </a:p>
        </p:txBody>
      </p:sp>
      <p:sp>
        <p:nvSpPr>
          <p:cNvPr id="3" name="Content Placeholder 2"/>
          <p:cNvSpPr>
            <a:spLocks noGrp="1"/>
          </p:cNvSpPr>
          <p:nvPr>
            <p:ph idx="1"/>
          </p:nvPr>
        </p:nvSpPr>
        <p:spPr>
          <a:xfrm>
            <a:off x="1676400" y="1981200"/>
            <a:ext cx="7010400" cy="4233882"/>
          </a:xfrm>
        </p:spPr>
        <p:txBody>
          <a:bodyPr/>
          <a:lstStyle/>
          <a:p>
            <a:r>
              <a:rPr lang="en-US" sz="1600" dirty="0" smtClean="0"/>
              <a:t>Limited coverage, since only a selected number of test scenarios is actually performed.</a:t>
            </a:r>
            <a:endParaRPr lang="en-US" sz="1600" dirty="0" smtClean="0"/>
          </a:p>
          <a:p>
            <a:endParaRPr lang="en-IN" sz="1600" dirty="0" smtClean="0"/>
          </a:p>
          <a:p>
            <a:r>
              <a:rPr lang="en-US" sz="1600" dirty="0" smtClean="0"/>
              <a:t>Inefficient testing, due to the fact that the tester only has limited knowledge about an application.</a:t>
            </a:r>
            <a:endParaRPr lang="en-US" sz="1600" dirty="0" smtClean="0"/>
          </a:p>
          <a:p>
            <a:endParaRPr lang="en-US" sz="1600" dirty="0" smtClean="0"/>
          </a:p>
          <a:p>
            <a:r>
              <a:rPr lang="en-US" sz="1600" dirty="0" smtClean="0"/>
              <a:t>The test cases are difficult to design.</a:t>
            </a:r>
            <a:br>
              <a:rPr lang="en-US" sz="1600" dirty="0" smtClean="0"/>
            </a:br>
            <a:endParaRPr lang="en-US" sz="1600" dirty="0"/>
          </a:p>
        </p:txBody>
      </p:sp>
    </p:spTree>
  </p:cSld>
  <p:clrMapOvr>
    <a:masterClrMapping/>
  </p:clrMapOvr>
  <p:transition>
    <p:wedg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White Box Testing-</a:t>
            </a:r>
            <a:endParaRPr lang="en-US" dirty="0"/>
          </a:p>
        </p:txBody>
      </p:sp>
      <p:sp>
        <p:nvSpPr>
          <p:cNvPr id="3" name="Content Placeholder 2"/>
          <p:cNvSpPr>
            <a:spLocks noGrp="1"/>
          </p:cNvSpPr>
          <p:nvPr>
            <p:ph idx="1"/>
          </p:nvPr>
        </p:nvSpPr>
        <p:spPr/>
        <p:txBody>
          <a:bodyPr/>
          <a:lstStyle/>
          <a:p>
            <a:r>
              <a:rPr lang="en-US" sz="1600" dirty="0" smtClean="0"/>
              <a:t>White-box testing is the detailed investigation of internal logic and structure of the code. White-box testing is also called </a:t>
            </a:r>
            <a:r>
              <a:rPr lang="en-US" sz="1600" b="1" dirty="0" smtClean="0"/>
              <a:t>glass testing</a:t>
            </a:r>
            <a:r>
              <a:rPr lang="en-US" sz="1600" dirty="0" smtClean="0"/>
              <a:t> or </a:t>
            </a:r>
            <a:r>
              <a:rPr lang="en-US" sz="1600" b="1" dirty="0" smtClean="0"/>
              <a:t>open-box testing</a:t>
            </a:r>
            <a:r>
              <a:rPr lang="en-US" sz="1600" dirty="0" smtClean="0"/>
              <a:t>. In order to perform </a:t>
            </a:r>
            <a:r>
              <a:rPr lang="en-US" sz="1600" b="1" dirty="0" smtClean="0"/>
              <a:t>white-box</a:t>
            </a:r>
            <a:r>
              <a:rPr lang="en-US" sz="1600" dirty="0" smtClean="0"/>
              <a:t> testing on an application, a tester needs to know the internal workings of the code.</a:t>
            </a:r>
            <a:endParaRPr lang="en-US" sz="1600" dirty="0"/>
          </a:p>
        </p:txBody>
      </p:sp>
    </p:spTree>
  </p:cSld>
  <p:clrMapOvr>
    <a:masterClrMapping/>
  </p:clrMapOvr>
  <p:transition>
    <p:wedg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White Box-</a:t>
            </a:r>
            <a:endParaRPr lang="en-US" dirty="0"/>
          </a:p>
        </p:txBody>
      </p:sp>
      <p:sp>
        <p:nvSpPr>
          <p:cNvPr id="3" name="Content Placeholder 2"/>
          <p:cNvSpPr>
            <a:spLocks noGrp="1"/>
          </p:cNvSpPr>
          <p:nvPr>
            <p:ph idx="1"/>
          </p:nvPr>
        </p:nvSpPr>
        <p:spPr>
          <a:xfrm>
            <a:off x="1676400" y="1857364"/>
            <a:ext cx="7010400" cy="4114800"/>
          </a:xfrm>
        </p:spPr>
        <p:txBody>
          <a:bodyPr/>
          <a:lstStyle/>
          <a:p>
            <a:r>
              <a:rPr lang="en-US" sz="2400" dirty="0" smtClean="0"/>
              <a:t>As the tester has knowledge of the source code, it becomes very easy to find out which type of data can help in testing the application effectively.</a:t>
            </a:r>
            <a:endParaRPr lang="en-US" sz="2400" dirty="0" smtClean="0"/>
          </a:p>
          <a:p>
            <a:endParaRPr lang="en-IN" sz="2400" dirty="0" smtClean="0"/>
          </a:p>
          <a:p>
            <a:r>
              <a:rPr lang="en-US" sz="2400" dirty="0" smtClean="0"/>
              <a:t>It helps in optimizing the code.</a:t>
            </a:r>
            <a:br>
              <a:rPr lang="en-US" sz="2400" dirty="0" smtClean="0"/>
            </a:br>
            <a:endParaRPr lang="en-US" sz="2400" dirty="0" smtClean="0"/>
          </a:p>
          <a:p>
            <a:r>
              <a:rPr lang="en-US" sz="2400" dirty="0" smtClean="0"/>
              <a:t>Extra lines of code can be removed which can bring in hidden defects.</a:t>
            </a:r>
            <a:br>
              <a:rPr lang="en-US" sz="2400" dirty="0" smtClean="0"/>
            </a:br>
            <a:endParaRPr lang="en-US" sz="2400" dirty="0"/>
          </a:p>
        </p:txBody>
      </p:sp>
    </p:spTree>
  </p:cSld>
  <p:clrMapOvr>
    <a:masterClrMapping/>
  </p:clrMapOvr>
  <p:transition>
    <p:wedg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US" dirty="0"/>
          </a:p>
        </p:txBody>
      </p:sp>
      <p:sp>
        <p:nvSpPr>
          <p:cNvPr id="3" name="Content Placeholder 2"/>
          <p:cNvSpPr>
            <a:spLocks noGrp="1"/>
          </p:cNvSpPr>
          <p:nvPr>
            <p:ph idx="1"/>
          </p:nvPr>
        </p:nvSpPr>
        <p:spPr/>
        <p:txBody>
          <a:bodyPr/>
          <a:lstStyle/>
          <a:p>
            <a:r>
              <a:rPr lang="en-US" sz="1600" dirty="0" smtClean="0"/>
              <a:t>Due to the fact that a skilled tester is needed to perform white-box testing, the costs are increased.</a:t>
            </a:r>
            <a:endParaRPr lang="en-US" sz="1600" dirty="0" smtClean="0"/>
          </a:p>
          <a:p>
            <a:endParaRPr lang="en-IN" sz="1600" dirty="0" smtClean="0"/>
          </a:p>
          <a:p>
            <a:r>
              <a:rPr lang="en-US" sz="1600" dirty="0" smtClean="0"/>
              <a:t>Sometimes it is impossible to look into every nook and corner to find out hidden errors that may create problems, as many paths will go untested.</a:t>
            </a:r>
            <a:endParaRPr lang="en-US" sz="1600" dirty="0" smtClean="0"/>
          </a:p>
          <a:p>
            <a:endParaRPr lang="en-US" sz="1600" dirty="0" smtClean="0"/>
          </a:p>
          <a:p>
            <a:r>
              <a:rPr lang="en-US" sz="1600" dirty="0" smtClean="0"/>
              <a:t>It is difficult to maintain white-box testing, as it requires specialized tools like code analyzers and debugging tools.</a:t>
            </a:r>
            <a:endParaRPr lang="en-US" sz="1600" dirty="0"/>
          </a:p>
        </p:txBody>
      </p:sp>
    </p:spTree>
  </p:cSld>
  <p:clrMapOvr>
    <a:masterClrMapping/>
  </p:clrMapOvr>
  <p:transition>
    <p:wedg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Gray Box Testing:-</a:t>
            </a:r>
            <a:endParaRPr lang="en-US" dirty="0"/>
          </a:p>
        </p:txBody>
      </p:sp>
      <p:sp>
        <p:nvSpPr>
          <p:cNvPr id="3" name="Content Placeholder 2"/>
          <p:cNvSpPr>
            <a:spLocks noGrp="1"/>
          </p:cNvSpPr>
          <p:nvPr>
            <p:ph idx="1"/>
          </p:nvPr>
        </p:nvSpPr>
        <p:spPr/>
        <p:txBody>
          <a:bodyPr/>
          <a:lstStyle/>
          <a:p>
            <a:r>
              <a:rPr lang="en-US" sz="1800" dirty="0" smtClean="0"/>
              <a:t>Grey-box testing is a technique to test the application with having a limited knowledge of the internal workings of an application. In software testing, the phrase the more you know, the better carries a lot of weight while testing an application.</a:t>
            </a:r>
            <a:endParaRPr lang="en-US" sz="1800" dirty="0"/>
          </a:p>
        </p:txBody>
      </p:sp>
    </p:spTree>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Testing shows a presence of defects-</a:t>
            </a:r>
            <a:br>
              <a:rPr lang="en-US" sz="2800" b="1" dirty="0" smtClean="0"/>
            </a:br>
            <a:br>
              <a:rPr lang="en-US" sz="2800" dirty="0" smtClean="0"/>
            </a:br>
            <a:endParaRPr lang="en-US" sz="2800" dirty="0"/>
          </a:p>
        </p:txBody>
      </p:sp>
      <p:sp>
        <p:nvSpPr>
          <p:cNvPr id="3" name="Content Placeholder 2"/>
          <p:cNvSpPr>
            <a:spLocks noGrp="1"/>
          </p:cNvSpPr>
          <p:nvPr>
            <p:ph idx="1"/>
          </p:nvPr>
        </p:nvSpPr>
        <p:spPr/>
        <p:txBody>
          <a:bodyPr/>
          <a:lstStyle/>
          <a:p>
            <a:r>
              <a:rPr lang="en-IN" sz="2000" dirty="0" smtClean="0"/>
              <a:t>1- Software testing reduce the presence of the defect.</a:t>
            </a:r>
            <a:endParaRPr lang="en-IN" sz="2000" dirty="0" smtClean="0"/>
          </a:p>
          <a:p>
            <a:endParaRPr lang="en-IN" sz="2000" dirty="0" smtClean="0"/>
          </a:p>
          <a:p>
            <a:r>
              <a:rPr lang="en-IN" sz="2000" dirty="0" smtClean="0"/>
              <a:t>2- Software testing talks about  presence of the defects it doesn’t talks about absence of the defects.</a:t>
            </a:r>
            <a:endParaRPr lang="en-IN" sz="2000" dirty="0" smtClean="0"/>
          </a:p>
          <a:p>
            <a:endParaRPr lang="en-IN" sz="2000" dirty="0" smtClean="0"/>
          </a:p>
          <a:p>
            <a:r>
              <a:rPr lang="en-IN" sz="2000" dirty="0" smtClean="0"/>
              <a:t>3-  Even multiple testing can never software is 100% bug free.</a:t>
            </a:r>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r>
              <a:rPr lang="en-IN" sz="2000" dirty="0" smtClean="0"/>
              <a:t>e</a:t>
            </a:r>
            <a:endParaRPr lang="en-US" sz="2000" dirty="0"/>
          </a:p>
        </p:txBody>
      </p:sp>
    </p:spTree>
  </p:cSld>
  <p:clrMapOvr>
    <a:masterClrMapping/>
  </p:clrMapOvr>
  <p:transition>
    <p:wedg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US" dirty="0"/>
          </a:p>
        </p:txBody>
      </p:sp>
      <p:sp>
        <p:nvSpPr>
          <p:cNvPr id="3" name="Content Placeholder 2"/>
          <p:cNvSpPr>
            <a:spLocks noGrp="1"/>
          </p:cNvSpPr>
          <p:nvPr>
            <p:ph idx="1"/>
          </p:nvPr>
        </p:nvSpPr>
        <p:spPr/>
        <p:txBody>
          <a:bodyPr/>
          <a:lstStyle/>
          <a:p>
            <a:r>
              <a:rPr lang="en-US" sz="1600" dirty="0" smtClean="0"/>
              <a:t>Offers combined benefits of black-box and white-box testing wherever possible.</a:t>
            </a:r>
            <a:endParaRPr lang="en-US" sz="1600" dirty="0" smtClean="0"/>
          </a:p>
          <a:p>
            <a:endParaRPr lang="en-US" sz="1600" dirty="0" smtClean="0"/>
          </a:p>
          <a:p>
            <a:r>
              <a:rPr lang="en-US" sz="1600" dirty="0" smtClean="0"/>
              <a:t>Based on the limited information available, a grey-box tester can design excellent test scenarios especially around communication protocols and data type handling.</a:t>
            </a:r>
            <a:endParaRPr lang="en-US" sz="1600" dirty="0"/>
          </a:p>
        </p:txBody>
      </p:sp>
    </p:spTree>
  </p:cSld>
  <p:clrMapOvr>
    <a:masterClrMapping/>
  </p:clrMapOvr>
  <p:transition>
    <p:wedg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US" dirty="0"/>
          </a:p>
        </p:txBody>
      </p:sp>
      <p:sp>
        <p:nvSpPr>
          <p:cNvPr id="3" name="Content Placeholder 2"/>
          <p:cNvSpPr>
            <a:spLocks noGrp="1"/>
          </p:cNvSpPr>
          <p:nvPr>
            <p:ph idx="1"/>
          </p:nvPr>
        </p:nvSpPr>
        <p:spPr>
          <a:xfrm>
            <a:off x="1285852" y="2000240"/>
            <a:ext cx="7010400" cy="4114800"/>
          </a:xfrm>
        </p:spPr>
        <p:txBody>
          <a:bodyPr/>
          <a:lstStyle/>
          <a:p>
            <a:r>
              <a:rPr lang="en-US" sz="1800" dirty="0" smtClean="0"/>
              <a:t>Testing every possible input stream is unrealistic because it would take an unreasonable amount of time; therefore, many program paths will go untested.</a:t>
            </a:r>
            <a:endParaRPr lang="en-US" sz="1800" dirty="0" smtClean="0"/>
          </a:p>
          <a:p>
            <a:endParaRPr lang="en-US" sz="1800" dirty="0" smtClean="0"/>
          </a:p>
          <a:p>
            <a:r>
              <a:rPr lang="en-US" sz="1800" dirty="0" smtClean="0"/>
              <a:t>Since the access to source code is not available, the ability to go over the code and test coverage is limited.</a:t>
            </a:r>
            <a:endParaRPr lang="en-US" sz="1800" dirty="0"/>
          </a:p>
        </p:txBody>
      </p:sp>
    </p:spTree>
  </p:cSld>
  <p:clrMapOvr>
    <a:masterClrMapping/>
  </p:clrMapOvr>
  <p:transition>
    <p:wedg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Statement coverage:-</a:t>
            </a:r>
            <a:endParaRPr lang="en-US" dirty="0"/>
          </a:p>
        </p:txBody>
      </p:sp>
      <p:sp>
        <p:nvSpPr>
          <p:cNvPr id="3" name="Content Placeholder 2"/>
          <p:cNvSpPr>
            <a:spLocks noGrp="1"/>
          </p:cNvSpPr>
          <p:nvPr>
            <p:ph idx="1"/>
          </p:nvPr>
        </p:nvSpPr>
        <p:spPr/>
        <p:txBody>
          <a:bodyPr/>
          <a:lstStyle/>
          <a:p>
            <a:r>
              <a:rPr lang="en-US" sz="1800" b="1" dirty="0" smtClean="0"/>
              <a:t>Statement Coverage</a:t>
            </a:r>
            <a:r>
              <a:rPr lang="en-US" sz="1800" dirty="0" smtClean="0"/>
              <a:t> is a white box testing technique in which all the executable statements in the source code are executed at least once. It is used for calculation of the number of statements in source code which have been executed. The main purpose of Statement Coverage is to cover all the possible paths, lines and statements in source code.</a:t>
            </a:r>
            <a:endParaRPr lang="en-US" sz="1800" dirty="0"/>
          </a:p>
        </p:txBody>
      </p:sp>
    </p:spTree>
  </p:cSld>
  <p:clrMapOvr>
    <a:masterClrMapping/>
  </p:clrMapOvr>
  <p:transition>
    <p:wedg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Example of Statement </a:t>
            </a:r>
            <a:r>
              <a:rPr lang="en-IN" dirty="0" err="1" smtClean="0"/>
              <a:t>Cov</a:t>
            </a:r>
            <a:r>
              <a:rPr lang="en-IN" dirty="0" smtClean="0"/>
              <a:t>:-</a:t>
            </a:r>
            <a:endParaRPr lang="en-US" dirty="0"/>
          </a:p>
        </p:txBody>
      </p:sp>
      <p:sp>
        <p:nvSpPr>
          <p:cNvPr id="3" name="Content Placeholder 2"/>
          <p:cNvSpPr>
            <a:spLocks noGrp="1"/>
          </p:cNvSpPr>
          <p:nvPr>
            <p:ph idx="1"/>
          </p:nvPr>
        </p:nvSpPr>
        <p:spPr>
          <a:xfrm>
            <a:off x="1676400" y="1142984"/>
            <a:ext cx="7010400" cy="4953016"/>
          </a:xfrm>
        </p:spPr>
        <p:txBody>
          <a:bodyPr/>
          <a:lstStyle/>
          <a:p>
            <a:r>
              <a:rPr lang="en-IN" sz="1600" dirty="0" smtClean="0"/>
              <a:t>For Statement Coverage we would only need one test case to check all the lines of the code.</a:t>
            </a:r>
            <a:endParaRPr lang="en-IN" sz="1600" dirty="0" smtClean="0"/>
          </a:p>
          <a:p>
            <a:r>
              <a:rPr lang="en-IN" sz="1600" dirty="0" smtClean="0"/>
              <a:t>INPUT A  &amp; B</a:t>
            </a:r>
            <a:endParaRPr lang="en-IN" sz="1600" dirty="0" smtClean="0"/>
          </a:p>
          <a:p>
            <a:r>
              <a:rPr lang="en-IN" sz="1600" dirty="0" smtClean="0"/>
              <a:t>  C=A+B</a:t>
            </a:r>
            <a:endParaRPr lang="en-IN" sz="1600" dirty="0" smtClean="0"/>
          </a:p>
          <a:p>
            <a:r>
              <a:rPr lang="en-IN" sz="1600" dirty="0" smtClean="0"/>
              <a:t>If C≥100</a:t>
            </a:r>
            <a:endParaRPr lang="en-IN" sz="1600" dirty="0" smtClean="0"/>
          </a:p>
          <a:p>
            <a:r>
              <a:rPr lang="en-IN" sz="1600" dirty="0" smtClean="0"/>
              <a:t>“Print its DONE”</a:t>
            </a:r>
            <a:endParaRPr lang="en-IN" sz="1600" dirty="0" smtClean="0"/>
          </a:p>
          <a:p>
            <a:r>
              <a:rPr lang="en-IN" sz="1600" dirty="0" smtClean="0"/>
              <a:t>If I consider test case _01 to be (A=40 and B=70)</a:t>
            </a:r>
            <a:endParaRPr lang="en-IN" sz="1600" dirty="0" smtClean="0"/>
          </a:p>
          <a:p>
            <a:r>
              <a:rPr lang="en-IN" sz="1600" dirty="0" smtClean="0"/>
              <a:t>Then all the lines of the code will be Executed.</a:t>
            </a:r>
            <a:endParaRPr lang="en-US" sz="1600" dirty="0"/>
          </a:p>
        </p:txBody>
      </p:sp>
    </p:spTree>
  </p:cSld>
  <p:clrMapOvr>
    <a:masterClrMapping/>
  </p:clrMapOvr>
  <p:transition>
    <p:wedg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Coverage:-</a:t>
            </a:r>
            <a:endParaRPr lang="en-US" dirty="0"/>
          </a:p>
        </p:txBody>
      </p:sp>
      <p:sp>
        <p:nvSpPr>
          <p:cNvPr id="3" name="Content Placeholder 2"/>
          <p:cNvSpPr>
            <a:spLocks noGrp="1"/>
          </p:cNvSpPr>
          <p:nvPr>
            <p:ph idx="1"/>
          </p:nvPr>
        </p:nvSpPr>
        <p:spPr/>
        <p:txBody>
          <a:bodyPr/>
          <a:lstStyle/>
          <a:p>
            <a:r>
              <a:rPr lang="en-US" sz="1600" b="1" dirty="0" smtClean="0"/>
              <a:t>Decision Coverage (Branch Coverage):- </a:t>
            </a:r>
            <a:endParaRPr lang="en-US" sz="1600" b="1" dirty="0" smtClean="0"/>
          </a:p>
          <a:p>
            <a:r>
              <a:rPr lang="en-US" sz="1600" b="1" dirty="0" smtClean="0"/>
              <a:t>Decision Coverage</a:t>
            </a:r>
            <a:r>
              <a:rPr lang="en-US" sz="1600" dirty="0" smtClean="0"/>
              <a:t> is a white box testing technique which reports the true or false outcomes of each </a:t>
            </a:r>
            <a:r>
              <a:rPr lang="en-US" sz="1600" dirty="0" err="1" smtClean="0"/>
              <a:t>boolean</a:t>
            </a:r>
            <a:r>
              <a:rPr lang="en-US" sz="1600" dirty="0" smtClean="0"/>
              <a:t> expression of the source code. The goal of decision coverage testing is to cover and validate all the accessible source code by checking and ensuring that each branch of every possible decision point is executed at least once.</a:t>
            </a:r>
            <a:endParaRPr lang="en-US" sz="1600" dirty="0" smtClean="0"/>
          </a:p>
          <a:p>
            <a:endParaRPr lang="en-US" sz="1600" dirty="0"/>
          </a:p>
        </p:txBody>
      </p:sp>
    </p:spTree>
  </p:cSld>
  <p:clrMapOvr>
    <a:masterClrMapping/>
  </p:clrMapOvr>
  <p:transition>
    <p:wedg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000" dirty="0" smtClean="0"/>
              <a:t>Decision coverage =</a:t>
            </a:r>
            <a:endParaRPr lang="en-US" sz="2000" dirty="0" smtClean="0"/>
          </a:p>
          <a:p>
            <a:r>
              <a:rPr lang="en-US" sz="2000" u="sng" dirty="0" smtClean="0"/>
              <a:t>  No. of  outcomes </a:t>
            </a:r>
            <a:r>
              <a:rPr lang="en-US" sz="2000" u="sng" dirty="0" err="1" smtClean="0"/>
              <a:t>Excercised</a:t>
            </a:r>
            <a:r>
              <a:rPr lang="en-US" sz="2000" u="sng" dirty="0" smtClean="0"/>
              <a:t>  </a:t>
            </a:r>
            <a:endParaRPr lang="en-US" sz="2000" u="sng" dirty="0" smtClean="0"/>
          </a:p>
          <a:p>
            <a:r>
              <a:rPr lang="en-US" sz="2000" dirty="0" smtClean="0"/>
              <a:t>Total number of Decision Outcomes</a:t>
            </a:r>
            <a:endParaRPr lang="en-US" sz="2000" dirty="0" smtClean="0"/>
          </a:p>
          <a:p>
            <a:endParaRPr lang="en-US" sz="2000" dirty="0"/>
          </a:p>
        </p:txBody>
      </p:sp>
    </p:spTree>
  </p:cSld>
  <p:clrMapOvr>
    <a:masterClrMapping/>
  </p:clrMapOvr>
  <p:transition>
    <p:wedg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b="1" dirty="0" smtClean="0"/>
          </a:p>
          <a:p>
            <a:endParaRPr lang="en-IN" b="1" dirty="0" smtClean="0"/>
          </a:p>
          <a:p>
            <a:endParaRPr lang="en-IN" b="1" dirty="0" smtClean="0"/>
          </a:p>
          <a:p>
            <a:r>
              <a:rPr lang="en-IN" b="1" dirty="0" smtClean="0"/>
              <a:t>Non Functional Testing:-9</a:t>
            </a:r>
            <a:r>
              <a:rPr lang="en-IN" b="1" baseline="30000" dirty="0" smtClean="0"/>
              <a:t>th</a:t>
            </a:r>
            <a:r>
              <a:rPr lang="en-IN" b="1" dirty="0" smtClean="0"/>
              <a:t> Session</a:t>
            </a:r>
            <a:endParaRPr lang="en-US" b="1" dirty="0"/>
          </a:p>
        </p:txBody>
      </p:sp>
    </p:spTree>
  </p:cSld>
  <p:clrMapOvr>
    <a:masterClrMapping/>
  </p:clrMapOvr>
  <p:transition>
    <p:wedg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rPr>
              <a:t>Non</a:t>
            </a:r>
            <a:r>
              <a:rPr lang="en-IN" altLang="en-US" b="1" dirty="0">
                <a:latin typeface="Times New Roman" panose="02020603050405020304" charset="0"/>
                <a:cs typeface="Times New Roman" panose="02020603050405020304" charset="0"/>
              </a:rPr>
              <a:t>-</a:t>
            </a:r>
            <a:r>
              <a:rPr lang="en-US" b="1" dirty="0">
                <a:latin typeface="Times New Roman" panose="02020603050405020304" charset="0"/>
                <a:cs typeface="Times New Roman" panose="02020603050405020304" charset="0"/>
              </a:rPr>
              <a:t>Functional Testing</a:t>
            </a:r>
            <a:endParaRPr 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65150" y="1981200"/>
            <a:ext cx="8121650" cy="4114800"/>
          </a:xfrm>
        </p:spPr>
        <p:txBody>
          <a:bodyPr/>
          <a:lstStyle/>
          <a:p>
            <a:r>
              <a:rPr lang="en-IN" altLang="en-US" sz="2000" b="1" dirty="0">
                <a:latin typeface="Times New Roman" panose="02020603050405020304" charset="0"/>
                <a:cs typeface="Times New Roman" panose="02020603050405020304" charset="0"/>
                <a:sym typeface="+mn-ea"/>
              </a:rPr>
              <a:t>Non- </a:t>
            </a:r>
            <a:r>
              <a:rPr lang="en-US" sz="2000" b="1" dirty="0">
                <a:latin typeface="Times New Roman" panose="02020603050405020304" charset="0"/>
                <a:cs typeface="Times New Roman" panose="02020603050405020304" charset="0"/>
                <a:sym typeface="+mn-ea"/>
              </a:rPr>
              <a:t>Functional Testing: </a:t>
            </a:r>
            <a:r>
              <a:rPr lang="en-IN" altLang="en-US" sz="2000" dirty="0">
                <a:latin typeface="Times New Roman" panose="02020603050405020304" charset="0"/>
                <a:cs typeface="Times New Roman" panose="02020603050405020304" charset="0"/>
                <a:sym typeface="+mn-ea"/>
              </a:rPr>
              <a:t>It</a:t>
            </a:r>
            <a:r>
              <a:rPr lang="en-US" sz="2000" dirty="0">
                <a:latin typeface="Times New Roman" panose="02020603050405020304" charset="0"/>
                <a:cs typeface="Times New Roman" panose="02020603050405020304" charset="0"/>
                <a:sym typeface="+mn-ea"/>
              </a:rPr>
              <a:t> is a testing technique that is used to test </a:t>
            </a:r>
            <a:r>
              <a:rPr lang="en-US" sz="2000" dirty="0" err="1">
                <a:latin typeface="Times New Roman" panose="02020603050405020304" charset="0"/>
                <a:cs typeface="Times New Roman" panose="02020603050405020304" charset="0"/>
                <a:sym typeface="+mn-ea"/>
              </a:rPr>
              <a:t>th</a:t>
            </a:r>
            <a:r>
              <a:rPr lang="en-IN" altLang="en-US" sz="2000" dirty="0">
                <a:latin typeface="Times New Roman" panose="02020603050405020304" charset="0"/>
                <a:cs typeface="Times New Roman" panose="02020603050405020304" charset="0"/>
                <a:sym typeface="+mn-ea"/>
              </a:rPr>
              <a:t>e </a:t>
            </a:r>
            <a:r>
              <a:rPr lang="en-IN" altLang="en-US" sz="2000" dirty="0" smtClean="0">
                <a:latin typeface="Times New Roman" panose="02020603050405020304" charset="0"/>
                <a:cs typeface="Times New Roman" panose="02020603050405020304" charset="0"/>
                <a:sym typeface="+mn-ea"/>
              </a:rPr>
              <a:t>surrounding </a:t>
            </a:r>
            <a:r>
              <a:rPr lang="en-IN" altLang="en-US" sz="2000" dirty="0">
                <a:latin typeface="Times New Roman" panose="02020603050405020304" charset="0"/>
                <a:cs typeface="Times New Roman" panose="02020603050405020304" charset="0"/>
                <a:sym typeface="+mn-ea"/>
              </a:rPr>
              <a:t>condition in which a software is going to test</a:t>
            </a:r>
            <a:r>
              <a:rPr lang="en-US" sz="2000" dirty="0">
                <a:latin typeface="Times New Roman" panose="02020603050405020304" charset="0"/>
                <a:cs typeface="Times New Roman" panose="02020603050405020304" charset="0"/>
                <a:sym typeface="+mn-ea"/>
              </a:rPr>
              <a:t>.</a:t>
            </a:r>
            <a:endParaRPr lang="en-US" sz="2000" dirty="0">
              <a:latin typeface="Times New Roman" panose="02020603050405020304" charset="0"/>
              <a:cs typeface="Times New Roman" panose="02020603050405020304" charset="0"/>
              <a:sym typeface="+mn-ea"/>
            </a:endParaRPr>
          </a:p>
          <a:p>
            <a:pPr marL="0" indent="0">
              <a:buNone/>
            </a:pPr>
            <a:endParaRPr lang="en-IN" altLang="en-US" sz="2000"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1. </a:t>
            </a:r>
            <a:r>
              <a:rPr lang="en-US" sz="2000" b="1" dirty="0">
                <a:latin typeface="Times New Roman" panose="02020603050405020304" charset="0"/>
                <a:cs typeface="Times New Roman" panose="02020603050405020304" charset="0"/>
              </a:rPr>
              <a:t>User Interface Testing :</a:t>
            </a:r>
            <a:r>
              <a:rPr lang="en-IN" altLang="en-US" sz="2000" b="1" dirty="0">
                <a:latin typeface="Times New Roman" panose="02020603050405020304" charset="0"/>
                <a:cs typeface="Times New Roman" panose="02020603050405020304" charset="0"/>
              </a:rPr>
              <a:t>-</a:t>
            </a:r>
            <a:r>
              <a:rPr lang="en-US" sz="2000" dirty="0">
                <a:latin typeface="Times New Roman" panose="02020603050405020304" charset="0"/>
                <a:cs typeface="Times New Roman" panose="02020603050405020304" charset="0"/>
              </a:rPr>
              <a:t> Graphical User Interface (GUI) testing is checking the application design of an application.</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2. </a:t>
            </a:r>
            <a:r>
              <a:rPr lang="en-US" sz="2000" b="1" dirty="0">
                <a:latin typeface="Times New Roman" panose="02020603050405020304" charset="0"/>
                <a:cs typeface="Times New Roman" panose="02020603050405020304" charset="0"/>
              </a:rPr>
              <a:t>Usability Testing :</a:t>
            </a:r>
            <a:r>
              <a:rPr lang="en-IN" altLang="en-US" sz="2000" b="1" dirty="0">
                <a:latin typeface="Times New Roman" panose="02020603050405020304" charset="0"/>
                <a:cs typeface="Times New Roman" panose="02020603050405020304" charset="0"/>
              </a:rPr>
              <a:t>-</a:t>
            </a:r>
            <a:r>
              <a:rPr lang="en-US" sz="2000" dirty="0">
                <a:latin typeface="Times New Roman" panose="02020603050405020304" charset="0"/>
                <a:cs typeface="Times New Roman" panose="02020603050405020304" charset="0"/>
              </a:rPr>
              <a:t> In usability testing basically the testers tests the ease with which the user interfaces can be used. It tests that whether the application is user-friendly or not. “</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sym typeface="+mn-ea"/>
              </a:rPr>
              <a:t>Cont...</a:t>
            </a:r>
            <a:endParaRPr lang="en-US" dirty="0"/>
          </a:p>
        </p:txBody>
      </p:sp>
      <p:sp>
        <p:nvSpPr>
          <p:cNvPr id="3" name="Content Placeholder 2"/>
          <p:cNvSpPr>
            <a:spLocks noGrp="1"/>
          </p:cNvSpPr>
          <p:nvPr>
            <p:ph idx="1"/>
          </p:nvPr>
        </p:nvSpPr>
        <p:spPr>
          <a:xfrm>
            <a:off x="641350" y="1981200"/>
            <a:ext cx="8045450" cy="4114800"/>
          </a:xfrm>
        </p:spPr>
        <p:txBody>
          <a:bodyPr/>
          <a:lstStyle/>
          <a:p>
            <a:pPr marL="0" indent="0">
              <a:buNone/>
            </a:pPr>
            <a:r>
              <a:rPr lang="en-IN" altLang="en-US" sz="2000" b="1" dirty="0">
                <a:latin typeface="Times New Roman" panose="02020603050405020304" charset="0"/>
                <a:cs typeface="Times New Roman" panose="02020603050405020304" charset="0"/>
              </a:rPr>
              <a:t>3. </a:t>
            </a:r>
            <a:r>
              <a:rPr lang="en-US" sz="2000" b="1" dirty="0">
                <a:latin typeface="Times New Roman" panose="02020603050405020304" charset="0"/>
                <a:cs typeface="Times New Roman" panose="02020603050405020304" charset="0"/>
              </a:rPr>
              <a:t>Load Testing :</a:t>
            </a:r>
            <a:r>
              <a:rPr lang="en-IN" altLang="en-US" sz="2000" b="1" dirty="0">
                <a:latin typeface="Times New Roman" panose="02020603050405020304" charset="0"/>
                <a:cs typeface="Times New Roman" panose="02020603050405020304" charset="0"/>
              </a:rPr>
              <a:t>-</a:t>
            </a: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Load testing is performed to determine a system’s behavior under both normal and at peak conditions.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4. </a:t>
            </a:r>
            <a:r>
              <a:rPr lang="en-US" sz="2000" b="1" dirty="0">
                <a:latin typeface="Times New Roman" panose="02020603050405020304" charset="0"/>
                <a:cs typeface="Times New Roman" panose="02020603050405020304" charset="0"/>
              </a:rPr>
              <a:t>Performance Testing :</a:t>
            </a:r>
            <a:r>
              <a:rPr lang="en-IN" altLang="en-US" sz="2000" b="1" dirty="0">
                <a:latin typeface="Times New Roman" panose="02020603050405020304" charset="0"/>
                <a:cs typeface="Times New Roman" panose="02020603050405020304" charset="0"/>
              </a:rPr>
              <a:t>-</a:t>
            </a:r>
            <a:r>
              <a:rPr lang="en-US" sz="2000" dirty="0">
                <a:latin typeface="Times New Roman" panose="02020603050405020304" charset="0"/>
                <a:cs typeface="Times New Roman" panose="02020603050405020304" charset="0"/>
              </a:rPr>
              <a:t> Performance testing is testing that is performed, to determine how fast some aspect of a system performs under a particular workload.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5. </a:t>
            </a:r>
            <a:r>
              <a:rPr lang="en-US" sz="2000" b="1" dirty="0">
                <a:latin typeface="Times New Roman" panose="02020603050405020304" charset="0"/>
                <a:cs typeface="Times New Roman" panose="02020603050405020304" charset="0"/>
              </a:rPr>
              <a:t>Compatibility Testing:</a:t>
            </a:r>
            <a:r>
              <a:rPr lang="en-US" sz="2000" dirty="0">
                <a:latin typeface="Times New Roman" panose="02020603050405020304" charset="0"/>
                <a:cs typeface="Times New Roman" panose="02020603050405020304" charset="0"/>
              </a:rPr>
              <a:t>  Compatibility Testing ensure compatibility of the application built with various other objects such as other web browsers, hardware platforms, operating systems etc.</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sym typeface="+mn-ea"/>
              </a:rPr>
              <a:t>Cont...</a:t>
            </a:r>
            <a:endParaRPr lang="en-US" dirty="0"/>
          </a:p>
        </p:txBody>
      </p:sp>
      <p:sp>
        <p:nvSpPr>
          <p:cNvPr id="3" name="Content Placeholder 2"/>
          <p:cNvSpPr>
            <a:spLocks noGrp="1"/>
          </p:cNvSpPr>
          <p:nvPr>
            <p:ph idx="1"/>
          </p:nvPr>
        </p:nvSpPr>
        <p:spPr>
          <a:xfrm>
            <a:off x="612140" y="1981200"/>
            <a:ext cx="8074660" cy="4114800"/>
          </a:xfrm>
        </p:spPr>
        <p:txBody>
          <a:bodyPr/>
          <a:lstStyle/>
          <a:p>
            <a:pPr marL="0" indent="0">
              <a:buNone/>
            </a:pPr>
            <a:r>
              <a:rPr lang="en-IN" altLang="en-US" sz="2000" b="1" dirty="0">
                <a:latin typeface="Times New Roman" panose="02020603050405020304" charset="0"/>
                <a:cs typeface="Times New Roman" panose="02020603050405020304" charset="0"/>
              </a:rPr>
              <a:t>6. </a:t>
            </a:r>
            <a:r>
              <a:rPr lang="en-US" sz="2000" b="1" dirty="0">
                <a:latin typeface="Times New Roman" panose="02020603050405020304" charset="0"/>
                <a:cs typeface="Times New Roman" panose="02020603050405020304" charset="0"/>
              </a:rPr>
              <a:t>Installation Testing :</a:t>
            </a:r>
            <a:r>
              <a:rPr lang="en-IN" altLang="en-US" sz="2000" b="1" dirty="0">
                <a:latin typeface="Times New Roman" panose="02020603050405020304" charset="0"/>
                <a:cs typeface="Times New Roman" panose="02020603050405020304" charset="0"/>
              </a:rPr>
              <a:t>-</a:t>
            </a:r>
            <a:r>
              <a:rPr lang="en-US" sz="2000" dirty="0">
                <a:latin typeface="Times New Roman" panose="02020603050405020304" charset="0"/>
                <a:cs typeface="Times New Roman" panose="02020603050405020304" charset="0"/>
              </a:rPr>
              <a:t> Installation testing is performed to ensure that all necessary components are installed properly and working as per the requirements of the software, post installation. Installation process may include partial, full or upgrade install. </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r>
              <a:rPr lang="en-IN" altLang="en-US" sz="2000" b="1" dirty="0">
                <a:latin typeface="Times New Roman" panose="02020603050405020304" charset="0"/>
                <a:cs typeface="Times New Roman" panose="02020603050405020304" charset="0"/>
              </a:rPr>
              <a:t>7. </a:t>
            </a:r>
            <a:r>
              <a:rPr lang="en-US" sz="2000" b="1" dirty="0">
                <a:latin typeface="Times New Roman" panose="02020603050405020304" charset="0"/>
                <a:cs typeface="Times New Roman" panose="02020603050405020304" charset="0"/>
              </a:rPr>
              <a:t>Recovery Testing:</a:t>
            </a:r>
            <a:r>
              <a:rPr lang="en-IN" altLang="en-US" sz="2000" b="1" dirty="0">
                <a:latin typeface="Times New Roman" panose="02020603050405020304" charset="0"/>
                <a:cs typeface="Times New Roman" panose="02020603050405020304" charset="0"/>
              </a:rPr>
              <a:t>-</a:t>
            </a:r>
            <a:r>
              <a:rPr lang="en-US" sz="2000" b="1"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Recovery testing is done in order to check how fast and better the application can recover after it has gone through any type of crash or failure</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Absence of Error - fallacy</a:t>
            </a:r>
            <a:br>
              <a:rPr lang="en-US" b="1" dirty="0" smtClean="0"/>
            </a:br>
            <a:endParaRPr lang="en-US" dirty="0"/>
          </a:p>
        </p:txBody>
      </p:sp>
      <p:sp>
        <p:nvSpPr>
          <p:cNvPr id="3" name="Content Placeholder 2"/>
          <p:cNvSpPr>
            <a:spLocks noGrp="1"/>
          </p:cNvSpPr>
          <p:nvPr>
            <p:ph idx="1"/>
          </p:nvPr>
        </p:nvSpPr>
        <p:spPr/>
        <p:txBody>
          <a:bodyPr/>
          <a:lstStyle/>
          <a:p>
            <a:r>
              <a:rPr lang="en-US" sz="2000" dirty="0" smtClean="0"/>
              <a:t>It is possible that software which is 99% bug-free is still unusable. This can be the case if the system is tested thoroughly for the wrong requirement. Software testing is not mere finding defects, but also to check that software addresses the business needs. </a:t>
            </a:r>
            <a:endParaRPr lang="en-US" sz="2000" dirty="0" smtClean="0"/>
          </a:p>
          <a:p>
            <a:endParaRPr lang="en-US" sz="2000" dirty="0" smtClean="0"/>
          </a:p>
          <a:p>
            <a:r>
              <a:rPr lang="en-US" sz="2000" dirty="0" smtClean="0"/>
              <a:t>The absence of Error is a Fallacy i.e. Finding and fixing defects does not help if the system build is unusable and does not fulfill the user's needs &amp; requirements.</a:t>
            </a:r>
            <a:endParaRPr lang="en-US" sz="2000" dirty="0"/>
          </a:p>
        </p:txBody>
      </p:sp>
    </p:spTree>
  </p:cSld>
  <p:clrMapOvr>
    <a:masterClrMapping/>
  </p:clrMapOvr>
  <p:transition>
    <p:wedg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00098"/>
          </a:xfrm>
        </p:spPr>
        <p:txBody>
          <a:bodyPr/>
          <a:lstStyle/>
          <a:p>
            <a:r>
              <a:rPr lang="en-IN" dirty="0" smtClean="0"/>
              <a:t>Cont…</a:t>
            </a:r>
            <a:endParaRPr lang="en-US" dirty="0"/>
          </a:p>
        </p:txBody>
      </p:sp>
      <p:sp>
        <p:nvSpPr>
          <p:cNvPr id="3" name="Content Placeholder 2"/>
          <p:cNvSpPr>
            <a:spLocks noGrp="1"/>
          </p:cNvSpPr>
          <p:nvPr>
            <p:ph idx="1"/>
          </p:nvPr>
        </p:nvSpPr>
        <p:spPr>
          <a:xfrm>
            <a:off x="1643042" y="1857364"/>
            <a:ext cx="7043758" cy="4238636"/>
          </a:xfrm>
        </p:spPr>
        <p:txBody>
          <a:bodyPr/>
          <a:lstStyle/>
          <a:p>
            <a:pPr>
              <a:buNone/>
            </a:pPr>
            <a:r>
              <a:rPr lang="en-US" sz="1400" b="1" dirty="0" smtClean="0"/>
              <a:t>11.  Volume Testing:- </a:t>
            </a:r>
            <a:r>
              <a:rPr lang="en-US" sz="1400" dirty="0" smtClean="0"/>
              <a:t> It is a type of Software Testing, where the software is subjected to a huge volume of data. It is also referred to as </a:t>
            </a:r>
            <a:r>
              <a:rPr lang="en-US" sz="1400" b="1" dirty="0" smtClean="0"/>
              <a:t>flood testing.</a:t>
            </a:r>
            <a:r>
              <a:rPr lang="en-US" sz="1400" dirty="0" smtClean="0"/>
              <a:t> Volume testing is done to analyze the system performance by increasing the volume of data in the database.</a:t>
            </a:r>
            <a:endParaRPr lang="en-US" sz="1400" dirty="0" smtClean="0"/>
          </a:p>
          <a:p>
            <a:endParaRPr lang="en-IN" sz="1400" dirty="0" smtClean="0"/>
          </a:p>
          <a:p>
            <a:pPr>
              <a:buNone/>
            </a:pPr>
            <a:r>
              <a:rPr lang="en-IN" sz="1400" dirty="0" smtClean="0"/>
              <a:t>12. Internationalization Testing:- </a:t>
            </a:r>
            <a:r>
              <a:rPr lang="en-US" sz="1400" dirty="0" smtClean="0"/>
              <a:t>Internationalization testing is the process of verifying the application under test to work uniformly across multiple regions and cultures. The main purpose of internationalization is to check if the code can handle all international support without breaking functionality that might cause data loss or data integrity issues. Globalization testing verifies if there is proper functionality of the product with any of the locale settings.</a:t>
            </a:r>
            <a:endParaRPr lang="en-US" sz="1400" dirty="0" smtClean="0"/>
          </a:p>
          <a:p>
            <a:pPr>
              <a:buNone/>
            </a:pPr>
            <a:r>
              <a:rPr lang="en-IN" sz="1400" dirty="0" smtClean="0"/>
              <a:t> </a:t>
            </a:r>
            <a:endParaRPr lang="en-IN" sz="1400" dirty="0" smtClean="0"/>
          </a:p>
          <a:p>
            <a:pPr>
              <a:buNone/>
            </a:pPr>
            <a:r>
              <a:rPr lang="en-US" sz="1400" b="1" dirty="0" smtClean="0"/>
              <a:t>13.  Localization Testing</a:t>
            </a:r>
            <a:r>
              <a:rPr lang="en-US" sz="1400" dirty="0" smtClean="0"/>
              <a:t> : It is a software testing technique in which the behavior of a software is tested for a specific region, locale or culture. The purpose of doing localization testing for a software is to test appropriate linguistic and cultural aspects for a particular locale. </a:t>
            </a:r>
            <a:endParaRPr lang="en-US" sz="1400" dirty="0"/>
          </a:p>
        </p:txBody>
      </p:sp>
    </p:spTree>
  </p:cSld>
  <p:clrMapOvr>
    <a:masterClrMapping/>
  </p:clrMapOvr>
  <p:transition>
    <p:wedg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Cont…</a:t>
            </a:r>
            <a:endParaRPr lang="en-US" dirty="0"/>
          </a:p>
        </p:txBody>
      </p:sp>
      <p:sp>
        <p:nvSpPr>
          <p:cNvPr id="3" name="Content Placeholder 2"/>
          <p:cNvSpPr>
            <a:spLocks noGrp="1"/>
          </p:cNvSpPr>
          <p:nvPr>
            <p:ph idx="1"/>
          </p:nvPr>
        </p:nvSpPr>
        <p:spPr>
          <a:xfrm>
            <a:off x="1676400" y="1857364"/>
            <a:ext cx="7010400" cy="4167198"/>
          </a:xfrm>
        </p:spPr>
        <p:txBody>
          <a:bodyPr/>
          <a:lstStyle/>
          <a:p>
            <a:pPr>
              <a:buNone/>
            </a:pPr>
            <a:r>
              <a:rPr lang="en-IN" sz="1400" b="1" dirty="0" smtClean="0"/>
              <a:t>8. </a:t>
            </a:r>
            <a:r>
              <a:rPr lang="en-IN" sz="1400" dirty="0" smtClean="0"/>
              <a:t>  </a:t>
            </a:r>
            <a:r>
              <a:rPr lang="en-IN" sz="1400" b="1" dirty="0" smtClean="0"/>
              <a:t>Security Testing:- </a:t>
            </a:r>
            <a:r>
              <a:rPr lang="en-IN" sz="1400" dirty="0" smtClean="0"/>
              <a:t> </a:t>
            </a:r>
            <a:r>
              <a:rPr lang="en-US" sz="1400" b="1" dirty="0" smtClean="0"/>
              <a:t>Security Testing</a:t>
            </a:r>
            <a:r>
              <a:rPr lang="en-US" sz="1400" dirty="0" smtClean="0"/>
              <a:t> is a type of Software  Testing that uncovers vulnerabilities of the system and determines that the data and resources of the system are protected from possible intruders. It ensures that the software system and application are free from any threats or risks that can cause a loss.</a:t>
            </a:r>
            <a:endParaRPr lang="en-US" sz="1400" dirty="0" smtClean="0"/>
          </a:p>
          <a:p>
            <a:pPr>
              <a:buNone/>
            </a:pPr>
            <a:endParaRPr lang="en-IN" sz="1400" dirty="0" smtClean="0"/>
          </a:p>
          <a:p>
            <a:pPr>
              <a:buNone/>
            </a:pPr>
            <a:r>
              <a:rPr lang="en-IN" sz="1400" b="1" dirty="0" smtClean="0"/>
              <a:t>9.   Configuration Testing:-  </a:t>
            </a:r>
            <a:r>
              <a:rPr lang="en-US" sz="1400" b="1" dirty="0" smtClean="0"/>
              <a:t>Configuration Testing</a:t>
            </a:r>
            <a:r>
              <a:rPr lang="en-US" sz="1400" dirty="0" smtClean="0"/>
              <a:t> is a software testing technique in which the software application is tested with multiple combinations of software and hardware in order to evaluate the functional requirements and find out optimal configurations under which the software application works without any defects or flaws.</a:t>
            </a:r>
            <a:endParaRPr lang="en-US" sz="1400" dirty="0" smtClean="0"/>
          </a:p>
          <a:p>
            <a:endParaRPr lang="en-IN" sz="1400" dirty="0" smtClean="0"/>
          </a:p>
          <a:p>
            <a:pPr>
              <a:buNone/>
            </a:pPr>
            <a:r>
              <a:rPr lang="en-US" sz="1400" b="1" dirty="0" smtClean="0"/>
              <a:t>10.  Parallel Testing</a:t>
            </a:r>
            <a:r>
              <a:rPr lang="en-US" sz="1400" dirty="0" smtClean="0"/>
              <a:t> is a software testing type in which multiple versions or subcomponents of an application are tested with same input on different systems simultaneously to reduce test execution time. The purpose of parallel testing is finding out if legacy version and new version are behaving the same or differently and ensuring whether new version is more efficient or not.</a:t>
            </a:r>
            <a:endParaRPr lang="en-US" sz="1400" dirty="0"/>
          </a:p>
        </p:txBody>
      </p:sp>
    </p:spTree>
  </p:cSld>
  <p:clrMapOvr>
    <a:masterClrMapping/>
  </p:clrMapOvr>
  <p:transition>
    <p:wedg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28802"/>
            <a:ext cx="7010400" cy="4114800"/>
          </a:xfrm>
        </p:spPr>
        <p:txBody>
          <a:bodyPr/>
          <a:lstStyle/>
          <a:p>
            <a:endParaRPr lang="en-IN" b="1" dirty="0" smtClean="0"/>
          </a:p>
          <a:p>
            <a:pPr>
              <a:buNone/>
            </a:pPr>
            <a:r>
              <a:rPr lang="en-IN" b="1" dirty="0" smtClean="0"/>
              <a:t>                                                                                             Functional Testing:- 10</a:t>
            </a:r>
            <a:r>
              <a:rPr lang="en-IN" b="1" baseline="30000" dirty="0" smtClean="0"/>
              <a:t>th</a:t>
            </a:r>
            <a:r>
              <a:rPr lang="en-IN" b="1" dirty="0" smtClean="0"/>
              <a:t> Session-</a:t>
            </a:r>
            <a:endParaRPr lang="en-US" b="1" dirty="0"/>
          </a:p>
        </p:txBody>
      </p:sp>
    </p:spTree>
  </p:cSld>
  <p:clrMapOvr>
    <a:masterClrMapping/>
  </p:clrMapOvr>
  <p:transition>
    <p:wedg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00098"/>
          </a:xfrm>
        </p:spPr>
        <p:txBody>
          <a:bodyPr/>
          <a:lstStyle/>
          <a:p>
            <a:r>
              <a:rPr lang="en-IN" dirty="0" smtClean="0"/>
              <a:t>Cont…</a:t>
            </a:r>
            <a:endParaRPr lang="en-US" dirty="0"/>
          </a:p>
        </p:txBody>
      </p:sp>
      <p:sp>
        <p:nvSpPr>
          <p:cNvPr id="3" name="Content Placeholder 2"/>
          <p:cNvSpPr>
            <a:spLocks noGrp="1"/>
          </p:cNvSpPr>
          <p:nvPr>
            <p:ph idx="1"/>
          </p:nvPr>
        </p:nvSpPr>
        <p:spPr>
          <a:xfrm>
            <a:off x="1676400" y="1571612"/>
            <a:ext cx="7010400" cy="4524388"/>
          </a:xfrm>
        </p:spPr>
        <p:txBody>
          <a:bodyPr/>
          <a:lstStyle/>
          <a:p>
            <a:r>
              <a:rPr lang="en-IN" sz="1600" b="1" dirty="0" smtClean="0"/>
              <a:t>Functional Testing:- </a:t>
            </a:r>
            <a:r>
              <a:rPr lang="en-US" sz="1600" b="1" dirty="0" smtClean="0"/>
              <a:t>Functional testing</a:t>
            </a:r>
            <a:r>
              <a:rPr lang="en-US" sz="1600" dirty="0" smtClean="0"/>
              <a:t> is a (QA) process and a type of black-box testing that bases its test cases on the specifications of the software component under test.</a:t>
            </a:r>
            <a:endParaRPr lang="en-US" sz="1600" b="1" dirty="0"/>
          </a:p>
        </p:txBody>
      </p:sp>
    </p:spTree>
  </p:cSld>
  <p:clrMapOvr>
    <a:masterClrMapping/>
  </p:clrMapOvr>
  <p:transition>
    <p:wedg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00098"/>
          </a:xfrm>
        </p:spPr>
        <p:txBody>
          <a:bodyPr/>
          <a:lstStyle/>
          <a:p>
            <a:r>
              <a:rPr lang="en-IN" dirty="0" smtClean="0"/>
              <a:t>Cont….</a:t>
            </a:r>
            <a:endParaRPr lang="en-US" dirty="0"/>
          </a:p>
        </p:txBody>
      </p:sp>
      <p:sp>
        <p:nvSpPr>
          <p:cNvPr id="3" name="Content Placeholder 2"/>
          <p:cNvSpPr>
            <a:spLocks noGrp="1"/>
          </p:cNvSpPr>
          <p:nvPr>
            <p:ph idx="1"/>
          </p:nvPr>
        </p:nvSpPr>
        <p:spPr>
          <a:xfrm>
            <a:off x="1676400" y="1500174"/>
            <a:ext cx="7010400" cy="4595826"/>
          </a:xfrm>
        </p:spPr>
        <p:txBody>
          <a:bodyPr/>
          <a:lstStyle/>
          <a:p>
            <a:r>
              <a:rPr lang="en-US" sz="1600" b="1" dirty="0" smtClean="0"/>
              <a:t>Smoke Testing: Functional testing</a:t>
            </a:r>
            <a:r>
              <a:rPr lang="en-US" sz="1600" dirty="0" smtClean="0"/>
              <a:t> by smoke testing. Smoke testing includes only the basic (feature) functionality of the system. Smoke testing is known as "</a:t>
            </a:r>
            <a:r>
              <a:rPr lang="en-US" sz="1600" b="1" i="1" dirty="0" smtClean="0"/>
              <a:t>Build Verification Testing</a:t>
            </a:r>
            <a:r>
              <a:rPr lang="en-US" sz="1600" dirty="0" smtClean="0"/>
              <a:t>." Smoke testing aims to ensure that the most important function work.</a:t>
            </a:r>
            <a:endParaRPr lang="en-US" sz="1600" dirty="0" smtClean="0"/>
          </a:p>
          <a:p>
            <a:endParaRPr lang="en-IN" sz="1600" dirty="0" smtClean="0"/>
          </a:p>
          <a:p>
            <a:r>
              <a:rPr lang="en-US" sz="1600" dirty="0" smtClean="0"/>
              <a:t>For example, Smoke testing verifies that the application launches successfully will check that GUI is responsive.</a:t>
            </a:r>
            <a:br>
              <a:rPr lang="en-US" sz="1600" dirty="0" smtClean="0"/>
            </a:br>
            <a:endParaRPr lang="en-US" sz="1600" dirty="0" smtClean="0"/>
          </a:p>
          <a:p>
            <a:r>
              <a:rPr lang="en-US" sz="1600" b="1" dirty="0" smtClean="0"/>
              <a:t>Sanity Testing: Sanity testing</a:t>
            </a:r>
            <a:r>
              <a:rPr lang="en-US" sz="1600" dirty="0" smtClean="0"/>
              <a:t> involves the entire high-level business scenario is working correctly. Sanity testing is done to check the functionality/bugs fixed. Sanity testing is little advance than smoke testing.</a:t>
            </a:r>
            <a:endParaRPr lang="en-US" sz="1600" dirty="0" smtClean="0"/>
          </a:p>
          <a:p>
            <a:r>
              <a:rPr lang="en-US" sz="1600" dirty="0" smtClean="0"/>
              <a:t>For example, login is working fine; all the buttons are working correctly; after clicking on the button navigation of the page is done or not.</a:t>
            </a:r>
            <a:endParaRPr lang="en-US" sz="1600" dirty="0" smtClean="0"/>
          </a:p>
          <a:p>
            <a:endParaRPr lang="en-US" sz="1600" dirty="0"/>
          </a:p>
        </p:txBody>
      </p:sp>
    </p:spTree>
  </p:cSld>
  <p:clrMapOvr>
    <a:masterClrMapping/>
  </p:clrMapOvr>
  <p:transition>
    <p:wedg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Cont…</a:t>
            </a:r>
            <a:endParaRPr lang="en-US" dirty="0"/>
          </a:p>
        </p:txBody>
      </p:sp>
      <p:sp>
        <p:nvSpPr>
          <p:cNvPr id="3" name="Content Placeholder 2"/>
          <p:cNvSpPr>
            <a:spLocks noGrp="1"/>
          </p:cNvSpPr>
          <p:nvPr>
            <p:ph idx="1"/>
          </p:nvPr>
        </p:nvSpPr>
        <p:spPr>
          <a:xfrm>
            <a:off x="1676400" y="1000108"/>
            <a:ext cx="7010400" cy="4738702"/>
          </a:xfrm>
        </p:spPr>
        <p:txBody>
          <a:bodyPr/>
          <a:lstStyle/>
          <a:p>
            <a:pPr>
              <a:buNone/>
            </a:pPr>
            <a:r>
              <a:rPr lang="en-US" sz="2000" b="1" dirty="0" smtClean="0"/>
              <a:t>3.  Regression Testing:</a:t>
            </a:r>
            <a:r>
              <a:rPr lang="en-US" sz="2000" dirty="0" smtClean="0"/>
              <a:t> This type of testing concentrate to make sure that the code changes should not side effect the existing functionality of the system. Regression testing specifies when bug arises in the system after fixing the bug, regression testing concentrate on that all parts are working or not. Regression testing focuses on is there any impact on the system.</a:t>
            </a:r>
            <a:endParaRPr lang="en-US" sz="2000" dirty="0" smtClean="0"/>
          </a:p>
          <a:p>
            <a:endParaRPr lang="en-IN" sz="2000" dirty="0" smtClean="0"/>
          </a:p>
          <a:p>
            <a:pPr>
              <a:buNone/>
            </a:pPr>
            <a:r>
              <a:rPr lang="en-US" sz="2000" b="1" dirty="0" smtClean="0"/>
              <a:t>4. Retesting: Retesting</a:t>
            </a:r>
            <a:r>
              <a:rPr lang="en-US" sz="2000" dirty="0" smtClean="0"/>
              <a:t> is a type of testing performed to check the test cases that were unsuccessful in the final execution are successfully pass after the defects fixed. Usually, tester assigns the bug when they find it while testing the product or its component. The bug allocated to a developer, and he fixes it. After fixing, the bug is assigned to a tester for its verification. This testing is known as retesting.</a:t>
            </a:r>
            <a:endParaRPr lang="en-US" sz="2000" dirty="0" smtClean="0"/>
          </a:p>
          <a:p>
            <a:endParaRPr lang="en-US" sz="2000" dirty="0" smtClean="0"/>
          </a:p>
          <a:p>
            <a:endParaRPr lang="en-IN" sz="2000" dirty="0" smtClean="0"/>
          </a:p>
        </p:txBody>
      </p:sp>
    </p:spTree>
  </p:cSld>
  <p:clrMapOvr>
    <a:masterClrMapping/>
  </p:clrMapOvr>
  <p:transition>
    <p:wedg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Cont…</a:t>
            </a:r>
            <a:endParaRPr lang="en-US" dirty="0"/>
          </a:p>
        </p:txBody>
      </p:sp>
      <p:sp>
        <p:nvSpPr>
          <p:cNvPr id="3" name="Content Placeholder 2"/>
          <p:cNvSpPr>
            <a:spLocks noGrp="1"/>
          </p:cNvSpPr>
          <p:nvPr>
            <p:ph idx="1"/>
          </p:nvPr>
        </p:nvSpPr>
        <p:spPr>
          <a:xfrm>
            <a:off x="1676400" y="1142984"/>
            <a:ext cx="7010400" cy="4953016"/>
          </a:xfrm>
        </p:spPr>
        <p:txBody>
          <a:bodyPr/>
          <a:lstStyle/>
          <a:p>
            <a:pPr marL="0" indent="0">
              <a:buNone/>
            </a:pPr>
            <a:r>
              <a:rPr lang="en-US" sz="1600" b="1" dirty="0" smtClean="0">
                <a:latin typeface="Times New Roman" panose="02020603050405020304" charset="0"/>
                <a:cs typeface="Times New Roman" panose="02020603050405020304" charset="0"/>
                <a:sym typeface="+mn-ea"/>
              </a:rPr>
              <a:t>6</a:t>
            </a:r>
            <a:r>
              <a:rPr lang="en-IN" altLang="en-US" sz="1600" b="1" dirty="0" smtClean="0">
                <a:latin typeface="Times New Roman" panose="02020603050405020304" charset="0"/>
                <a:cs typeface="Times New Roman" panose="02020603050405020304" charset="0"/>
                <a:sym typeface="+mn-ea"/>
              </a:rPr>
              <a:t>.</a:t>
            </a:r>
            <a:r>
              <a:rPr lang="en-US" sz="1600" b="1" dirty="0" smtClean="0">
                <a:latin typeface="Times New Roman" panose="02020603050405020304" charset="0"/>
                <a:cs typeface="Times New Roman" panose="02020603050405020304" charset="0"/>
                <a:sym typeface="+mn-ea"/>
              </a:rPr>
              <a:t> Monkey Testing :</a:t>
            </a:r>
            <a:r>
              <a:rPr lang="en-IN" altLang="en-US" sz="1600" b="1" dirty="0" smtClean="0">
                <a:latin typeface="Times New Roman" panose="02020603050405020304" charset="0"/>
                <a:cs typeface="Times New Roman" panose="02020603050405020304" charset="0"/>
                <a:sym typeface="+mn-ea"/>
              </a:rPr>
              <a:t>-</a:t>
            </a:r>
            <a:endParaRPr lang="en-IN" altLang="en-US" sz="1600" b="1" dirty="0" smtClean="0">
              <a:latin typeface="Times New Roman" panose="02020603050405020304" charset="0"/>
              <a:cs typeface="Times New Roman" panose="02020603050405020304" charset="0"/>
              <a:sym typeface="+mn-ea"/>
            </a:endParaRPr>
          </a:p>
          <a:p>
            <a:pPr marL="0" indent="0">
              <a:buNone/>
            </a:pPr>
            <a:r>
              <a:rPr lang="en-IN" altLang="en-US" sz="1600" dirty="0" smtClean="0">
                <a:latin typeface="Times New Roman" panose="02020603050405020304" charset="0"/>
                <a:cs typeface="Times New Roman" panose="02020603050405020304" charset="0"/>
                <a:sym typeface="+mn-ea"/>
              </a:rPr>
              <a:t> </a:t>
            </a:r>
            <a:r>
              <a:rPr lang="en-US" sz="1600" dirty="0" smtClean="0">
                <a:latin typeface="Times New Roman" panose="02020603050405020304" charset="0"/>
                <a:cs typeface="Times New Roman" panose="02020603050405020304" charset="0"/>
                <a:sym typeface="+mn-ea"/>
              </a:rPr>
              <a:t>Monkey testing is a software testing technique in which the </a:t>
            </a:r>
            <a:r>
              <a:rPr lang="en-US" sz="1600" dirty="0" err="1" smtClean="0">
                <a:latin typeface="Times New Roman" panose="02020603050405020304" charset="0"/>
                <a:cs typeface="Times New Roman" panose="02020603050405020304" charset="0"/>
                <a:sym typeface="+mn-ea"/>
              </a:rPr>
              <a:t>testi</a:t>
            </a:r>
            <a:r>
              <a:rPr lang="en-IN" altLang="en-US" sz="1600" dirty="0" err="1" smtClean="0">
                <a:latin typeface="Times New Roman" panose="02020603050405020304" charset="0"/>
                <a:cs typeface="Times New Roman" panose="02020603050405020304" charset="0"/>
                <a:sym typeface="+mn-ea"/>
              </a:rPr>
              <a:t>ng</a:t>
            </a:r>
            <a:r>
              <a:rPr lang="en-US" sz="1600" dirty="0" smtClean="0">
                <a:latin typeface="Times New Roman" panose="02020603050405020304" charset="0"/>
                <a:cs typeface="Times New Roman" panose="02020603050405020304" charset="0"/>
                <a:sym typeface="+mn-ea"/>
              </a:rPr>
              <a:t> system under test randomly. The Input data that is used to test also generated.</a:t>
            </a:r>
            <a:endParaRPr lang="en-US" sz="1600" dirty="0" smtClean="0">
              <a:latin typeface="Times New Roman" panose="02020603050405020304" charset="0"/>
              <a:cs typeface="Times New Roman" panose="02020603050405020304" charset="0"/>
              <a:sym typeface="+mn-ea"/>
            </a:endParaRPr>
          </a:p>
          <a:p>
            <a:pPr marL="0" indent="0">
              <a:buNone/>
            </a:pPr>
            <a:endParaRPr lang="en-US" sz="1600" dirty="0" smtClean="0">
              <a:latin typeface="Times New Roman" panose="02020603050405020304" charset="0"/>
              <a:cs typeface="Times New Roman" panose="02020603050405020304" charset="0"/>
              <a:sym typeface="+mn-ea"/>
            </a:endParaRPr>
          </a:p>
          <a:p>
            <a:pPr marL="0" indent="0">
              <a:buNone/>
            </a:pPr>
            <a:endParaRPr lang="en-US" sz="1600" dirty="0" smtClean="0">
              <a:latin typeface="Times New Roman" panose="02020603050405020304" charset="0"/>
              <a:cs typeface="Times New Roman" panose="02020603050405020304" charset="0"/>
              <a:sym typeface="+mn-ea"/>
            </a:endParaRPr>
          </a:p>
          <a:p>
            <a:pPr marL="0" indent="0">
              <a:buNone/>
            </a:pPr>
            <a:r>
              <a:rPr lang="en-IN" altLang="en-US" sz="1600" b="1" dirty="0" smtClean="0">
                <a:latin typeface="Times New Roman" panose="02020603050405020304" charset="0"/>
                <a:cs typeface="Times New Roman" panose="02020603050405020304" charset="0"/>
              </a:rPr>
              <a:t>7. </a:t>
            </a:r>
            <a:r>
              <a:rPr lang="en-US" sz="1600" b="1" dirty="0" smtClean="0">
                <a:latin typeface="Times New Roman" panose="02020603050405020304" charset="0"/>
                <a:cs typeface="Times New Roman" panose="02020603050405020304" charset="0"/>
              </a:rPr>
              <a:t>End to End Testing:</a:t>
            </a:r>
            <a:r>
              <a:rPr lang="en-IN" altLang="en-US" sz="1600" b="1" dirty="0" smtClean="0">
                <a:latin typeface="Times New Roman" panose="02020603050405020304" charset="0"/>
                <a:cs typeface="Times New Roman" panose="02020603050405020304" charset="0"/>
              </a:rPr>
              <a:t>-</a:t>
            </a:r>
            <a:r>
              <a:rPr lang="en-IN" altLang="en-US" sz="1600" dirty="0" smtClean="0">
                <a:latin typeface="Times New Roman" panose="02020603050405020304" charset="0"/>
                <a:cs typeface="Times New Roman" panose="02020603050405020304" charset="0"/>
              </a:rPr>
              <a:t> </a:t>
            </a:r>
            <a:endParaRPr lang="en-IN" altLang="en-US" sz="1600" dirty="0" smtClean="0">
              <a:latin typeface="Times New Roman" panose="02020603050405020304" charset="0"/>
              <a:cs typeface="Times New Roman" panose="02020603050405020304" charset="0"/>
            </a:endParaRPr>
          </a:p>
          <a:p>
            <a:pPr marL="0" indent="0">
              <a:buNone/>
            </a:pPr>
            <a:r>
              <a:rPr lang="en-US" sz="1600" dirty="0" smtClean="0">
                <a:latin typeface="Times New Roman" panose="02020603050405020304" charset="0"/>
                <a:cs typeface="Times New Roman" panose="02020603050405020304" charset="0"/>
              </a:rPr>
              <a:t>End-to-end testing is a methodology used to test whether the flow of an application is performing as designed from start to finish.</a:t>
            </a:r>
            <a:endParaRPr lang="en-US" sz="1600" dirty="0" smtClean="0">
              <a:latin typeface="Times New Roman" panose="02020603050405020304" charset="0"/>
              <a:cs typeface="Times New Roman" panose="02020603050405020304" charset="0"/>
            </a:endParaRPr>
          </a:p>
          <a:p>
            <a:endParaRPr lang="en-IN" sz="1600" dirty="0" smtClean="0"/>
          </a:p>
          <a:p>
            <a:pPr>
              <a:buNone/>
            </a:pPr>
            <a:endParaRPr lang="en-IN" sz="1600" dirty="0" smtClean="0"/>
          </a:p>
          <a:p>
            <a:pPr>
              <a:buNone/>
            </a:pPr>
            <a:r>
              <a:rPr lang="en-IN" sz="1600" b="1" dirty="0" smtClean="0"/>
              <a:t>8. Exploratory System:- </a:t>
            </a:r>
            <a:endParaRPr lang="en-IN" sz="1600" b="1" dirty="0" smtClean="0"/>
          </a:p>
          <a:p>
            <a:pPr>
              <a:buNone/>
            </a:pPr>
            <a:r>
              <a:rPr lang="en-IN" sz="1600" b="1" dirty="0" smtClean="0"/>
              <a:t>      </a:t>
            </a:r>
            <a:r>
              <a:rPr lang="en-IN" sz="1600" dirty="0" smtClean="0"/>
              <a:t>Testing of Software without any documents (test cases or test  planning) and identify the functionality of application by exploring the application and exploring and learning.</a:t>
            </a:r>
            <a:endParaRPr lang="en-IN" sz="1600" dirty="0" smtClean="0"/>
          </a:p>
        </p:txBody>
      </p:sp>
    </p:spTree>
  </p:cSld>
  <p:clrMapOvr>
    <a:masterClrMapping/>
  </p:clrMapOvr>
  <p:transition>
    <p:wedg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471470"/>
          </a:xfrm>
        </p:spPr>
        <p:txBody>
          <a:bodyPr/>
          <a:lstStyle/>
          <a:p>
            <a:r>
              <a:rPr lang="en-IN" dirty="0" smtClean="0"/>
              <a:t>Process of Testing :- </a:t>
            </a:r>
            <a:endParaRPr lang="en-US" dirty="0"/>
          </a:p>
        </p:txBody>
      </p:sp>
      <p:sp>
        <p:nvSpPr>
          <p:cNvPr id="3" name="Content Placeholder 2"/>
          <p:cNvSpPr>
            <a:spLocks noGrp="1"/>
          </p:cNvSpPr>
          <p:nvPr>
            <p:ph idx="1"/>
          </p:nvPr>
        </p:nvSpPr>
        <p:spPr>
          <a:xfrm>
            <a:off x="1676400" y="1357298"/>
            <a:ext cx="7010400" cy="4738702"/>
          </a:xfrm>
        </p:spPr>
        <p:txBody>
          <a:bodyPr/>
          <a:lstStyle/>
          <a:p>
            <a:r>
              <a:rPr lang="en-IN" altLang="en-US" b="1" dirty="0" smtClean="0"/>
              <a:t>Test Planning-</a:t>
            </a:r>
            <a:endParaRPr lang="en-IN" altLang="en-US" b="1" dirty="0" smtClean="0"/>
          </a:p>
          <a:p>
            <a:r>
              <a:rPr lang="en-IN" altLang="en-US" b="1" dirty="0" smtClean="0"/>
              <a:t>Test Analysis-</a:t>
            </a:r>
            <a:endParaRPr lang="en-IN" altLang="en-US" b="1" dirty="0" smtClean="0"/>
          </a:p>
          <a:p>
            <a:r>
              <a:rPr lang="en-IN" altLang="en-US" b="1" dirty="0" smtClean="0"/>
              <a:t>Test Design-</a:t>
            </a:r>
            <a:endParaRPr lang="en-IN" altLang="en-US" b="1" dirty="0" smtClean="0"/>
          </a:p>
          <a:p>
            <a:r>
              <a:rPr lang="en-IN" altLang="en-US" b="1" dirty="0" smtClean="0"/>
              <a:t>Construction and Verification-</a:t>
            </a:r>
            <a:endParaRPr lang="en-IN" altLang="en-US" b="1" dirty="0" smtClean="0"/>
          </a:p>
          <a:p>
            <a:r>
              <a:rPr lang="en-IN" altLang="en-US" b="1" dirty="0" smtClean="0"/>
              <a:t>Testing cycles:-</a:t>
            </a:r>
            <a:endParaRPr lang="en-IN" altLang="en-US" b="1" dirty="0" smtClean="0"/>
          </a:p>
          <a:p>
            <a:r>
              <a:rPr lang="en-IN" altLang="en-US" b="1" dirty="0" smtClean="0"/>
              <a:t>Final testing and Implementation:-</a:t>
            </a:r>
            <a:endParaRPr lang="en-IN" altLang="en-US" b="1" dirty="0" smtClean="0"/>
          </a:p>
          <a:p>
            <a:r>
              <a:rPr lang="en-IN" altLang="en-US" b="1" dirty="0" smtClean="0"/>
              <a:t>Post Implementation:-</a:t>
            </a:r>
            <a:endParaRPr lang="en-IN" altLang="en-US" b="1" dirty="0"/>
          </a:p>
        </p:txBody>
      </p:sp>
    </p:spTree>
  </p:cSld>
  <p:clrMapOvr>
    <a:masterClrMapping/>
  </p:clrMapOvr>
  <p:transition>
    <p:wedg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Test plan:-</a:t>
            </a:r>
            <a:endParaRPr lang="en-US" dirty="0"/>
          </a:p>
        </p:txBody>
      </p:sp>
      <p:sp>
        <p:nvSpPr>
          <p:cNvPr id="3" name="Content Placeholder 2"/>
          <p:cNvSpPr>
            <a:spLocks noGrp="1"/>
          </p:cNvSpPr>
          <p:nvPr>
            <p:ph idx="1"/>
          </p:nvPr>
        </p:nvSpPr>
        <p:spPr>
          <a:xfrm>
            <a:off x="1676400" y="1428736"/>
            <a:ext cx="7010400" cy="4667264"/>
          </a:xfrm>
        </p:spPr>
        <p:txBody>
          <a:bodyPr/>
          <a:lstStyle/>
          <a:p>
            <a:r>
              <a:rPr lang="en-US" sz="2000" dirty="0" smtClean="0"/>
              <a:t>A </a:t>
            </a:r>
            <a:r>
              <a:rPr lang="en-US" sz="2000" b="1" dirty="0" smtClean="0"/>
              <a:t>Test Plan</a:t>
            </a:r>
            <a:r>
              <a:rPr lang="en-US" sz="2000" dirty="0" smtClean="0"/>
              <a:t> is a detailed document that describes the test strategy, objectives, schedule, estimation, deliverables, and resources required to perform testing for a software product. Test Plan helps us determine the effort needed to validate the quality of the application under test. The test plan serves as a blueprint to conduct software testing activities as a defined process, which is minutely monitored and controlled by the test manager.</a:t>
            </a:r>
            <a:endParaRPr lang="en-US" sz="2000" dirty="0"/>
          </a:p>
        </p:txBody>
      </p:sp>
    </p:spTree>
  </p:cSld>
  <p:clrMapOvr>
    <a:masterClrMapping/>
  </p:clrMapOvr>
  <p:transition>
    <p:wedg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Analysis:-</a:t>
            </a:r>
            <a:endParaRPr lang="en-US" dirty="0"/>
          </a:p>
        </p:txBody>
      </p:sp>
      <p:sp>
        <p:nvSpPr>
          <p:cNvPr id="3" name="Content Placeholder 2"/>
          <p:cNvSpPr>
            <a:spLocks noGrp="1"/>
          </p:cNvSpPr>
          <p:nvPr>
            <p:ph idx="1"/>
          </p:nvPr>
        </p:nvSpPr>
        <p:spPr/>
        <p:txBody>
          <a:bodyPr/>
          <a:lstStyle/>
          <a:p>
            <a:r>
              <a:rPr lang="en-US" sz="1600" b="1" dirty="0" smtClean="0"/>
              <a:t>Test Analysis</a:t>
            </a:r>
            <a:r>
              <a:rPr lang="en-US" sz="1600" dirty="0" smtClean="0"/>
              <a:t> in software testing is a process of checking and analyzing the test artifacts in order to base the test conditions or test cases. The goal of test analysis is to gather requirements and define test objectives to establish the basis of test conditions. Hence, it is also called Test Basis.</a:t>
            </a:r>
            <a:endParaRPr lang="en-US" sz="1600" dirty="0" smtClean="0"/>
          </a:p>
          <a:p>
            <a:r>
              <a:rPr lang="en-US" sz="1600" dirty="0" smtClean="0"/>
              <a:t>The source from which you derive test information could be</a:t>
            </a:r>
            <a:endParaRPr lang="en-US" sz="1600" dirty="0" smtClean="0"/>
          </a:p>
          <a:p>
            <a:r>
              <a:rPr lang="en-US" sz="1600" dirty="0" smtClean="0"/>
              <a:t>SRS (Software Requirement Specification)</a:t>
            </a:r>
            <a:endParaRPr lang="en-US" sz="1600" dirty="0" smtClean="0"/>
          </a:p>
          <a:p>
            <a:r>
              <a:rPr lang="en-US" sz="1600" dirty="0" smtClean="0"/>
              <a:t>BRS (Business Requirement Specification)</a:t>
            </a:r>
            <a:endParaRPr lang="en-US" sz="1600" dirty="0" smtClean="0"/>
          </a:p>
          <a:p>
            <a:r>
              <a:rPr lang="en-US" sz="1600" dirty="0" smtClean="0"/>
              <a:t>Functional Design Documents</a:t>
            </a:r>
            <a:endParaRPr lang="en-US" sz="1600" dirty="0" smtClean="0"/>
          </a:p>
          <a:p>
            <a:endParaRPr lang="en-US" sz="1600" dirty="0"/>
          </a:p>
        </p:txBody>
      </p:sp>
    </p:spTree>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 Early Testing-</a:t>
            </a:r>
            <a:br>
              <a:rPr lang="en-US" sz="2800" b="1" dirty="0" smtClean="0"/>
            </a:br>
            <a:br>
              <a:rPr lang="en-US" sz="2800" dirty="0" smtClean="0"/>
            </a:br>
            <a:endParaRPr lang="en-US" sz="2800" dirty="0"/>
          </a:p>
        </p:txBody>
      </p:sp>
      <p:sp>
        <p:nvSpPr>
          <p:cNvPr id="3" name="Content Placeholder 2"/>
          <p:cNvSpPr>
            <a:spLocks noGrp="1"/>
          </p:cNvSpPr>
          <p:nvPr>
            <p:ph idx="1"/>
          </p:nvPr>
        </p:nvSpPr>
        <p:spPr/>
        <p:txBody>
          <a:bodyPr/>
          <a:lstStyle/>
          <a:p>
            <a:pPr>
              <a:buNone/>
            </a:pPr>
            <a:r>
              <a:rPr lang="en-US" dirty="0" smtClean="0"/>
              <a:t>1-Testing should start as early as possible in the Software Development Life Cycle. </a:t>
            </a:r>
            <a:endParaRPr lang="en-US" dirty="0" smtClean="0"/>
          </a:p>
          <a:p>
            <a:endParaRPr lang="en-IN" dirty="0" smtClean="0"/>
          </a:p>
          <a:p>
            <a:r>
              <a:rPr lang="en-IN" dirty="0" smtClean="0"/>
              <a:t>2- For the Better performance of the software testing will start at initial phase of the software development.</a:t>
            </a:r>
            <a:endParaRPr lang="en-IN" dirty="0" smtClean="0"/>
          </a:p>
          <a:p>
            <a:endParaRPr lang="en-IN" dirty="0" smtClean="0"/>
          </a:p>
          <a:p>
            <a:endParaRPr lang="en-US" dirty="0"/>
          </a:p>
        </p:txBody>
      </p:sp>
    </p:spTree>
  </p:cSld>
  <p:clrMapOvr>
    <a:masterClrMapping/>
  </p:clrMapOvr>
  <p:transition>
    <p:wedg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828660"/>
          </a:xfrm>
        </p:spPr>
        <p:txBody>
          <a:bodyPr/>
          <a:lstStyle/>
          <a:p>
            <a:r>
              <a:rPr lang="en-IN" dirty="0" smtClean="0"/>
              <a:t>Cont…</a:t>
            </a:r>
            <a:endParaRPr lang="en-US" dirty="0"/>
          </a:p>
        </p:txBody>
      </p:sp>
      <p:sp>
        <p:nvSpPr>
          <p:cNvPr id="3" name="Content Placeholder 2"/>
          <p:cNvSpPr>
            <a:spLocks noGrp="1"/>
          </p:cNvSpPr>
          <p:nvPr>
            <p:ph idx="1"/>
          </p:nvPr>
        </p:nvSpPr>
        <p:spPr>
          <a:xfrm>
            <a:off x="1676400" y="1643050"/>
            <a:ext cx="7010400" cy="4452950"/>
          </a:xfrm>
        </p:spPr>
        <p:txBody>
          <a:bodyPr/>
          <a:lstStyle/>
          <a:p>
            <a:r>
              <a:rPr lang="en-US" sz="1600" dirty="0" smtClean="0"/>
              <a:t>Consider a scenario, where the client sends the following</a:t>
            </a:r>
            <a:endParaRPr lang="en-US" sz="1600" dirty="0" smtClean="0"/>
          </a:p>
          <a:p>
            <a:r>
              <a:rPr lang="en-US" sz="1600" dirty="0" smtClean="0"/>
              <a:t>Add search functionality to an E- Commerce Store Even though the application is yet to be developed, try and develop a few test cases for this requirement. Pause here, do your homework and move the solution ahead:</a:t>
            </a:r>
            <a:endParaRPr lang="en-US" sz="1600" dirty="0" smtClean="0"/>
          </a:p>
          <a:p>
            <a:br>
              <a:rPr lang="en-US" sz="1600" dirty="0" smtClean="0"/>
            </a:br>
            <a:r>
              <a:rPr lang="en-US" sz="1600" dirty="0" smtClean="0"/>
              <a:t>A few test cases among the many you could have thought of are listed below</a:t>
            </a:r>
            <a:endParaRPr lang="en-US" sz="1600" dirty="0" smtClean="0"/>
          </a:p>
          <a:p>
            <a:r>
              <a:rPr lang="en-US" sz="1600" dirty="0" smtClean="0"/>
              <a:t>Check the search results when no keyword is entered</a:t>
            </a:r>
            <a:endParaRPr lang="en-US" sz="1600" dirty="0" smtClean="0"/>
          </a:p>
          <a:p>
            <a:r>
              <a:rPr lang="en-US" sz="1600" dirty="0" smtClean="0"/>
              <a:t>Check the search results when no corresponding product is available for the keyword searched</a:t>
            </a:r>
            <a:endParaRPr lang="en-US" sz="1600" dirty="0" smtClean="0"/>
          </a:p>
          <a:p>
            <a:r>
              <a:rPr lang="en-US" sz="1600" dirty="0" smtClean="0"/>
              <a:t>Check the search results when a number of corresponding products are available for the keyword searched</a:t>
            </a:r>
            <a:endParaRPr lang="en-US" sz="1600" dirty="0" smtClean="0"/>
          </a:p>
          <a:p>
            <a:br>
              <a:rPr lang="en-US" sz="1600" dirty="0" smtClean="0"/>
            </a:br>
            <a:endParaRPr lang="en-US" sz="1600" dirty="0"/>
          </a:p>
        </p:txBody>
      </p:sp>
    </p:spTree>
  </p:cSld>
  <p:clrMapOvr>
    <a:masterClrMapping/>
  </p:clrMapOvr>
  <p:transition>
    <p:wedg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1800" dirty="0" smtClean="0"/>
              <a:t>Here, you look into Test Basis (requirement send by the client), analyze it, and convert it into Test Conditions.</a:t>
            </a:r>
            <a:br>
              <a:rPr lang="en-US" sz="1800" dirty="0" smtClean="0"/>
            </a:br>
            <a:r>
              <a:rPr lang="en-US" sz="1800" dirty="0" smtClean="0"/>
              <a:t>This is what happens during the different phases of V- Model. Test Plan/Cases are created using the corresponding documents available at different phases.</a:t>
            </a:r>
            <a:endParaRPr lang="en-US" sz="1800" dirty="0" smtClean="0"/>
          </a:p>
          <a:p>
            <a:endParaRPr lang="en-US" sz="1800" dirty="0"/>
          </a:p>
        </p:txBody>
      </p:sp>
    </p:spTree>
  </p:cSld>
  <p:clrMapOvr>
    <a:masterClrMapping/>
  </p:clrMapOvr>
  <p:transition>
    <p:wedg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1600" b="1" dirty="0" smtClean="0"/>
              <a:t>Test design</a:t>
            </a:r>
            <a:r>
              <a:rPr lang="en-US" sz="1600" dirty="0" smtClean="0"/>
              <a:t> is a process that </a:t>
            </a:r>
            <a:r>
              <a:rPr lang="en-US" sz="1600" b="1" dirty="0" smtClean="0"/>
              <a:t>describes “how” testing should be done</a:t>
            </a:r>
            <a:r>
              <a:rPr lang="en-US" sz="1600" dirty="0" smtClean="0"/>
              <a:t>. It includes </a:t>
            </a:r>
            <a:r>
              <a:rPr lang="en-US" sz="1600" b="1" dirty="0" smtClean="0"/>
              <a:t>processes for the identifying </a:t>
            </a:r>
            <a:r>
              <a:rPr lang="en-US" sz="1600" b="1" dirty="0" smtClean="0">
                <a:hlinkClick r:id="rId1"/>
              </a:rPr>
              <a:t>test cases</a:t>
            </a:r>
            <a:r>
              <a:rPr lang="en-US" sz="1600" dirty="0" smtClean="0"/>
              <a:t> by enumerating steps of the defined </a:t>
            </a:r>
            <a:r>
              <a:rPr lang="en-US" sz="1600" b="1" dirty="0" smtClean="0">
                <a:hlinkClick r:id="rId2"/>
              </a:rPr>
              <a:t>test conditions</a:t>
            </a:r>
            <a:r>
              <a:rPr lang="en-US" sz="1600" dirty="0" smtClean="0"/>
              <a:t>. The testing techniques defined in test strategy or plan is used for enumerating the steps.</a:t>
            </a:r>
            <a:endParaRPr lang="en-US" sz="1600" dirty="0" smtClean="0"/>
          </a:p>
          <a:p>
            <a:br>
              <a:rPr lang="en-US" sz="1600" dirty="0" smtClean="0"/>
            </a:br>
            <a:endParaRPr lang="en-US" sz="1600" dirty="0"/>
          </a:p>
        </p:txBody>
      </p:sp>
    </p:spTree>
  </p:cSld>
  <p:clrMapOvr>
    <a:masterClrMapping/>
  </p:clrMapOvr>
  <p:transition>
    <p:wedg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Construction and Verification-</a:t>
            </a:r>
            <a:endParaRPr lang="en-US" dirty="0"/>
          </a:p>
        </p:txBody>
      </p:sp>
      <p:sp>
        <p:nvSpPr>
          <p:cNvPr id="3" name="Content Placeholder 2"/>
          <p:cNvSpPr>
            <a:spLocks noGrp="1"/>
          </p:cNvSpPr>
          <p:nvPr>
            <p:ph idx="1"/>
          </p:nvPr>
        </p:nvSpPr>
        <p:spPr/>
        <p:txBody>
          <a:bodyPr/>
          <a:lstStyle/>
          <a:p>
            <a:r>
              <a:rPr lang="en-US" sz="1400" b="1" dirty="0" smtClean="0"/>
              <a:t>Software construction</a:t>
            </a:r>
            <a:r>
              <a:rPr lang="en-US" sz="1400" dirty="0" smtClean="0"/>
              <a:t> It is the detailed creation of working meaningful </a:t>
            </a:r>
            <a:r>
              <a:rPr lang="en-US" sz="1400" dirty="0" smtClean="0">
                <a:hlinkClick r:id="rId1" tooltip="Software"/>
              </a:rPr>
              <a:t>software</a:t>
            </a:r>
            <a:r>
              <a:rPr lang="en-US" sz="1400" dirty="0" smtClean="0"/>
              <a:t> through a combination of coding, verification  </a:t>
            </a:r>
            <a:r>
              <a:rPr lang="en-US" sz="1400" dirty="0" smtClean="0">
                <a:hlinkClick r:id="rId2"/>
              </a:rPr>
              <a:t>unit testing</a:t>
            </a:r>
            <a:r>
              <a:rPr lang="en-US" sz="1400" dirty="0" smtClean="0"/>
              <a:t>, </a:t>
            </a:r>
            <a:r>
              <a:rPr lang="en-US" sz="1400" dirty="0" err="1" smtClean="0">
                <a:hlinkClick r:id="rId3" tooltip="Integration testing"/>
              </a:rPr>
              <a:t>integration</a:t>
            </a:r>
            <a:r>
              <a:rPr lang="en-US" sz="1400" dirty="0" err="1" smtClean="0"/>
              <a:t>testing</a:t>
            </a:r>
            <a:r>
              <a:rPr lang="en-US" sz="1400" dirty="0" smtClean="0"/>
              <a:t> , and debugging. </a:t>
            </a:r>
            <a:endParaRPr lang="en-US" sz="1400" baseline="30000" dirty="0" smtClean="0"/>
          </a:p>
          <a:p>
            <a:endParaRPr lang="en-IN" sz="1400" baseline="30000" dirty="0" smtClean="0"/>
          </a:p>
          <a:p>
            <a:r>
              <a:rPr lang="en-US" sz="1400" b="1" dirty="0" smtClean="0"/>
              <a:t>Constructing for verification</a:t>
            </a:r>
            <a:endParaRPr lang="en-US" sz="1400" b="1" dirty="0" smtClean="0"/>
          </a:p>
          <a:p>
            <a:r>
              <a:rPr lang="en-US" sz="1400" dirty="0" smtClean="0"/>
              <a:t>Constructing for verification means building software in such a way that faults can be ferreted out readily by the software engineers writing the </a:t>
            </a:r>
            <a:r>
              <a:rPr lang="en-US" sz="1400" dirty="0" smtClean="0">
                <a:hlinkClick r:id="rId1" tooltip="Software"/>
              </a:rPr>
              <a:t>software</a:t>
            </a:r>
            <a:r>
              <a:rPr lang="en-US" sz="1400" dirty="0" smtClean="0"/>
              <a:t>, as well as during independent testing  and operational activities. Specific techniques that support constructing for </a:t>
            </a:r>
            <a:r>
              <a:rPr lang="en-US" sz="1400" dirty="0" smtClean="0">
                <a:hlinkClick r:id="rId4" tooltip="Software verification"/>
              </a:rPr>
              <a:t>verification</a:t>
            </a:r>
            <a:r>
              <a:rPr lang="en-US" sz="1400" dirty="0" smtClean="0"/>
              <a:t> include following coding standards to support code reviews, unit testing, organizing code  to support automated testing, and restricted use of complex or hard-to-</a:t>
            </a:r>
            <a:r>
              <a:rPr lang="en-US" sz="1400" dirty="0" smtClean="0">
                <a:hlinkClick r:id="rId5" tooltip="Understand"/>
              </a:rPr>
              <a:t>understand</a:t>
            </a:r>
            <a:r>
              <a:rPr lang="en-US" sz="1400" dirty="0" smtClean="0"/>
              <a:t> language structures, among others.</a:t>
            </a:r>
            <a:endParaRPr lang="en-US" sz="1400" dirty="0" smtClean="0"/>
          </a:p>
          <a:p>
            <a:endParaRPr lang="en-US" sz="1400" dirty="0"/>
          </a:p>
        </p:txBody>
      </p:sp>
    </p:spTree>
  </p:cSld>
  <p:clrMapOvr>
    <a:masterClrMapping/>
  </p:clrMapOvr>
  <p:transition>
    <p:wedg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Design:-</a:t>
            </a:r>
            <a:endParaRPr lang="en-US" dirty="0"/>
          </a:p>
        </p:txBody>
      </p:sp>
      <p:sp>
        <p:nvSpPr>
          <p:cNvPr id="3" name="Content Placeholder 2"/>
          <p:cNvSpPr>
            <a:spLocks noGrp="1"/>
          </p:cNvSpPr>
          <p:nvPr>
            <p:ph idx="1"/>
          </p:nvPr>
        </p:nvSpPr>
        <p:spPr/>
        <p:txBody>
          <a:bodyPr/>
          <a:lstStyle/>
          <a:p>
            <a:r>
              <a:rPr lang="en-US" sz="1800" dirty="0" smtClean="0"/>
              <a:t>An effective test program, incorporating the automation of software testing, involves a mini-development lifecycle of its own, complete with strategy and goal planning, test requirement definition, analysis, design, and coding. Similar to software application development, test requirements must be specified before test design is constructed. Test requirements need to be clearly defined and documented, so that all project personnel will understand the basis of the test effort. Test requirements are defined within requirement statements as an outcome of test requirement analysis.</a:t>
            </a:r>
            <a:endParaRPr lang="en-US" sz="1800" dirty="0"/>
          </a:p>
        </p:txBody>
      </p:sp>
    </p:spTree>
  </p:cSld>
  <p:clrMapOvr>
    <a:masterClrMapping/>
  </p:clrMapOvr>
  <p:transition>
    <p:wedge/>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Life cycle-</a:t>
            </a:r>
            <a:endParaRPr lang="en-US" dirty="0"/>
          </a:p>
        </p:txBody>
      </p:sp>
      <p:sp>
        <p:nvSpPr>
          <p:cNvPr id="3" name="Content Placeholder 2"/>
          <p:cNvSpPr>
            <a:spLocks noGrp="1"/>
          </p:cNvSpPr>
          <p:nvPr>
            <p:ph idx="1"/>
          </p:nvPr>
        </p:nvSpPr>
        <p:spPr/>
        <p:txBody>
          <a:bodyPr/>
          <a:lstStyle/>
          <a:p>
            <a:r>
              <a:rPr lang="en-US" sz="2000" b="1" dirty="0" smtClean="0"/>
              <a:t>Software Testing Life Cycle </a:t>
            </a:r>
            <a:endParaRPr lang="en-US" sz="2000" b="1" dirty="0" smtClean="0"/>
          </a:p>
          <a:p>
            <a:r>
              <a:rPr lang="en-US" sz="2000" b="1" dirty="0" smtClean="0"/>
              <a:t>(STLC)</a:t>
            </a:r>
            <a:r>
              <a:rPr lang="en-US" sz="2000" dirty="0" smtClean="0"/>
              <a:t> is a sequence of specific activities conducted during the testing process to ensure software quality goals are met. STLC involves both verification and validation activities. </a:t>
            </a:r>
            <a:endParaRPr lang="en-US" sz="2000" dirty="0" smtClean="0"/>
          </a:p>
          <a:p>
            <a:endParaRPr lang="en-IN" sz="2000" dirty="0" smtClean="0"/>
          </a:p>
        </p:txBody>
      </p:sp>
    </p:spTree>
  </p:cSld>
  <p:clrMapOvr>
    <a:masterClrMapping/>
  </p:clrMapOvr>
  <p:transition>
    <p:wedg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smtClean="0"/>
              <a:t>Testing Cycles:-</a:t>
            </a:r>
            <a:endParaRPr lang="en-IN" altLang="en-US" b="1" dirty="0"/>
          </a:p>
        </p:txBody>
      </p:sp>
      <p:sp>
        <p:nvSpPr>
          <p:cNvPr id="3" name="Content Placeholder 2"/>
          <p:cNvSpPr>
            <a:spLocks noGrp="1"/>
          </p:cNvSpPr>
          <p:nvPr>
            <p:ph idx="1"/>
          </p:nvPr>
        </p:nvSpPr>
        <p:spPr/>
        <p:txBody>
          <a:bodyPr/>
          <a:lstStyle/>
          <a:p>
            <a:r>
              <a:rPr lang="en-IN" altLang="en-US" dirty="0" smtClean="0"/>
              <a:t>Requirements Analysis:-</a:t>
            </a:r>
            <a:endParaRPr lang="en-IN" altLang="en-US" dirty="0"/>
          </a:p>
          <a:p>
            <a:r>
              <a:rPr lang="en-IN" altLang="en-US" dirty="0"/>
              <a:t>Test </a:t>
            </a:r>
            <a:r>
              <a:rPr lang="en-IN" altLang="en-US" dirty="0" smtClean="0"/>
              <a:t>Planning:-</a:t>
            </a:r>
            <a:endParaRPr lang="en-IN" altLang="en-US" dirty="0"/>
          </a:p>
          <a:p>
            <a:r>
              <a:rPr lang="en-IN" altLang="en-US" dirty="0" smtClean="0"/>
              <a:t>Test Case Development:-</a:t>
            </a:r>
            <a:endParaRPr lang="en-IN" altLang="en-US" dirty="0"/>
          </a:p>
          <a:p>
            <a:r>
              <a:rPr lang="en-IN" altLang="en-US" dirty="0"/>
              <a:t>Test </a:t>
            </a:r>
            <a:r>
              <a:rPr lang="en-IN" altLang="en-US" dirty="0" smtClean="0"/>
              <a:t>Environment Setup:-</a:t>
            </a:r>
            <a:endParaRPr lang="en-IN" altLang="en-US" dirty="0"/>
          </a:p>
          <a:p>
            <a:r>
              <a:rPr lang="en-IN" altLang="en-US" dirty="0"/>
              <a:t>Test </a:t>
            </a:r>
            <a:r>
              <a:rPr lang="en-IN" altLang="en-US" dirty="0" smtClean="0"/>
              <a:t>Execution:-</a:t>
            </a:r>
            <a:endParaRPr lang="en-IN" altLang="en-US" dirty="0"/>
          </a:p>
          <a:p>
            <a:r>
              <a:rPr lang="en-IN" altLang="en-US" dirty="0"/>
              <a:t>Test </a:t>
            </a:r>
            <a:r>
              <a:rPr lang="en-IN" altLang="en-US" dirty="0" smtClean="0"/>
              <a:t>Reporting:-</a:t>
            </a:r>
            <a:endParaRPr lang="en-IN" altLang="en-US" dirty="0"/>
          </a:p>
        </p:txBody>
      </p:sp>
    </p:spTree>
  </p:cSld>
  <p:clrMapOvr>
    <a:masterClrMapping/>
  </p:clrMapOvr>
  <p:transition>
    <p:wedg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Requirements:-</a:t>
            </a:r>
            <a:endParaRPr lang="en-US" dirty="0"/>
          </a:p>
        </p:txBody>
      </p:sp>
      <p:sp>
        <p:nvSpPr>
          <p:cNvPr id="3" name="Content Placeholder 2"/>
          <p:cNvSpPr>
            <a:spLocks noGrp="1"/>
          </p:cNvSpPr>
          <p:nvPr>
            <p:ph idx="1"/>
          </p:nvPr>
        </p:nvSpPr>
        <p:spPr>
          <a:xfrm>
            <a:off x="1676400" y="1214422"/>
            <a:ext cx="7010400" cy="4881578"/>
          </a:xfrm>
        </p:spPr>
        <p:txBody>
          <a:bodyPr/>
          <a:lstStyle/>
          <a:p>
            <a:r>
              <a:rPr lang="en-IN" sz="2000" dirty="0" smtClean="0"/>
              <a:t>Requirements Analysis is  the first step of STLC </a:t>
            </a:r>
            <a:endParaRPr lang="en-IN" sz="2000" dirty="0" smtClean="0"/>
          </a:p>
          <a:p>
            <a:endParaRPr lang="en-IN" sz="2000" dirty="0" smtClean="0"/>
          </a:p>
          <a:p>
            <a:r>
              <a:rPr lang="en-IN" sz="2000" dirty="0" smtClean="0"/>
              <a:t>In this phase Quality assurance team understands the requirements like what is to be tested.</a:t>
            </a:r>
            <a:endParaRPr lang="en-IN" sz="2000" dirty="0" smtClean="0"/>
          </a:p>
          <a:p>
            <a:endParaRPr lang="en-IN" sz="2000" dirty="0" smtClean="0"/>
          </a:p>
          <a:p>
            <a:r>
              <a:rPr lang="en-IN" sz="2000" dirty="0" smtClean="0"/>
              <a:t>If anything is missing or not understandable then Quality assurance team meets with the stakeholders to better understand the detail knowledge of Requirements.</a:t>
            </a:r>
            <a:endParaRPr lang="en-US" sz="2000" dirty="0"/>
          </a:p>
        </p:txBody>
      </p:sp>
    </p:spTree>
  </p:cSld>
  <p:clrMapOvr>
    <a:masterClrMapping/>
  </p:clrMapOvr>
  <p:transition>
    <p:wedg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Test planning:-</a:t>
            </a:r>
            <a:endParaRPr lang="en-US" dirty="0"/>
          </a:p>
        </p:txBody>
      </p:sp>
      <p:sp>
        <p:nvSpPr>
          <p:cNvPr id="3" name="Content Placeholder 2"/>
          <p:cNvSpPr>
            <a:spLocks noGrp="1"/>
          </p:cNvSpPr>
          <p:nvPr>
            <p:ph idx="1"/>
          </p:nvPr>
        </p:nvSpPr>
        <p:spPr>
          <a:xfrm>
            <a:off x="1676400" y="1428736"/>
            <a:ext cx="7010400" cy="4667264"/>
          </a:xfrm>
        </p:spPr>
        <p:txBody>
          <a:bodyPr/>
          <a:lstStyle/>
          <a:p>
            <a:r>
              <a:rPr lang="en-IN" dirty="0" smtClean="0"/>
              <a:t>Test planning is most efficient phase of software testing life cycle where all the testing plans are defined.</a:t>
            </a:r>
            <a:endParaRPr lang="en-IN" dirty="0" smtClean="0"/>
          </a:p>
          <a:p>
            <a:endParaRPr lang="en-IN" dirty="0" smtClean="0"/>
          </a:p>
          <a:p>
            <a:r>
              <a:rPr lang="en-IN" dirty="0" smtClean="0"/>
              <a:t>This phase gets started once the Requirement gathering phase is completed.</a:t>
            </a:r>
            <a:endParaRPr lang="en-IN" dirty="0" smtClean="0"/>
          </a:p>
          <a:p>
            <a:endParaRPr lang="en-IN" dirty="0" smtClean="0"/>
          </a:p>
          <a:p>
            <a:r>
              <a:rPr lang="en-IN" dirty="0" smtClean="0"/>
              <a:t>On what basis the planning is done?</a:t>
            </a:r>
            <a:endParaRPr lang="en-IN" dirty="0" smtClean="0"/>
          </a:p>
          <a:p>
            <a:pPr>
              <a:buNone/>
            </a:pPr>
            <a:r>
              <a:rPr lang="en-IN" dirty="0" smtClean="0"/>
              <a:t>only Requirement.</a:t>
            </a:r>
            <a:endParaRPr lang="en-IN" dirty="0" smtClean="0"/>
          </a:p>
        </p:txBody>
      </p:sp>
    </p:spTree>
  </p:cSld>
  <p:clrMapOvr>
    <a:masterClrMapping/>
  </p:clrMapOvr>
  <p:transition>
    <p:wedg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 Development-</a:t>
            </a:r>
            <a:endParaRPr lang="en-US" dirty="0"/>
          </a:p>
        </p:txBody>
      </p:sp>
      <p:sp>
        <p:nvSpPr>
          <p:cNvPr id="3" name="Content Placeholder 2"/>
          <p:cNvSpPr>
            <a:spLocks noGrp="1"/>
          </p:cNvSpPr>
          <p:nvPr>
            <p:ph idx="1"/>
          </p:nvPr>
        </p:nvSpPr>
        <p:spPr>
          <a:xfrm>
            <a:off x="1676400" y="1500174"/>
            <a:ext cx="7010400" cy="4595826"/>
          </a:xfrm>
        </p:spPr>
        <p:txBody>
          <a:bodyPr/>
          <a:lstStyle/>
          <a:p>
            <a:r>
              <a:rPr lang="en-IN" dirty="0" smtClean="0"/>
              <a:t>The test case development activity is started once the test planning activity is finished.</a:t>
            </a:r>
            <a:endParaRPr lang="en-IN" dirty="0" smtClean="0"/>
          </a:p>
          <a:p>
            <a:endParaRPr lang="en-IN" dirty="0" smtClean="0"/>
          </a:p>
          <a:p>
            <a:r>
              <a:rPr lang="en-IN" dirty="0" smtClean="0"/>
              <a:t>Once the test cases are ready then test cases are reviewed by peer members or QA lead also the requirements traceability Matrix ( RTM ) is prepared.</a:t>
            </a:r>
            <a:endParaRPr lang="en-IN" dirty="0" smtClean="0"/>
          </a:p>
          <a:p>
            <a:endParaRPr lang="en-IN" dirty="0" smtClean="0"/>
          </a:p>
          <a:p>
            <a:endParaRPr lang="en-IN" dirty="0" smtClean="0"/>
          </a:p>
          <a:p>
            <a:pPr>
              <a:buNone/>
            </a:pPr>
            <a:endParaRPr lang="en-IN" dirty="0" smtClean="0"/>
          </a:p>
        </p:txBody>
      </p:sp>
    </p:spTree>
  </p:cSld>
  <p:clrMapOvr>
    <a:masterClrMapping/>
  </p:clrMapOvr>
  <p:transition>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Testing is context dependent</a:t>
            </a:r>
            <a:br>
              <a:rPr lang="en-US" sz="2800" b="1" dirty="0" smtClean="0"/>
            </a:br>
            <a:endParaRPr lang="en-US" sz="2800" dirty="0"/>
          </a:p>
        </p:txBody>
      </p:sp>
      <p:sp>
        <p:nvSpPr>
          <p:cNvPr id="3" name="Content Placeholder 2"/>
          <p:cNvSpPr>
            <a:spLocks noGrp="1"/>
          </p:cNvSpPr>
          <p:nvPr>
            <p:ph idx="1"/>
          </p:nvPr>
        </p:nvSpPr>
        <p:spPr/>
        <p:txBody>
          <a:bodyPr/>
          <a:lstStyle/>
          <a:p>
            <a:r>
              <a:rPr lang="en-US" dirty="0" smtClean="0"/>
              <a:t>Testing is approach depends on context of the Software developed.</a:t>
            </a:r>
            <a:endParaRPr lang="en-US" dirty="0" smtClean="0"/>
          </a:p>
          <a:p>
            <a:endParaRPr lang="en-US" dirty="0" smtClean="0"/>
          </a:p>
          <a:p>
            <a:r>
              <a:rPr lang="en-US" dirty="0" smtClean="0"/>
              <a:t>2- Different types of software needs to be perform different types of testing</a:t>
            </a:r>
            <a:endParaRPr lang="en-US" dirty="0" smtClean="0"/>
          </a:p>
        </p:txBody>
      </p:sp>
    </p:spTree>
  </p:cSld>
  <p:clrMapOvr>
    <a:masterClrMapping/>
  </p:clrMapOvr>
  <p:transition>
    <p:wedg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Data Preparations:-</a:t>
            </a:r>
            <a:endParaRPr lang="en-US" dirty="0"/>
          </a:p>
        </p:txBody>
      </p:sp>
      <p:sp>
        <p:nvSpPr>
          <p:cNvPr id="3" name="Content Placeholder 2"/>
          <p:cNvSpPr>
            <a:spLocks noGrp="1"/>
          </p:cNvSpPr>
          <p:nvPr>
            <p:ph idx="1"/>
          </p:nvPr>
        </p:nvSpPr>
        <p:spPr/>
        <p:txBody>
          <a:bodyPr/>
          <a:lstStyle/>
          <a:p>
            <a:r>
              <a:rPr lang="en-IN" sz="1400" dirty="0" smtClean="0"/>
              <a:t>In order to test a software applications you need to enter some data for testing </a:t>
            </a:r>
            <a:endParaRPr lang="en-IN" sz="1400" dirty="0" smtClean="0"/>
          </a:p>
          <a:p>
            <a:endParaRPr lang="en-IN" sz="1400" dirty="0" smtClean="0"/>
          </a:p>
          <a:p>
            <a:r>
              <a:rPr lang="en-IN" sz="1400" dirty="0" smtClean="0"/>
              <a:t>Types of Test Cases:-</a:t>
            </a:r>
            <a:endParaRPr lang="en-IN" sz="1400" dirty="0" smtClean="0"/>
          </a:p>
          <a:p>
            <a:r>
              <a:rPr lang="en-IN" sz="1400" dirty="0" smtClean="0"/>
              <a:t>Functional test cases:- The test cases based on functional requirement specifications.</a:t>
            </a:r>
            <a:endParaRPr lang="en-IN" sz="1400" dirty="0" smtClean="0"/>
          </a:p>
          <a:p>
            <a:pPr>
              <a:buNone/>
            </a:pPr>
            <a:r>
              <a:rPr lang="en-IN" sz="1400" dirty="0" smtClean="0"/>
              <a:t> </a:t>
            </a:r>
            <a:endParaRPr lang="en-IN" sz="1400" dirty="0" smtClean="0"/>
          </a:p>
          <a:p>
            <a:r>
              <a:rPr lang="en-IN" sz="1400" dirty="0" smtClean="0"/>
              <a:t>Positive Test case:-</a:t>
            </a:r>
            <a:endParaRPr lang="en-IN" sz="1400" dirty="0" smtClean="0"/>
          </a:p>
          <a:p>
            <a:pPr>
              <a:buNone/>
            </a:pPr>
            <a:r>
              <a:rPr lang="en-IN" sz="1400" dirty="0" smtClean="0"/>
              <a:t>Test  cases  with valid input and also verifying that the outputs are correct.</a:t>
            </a:r>
            <a:endParaRPr lang="en-IN" sz="1400" dirty="0" smtClean="0"/>
          </a:p>
          <a:p>
            <a:pPr>
              <a:buNone/>
            </a:pPr>
            <a:endParaRPr lang="en-IN" sz="1400" dirty="0" smtClean="0"/>
          </a:p>
          <a:p>
            <a:pPr>
              <a:buNone/>
            </a:pPr>
            <a:r>
              <a:rPr lang="en-IN" sz="1400" dirty="0" smtClean="0"/>
              <a:t>Negative cases:-</a:t>
            </a:r>
            <a:endParaRPr lang="en-IN" sz="1400" dirty="0" smtClean="0"/>
          </a:p>
          <a:p>
            <a:pPr>
              <a:buNone/>
            </a:pPr>
            <a:r>
              <a:rPr lang="en-IN" sz="1400" dirty="0" smtClean="0"/>
              <a:t>This testing </a:t>
            </a:r>
            <a:r>
              <a:rPr lang="en-IN" sz="1400" dirty="0" smtClean="0"/>
              <a:t>involves </a:t>
            </a:r>
            <a:r>
              <a:rPr lang="en-IN" sz="1400" dirty="0" smtClean="0"/>
              <a:t>activity exercising application  functionality using a combination of invalids inputs some unexpected operating conditions and by some other out of bounds scenarios.</a:t>
            </a:r>
            <a:endParaRPr lang="en-IN" sz="1400" dirty="0" smtClean="0"/>
          </a:p>
          <a:p>
            <a:endParaRPr lang="en-IN" sz="1400" dirty="0" smtClean="0"/>
          </a:p>
          <a:p>
            <a:endParaRPr lang="en-US" sz="1400" dirty="0"/>
          </a:p>
        </p:txBody>
      </p:sp>
    </p:spTree>
  </p:cSld>
  <p:clrMapOvr>
    <a:masterClrMapping/>
  </p:clrMapOvr>
  <p:transition>
    <p:wedg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00098"/>
          </a:xfrm>
        </p:spPr>
        <p:txBody>
          <a:bodyPr/>
          <a:lstStyle/>
          <a:p>
            <a:r>
              <a:rPr lang="en-IN" dirty="0" smtClean="0"/>
              <a:t>Non Functional Test cases:-</a:t>
            </a:r>
            <a:endParaRPr lang="en-US" dirty="0"/>
          </a:p>
        </p:txBody>
      </p:sp>
      <p:sp>
        <p:nvSpPr>
          <p:cNvPr id="3" name="Content Placeholder 2"/>
          <p:cNvSpPr>
            <a:spLocks noGrp="1"/>
          </p:cNvSpPr>
          <p:nvPr>
            <p:ph idx="1"/>
          </p:nvPr>
        </p:nvSpPr>
        <p:spPr>
          <a:xfrm>
            <a:off x="1676400" y="1785926"/>
            <a:ext cx="7010400" cy="4310074"/>
          </a:xfrm>
        </p:spPr>
        <p:txBody>
          <a:bodyPr/>
          <a:lstStyle/>
          <a:p>
            <a:r>
              <a:rPr lang="en-IN" dirty="0" smtClean="0"/>
              <a:t>The test cases based on functional requirement specification lie performance load stress, security etc.</a:t>
            </a:r>
            <a:endParaRPr lang="en-IN" dirty="0" smtClean="0"/>
          </a:p>
          <a:p>
            <a:endParaRPr lang="en-IN" dirty="0" smtClean="0"/>
          </a:p>
          <a:p>
            <a:r>
              <a:rPr lang="en-IN" dirty="0" smtClean="0"/>
              <a:t>Test case Review:-</a:t>
            </a:r>
            <a:endParaRPr lang="en-IN" dirty="0" smtClean="0"/>
          </a:p>
          <a:p>
            <a:endParaRPr lang="en-IN" dirty="0" smtClean="0"/>
          </a:p>
          <a:p>
            <a:r>
              <a:rPr lang="en-IN" dirty="0" smtClean="0"/>
              <a:t>Reviewing is a form of testing to the verification past of the V &amp; V also called static Testing. </a:t>
            </a:r>
            <a:endParaRPr lang="en-US" dirty="0"/>
          </a:p>
        </p:txBody>
      </p:sp>
    </p:spTree>
  </p:cSld>
  <p:clrMapOvr>
    <a:masterClrMapping/>
  </p:clrMapOvr>
  <p:transition>
    <p:wedg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00098"/>
          </a:xfrm>
        </p:spPr>
        <p:txBody>
          <a:bodyPr/>
          <a:lstStyle/>
          <a:p>
            <a:r>
              <a:rPr lang="en-IN" dirty="0" smtClean="0"/>
              <a:t>Cont…</a:t>
            </a:r>
            <a:endParaRPr lang="en-US" dirty="0"/>
          </a:p>
        </p:txBody>
      </p:sp>
      <p:sp>
        <p:nvSpPr>
          <p:cNvPr id="3" name="Content Placeholder 2"/>
          <p:cNvSpPr>
            <a:spLocks noGrp="1"/>
          </p:cNvSpPr>
          <p:nvPr>
            <p:ph idx="1"/>
          </p:nvPr>
        </p:nvSpPr>
        <p:spPr>
          <a:xfrm>
            <a:off x="1676400" y="1357298"/>
            <a:ext cx="7010400" cy="4738702"/>
          </a:xfrm>
        </p:spPr>
        <p:txBody>
          <a:bodyPr/>
          <a:lstStyle/>
          <a:p>
            <a:pPr>
              <a:buNone/>
            </a:pPr>
            <a:r>
              <a:rPr lang="en-IN" sz="2400" dirty="0" smtClean="0"/>
              <a:t>Self Review:-</a:t>
            </a:r>
            <a:endParaRPr lang="en-IN" sz="2400" dirty="0" smtClean="0"/>
          </a:p>
          <a:p>
            <a:pPr>
              <a:buNone/>
            </a:pPr>
            <a:r>
              <a:rPr lang="en-IN" sz="2400" dirty="0" smtClean="0"/>
              <a:t>Review our own work by us”.</a:t>
            </a:r>
            <a:endParaRPr lang="en-IN" sz="2400" dirty="0" smtClean="0"/>
          </a:p>
          <a:p>
            <a:pPr>
              <a:buNone/>
            </a:pPr>
            <a:r>
              <a:rPr lang="en-IN" sz="2400" dirty="0" smtClean="0"/>
              <a:t>Peer </a:t>
            </a:r>
            <a:r>
              <a:rPr lang="en-US" sz="2400" dirty="0" smtClean="0"/>
              <a:t>review- Review our own work by colleague.</a:t>
            </a:r>
            <a:endParaRPr lang="en-US" sz="2400" dirty="0" smtClean="0"/>
          </a:p>
          <a:p>
            <a:pPr>
              <a:buNone/>
            </a:pPr>
            <a:endParaRPr lang="en-US" sz="2400" dirty="0" smtClean="0"/>
          </a:p>
          <a:p>
            <a:pPr>
              <a:buNone/>
            </a:pPr>
            <a:r>
              <a:rPr lang="en-IN" sz="2400" dirty="0" smtClean="0"/>
              <a:t>Lead Review:-Review our work by Test lead or Manager./ Client Review…..</a:t>
            </a:r>
            <a:endParaRPr lang="en-IN" sz="2400" dirty="0" smtClean="0"/>
          </a:p>
        </p:txBody>
      </p:sp>
    </p:spTree>
  </p:cSld>
  <p:clrMapOvr>
    <a:masterClrMapping/>
  </p:clrMapOvr>
  <p:transition>
    <p:wedg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828660"/>
          </a:xfrm>
        </p:spPr>
        <p:txBody>
          <a:bodyPr/>
          <a:lstStyle/>
          <a:p>
            <a:r>
              <a:rPr lang="en-IN" dirty="0" smtClean="0"/>
              <a:t>Test Environment Setup:-</a:t>
            </a:r>
            <a:endParaRPr lang="en-US" dirty="0"/>
          </a:p>
        </p:txBody>
      </p:sp>
      <p:sp>
        <p:nvSpPr>
          <p:cNvPr id="3" name="Content Placeholder 2"/>
          <p:cNvSpPr>
            <a:spLocks noGrp="1"/>
          </p:cNvSpPr>
          <p:nvPr>
            <p:ph idx="1"/>
          </p:nvPr>
        </p:nvSpPr>
        <p:spPr>
          <a:xfrm>
            <a:off x="1676400" y="1428736"/>
            <a:ext cx="7010400" cy="4667264"/>
          </a:xfrm>
        </p:spPr>
        <p:txBody>
          <a:bodyPr/>
          <a:lstStyle/>
          <a:p>
            <a:r>
              <a:rPr lang="en-IN" sz="2400" dirty="0" smtClean="0"/>
              <a:t>Set up the test environment is vital part of the STLC.</a:t>
            </a:r>
            <a:endParaRPr lang="en-IN" sz="2400" dirty="0" smtClean="0"/>
          </a:p>
          <a:p>
            <a:r>
              <a:rPr lang="en-IN" sz="2400" dirty="0" smtClean="0"/>
              <a:t>Basically test environment decides on which conditions software is tested.</a:t>
            </a:r>
            <a:endParaRPr lang="en-IN" sz="2400" dirty="0" smtClean="0"/>
          </a:p>
          <a:p>
            <a:r>
              <a:rPr lang="en-IN" sz="2400" dirty="0" smtClean="0"/>
              <a:t>This is independent activity and can be started parallel with test case Development.</a:t>
            </a:r>
            <a:endParaRPr lang="en-IN" sz="2400" dirty="0" smtClean="0"/>
          </a:p>
          <a:p>
            <a:r>
              <a:rPr lang="en-IN" sz="2400" dirty="0" smtClean="0"/>
              <a:t>In this process of setting up testing environment test team is not involved in it based on company to company may be developer or customer creates the testing </a:t>
            </a:r>
            <a:r>
              <a:rPr lang="en-IN" sz="2400" dirty="0" err="1" smtClean="0"/>
              <a:t>Environ.ment</a:t>
            </a:r>
            <a:endParaRPr lang="en-US" sz="2400" dirty="0"/>
          </a:p>
        </p:txBody>
      </p:sp>
    </p:spTree>
  </p:cSld>
  <p:clrMapOvr>
    <a:masterClrMapping/>
  </p:clrMapOvr>
  <p:transition>
    <p:wedg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79692"/>
            <a:ext cx="7010400" cy="1091920"/>
          </a:xfrm>
        </p:spPr>
        <p:txBody>
          <a:bodyPr/>
          <a:lstStyle/>
          <a:p>
            <a:r>
              <a:rPr lang="en-IN" sz="3200" b="1" dirty="0" smtClean="0"/>
              <a:t>Test Execution:-</a:t>
            </a:r>
            <a:endParaRPr lang="en-US" sz="3200" b="1" dirty="0"/>
          </a:p>
        </p:txBody>
      </p:sp>
      <p:sp>
        <p:nvSpPr>
          <p:cNvPr id="3" name="Content Placeholder 2"/>
          <p:cNvSpPr>
            <a:spLocks noGrp="1"/>
          </p:cNvSpPr>
          <p:nvPr>
            <p:ph idx="1"/>
          </p:nvPr>
        </p:nvSpPr>
        <p:spPr>
          <a:xfrm>
            <a:off x="1714480" y="1928802"/>
            <a:ext cx="7010400" cy="4024322"/>
          </a:xfrm>
        </p:spPr>
        <p:txBody>
          <a:bodyPr/>
          <a:lstStyle/>
          <a:p>
            <a:r>
              <a:rPr lang="en-IN" sz="1800" dirty="0" smtClean="0"/>
              <a:t>Once the defects are fixed some failed or blocked test cases can be executed again to retest the functionality.</a:t>
            </a:r>
            <a:endParaRPr lang="en-IN" sz="1800" dirty="0" smtClean="0"/>
          </a:p>
          <a:p>
            <a:endParaRPr lang="en-IN" sz="1800" dirty="0" smtClean="0"/>
          </a:p>
          <a:p>
            <a:r>
              <a:rPr lang="en-IN" sz="1800" dirty="0" smtClean="0"/>
              <a:t>Ideally every failed test case should be associated with at least single bug.</a:t>
            </a:r>
            <a:endParaRPr lang="en-IN" sz="1800" dirty="0" smtClean="0"/>
          </a:p>
          <a:p>
            <a:endParaRPr lang="en-IN" sz="1800" dirty="0" smtClean="0"/>
          </a:p>
          <a:p>
            <a:r>
              <a:rPr lang="en-IN" sz="1800" dirty="0" smtClean="0"/>
              <a:t>Once the bug fixed by development team then same test case can be executed based on your test planning .</a:t>
            </a:r>
            <a:endParaRPr lang="en-US" sz="1800" dirty="0"/>
          </a:p>
        </p:txBody>
      </p:sp>
    </p:spTree>
  </p:cSld>
  <p:clrMapOvr>
    <a:masterClrMapping/>
  </p:clrMapOvr>
  <p:transition>
    <p:wedg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000" dirty="0" smtClean="0"/>
              <a:t>The following points need to be considered for Test Execution</a:t>
            </a:r>
            <a:endParaRPr lang="en-US" sz="2000" dirty="0" smtClean="0"/>
          </a:p>
          <a:p>
            <a:r>
              <a:rPr lang="en-US" sz="2000" dirty="0" smtClean="0"/>
              <a:t>.</a:t>
            </a:r>
            <a:endParaRPr lang="en-US" sz="2000" dirty="0" smtClean="0"/>
          </a:p>
          <a:p>
            <a:r>
              <a:rPr lang="en-US" sz="2000" dirty="0" smtClean="0"/>
              <a:t>In this phase, the QA team performs actual validation of AUT based on prepared test cases and compares the stepwise result with the expected result.</a:t>
            </a:r>
            <a:endParaRPr lang="en-US" sz="2000" dirty="0" smtClean="0"/>
          </a:p>
          <a:p>
            <a:endParaRPr lang="en-US" sz="2000" dirty="0" smtClean="0"/>
          </a:p>
          <a:p>
            <a:r>
              <a:rPr lang="en-US" sz="2000" dirty="0" smtClean="0"/>
              <a:t>The entry criteria of this phase is completion of the Test Plan and the Test Cases Development phase, the test data should also be ready.</a:t>
            </a:r>
            <a:endParaRPr lang="en-US" sz="2000" dirty="0" smtClean="0"/>
          </a:p>
          <a:p>
            <a:endParaRPr lang="en-US" sz="2000" dirty="0" smtClean="0"/>
          </a:p>
        </p:txBody>
      </p:sp>
    </p:spTree>
  </p:cSld>
  <p:clrMapOvr>
    <a:masterClrMapping/>
  </p:clrMapOvr>
  <p:transition>
    <p:wedg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Activities of Test Execution:-</a:t>
            </a:r>
            <a:endParaRPr lang="en-US" dirty="0"/>
          </a:p>
        </p:txBody>
      </p:sp>
      <p:sp>
        <p:nvSpPr>
          <p:cNvPr id="3" name="Content Placeholder 2"/>
          <p:cNvSpPr>
            <a:spLocks noGrp="1"/>
          </p:cNvSpPr>
          <p:nvPr>
            <p:ph idx="1"/>
          </p:nvPr>
        </p:nvSpPr>
        <p:spPr/>
        <p:txBody>
          <a:bodyPr/>
          <a:lstStyle/>
          <a:p>
            <a:r>
              <a:rPr lang="en-IN" dirty="0" smtClean="0"/>
              <a:t>Test cases are executed based on the test planning.</a:t>
            </a:r>
            <a:endParaRPr lang="en-IN" dirty="0" smtClean="0"/>
          </a:p>
          <a:p>
            <a:endParaRPr lang="en-IN" dirty="0" smtClean="0"/>
          </a:p>
          <a:p>
            <a:r>
              <a:rPr lang="en-IN" dirty="0" smtClean="0"/>
              <a:t>Status of test cases are marked , like passed, failed , blocked run and others.</a:t>
            </a:r>
            <a:endParaRPr lang="en-IN" dirty="0" smtClean="0"/>
          </a:p>
          <a:p>
            <a:endParaRPr lang="en-IN" dirty="0" smtClean="0"/>
          </a:p>
          <a:p>
            <a:r>
              <a:rPr lang="en-IN" dirty="0" smtClean="0"/>
              <a:t>Retesting once the defects are fixed.</a:t>
            </a:r>
            <a:endParaRPr lang="en-IN" dirty="0" smtClean="0"/>
          </a:p>
          <a:p>
            <a:pPr>
              <a:buNone/>
            </a:pPr>
            <a:r>
              <a:rPr lang="en-IN" dirty="0" smtClean="0"/>
              <a:t>    Defect are track till closure.</a:t>
            </a:r>
            <a:endParaRPr lang="en-IN" dirty="0" smtClean="0"/>
          </a:p>
          <a:p>
            <a:pPr>
              <a:buNone/>
            </a:pPr>
            <a:endParaRPr lang="en-US" dirty="0" smtClean="0"/>
          </a:p>
          <a:p>
            <a:endParaRPr lang="en-US" dirty="0"/>
          </a:p>
        </p:txBody>
      </p:sp>
    </p:spTree>
  </p:cSld>
  <p:clrMapOvr>
    <a:masterClrMapping/>
  </p:clrMapOvr>
  <p:transition>
    <p:wedge/>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71536"/>
          </a:xfrm>
        </p:spPr>
        <p:txBody>
          <a:bodyPr/>
          <a:lstStyle/>
          <a:p>
            <a:r>
              <a:rPr lang="en-IN" dirty="0" smtClean="0"/>
              <a:t>Guidelines for Test Execution:-</a:t>
            </a:r>
            <a:endParaRPr lang="en-US" dirty="0"/>
          </a:p>
        </p:txBody>
      </p:sp>
      <p:sp>
        <p:nvSpPr>
          <p:cNvPr id="3" name="Content Placeholder 2"/>
          <p:cNvSpPr>
            <a:spLocks noGrp="1"/>
          </p:cNvSpPr>
          <p:nvPr>
            <p:ph idx="1"/>
          </p:nvPr>
        </p:nvSpPr>
        <p:spPr>
          <a:xfrm>
            <a:off x="1676400" y="1285860"/>
            <a:ext cx="7010400" cy="4810140"/>
          </a:xfrm>
        </p:spPr>
        <p:txBody>
          <a:bodyPr/>
          <a:lstStyle/>
          <a:p>
            <a:r>
              <a:rPr lang="en-US" sz="2000" dirty="0" smtClean="0"/>
              <a:t>Test execution is done in Quality Assurance (QA) environment.</a:t>
            </a:r>
            <a:endParaRPr lang="en-US" sz="2000" dirty="0" smtClean="0"/>
          </a:p>
          <a:p>
            <a:endParaRPr lang="en-US" sz="2000" dirty="0" smtClean="0"/>
          </a:p>
          <a:p>
            <a:r>
              <a:rPr lang="en-US" sz="2000" dirty="0" smtClean="0"/>
              <a:t>Test team size is not constant since the beginning of the project.</a:t>
            </a:r>
            <a:endParaRPr lang="en-US" sz="2000" dirty="0" smtClean="0"/>
          </a:p>
          <a:p>
            <a:endParaRPr lang="en-US" sz="2000" dirty="0" smtClean="0"/>
          </a:p>
          <a:p>
            <a:r>
              <a:rPr lang="en-US" sz="2000" dirty="0" smtClean="0"/>
              <a:t> Test execution phase consists Executing the </a:t>
            </a:r>
            <a:r>
              <a:rPr lang="en-US" sz="2000" b="1" dirty="0" smtClean="0"/>
              <a:t>test scripts ,</a:t>
            </a:r>
            <a:r>
              <a:rPr lang="en-US" sz="2000" dirty="0" smtClean="0"/>
              <a:t> test script maintenance (correct gaps in the scripts), reporting (defects, status, metrics, etc.)</a:t>
            </a:r>
            <a:endParaRPr lang="en-US" sz="2000" dirty="0" smtClean="0"/>
          </a:p>
          <a:p>
            <a:endParaRPr lang="en-US" sz="2000" dirty="0" smtClean="0"/>
          </a:p>
          <a:p>
            <a:r>
              <a:rPr lang="en-US" sz="2000" b="1" dirty="0" smtClean="0"/>
              <a:t>Exploratory Tests </a:t>
            </a:r>
            <a:r>
              <a:rPr lang="en-US" sz="2000" dirty="0" smtClean="0"/>
              <a:t> are carried out once the build is ready for testing.</a:t>
            </a:r>
            <a:endParaRPr lang="en-US" sz="2000" dirty="0" smtClean="0"/>
          </a:p>
          <a:p>
            <a:endParaRPr lang="en-US" sz="2000" dirty="0"/>
          </a:p>
        </p:txBody>
      </p:sp>
    </p:spTree>
  </p:cSld>
  <p:clrMapOvr>
    <a:masterClrMapping/>
  </p:clrMapOvr>
  <p:transition>
    <p:wedge/>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114412"/>
          </a:xfrm>
        </p:spPr>
        <p:txBody>
          <a:bodyPr/>
          <a:lstStyle/>
          <a:p>
            <a:r>
              <a:rPr lang="en-IN" dirty="0" smtClean="0"/>
              <a:t>Entry Criteria for Test Execution:-</a:t>
            </a:r>
            <a:endParaRPr lang="en-US" dirty="0"/>
          </a:p>
        </p:txBody>
      </p:sp>
      <p:sp>
        <p:nvSpPr>
          <p:cNvPr id="3" name="Content Placeholder 2"/>
          <p:cNvSpPr>
            <a:spLocks noGrp="1"/>
          </p:cNvSpPr>
          <p:nvPr>
            <p:ph idx="1"/>
          </p:nvPr>
        </p:nvSpPr>
        <p:spPr/>
        <p:txBody>
          <a:bodyPr/>
          <a:lstStyle/>
          <a:p>
            <a:r>
              <a:rPr lang="en-US" dirty="0" err="1" smtClean="0"/>
              <a:t>Baselined</a:t>
            </a:r>
            <a:r>
              <a:rPr lang="en-US" dirty="0" smtClean="0"/>
              <a:t> RTM, Test Plan , Test case/scripts are available.</a:t>
            </a:r>
            <a:endParaRPr lang="en-US" dirty="0" smtClean="0"/>
          </a:p>
          <a:p>
            <a:r>
              <a:rPr lang="en-US" dirty="0" smtClean="0"/>
              <a:t>Test environment is ready.</a:t>
            </a:r>
            <a:endParaRPr lang="en-US" dirty="0" smtClean="0"/>
          </a:p>
          <a:p>
            <a:r>
              <a:rPr lang="en-US" dirty="0" smtClean="0"/>
              <a:t>Test data set up is done.</a:t>
            </a:r>
            <a:endParaRPr lang="en-US" dirty="0" smtClean="0"/>
          </a:p>
          <a:p>
            <a:r>
              <a:rPr lang="en-US" dirty="0" smtClean="0"/>
              <a:t>Unit/Integration test report for the build to be tested is available.</a:t>
            </a:r>
            <a:endParaRPr lang="en-US" dirty="0" smtClean="0"/>
          </a:p>
          <a:p>
            <a:endParaRPr lang="en-US" dirty="0" smtClean="0"/>
          </a:p>
          <a:p>
            <a:endParaRPr lang="en-US" dirty="0"/>
          </a:p>
        </p:txBody>
      </p:sp>
    </p:spTree>
  </p:cSld>
  <p:clrMapOvr>
    <a:masterClrMapping/>
  </p:clrMapOvr>
  <p:transition>
    <p:wedg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114412"/>
          </a:xfrm>
        </p:spPr>
        <p:txBody>
          <a:bodyPr/>
          <a:lstStyle/>
          <a:p>
            <a:r>
              <a:rPr lang="en-IN" b="1" dirty="0" smtClean="0"/>
              <a:t>Exit Criteria:-</a:t>
            </a:r>
            <a:endParaRPr lang="en-US" b="1" dirty="0"/>
          </a:p>
        </p:txBody>
      </p:sp>
      <p:sp>
        <p:nvSpPr>
          <p:cNvPr id="3" name="Content Placeholder 2"/>
          <p:cNvSpPr>
            <a:spLocks noGrp="1"/>
          </p:cNvSpPr>
          <p:nvPr>
            <p:ph idx="1"/>
          </p:nvPr>
        </p:nvSpPr>
        <p:spPr>
          <a:xfrm>
            <a:off x="1676400" y="1785926"/>
            <a:ext cx="7010400" cy="4310074"/>
          </a:xfrm>
        </p:spPr>
        <p:txBody>
          <a:bodyPr/>
          <a:lstStyle/>
          <a:p>
            <a:r>
              <a:rPr lang="en-US" dirty="0" smtClean="0"/>
              <a:t>All tests planned are executed</a:t>
            </a:r>
            <a:endParaRPr lang="en-US" dirty="0" smtClean="0"/>
          </a:p>
          <a:p>
            <a:endParaRPr lang="en-US" dirty="0" smtClean="0"/>
          </a:p>
          <a:p>
            <a:r>
              <a:rPr lang="en-US" dirty="0" smtClean="0"/>
              <a:t>Defects logged and tracked to closure</a:t>
            </a:r>
            <a:endParaRPr lang="en-US" dirty="0" smtClean="0"/>
          </a:p>
          <a:p>
            <a:endParaRPr lang="en-US" dirty="0" smtClean="0"/>
          </a:p>
          <a:p>
            <a:endParaRPr lang="en-US" dirty="0"/>
          </a:p>
        </p:txBody>
      </p:sp>
    </p:spTree>
  </p:cSld>
  <p:clrMapOvr>
    <a:masterClrMapping/>
  </p:clrMapOvr>
  <p:transition>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857364"/>
            <a:ext cx="7010400" cy="4114800"/>
          </a:xfrm>
        </p:spPr>
        <p:txBody>
          <a:bodyPr/>
          <a:lstStyle/>
          <a:p>
            <a:endParaRPr lang="en-IN" b="1" dirty="0" smtClean="0"/>
          </a:p>
          <a:p>
            <a:endParaRPr lang="en-IN" b="1" dirty="0" smtClean="0"/>
          </a:p>
          <a:p>
            <a:endParaRPr lang="en-IN" b="1" dirty="0" smtClean="0"/>
          </a:p>
          <a:p>
            <a:r>
              <a:rPr lang="en-IN" b="1" dirty="0" smtClean="0"/>
              <a:t>Quality / Quality Assurance / Quality Control:-session</a:t>
            </a:r>
            <a:endParaRPr lang="en-US" b="1" dirty="0"/>
          </a:p>
        </p:txBody>
      </p:sp>
    </p:spTree>
  </p:cSld>
  <p:clrMapOvr>
    <a:masterClrMapping/>
  </p:clrMapOvr>
  <p:transition>
    <p:wedg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Test Cycle Closure:-</a:t>
            </a:r>
            <a:endParaRPr lang="en-US" dirty="0"/>
          </a:p>
        </p:txBody>
      </p:sp>
      <p:sp>
        <p:nvSpPr>
          <p:cNvPr id="3" name="Content Placeholder 2"/>
          <p:cNvSpPr>
            <a:spLocks noGrp="1"/>
          </p:cNvSpPr>
          <p:nvPr>
            <p:ph idx="1"/>
          </p:nvPr>
        </p:nvSpPr>
        <p:spPr>
          <a:xfrm>
            <a:off x="1676400" y="1142984"/>
            <a:ext cx="7010400" cy="4953016"/>
          </a:xfrm>
        </p:spPr>
        <p:txBody>
          <a:bodyPr/>
          <a:lstStyle/>
          <a:p>
            <a:r>
              <a:rPr lang="en-IN" dirty="0" smtClean="0"/>
              <a:t>Test case and bug report will analyze to find out the defect distribution by type and severity.</a:t>
            </a:r>
            <a:endParaRPr lang="en-IN" dirty="0" smtClean="0"/>
          </a:p>
          <a:p>
            <a:endParaRPr lang="en-IN" dirty="0" smtClean="0"/>
          </a:p>
          <a:p>
            <a:r>
              <a:rPr lang="en-IN" dirty="0" smtClean="0"/>
              <a:t>Once complete the test cycle then test closure report and test metrics will be prepared.</a:t>
            </a:r>
            <a:endParaRPr lang="en-IN" dirty="0" smtClean="0"/>
          </a:p>
          <a:p>
            <a:endParaRPr lang="en-IN" dirty="0" smtClean="0"/>
          </a:p>
          <a:p>
            <a:r>
              <a:rPr lang="en-IN" dirty="0" smtClean="0"/>
              <a:t>Test Result analysis to find out the defect distribution by type and severity. </a:t>
            </a:r>
            <a:endParaRPr lang="en-US" dirty="0"/>
          </a:p>
        </p:txBody>
      </p:sp>
    </p:spTree>
  </p:cSld>
  <p:clrMapOvr>
    <a:masterClrMapping/>
  </p:clrMapOvr>
  <p:transition>
    <p:wedg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828660"/>
          </a:xfrm>
        </p:spPr>
        <p:txBody>
          <a:bodyPr/>
          <a:lstStyle/>
          <a:p>
            <a:r>
              <a:rPr lang="en-IN" dirty="0" smtClean="0"/>
              <a:t>Result Analysis and Reporting</a:t>
            </a:r>
            <a:endParaRPr lang="en-US" dirty="0"/>
          </a:p>
        </p:txBody>
      </p:sp>
      <p:sp>
        <p:nvSpPr>
          <p:cNvPr id="3" name="Content Placeholder 2"/>
          <p:cNvSpPr>
            <a:spLocks noGrp="1"/>
          </p:cNvSpPr>
          <p:nvPr>
            <p:ph idx="1"/>
          </p:nvPr>
        </p:nvSpPr>
        <p:spPr>
          <a:xfrm>
            <a:off x="1676400" y="1214422"/>
            <a:ext cx="7010400" cy="4881578"/>
          </a:xfrm>
        </p:spPr>
        <p:txBody>
          <a:bodyPr/>
          <a:lstStyle/>
          <a:p>
            <a:r>
              <a:rPr lang="en-IN" dirty="0" smtClean="0"/>
              <a:t>After test Execution phase if the test case is passed then same can be marked as passed.</a:t>
            </a:r>
            <a:endParaRPr lang="en-IN" dirty="0" smtClean="0"/>
          </a:p>
          <a:p>
            <a:endParaRPr lang="en-IN" dirty="0" smtClean="0"/>
          </a:p>
          <a:p>
            <a:r>
              <a:rPr lang="en-IN" dirty="0" smtClean="0"/>
              <a:t>The Software tester have to decided what is the severity and priority of the bug.</a:t>
            </a:r>
            <a:endParaRPr lang="en-US" dirty="0"/>
          </a:p>
        </p:txBody>
      </p:sp>
    </p:spTree>
  </p:cSld>
  <p:clrMapOvr>
    <a:masterClrMapping/>
  </p:clrMapOvr>
  <p:transition>
    <p:wedge/>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Testing:-</a:t>
            </a:r>
            <a:endParaRPr lang="en-US" dirty="0"/>
          </a:p>
        </p:txBody>
      </p:sp>
      <p:sp>
        <p:nvSpPr>
          <p:cNvPr id="3" name="Content Placeholder 2"/>
          <p:cNvSpPr>
            <a:spLocks noGrp="1"/>
          </p:cNvSpPr>
          <p:nvPr>
            <p:ph idx="1"/>
          </p:nvPr>
        </p:nvSpPr>
        <p:spPr/>
        <p:txBody>
          <a:bodyPr/>
          <a:lstStyle/>
          <a:p>
            <a:r>
              <a:rPr lang="en-IN" sz="2000" dirty="0" smtClean="0"/>
              <a:t>Acceptance testing is the final stage of the  QA test cycle. It evaluate if the application is ready to released for user consumption.</a:t>
            </a:r>
            <a:endParaRPr lang="en-IN" sz="2000" dirty="0" smtClean="0"/>
          </a:p>
          <a:p>
            <a:endParaRPr lang="en-IN" sz="2000" dirty="0" smtClean="0"/>
          </a:p>
          <a:p>
            <a:r>
              <a:rPr lang="en-IN" sz="2000" dirty="0" smtClean="0"/>
              <a:t>Typically, testers carry out this phase with the help of representatives of the customer who test the application by using it.</a:t>
            </a:r>
            <a:endParaRPr lang="en-IN" sz="2000" dirty="0" smtClean="0"/>
          </a:p>
          <a:p>
            <a:r>
              <a:rPr lang="en-IN" sz="2000" dirty="0" smtClean="0"/>
              <a:t> </a:t>
            </a:r>
            <a:endParaRPr lang="en-IN" sz="2000" dirty="0" smtClean="0"/>
          </a:p>
          <a:p>
            <a:r>
              <a:rPr lang="en-IN" sz="2000" dirty="0" smtClean="0"/>
              <a:t>During this phase the user will test the system to find out whether the application meets their business needs.</a:t>
            </a:r>
            <a:endParaRPr lang="en-IN" sz="2000" dirty="0" smtClean="0"/>
          </a:p>
        </p:txBody>
      </p:sp>
    </p:spTree>
  </p:cSld>
  <p:clrMapOvr>
    <a:masterClrMapping/>
  </p:clrMapOvr>
  <p:transition>
    <p:wedg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Testing:-</a:t>
            </a:r>
            <a:endParaRPr lang="en-US" dirty="0"/>
          </a:p>
        </p:txBody>
      </p:sp>
      <p:sp>
        <p:nvSpPr>
          <p:cNvPr id="3" name="Content Placeholder 2"/>
          <p:cNvSpPr>
            <a:spLocks noGrp="1"/>
          </p:cNvSpPr>
          <p:nvPr>
            <p:ph idx="1"/>
          </p:nvPr>
        </p:nvSpPr>
        <p:spPr/>
        <p:txBody>
          <a:bodyPr/>
          <a:lstStyle/>
          <a:p>
            <a:r>
              <a:rPr lang="en-IN" sz="2000" dirty="0" smtClean="0"/>
              <a:t>Acceptance testing is the final stage of the  QA test cycle. It evaluate if the application is ready to released for user consumption.</a:t>
            </a:r>
            <a:endParaRPr lang="en-IN" sz="2000" dirty="0" smtClean="0"/>
          </a:p>
          <a:p>
            <a:endParaRPr lang="en-IN" sz="2000" dirty="0" smtClean="0"/>
          </a:p>
          <a:p>
            <a:r>
              <a:rPr lang="en-IN" sz="2000" dirty="0" smtClean="0"/>
              <a:t>Typically, testers carry out this phase with the help of representatives of the customer who test the application by using it.</a:t>
            </a:r>
            <a:endParaRPr lang="en-IN" sz="2000" dirty="0" smtClean="0"/>
          </a:p>
          <a:p>
            <a:r>
              <a:rPr lang="en-IN" sz="2000" dirty="0" smtClean="0"/>
              <a:t> </a:t>
            </a:r>
            <a:endParaRPr lang="en-IN" sz="2000" dirty="0" smtClean="0"/>
          </a:p>
          <a:p>
            <a:r>
              <a:rPr lang="en-IN" sz="2000" dirty="0" smtClean="0"/>
              <a:t>During this phase the user will test the system to find out whether the application meets their business needs.</a:t>
            </a:r>
            <a:endParaRPr lang="en-IN" sz="2000" dirty="0" smtClean="0"/>
          </a:p>
        </p:txBody>
      </p:sp>
    </p:spTree>
  </p:cSld>
  <p:clrMapOvr>
    <a:masterClrMapping/>
  </p:clrMapOvr>
  <p:transition>
    <p:wedge/>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828660"/>
          </a:xfrm>
        </p:spPr>
        <p:txBody>
          <a:bodyPr/>
          <a:lstStyle/>
          <a:p>
            <a:r>
              <a:rPr lang="en-IN" b="1" dirty="0" smtClean="0"/>
              <a:t>Implementation:-</a:t>
            </a:r>
            <a:endParaRPr lang="en-US" b="1" dirty="0"/>
          </a:p>
        </p:txBody>
      </p:sp>
      <p:sp>
        <p:nvSpPr>
          <p:cNvPr id="3" name="Content Placeholder 2"/>
          <p:cNvSpPr>
            <a:spLocks noGrp="1"/>
          </p:cNvSpPr>
          <p:nvPr>
            <p:ph idx="1"/>
          </p:nvPr>
        </p:nvSpPr>
        <p:spPr>
          <a:xfrm>
            <a:off x="1676400" y="1500174"/>
            <a:ext cx="7010400" cy="4595826"/>
          </a:xfrm>
        </p:spPr>
        <p:txBody>
          <a:bodyPr/>
          <a:lstStyle/>
          <a:p>
            <a:r>
              <a:rPr lang="en-US" sz="1800" b="1" dirty="0" smtClean="0"/>
              <a:t>Software Test Implementation</a:t>
            </a:r>
            <a:endParaRPr lang="en-US" sz="1800" b="1" dirty="0" smtClean="0"/>
          </a:p>
          <a:p>
            <a:r>
              <a:rPr lang="en-IN" sz="1800" dirty="0" smtClean="0"/>
              <a:t>Implementation is the process of converting a new or revised system </a:t>
            </a:r>
            <a:r>
              <a:rPr lang="en-IN" sz="1800" dirty="0" err="1" smtClean="0"/>
              <a:t>desin</a:t>
            </a:r>
            <a:r>
              <a:rPr lang="en-IN" sz="1800" dirty="0" smtClean="0"/>
              <a:t> into an operational one.</a:t>
            </a:r>
            <a:endParaRPr lang="en-IN" sz="1800" dirty="0" smtClean="0"/>
          </a:p>
          <a:p>
            <a:endParaRPr lang="en-IN" sz="1800" dirty="0" smtClean="0"/>
          </a:p>
          <a:p>
            <a:r>
              <a:rPr lang="en-IN" sz="1800" dirty="0" smtClean="0"/>
              <a:t>Conversion is one aspect of Implementation.</a:t>
            </a:r>
            <a:endParaRPr lang="en-IN" sz="1800" dirty="0" smtClean="0"/>
          </a:p>
          <a:p>
            <a:endParaRPr lang="en-IN" sz="1800" dirty="0" smtClean="0"/>
          </a:p>
          <a:p>
            <a:r>
              <a:rPr lang="en-IN" sz="1800" dirty="0" smtClean="0"/>
              <a:t>There are Three Types of Implementation:-</a:t>
            </a:r>
            <a:endParaRPr lang="en-US" sz="1800" dirty="0" smtClean="0"/>
          </a:p>
          <a:p>
            <a:r>
              <a:rPr lang="en-IN" sz="1800" dirty="0" smtClean="0"/>
              <a:t>Implementation of a computer system to replace a manual system.</a:t>
            </a:r>
            <a:endParaRPr lang="en-IN" sz="1800" dirty="0" smtClean="0"/>
          </a:p>
          <a:p>
            <a:r>
              <a:rPr lang="en-IN" sz="1800" dirty="0" smtClean="0"/>
              <a:t>Implementation of a new computer system to replace an existing one.</a:t>
            </a:r>
            <a:endParaRPr lang="en-IN" sz="1800" dirty="0" smtClean="0"/>
          </a:p>
          <a:p>
            <a:r>
              <a:rPr lang="en-IN" sz="1800" dirty="0" smtClean="0"/>
              <a:t>Implementation of a modified application to replace an existing one.</a:t>
            </a:r>
            <a:endParaRPr lang="en-US" sz="1800" dirty="0" smtClean="0"/>
          </a:p>
          <a:p>
            <a:endParaRPr lang="en-US" sz="1800" dirty="0"/>
          </a:p>
        </p:txBody>
      </p:sp>
    </p:spTree>
  </p:cSld>
  <p:clrMapOvr>
    <a:masterClrMapping/>
  </p:clrMapOvr>
  <p:transition>
    <p:wedg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00098"/>
          </a:xfrm>
        </p:spPr>
        <p:txBody>
          <a:bodyPr/>
          <a:lstStyle/>
          <a:p>
            <a:r>
              <a:rPr lang="en-IN" b="1" dirty="0" smtClean="0"/>
              <a:t>Post Implementation:-</a:t>
            </a:r>
            <a:endParaRPr lang="en-US" b="1" dirty="0"/>
          </a:p>
        </p:txBody>
      </p:sp>
      <p:sp>
        <p:nvSpPr>
          <p:cNvPr id="3" name="Content Placeholder 2"/>
          <p:cNvSpPr>
            <a:spLocks noGrp="1"/>
          </p:cNvSpPr>
          <p:nvPr>
            <p:ph idx="1"/>
          </p:nvPr>
        </p:nvSpPr>
        <p:spPr>
          <a:xfrm>
            <a:off x="1676400" y="1285860"/>
            <a:ext cx="7010400" cy="4810140"/>
          </a:xfrm>
        </p:spPr>
        <p:txBody>
          <a:bodyPr/>
          <a:lstStyle/>
          <a:p>
            <a:r>
              <a:rPr lang="en-IN" dirty="0" smtClean="0"/>
              <a:t>A post implementation review is conducted after completing the project Its activities aim to evaluate whether project objectives were met, how effectively the project was run, lessons for the future and the actions required to maximise the benefits from the project outputs.</a:t>
            </a:r>
            <a:endParaRPr lang="en-US" dirty="0"/>
          </a:p>
        </p:txBody>
      </p:sp>
    </p:spTree>
  </p:cSld>
  <p:clrMapOvr>
    <a:masterClrMapping/>
  </p:clrMapOvr>
  <p:transition>
    <p:wedg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042974"/>
          </a:xfrm>
        </p:spPr>
        <p:txBody>
          <a:bodyPr/>
          <a:lstStyle/>
          <a:p>
            <a:r>
              <a:rPr lang="en-IN" dirty="0" smtClean="0"/>
              <a:t>Test Closure Activities:-</a:t>
            </a:r>
            <a:endParaRPr lang="en-US" dirty="0"/>
          </a:p>
        </p:txBody>
      </p:sp>
      <p:sp>
        <p:nvSpPr>
          <p:cNvPr id="3" name="Content Placeholder 2"/>
          <p:cNvSpPr>
            <a:spLocks noGrp="1"/>
          </p:cNvSpPr>
          <p:nvPr>
            <p:ph idx="1"/>
          </p:nvPr>
        </p:nvSpPr>
        <p:spPr>
          <a:xfrm>
            <a:off x="1676400" y="1428736"/>
            <a:ext cx="7010400" cy="4667264"/>
          </a:xfrm>
        </p:spPr>
        <p:txBody>
          <a:bodyPr/>
          <a:lstStyle/>
          <a:p>
            <a:r>
              <a:rPr lang="en-US" sz="2400" dirty="0" smtClean="0"/>
              <a:t>Test closure activities are those activities which are performed at the end of the testing process. These are usually performed after the product is delivered, like generating test report etc. According to </a:t>
            </a:r>
            <a:r>
              <a:rPr lang="en-US" sz="2400" b="1" dirty="0" smtClean="0"/>
              <a:t>test process </a:t>
            </a:r>
            <a:r>
              <a:rPr lang="en-US" sz="2400" dirty="0" smtClean="0"/>
              <a:t> it is essential to guarantee that processes for delivering source information essential for </a:t>
            </a:r>
            <a:r>
              <a:rPr lang="en-US" sz="2400" b="1" dirty="0" smtClean="0"/>
              <a:t>evaluating exit criteria and reporting</a:t>
            </a:r>
            <a:r>
              <a:rPr lang="en-US" sz="2400" dirty="0" smtClean="0"/>
              <a:t> are available and effective.</a:t>
            </a:r>
            <a:endParaRPr lang="en-US" sz="2400" dirty="0" smtClean="0"/>
          </a:p>
          <a:p>
            <a:pPr>
              <a:buNone/>
            </a:pPr>
            <a:br>
              <a:rPr lang="en-US" sz="2400" dirty="0" smtClean="0"/>
            </a:br>
            <a:endParaRPr lang="en-US" sz="2400" dirty="0"/>
          </a:p>
        </p:txBody>
      </p:sp>
    </p:spTree>
  </p:cSld>
  <p:clrMapOvr>
    <a:masterClrMapping/>
  </p:clrMapOvr>
  <p:transition>
    <p:wedge/>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042974"/>
          </a:xfrm>
        </p:spPr>
        <p:txBody>
          <a:bodyPr/>
          <a:lstStyle/>
          <a:p>
            <a:r>
              <a:rPr lang="en-IN" dirty="0" smtClean="0"/>
              <a:t>Cont…</a:t>
            </a:r>
            <a:endParaRPr lang="en-US" dirty="0"/>
          </a:p>
        </p:txBody>
      </p:sp>
      <p:sp>
        <p:nvSpPr>
          <p:cNvPr id="3" name="Content Placeholder 2"/>
          <p:cNvSpPr>
            <a:spLocks noGrp="1"/>
          </p:cNvSpPr>
          <p:nvPr>
            <p:ph idx="1"/>
          </p:nvPr>
        </p:nvSpPr>
        <p:spPr>
          <a:xfrm>
            <a:off x="1676400" y="1428736"/>
            <a:ext cx="7010400" cy="4667264"/>
          </a:xfrm>
        </p:spPr>
        <p:txBody>
          <a:bodyPr/>
          <a:lstStyle/>
          <a:p>
            <a:r>
              <a:rPr lang="en-US" dirty="0" smtClean="0"/>
              <a:t>1. Checking for completion of tests</a:t>
            </a:r>
            <a:endParaRPr lang="en-US" dirty="0" smtClean="0"/>
          </a:p>
          <a:p>
            <a:r>
              <a:rPr lang="en-US" dirty="0" smtClean="0"/>
              <a:t>Here the Test Manager ensures that every </a:t>
            </a:r>
            <a:r>
              <a:rPr lang="en-US" b="1" dirty="0" smtClean="0"/>
              <a:t>test work has actually been completed</a:t>
            </a:r>
            <a:r>
              <a:rPr lang="en-US" dirty="0" smtClean="0"/>
              <a:t>. For instance, each planned test must have been run or avoided deliberately.</a:t>
            </a:r>
            <a:endParaRPr lang="en-US" dirty="0" smtClean="0"/>
          </a:p>
          <a:p>
            <a:endParaRPr lang="en-US" dirty="0"/>
          </a:p>
        </p:txBody>
      </p:sp>
    </p:spTree>
  </p:cSld>
  <p:clrMapOvr>
    <a:masterClrMapping/>
  </p:clrMapOvr>
  <p:transition>
    <p:wedg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185850"/>
          </a:xfrm>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000" dirty="0" smtClean="0"/>
              <a:t>2. Handing over test objects</a:t>
            </a:r>
            <a:endParaRPr lang="en-US" sz="2000" dirty="0" smtClean="0"/>
          </a:p>
          <a:p>
            <a:r>
              <a:rPr lang="en-US" sz="2000" dirty="0" smtClean="0"/>
              <a:t>The relevant </a:t>
            </a:r>
            <a:r>
              <a:rPr lang="en-US" sz="2000" b="1" dirty="0" smtClean="0"/>
              <a:t>work products must be passed on to the relevant people</a:t>
            </a:r>
            <a:r>
              <a:rPr lang="en-US" sz="2000" dirty="0" smtClean="0"/>
              <a:t>. For instance, known bugs must be conveyed to the system maintenance team.</a:t>
            </a:r>
            <a:endParaRPr lang="en-US" sz="2000" dirty="0" smtClean="0"/>
          </a:p>
          <a:p>
            <a:endParaRPr lang="en-US" sz="2000" dirty="0" smtClean="0"/>
          </a:p>
          <a:p>
            <a:r>
              <a:rPr lang="en-US" sz="2000" dirty="0" smtClean="0"/>
              <a:t>Tests and its setup information must be conveyed to the maintenance testing team. Sets of manual as well as automated regression tests must be recorded and passed on to the system maintenance team.</a:t>
            </a:r>
            <a:endParaRPr lang="en-US" sz="2000" dirty="0" smtClean="0"/>
          </a:p>
          <a:p>
            <a:br>
              <a:rPr lang="en-US" sz="2000" dirty="0" smtClean="0"/>
            </a:br>
            <a:endParaRPr lang="en-US" sz="2000" dirty="0"/>
          </a:p>
        </p:txBody>
      </p:sp>
    </p:spTree>
  </p:cSld>
  <p:clrMapOvr>
    <a:masterClrMapping/>
  </p:clrMapOvr>
  <p:transition>
    <p:wedg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000" dirty="0" smtClean="0"/>
              <a:t>4. Archiving</a:t>
            </a:r>
            <a:endParaRPr lang="en-US" sz="2000" dirty="0" smtClean="0"/>
          </a:p>
          <a:p>
            <a:r>
              <a:rPr lang="en-US" sz="2000" b="1" dirty="0" smtClean="0"/>
              <a:t>Test documents</a:t>
            </a:r>
            <a:r>
              <a:rPr lang="en-US" sz="2000" dirty="0" smtClean="0"/>
              <a:t> like Test reports and logs and work products </a:t>
            </a:r>
            <a:r>
              <a:rPr lang="en-US" sz="2000" b="1" dirty="0" smtClean="0"/>
              <a:t>must be archived</a:t>
            </a:r>
            <a:r>
              <a:rPr lang="en-US" sz="2000" dirty="0" smtClean="0"/>
              <a:t> in configuration management system.</a:t>
            </a:r>
            <a:endParaRPr lang="en-US" sz="2000" dirty="0" smtClean="0"/>
          </a:p>
          <a:p>
            <a:endParaRPr lang="en-US" sz="2000" dirty="0" smtClean="0"/>
          </a:p>
          <a:p>
            <a:r>
              <a:rPr lang="en-US" sz="2000" dirty="0" smtClean="0"/>
              <a:t>Say, both test and project plans – with clear relationship with version and system used for testing – must be available in planning archive.</a:t>
            </a:r>
            <a:endParaRPr lang="en-US" sz="2000" dirty="0" smtClean="0"/>
          </a:p>
          <a:p>
            <a:endParaRPr lang="en-US" sz="2000" dirty="0" smtClean="0"/>
          </a:p>
          <a:p>
            <a:r>
              <a:rPr lang="en-US" sz="2000" dirty="0" smtClean="0"/>
              <a:t>The tasks mentioned above are very important but they are </a:t>
            </a:r>
            <a:r>
              <a:rPr lang="en-US" sz="2000" b="1" dirty="0" smtClean="0"/>
              <a:t>usually missed by the testing teams</a:t>
            </a:r>
            <a:r>
              <a:rPr lang="en-US" sz="2000" dirty="0" smtClean="0"/>
              <a:t>. So, they must be clearly </a:t>
            </a:r>
            <a:r>
              <a:rPr lang="en-US" sz="2000" b="1" dirty="0" smtClean="0"/>
              <a:t>built into the test plan</a:t>
            </a:r>
            <a:r>
              <a:rPr lang="en-US" sz="2000" dirty="0" smtClean="0"/>
              <a:t>.</a:t>
            </a:r>
            <a:endParaRPr lang="en-US" sz="2000" dirty="0" smtClean="0"/>
          </a:p>
        </p:txBody>
      </p:sp>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Software Testing Types</a:t>
            </a:r>
            <a:endParaRPr lang="en-IN" altLang="en-US"/>
          </a:p>
        </p:txBody>
      </p:sp>
      <p:sp>
        <p:nvSpPr>
          <p:cNvPr id="3" name="Content Placeholder 2"/>
          <p:cNvSpPr>
            <a:spLocks noGrp="1"/>
          </p:cNvSpPr>
          <p:nvPr>
            <p:ph idx="1"/>
          </p:nvPr>
        </p:nvSpPr>
        <p:spPr/>
        <p:txBody>
          <a:bodyPr/>
          <a:lstStyle/>
          <a:p>
            <a:r>
              <a:rPr lang="en-IN" altLang="en-US" dirty="0"/>
              <a:t>Manual </a:t>
            </a:r>
            <a:r>
              <a:rPr lang="en-IN" altLang="en-US" dirty="0" smtClean="0"/>
              <a:t>Testing</a:t>
            </a:r>
            <a:endParaRPr lang="en-IN" altLang="en-US" dirty="0"/>
          </a:p>
          <a:p>
            <a:r>
              <a:rPr lang="en-IN" altLang="en-US" dirty="0"/>
              <a:t>Automation Testing</a:t>
            </a:r>
            <a:endParaRPr lang="en-IN" altLang="en-US" dirty="0"/>
          </a:p>
        </p:txBody>
      </p:sp>
    </p:spTree>
  </p:cSld>
  <p:clrMapOvr>
    <a:masterClrMapping/>
  </p:clrMapOvr>
  <p:transition>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vert="horz" wrap="square" lIns="91440" tIns="45720" rIns="91440" bIns="45720" anchor="ctr"/>
          <a:lstStyle/>
          <a:p>
            <a:pPr eaLnBrk="1" hangingPunct="1"/>
            <a:r>
              <a:rPr lang="en-IN" dirty="0"/>
              <a:t>What is Quality</a:t>
            </a:r>
            <a:endParaRPr lang="en-IN" dirty="0"/>
          </a:p>
        </p:txBody>
      </p:sp>
      <p:sp>
        <p:nvSpPr>
          <p:cNvPr id="7171" name="Rectangle 3"/>
          <p:cNvSpPr>
            <a:spLocks noGrp="1"/>
          </p:cNvSpPr>
          <p:nvPr>
            <p:ph idx="1"/>
          </p:nvPr>
        </p:nvSpPr>
        <p:spPr>
          <a:xfrm>
            <a:off x="821055" y="1447800"/>
            <a:ext cx="7865745" cy="4114800"/>
          </a:xfrm>
        </p:spPr>
        <p:txBody>
          <a:bodyPr vert="horz" wrap="square" lIns="91440" tIns="45720" rIns="91440" bIns="45720" anchor="t"/>
          <a:lstStyle/>
          <a:p>
            <a:pPr marL="0" indent="0" eaLnBrk="1" hangingPunct="1">
              <a:buNone/>
            </a:pPr>
            <a:endParaRPr dirty="0"/>
          </a:p>
          <a:p>
            <a:pPr eaLnBrk="1" hangingPunct="1"/>
            <a:r>
              <a:rPr lang="en-IN" sz="2000" dirty="0"/>
              <a:t>Quality is briefly defined as a Degree of Excellence.</a:t>
            </a:r>
            <a:endParaRPr lang="en-IN" sz="2000" dirty="0"/>
          </a:p>
          <a:p>
            <a:pPr eaLnBrk="1" hangingPunct="1"/>
            <a:endParaRPr lang="en-IN" sz="2000" dirty="0"/>
          </a:p>
          <a:p>
            <a:pPr eaLnBrk="1" hangingPunct="1"/>
            <a:r>
              <a:rPr lang="en-IN" sz="2000" dirty="0"/>
              <a:t>Quality of software saves good amoun of time and money.</a:t>
            </a:r>
            <a:endParaRPr lang="en-IN" sz="2000" dirty="0"/>
          </a:p>
          <a:p>
            <a:pPr eaLnBrk="1" hangingPunct="1"/>
            <a:endParaRPr sz="2000" dirty="0"/>
          </a:p>
          <a:p>
            <a:pPr eaLnBrk="1" hangingPunct="1"/>
            <a:r>
              <a:rPr sz="2000" dirty="0"/>
              <a:t>Software quality is nothing but delivering a bug free application and delivered on time with all requirements.</a:t>
            </a:r>
            <a:endParaRPr sz="2000" dirty="0"/>
          </a:p>
          <a:p>
            <a:pPr marL="0" indent="0" eaLnBrk="1" hangingPunct="1">
              <a:buNone/>
            </a:pPr>
            <a:endParaRPr sz="2000" dirty="0"/>
          </a:p>
        </p:txBody>
      </p:sp>
    </p:spTree>
  </p:cSld>
  <p:clrMapOvr>
    <a:masterClrMapping/>
  </p:clrMapOvr>
  <p:transition>
    <p:wedg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dirty="0" smtClean="0"/>
              <a:t>3. Learning Experience</a:t>
            </a:r>
            <a:endParaRPr lang="en-US" dirty="0" smtClean="0"/>
          </a:p>
          <a:p>
            <a:r>
              <a:rPr lang="en-US" dirty="0" smtClean="0"/>
              <a:t>An important component of test closure activities is the meetings that </a:t>
            </a:r>
            <a:r>
              <a:rPr lang="en-US" b="1" dirty="0" smtClean="0"/>
              <a:t>discuss and document lessons learned</a:t>
            </a:r>
            <a:r>
              <a:rPr lang="en-US" dirty="0" smtClean="0"/>
              <a:t> from the testing as well as the complete Software Development Life Cycle.</a:t>
            </a:r>
            <a:endParaRPr lang="en-US" dirty="0" smtClean="0"/>
          </a:p>
          <a:p>
            <a:endParaRPr lang="en-US" dirty="0"/>
          </a:p>
        </p:txBody>
      </p:sp>
    </p:spTree>
  </p:cSld>
  <p:clrMapOvr>
    <a:masterClrMapping/>
  </p:clrMapOvr>
  <p:transition>
    <p:wedge/>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dirty="0" smtClean="0"/>
              <a:t>One or more of these </a:t>
            </a:r>
            <a:r>
              <a:rPr lang="en-US" b="1" dirty="0" smtClean="0"/>
              <a:t>tasks may be left out due to any of these reasons</a:t>
            </a:r>
            <a:r>
              <a:rPr lang="en-US" dirty="0" smtClean="0"/>
              <a:t>:</a:t>
            </a:r>
            <a:endParaRPr lang="en-US" dirty="0" smtClean="0"/>
          </a:p>
          <a:p>
            <a:r>
              <a:rPr lang="en-US" dirty="0" smtClean="0"/>
              <a:t>Untimely reassignment</a:t>
            </a:r>
            <a:endParaRPr lang="en-US" dirty="0" smtClean="0"/>
          </a:p>
          <a:p>
            <a:r>
              <a:rPr lang="en-US" dirty="0" smtClean="0"/>
              <a:t>Removal of team members</a:t>
            </a:r>
            <a:endParaRPr lang="en-US" dirty="0" smtClean="0"/>
          </a:p>
          <a:p>
            <a:r>
              <a:rPr lang="en-US" dirty="0" smtClean="0"/>
              <a:t>Demand for resources for other projects</a:t>
            </a:r>
            <a:endParaRPr lang="en-US" dirty="0" smtClean="0"/>
          </a:p>
          <a:p>
            <a:r>
              <a:rPr lang="en-US" dirty="0" smtClean="0"/>
              <a:t>Team fatigue</a:t>
            </a:r>
            <a:endParaRPr lang="en-US" dirty="0" smtClean="0"/>
          </a:p>
          <a:p>
            <a:endParaRPr lang="en-US" dirty="0" smtClean="0"/>
          </a:p>
          <a:p>
            <a:endParaRPr lang="en-US" dirty="0"/>
          </a:p>
        </p:txBody>
      </p:sp>
    </p:spTree>
  </p:cSld>
  <p:clrMapOvr>
    <a:masterClrMapping/>
  </p:clrMapOvr>
  <p:transition>
    <p:wedge/>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3200" b="1" dirty="0" smtClean="0"/>
          </a:p>
          <a:p>
            <a:endParaRPr lang="en-IN" sz="3200" b="1" dirty="0" smtClean="0"/>
          </a:p>
          <a:p>
            <a:r>
              <a:rPr lang="en-IN" sz="3200" b="1" dirty="0" smtClean="0"/>
              <a:t>Test Design for Functional Testing  (Session)</a:t>
            </a:r>
            <a:endParaRPr lang="en-US" sz="3200" b="1" dirty="0"/>
          </a:p>
        </p:txBody>
      </p:sp>
    </p:spTree>
  </p:cSld>
  <p:clrMapOvr>
    <a:masterClrMapping/>
  </p:clrMapOvr>
  <p:transition>
    <p:wedge/>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85794"/>
            <a:ext cx="7010400" cy="5310206"/>
          </a:xfrm>
        </p:spPr>
        <p:txBody>
          <a:bodyPr/>
          <a:lstStyle/>
          <a:p>
            <a:endParaRPr lang="en-IN" b="1" dirty="0" smtClean="0"/>
          </a:p>
          <a:p>
            <a:endParaRPr lang="en-IN" b="1" dirty="0" smtClean="0"/>
          </a:p>
          <a:p>
            <a:endParaRPr lang="en-IN" b="1" dirty="0" smtClean="0"/>
          </a:p>
          <a:p>
            <a:endParaRPr lang="en-IN" b="1" dirty="0" smtClean="0"/>
          </a:p>
          <a:p>
            <a:r>
              <a:rPr lang="en-IN" b="1" dirty="0" smtClean="0"/>
              <a:t>Black Box Techniques:-Session:-</a:t>
            </a:r>
            <a:endParaRPr lang="en-US" b="1" dirty="0"/>
          </a:p>
        </p:txBody>
      </p:sp>
    </p:spTree>
  </p:cSld>
  <p:clrMapOvr>
    <a:masterClrMapping/>
  </p:clrMapOvr>
  <p:transition>
    <p:wedge/>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185850"/>
          </a:xfrm>
        </p:spPr>
        <p:txBody>
          <a:bodyPr/>
          <a:lstStyle/>
          <a:p>
            <a:r>
              <a:rPr lang="en-IN" b="1" dirty="0" smtClean="0"/>
              <a:t>Boundary Value Analysis:-</a:t>
            </a:r>
            <a:endParaRPr lang="en-US" b="1" dirty="0"/>
          </a:p>
        </p:txBody>
      </p:sp>
      <p:sp>
        <p:nvSpPr>
          <p:cNvPr id="3" name="Content Placeholder 2"/>
          <p:cNvSpPr>
            <a:spLocks noGrp="1"/>
          </p:cNvSpPr>
          <p:nvPr>
            <p:ph idx="1"/>
          </p:nvPr>
        </p:nvSpPr>
        <p:spPr/>
        <p:txBody>
          <a:bodyPr/>
          <a:lstStyle/>
          <a:p>
            <a:r>
              <a:rPr lang="en-US" sz="2000" dirty="0" smtClean="0"/>
              <a:t>It is the widely used black-box testing, which is also the basis for equivalence testing. Boundary value analysis tests the software with test cases with extreme values of test data. BVA is used to identify the flaws or errors that arise due to the limits of input data.</a:t>
            </a:r>
            <a:endParaRPr lang="en-US" sz="2000" dirty="0" smtClean="0"/>
          </a:p>
          <a:p>
            <a:endParaRPr lang="en-US" sz="2000" dirty="0" smtClean="0"/>
          </a:p>
          <a:p>
            <a:r>
              <a:rPr lang="en-US" sz="2000" dirty="0" smtClean="0"/>
              <a:t>For example: Taking inputs for a test case data for an age section should accept a valid data of anything between 1-100. According to BVP analysis, the software will be tested against four test data as -1, 1, 100, and 101 to check the system’s response using the boundary values.</a:t>
            </a:r>
            <a:endParaRPr lang="en-US" sz="2000" dirty="0" smtClean="0"/>
          </a:p>
          <a:p>
            <a:br>
              <a:rPr lang="en-US" sz="2000" dirty="0" smtClean="0"/>
            </a:br>
            <a:endParaRPr lang="en-US" sz="2000" dirty="0"/>
          </a:p>
        </p:txBody>
      </p:sp>
    </p:spTree>
  </p:cSld>
  <p:clrMapOvr>
    <a:masterClrMapping/>
  </p:clrMapOvr>
  <p:transition>
    <p:wedge/>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IN" dirty="0" smtClean="0"/>
              <a:t>Types of black box techniques:-</a:t>
            </a:r>
            <a:endParaRPr lang="en-IN" dirty="0" smtClean="0"/>
          </a:p>
          <a:p>
            <a:endParaRPr lang="en-IN" dirty="0" smtClean="0"/>
          </a:p>
          <a:p>
            <a:endParaRPr lang="en-IN" dirty="0" smtClean="0"/>
          </a:p>
          <a:p>
            <a:pPr>
              <a:buNone/>
            </a:pPr>
            <a:endParaRPr lang="en-US" dirty="0"/>
          </a:p>
        </p:txBody>
      </p:sp>
      <p:sp>
        <p:nvSpPr>
          <p:cNvPr id="4" name="Rectangle 3"/>
          <p:cNvSpPr/>
          <p:nvPr/>
        </p:nvSpPr>
        <p:spPr>
          <a:xfrm>
            <a:off x="2286000" y="2551837"/>
            <a:ext cx="4572000" cy="2308324"/>
          </a:xfrm>
          <a:prstGeom prst="rect">
            <a:avLst/>
          </a:prstGeom>
        </p:spPr>
        <p:txBody>
          <a:bodyPr>
            <a:spAutoFit/>
          </a:bodyPr>
          <a:lstStyle/>
          <a:p>
            <a:r>
              <a:rPr lang="en-US" sz="2400" b="1" dirty="0" smtClean="0"/>
              <a:t>Boundary Value Analysis:</a:t>
            </a:r>
            <a:endParaRPr lang="en-US" sz="2400" b="1" dirty="0" smtClean="0"/>
          </a:p>
          <a:p>
            <a:r>
              <a:rPr lang="en-US" sz="2400" b="1" dirty="0" smtClean="0"/>
              <a:t>Equivalence partitioning:</a:t>
            </a:r>
            <a:endParaRPr lang="en-US" sz="2400" b="1" dirty="0" smtClean="0"/>
          </a:p>
          <a:p>
            <a:r>
              <a:rPr lang="en-US" sz="2400" b="1" dirty="0" smtClean="0"/>
              <a:t>State Transition Testing:</a:t>
            </a:r>
            <a:endParaRPr lang="en-US" sz="2400" b="1" dirty="0" smtClean="0"/>
          </a:p>
          <a:p>
            <a:r>
              <a:rPr lang="en-US" sz="2400" b="1" dirty="0" smtClean="0"/>
              <a:t>Decision Table Testing:</a:t>
            </a:r>
            <a:endParaRPr lang="en-US" sz="2400" b="1" dirty="0" smtClean="0"/>
          </a:p>
          <a:p>
            <a:r>
              <a:rPr lang="en-US" sz="2400" b="1" dirty="0" smtClean="0"/>
              <a:t>Graph-Based Testing:</a:t>
            </a:r>
            <a:endParaRPr lang="en-US" sz="2400" b="1" dirty="0" smtClean="0"/>
          </a:p>
          <a:p>
            <a:r>
              <a:rPr lang="en-US" sz="2400" b="1" dirty="0" smtClean="0"/>
              <a:t>Error Guessing Technique:</a:t>
            </a:r>
            <a:endParaRPr lang="en-US" sz="2400" b="1" dirty="0"/>
          </a:p>
        </p:txBody>
      </p:sp>
    </p:spTree>
  </p:cSld>
  <p:clrMapOvr>
    <a:masterClrMapping/>
  </p:clrMapOvr>
  <p:transition>
    <p:wedge/>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Equivalence partitioning:-</a:t>
            </a:r>
            <a:endParaRPr lang="en-US" dirty="0"/>
          </a:p>
        </p:txBody>
      </p:sp>
      <p:sp>
        <p:nvSpPr>
          <p:cNvPr id="3" name="Content Placeholder 2"/>
          <p:cNvSpPr>
            <a:spLocks noGrp="1"/>
          </p:cNvSpPr>
          <p:nvPr>
            <p:ph idx="1"/>
          </p:nvPr>
        </p:nvSpPr>
        <p:spPr/>
        <p:txBody>
          <a:bodyPr/>
          <a:lstStyle/>
          <a:p>
            <a:r>
              <a:rPr lang="en-US" dirty="0" smtClean="0"/>
              <a:t>This test case designing techniques checks the input and output by dividing the input into equivalent classes. The data must be tested at least once to ensure maximum test coverage of data. It is the exhaustive form of testing, which also reduces the redundancy of inputs.</a:t>
            </a:r>
            <a:endParaRPr lang="en-US" dirty="0" smtClean="0"/>
          </a:p>
          <a:p>
            <a:br>
              <a:rPr lang="en-US" dirty="0" smtClean="0"/>
            </a:br>
            <a:endParaRPr lang="en-US" dirty="0"/>
          </a:p>
        </p:txBody>
      </p:sp>
    </p:spTree>
  </p:cSld>
  <p:clrMapOvr>
    <a:masterClrMapping/>
  </p:clrMapOvr>
  <p:transition>
    <p:wedge/>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State Transition Testing:-</a:t>
            </a:r>
            <a:endParaRPr lang="en-US" b="1" dirty="0"/>
          </a:p>
        </p:txBody>
      </p:sp>
      <p:sp>
        <p:nvSpPr>
          <p:cNvPr id="3" name="Content Placeholder 2"/>
          <p:cNvSpPr>
            <a:spLocks noGrp="1"/>
          </p:cNvSpPr>
          <p:nvPr>
            <p:ph idx="1"/>
          </p:nvPr>
        </p:nvSpPr>
        <p:spPr/>
        <p:txBody>
          <a:bodyPr/>
          <a:lstStyle/>
          <a:p>
            <a:r>
              <a:rPr lang="en-US" sz="2000" dirty="0" smtClean="0"/>
              <a:t>This testing technique uses the inputs, outputs, and the state of the system during the testing phase. It checks the software against the sequence of transitions or events among the test data.</a:t>
            </a:r>
            <a:endParaRPr lang="en-US" sz="2000" dirty="0" smtClean="0"/>
          </a:p>
          <a:p>
            <a:r>
              <a:rPr lang="en-US" sz="2000" dirty="0" smtClean="0"/>
              <a:t>Based on the type of software that is tested, it checks for the behavioral changes of a system in a particular state or another state while maintaining the same inputs.</a:t>
            </a:r>
            <a:endParaRPr lang="en-US" sz="2000" dirty="0" smtClean="0"/>
          </a:p>
          <a:p>
            <a:endParaRPr lang="en-US" sz="2000" dirty="0"/>
          </a:p>
        </p:txBody>
      </p:sp>
    </p:spTree>
  </p:cSld>
  <p:clrMapOvr>
    <a:masterClrMapping/>
  </p:clrMapOvr>
  <p:transition>
    <p:wedg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400" dirty="0" smtClean="0"/>
              <a:t>For example, A login page will let you input username and password until three attempts. Each incorrect password will be sent the user to the login page. After the third attempt, the user will be sent to an error page. This state transition method considers the various states of the system and the inputs to pass only the right sequence of the testing</a:t>
            </a:r>
            <a:endParaRPr lang="en-US" sz="2400" dirty="0" smtClean="0"/>
          </a:p>
          <a:p>
            <a:endParaRPr lang="en-US" sz="2400" dirty="0"/>
          </a:p>
        </p:txBody>
      </p:sp>
    </p:spTree>
  </p:cSld>
  <p:clrMapOvr>
    <a:masterClrMapping/>
  </p:clrMapOvr>
  <p:transition>
    <p:wedg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Decision Table Testing:-</a:t>
            </a:r>
            <a:endParaRPr lang="en-US" b="1" dirty="0"/>
          </a:p>
        </p:txBody>
      </p:sp>
      <p:sp>
        <p:nvSpPr>
          <p:cNvPr id="3" name="Content Placeholder 2"/>
          <p:cNvSpPr>
            <a:spLocks noGrp="1"/>
          </p:cNvSpPr>
          <p:nvPr>
            <p:ph idx="1"/>
          </p:nvPr>
        </p:nvSpPr>
        <p:spPr/>
        <p:txBody>
          <a:bodyPr/>
          <a:lstStyle/>
          <a:p>
            <a:r>
              <a:rPr lang="en-US" dirty="0" smtClean="0"/>
              <a:t>This approach creates test cases based on various possibilities. It considers multiple test cases in a </a:t>
            </a:r>
            <a:r>
              <a:rPr lang="en-US" dirty="0" smtClean="0">
                <a:hlinkClick r:id="rId1"/>
              </a:rPr>
              <a:t>decision table</a:t>
            </a:r>
            <a:r>
              <a:rPr lang="en-US" dirty="0" smtClean="0"/>
              <a:t> format where each condition is checked and fulfilled, to pass the test and provide accurate output. It is preferred in case of various input combinations and multiple possibilities.</a:t>
            </a:r>
            <a:endParaRPr lang="en-US" dirty="0" smtClean="0"/>
          </a:p>
        </p:txBody>
      </p:sp>
    </p:spTree>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Quality Application -</a:t>
            </a:r>
            <a:endParaRPr lang="en-US" dirty="0"/>
          </a:p>
        </p:txBody>
      </p:sp>
      <p:sp>
        <p:nvSpPr>
          <p:cNvPr id="3" name="Content Placeholder 2"/>
          <p:cNvSpPr>
            <a:spLocks noGrp="1"/>
          </p:cNvSpPr>
          <p:nvPr>
            <p:ph idx="1"/>
          </p:nvPr>
        </p:nvSpPr>
        <p:spPr/>
        <p:txBody>
          <a:bodyPr/>
          <a:lstStyle/>
          <a:p>
            <a:r>
              <a:rPr lang="en-US" dirty="0" smtClean="0"/>
              <a:t>When defining application quality, several characteristics make up this concept for program evaluation. Software should have transferability, meaning it is easy to understand by all team members.</a:t>
            </a:r>
            <a:endParaRPr lang="en-US" dirty="0" smtClean="0"/>
          </a:p>
          <a:p>
            <a:endParaRPr lang="en-US" dirty="0"/>
          </a:p>
        </p:txBody>
      </p:sp>
    </p:spTree>
  </p:cSld>
  <p:clrMapOvr>
    <a:masterClrMapping/>
  </p:clrMapOvr>
  <p:transition>
    <p:wedg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400" dirty="0" smtClean="0"/>
              <a:t>For example, A food delivery application will check various payment modes as input to place the order — decision making based on the table.</a:t>
            </a:r>
            <a:endParaRPr lang="en-US" sz="2400" dirty="0" smtClean="0"/>
          </a:p>
          <a:p>
            <a:r>
              <a:rPr lang="en-US" sz="2400" dirty="0" smtClean="0"/>
              <a:t>Case1: If the end-user has a card, then the system will not check for cash or coupon and will take action to place the order.</a:t>
            </a:r>
            <a:endParaRPr lang="en-US" sz="2400" dirty="0" smtClean="0"/>
          </a:p>
          <a:p>
            <a:r>
              <a:rPr lang="en-US" sz="2400" dirty="0" smtClean="0"/>
              <a:t>Case2: If the end-user has a coupon will not be checked for a card or cash and action will be taken.</a:t>
            </a:r>
            <a:endParaRPr lang="en-US" sz="2400" dirty="0" smtClean="0"/>
          </a:p>
        </p:txBody>
      </p:sp>
    </p:spTree>
  </p:cSld>
  <p:clrMapOvr>
    <a:masterClrMapping/>
  </p:clrMapOvr>
  <p:transition>
    <p:wedg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dirty="0" smtClean="0"/>
              <a:t>Case3: if the end-user has cash, the action will be taken.</a:t>
            </a:r>
            <a:endParaRPr lang="en-US" dirty="0" smtClean="0"/>
          </a:p>
          <a:p>
            <a:r>
              <a:rPr lang="en-US" dirty="0" smtClean="0"/>
              <a:t>Case4: If the end-user doesn’t have anything, then action will not be taken.</a:t>
            </a:r>
            <a:endParaRPr lang="en-US" dirty="0" smtClean="0"/>
          </a:p>
          <a:p>
            <a:r>
              <a:rPr lang="en-US" b="1" dirty="0" smtClean="0"/>
              <a:t>5- Graph-Based Testing:</a:t>
            </a:r>
            <a:endParaRPr lang="en-US" dirty="0" smtClean="0"/>
          </a:p>
          <a:p>
            <a:r>
              <a:rPr lang="en-US" dirty="0" smtClean="0"/>
              <a:t>It is similar to a decision-based test case design approach where the relationship between links and input cases are considered.</a:t>
            </a:r>
            <a:endParaRPr lang="en-US" dirty="0" smtClean="0"/>
          </a:p>
          <a:p>
            <a:endParaRPr lang="en-US" dirty="0" smtClean="0"/>
          </a:p>
          <a:p>
            <a:endParaRPr lang="en-US" dirty="0" smtClean="0"/>
          </a:p>
          <a:p>
            <a:endParaRPr lang="en-US" dirty="0"/>
          </a:p>
        </p:txBody>
      </p:sp>
    </p:spTree>
  </p:cSld>
  <p:clrMapOvr>
    <a:masterClrMapping/>
  </p:clrMapOvr>
  <p:transition>
    <p:wedg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Error Guessing Technique:</a:t>
            </a:r>
            <a:endParaRPr lang="en-US" dirty="0"/>
          </a:p>
        </p:txBody>
      </p:sp>
      <p:sp>
        <p:nvSpPr>
          <p:cNvPr id="3" name="Content Placeholder 2"/>
          <p:cNvSpPr>
            <a:spLocks noGrp="1"/>
          </p:cNvSpPr>
          <p:nvPr>
            <p:ph idx="1"/>
          </p:nvPr>
        </p:nvSpPr>
        <p:spPr/>
        <p:txBody>
          <a:bodyPr/>
          <a:lstStyle/>
          <a:p>
            <a:r>
              <a:rPr lang="en-US" sz="2400" dirty="0" smtClean="0"/>
              <a:t>This method of designing test cases is about guessing the output and input to fix any errors that might be present in the system. It depends on the skills and judgment of the tester.</a:t>
            </a:r>
            <a:endParaRPr lang="en-US" sz="2400" dirty="0" smtClean="0"/>
          </a:p>
          <a:p>
            <a:endParaRPr lang="en-US" sz="2400" dirty="0" smtClean="0"/>
          </a:p>
          <a:p>
            <a:r>
              <a:rPr lang="en-US" sz="2400" dirty="0" smtClean="0"/>
              <a:t>Comparison testing</a:t>
            </a:r>
            <a:endParaRPr lang="en-US" sz="2400" dirty="0" smtClean="0"/>
          </a:p>
          <a:p>
            <a:endParaRPr lang="en-US" sz="2400" dirty="0" smtClean="0"/>
          </a:p>
          <a:p>
            <a:r>
              <a:rPr lang="en-US" sz="2400" dirty="0" smtClean="0"/>
              <a:t>This method uses the two different versions of the same software to compare and validate the results.</a:t>
            </a:r>
            <a:endParaRPr lang="en-US" sz="2400" dirty="0" smtClean="0"/>
          </a:p>
          <a:p>
            <a:endParaRPr lang="en-US" sz="2400" dirty="0"/>
          </a:p>
        </p:txBody>
      </p:sp>
    </p:spTree>
  </p:cSld>
  <p:clrMapOvr>
    <a:masterClrMapping/>
  </p:clrMapOvr>
  <p:transition>
    <p:wedg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 to test Design:-</a:t>
            </a:r>
            <a:endParaRPr lang="en-US" b="1" dirty="0"/>
          </a:p>
        </p:txBody>
      </p:sp>
      <p:sp>
        <p:nvSpPr>
          <p:cNvPr id="3" name="Content Placeholder 2"/>
          <p:cNvSpPr>
            <a:spLocks noGrp="1"/>
          </p:cNvSpPr>
          <p:nvPr>
            <p:ph idx="1"/>
          </p:nvPr>
        </p:nvSpPr>
        <p:spPr/>
        <p:txBody>
          <a:bodyPr/>
          <a:lstStyle/>
          <a:p>
            <a:r>
              <a:rPr lang="en-US" b="1" dirty="0" smtClean="0"/>
              <a:t>Test design</a:t>
            </a:r>
            <a:r>
              <a:rPr lang="en-US" dirty="0" smtClean="0"/>
              <a:t> is a phase with the goal to create </a:t>
            </a:r>
            <a:r>
              <a:rPr lang="en-US" b="1" dirty="0" smtClean="0"/>
              <a:t>test</a:t>
            </a:r>
            <a:r>
              <a:rPr lang="en-US" dirty="0" smtClean="0"/>
              <a:t> cases. A </a:t>
            </a:r>
            <a:r>
              <a:rPr lang="en-US" b="1" dirty="0" smtClean="0"/>
              <a:t>test</a:t>
            </a:r>
            <a:r>
              <a:rPr lang="en-US" dirty="0" smtClean="0"/>
              <a:t> case is the result of applying a </a:t>
            </a:r>
            <a:r>
              <a:rPr lang="en-US" b="1" dirty="0" smtClean="0"/>
              <a:t>test design</a:t>
            </a:r>
            <a:r>
              <a:rPr lang="en-US" dirty="0" smtClean="0"/>
              <a:t> technique to a specific location in the software system application (or part thereof). Some </a:t>
            </a:r>
            <a:r>
              <a:rPr lang="en-US" b="1" dirty="0" smtClean="0"/>
              <a:t>test design</a:t>
            </a:r>
            <a:r>
              <a:rPr lang="en-US" dirty="0" smtClean="0"/>
              <a:t> techniques will, when applied, result in a set of </a:t>
            </a:r>
            <a:r>
              <a:rPr lang="en-US" b="1" dirty="0" smtClean="0"/>
              <a:t>test</a:t>
            </a:r>
            <a:endParaRPr lang="en-US" dirty="0"/>
          </a:p>
        </p:txBody>
      </p:sp>
    </p:spTree>
  </p:cSld>
  <p:clrMapOvr>
    <a:masterClrMapping/>
  </p:clrMapOvr>
  <p:transition>
    <p:wedg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RTM :-</a:t>
            </a:r>
            <a:endParaRPr lang="en-US" dirty="0"/>
          </a:p>
        </p:txBody>
      </p:sp>
      <p:sp>
        <p:nvSpPr>
          <p:cNvPr id="3" name="Content Placeholder 2"/>
          <p:cNvSpPr>
            <a:spLocks noGrp="1"/>
          </p:cNvSpPr>
          <p:nvPr>
            <p:ph idx="1"/>
          </p:nvPr>
        </p:nvSpPr>
        <p:spPr/>
        <p:txBody>
          <a:bodyPr/>
          <a:lstStyle/>
          <a:p>
            <a:r>
              <a:rPr lang="en-US" b="1" dirty="0" smtClean="0"/>
              <a:t>Requirement Traceability Matrix (RTM)</a:t>
            </a:r>
            <a:r>
              <a:rPr lang="en-US" dirty="0" smtClean="0"/>
              <a:t> is a document that maps and traces user requirement with test cases. It captures all requirements proposed by the client and requirement traceability in a single document, delivered at the conclusion of the Software </a:t>
            </a:r>
            <a:r>
              <a:rPr lang="en-US" dirty="0" err="1" smtClean="0"/>
              <a:t>devlopement</a:t>
            </a:r>
            <a:r>
              <a:rPr lang="en-US" dirty="0" smtClean="0"/>
              <a:t> life cycle. </a:t>
            </a:r>
            <a:endParaRPr lang="en-US" dirty="0"/>
          </a:p>
        </p:txBody>
      </p:sp>
    </p:spTree>
  </p:cSld>
  <p:clrMapOvr>
    <a:masterClrMapping/>
  </p:clrMapOvr>
  <p:transition>
    <p:wedge/>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dirty="0" smtClean="0"/>
              <a:t>The main purpose of Requirement Traceability Matrix is to validate that all requirements are checked via test cases such that no functionality is unchecked during Software testing.</a:t>
            </a:r>
            <a:endParaRPr lang="en-US" dirty="0" smtClean="0"/>
          </a:p>
          <a:p>
            <a:br>
              <a:rPr lang="en-US" dirty="0" smtClean="0"/>
            </a:br>
            <a:endParaRPr lang="en-US" dirty="0" smtClean="0"/>
          </a:p>
          <a:p>
            <a:endParaRPr lang="en-US" dirty="0"/>
          </a:p>
        </p:txBody>
      </p:sp>
    </p:spTree>
  </p:cSld>
  <p:clrMapOvr>
    <a:masterClrMapping/>
  </p:clrMapOvr>
  <p:transition>
    <p:wedg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b="1" dirty="0" smtClean="0"/>
              <a:t>Why RTM is Important?</a:t>
            </a:r>
            <a:endParaRPr lang="en-US" b="1" dirty="0" smtClean="0"/>
          </a:p>
          <a:p>
            <a:r>
              <a:rPr lang="en-US" dirty="0" smtClean="0"/>
              <a:t>The main agenda of every tester should be to understand the client’s requirement and make sure that the output product should be defect-free. To achieve this goal, every QA should understand the requirement thoroughly and create positive and negative test cases.</a:t>
            </a:r>
            <a:endParaRPr lang="en-US" dirty="0" smtClean="0"/>
          </a:p>
          <a:p>
            <a:br>
              <a:rPr lang="en-US" dirty="0" smtClean="0"/>
            </a:br>
            <a:endParaRPr lang="en-US" dirty="0"/>
          </a:p>
        </p:txBody>
      </p:sp>
    </p:spTree>
  </p:cSld>
  <p:clrMapOvr>
    <a:masterClrMapping/>
  </p:clrMapOvr>
  <p:transition>
    <p:wedg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57232"/>
            <a:ext cx="7010400" cy="5238768"/>
          </a:xfrm>
        </p:spPr>
        <p:txBody>
          <a:bodyPr/>
          <a:lstStyle/>
          <a:p>
            <a:pPr>
              <a:buNone/>
            </a:pPr>
            <a:r>
              <a:rPr lang="en-IN" b="1" dirty="0" smtClean="0"/>
              <a:t>Example of RTM:-</a:t>
            </a:r>
            <a:endParaRPr lang="en-US" b="1" dirty="0" smtClean="0"/>
          </a:p>
          <a:p>
            <a:endParaRPr lang="en-US" dirty="0"/>
          </a:p>
        </p:txBody>
      </p:sp>
      <p:sp>
        <p:nvSpPr>
          <p:cNvPr id="272385" name="Rectangle 1"/>
          <p:cNvSpPr>
            <a:spLocks noChangeArrowheads="1"/>
          </p:cNvSpPr>
          <p:nvPr/>
        </p:nvSpPr>
        <p:spPr bwMode="auto">
          <a:xfrm>
            <a:off x="0" y="0"/>
            <a:ext cx="9144000" cy="0"/>
          </a:xfrm>
          <a:prstGeom prst="rect">
            <a:avLst/>
          </a:prstGeom>
          <a:solidFill>
            <a:srgbClr val="FFFFFF"/>
          </a:solid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sz="1300" b="0" i="0" u="none" strike="noStrike" cap="none" normalizeH="0" baseline="0" smtClean="0">
                <a:ln>
                  <a:noFill/>
                </a:ln>
                <a:solidFill>
                  <a:srgbClr val="222222"/>
                </a:solidFill>
                <a:effectLst/>
                <a:latin typeface="Source Sans Pro"/>
                <a:cs typeface="Arial" panose="020B0604020202020204" pitchFamily="34" charset="0"/>
              </a:rPr>
              <a:t>est Cases with Status</a:t>
            </a:r>
            <a:endParaRPr kumimoji="0" lang="en-US" sz="1300" b="0" i="0" u="none" strike="noStrike" cap="none" normalizeH="0" baseline="0" smtClean="0">
              <a:ln>
                <a:noFill/>
              </a:ln>
              <a:solidFill>
                <a:srgbClr val="222222"/>
              </a:solidFill>
              <a:effectLst/>
              <a:latin typeface="Source Sans Pro"/>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300" b="0" i="0" u="none" strike="noStrike" cap="none" normalizeH="0" baseline="0" smtClean="0">
                <a:ln>
                  <a:noFill/>
                </a:ln>
                <a:solidFill>
                  <a:srgbClr val="04B8E6"/>
                </a:solidFill>
                <a:effectLst/>
                <a:latin typeface="Source Sans Pro"/>
                <a:cs typeface="Arial" panose="020B0604020202020204" pitchFamily="34" charset="0"/>
                <a:hlinkClick r:id="rId1"/>
              </a:rPr>
              <a:t>  </a:t>
            </a:r>
            <a:endParaRPr kumimoji="0" lang="en-US" sz="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1300" b="0" i="0" u="none" strike="noStrike" cap="none" normalizeH="0" baseline="0" smtClean="0">
                <a:ln>
                  <a:noFill/>
                </a:ln>
                <a:solidFill>
                  <a:srgbClr val="222222"/>
                </a:solidFill>
                <a:effectLst/>
                <a:latin typeface="Source Sans Pro"/>
                <a:cs typeface="Arial" panose="020B0604020202020204" pitchFamily="34" charset="0"/>
              </a:rPr>
              <a:t>Above is a sa</a:t>
            </a:r>
            <a:endParaRPr kumimoji="0" lang="en-US" sz="18200" b="0" i="0" u="none" strike="noStrike" cap="none" normalizeH="0" baseline="0" smtClean="0">
              <a:ln>
                <a:noFill/>
              </a:ln>
              <a:solidFill>
                <a:srgbClr val="04B8E6"/>
              </a:solidFill>
              <a:effectLst/>
              <a:latin typeface="Source Sans Pro"/>
              <a:cs typeface="Arial" panose="020B0604020202020204" pitchFamily="34" charset="0"/>
            </a:endParaRPr>
          </a:p>
        </p:txBody>
      </p:sp>
      <p:pic>
        <p:nvPicPr>
          <p:cNvPr id="272386" name="Picture 2" descr="Requirements Traceability Matrix ">
            <a:hlinkClick r:id="rId1"/>
          </p:cNvPr>
          <p:cNvPicPr>
            <a:picLocks noChangeAspect="1" noChangeArrowheads="1"/>
          </p:cNvPicPr>
          <p:nvPr/>
        </p:nvPicPr>
        <p:blipFill>
          <a:blip r:embed="rId2"/>
          <a:srcRect/>
          <a:stretch>
            <a:fillRect/>
          </a:stretch>
        </p:blipFill>
        <p:spPr bwMode="auto">
          <a:xfrm>
            <a:off x="1643042" y="1857364"/>
            <a:ext cx="6357982" cy="4000528"/>
          </a:xfrm>
          <a:prstGeom prst="rect">
            <a:avLst/>
          </a:prstGeom>
          <a:noFill/>
        </p:spPr>
      </p:pic>
    </p:spTree>
  </p:cSld>
  <p:clrMapOvr>
    <a:masterClrMapping/>
  </p:clrMapOvr>
  <p:transition>
    <p:wedge/>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 of RTM:-</a:t>
            </a:r>
            <a:endParaRPr lang="en-US" dirty="0"/>
          </a:p>
        </p:txBody>
      </p:sp>
      <p:sp>
        <p:nvSpPr>
          <p:cNvPr id="3" name="Content Placeholder 2"/>
          <p:cNvSpPr>
            <a:spLocks noGrp="1"/>
          </p:cNvSpPr>
          <p:nvPr>
            <p:ph idx="1"/>
          </p:nvPr>
        </p:nvSpPr>
        <p:spPr/>
        <p:txBody>
          <a:bodyPr/>
          <a:lstStyle/>
          <a:p>
            <a:r>
              <a:rPr lang="en-US" dirty="0" smtClean="0"/>
              <a:t>Requirement ID</a:t>
            </a:r>
            <a:endParaRPr lang="en-US" dirty="0" smtClean="0"/>
          </a:p>
          <a:p>
            <a:r>
              <a:rPr lang="en-US" dirty="0" smtClean="0"/>
              <a:t>Requirement Type and Description</a:t>
            </a:r>
            <a:endParaRPr lang="en-US" dirty="0" smtClean="0"/>
          </a:p>
          <a:p>
            <a:r>
              <a:rPr lang="en-US" dirty="0" smtClean="0"/>
              <a:t>Test Cases with Status</a:t>
            </a:r>
            <a:endParaRPr lang="en-US" dirty="0" smtClean="0"/>
          </a:p>
          <a:p>
            <a:endParaRPr lang="en-US" dirty="0"/>
          </a:p>
        </p:txBody>
      </p:sp>
    </p:spTree>
  </p:cSld>
  <p:clrMapOvr>
    <a:masterClrMapping/>
  </p:clrMapOvr>
  <p:transition>
    <p:wedge/>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Test Cases:-</a:t>
            </a:r>
            <a:endParaRPr lang="en-US" b="1" dirty="0"/>
          </a:p>
        </p:txBody>
      </p:sp>
      <p:sp>
        <p:nvSpPr>
          <p:cNvPr id="3" name="Content Placeholder 2"/>
          <p:cNvSpPr>
            <a:spLocks noGrp="1"/>
          </p:cNvSpPr>
          <p:nvPr>
            <p:ph idx="1"/>
          </p:nvPr>
        </p:nvSpPr>
        <p:spPr/>
        <p:txBody>
          <a:bodyPr/>
          <a:lstStyle/>
          <a:p>
            <a:r>
              <a:rPr lang="en-US" dirty="0" smtClean="0"/>
              <a:t>A test case is a document, which has a set of test data, preconditions, expected results and post conditions, developed for a particular test scenario in order to verify compliance against a specific requirement.</a:t>
            </a:r>
            <a:endParaRPr lang="en-US" dirty="0" smtClean="0"/>
          </a:p>
          <a:p>
            <a:br>
              <a:rPr lang="en-US" dirty="0" smtClean="0"/>
            </a:br>
            <a:endParaRPr lang="en-US" dirty="0"/>
          </a:p>
        </p:txBody>
      </p:sp>
    </p:spTree>
  </p:cSld>
  <p:clrMapOvr>
    <a:masterClrMapping/>
  </p:clrMapOvr>
  <p:transition>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dirty="0" smtClean="0"/>
              <a:t>Changeability - How easily systems can be changed to add new features.</a:t>
            </a:r>
            <a:endParaRPr lang="en-US" dirty="0" smtClean="0"/>
          </a:p>
          <a:p>
            <a:r>
              <a:rPr lang="en-US" dirty="0" smtClean="0"/>
              <a:t>Robustness - How resilient systems are.</a:t>
            </a:r>
            <a:endParaRPr lang="en-US" dirty="0" smtClean="0"/>
          </a:p>
          <a:p>
            <a:r>
              <a:rPr lang="en-US" dirty="0" smtClean="0"/>
              <a:t>Performance - How well systems operate in production environments.</a:t>
            </a:r>
            <a:endParaRPr lang="en-US" dirty="0" smtClean="0"/>
          </a:p>
          <a:p>
            <a:r>
              <a:rPr lang="en-US" dirty="0" smtClean="0"/>
              <a:t>Security - How secure systems are against cyber threats.</a:t>
            </a:r>
            <a:endParaRPr lang="en-US" dirty="0" smtClean="0"/>
          </a:p>
          <a:p>
            <a:endParaRPr lang="en-US" dirty="0"/>
          </a:p>
        </p:txBody>
      </p:sp>
    </p:spTree>
  </p:cSld>
  <p:clrMapOvr>
    <a:masterClrMapping/>
  </p:clrMapOvr>
  <p:transition>
    <p:wedge/>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dirty="0" smtClean="0"/>
              <a:t>Test Case acts as the starting point for the test execution, and after applying a set of input values, the application has a definitive outcome and leaves the system at some end point or also known as execution post condition.</a:t>
            </a:r>
            <a:endParaRPr lang="en-US" dirty="0" smtClean="0"/>
          </a:p>
          <a:p>
            <a:endParaRPr lang="en-US" dirty="0"/>
          </a:p>
        </p:txBody>
      </p:sp>
    </p:spTree>
  </p:cSld>
  <p:clrMapOvr>
    <a:masterClrMapping/>
  </p:clrMapOvr>
  <p:transition>
    <p:wedge/>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 Parameters:-</a:t>
            </a:r>
            <a:endParaRPr lang="en-US" dirty="0"/>
          </a:p>
        </p:txBody>
      </p:sp>
      <p:sp>
        <p:nvSpPr>
          <p:cNvPr id="3" name="Content Placeholder 2"/>
          <p:cNvSpPr>
            <a:spLocks noGrp="1"/>
          </p:cNvSpPr>
          <p:nvPr>
            <p:ph idx="1"/>
          </p:nvPr>
        </p:nvSpPr>
        <p:spPr/>
        <p:txBody>
          <a:bodyPr/>
          <a:lstStyle/>
          <a:p>
            <a:r>
              <a:rPr lang="en-US" sz="1800" dirty="0" smtClean="0"/>
              <a:t>Test Case ID</a:t>
            </a:r>
            <a:endParaRPr lang="en-US" sz="1800" dirty="0" smtClean="0"/>
          </a:p>
          <a:p>
            <a:r>
              <a:rPr lang="en-US" sz="1800" dirty="0" smtClean="0"/>
              <a:t>Test Scenario</a:t>
            </a:r>
            <a:endParaRPr lang="en-US" sz="1800" dirty="0" smtClean="0"/>
          </a:p>
          <a:p>
            <a:r>
              <a:rPr lang="en-US" sz="1800" dirty="0" smtClean="0"/>
              <a:t>Test Case Description</a:t>
            </a:r>
            <a:endParaRPr lang="en-US" sz="1800" dirty="0" smtClean="0"/>
          </a:p>
          <a:p>
            <a:r>
              <a:rPr lang="en-US" sz="1800" dirty="0" smtClean="0"/>
              <a:t>Test Steps</a:t>
            </a:r>
            <a:endParaRPr lang="en-US" sz="1800" dirty="0" smtClean="0"/>
          </a:p>
          <a:p>
            <a:r>
              <a:rPr lang="en-US" sz="1800" dirty="0" smtClean="0"/>
              <a:t>Prerequisite</a:t>
            </a:r>
            <a:endParaRPr lang="en-US" sz="1800" dirty="0" smtClean="0"/>
          </a:p>
          <a:p>
            <a:r>
              <a:rPr lang="en-US" sz="1800" dirty="0" smtClean="0"/>
              <a:t>Test Data</a:t>
            </a:r>
            <a:endParaRPr lang="en-US" sz="1800" dirty="0" smtClean="0"/>
          </a:p>
          <a:p>
            <a:r>
              <a:rPr lang="en-US" sz="1800" dirty="0" smtClean="0"/>
              <a:t>Expected Result</a:t>
            </a:r>
            <a:endParaRPr lang="en-US" sz="1800" dirty="0" smtClean="0"/>
          </a:p>
          <a:p>
            <a:r>
              <a:rPr lang="en-US" sz="1800" dirty="0" smtClean="0"/>
              <a:t>Test Parameters</a:t>
            </a:r>
            <a:endParaRPr lang="en-US" sz="1800" dirty="0" smtClean="0"/>
          </a:p>
          <a:p>
            <a:r>
              <a:rPr lang="en-US" sz="1800" dirty="0" smtClean="0"/>
              <a:t>Actual Result</a:t>
            </a:r>
            <a:endParaRPr lang="en-US" sz="1800" dirty="0" smtClean="0"/>
          </a:p>
          <a:p>
            <a:r>
              <a:rPr lang="en-US" sz="1800" dirty="0" smtClean="0"/>
              <a:t>Environment Information</a:t>
            </a:r>
            <a:endParaRPr lang="en-US" sz="1800" dirty="0" smtClean="0"/>
          </a:p>
          <a:p>
            <a:r>
              <a:rPr lang="en-US" sz="1800" dirty="0" smtClean="0"/>
              <a:t>Comments</a:t>
            </a:r>
            <a:endParaRPr lang="en-US" sz="1800" dirty="0" smtClean="0"/>
          </a:p>
          <a:p>
            <a:endParaRPr lang="en-US" sz="1800" dirty="0"/>
          </a:p>
        </p:txBody>
      </p:sp>
    </p:spTree>
  </p:cSld>
  <p:clrMapOvr>
    <a:masterClrMapping/>
  </p:clrMapOvr>
  <p:transition>
    <p:wedge/>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dirty="0" smtClean="0"/>
              <a:t>Status</a:t>
            </a:r>
            <a:endParaRPr lang="en-US" dirty="0" smtClean="0"/>
          </a:p>
          <a:p>
            <a:r>
              <a:rPr lang="en-US" dirty="0" smtClean="0"/>
              <a:t>Created by</a:t>
            </a:r>
            <a:endParaRPr lang="en-US" dirty="0" smtClean="0"/>
          </a:p>
          <a:p>
            <a:r>
              <a:rPr lang="en-US" dirty="0" smtClean="0"/>
              <a:t>Date of creation</a:t>
            </a:r>
            <a:endParaRPr lang="en-US" dirty="0" smtClean="0"/>
          </a:p>
          <a:p>
            <a:r>
              <a:rPr lang="en-US" dirty="0" smtClean="0"/>
              <a:t>Executed by</a:t>
            </a:r>
            <a:endParaRPr lang="en-US" dirty="0" smtClean="0"/>
          </a:p>
          <a:p>
            <a:r>
              <a:rPr lang="en-US" dirty="0" smtClean="0"/>
              <a:t>Date of execution</a:t>
            </a:r>
            <a:endParaRPr lang="en-US" dirty="0" smtClean="0"/>
          </a:p>
          <a:p>
            <a:pPr>
              <a:buNone/>
            </a:pPr>
            <a:br>
              <a:rPr lang="en-US" dirty="0" smtClean="0"/>
            </a:br>
            <a:endParaRPr lang="en-US" dirty="0"/>
          </a:p>
        </p:txBody>
      </p:sp>
    </p:spTree>
  </p:cSld>
  <p:clrMapOvr>
    <a:masterClrMapping/>
  </p:clrMapOvr>
  <p:transition>
    <p:wedge/>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042974"/>
          </a:xfrm>
        </p:spPr>
        <p:txBody>
          <a:bodyPr/>
          <a:lstStyle/>
          <a:p>
            <a:r>
              <a:rPr lang="en-IN" b="1" dirty="0" smtClean="0"/>
              <a:t>Test Cases Management:-</a:t>
            </a:r>
            <a:endParaRPr lang="en-US" b="1" dirty="0"/>
          </a:p>
        </p:txBody>
      </p:sp>
      <p:sp>
        <p:nvSpPr>
          <p:cNvPr id="3" name="Content Placeholder 2"/>
          <p:cNvSpPr>
            <a:spLocks noGrp="1"/>
          </p:cNvSpPr>
          <p:nvPr>
            <p:ph idx="1"/>
          </p:nvPr>
        </p:nvSpPr>
        <p:spPr>
          <a:xfrm>
            <a:off x="1676400" y="1428736"/>
            <a:ext cx="7010400" cy="4667264"/>
          </a:xfrm>
        </p:spPr>
        <p:txBody>
          <a:bodyPr/>
          <a:lstStyle/>
          <a:p>
            <a:r>
              <a:rPr lang="en-US" b="1" dirty="0" smtClean="0"/>
              <a:t>Test case management</a:t>
            </a:r>
            <a:r>
              <a:rPr lang="en-US" dirty="0" smtClean="0"/>
              <a:t> software visualizes the trends in quality over time. This allows the development teams and testers to clearly see the weak points of the software. It also enables the teams to estimate the time it takes to perform automated </a:t>
            </a:r>
            <a:r>
              <a:rPr lang="en-US" b="1" dirty="0" smtClean="0"/>
              <a:t>testing</a:t>
            </a:r>
            <a:r>
              <a:rPr lang="en-US" dirty="0" smtClean="0"/>
              <a:t> which is useful especially when releasing critical updates</a:t>
            </a:r>
            <a:endParaRPr lang="en-US" dirty="0"/>
          </a:p>
        </p:txBody>
      </p:sp>
    </p:spTree>
  </p:cSld>
  <p:clrMapOvr>
    <a:masterClrMapping/>
  </p:clrMapOvr>
  <p:transition>
    <p:wedge/>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00098"/>
          </a:xfrm>
        </p:spPr>
        <p:txBody>
          <a:bodyPr/>
          <a:lstStyle/>
          <a:p>
            <a:r>
              <a:rPr lang="en-IN" b="1" dirty="0" smtClean="0"/>
              <a:t>Benefits:-</a:t>
            </a:r>
            <a:endParaRPr lang="en-US" b="1" dirty="0"/>
          </a:p>
        </p:txBody>
      </p:sp>
      <p:sp>
        <p:nvSpPr>
          <p:cNvPr id="3" name="Content Placeholder 2"/>
          <p:cNvSpPr>
            <a:spLocks noGrp="1"/>
          </p:cNvSpPr>
          <p:nvPr>
            <p:ph idx="1"/>
          </p:nvPr>
        </p:nvSpPr>
        <p:spPr>
          <a:xfrm>
            <a:off x="1676400" y="1428736"/>
            <a:ext cx="7010400" cy="4667264"/>
          </a:xfrm>
        </p:spPr>
        <p:txBody>
          <a:bodyPr/>
          <a:lstStyle/>
          <a:p>
            <a:r>
              <a:rPr lang="en-US" sz="1800" dirty="0" smtClean="0"/>
              <a:t>The test case management software allows the startup to optimize the testing efforts, identify and issues. By improving the processes, the startups are able to stay within budget and deliver quality products on time.</a:t>
            </a:r>
            <a:endParaRPr lang="en-US" sz="1800" dirty="0" smtClean="0"/>
          </a:p>
          <a:p>
            <a:pPr>
              <a:buNone/>
            </a:pPr>
            <a:endParaRPr lang="en-US" sz="1800" dirty="0" smtClean="0"/>
          </a:p>
          <a:p>
            <a:r>
              <a:rPr lang="en-US" sz="1800" dirty="0" smtClean="0"/>
              <a:t>Among the things a management solution does is to:-</a:t>
            </a:r>
            <a:endParaRPr lang="en-US" sz="1800" dirty="0" smtClean="0"/>
          </a:p>
          <a:p>
            <a:endParaRPr lang="en-US" sz="1800" dirty="0" smtClean="0"/>
          </a:p>
          <a:p>
            <a:r>
              <a:rPr lang="en-US" sz="1800" dirty="0" smtClean="0"/>
              <a:t>Help the startup teams to organize and keep the testing efforts through properly defined processes</a:t>
            </a:r>
            <a:endParaRPr lang="en-US" sz="1800" dirty="0" smtClean="0"/>
          </a:p>
          <a:p>
            <a:r>
              <a:rPr lang="en-US" sz="1800" dirty="0" smtClean="0"/>
              <a:t>Keep all stakeholders informed and on the same page</a:t>
            </a:r>
            <a:endParaRPr lang="en-US" sz="1800" dirty="0" smtClean="0"/>
          </a:p>
          <a:p>
            <a:r>
              <a:rPr lang="en-US" sz="1800" dirty="0" smtClean="0"/>
              <a:t>Improve relationships and collaboration between different team members</a:t>
            </a:r>
            <a:endParaRPr lang="en-US" sz="1800" dirty="0" smtClean="0"/>
          </a:p>
          <a:p>
            <a:r>
              <a:rPr lang="en-US" sz="1800" dirty="0" smtClean="0"/>
              <a:t>Maintain and update the test cases that the startup wants to re-use</a:t>
            </a:r>
            <a:endParaRPr lang="en-US" sz="1800" dirty="0" smtClean="0"/>
          </a:p>
          <a:p>
            <a:endParaRPr lang="en-US" sz="1800" dirty="0"/>
          </a:p>
        </p:txBody>
      </p:sp>
    </p:spTree>
  </p:cSld>
  <p:clrMapOvr>
    <a:masterClrMapping/>
  </p:clrMapOvr>
  <p:transition>
    <p:wedge/>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71536"/>
          </a:xfrm>
        </p:spPr>
        <p:txBody>
          <a:bodyPr/>
          <a:lstStyle/>
          <a:p>
            <a:r>
              <a:rPr lang="en-IN" b="1" dirty="0" smtClean="0"/>
              <a:t>Best Practices of Test Cases:-</a:t>
            </a:r>
            <a:endParaRPr lang="en-US" b="1" dirty="0"/>
          </a:p>
        </p:txBody>
      </p:sp>
      <p:sp>
        <p:nvSpPr>
          <p:cNvPr id="3" name="Content Placeholder 2"/>
          <p:cNvSpPr>
            <a:spLocks noGrp="1"/>
          </p:cNvSpPr>
          <p:nvPr>
            <p:ph idx="1"/>
          </p:nvPr>
        </p:nvSpPr>
        <p:spPr>
          <a:xfrm>
            <a:off x="1676400" y="1643050"/>
            <a:ext cx="7010400" cy="4452950"/>
          </a:xfrm>
        </p:spPr>
        <p:txBody>
          <a:bodyPr/>
          <a:lstStyle/>
          <a:p>
            <a:r>
              <a:rPr lang="en-US" sz="1600" b="1" dirty="0" smtClean="0"/>
              <a:t>1) Keeping it Simple and Easy to Understand</a:t>
            </a:r>
            <a:endParaRPr lang="en-US" sz="1600" dirty="0" smtClean="0"/>
          </a:p>
          <a:p>
            <a:r>
              <a:rPr lang="en-US" sz="1600" dirty="0" smtClean="0"/>
              <a:t>A good test case is the one which is easy to understand and execute for the testers. To be a good test case, it should be simple and organized category-wise. Different grouping techniques could be splitting the test cases based on user story or modules like browser specific behaviors etc. This makes it easy to review and maintain. Information given in the test cases should be clear to testers, developers and other stakeholders involved in the project.</a:t>
            </a:r>
            <a:endParaRPr lang="en-US" sz="1600" dirty="0" smtClean="0"/>
          </a:p>
          <a:p>
            <a:endParaRPr lang="en-US" sz="1600" dirty="0" smtClean="0"/>
          </a:p>
          <a:p>
            <a:r>
              <a:rPr lang="en-US" sz="1600" b="1" dirty="0" smtClean="0"/>
              <a:t>2) Including End User Perspective</a:t>
            </a:r>
            <a:endParaRPr lang="en-US" sz="1600" dirty="0" smtClean="0"/>
          </a:p>
          <a:p>
            <a:r>
              <a:rPr lang="en-US" sz="1600" dirty="0" smtClean="0"/>
              <a:t>The </a:t>
            </a:r>
            <a:r>
              <a:rPr lang="en-US" sz="1600" dirty="0" smtClean="0">
                <a:hlinkClick r:id="rId1" tooltip="Experience Design"/>
              </a:rPr>
              <a:t>end user perspective</a:t>
            </a:r>
            <a:r>
              <a:rPr lang="en-US" sz="1600" dirty="0" smtClean="0"/>
              <a:t> is a key element when it comes to maintaining the quality of software. Therefore, before drafting a test case, it’s important to think like an end user. Understanding the requirement and the functionality aspects covered by the end user’s perspective will help in identifying test scenarios that arise in real life business conditions.</a:t>
            </a:r>
            <a:endParaRPr lang="en-US" sz="1600" dirty="0" smtClean="0"/>
          </a:p>
        </p:txBody>
      </p:sp>
    </p:spTree>
  </p:cSld>
  <p:clrMapOvr>
    <a:masterClrMapping/>
  </p:clrMapOvr>
  <p:transition>
    <p:wedge/>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Cont…</a:t>
            </a:r>
            <a:endParaRPr lang="en-US" dirty="0"/>
          </a:p>
        </p:txBody>
      </p:sp>
      <p:sp>
        <p:nvSpPr>
          <p:cNvPr id="3" name="Content Placeholder 2"/>
          <p:cNvSpPr>
            <a:spLocks noGrp="1"/>
          </p:cNvSpPr>
          <p:nvPr>
            <p:ph idx="1"/>
          </p:nvPr>
        </p:nvSpPr>
        <p:spPr>
          <a:xfrm>
            <a:off x="1676400" y="1428736"/>
            <a:ext cx="7010400" cy="4667264"/>
          </a:xfrm>
        </p:spPr>
        <p:txBody>
          <a:bodyPr/>
          <a:lstStyle/>
          <a:p>
            <a:r>
              <a:rPr lang="en-US" sz="1800" b="1" dirty="0" smtClean="0"/>
              <a:t>3) Using Correct Naming Conventions</a:t>
            </a:r>
            <a:endParaRPr lang="en-US" sz="1800" dirty="0" smtClean="0"/>
          </a:p>
          <a:p>
            <a:r>
              <a:rPr lang="en-US" sz="1800" dirty="0" smtClean="0"/>
              <a:t>Naming the test cases in a way that makes it easy for stakeholders to identify as it will help create good and readable test cases. These also help in traceability as per requirements.</a:t>
            </a:r>
            <a:endParaRPr lang="en-US" sz="1800" dirty="0" smtClean="0"/>
          </a:p>
          <a:p>
            <a:endParaRPr lang="en-US" sz="1800" dirty="0" smtClean="0"/>
          </a:p>
          <a:p>
            <a:r>
              <a:rPr lang="en-US" sz="1800" b="1" dirty="0" smtClean="0"/>
              <a:t>4) Providing Test Case Description</a:t>
            </a:r>
            <a:endParaRPr lang="en-US" sz="1800" dirty="0" smtClean="0"/>
          </a:p>
          <a:p>
            <a:r>
              <a:rPr lang="en-US" sz="1800" dirty="0" smtClean="0"/>
              <a:t>A proper test case description will allow users to understand what is being tested and how. Relevant details like the test environment, test data and tools to be used should also be provided.</a:t>
            </a:r>
            <a:endParaRPr lang="en-US" sz="1800" dirty="0" smtClean="0"/>
          </a:p>
          <a:p>
            <a:endParaRPr lang="en-US" sz="1800" dirty="0" smtClean="0"/>
          </a:p>
          <a:p>
            <a:r>
              <a:rPr lang="en-US" sz="1800" b="1" dirty="0" smtClean="0"/>
              <a:t>5) Including Assumptions</a:t>
            </a:r>
            <a:endParaRPr lang="en-US" sz="1800" dirty="0" smtClean="0"/>
          </a:p>
          <a:p>
            <a:r>
              <a:rPr lang="en-US" sz="1800" dirty="0" smtClean="0"/>
              <a:t>All the assumptions and preconditions that are applicable to the test case should be specified clearly in the test case document.</a:t>
            </a:r>
            <a:endParaRPr lang="en-US" sz="1800" dirty="0" smtClean="0"/>
          </a:p>
          <a:p>
            <a:endParaRPr lang="en-US" sz="1800" dirty="0" smtClean="0"/>
          </a:p>
          <a:p>
            <a:endParaRPr lang="en-US" sz="1800" dirty="0"/>
          </a:p>
        </p:txBody>
      </p:sp>
    </p:spTree>
  </p:cSld>
  <p:clrMapOvr>
    <a:masterClrMapping/>
  </p:clrMapOvr>
  <p:transition>
    <p:wedge/>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71536"/>
          </a:xfrm>
        </p:spPr>
        <p:txBody>
          <a:bodyPr/>
          <a:lstStyle/>
          <a:p>
            <a:r>
              <a:rPr lang="en-IN" dirty="0" smtClean="0"/>
              <a:t>Cont…</a:t>
            </a:r>
            <a:endParaRPr lang="en-US" dirty="0"/>
          </a:p>
        </p:txBody>
      </p:sp>
      <p:sp>
        <p:nvSpPr>
          <p:cNvPr id="3" name="Content Placeholder 2"/>
          <p:cNvSpPr>
            <a:spLocks noGrp="1"/>
          </p:cNvSpPr>
          <p:nvPr>
            <p:ph idx="1"/>
          </p:nvPr>
        </p:nvSpPr>
        <p:spPr>
          <a:xfrm>
            <a:off x="1676400" y="1357298"/>
            <a:ext cx="7010400" cy="4738702"/>
          </a:xfrm>
        </p:spPr>
        <p:txBody>
          <a:bodyPr/>
          <a:lstStyle/>
          <a:p>
            <a:r>
              <a:rPr lang="en-US" sz="2000" b="1" dirty="0" smtClean="0"/>
              <a:t>6) Providing Steps Involved:-</a:t>
            </a:r>
            <a:endParaRPr lang="en-US" sz="2000" dirty="0" smtClean="0"/>
          </a:p>
          <a:p>
            <a:r>
              <a:rPr lang="en-US" sz="2000" dirty="0" smtClean="0"/>
              <a:t>Steps involved to test a test case should be clearly specified so that if any other person performs the test they would be clear about what all steps to follow.</a:t>
            </a:r>
            <a:endParaRPr lang="en-US" sz="2000" dirty="0" smtClean="0"/>
          </a:p>
          <a:p>
            <a:endParaRPr lang="en-US" sz="2000" dirty="0" smtClean="0"/>
          </a:p>
          <a:p>
            <a:r>
              <a:rPr lang="en-US" sz="2000" b="1" dirty="0" smtClean="0"/>
              <a:t>7) Giving Details Of Test Data:-</a:t>
            </a:r>
            <a:endParaRPr lang="en-US" sz="2000" dirty="0" smtClean="0"/>
          </a:p>
          <a:p>
            <a:r>
              <a:rPr lang="en-US" sz="2000" dirty="0" smtClean="0"/>
              <a:t>The details of the test data for execution of the test case especially in cases where the same data can be reused helps in saving time for the creation of the test data for each cycle to be run. Aim for maximum coverage by choosing a few select values from each equivalence class.</a:t>
            </a:r>
            <a:endParaRPr lang="en-US" sz="2000" dirty="0" smtClean="0"/>
          </a:p>
          <a:p>
            <a:pPr>
              <a:buNone/>
            </a:pPr>
            <a:br>
              <a:rPr lang="en-US" sz="2000" dirty="0" smtClean="0"/>
            </a:br>
            <a:endParaRPr lang="en-US" sz="2000" dirty="0"/>
          </a:p>
        </p:txBody>
      </p:sp>
    </p:spTree>
  </p:cSld>
  <p:clrMapOvr>
    <a:masterClrMapping/>
  </p:clrMapOvr>
  <p:transition>
    <p:wedge/>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71536"/>
          </a:xfrm>
        </p:spPr>
        <p:txBody>
          <a:bodyPr/>
          <a:lstStyle/>
          <a:p>
            <a:r>
              <a:rPr lang="en-IN" b="1" dirty="0" smtClean="0"/>
              <a:t>Test Data:-</a:t>
            </a:r>
            <a:endParaRPr lang="en-US" b="1" dirty="0"/>
          </a:p>
        </p:txBody>
      </p:sp>
      <p:sp>
        <p:nvSpPr>
          <p:cNvPr id="3" name="Content Placeholder 2"/>
          <p:cNvSpPr>
            <a:spLocks noGrp="1"/>
          </p:cNvSpPr>
          <p:nvPr>
            <p:ph idx="1"/>
          </p:nvPr>
        </p:nvSpPr>
        <p:spPr/>
        <p:txBody>
          <a:bodyPr/>
          <a:lstStyle/>
          <a:p>
            <a:r>
              <a:rPr lang="en-US" sz="2000" b="1" dirty="0" smtClean="0"/>
              <a:t>Test Data in Software Testing</a:t>
            </a:r>
            <a:r>
              <a:rPr lang="en-US" sz="2000" dirty="0" smtClean="0"/>
              <a:t> is the input given to a software program during test execution. It represents data that affects or affected by software execution while testing. Test data is used for both positive testing to verify that functions produce expected results for given inputs and for negative testing to test software ability to handle unusual, exceptional or unexpected inputs.</a:t>
            </a:r>
            <a:endParaRPr lang="en-US" sz="2000" dirty="0"/>
          </a:p>
        </p:txBody>
      </p:sp>
    </p:spTree>
  </p:cSld>
  <p:clrMapOvr>
    <a:masterClrMapping/>
  </p:clrMapOvr>
  <p:transition>
    <p:wedge/>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042974"/>
          </a:xfrm>
        </p:spPr>
        <p:txBody>
          <a:bodyPr/>
          <a:lstStyle/>
          <a:p>
            <a:r>
              <a:rPr lang="en-IN" b="1" dirty="0" smtClean="0"/>
              <a:t>Types of Test Data:-</a:t>
            </a:r>
            <a:endParaRPr lang="en-US" b="1" dirty="0"/>
          </a:p>
        </p:txBody>
      </p:sp>
      <p:sp>
        <p:nvSpPr>
          <p:cNvPr id="3" name="Content Placeholder 2"/>
          <p:cNvSpPr>
            <a:spLocks noGrp="1"/>
          </p:cNvSpPr>
          <p:nvPr>
            <p:ph idx="1"/>
          </p:nvPr>
        </p:nvSpPr>
        <p:spPr>
          <a:xfrm>
            <a:off x="1676400" y="1500174"/>
            <a:ext cx="7010400" cy="4595826"/>
          </a:xfrm>
        </p:spPr>
        <p:txBody>
          <a:bodyPr/>
          <a:lstStyle/>
          <a:p>
            <a:r>
              <a:rPr lang="en-IN" b="1" dirty="0" smtClean="0"/>
              <a:t>Boundary Test Data:-</a:t>
            </a:r>
            <a:endParaRPr lang="en-IN" b="1" dirty="0" smtClean="0"/>
          </a:p>
          <a:p>
            <a:r>
              <a:rPr lang="en-IN" b="1" dirty="0" smtClean="0"/>
              <a:t>Valid Test Data:-</a:t>
            </a:r>
            <a:endParaRPr lang="en-IN" b="1" dirty="0" smtClean="0"/>
          </a:p>
          <a:p>
            <a:r>
              <a:rPr lang="en-IN" b="1" dirty="0" smtClean="0"/>
              <a:t>Invalid Test Data:-</a:t>
            </a:r>
            <a:endParaRPr lang="en-IN" b="1" dirty="0" smtClean="0"/>
          </a:p>
          <a:p>
            <a:r>
              <a:rPr lang="en-IN" b="1" dirty="0" smtClean="0"/>
              <a:t>Absent Data:-</a:t>
            </a:r>
            <a:endParaRPr lang="en-US" b="1" dirty="0"/>
          </a:p>
        </p:txBody>
      </p:sp>
    </p:spTree>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Quality Assurance-</a:t>
            </a:r>
            <a:endParaRPr lang="en-US" dirty="0"/>
          </a:p>
        </p:txBody>
      </p:sp>
      <p:sp>
        <p:nvSpPr>
          <p:cNvPr id="3" name="Content Placeholder 2"/>
          <p:cNvSpPr>
            <a:spLocks noGrp="1"/>
          </p:cNvSpPr>
          <p:nvPr>
            <p:ph idx="1"/>
          </p:nvPr>
        </p:nvSpPr>
        <p:spPr/>
        <p:txBody>
          <a:bodyPr/>
          <a:lstStyle/>
          <a:p>
            <a:r>
              <a:rPr lang="en-US" sz="1800" b="1" dirty="0" smtClean="0"/>
              <a:t>Quality Assurance</a:t>
            </a:r>
            <a:endParaRPr lang="en-US" sz="1800" b="1" dirty="0" smtClean="0"/>
          </a:p>
          <a:p>
            <a:r>
              <a:rPr lang="en-US" sz="1800" dirty="0" smtClean="0"/>
              <a:t>Quality assurance can be defined as "part of </a:t>
            </a:r>
            <a:r>
              <a:rPr lang="en-US" sz="1800" i="1" dirty="0" smtClean="0"/>
              <a:t>quality management</a:t>
            </a:r>
            <a:r>
              <a:rPr lang="en-US" sz="1800" dirty="0" smtClean="0"/>
              <a:t> focused on providing confidence that </a:t>
            </a:r>
            <a:r>
              <a:rPr lang="en-US" sz="1800" i="1" dirty="0" smtClean="0"/>
              <a:t>quality requirements</a:t>
            </a:r>
            <a:r>
              <a:rPr lang="en-US" sz="1800" dirty="0" smtClean="0"/>
              <a:t> will be fulfilled.“</a:t>
            </a:r>
            <a:endParaRPr lang="en-US" sz="1800" dirty="0" smtClean="0"/>
          </a:p>
          <a:p>
            <a:endParaRPr lang="en-IN" sz="1800" dirty="0" smtClean="0"/>
          </a:p>
          <a:p>
            <a:endParaRPr lang="en-IN" sz="1800" dirty="0" smtClean="0"/>
          </a:p>
          <a:p>
            <a:r>
              <a:rPr lang="en-US" sz="1800" dirty="0" smtClean="0"/>
              <a:t>Quality Assurance is the set of activities that determine the procedures and standards to develop a product.</a:t>
            </a:r>
            <a:endParaRPr lang="en-US" sz="1800" dirty="0" smtClean="0"/>
          </a:p>
          <a:p>
            <a:br>
              <a:rPr lang="en-US" sz="1800" dirty="0" smtClean="0"/>
            </a:br>
            <a:endParaRPr lang="en-US" sz="1800" dirty="0" smtClean="0"/>
          </a:p>
          <a:p>
            <a:endParaRPr lang="en-US" sz="2400" dirty="0"/>
          </a:p>
        </p:txBody>
      </p:sp>
    </p:spTree>
  </p:cSld>
  <p:clrMapOvr>
    <a:masterClrMapping/>
  </p:clrMapOvr>
  <p:transition>
    <p:wedge/>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Boundary Test Data:-</a:t>
            </a:r>
            <a:endParaRPr lang="en-US" b="1" dirty="0"/>
          </a:p>
        </p:txBody>
      </p:sp>
      <p:sp>
        <p:nvSpPr>
          <p:cNvPr id="3" name="Content Placeholder 2"/>
          <p:cNvSpPr>
            <a:spLocks noGrp="1"/>
          </p:cNvSpPr>
          <p:nvPr>
            <p:ph idx="1"/>
          </p:nvPr>
        </p:nvSpPr>
        <p:spPr/>
        <p:txBody>
          <a:bodyPr/>
          <a:lstStyle/>
          <a:p>
            <a:r>
              <a:rPr lang="en-US" dirty="0" smtClean="0"/>
              <a:t>This type of data helps in removing the defects that are connected while processing the boundary values. The data included in this data type is a combination of boundary values which are sufficient to handle the application. And, if the tester goes beyond this, then it may break the application.</a:t>
            </a:r>
            <a:endParaRPr lang="en-US" dirty="0"/>
          </a:p>
        </p:txBody>
      </p:sp>
    </p:spTree>
  </p:cSld>
  <p:clrMapOvr>
    <a:masterClrMapping/>
  </p:clrMapOvr>
  <p:transition>
    <p:wedge/>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042974"/>
          </a:xfrm>
        </p:spPr>
        <p:txBody>
          <a:bodyPr/>
          <a:lstStyle/>
          <a:p>
            <a:r>
              <a:rPr lang="en-IN" b="1" dirty="0" smtClean="0"/>
              <a:t>Valid Test Data:-</a:t>
            </a:r>
            <a:endParaRPr lang="en-US" b="1" dirty="0"/>
          </a:p>
        </p:txBody>
      </p:sp>
      <p:sp>
        <p:nvSpPr>
          <p:cNvPr id="3" name="Content Placeholder 2"/>
          <p:cNvSpPr>
            <a:spLocks noGrp="1"/>
          </p:cNvSpPr>
          <p:nvPr>
            <p:ph idx="1"/>
          </p:nvPr>
        </p:nvSpPr>
        <p:spPr/>
        <p:txBody>
          <a:bodyPr/>
          <a:lstStyle/>
          <a:p>
            <a:r>
              <a:rPr lang="en-US" dirty="0" smtClean="0"/>
              <a:t>These data types are valid and are supported by the application. These help to verify the system functions and when an input is provided, it helps to receive the expected output.</a:t>
            </a:r>
            <a:endParaRPr lang="en-US" dirty="0"/>
          </a:p>
        </p:txBody>
      </p:sp>
    </p:spTree>
  </p:cSld>
  <p:clrMapOvr>
    <a:masterClrMapping/>
  </p:clrMapOvr>
  <p:transition>
    <p:wedge/>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00098"/>
          </a:xfrm>
        </p:spPr>
        <p:txBody>
          <a:bodyPr/>
          <a:lstStyle/>
          <a:p>
            <a:r>
              <a:rPr lang="en-IN" dirty="0" smtClean="0"/>
              <a:t>Invalid Test Data:-</a:t>
            </a:r>
            <a:endParaRPr lang="en-US" dirty="0"/>
          </a:p>
        </p:txBody>
      </p:sp>
      <p:sp>
        <p:nvSpPr>
          <p:cNvPr id="3" name="Content Placeholder 2"/>
          <p:cNvSpPr>
            <a:spLocks noGrp="1"/>
          </p:cNvSpPr>
          <p:nvPr>
            <p:ph idx="1"/>
          </p:nvPr>
        </p:nvSpPr>
        <p:spPr>
          <a:xfrm>
            <a:off x="1676400" y="1428736"/>
            <a:ext cx="7010400" cy="4667264"/>
          </a:xfrm>
        </p:spPr>
        <p:txBody>
          <a:bodyPr/>
          <a:lstStyle/>
          <a:p>
            <a:r>
              <a:rPr lang="en-US" dirty="0" smtClean="0"/>
              <a:t>These data types include unsupported data formats. The data is used by the teams to examine whether the application is working correctly or not. By providing the invalid values, the app should show a relevant error message and notify that the data is improper to function.</a:t>
            </a:r>
            <a:endParaRPr lang="en-US" dirty="0"/>
          </a:p>
        </p:txBody>
      </p:sp>
    </p:spTree>
  </p:cSld>
  <p:clrMapOvr>
    <a:masterClrMapping/>
  </p:clrMapOvr>
  <p:transition>
    <p:wedge/>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Absent Data:-</a:t>
            </a:r>
            <a:endParaRPr lang="en-US" b="1" dirty="0"/>
          </a:p>
        </p:txBody>
      </p:sp>
      <p:sp>
        <p:nvSpPr>
          <p:cNvPr id="3" name="Content Placeholder 2"/>
          <p:cNvSpPr>
            <a:spLocks noGrp="1"/>
          </p:cNvSpPr>
          <p:nvPr>
            <p:ph idx="1"/>
          </p:nvPr>
        </p:nvSpPr>
        <p:spPr/>
        <p:txBody>
          <a:bodyPr/>
          <a:lstStyle/>
          <a:p>
            <a:r>
              <a:rPr lang="en-US" dirty="0" smtClean="0"/>
              <a:t>No data or the blank files are referred to the files which do not contain any data. The use of blank data helps in verifying how the app responds when a blank or no data is entered into the software.</a:t>
            </a:r>
            <a:endParaRPr lang="en-US" dirty="0" smtClean="0"/>
          </a:p>
          <a:p>
            <a:br>
              <a:rPr lang="en-US" dirty="0" smtClean="0"/>
            </a:br>
            <a:endParaRPr lang="en-US" dirty="0"/>
          </a:p>
        </p:txBody>
      </p:sp>
    </p:spTree>
  </p:cSld>
  <p:clrMapOvr>
    <a:masterClrMapping/>
  </p:clrMapOvr>
  <p:transition>
    <p:wedge/>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71536"/>
          </a:xfrm>
        </p:spPr>
        <p:txBody>
          <a:bodyPr/>
          <a:lstStyle/>
          <a:p>
            <a:r>
              <a:rPr lang="en-IN" b="1" dirty="0" smtClean="0"/>
              <a:t>Test scenario:-</a:t>
            </a:r>
            <a:endParaRPr lang="en-US" b="1" dirty="0"/>
          </a:p>
        </p:txBody>
      </p:sp>
      <p:sp>
        <p:nvSpPr>
          <p:cNvPr id="3" name="Content Placeholder 2"/>
          <p:cNvSpPr>
            <a:spLocks noGrp="1"/>
          </p:cNvSpPr>
          <p:nvPr>
            <p:ph idx="1"/>
          </p:nvPr>
        </p:nvSpPr>
        <p:spPr/>
        <p:txBody>
          <a:bodyPr/>
          <a:lstStyle/>
          <a:p>
            <a:r>
              <a:rPr lang="en-US" dirty="0" smtClean="0"/>
              <a:t>A </a:t>
            </a:r>
            <a:r>
              <a:rPr lang="en-US" b="1" dirty="0" smtClean="0"/>
              <a:t>TEST SCENARIO</a:t>
            </a:r>
            <a:r>
              <a:rPr lang="en-US" dirty="0" smtClean="0"/>
              <a:t> is defined as any functionality that can be tested. It is also called </a:t>
            </a:r>
            <a:r>
              <a:rPr lang="en-US" i="1" dirty="0" smtClean="0"/>
              <a:t>Test Condition</a:t>
            </a:r>
            <a:r>
              <a:rPr lang="en-US" dirty="0" smtClean="0"/>
              <a:t> or </a:t>
            </a:r>
            <a:r>
              <a:rPr lang="en-US" i="1" dirty="0" smtClean="0"/>
              <a:t>Test Possibility</a:t>
            </a:r>
            <a:r>
              <a:rPr lang="en-US" dirty="0" smtClean="0"/>
              <a:t>. As a tester, you should put yourself in the end user’s shoes and figure out the real-world scenarios and use cases of the Application Under Test.</a:t>
            </a:r>
            <a:endParaRPr lang="en-US" dirty="0"/>
          </a:p>
        </p:txBody>
      </p:sp>
    </p:spTree>
  </p:cSld>
  <p:clrMapOvr>
    <a:masterClrMapping/>
  </p:clrMapOvr>
  <p:transition>
    <p:wedge/>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676400" y="857250"/>
            <a:ext cx="7010400" cy="5238750"/>
          </a:xfrm>
        </p:spPr>
        <p:txBody>
          <a:bodyPr/>
          <a:lstStyle/>
          <a:p>
            <a:r>
              <a:rPr lang="en-US" b="1" dirty="0" smtClean="0"/>
              <a:t>Example 1: </a:t>
            </a:r>
            <a:endParaRPr lang="en-US" b="1" dirty="0" smtClean="0"/>
          </a:p>
          <a:p>
            <a:r>
              <a:rPr lang="en-US" b="1" dirty="0" smtClean="0"/>
              <a:t>Test Scenario for E- Commerce Application</a:t>
            </a:r>
            <a:endParaRPr lang="en-US" b="1" dirty="0" smtClean="0"/>
          </a:p>
          <a:p>
            <a:r>
              <a:rPr lang="en-US" dirty="0" smtClean="0"/>
              <a:t>For an E-Commerce Application, a few test scenarios would be</a:t>
            </a:r>
            <a:endParaRPr lang="en-US" dirty="0" smtClean="0"/>
          </a:p>
          <a:p>
            <a:r>
              <a:rPr lang="en-US" b="1" dirty="0" smtClean="0"/>
              <a:t>Test Scenario 1: </a:t>
            </a:r>
            <a:r>
              <a:rPr lang="en-US" dirty="0" smtClean="0"/>
              <a:t>Check the Login Functionality</a:t>
            </a:r>
            <a:endParaRPr lang="en-US" dirty="0" smtClean="0"/>
          </a:p>
          <a:p>
            <a:endParaRPr lang="en-US" dirty="0"/>
          </a:p>
        </p:txBody>
      </p:sp>
    </p:spTree>
  </p:cSld>
  <p:clrMapOvr>
    <a:masterClrMapping/>
  </p:clrMapOvr>
  <p:transition>
    <p:wedge/>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4898" name="Picture 2" descr="test scenario">
            <a:hlinkClick r:id="rId1"/>
          </p:cNvPr>
          <p:cNvPicPr>
            <a:picLocks noGrp="1" noChangeAspect="1" noChangeArrowheads="1"/>
          </p:cNvPicPr>
          <p:nvPr>
            <p:ph idx="1"/>
          </p:nvPr>
        </p:nvPicPr>
        <p:blipFill>
          <a:blip r:embed="rId2"/>
          <a:srcRect/>
          <a:stretch>
            <a:fillRect/>
          </a:stretch>
        </p:blipFill>
        <p:spPr bwMode="auto">
          <a:xfrm>
            <a:off x="2214546" y="500042"/>
            <a:ext cx="5429288" cy="5572164"/>
          </a:xfrm>
          <a:prstGeom prst="rect">
            <a:avLst/>
          </a:prstGeom>
          <a:noFill/>
        </p:spPr>
      </p:pic>
    </p:spTree>
  </p:cSld>
  <p:clrMapOvr>
    <a:masterClrMapping/>
  </p:clrMapOvr>
  <p:transition>
    <p:wedge/>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676400" y="642938"/>
            <a:ext cx="7010400" cy="5453062"/>
          </a:xfrm>
        </p:spPr>
        <p:txBody>
          <a:bodyPr/>
          <a:lstStyle/>
          <a:p>
            <a:r>
              <a:rPr lang="en-US" dirty="0" smtClean="0"/>
              <a:t>In order to help you understand the difference Test Scenario and Test Cases, specific test cases for this Test Scenario would be</a:t>
            </a:r>
            <a:endParaRPr lang="en-US" dirty="0" smtClean="0"/>
          </a:p>
          <a:p>
            <a:r>
              <a:rPr lang="en-US" dirty="0" smtClean="0"/>
              <a:t>Check system behavior when valid email id and password is entered.</a:t>
            </a:r>
            <a:endParaRPr lang="en-US" dirty="0" smtClean="0"/>
          </a:p>
          <a:p>
            <a:r>
              <a:rPr lang="en-US" dirty="0" smtClean="0"/>
              <a:t>Check system behavior when </a:t>
            </a:r>
            <a:r>
              <a:rPr lang="en-US" i="1" dirty="0" smtClean="0"/>
              <a:t>invalid</a:t>
            </a:r>
            <a:r>
              <a:rPr lang="en-US" dirty="0" smtClean="0"/>
              <a:t> email id and </a:t>
            </a:r>
            <a:r>
              <a:rPr lang="en-US" i="1" dirty="0" smtClean="0"/>
              <a:t>valid</a:t>
            </a:r>
            <a:r>
              <a:rPr lang="en-US" dirty="0" smtClean="0"/>
              <a:t> password is entered.</a:t>
            </a:r>
            <a:endParaRPr lang="en-US" dirty="0" smtClean="0"/>
          </a:p>
          <a:p>
            <a:r>
              <a:rPr lang="en-US" dirty="0" smtClean="0"/>
              <a:t>Check system behavior when </a:t>
            </a:r>
            <a:r>
              <a:rPr lang="en-US" i="1" dirty="0" smtClean="0"/>
              <a:t>valid</a:t>
            </a:r>
            <a:r>
              <a:rPr lang="en-US" dirty="0" smtClean="0"/>
              <a:t> email id and </a:t>
            </a:r>
            <a:r>
              <a:rPr lang="en-US" i="1" dirty="0" smtClean="0"/>
              <a:t>invalid </a:t>
            </a:r>
            <a:r>
              <a:rPr lang="en-US" dirty="0" smtClean="0"/>
              <a:t>password is entered.</a:t>
            </a:r>
            <a:endParaRPr lang="en-US" dirty="0" smtClean="0"/>
          </a:p>
        </p:txBody>
      </p:sp>
    </p:spTree>
  </p:cSld>
  <p:clrMapOvr>
    <a:masterClrMapping/>
  </p:clrMapOvr>
  <p:transition>
    <p:wedge/>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676400" y="571500"/>
            <a:ext cx="7010400" cy="5524500"/>
          </a:xfrm>
        </p:spPr>
        <p:txBody>
          <a:bodyPr/>
          <a:lstStyle/>
          <a:p>
            <a:r>
              <a:rPr lang="en-US" dirty="0" smtClean="0"/>
              <a:t>Check system behavior when </a:t>
            </a:r>
            <a:r>
              <a:rPr lang="en-US" i="1" dirty="0" smtClean="0"/>
              <a:t>invalid</a:t>
            </a:r>
            <a:r>
              <a:rPr lang="en-US" dirty="0" smtClean="0"/>
              <a:t> email id and </a:t>
            </a:r>
            <a:r>
              <a:rPr lang="en-US" i="1" dirty="0" smtClean="0"/>
              <a:t>invalid </a:t>
            </a:r>
            <a:r>
              <a:rPr lang="en-US" dirty="0" smtClean="0"/>
              <a:t>password is entered.</a:t>
            </a:r>
            <a:endParaRPr lang="en-US" dirty="0" smtClean="0"/>
          </a:p>
          <a:p>
            <a:r>
              <a:rPr lang="en-US" dirty="0" smtClean="0"/>
              <a:t>Check system behavior when email id and password are left blank and Sign in entered.</a:t>
            </a:r>
            <a:endParaRPr lang="en-US" dirty="0" smtClean="0"/>
          </a:p>
          <a:p>
            <a:r>
              <a:rPr lang="en-US" dirty="0" smtClean="0"/>
              <a:t>Check Forgot your password is working as expected</a:t>
            </a:r>
            <a:endParaRPr lang="en-US" dirty="0" smtClean="0"/>
          </a:p>
          <a:p>
            <a:r>
              <a:rPr lang="en-US" dirty="0" smtClean="0"/>
              <a:t>Check system behavior when valid/invalid phone number and password is entered.</a:t>
            </a:r>
            <a:endParaRPr lang="en-US" dirty="0" smtClean="0"/>
          </a:p>
          <a:p>
            <a:endParaRPr lang="en-US" dirty="0"/>
          </a:p>
        </p:txBody>
      </p:sp>
    </p:spTree>
  </p:cSld>
  <p:clrMapOvr>
    <a:masterClrMapping/>
  </p:clrMapOvr>
  <p:transition>
    <p:wedge/>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dirty="0" smtClean="0"/>
              <a:t>Check system behavior when "Keep me signed" is checked</a:t>
            </a:r>
            <a:endParaRPr lang="en-US" dirty="0" smtClean="0"/>
          </a:p>
          <a:p>
            <a:pPr>
              <a:buNone/>
            </a:pPr>
            <a:endParaRPr lang="en-IN" dirty="0" smtClean="0"/>
          </a:p>
          <a:p>
            <a:r>
              <a:rPr lang="en-US" b="1" dirty="0" smtClean="0"/>
              <a:t>Test Scenario 2: </a:t>
            </a:r>
            <a:r>
              <a:rPr lang="en-US" dirty="0" smtClean="0"/>
              <a:t>Check the Search Functionality</a:t>
            </a:r>
            <a:endParaRPr lang="en-US" dirty="0" smtClean="0"/>
          </a:p>
          <a:p>
            <a:endParaRPr lang="en-IN" dirty="0" smtClean="0"/>
          </a:p>
          <a:p>
            <a:r>
              <a:rPr lang="en-US" b="1" dirty="0" smtClean="0"/>
              <a:t>Test Scenario 3: </a:t>
            </a:r>
            <a:r>
              <a:rPr lang="en-US" dirty="0" smtClean="0"/>
              <a:t>Check the Product Description Page</a:t>
            </a:r>
            <a:endParaRPr lang="en-US" dirty="0" smtClean="0"/>
          </a:p>
          <a:p>
            <a:br>
              <a:rPr lang="en-US" dirty="0" smtClean="0"/>
            </a:br>
            <a:endParaRPr lang="en-US" dirty="0" smtClean="0"/>
          </a:p>
          <a:p>
            <a:endParaRPr lang="en-US" dirty="0"/>
          </a:p>
        </p:txBody>
      </p:sp>
    </p:spTree>
  </p:cSld>
  <p:clrMapOvr>
    <a:masterClrMapping/>
  </p:clrMapOvr>
  <p:transition>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Quality Control-				</a:t>
            </a:r>
            <a:endParaRPr lang="en-US" dirty="0"/>
          </a:p>
        </p:txBody>
      </p:sp>
      <p:sp>
        <p:nvSpPr>
          <p:cNvPr id="3" name="Content Placeholder 2"/>
          <p:cNvSpPr>
            <a:spLocks noGrp="1"/>
          </p:cNvSpPr>
          <p:nvPr>
            <p:ph idx="1"/>
          </p:nvPr>
        </p:nvSpPr>
        <p:spPr/>
        <p:txBody>
          <a:bodyPr/>
          <a:lstStyle/>
          <a:p>
            <a:r>
              <a:rPr lang="en-US" sz="2400" dirty="0" smtClean="0"/>
              <a:t>Quality control can be defined as "part of </a:t>
            </a:r>
            <a:r>
              <a:rPr lang="en-US" sz="2400" i="1" dirty="0" smtClean="0"/>
              <a:t>quality management</a:t>
            </a:r>
            <a:r>
              <a:rPr lang="en-US" sz="2400" dirty="0" smtClean="0"/>
              <a:t> focused on fulfilling </a:t>
            </a:r>
            <a:r>
              <a:rPr lang="en-US" sz="2400" i="1" dirty="0" smtClean="0"/>
              <a:t>quality requirements</a:t>
            </a:r>
            <a:r>
              <a:rPr lang="en-US" sz="2400" dirty="0" smtClean="0"/>
              <a:t>.“</a:t>
            </a:r>
            <a:endParaRPr lang="en-US" sz="2400" dirty="0" smtClean="0"/>
          </a:p>
          <a:p>
            <a:endParaRPr lang="en-IN" sz="2400" dirty="0" smtClean="0"/>
          </a:p>
          <a:p>
            <a:r>
              <a:rPr lang="en-US" sz="2400" dirty="0" smtClean="0"/>
              <a:t>Quality Control refers to the activities and techniques to verify that the developed product is in conformance with the requirements. The ultimate output of both processes is to deliver a quality product.</a:t>
            </a:r>
            <a:endParaRPr lang="en-US" sz="2400" dirty="0"/>
          </a:p>
        </p:txBody>
      </p:sp>
    </p:spTree>
  </p:cSld>
  <p:clrMapOvr>
    <a:masterClrMapping/>
  </p:clrMapOvr>
  <p:transition>
    <p:wedge/>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b="1" dirty="0" smtClean="0"/>
              <a:t>Test Scenario 4: </a:t>
            </a:r>
            <a:r>
              <a:rPr lang="en-US" dirty="0" smtClean="0"/>
              <a:t>Check the Payments Functionality</a:t>
            </a:r>
            <a:endParaRPr lang="en-US" dirty="0" smtClean="0"/>
          </a:p>
          <a:p>
            <a:br>
              <a:rPr lang="en-US" dirty="0" smtClean="0"/>
            </a:br>
            <a:r>
              <a:rPr lang="en-US" b="1" dirty="0" smtClean="0"/>
              <a:t>Test Scenario 5: </a:t>
            </a:r>
            <a:r>
              <a:rPr lang="en-US" dirty="0" smtClean="0"/>
              <a:t>Check the Order History</a:t>
            </a:r>
            <a:endParaRPr lang="en-US" dirty="0" smtClean="0"/>
          </a:p>
          <a:p>
            <a:br>
              <a:rPr lang="en-US" dirty="0" smtClean="0"/>
            </a:br>
            <a:endParaRPr lang="en-US" dirty="0"/>
          </a:p>
        </p:txBody>
      </p:sp>
    </p:spTree>
  </p:cSld>
  <p:clrMapOvr>
    <a:masterClrMapping/>
  </p:clrMapOvr>
  <p:transition>
    <p:wedge/>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14356"/>
            <a:ext cx="7010400" cy="5381644"/>
          </a:xfrm>
        </p:spPr>
        <p:txBody>
          <a:bodyPr/>
          <a:lstStyle/>
          <a:p>
            <a:r>
              <a:rPr lang="en-US" dirty="0" smtClean="0"/>
              <a:t>Apart from these 5 scenarios here is the list of all other scenarios</a:t>
            </a:r>
            <a:endParaRPr lang="en-US" dirty="0" smtClean="0"/>
          </a:p>
          <a:p>
            <a:br>
              <a:rPr lang="en-US" dirty="0" smtClean="0"/>
            </a:br>
            <a:r>
              <a:rPr lang="en-US" dirty="0" smtClean="0"/>
              <a:t>Check Home Page behavior for returning customers</a:t>
            </a:r>
            <a:endParaRPr lang="en-US" dirty="0" smtClean="0"/>
          </a:p>
          <a:p>
            <a:r>
              <a:rPr lang="en-US" dirty="0" smtClean="0"/>
              <a:t>Check Category/Product Pages</a:t>
            </a:r>
            <a:endParaRPr lang="en-US" dirty="0" smtClean="0"/>
          </a:p>
          <a:p>
            <a:r>
              <a:rPr lang="en-US" dirty="0" smtClean="0"/>
              <a:t>Check Customer Service/Contact Pages</a:t>
            </a:r>
            <a:endParaRPr lang="en-US" dirty="0" smtClean="0"/>
          </a:p>
          <a:p>
            <a:r>
              <a:rPr lang="en-US" dirty="0" smtClean="0"/>
              <a:t>Check Daily Deals pages..</a:t>
            </a:r>
            <a:endParaRPr lang="en-US" dirty="0" smtClean="0"/>
          </a:p>
        </p:txBody>
      </p:sp>
    </p:spTree>
  </p:cSld>
  <p:clrMapOvr>
    <a:masterClrMapping/>
  </p:clrMapOvr>
  <p:transition>
    <p:wedge/>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 in Manual Testing | Software Testing</a:t>
            </a:r>
            <a:br>
              <a:rPr lang="en-US" b="1" dirty="0"/>
            </a:br>
            <a:endParaRPr lang="en-IN" dirty="0"/>
          </a:p>
        </p:txBody>
      </p:sp>
      <p:sp>
        <p:nvSpPr>
          <p:cNvPr id="3" name="Content Placeholder 2"/>
          <p:cNvSpPr>
            <a:spLocks noGrp="1"/>
          </p:cNvSpPr>
          <p:nvPr>
            <p:ph idx="1"/>
          </p:nvPr>
        </p:nvSpPr>
        <p:spPr/>
        <p:txBody>
          <a:bodyPr/>
          <a:lstStyle/>
          <a:p>
            <a:r>
              <a:rPr lang="en-US" dirty="0"/>
              <a:t>In </a:t>
            </a:r>
            <a:r>
              <a:rPr lang="en-US" b="1" dirty="0"/>
              <a:t>manual testing</a:t>
            </a:r>
            <a:r>
              <a:rPr lang="en-US" dirty="0"/>
              <a:t>, a tester carries out tests on the software by following a set of predefined test cases. In this testing, testers make test cases for the codes and test the software and give the final report about that software.</a:t>
            </a:r>
            <a:endParaRPr lang="en-US" dirty="0"/>
          </a:p>
          <a:p>
            <a:r>
              <a:rPr lang="en-US" dirty="0"/>
              <a:t>There are various challenges or problems with manual testing and some of them are listed below </a:t>
            </a:r>
            <a:r>
              <a:rPr lang="en-US" dirty="0" smtClean="0"/>
              <a:t>:</a:t>
            </a:r>
            <a:endParaRPr lang="en-US" dirty="0"/>
          </a:p>
        </p:txBody>
      </p:sp>
    </p:spTree>
  </p:cSld>
  <p:clrMapOvr>
    <a:masterClrMapping/>
  </p:clrMapOvr>
  <p:transition>
    <p:wedge/>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6712"/>
            <a:ext cx="7010400" cy="5259288"/>
          </a:xfrm>
        </p:spPr>
        <p:txBody>
          <a:bodyPr/>
          <a:lstStyle/>
          <a:p>
            <a:r>
              <a:rPr lang="en-US" b="1" dirty="0"/>
              <a:t>Not Reliable –</a:t>
            </a:r>
            <a:br>
              <a:rPr lang="en-US" dirty="0"/>
            </a:br>
            <a:r>
              <a:rPr lang="en-US" dirty="0"/>
              <a:t>This testing is not reliable as there is no standard or criteria available to check out that whether the actual and expected results have been compared. In this testing, we are dependent upon the words of software testers.</a:t>
            </a:r>
            <a:br>
              <a:rPr lang="en-US" dirty="0"/>
            </a:br>
            <a:r>
              <a:rPr lang="en-US" dirty="0"/>
              <a:t> </a:t>
            </a:r>
            <a:endParaRPr lang="en-US" dirty="0"/>
          </a:p>
          <a:p>
            <a:endParaRPr lang="en-IN" dirty="0"/>
          </a:p>
        </p:txBody>
      </p:sp>
    </p:spTree>
  </p:cSld>
  <p:clrMapOvr>
    <a:masterClrMapping/>
  </p:clrMapOvr>
  <p:transition>
    <p:wedge/>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404664"/>
            <a:ext cx="7010400" cy="5475312"/>
          </a:xfrm>
        </p:spPr>
        <p:txBody>
          <a:bodyPr/>
          <a:lstStyle/>
          <a:p>
            <a:r>
              <a:rPr lang="en-US" b="1" dirty="0"/>
              <a:t>Understanding the client’s requirements –</a:t>
            </a:r>
            <a:br>
              <a:rPr lang="en-US" dirty="0"/>
            </a:br>
            <a:r>
              <a:rPr lang="en-US" dirty="0"/>
              <a:t>In software testing the software testers nice needs to make sure that the software application act in accordance with the particular needs of the client therefore they need to be familiar with the necessity of the customer very clearly at the same </a:t>
            </a:r>
            <a:r>
              <a:rPr lang="en-US" dirty="0" smtClean="0"/>
              <a:t>time</a:t>
            </a:r>
            <a:br>
              <a:rPr lang="en-US" dirty="0"/>
            </a:br>
            <a:r>
              <a:rPr lang="en-US" dirty="0"/>
              <a:t> </a:t>
            </a:r>
            <a:endParaRPr lang="en-US" dirty="0"/>
          </a:p>
          <a:p>
            <a:endParaRPr lang="en-IN" dirty="0"/>
          </a:p>
          <a:p>
            <a:endParaRPr lang="en-IN" dirty="0"/>
          </a:p>
        </p:txBody>
      </p:sp>
    </p:spTree>
  </p:cSld>
  <p:clrMapOvr>
    <a:masterClrMapping/>
  </p:clrMapOvr>
  <p:transition>
    <p:wedge/>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124744"/>
            <a:ext cx="7010400" cy="4971256"/>
          </a:xfrm>
        </p:spPr>
        <p:txBody>
          <a:bodyPr/>
          <a:lstStyle/>
          <a:p>
            <a:r>
              <a:rPr lang="en-US" b="1" dirty="0"/>
              <a:t>Higher chance of Risk –</a:t>
            </a:r>
            <a:br>
              <a:rPr lang="en-US" dirty="0"/>
            </a:br>
            <a:r>
              <a:rPr lang="en-US" dirty="0"/>
              <a:t>In manual testing, there is a higher chance of risk involved of oversight and mistakes. In the testing process, testers may get tired, may not be very attentive as they have too many tasks to be done. Therefore, there will be unexpected errors or mistakes that can happen in </a:t>
            </a:r>
            <a:r>
              <a:rPr lang="en-US" dirty="0" err="1"/>
              <a:t>enterin</a:t>
            </a:r>
            <a:endParaRPr lang="en-US" dirty="0"/>
          </a:p>
          <a:p>
            <a:endParaRPr lang="en-IN" dirty="0"/>
          </a:p>
        </p:txBody>
      </p:sp>
    </p:spTree>
  </p:cSld>
  <p:clrMapOvr>
    <a:masterClrMapping/>
  </p:clrMapOvr>
  <p:transition>
    <p:wedge/>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836712"/>
            <a:ext cx="7010400" cy="5259288"/>
          </a:xfrm>
        </p:spPr>
        <p:txBody>
          <a:bodyPr/>
          <a:lstStyle/>
          <a:p>
            <a:r>
              <a:rPr lang="en-US" b="1" dirty="0"/>
              <a:t>Selecting the right Testers –</a:t>
            </a:r>
            <a:br>
              <a:rPr lang="en-US" dirty="0"/>
            </a:br>
            <a:r>
              <a:rPr lang="en-US" dirty="0"/>
              <a:t>The technical skills and experiences of individual professionals may vary why manual testing needs great communication, analytical and technical skills. It become essential for the business to deploy the right testis to test their software.  the testing team must build an efficient team so that they can Concentrate on their expertise and skills.</a:t>
            </a:r>
            <a:endParaRPr lang="en-IN" dirty="0"/>
          </a:p>
        </p:txBody>
      </p:sp>
    </p:spTree>
  </p:cSld>
  <p:clrMapOvr>
    <a:masterClrMapping/>
  </p:clrMapOvr>
  <p:transition>
    <p:wedge/>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Design Test Cases and Execute? </a:t>
            </a:r>
            <a:br>
              <a:rPr lang="en-US" b="1" dirty="0"/>
            </a:b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76400" y="2003194"/>
            <a:ext cx="7010400" cy="4070811"/>
          </a:xfrm>
        </p:spPr>
      </p:pic>
    </p:spTree>
  </p:cSld>
  <p:clrMapOvr>
    <a:masterClrMapping/>
  </p:clrMapOvr>
  <p:transition>
    <p:wedge/>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55576"/>
          </a:xfrm>
        </p:spPr>
        <p:txBody>
          <a:bodyPr/>
          <a:lstStyle/>
          <a:p>
            <a:r>
              <a:rPr lang="en-US" sz="1800" b="1" dirty="0"/>
              <a:t>1. Boundary Value Analysis (BVA</a:t>
            </a:r>
            <a:r>
              <a:rPr lang="en-US" sz="4000" b="1" dirty="0"/>
              <a:t>)</a:t>
            </a:r>
            <a:br>
              <a:rPr lang="en-US" sz="4000" b="1" dirty="0"/>
            </a:br>
            <a:endParaRPr lang="en-IN" dirty="0"/>
          </a:p>
        </p:txBody>
      </p:sp>
      <p:sp>
        <p:nvSpPr>
          <p:cNvPr id="3" name="Content Placeholder 2"/>
          <p:cNvSpPr>
            <a:spLocks noGrp="1"/>
          </p:cNvSpPr>
          <p:nvPr>
            <p:ph idx="1"/>
          </p:nvPr>
        </p:nvSpPr>
        <p:spPr>
          <a:xfrm>
            <a:off x="1676400" y="1628800"/>
            <a:ext cx="7010400" cy="4467200"/>
          </a:xfrm>
        </p:spPr>
        <p:txBody>
          <a:bodyPr/>
          <a:lstStyle/>
          <a:p>
            <a:r>
              <a:rPr lang="en-US" sz="1400" dirty="0" smtClean="0"/>
              <a:t>BVA </a:t>
            </a:r>
            <a:r>
              <a:rPr lang="en-US" sz="1400" dirty="0"/>
              <a:t>is a technique based on testing the boundaries of the test data. It includes maximum, minimum, inside or outside boundaries, and error values. This technique is based on the likeliness that developers will make mistakes at the boundaries conditions. In essence, a number of errors occur at the boundaries rather than the center of the input domain. Its</a:t>
            </a:r>
            <a:r>
              <a:rPr lang="en-US" sz="1400" b="1" dirty="0"/>
              <a:t> working principle</a:t>
            </a:r>
            <a:r>
              <a:rPr lang="en-US" sz="1400" dirty="0"/>
              <a:t> is that if a system works for these particular boundary values then it will work for all values between two boundary values.</a:t>
            </a:r>
            <a:endParaRPr lang="en-US" sz="1400" dirty="0"/>
          </a:p>
          <a:p>
            <a:br>
              <a:rPr lang="en-US" sz="1400" dirty="0"/>
            </a:br>
            <a:endParaRPr lang="en-US" sz="1400" dirty="0"/>
          </a:p>
          <a:p>
            <a:r>
              <a:rPr lang="en-US" sz="1400" dirty="0"/>
              <a:t>For </a:t>
            </a:r>
            <a:r>
              <a:rPr lang="en-US" sz="1400" dirty="0" err="1"/>
              <a:t>eg</a:t>
            </a:r>
            <a:r>
              <a:rPr lang="en-US" sz="1400" dirty="0"/>
              <a:t>.</a:t>
            </a:r>
            <a:endParaRPr lang="en-US" sz="1400" dirty="0"/>
          </a:p>
          <a:p>
            <a:br>
              <a:rPr lang="en-US" sz="1400" dirty="0"/>
            </a:br>
            <a:endParaRPr lang="en-US" sz="1400" dirty="0"/>
          </a:p>
          <a:p>
            <a:r>
              <a:rPr lang="en-US" sz="1400" dirty="0"/>
              <a:t>Test scenario - A text field accepts input between 1 to 10</a:t>
            </a:r>
            <a:endParaRPr lang="en-US" sz="1400" dirty="0"/>
          </a:p>
          <a:p>
            <a:br>
              <a:rPr lang="en-US" sz="1400" dirty="0"/>
            </a:br>
            <a:endParaRPr lang="en-US" sz="1400" dirty="0"/>
          </a:p>
          <a:p>
            <a:r>
              <a:rPr lang="en-US" sz="1400" dirty="0"/>
              <a:t>Test cases as per Boundary values analysis - 0,1,2 and 9,10,11</a:t>
            </a:r>
            <a:endParaRPr lang="en-US" sz="1400" dirty="0"/>
          </a:p>
          <a:p>
            <a:br>
              <a:rPr lang="en-US" sz="1400" dirty="0"/>
            </a:br>
            <a:endParaRPr lang="en-IN" sz="1400" dirty="0"/>
          </a:p>
        </p:txBody>
      </p:sp>
    </p:spTree>
  </p:cSld>
  <p:clrMapOvr>
    <a:masterClrMapping/>
  </p:clrMapOvr>
  <p:transition>
    <p:wedge/>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883568"/>
          </a:xfrm>
        </p:spPr>
        <p:txBody>
          <a:bodyPr/>
          <a:lstStyle/>
          <a:p>
            <a:r>
              <a:rPr lang="en-US" sz="2000" b="1" dirty="0"/>
              <a:t>2. Equivalence Class Partitioning</a:t>
            </a:r>
            <a:br>
              <a:rPr lang="en-US" sz="2000" b="1" dirty="0"/>
            </a:br>
            <a:endParaRPr lang="en-IN" sz="2000" dirty="0"/>
          </a:p>
        </p:txBody>
      </p:sp>
      <p:sp>
        <p:nvSpPr>
          <p:cNvPr id="3" name="Content Placeholder 2"/>
          <p:cNvSpPr>
            <a:spLocks noGrp="1"/>
          </p:cNvSpPr>
          <p:nvPr>
            <p:ph idx="1"/>
          </p:nvPr>
        </p:nvSpPr>
        <p:spPr>
          <a:xfrm>
            <a:off x="1676400" y="980728"/>
            <a:ext cx="7010400" cy="5760640"/>
          </a:xfrm>
        </p:spPr>
        <p:txBody>
          <a:bodyPr/>
          <a:lstStyle/>
          <a:p>
            <a:r>
              <a:rPr lang="en-US" sz="1400" dirty="0" smtClean="0"/>
              <a:t>Equivalence </a:t>
            </a:r>
            <a:r>
              <a:rPr lang="en-US" sz="1400" dirty="0"/>
              <a:t>class partitioning is another technique used in black-box testing. This technique partitions the input domain into a number of classes or partitions. This is based on that software will behave in the same way for test data within the same classes. Hence testing for one input per class shall ensure coverage for all the other possible inputs in that class. Then the test cases are then designed for each class.</a:t>
            </a:r>
            <a:endParaRPr lang="en-US" sz="1400" dirty="0"/>
          </a:p>
          <a:p>
            <a:br>
              <a:rPr lang="en-US" sz="1400" dirty="0"/>
            </a:br>
            <a:endParaRPr lang="en-US" sz="1400" dirty="0"/>
          </a:p>
          <a:p>
            <a:r>
              <a:rPr lang="en-US" sz="1400" dirty="0"/>
              <a:t>The </a:t>
            </a:r>
            <a:r>
              <a:rPr lang="en-US" sz="1400" b="1" dirty="0"/>
              <a:t>working principle</a:t>
            </a:r>
            <a:r>
              <a:rPr lang="en-US" sz="1400" dirty="0"/>
              <a:t> behind this technique is that the test case of a representative value of each class is the same as the test case value for any other input within the same class. It allows you to identify valid as well as invalid equivalence classes.</a:t>
            </a:r>
            <a:endParaRPr lang="en-US" sz="1400" dirty="0"/>
          </a:p>
          <a:p>
            <a:br>
              <a:rPr lang="en-US" sz="1400" dirty="0"/>
            </a:br>
            <a:endParaRPr lang="en-US" sz="1400" dirty="0"/>
          </a:p>
          <a:p>
            <a:r>
              <a:rPr lang="en-US" sz="1400" dirty="0"/>
              <a:t>For </a:t>
            </a:r>
            <a:r>
              <a:rPr lang="en-US" sz="1400" dirty="0" err="1"/>
              <a:t>eg</a:t>
            </a:r>
            <a:r>
              <a:rPr lang="en-US" sz="1400" dirty="0"/>
              <a:t>.</a:t>
            </a:r>
            <a:endParaRPr lang="en-US" sz="1400" dirty="0"/>
          </a:p>
          <a:p>
            <a:endParaRPr lang="en-US" sz="1400" dirty="0"/>
          </a:p>
          <a:p>
            <a:r>
              <a:rPr lang="en-US" sz="1400" dirty="0"/>
              <a:t>Test scenario - A text field accepts input between 1 to 10</a:t>
            </a:r>
            <a:endParaRPr lang="en-US" sz="1400" dirty="0"/>
          </a:p>
          <a:p>
            <a:pPr marL="0" indent="0">
              <a:buNone/>
            </a:pPr>
            <a:endParaRPr lang="en-US" sz="1400" dirty="0"/>
          </a:p>
          <a:p>
            <a:r>
              <a:rPr lang="en-US" sz="1400" dirty="0"/>
              <a:t>Test cases as per Equivalence class partitioning are - </a:t>
            </a:r>
            <a:endParaRPr lang="en-US" sz="1400" dirty="0"/>
          </a:p>
          <a:p>
            <a:r>
              <a:rPr lang="en-US" sz="1400" dirty="0"/>
              <a:t>There are three equivalence classes</a:t>
            </a:r>
            <a:endParaRPr lang="en-US" sz="1400" dirty="0"/>
          </a:p>
          <a:p>
            <a:r>
              <a:rPr lang="en-US" sz="1400" dirty="0"/>
              <a:t>infinity to 0 (invalid)</a:t>
            </a:r>
            <a:endParaRPr lang="en-US" sz="1400" dirty="0"/>
          </a:p>
          <a:p>
            <a:r>
              <a:rPr lang="en-US" sz="1400" dirty="0"/>
              <a:t>1 to 10 (valid)</a:t>
            </a:r>
            <a:endParaRPr lang="en-US" sz="1400" dirty="0"/>
          </a:p>
          <a:p>
            <a:r>
              <a:rPr lang="en-US" sz="1400" dirty="0"/>
              <a:t>11 to infinity(invalid)</a:t>
            </a:r>
            <a:endParaRPr lang="en-US" sz="1400" dirty="0"/>
          </a:p>
          <a:p>
            <a:br>
              <a:rPr lang="en-US" sz="1400" dirty="0"/>
            </a:br>
            <a:endParaRPr lang="en-US" sz="1400" dirty="0"/>
          </a:p>
          <a:p>
            <a:r>
              <a:rPr lang="en-US" sz="1400" dirty="0"/>
              <a:t>Test cases from each class,</a:t>
            </a:r>
            <a:endParaRPr lang="en-US" sz="1400" dirty="0"/>
          </a:p>
          <a:p>
            <a:r>
              <a:rPr lang="en-US" sz="1400" dirty="0"/>
              <a:t>-2, 5, 15</a:t>
            </a:r>
            <a:endParaRPr lang="en-US" sz="1400" dirty="0"/>
          </a:p>
          <a:p>
            <a:br>
              <a:rPr lang="en-US" sz="1400" dirty="0"/>
            </a:br>
            <a:endParaRPr lang="en-IN" sz="1400" dirty="0"/>
          </a:p>
        </p:txBody>
      </p:sp>
    </p:spTree>
  </p:cSld>
  <p:clrMapOvr>
    <a:masterClrMapping/>
  </p:clrMapOvr>
  <p:transition>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757222"/>
          </a:xfrm>
        </p:spPr>
        <p:txBody>
          <a:bodyPr/>
          <a:lstStyle/>
          <a:p>
            <a:r>
              <a:rPr lang="en-IN" dirty="0" smtClean="0"/>
              <a:t>Cont…		</a:t>
            </a:r>
            <a:endParaRPr lang="en-US" dirty="0"/>
          </a:p>
        </p:txBody>
      </p:sp>
      <p:graphicFrame>
        <p:nvGraphicFramePr>
          <p:cNvPr id="6" name="Content Placeholder 5"/>
          <p:cNvGraphicFramePr>
            <a:graphicFrameLocks noGrp="1"/>
          </p:cNvGraphicFramePr>
          <p:nvPr>
            <p:ph idx="1"/>
          </p:nvPr>
        </p:nvGraphicFramePr>
        <p:xfrm>
          <a:off x="1571604" y="1428750"/>
          <a:ext cx="7115196" cy="4515793"/>
        </p:xfrm>
        <a:graphic>
          <a:graphicData uri="http://schemas.openxmlformats.org/drawingml/2006/table">
            <a:tbl>
              <a:tblPr firstRow="1" bandRow="1">
                <a:tableStyleId>{5C22544A-7EE6-4342-B048-85BDC9FD1C3A}</a:tableStyleId>
              </a:tblPr>
              <a:tblGrid>
                <a:gridCol w="3663944"/>
                <a:gridCol w="3451252"/>
              </a:tblGrid>
              <a:tr h="1071553">
                <a:tc>
                  <a:txBody>
                    <a:bodyPr/>
                    <a:lstStyle/>
                    <a:p>
                      <a:r>
                        <a:rPr lang="en-IN" sz="2000" dirty="0" smtClean="0"/>
                        <a:t>Quality Assurance</a:t>
                      </a:r>
                      <a:endParaRPr lang="en-US" sz="2000" dirty="0"/>
                    </a:p>
                  </a:txBody>
                  <a:tcPr/>
                </a:tc>
                <a:tc>
                  <a:txBody>
                    <a:bodyPr/>
                    <a:lstStyle/>
                    <a:p>
                      <a:r>
                        <a:rPr lang="en-IN" sz="2000" dirty="0" smtClean="0"/>
                        <a:t>Quality Control</a:t>
                      </a:r>
                      <a:endParaRPr lang="en-US" sz="2000" dirty="0"/>
                    </a:p>
                  </a:txBody>
                  <a:tcPr/>
                </a:tc>
              </a:tr>
              <a:tr h="3429027">
                <a:tc>
                  <a:txBody>
                    <a:bodyPr/>
                    <a:lstStyle/>
                    <a:p>
                      <a:r>
                        <a:rPr lang="en-US" sz="2000" b="0" i="0" kern="1200" dirty="0" smtClean="0">
                          <a:solidFill>
                            <a:schemeClr val="bg1"/>
                          </a:solidFill>
                          <a:latin typeface="+mn-lt"/>
                          <a:ea typeface="+mn-ea"/>
                          <a:cs typeface="+mn-cs"/>
                        </a:rPr>
                        <a:t>It is a process which deliberates on providing assurance that quality request will be achieved</a:t>
                      </a:r>
                      <a:r>
                        <a:rPr lang="en-US" sz="2000" b="0" i="0" kern="1200" dirty="0" smtClean="0">
                          <a:solidFill>
                            <a:schemeClr val="dk1"/>
                          </a:solidFill>
                          <a:latin typeface="+mn-lt"/>
                          <a:ea typeface="+mn-ea"/>
                          <a:cs typeface="+mn-cs"/>
                        </a:rPr>
                        <a:t>.</a:t>
                      </a:r>
                      <a:endParaRPr lang="en-US" sz="2000" b="0" i="0" kern="1200" dirty="0" smtClean="0">
                        <a:solidFill>
                          <a:schemeClr val="dk1"/>
                        </a:solidFill>
                        <a:latin typeface="+mn-lt"/>
                        <a:ea typeface="+mn-ea"/>
                        <a:cs typeface="+mn-cs"/>
                      </a:endParaRPr>
                    </a:p>
                    <a:p>
                      <a:endParaRPr lang="en-IN" sz="2000" b="0" i="0" kern="1200" dirty="0" smtClean="0">
                        <a:solidFill>
                          <a:schemeClr val="dk1"/>
                        </a:solidFill>
                        <a:latin typeface="+mn-lt"/>
                        <a:ea typeface="+mn-ea"/>
                        <a:cs typeface="+mn-cs"/>
                      </a:endParaRPr>
                    </a:p>
                    <a:p>
                      <a:r>
                        <a:rPr lang="en-IN" sz="2000" b="0" i="0" kern="1200" dirty="0" smtClean="0">
                          <a:solidFill>
                            <a:schemeClr val="bg1"/>
                          </a:solidFill>
                          <a:latin typeface="+mn-lt"/>
                          <a:ea typeface="+mn-ea"/>
                          <a:cs typeface="+mn-cs"/>
                        </a:rPr>
                        <a:t>A QA aim is to Prevent</a:t>
                      </a:r>
                      <a:r>
                        <a:rPr lang="en-IN" sz="2000" b="0" i="0" kern="1200" baseline="0" dirty="0" smtClean="0">
                          <a:solidFill>
                            <a:schemeClr val="bg1"/>
                          </a:solidFill>
                          <a:latin typeface="+mn-lt"/>
                          <a:ea typeface="+mn-ea"/>
                          <a:cs typeface="+mn-cs"/>
                        </a:rPr>
                        <a:t> the defects</a:t>
                      </a:r>
                      <a:r>
                        <a:rPr lang="en-US" sz="2000" b="0" i="0" kern="1200" baseline="0" dirty="0" smtClean="0">
                          <a:solidFill>
                            <a:schemeClr val="bg1"/>
                          </a:solidFill>
                          <a:latin typeface="+mn-lt"/>
                          <a:ea typeface="+mn-ea"/>
                          <a:cs typeface="+mn-cs"/>
                        </a:rPr>
                        <a:t>.</a:t>
                      </a:r>
                      <a:endParaRPr lang="en-US" sz="2000" b="0" i="0" kern="1200" baseline="0" dirty="0" smtClean="0">
                        <a:solidFill>
                          <a:schemeClr val="bg1"/>
                        </a:solidFill>
                        <a:latin typeface="+mn-lt"/>
                        <a:ea typeface="+mn-ea"/>
                        <a:cs typeface="+mn-cs"/>
                      </a:endParaRPr>
                    </a:p>
                    <a:p>
                      <a:endParaRPr lang="en-IN" sz="2000" b="0" i="0" kern="1200" baseline="0" dirty="0" smtClean="0">
                        <a:solidFill>
                          <a:schemeClr val="bg1"/>
                        </a:solidFill>
                        <a:latin typeface="+mn-lt"/>
                        <a:ea typeface="+mn-ea"/>
                        <a:cs typeface="+mn-cs"/>
                      </a:endParaRPr>
                    </a:p>
                    <a:p>
                      <a:r>
                        <a:rPr lang="en-IN" sz="2000" b="0" i="0" kern="1200" dirty="0" smtClean="0">
                          <a:solidFill>
                            <a:schemeClr val="bg1"/>
                          </a:solidFill>
                          <a:latin typeface="+mn-lt"/>
                          <a:ea typeface="+mn-ea"/>
                          <a:cs typeface="+mn-cs"/>
                        </a:rPr>
                        <a:t>QA</a:t>
                      </a:r>
                      <a:r>
                        <a:rPr lang="en-IN" sz="2000" b="0" i="0" kern="1200" baseline="0" dirty="0" smtClean="0">
                          <a:solidFill>
                            <a:schemeClr val="bg1"/>
                          </a:solidFill>
                          <a:latin typeface="+mn-lt"/>
                          <a:ea typeface="+mn-ea"/>
                          <a:cs typeface="+mn-cs"/>
                        </a:rPr>
                        <a:t> is the technique of managing Quality.</a:t>
                      </a:r>
                      <a:endParaRPr lang="en-IN" sz="2000" b="0" i="0" kern="1200" dirty="0" smtClean="0">
                        <a:solidFill>
                          <a:schemeClr val="bg1"/>
                        </a:solidFill>
                        <a:latin typeface="+mn-lt"/>
                        <a:ea typeface="+mn-ea"/>
                        <a:cs typeface="+mn-cs"/>
                      </a:endParaRPr>
                    </a:p>
                    <a:p>
                      <a:endParaRPr lang="en-US" sz="2000" dirty="0"/>
                    </a:p>
                  </a:txBody>
                  <a:tcPr/>
                </a:tc>
                <a:tc>
                  <a:txBody>
                    <a:bodyPr/>
                    <a:lstStyle/>
                    <a:p>
                      <a:r>
                        <a:rPr lang="en-US" sz="2000" b="0" i="0" kern="1200" dirty="0" smtClean="0">
                          <a:solidFill>
                            <a:schemeClr val="bg1"/>
                          </a:solidFill>
                          <a:latin typeface="+mn-lt"/>
                          <a:ea typeface="+mn-ea"/>
                          <a:cs typeface="+mn-cs"/>
                        </a:rPr>
                        <a:t>QC is a process which deliberates on fulfilling the quality request.</a:t>
                      </a:r>
                      <a:endParaRPr lang="en-US" sz="2000" b="0" i="0" kern="1200" dirty="0" smtClean="0">
                        <a:solidFill>
                          <a:schemeClr val="bg1"/>
                        </a:solidFill>
                        <a:latin typeface="+mn-lt"/>
                        <a:ea typeface="+mn-ea"/>
                        <a:cs typeface="+mn-cs"/>
                      </a:endParaRPr>
                    </a:p>
                    <a:p>
                      <a:endParaRPr lang="en-IN" sz="2000" b="0" i="0" kern="1200" dirty="0" smtClean="0">
                        <a:solidFill>
                          <a:schemeClr val="bg1"/>
                        </a:solidFill>
                        <a:latin typeface="+mn-lt"/>
                        <a:ea typeface="+mn-ea"/>
                        <a:cs typeface="+mn-cs"/>
                      </a:endParaRPr>
                    </a:p>
                    <a:p>
                      <a:endParaRPr lang="en-IN" sz="2000" dirty="0" smtClean="0">
                        <a:solidFill>
                          <a:schemeClr val="bg1"/>
                        </a:solidFill>
                      </a:endParaRPr>
                    </a:p>
                    <a:p>
                      <a:r>
                        <a:rPr lang="en-US" sz="1800" b="0" i="0" kern="1200" dirty="0" smtClean="0">
                          <a:solidFill>
                            <a:schemeClr val="bg1"/>
                          </a:solidFill>
                          <a:latin typeface="+mn-lt"/>
                          <a:ea typeface="+mn-ea"/>
                          <a:cs typeface="+mn-cs"/>
                        </a:rPr>
                        <a:t>A QC aim is to identify and improve the defects.</a:t>
                      </a:r>
                      <a:endParaRPr lang="en-US" sz="1800" b="0" i="0" kern="1200" dirty="0" smtClean="0">
                        <a:solidFill>
                          <a:schemeClr val="bg1"/>
                        </a:solidFill>
                        <a:latin typeface="+mn-lt"/>
                        <a:ea typeface="+mn-ea"/>
                        <a:cs typeface="+mn-cs"/>
                      </a:endParaRPr>
                    </a:p>
                    <a:p>
                      <a:endParaRPr lang="en-IN" sz="1800" b="0" i="0" kern="1200" dirty="0" smtClean="0">
                        <a:solidFill>
                          <a:schemeClr val="bg1"/>
                        </a:solidFill>
                        <a:latin typeface="+mn-lt"/>
                        <a:ea typeface="+mn-ea"/>
                        <a:cs typeface="+mn-cs"/>
                      </a:endParaRPr>
                    </a:p>
                    <a:p>
                      <a:r>
                        <a:rPr lang="en-IN" sz="2000" dirty="0" smtClean="0">
                          <a:solidFill>
                            <a:schemeClr val="bg1"/>
                          </a:solidFill>
                        </a:rPr>
                        <a:t>QC is a method to verify Quality.</a:t>
                      </a:r>
                      <a:endParaRPr lang="en-US" sz="2000" dirty="0">
                        <a:solidFill>
                          <a:schemeClr val="bg1"/>
                        </a:solidFill>
                      </a:endParaRPr>
                    </a:p>
                  </a:txBody>
                  <a:tcPr/>
                </a:tc>
              </a:tr>
            </a:tbl>
          </a:graphicData>
        </a:graphic>
      </p:graphicFrame>
    </p:spTree>
  </p:cSld>
  <p:clrMapOvr>
    <a:masterClrMapping/>
  </p:clrMapOvr>
  <p:transition>
    <p:wedge/>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171600"/>
          </a:xfrm>
        </p:spPr>
        <p:txBody>
          <a:bodyPr/>
          <a:lstStyle/>
          <a:p>
            <a:r>
              <a:rPr lang="en-US" sz="2400" b="1" dirty="0"/>
              <a:t>3. Decision Table Based Testing</a:t>
            </a:r>
            <a:br>
              <a:rPr lang="en-US" sz="2400" b="1" dirty="0"/>
            </a:br>
            <a:endParaRPr lang="en-IN" sz="2400" dirty="0"/>
          </a:p>
        </p:txBody>
      </p:sp>
      <p:sp>
        <p:nvSpPr>
          <p:cNvPr id="3" name="Content Placeholder 2"/>
          <p:cNvSpPr>
            <a:spLocks noGrp="1"/>
          </p:cNvSpPr>
          <p:nvPr>
            <p:ph idx="1"/>
          </p:nvPr>
        </p:nvSpPr>
        <p:spPr>
          <a:xfrm>
            <a:off x="1676400" y="1340768"/>
            <a:ext cx="7010400" cy="4755232"/>
          </a:xfrm>
        </p:spPr>
        <p:txBody>
          <a:bodyPr/>
          <a:lstStyle/>
          <a:p>
            <a:r>
              <a:rPr lang="en-US" sz="1400" dirty="0" smtClean="0"/>
              <a:t>A </a:t>
            </a:r>
            <a:r>
              <a:rPr lang="en-US" sz="1400" dirty="0"/>
              <a:t>decision table,</a:t>
            </a:r>
            <a:r>
              <a:rPr lang="en-US" sz="1400" b="1" dirty="0"/>
              <a:t> </a:t>
            </a:r>
            <a:r>
              <a:rPr lang="en-US" sz="1400" dirty="0"/>
              <a:t>also known as the cause-effect table, is a tool used for test case designing. It provides a tabular view of the inputs and expected outcomes to test how the system behaves for different input combinations. It provides a systemic way to write test conditions and provides better test coverage where input plays a role to define the outcome of the software.</a:t>
            </a:r>
            <a:endParaRPr lang="en-US" sz="1400" dirty="0"/>
          </a:p>
          <a:p>
            <a:br>
              <a:rPr lang="en-US" sz="1400" dirty="0"/>
            </a:br>
            <a:endParaRPr lang="en-US" sz="1400" dirty="0"/>
          </a:p>
          <a:p>
            <a:r>
              <a:rPr lang="en-US" sz="1400" b="1" dirty="0"/>
              <a:t>Decision Table Testing </a:t>
            </a:r>
            <a:r>
              <a:rPr lang="en-US" sz="1400" dirty="0"/>
              <a:t>is used for functions that respond to a combination of inputs or events. </a:t>
            </a:r>
            <a:endParaRPr lang="en-US" sz="1400" dirty="0"/>
          </a:p>
          <a:p>
            <a:br>
              <a:rPr lang="en-US" sz="1400" dirty="0"/>
            </a:br>
            <a:endParaRPr lang="en-US" sz="1400" dirty="0"/>
          </a:p>
          <a:p>
            <a:r>
              <a:rPr lang="en-US" sz="1400" b="1" dirty="0"/>
              <a:t>For example,</a:t>
            </a:r>
            <a:r>
              <a:rPr lang="en-US" sz="1400" dirty="0"/>
              <a:t> Let take a hypothetical example to build software that ensures only valid people should get the covid-19 vaccine. </a:t>
            </a:r>
            <a:endParaRPr lang="en-US" sz="1400" dirty="0"/>
          </a:p>
          <a:p>
            <a:br>
              <a:rPr lang="en-US" sz="1400" dirty="0"/>
            </a:br>
            <a:endParaRPr lang="en-US" sz="1400" dirty="0"/>
          </a:p>
          <a:p>
            <a:r>
              <a:rPr lang="en-US" sz="1400" b="1" dirty="0"/>
              <a:t>Rule</a:t>
            </a:r>
            <a:r>
              <a:rPr lang="en-US" sz="1400" dirty="0"/>
              <a:t> - 'Only people with age &gt; 60 years or anyone above 45 years with either diabetics or hypertension history should be allowed vaccination'.</a:t>
            </a:r>
            <a:endParaRPr lang="en-US" sz="1400" dirty="0"/>
          </a:p>
          <a:p>
            <a:br>
              <a:rPr lang="en-US" sz="1400" dirty="0"/>
            </a:br>
            <a:endParaRPr lang="en-IN" sz="1400" dirty="0"/>
          </a:p>
        </p:txBody>
      </p:sp>
    </p:spTree>
  </p:cSld>
  <p:clrMapOvr>
    <a:masterClrMapping/>
  </p:clrMapOvr>
  <p:transition>
    <p:wedge/>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Design Table: </a:t>
            </a:r>
            <a:endParaRPr lang="en-IN" b="1"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83568" y="2060848"/>
            <a:ext cx="8003232" cy="3384375"/>
          </a:xfrm>
        </p:spPr>
      </p:pic>
    </p:spTree>
  </p:cSld>
  <p:clrMapOvr>
    <a:masterClrMapping/>
  </p:clrMapOvr>
  <p:transition>
    <p:wedge/>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099592"/>
          </a:xfrm>
        </p:spPr>
        <p:txBody>
          <a:bodyPr/>
          <a:lstStyle/>
          <a:p>
            <a:r>
              <a:rPr lang="en-US" sz="2800" b="1" dirty="0"/>
              <a:t>4. State Transition Testing</a:t>
            </a:r>
            <a:br>
              <a:rPr lang="en-US" sz="2800" b="1" dirty="0"/>
            </a:br>
            <a:endParaRPr lang="en-IN" sz="2800" dirty="0"/>
          </a:p>
        </p:txBody>
      </p:sp>
      <p:sp>
        <p:nvSpPr>
          <p:cNvPr id="3" name="Content Placeholder 2"/>
          <p:cNvSpPr>
            <a:spLocks noGrp="1"/>
          </p:cNvSpPr>
          <p:nvPr>
            <p:ph idx="1"/>
          </p:nvPr>
        </p:nvSpPr>
        <p:spPr>
          <a:xfrm>
            <a:off x="1676400" y="1772816"/>
            <a:ext cx="7010400" cy="4323184"/>
          </a:xfrm>
        </p:spPr>
        <p:txBody>
          <a:bodyPr/>
          <a:lstStyle/>
          <a:p>
            <a:r>
              <a:rPr lang="en-US" sz="1800" dirty="0" smtClean="0"/>
              <a:t>In </a:t>
            </a:r>
            <a:r>
              <a:rPr lang="en-US" sz="1800" dirty="0"/>
              <a:t>this technique, the software is considered to have a finite number of states. The transition from one state or another of </a:t>
            </a:r>
            <a:r>
              <a:rPr lang="en-US" sz="1800" b="1" dirty="0"/>
              <a:t>Application Under Test (AUT) </a:t>
            </a:r>
            <a:r>
              <a:rPr lang="en-US" sz="1800" dirty="0"/>
              <a:t>happens in the responses to the action of the users. </a:t>
            </a:r>
            <a:endParaRPr lang="en-US" sz="1800" dirty="0"/>
          </a:p>
          <a:p>
            <a:br>
              <a:rPr lang="en-US" sz="1800" dirty="0"/>
            </a:br>
            <a:endParaRPr lang="en-US" sz="1800" dirty="0"/>
          </a:p>
          <a:p>
            <a:r>
              <a:rPr lang="en-US" sz="1800" dirty="0"/>
              <a:t>This technique allows the tester to enter action bases input conditions and thereby, testing the behavior of the AUT. Both positive and negative input values are provided for the evaluation of the system behavior. </a:t>
            </a:r>
            <a:endParaRPr lang="en-US" sz="1800" dirty="0"/>
          </a:p>
          <a:p>
            <a:br>
              <a:rPr lang="en-US" sz="1800" dirty="0"/>
            </a:br>
            <a:endParaRPr lang="en-US" sz="1800" dirty="0"/>
          </a:p>
          <a:p>
            <a:r>
              <a:rPr lang="en-US" sz="1800" b="1" dirty="0"/>
              <a:t>For example,</a:t>
            </a:r>
            <a:r>
              <a:rPr lang="en-US" sz="1800" dirty="0"/>
              <a:t> Let take a simple example of an application with just a login functionality. </a:t>
            </a:r>
            <a:endParaRPr lang="en-US" sz="1800" dirty="0"/>
          </a:p>
          <a:p>
            <a:br>
              <a:rPr lang="en-US" sz="1800" dirty="0"/>
            </a:br>
            <a:endParaRPr lang="en-US" sz="1800" dirty="0"/>
          </a:p>
        </p:txBody>
      </p:sp>
    </p:spTree>
  </p:cSld>
  <p:clrMapOvr>
    <a:masterClrMapping/>
  </p:clrMapOvr>
  <p:transition>
    <p:wedge/>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000" b="1" dirty="0"/>
              <a:t>Rule </a:t>
            </a:r>
            <a:r>
              <a:rPr lang="en-US" sz="2000" dirty="0"/>
              <a:t>- User (assuming an existing user) can only login with valid credentials and should get a welcome message. With invalid credentials, the user should get an error message. </a:t>
            </a:r>
            <a:endParaRPr lang="en-US" sz="2000" dirty="0"/>
          </a:p>
          <a:p>
            <a:pPr marL="0" indent="0">
              <a:buNone/>
            </a:pPr>
            <a:br>
              <a:rPr lang="en-US" sz="2000" dirty="0"/>
            </a:br>
            <a:endParaRPr lang="en-US" sz="2000" dirty="0"/>
          </a:p>
          <a:p>
            <a:r>
              <a:rPr lang="en-US" sz="2000" dirty="0"/>
              <a:t>Now using the state transition technique. Following would come as the state of the system. </a:t>
            </a:r>
            <a:endParaRPr lang="en-US" sz="2000" dirty="0"/>
          </a:p>
          <a:p>
            <a:br>
              <a:rPr lang="en-US" sz="2000" dirty="0"/>
            </a:br>
            <a:endParaRPr lang="en-IN" sz="2000" dirty="0"/>
          </a:p>
          <a:p>
            <a:endParaRPr lang="en-IN" sz="2000" dirty="0"/>
          </a:p>
        </p:txBody>
      </p:sp>
    </p:spTree>
  </p:cSld>
  <p:clrMapOvr>
    <a:masterClrMapping/>
  </p:clrMapOvr>
  <p:transition>
    <p:wedge/>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63688" y="980728"/>
            <a:ext cx="6984776" cy="5115272"/>
          </a:xfrm>
        </p:spPr>
      </p:pic>
    </p:spTree>
  </p:cSld>
  <p:clrMapOvr>
    <a:masterClrMapping/>
  </p:clrMapOvr>
  <p:transition>
    <p:wedge/>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Error Guessing</a:t>
            </a:r>
            <a:endParaRPr lang="en-IN" b="1" dirty="0"/>
          </a:p>
        </p:txBody>
      </p:sp>
      <p:sp>
        <p:nvSpPr>
          <p:cNvPr id="3" name="Content Placeholder 2"/>
          <p:cNvSpPr>
            <a:spLocks noGrp="1"/>
          </p:cNvSpPr>
          <p:nvPr>
            <p:ph idx="1"/>
          </p:nvPr>
        </p:nvSpPr>
        <p:spPr/>
        <p:txBody>
          <a:bodyPr/>
          <a:lstStyle/>
          <a:p>
            <a:r>
              <a:rPr lang="en-US" sz="2400" dirty="0"/>
              <a:t>This technique is an experience-based technique. Its success depends majorly on the level of experience and knowledge that the test analyst has about software testing, the application’s functionality, and behavior. The tester anticipates the possible errors using their experience, knowledge of edge cases, and exception scenarios in the software flow.</a:t>
            </a:r>
            <a:endParaRPr lang="en-US" sz="2400" dirty="0"/>
          </a:p>
          <a:p>
            <a:br>
              <a:rPr lang="en-US" sz="2400" dirty="0"/>
            </a:br>
            <a:endParaRPr lang="en-IN" sz="2400" dirty="0"/>
          </a:p>
        </p:txBody>
      </p:sp>
    </p:spTree>
  </p:cSld>
  <p:clrMapOvr>
    <a:masterClrMapping/>
  </p:clrMapOvr>
  <p:transition>
    <p:wedge/>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000" b="1" dirty="0" smtClean="0"/>
            </a:br>
            <a:br>
              <a:rPr lang="en-US" sz="2000" b="1" dirty="0"/>
            </a:br>
            <a:br>
              <a:rPr lang="en-US" sz="2000" b="1" dirty="0" smtClean="0"/>
            </a:br>
            <a:br>
              <a:rPr lang="en-US" sz="2000" b="1" dirty="0"/>
            </a:br>
            <a:br>
              <a:rPr lang="en-US" sz="2000" b="1" dirty="0" smtClean="0"/>
            </a:br>
            <a:br>
              <a:rPr lang="en-US" sz="2000" b="1" dirty="0"/>
            </a:br>
            <a:br>
              <a:rPr lang="en-US" sz="2000" b="1" dirty="0" smtClean="0"/>
            </a:br>
            <a:br>
              <a:rPr lang="en-US" sz="2000" b="1" dirty="0"/>
            </a:br>
            <a:br>
              <a:rPr lang="en-US" sz="2000" b="1" dirty="0" smtClean="0"/>
            </a:br>
            <a:br>
              <a:rPr lang="en-US" sz="2000" b="1" dirty="0"/>
            </a:br>
            <a:br>
              <a:rPr lang="en-US" sz="2000" b="1" dirty="0" smtClean="0"/>
            </a:br>
            <a:br>
              <a:rPr lang="en-US" sz="2000" b="1" dirty="0"/>
            </a:br>
            <a:br>
              <a:rPr lang="en-US" sz="2000" b="1" dirty="0" smtClean="0"/>
            </a:br>
            <a:br>
              <a:rPr lang="en-US" sz="2000" b="1" dirty="0"/>
            </a:br>
            <a:br>
              <a:rPr lang="en-US" sz="2000" b="1" dirty="0" smtClean="0"/>
            </a:br>
            <a:br>
              <a:rPr lang="en-US" sz="2000" b="1" dirty="0"/>
            </a:br>
            <a:br>
              <a:rPr lang="en-US" sz="2000" b="1" dirty="0" smtClean="0"/>
            </a:br>
            <a:br>
              <a:rPr lang="en-US" sz="2000" b="1" dirty="0"/>
            </a:br>
            <a:br>
              <a:rPr lang="en-US" sz="2000" b="1" dirty="0" smtClean="0"/>
            </a:br>
            <a:br>
              <a:rPr lang="en-US" sz="2000" b="1" dirty="0"/>
            </a:br>
            <a:br>
              <a:rPr lang="en-US" sz="2000" b="1" dirty="0" smtClean="0"/>
            </a:br>
            <a:r>
              <a:rPr lang="en-US" sz="2000" b="1" dirty="0" smtClean="0"/>
              <a:t>What </a:t>
            </a:r>
            <a:r>
              <a:rPr lang="en-US" sz="2000" b="1" dirty="0"/>
              <a:t>is given to you?</a:t>
            </a:r>
            <a:br>
              <a:rPr lang="en-US" sz="2000" b="1" dirty="0"/>
            </a:br>
            <a:r>
              <a:rPr lang="en-US" sz="2000" dirty="0"/>
              <a:t>We have a Signup form requirement for the user registration of a popular website. You need to understand the requirements, Design Test Cases and Execute them. A document comprising of the </a:t>
            </a:r>
            <a:r>
              <a:rPr lang="en-US" sz="2000" b="1" dirty="0"/>
              <a:t>Sample screen</a:t>
            </a:r>
            <a:r>
              <a:rPr lang="en-US" sz="2000" dirty="0"/>
              <a:t>, </a:t>
            </a:r>
            <a:r>
              <a:rPr lang="en-US" sz="2000" b="1" dirty="0"/>
              <a:t>Functional requirements</a:t>
            </a:r>
            <a:r>
              <a:rPr lang="en-US" sz="2000" dirty="0"/>
              <a:t> and </a:t>
            </a:r>
            <a:r>
              <a:rPr lang="en-US" sz="2000" b="1" dirty="0"/>
              <a:t>Error Messages</a:t>
            </a:r>
            <a:r>
              <a:rPr lang="en-US" sz="2000" dirty="0"/>
              <a:t> are given to you as separate categories below.</a:t>
            </a:r>
            <a:br>
              <a:rPr lang="en-US" sz="2000" dirty="0"/>
            </a:br>
            <a:r>
              <a:rPr lang="en-US" sz="2000" dirty="0"/>
              <a:t> </a:t>
            </a:r>
            <a:br>
              <a:rPr lang="en-US" sz="2000" dirty="0"/>
            </a:br>
            <a:r>
              <a:rPr lang="en-US" sz="2000" b="1" dirty="0" err="1"/>
              <a:t>SignUp</a:t>
            </a:r>
            <a:r>
              <a:rPr lang="en-US" sz="2000" b="1" dirty="0"/>
              <a:t> Form:</a:t>
            </a:r>
            <a:br>
              <a:rPr lang="en-US" sz="2000" b="1" dirty="0"/>
            </a:br>
            <a:r>
              <a:rPr lang="en-US" sz="2000" dirty="0"/>
              <a:t>The below image is the Sample screen which consists of the fields.</a:t>
            </a:r>
            <a:br>
              <a:rPr lang="en-US" sz="2000" dirty="0"/>
            </a:br>
            <a:endParaRPr lang="en-IN" sz="2000" dirty="0"/>
          </a:p>
        </p:txBody>
      </p:sp>
      <p:sp>
        <p:nvSpPr>
          <p:cNvPr id="3" name="Content Placeholder 2"/>
          <p:cNvSpPr>
            <a:spLocks noGrp="1"/>
          </p:cNvSpPr>
          <p:nvPr>
            <p:ph idx="1"/>
          </p:nvPr>
        </p:nvSpPr>
        <p:spPr>
          <a:xfrm>
            <a:off x="1676400" y="908720"/>
            <a:ext cx="7010400" cy="5187280"/>
          </a:xfrm>
        </p:spPr>
        <p:txBody>
          <a:bodyPr/>
          <a:lstStyle/>
          <a:p>
            <a:endParaRPr lang="en-IN" dirty="0"/>
          </a:p>
        </p:txBody>
      </p:sp>
    </p:spTree>
  </p:cSld>
  <p:clrMapOvr>
    <a:masterClrMapping/>
  </p:clrMapOvr>
  <p:transition>
    <p:wedge/>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19672" y="764704"/>
            <a:ext cx="6984775" cy="5331296"/>
          </a:xfrm>
        </p:spPr>
      </p:pic>
    </p:spTree>
  </p:cSld>
  <p:clrMapOvr>
    <a:masterClrMapping/>
  </p:clrMapOvr>
  <p:transition>
    <p:wedge/>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676400" y="620713"/>
            <a:ext cx="7010400" cy="5475287"/>
          </a:xfrm>
        </p:spPr>
        <p:txBody>
          <a:bodyPr/>
          <a:lstStyle/>
          <a:p>
            <a:r>
              <a:rPr lang="en-US" sz="1800" b="1" dirty="0"/>
              <a:t>Functional Requirements:</a:t>
            </a:r>
            <a:endParaRPr lang="en-US" sz="1800" b="1" dirty="0"/>
          </a:p>
          <a:p>
            <a:r>
              <a:rPr lang="en-US" sz="1800" b="1" dirty="0"/>
              <a:t>Required Fields:</a:t>
            </a:r>
            <a:endParaRPr lang="en-US" sz="1800" b="1" dirty="0"/>
          </a:p>
          <a:p>
            <a:r>
              <a:rPr lang="en-US" sz="1800" dirty="0"/>
              <a:t>First Name &amp; Last Name</a:t>
            </a:r>
            <a:endParaRPr lang="en-US" sz="1800" dirty="0"/>
          </a:p>
          <a:p>
            <a:r>
              <a:rPr lang="en-US" sz="1800" dirty="0"/>
              <a:t>Email or Phone</a:t>
            </a:r>
            <a:endParaRPr lang="en-US" sz="1800" dirty="0"/>
          </a:p>
          <a:p>
            <a:r>
              <a:rPr lang="en-US" sz="1800" dirty="0"/>
              <a:t>Re-enter Email or Phone</a:t>
            </a:r>
            <a:endParaRPr lang="en-US" sz="1800" dirty="0"/>
          </a:p>
          <a:p>
            <a:r>
              <a:rPr lang="en-US" sz="1800" dirty="0"/>
              <a:t>Password</a:t>
            </a:r>
            <a:endParaRPr lang="en-US" sz="1800" dirty="0"/>
          </a:p>
          <a:p>
            <a:r>
              <a:rPr lang="en-US" sz="1800" dirty="0"/>
              <a:t>Birthday</a:t>
            </a:r>
            <a:endParaRPr lang="en-US" sz="1800" dirty="0"/>
          </a:p>
          <a:p>
            <a:r>
              <a:rPr lang="en-US" sz="1800" dirty="0" smtClean="0"/>
              <a:t>Gender</a:t>
            </a:r>
            <a:endParaRPr lang="en-US" sz="1800" dirty="0"/>
          </a:p>
        </p:txBody>
      </p:sp>
    </p:spTree>
  </p:cSld>
  <p:clrMapOvr>
    <a:masterClrMapping/>
  </p:clrMapOvr>
  <p:transition>
    <p:wedge/>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476672"/>
            <a:ext cx="7010400" cy="5619328"/>
          </a:xfrm>
        </p:spPr>
        <p:txBody>
          <a:bodyPr/>
          <a:lstStyle/>
          <a:p>
            <a:r>
              <a:rPr lang="en-US" sz="2000" b="1" dirty="0"/>
              <a:t>Validations:</a:t>
            </a:r>
            <a:endParaRPr lang="en-US" sz="2000" b="1" dirty="0"/>
          </a:p>
          <a:p>
            <a:r>
              <a:rPr lang="en-US" sz="2000" dirty="0"/>
              <a:t>No limitation for First name and Surname field length.</a:t>
            </a:r>
            <a:endParaRPr lang="en-US" sz="2000" dirty="0"/>
          </a:p>
          <a:p>
            <a:r>
              <a:rPr lang="en-US" sz="2000" dirty="0"/>
              <a:t>Valid email id should be </a:t>
            </a:r>
            <a:r>
              <a:rPr lang="en-US" sz="2000" dirty="0" err="1"/>
              <a:t>entered.Ex</a:t>
            </a:r>
            <a:r>
              <a:rPr lang="en-US" sz="2000" dirty="0"/>
              <a:t>: xxxx@yyyy.com</a:t>
            </a:r>
            <a:endParaRPr lang="en-US" sz="2000" dirty="0"/>
          </a:p>
          <a:p>
            <a:r>
              <a:rPr lang="en-US" sz="2000" dirty="0"/>
              <a:t>Phone number should contain exactly 10 digits.</a:t>
            </a:r>
            <a:endParaRPr lang="en-US" sz="2000" dirty="0"/>
          </a:p>
          <a:p>
            <a:r>
              <a:rPr lang="en-US" sz="2000" dirty="0"/>
              <a:t>Email id of existing </a:t>
            </a:r>
            <a:r>
              <a:rPr lang="en-US" sz="2000" dirty="0" err="1"/>
              <a:t>facebook</a:t>
            </a:r>
            <a:r>
              <a:rPr lang="en-US" sz="2000" dirty="0"/>
              <a:t> account is not accepted.</a:t>
            </a:r>
            <a:endParaRPr lang="en-US" sz="2000" dirty="0"/>
          </a:p>
          <a:p>
            <a:r>
              <a:rPr lang="en-US" sz="2000" dirty="0"/>
              <a:t>Email/ phone number and Re enter Email/Phone number should be same.</a:t>
            </a:r>
            <a:endParaRPr lang="en-US" sz="2000" dirty="0"/>
          </a:p>
          <a:p>
            <a:r>
              <a:rPr lang="en-US" sz="2000" dirty="0"/>
              <a:t>Password should contain at least 6 characters with combination of numbers, letters and punctuation marks.</a:t>
            </a:r>
            <a:endParaRPr lang="en-US" sz="2000" dirty="0"/>
          </a:p>
          <a:p>
            <a:r>
              <a:rPr lang="en-US" sz="2000" dirty="0"/>
              <a:t>At least 14 years old to sign up.</a:t>
            </a:r>
            <a:endParaRPr lang="en-US" sz="2000" dirty="0"/>
          </a:p>
          <a:p>
            <a:r>
              <a:rPr lang="en-US" sz="2000" dirty="0"/>
              <a:t>*Note: All fields are mandatory</a:t>
            </a:r>
            <a:endParaRPr lang="en-US" sz="2000" dirty="0"/>
          </a:p>
          <a:p>
            <a:r>
              <a:rPr lang="en-US" sz="2000" b="1" dirty="0"/>
              <a:t>Error Messages:</a:t>
            </a:r>
            <a:endParaRPr lang="en-US" sz="2000" b="1" dirty="0"/>
          </a:p>
          <a:p>
            <a:r>
              <a:rPr lang="en-US" sz="2000" dirty="0"/>
              <a:t>The error messages are additions to the requirements. You need to add the error messages as per the document below. The same is provided to the developers as well.</a:t>
            </a:r>
            <a:endParaRPr lang="en-US" sz="2000" dirty="0"/>
          </a:p>
          <a:p>
            <a:endParaRPr lang="en-IN" sz="2000" dirty="0"/>
          </a:p>
          <a:p>
            <a:endParaRPr lang="en-IN" sz="2000" dirty="0"/>
          </a:p>
        </p:txBody>
      </p:sp>
    </p:spTree>
  </p:cSld>
  <p:clrMapOvr>
    <a:masterClrMapping/>
  </p:clrMapOvr>
  <p:transition>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642938"/>
          <a:ext cx="7010400" cy="5286392"/>
        </p:xfrm>
        <a:graphic>
          <a:graphicData uri="http://schemas.openxmlformats.org/drawingml/2006/table">
            <a:tbl>
              <a:tblPr firstRow="1" bandRow="1">
                <a:tableStyleId>{5C22544A-7EE6-4342-B048-85BDC9FD1C3A}</a:tableStyleId>
              </a:tblPr>
              <a:tblGrid>
                <a:gridCol w="3505200"/>
                <a:gridCol w="3505200"/>
              </a:tblGrid>
              <a:tr h="482513">
                <a:tc>
                  <a:txBody>
                    <a:bodyPr/>
                    <a:lstStyle/>
                    <a:p>
                      <a:r>
                        <a:rPr lang="en-IN" dirty="0" smtClean="0"/>
                        <a:t>Quality</a:t>
                      </a:r>
                      <a:r>
                        <a:rPr lang="en-IN" baseline="0" dirty="0" smtClean="0"/>
                        <a:t> Assurance</a:t>
                      </a:r>
                      <a:endParaRPr lang="en-US" dirty="0"/>
                    </a:p>
                  </a:txBody>
                  <a:tcPr/>
                </a:tc>
                <a:tc>
                  <a:txBody>
                    <a:bodyPr/>
                    <a:lstStyle/>
                    <a:p>
                      <a:r>
                        <a:rPr lang="en-IN" dirty="0" smtClean="0"/>
                        <a:t>Quality Control</a:t>
                      </a:r>
                      <a:endParaRPr lang="en-US" dirty="0"/>
                    </a:p>
                  </a:txBody>
                  <a:tcPr/>
                </a:tc>
              </a:tr>
              <a:tr h="4803879">
                <a:tc>
                  <a:txBody>
                    <a:bodyPr/>
                    <a:lstStyle/>
                    <a:p>
                      <a:pPr algn="l" fontAlgn="t" latinLnBrk="0"/>
                      <a:r>
                        <a:rPr lang="en-US" b="0" dirty="0">
                          <a:solidFill>
                            <a:schemeClr val="bg1"/>
                          </a:solidFill>
                        </a:rPr>
                        <a:t>All team members are responsible for QA</a:t>
                      </a:r>
                      <a:r>
                        <a:rPr lang="en-US" b="0" dirty="0" smtClean="0">
                          <a:solidFill>
                            <a:schemeClr val="bg1"/>
                          </a:solidFill>
                        </a:rPr>
                        <a:t>.</a:t>
                      </a:r>
                      <a:endParaRPr lang="en-US" b="0" dirty="0" smtClean="0">
                        <a:solidFill>
                          <a:schemeClr val="bg1"/>
                        </a:solidFill>
                      </a:endParaRPr>
                    </a:p>
                    <a:p>
                      <a:pPr algn="l" fontAlgn="t" latinLnBrk="0"/>
                      <a:endParaRPr lang="en-IN" b="0" dirty="0" smtClean="0">
                        <a:solidFill>
                          <a:schemeClr val="bg1"/>
                        </a:solidFill>
                      </a:endParaRPr>
                    </a:p>
                    <a:p>
                      <a:pPr algn="l" fontAlgn="t" latinLnBrk="0"/>
                      <a:r>
                        <a:rPr lang="en-IN" b="0" dirty="0" smtClean="0">
                          <a:solidFill>
                            <a:schemeClr val="bg1"/>
                          </a:solidFill>
                        </a:rPr>
                        <a:t>QA means planning</a:t>
                      </a:r>
                      <a:r>
                        <a:rPr lang="en-IN" b="0" baseline="0" dirty="0" smtClean="0">
                          <a:solidFill>
                            <a:schemeClr val="bg1"/>
                          </a:solidFill>
                        </a:rPr>
                        <a:t> for doing a process.</a:t>
                      </a:r>
                      <a:endParaRPr lang="en-IN" b="0" baseline="0" dirty="0" smtClean="0">
                        <a:solidFill>
                          <a:schemeClr val="bg1"/>
                        </a:solidFill>
                      </a:endParaRPr>
                    </a:p>
                    <a:p>
                      <a:pPr algn="l" fontAlgn="t" latinLnBrk="0"/>
                      <a:endParaRPr lang="en-IN" b="0" baseline="0" dirty="0" smtClean="0">
                        <a:solidFill>
                          <a:schemeClr val="bg1"/>
                        </a:solidFill>
                      </a:endParaRPr>
                    </a:p>
                    <a:p>
                      <a:pPr algn="l" fontAlgn="t" latinLnBrk="0"/>
                      <a:r>
                        <a:rPr lang="en-IN" b="0" baseline="0" dirty="0" smtClean="0">
                          <a:solidFill>
                            <a:schemeClr val="bg1"/>
                          </a:solidFill>
                        </a:rPr>
                        <a:t>QA makes sure that you are doing the right things.</a:t>
                      </a:r>
                      <a:endParaRPr lang="en-IN" b="0" baseline="0" dirty="0" smtClean="0">
                        <a:solidFill>
                          <a:schemeClr val="bg1"/>
                        </a:solidFill>
                      </a:endParaRPr>
                    </a:p>
                    <a:p>
                      <a:pPr algn="l" fontAlgn="t" latinLnBrk="0"/>
                      <a:endParaRPr lang="en-IN" b="0" baseline="0" dirty="0" smtClean="0">
                        <a:solidFill>
                          <a:schemeClr val="bg1"/>
                        </a:solidFill>
                      </a:endParaRPr>
                    </a:p>
                    <a:p>
                      <a:pPr algn="l" fontAlgn="t" latinLnBrk="0"/>
                      <a:endParaRPr lang="en-IN" b="0" baseline="0" dirty="0" smtClean="0">
                        <a:solidFill>
                          <a:schemeClr val="bg1"/>
                        </a:solidFill>
                      </a:endParaRPr>
                    </a:p>
                    <a:p>
                      <a:pPr algn="l" fontAlgn="t" latinLnBrk="0"/>
                      <a:r>
                        <a:rPr lang="en-IN" b="0" baseline="0" dirty="0" smtClean="0">
                          <a:solidFill>
                            <a:schemeClr val="bg1"/>
                          </a:solidFill>
                        </a:rPr>
                        <a:t>QA is responsible for full Software Development Life Cycle.</a:t>
                      </a:r>
                      <a:endParaRPr lang="en-IN" b="0" baseline="0" dirty="0" smtClean="0">
                        <a:solidFill>
                          <a:schemeClr val="bg1"/>
                        </a:solidFill>
                      </a:endParaRPr>
                    </a:p>
                    <a:p>
                      <a:pPr algn="l" fontAlgn="t" latinLnBrk="0"/>
                      <a:endParaRPr lang="en-IN" b="0" baseline="0" dirty="0" smtClean="0">
                        <a:solidFill>
                          <a:schemeClr val="bg1"/>
                        </a:solidFill>
                      </a:endParaRPr>
                    </a:p>
                    <a:p>
                      <a:pPr algn="l" fontAlgn="t" latinLnBrk="0"/>
                      <a:r>
                        <a:rPr lang="en-IN" b="0" baseline="0" dirty="0" smtClean="0">
                          <a:solidFill>
                            <a:schemeClr val="bg1"/>
                          </a:solidFill>
                        </a:rPr>
                        <a:t>QA Example:  Verification</a:t>
                      </a:r>
                      <a:endParaRPr lang="en-US" b="0" dirty="0">
                        <a:solidFill>
                          <a:schemeClr val="bg1"/>
                        </a:solidFill>
                      </a:endParaRPr>
                    </a:p>
                  </a:txBody>
                  <a:tcPr marL="76200" marR="76200" marT="76200" marB="76200"/>
                </a:tc>
                <a:tc>
                  <a:txBody>
                    <a:bodyPr/>
                    <a:lstStyle/>
                    <a:p>
                      <a:r>
                        <a:rPr lang="en-IN" dirty="0" smtClean="0">
                          <a:solidFill>
                            <a:schemeClr val="bg1"/>
                          </a:solidFill>
                        </a:rPr>
                        <a:t>Testing team</a:t>
                      </a:r>
                      <a:r>
                        <a:rPr lang="en-IN" baseline="0" dirty="0" smtClean="0">
                          <a:solidFill>
                            <a:schemeClr val="bg1"/>
                          </a:solidFill>
                        </a:rPr>
                        <a:t> is responsible a for QC.</a:t>
                      </a:r>
                      <a:endParaRPr lang="en-IN" baseline="0" dirty="0" smtClean="0">
                        <a:solidFill>
                          <a:schemeClr val="bg1"/>
                        </a:solidFill>
                      </a:endParaRPr>
                    </a:p>
                    <a:p>
                      <a:endParaRPr lang="en-IN" baseline="0" dirty="0" smtClean="0">
                        <a:solidFill>
                          <a:schemeClr val="bg1"/>
                        </a:solidFill>
                      </a:endParaRPr>
                    </a:p>
                    <a:p>
                      <a:r>
                        <a:rPr lang="en-IN" baseline="0" dirty="0" smtClean="0">
                          <a:solidFill>
                            <a:schemeClr val="bg1"/>
                          </a:solidFill>
                        </a:rPr>
                        <a:t>QC means Action for executing the planned process.</a:t>
                      </a:r>
                      <a:endParaRPr lang="en-IN" baseline="0" dirty="0" smtClean="0">
                        <a:solidFill>
                          <a:schemeClr val="bg1"/>
                        </a:solidFill>
                      </a:endParaRPr>
                    </a:p>
                    <a:p>
                      <a:endParaRPr lang="en-IN" dirty="0" smtClean="0">
                        <a:solidFill>
                          <a:schemeClr val="bg1"/>
                        </a:solidFill>
                      </a:endParaRPr>
                    </a:p>
                    <a:p>
                      <a:r>
                        <a:rPr lang="en-IN" dirty="0" smtClean="0">
                          <a:solidFill>
                            <a:schemeClr val="bg1"/>
                          </a:solidFill>
                        </a:rPr>
                        <a:t>QC makes</a:t>
                      </a:r>
                      <a:r>
                        <a:rPr lang="en-IN" baseline="0" dirty="0" smtClean="0">
                          <a:solidFill>
                            <a:schemeClr val="bg1"/>
                          </a:solidFill>
                        </a:rPr>
                        <a:t> sure the results of what you have done are what you expected.</a:t>
                      </a:r>
                      <a:endParaRPr lang="en-IN" baseline="0" dirty="0" smtClean="0">
                        <a:solidFill>
                          <a:schemeClr val="bg1"/>
                        </a:solidFill>
                      </a:endParaRPr>
                    </a:p>
                    <a:p>
                      <a:endParaRPr lang="en-IN" dirty="0" smtClean="0">
                        <a:solidFill>
                          <a:schemeClr val="bg1"/>
                        </a:solidFill>
                      </a:endParaRPr>
                    </a:p>
                    <a:p>
                      <a:r>
                        <a:rPr lang="en-IN" dirty="0" smtClean="0">
                          <a:solidFill>
                            <a:schemeClr val="bg1"/>
                          </a:solidFill>
                        </a:rPr>
                        <a:t>QC is responsible for  Software</a:t>
                      </a:r>
                      <a:r>
                        <a:rPr lang="en-IN" baseline="0" dirty="0" smtClean="0">
                          <a:solidFill>
                            <a:schemeClr val="bg1"/>
                          </a:solidFill>
                        </a:rPr>
                        <a:t> testing life cycle.</a:t>
                      </a:r>
                      <a:endParaRPr lang="en-IN" baseline="0" dirty="0" smtClean="0">
                        <a:solidFill>
                          <a:schemeClr val="bg1"/>
                        </a:solidFill>
                      </a:endParaRPr>
                    </a:p>
                    <a:p>
                      <a:endParaRPr lang="en-IN" baseline="0" dirty="0" smtClean="0">
                        <a:solidFill>
                          <a:schemeClr val="bg1"/>
                        </a:solidFill>
                      </a:endParaRPr>
                    </a:p>
                    <a:p>
                      <a:endParaRPr lang="en-IN" baseline="0" dirty="0" smtClean="0">
                        <a:solidFill>
                          <a:schemeClr val="bg1"/>
                        </a:solidFill>
                      </a:endParaRPr>
                    </a:p>
                    <a:p>
                      <a:r>
                        <a:rPr lang="en-IN" dirty="0" smtClean="0">
                          <a:solidFill>
                            <a:schemeClr val="bg1"/>
                          </a:solidFill>
                        </a:rPr>
                        <a:t>QC Example: Validation.</a:t>
                      </a:r>
                      <a:endParaRPr lang="en-US" dirty="0">
                        <a:solidFill>
                          <a:schemeClr val="bg1"/>
                        </a:solidFill>
                      </a:endParaRPr>
                    </a:p>
                  </a:txBody>
                  <a:tcPr/>
                </a:tc>
              </a:tr>
            </a:tbl>
          </a:graphicData>
        </a:graphic>
      </p:graphicFrame>
    </p:spTree>
  </p:cSld>
  <p:clrMapOvr>
    <a:masterClrMapping/>
  </p:clrMapOvr>
  <p:transition>
    <p:wedge/>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8519" y="3328958"/>
            <a:ext cx="9252520"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a:defRPr>
                <a:solidFill>
                  <a:schemeClr val="tx1"/>
                </a:solidFill>
                <a:latin typeface="Arial" panose="020B0604020202020204" pitchFamily="34" charset="0"/>
              </a:defRPr>
            </a:lvl6pPr>
            <a:lvl7pPr>
              <a:defRPr>
                <a:solidFill>
                  <a:schemeClr val="tx1"/>
                </a:solidFill>
                <a:latin typeface="Arial" panose="020B0604020202020204" pitchFamily="34" charset="0"/>
              </a:defRPr>
            </a:lvl7pPr>
            <a:lvl8pPr>
              <a:defRPr>
                <a:solidFill>
                  <a:schemeClr val="tx1"/>
                </a:solidFill>
                <a:latin typeface="Arial" panose="020B0604020202020204" pitchFamily="34" charset="0"/>
              </a:defRPr>
            </a:lvl8pPr>
            <a:lvl9pPr>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1" i="0" u="none" strike="noStrike" cap="none" normalizeH="0" baseline="0" dirty="0" smtClean="0">
                <a:ln>
                  <a:noFill/>
                </a:ln>
                <a:effectLst/>
                <a:cs typeface="Arial" panose="020B0604020202020204" pitchFamily="34" charset="0"/>
              </a:rPr>
              <a:t>Error Messages:</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effectLst/>
                <a:cs typeface="Arial" panose="020B0604020202020204" pitchFamily="34" charset="0"/>
              </a:rPr>
              <a:t> </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effectLst/>
                <a:cs typeface="Arial" panose="020B0604020202020204" pitchFamily="34" charset="0"/>
              </a:rPr>
              <a:t>When mandatory fields are left blank or invalid, An Error symbol to be displayed, On Clicking the symbol Error messages are displayed.</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smtClean="0">
                <a:ln>
                  <a:noFill/>
                </a:ln>
                <a:effectLst/>
                <a:latin typeface="Arial" panose="020B0604020202020204" pitchFamily="34" charset="0"/>
                <a:cs typeface="Arial" panose="020B0604020202020204" pitchFamily="34" charset="0"/>
              </a:rPr>
              <a:t>  </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smtClean="0">
                <a:ln>
                  <a:noFill/>
                </a:ln>
                <a:effectLst/>
                <a:cs typeface="Arial" panose="020B0604020202020204" pitchFamily="34" charset="0"/>
              </a:rPr>
              <a:t>  </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smtClean="0">
                <a:ln>
                  <a:noFill/>
                </a:ln>
                <a:effectLst/>
                <a:cs typeface="Arial" panose="020B0604020202020204" pitchFamily="34" charset="0"/>
              </a:rPr>
              <a:t>1. First Name and Last Name:</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effectLst/>
                <a:cs typeface="Arial" panose="020B0604020202020204" pitchFamily="34" charset="0"/>
              </a:rPr>
              <a:t>Error message should be displayed if user tries to submit without entering First name/ Last name or both.</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smtClean="0">
                <a:ln>
                  <a:noFill/>
                </a:ln>
                <a:effectLst/>
                <a:latin typeface="Arial" panose="020B0604020202020204" pitchFamily="34" charset="0"/>
                <a:cs typeface="Arial" panose="020B0604020202020204" pitchFamily="34" charset="0"/>
              </a:rPr>
              <a:t>Message:</a:t>
            </a:r>
            <a:r>
              <a:rPr kumimoji="0" lang="en-US" altLang="en-US" sz="1200" b="0" i="0" u="none" strike="noStrike" cap="none" normalizeH="0" baseline="0" dirty="0" smtClean="0">
                <a:ln>
                  <a:noFill/>
                </a:ln>
                <a:effectLst/>
                <a:cs typeface="Arial" panose="020B0604020202020204" pitchFamily="34" charset="0"/>
              </a:rPr>
              <a:t> “What’s your name?”</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effectLst/>
                <a:cs typeface="Arial" panose="020B0604020202020204" pitchFamily="34" charset="0"/>
              </a:rPr>
              <a:t> </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smtClean="0">
                <a:ln>
                  <a:noFill/>
                </a:ln>
                <a:effectLst/>
                <a:cs typeface="Arial" panose="020B0604020202020204" pitchFamily="34" charset="0"/>
              </a:rPr>
              <a:t>2. Email or Phone:</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effectLst/>
                <a:cs typeface="Arial" panose="020B0604020202020204" pitchFamily="34" charset="0"/>
              </a:rPr>
              <a:t>Tries to submit without entering the value.</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smtClean="0">
                <a:ln>
                  <a:noFill/>
                </a:ln>
                <a:effectLst/>
                <a:latin typeface="Arial" panose="020B0604020202020204" pitchFamily="34" charset="0"/>
                <a:cs typeface="Arial" panose="020B0604020202020204" pitchFamily="34" charset="0"/>
              </a:rPr>
              <a:t>Message:</a:t>
            </a:r>
            <a:r>
              <a:rPr kumimoji="0" lang="en-US" altLang="en-US" sz="1200" b="0" i="0" u="none" strike="noStrike" cap="none" normalizeH="0" baseline="0" dirty="0" smtClean="0">
                <a:ln>
                  <a:noFill/>
                </a:ln>
                <a:effectLst/>
                <a:cs typeface="Arial" panose="020B0604020202020204" pitchFamily="34" charset="0"/>
              </a:rPr>
              <a:t> “You’ll use this when you log in and if you ever need to reset your            password.”</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smtClean="0">
                <a:ln>
                  <a:noFill/>
                </a:ln>
                <a:effectLst/>
                <a:latin typeface="Arial" panose="020B0604020202020204" pitchFamily="34" charset="0"/>
                <a:cs typeface="Arial" panose="020B0604020202020204" pitchFamily="34" charset="0"/>
              </a:rPr>
              <a:t>If invalid data entered, Ex: </a:t>
            </a:r>
            <a:r>
              <a:rPr kumimoji="0" lang="en-US" altLang="en-US" sz="1200" b="0" i="0" u="none" strike="noStrike" cap="none" normalizeH="0" baseline="0" dirty="0" err="1" smtClean="0">
                <a:ln>
                  <a:noFill/>
                </a:ln>
                <a:effectLst/>
                <a:latin typeface="Arial" panose="020B0604020202020204" pitchFamily="34" charset="0"/>
                <a:cs typeface="Arial" panose="020B0604020202020204" pitchFamily="34" charset="0"/>
              </a:rPr>
              <a:t>xxx@.com</a:t>
            </a:r>
            <a:r>
              <a:rPr kumimoji="0" lang="en-US" altLang="en-US" sz="1200" b="0" i="0" u="none" strike="noStrike" cap="none" normalizeH="0" baseline="0" dirty="0" smtClean="0">
                <a:ln>
                  <a:noFill/>
                </a:ln>
                <a:effectLst/>
                <a:cs typeface="Arial" panose="020B0604020202020204" pitchFamily="34" charset="0"/>
              </a:rPr>
              <a:t>.</a:t>
            </a:r>
            <a:endParaRPr kumimoji="0" lang="en-US" altLang="en-US" sz="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smtClean="0">
                <a:ln>
                  <a:noFill/>
                </a:ln>
                <a:effectLst/>
                <a:latin typeface="Arial" panose="020B0604020202020204" pitchFamily="34" charset="0"/>
                <a:cs typeface="Arial" panose="020B0604020202020204" pitchFamily="34" charset="0"/>
              </a:rPr>
              <a:t>Message:</a:t>
            </a:r>
            <a:r>
              <a:rPr kumimoji="0" lang="en-US" altLang="en-US" sz="1200" b="0" i="0" u="none" strike="noStrike" cap="none" normalizeH="0" baseline="0" dirty="0" smtClean="0">
                <a:ln>
                  <a:noFill/>
                </a:ln>
                <a:effectLst/>
                <a:latin typeface="Arial" panose="020B0604020202020204" pitchFamily="34" charset="0"/>
                <a:cs typeface="Arial" panose="020B0604020202020204" pitchFamily="34" charset="0"/>
              </a:rPr>
              <a:t> “Please enter a valid email address or mobile </a:t>
            </a:r>
            <a:r>
              <a:rPr kumimoji="0" lang="en-US" altLang="en-US" sz="1200" b="0" i="0" u="none" strike="noStrike" cap="none" normalizeH="0" baseline="0" dirty="0" err="1" smtClean="0">
                <a:ln>
                  <a:noFill/>
                </a:ln>
                <a:effectLst/>
                <a:cs typeface="Arial" panose="020B0604020202020204" pitchFamily="34" charset="0"/>
              </a:rPr>
              <a:t>numbe</a:t>
            </a:r>
            <a:endParaRPr kumimoji="0" lang="en-US" altLang="en-US" sz="600" b="0" i="0" u="none" strike="noStrike" cap="none" normalizeH="0" baseline="0" dirty="0" smtClean="0">
              <a:ln>
                <a:noFill/>
              </a:ln>
              <a:effectLst/>
            </a:endParaRPr>
          </a:p>
        </p:txBody>
      </p:sp>
      <p:pic>
        <p:nvPicPr>
          <p:cNvPr id="121858" name="Picture 2" descr="https://lh6.googleusercontent.com/AXO9hAH9J64_nmNzfGdLD3zVgkiqjb4X9GAzc764mt6QkmMKcuXspjAhkHnvIZQytyj0OmGkWFKcIaN4Jtm5amLTjJDqm1hSa7QEeBLg0s2vLa0McIKTFLGS4EyrTK25NJXRnw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752" y="969661"/>
            <a:ext cx="39719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121859" name="Picture 3" descr="https://lh5.googleusercontent.com/W9cRwhXHXTjJQcwxXcs73fSwnEANx5X4y9OjEbZrAguxBYTRbgWZ_n_9Yh0joyTkJ_Gt-PROt8ebKbQT2sX9AjbYi4m8EyGRolKrNprAx28OIxyJA7KhnBgZbgFj-3F_4nNVP0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772816"/>
            <a:ext cx="3467100" cy="552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edge/>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eaLnBrk="0" hangingPunct="0">
              <a:spcBef>
                <a:spcPct val="0"/>
              </a:spcBef>
              <a:buClrTx/>
              <a:buSzTx/>
              <a:buNone/>
            </a:pPr>
            <a:r>
              <a:rPr lang="en-US" altLang="en-US" sz="2000" b="1" dirty="0">
                <a:solidFill>
                  <a:schemeClr val="tx1"/>
                </a:solidFill>
                <a:latin typeface="Arial" panose="020B0604020202020204" pitchFamily="34" charset="0"/>
                <a:cs typeface="Arial" panose="020B0604020202020204" pitchFamily="34" charset="0"/>
              </a:rPr>
              <a:t>3. Re-enter Email or Phone:</a:t>
            </a:r>
            <a:endParaRPr lang="en-US" altLang="en-US" sz="2000" dirty="0">
              <a:solidFill>
                <a:schemeClr val="tx1"/>
              </a:solidFill>
            </a:endParaRPr>
          </a:p>
          <a:p>
            <a:pPr marL="0" lvl="0" indent="0" eaLnBrk="0" hangingPunct="0">
              <a:spcBef>
                <a:spcPct val="0"/>
              </a:spcBef>
              <a:buClrTx/>
              <a:buSzTx/>
              <a:buNone/>
            </a:pPr>
            <a:r>
              <a:rPr lang="en-US" altLang="en-US" sz="2000" dirty="0">
                <a:solidFill>
                  <a:schemeClr val="tx1"/>
                </a:solidFill>
                <a:latin typeface="Arial" panose="020B0604020202020204" pitchFamily="34" charset="0"/>
                <a:cs typeface="Arial" panose="020B0604020202020204" pitchFamily="34" charset="0"/>
              </a:rPr>
              <a:t>Tries to submit without entering the value.</a:t>
            </a:r>
            <a:endParaRPr lang="en-US" altLang="en-US" sz="2000" dirty="0">
              <a:solidFill>
                <a:schemeClr val="tx1"/>
              </a:solidFill>
            </a:endParaRPr>
          </a:p>
          <a:p>
            <a:pPr marL="0" lvl="0" indent="0" eaLnBrk="0" hangingPunct="0">
              <a:spcBef>
                <a:spcPct val="0"/>
              </a:spcBef>
              <a:buClrTx/>
              <a:buSzTx/>
              <a:buNone/>
            </a:pPr>
            <a:r>
              <a:rPr lang="en-US" altLang="en-US" sz="2000" b="1" dirty="0">
                <a:solidFill>
                  <a:schemeClr val="tx1"/>
                </a:solidFill>
                <a:latin typeface="Arial" panose="020B0604020202020204" pitchFamily="34" charset="0"/>
                <a:cs typeface="Arial" panose="020B0604020202020204" pitchFamily="34" charset="0"/>
              </a:rPr>
              <a:t>Message:</a:t>
            </a:r>
            <a:r>
              <a:rPr lang="en-US" altLang="en-US" sz="2000" dirty="0">
                <a:solidFill>
                  <a:schemeClr val="tx1"/>
                </a:solidFill>
                <a:latin typeface="Arial" panose="020B0604020202020204" pitchFamily="34" charset="0"/>
                <a:cs typeface="Arial" panose="020B0604020202020204" pitchFamily="34" charset="0"/>
              </a:rPr>
              <a:t> “Please enter a valid email address or mobile number.”</a:t>
            </a:r>
            <a:endParaRPr lang="en-US" altLang="en-US" sz="2000" dirty="0">
              <a:solidFill>
                <a:schemeClr val="tx1"/>
              </a:solidFill>
            </a:endParaRPr>
          </a:p>
          <a:p>
            <a:pPr marL="0" lvl="0" indent="0" eaLnBrk="0" hangingPunct="0">
              <a:spcBef>
                <a:spcPct val="0"/>
              </a:spcBef>
              <a:buClrTx/>
              <a:buSzTx/>
              <a:buNone/>
            </a:pPr>
            <a:r>
              <a:rPr lang="en-US" altLang="en-US" sz="2000" dirty="0">
                <a:solidFill>
                  <a:schemeClr val="tx1"/>
                </a:solidFill>
                <a:latin typeface="Arial" panose="020B0604020202020204" pitchFamily="34" charset="0"/>
                <a:cs typeface="Arial" panose="020B0604020202020204" pitchFamily="34" charset="0"/>
              </a:rPr>
              <a:t>Invalid data. If both the emails are not same then the below error message should be displayed.</a:t>
            </a:r>
            <a:endParaRPr lang="en-US" altLang="en-US" sz="2000" dirty="0">
              <a:solidFill>
                <a:schemeClr val="tx1"/>
              </a:solidFill>
            </a:endParaRPr>
          </a:p>
          <a:p>
            <a:pPr marL="0" lvl="0" indent="0" eaLnBrk="0" hangingPunct="0">
              <a:spcBef>
                <a:spcPct val="0"/>
              </a:spcBef>
              <a:buClrTx/>
              <a:buSzTx/>
              <a:buNone/>
            </a:pPr>
            <a:r>
              <a:rPr lang="en-US" altLang="en-US" sz="2000" b="1" dirty="0">
                <a:solidFill>
                  <a:schemeClr val="tx1"/>
                </a:solidFill>
                <a:latin typeface="Arial" panose="020B0604020202020204" pitchFamily="34" charset="0"/>
                <a:cs typeface="Arial" panose="020B0604020202020204" pitchFamily="34" charset="0"/>
              </a:rPr>
              <a:t>Message</a:t>
            </a:r>
            <a:r>
              <a:rPr lang="en-US" altLang="en-US" sz="2000" dirty="0">
                <a:solidFill>
                  <a:schemeClr val="tx1"/>
                </a:solidFill>
                <a:latin typeface="Arial" panose="020B0604020202020204" pitchFamily="34" charset="0"/>
                <a:cs typeface="Arial" panose="020B0604020202020204" pitchFamily="34" charset="0"/>
              </a:rPr>
              <a:t>: “Your emails or mobile numbers do not </a:t>
            </a:r>
            <a:r>
              <a:rPr lang="en-US" altLang="en-US" sz="2000" dirty="0" err="1">
                <a:solidFill>
                  <a:schemeClr val="tx1"/>
                </a:solidFill>
                <a:latin typeface="Arial" panose="020B0604020202020204" pitchFamily="34" charset="0"/>
                <a:cs typeface="Arial" panose="020B0604020202020204" pitchFamily="34" charset="0"/>
              </a:rPr>
              <a:t>match.Please</a:t>
            </a:r>
            <a:r>
              <a:rPr lang="en-US" altLang="en-US" sz="2000" dirty="0">
                <a:solidFill>
                  <a:schemeClr val="tx1"/>
                </a:solidFill>
                <a:latin typeface="Arial" panose="020B0604020202020204" pitchFamily="34" charset="0"/>
                <a:cs typeface="Arial" panose="020B0604020202020204" pitchFamily="34" charset="0"/>
              </a:rPr>
              <a:t> try again.”</a:t>
            </a:r>
            <a:endParaRPr lang="en-US" altLang="en-US" sz="2000" dirty="0">
              <a:solidFill>
                <a:schemeClr val="tx1"/>
              </a:solidFill>
            </a:endParaRPr>
          </a:p>
          <a:p>
            <a:pPr marL="0" lvl="0" indent="0" eaLnBrk="0" hangingPunct="0">
              <a:spcBef>
                <a:spcPct val="0"/>
              </a:spcBef>
              <a:buClrTx/>
              <a:buSzTx/>
              <a:buNone/>
            </a:pPr>
            <a:r>
              <a:rPr lang="en-US" altLang="en-US" sz="2000" b="1" dirty="0" smtClean="0">
                <a:solidFill>
                  <a:schemeClr val="tx1"/>
                </a:solidFill>
                <a:latin typeface="Arial" panose="020B0604020202020204" pitchFamily="34" charset="0"/>
                <a:cs typeface="Arial" panose="020B0604020202020204" pitchFamily="34" charset="0"/>
              </a:rPr>
              <a:t>6</a:t>
            </a:r>
            <a:r>
              <a:rPr lang="en-US" altLang="en-US" sz="2000" b="1" dirty="0">
                <a:solidFill>
                  <a:schemeClr val="tx1"/>
                </a:solidFill>
                <a:latin typeface="Arial" panose="020B0604020202020204" pitchFamily="34" charset="0"/>
                <a:cs typeface="Arial" panose="020B0604020202020204" pitchFamily="34" charset="0"/>
              </a:rPr>
              <a:t>. Gender:</a:t>
            </a:r>
            <a:endParaRPr lang="en-US" altLang="en-US" sz="2000" dirty="0">
              <a:solidFill>
                <a:schemeClr val="tx1"/>
              </a:solidFill>
            </a:endParaRPr>
          </a:p>
          <a:p>
            <a:pPr marL="0" lvl="0" indent="0" eaLnBrk="0" hangingPunct="0">
              <a:spcBef>
                <a:spcPct val="0"/>
              </a:spcBef>
              <a:buClrTx/>
              <a:buSzTx/>
              <a:buNone/>
            </a:pPr>
            <a:r>
              <a:rPr lang="en-US" altLang="en-US" sz="2000" dirty="0">
                <a:solidFill>
                  <a:schemeClr val="tx1"/>
                </a:solidFill>
                <a:latin typeface="Arial" panose="020B0604020202020204" pitchFamily="34" charset="0"/>
                <a:cs typeface="Arial" panose="020B0604020202020204" pitchFamily="34" charset="0"/>
              </a:rPr>
              <a:t>Submit without selection of gender.</a:t>
            </a:r>
            <a:endParaRPr lang="en-US" altLang="en-US" sz="2000" dirty="0">
              <a:solidFill>
                <a:schemeClr val="tx1"/>
              </a:solidFill>
            </a:endParaRPr>
          </a:p>
          <a:p>
            <a:pPr marL="0" lvl="0" indent="0" eaLnBrk="0" hangingPunct="0">
              <a:spcBef>
                <a:spcPct val="0"/>
              </a:spcBef>
              <a:buClrTx/>
              <a:buSzTx/>
              <a:buNone/>
            </a:pPr>
            <a:r>
              <a:rPr lang="en-US" altLang="en-US" sz="2000" b="1" dirty="0">
                <a:solidFill>
                  <a:schemeClr val="tx1"/>
                </a:solidFill>
                <a:latin typeface="Arial" panose="020B0604020202020204" pitchFamily="34" charset="0"/>
                <a:cs typeface="Arial" panose="020B0604020202020204" pitchFamily="34" charset="0"/>
              </a:rPr>
              <a:t>Error message</a:t>
            </a:r>
            <a:r>
              <a:rPr lang="en-US" altLang="en-US" sz="2000" dirty="0">
                <a:solidFill>
                  <a:schemeClr val="tx1"/>
                </a:solidFill>
                <a:latin typeface="Arial" panose="020B0604020202020204" pitchFamily="34" charset="0"/>
                <a:cs typeface="Arial" panose="020B0604020202020204" pitchFamily="34" charset="0"/>
              </a:rPr>
              <a:t>: “Please select either Male or Female.”</a:t>
            </a:r>
            <a:endParaRPr lang="en-US" altLang="en-US" sz="2000" dirty="0">
              <a:solidFill>
                <a:schemeClr val="tx1"/>
              </a:solidFill>
            </a:endParaRPr>
          </a:p>
          <a:p>
            <a:pPr marL="0" lvl="0" indent="0" eaLnBrk="0" hangingPunct="0">
              <a:spcBef>
                <a:spcPct val="0"/>
              </a:spcBef>
              <a:buClrTx/>
              <a:buSzTx/>
              <a:buNone/>
            </a:pPr>
            <a:br>
              <a:rPr lang="en-US" altLang="en-US" sz="2000" dirty="0">
                <a:solidFill>
                  <a:schemeClr val="tx1"/>
                </a:solidFill>
                <a:latin typeface="Arial" panose="020B0604020202020204" pitchFamily="34" charset="0"/>
                <a:cs typeface="Arial" panose="020B0604020202020204" pitchFamily="34" charset="0"/>
              </a:rPr>
            </a:br>
            <a:endParaRPr lang="en-US" altLang="en-US" sz="2000" dirty="0">
              <a:solidFill>
                <a:schemeClr val="tx1"/>
              </a:solidFill>
              <a:latin typeface="Arial" panose="020B0604020202020204" pitchFamily="34" charset="0"/>
              <a:cs typeface="Arial" panose="020B0604020202020204" pitchFamily="34" charset="0"/>
            </a:endParaRPr>
          </a:p>
          <a:p>
            <a:endParaRPr lang="en-IN" sz="2000" dirty="0">
              <a:solidFill>
                <a:schemeClr val="tx1"/>
              </a:solidFill>
            </a:endParaRPr>
          </a:p>
        </p:txBody>
      </p:sp>
    </p:spTree>
  </p:cSld>
  <p:clrMapOvr>
    <a:masterClrMapping/>
  </p:clrMapOvr>
  <p:transition>
    <p:wedge/>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lvl="0" indent="0" eaLnBrk="0" hangingPunct="0">
              <a:spcBef>
                <a:spcPct val="0"/>
              </a:spcBef>
              <a:buClrTx/>
              <a:buSzTx/>
              <a:buNone/>
            </a:pPr>
            <a:r>
              <a:rPr lang="en-US" altLang="en-US" sz="1600" dirty="0">
                <a:solidFill>
                  <a:schemeClr val="tx1"/>
                </a:solidFill>
                <a:latin typeface="Arial" panose="020B0604020202020204" pitchFamily="34" charset="0"/>
                <a:cs typeface="Arial" panose="020B0604020202020204" pitchFamily="34" charset="0"/>
              </a:rPr>
              <a:t> </a:t>
            </a:r>
            <a:endParaRPr lang="en-US" altLang="en-US" sz="1600" dirty="0">
              <a:solidFill>
                <a:schemeClr val="tx1"/>
              </a:solidFill>
            </a:endParaRPr>
          </a:p>
          <a:p>
            <a:pPr marL="0" lvl="0" indent="0" eaLnBrk="0" hangingPunct="0">
              <a:spcBef>
                <a:spcPct val="0"/>
              </a:spcBef>
              <a:buClrTx/>
              <a:buSzTx/>
              <a:buNone/>
            </a:pPr>
            <a:r>
              <a:rPr lang="en-US" altLang="en-US" sz="1600" b="1" dirty="0">
                <a:solidFill>
                  <a:schemeClr val="tx1"/>
                </a:solidFill>
                <a:latin typeface="Arial" panose="020B0604020202020204" pitchFamily="34" charset="0"/>
                <a:cs typeface="Arial" panose="020B0604020202020204" pitchFamily="34" charset="0"/>
              </a:rPr>
              <a:t>4. Password:</a:t>
            </a:r>
            <a:endParaRPr lang="en-US" altLang="en-US" sz="1600" dirty="0">
              <a:solidFill>
                <a:schemeClr val="tx1"/>
              </a:solidFill>
            </a:endParaRPr>
          </a:p>
          <a:p>
            <a:pPr marL="0" lvl="0" indent="0" eaLnBrk="0" hangingPunct="0">
              <a:spcBef>
                <a:spcPct val="0"/>
              </a:spcBef>
              <a:buClrTx/>
              <a:buSzTx/>
              <a:buNone/>
            </a:pPr>
            <a:r>
              <a:rPr lang="en-US" altLang="en-US" sz="1600" dirty="0">
                <a:solidFill>
                  <a:schemeClr val="tx1"/>
                </a:solidFill>
                <a:latin typeface="Arial" panose="020B0604020202020204" pitchFamily="34" charset="0"/>
                <a:cs typeface="Arial" panose="020B0604020202020204" pitchFamily="34" charset="0"/>
              </a:rPr>
              <a:t>Tries to submit without entering the value.</a:t>
            </a:r>
            <a:endParaRPr lang="en-US" altLang="en-US" sz="1600" dirty="0">
              <a:solidFill>
                <a:schemeClr val="tx1"/>
              </a:solidFill>
            </a:endParaRPr>
          </a:p>
          <a:p>
            <a:pPr marL="0" lvl="0" indent="0" eaLnBrk="0" hangingPunct="0">
              <a:spcBef>
                <a:spcPct val="0"/>
              </a:spcBef>
              <a:buClrTx/>
              <a:buSzTx/>
              <a:buNone/>
            </a:pPr>
            <a:r>
              <a:rPr lang="en-US" altLang="en-US" sz="1600" b="1" dirty="0">
                <a:solidFill>
                  <a:schemeClr val="tx1"/>
                </a:solidFill>
                <a:latin typeface="Arial" panose="020B0604020202020204" pitchFamily="34" charset="0"/>
                <a:cs typeface="Arial" panose="020B0604020202020204" pitchFamily="34" charset="0"/>
              </a:rPr>
              <a:t>Message:</a:t>
            </a:r>
            <a:r>
              <a:rPr lang="en-US" altLang="en-US" sz="1600" dirty="0">
                <a:solidFill>
                  <a:schemeClr val="tx1"/>
                </a:solidFill>
                <a:latin typeface="Arial" panose="020B0604020202020204" pitchFamily="34" charset="0"/>
                <a:cs typeface="Arial" panose="020B0604020202020204" pitchFamily="34" charset="0"/>
              </a:rPr>
              <a:t> “Password should contain at least 6 characters with combination of numbers, letters and punctuation marks (like! and &amp;).”</a:t>
            </a:r>
            <a:endParaRPr lang="en-US" altLang="en-US" sz="1600" dirty="0">
              <a:solidFill>
                <a:schemeClr val="tx1"/>
              </a:solidFill>
            </a:endParaRPr>
          </a:p>
          <a:p>
            <a:pPr marL="0" lvl="0" indent="0" eaLnBrk="0" hangingPunct="0">
              <a:spcBef>
                <a:spcPct val="0"/>
              </a:spcBef>
              <a:buClrTx/>
              <a:buSzTx/>
              <a:buNone/>
            </a:pPr>
            <a:r>
              <a:rPr lang="en-US" altLang="en-US" sz="1600" dirty="0">
                <a:solidFill>
                  <a:schemeClr val="tx1"/>
                </a:solidFill>
                <a:latin typeface="Arial" panose="020B0604020202020204" pitchFamily="34" charset="0"/>
                <a:cs typeface="Arial" panose="020B0604020202020204" pitchFamily="34" charset="0"/>
              </a:rPr>
              <a:t>Enter Invalid data and submit</a:t>
            </a:r>
            <a:endParaRPr lang="en-US" altLang="en-US" sz="1600" dirty="0">
              <a:solidFill>
                <a:schemeClr val="tx1"/>
              </a:solidFill>
            </a:endParaRPr>
          </a:p>
          <a:p>
            <a:pPr marL="0" lvl="0" indent="0" eaLnBrk="0" hangingPunct="0">
              <a:spcBef>
                <a:spcPct val="0"/>
              </a:spcBef>
              <a:buClrTx/>
              <a:buSzTx/>
              <a:buNone/>
            </a:pPr>
            <a:r>
              <a:rPr lang="en-US" altLang="en-US" sz="1600" dirty="0">
                <a:solidFill>
                  <a:schemeClr val="tx1"/>
                </a:solidFill>
                <a:latin typeface="Arial" panose="020B0604020202020204" pitchFamily="34" charset="0"/>
                <a:cs typeface="Arial" panose="020B0604020202020204" pitchFamily="34" charset="0"/>
              </a:rPr>
              <a:t>Ex: 123a</a:t>
            </a:r>
            <a:endParaRPr lang="en-US" altLang="en-US" sz="1600" dirty="0">
              <a:solidFill>
                <a:schemeClr val="tx1"/>
              </a:solidFill>
            </a:endParaRPr>
          </a:p>
          <a:p>
            <a:pPr marL="0" lvl="0" indent="0" eaLnBrk="0" hangingPunct="0">
              <a:spcBef>
                <a:spcPct val="0"/>
              </a:spcBef>
              <a:buClrTx/>
              <a:buSzTx/>
              <a:buNone/>
            </a:pPr>
            <a:r>
              <a:rPr lang="en-US" altLang="en-US" sz="1600" b="1" dirty="0">
                <a:solidFill>
                  <a:schemeClr val="tx1"/>
                </a:solidFill>
                <a:latin typeface="Arial" panose="020B0604020202020204" pitchFamily="34" charset="0"/>
                <a:cs typeface="Arial" panose="020B0604020202020204" pitchFamily="34" charset="0"/>
              </a:rPr>
              <a:t>Message:</a:t>
            </a:r>
            <a:r>
              <a:rPr lang="en-US" altLang="en-US" sz="1600" dirty="0">
                <a:solidFill>
                  <a:schemeClr val="tx1"/>
                </a:solidFill>
                <a:latin typeface="Arial" panose="020B0604020202020204" pitchFamily="34" charset="0"/>
                <a:cs typeface="Arial" panose="020B0604020202020204" pitchFamily="34" charset="0"/>
              </a:rPr>
              <a:t> “Your password must be at least 6 characters long. Please try another.”</a:t>
            </a:r>
            <a:endParaRPr lang="en-US" altLang="en-US" sz="1600" dirty="0">
              <a:solidFill>
                <a:schemeClr val="tx1"/>
              </a:solidFill>
            </a:endParaRPr>
          </a:p>
          <a:p>
            <a:pPr marL="0" lvl="0" indent="0" eaLnBrk="0" hangingPunct="0">
              <a:spcBef>
                <a:spcPct val="0"/>
              </a:spcBef>
              <a:buClrTx/>
              <a:buSzTx/>
              <a:buNone/>
            </a:pPr>
            <a:r>
              <a:rPr lang="en-US" altLang="en-US" sz="1600" dirty="0">
                <a:solidFill>
                  <a:schemeClr val="tx1"/>
                </a:solidFill>
                <a:latin typeface="Arial" panose="020B0604020202020204" pitchFamily="34" charset="0"/>
                <a:cs typeface="Arial" panose="020B0604020202020204" pitchFamily="34" charset="0"/>
              </a:rPr>
              <a:t> </a:t>
            </a:r>
            <a:endParaRPr lang="en-US" altLang="en-US" sz="1600" dirty="0">
              <a:solidFill>
                <a:schemeClr val="tx1"/>
              </a:solidFill>
            </a:endParaRPr>
          </a:p>
          <a:p>
            <a:pPr marL="0" lvl="0" indent="0" eaLnBrk="0" hangingPunct="0">
              <a:spcBef>
                <a:spcPct val="0"/>
              </a:spcBef>
              <a:buClrTx/>
              <a:buSzTx/>
              <a:buNone/>
            </a:pPr>
            <a:r>
              <a:rPr lang="en-US" altLang="en-US" sz="1600" b="1" dirty="0">
                <a:solidFill>
                  <a:schemeClr val="tx1"/>
                </a:solidFill>
                <a:latin typeface="Arial" panose="020B0604020202020204" pitchFamily="34" charset="0"/>
                <a:cs typeface="Arial" panose="020B0604020202020204" pitchFamily="34" charset="0"/>
              </a:rPr>
              <a:t>5. Birth Day:</a:t>
            </a:r>
            <a:endParaRPr lang="en-US" altLang="en-US" sz="1600" dirty="0">
              <a:solidFill>
                <a:schemeClr val="tx1"/>
              </a:solidFill>
            </a:endParaRPr>
          </a:p>
          <a:p>
            <a:pPr marL="0" lvl="0" indent="0" eaLnBrk="0" hangingPunct="0">
              <a:spcBef>
                <a:spcPct val="0"/>
              </a:spcBef>
              <a:buClrTx/>
              <a:buSzTx/>
              <a:buNone/>
            </a:pPr>
            <a:r>
              <a:rPr lang="en-US" altLang="en-US" sz="1600" dirty="0">
                <a:solidFill>
                  <a:schemeClr val="tx1"/>
                </a:solidFill>
                <a:latin typeface="Arial" panose="020B0604020202020204" pitchFamily="34" charset="0"/>
                <a:cs typeface="Arial" panose="020B0604020202020204" pitchFamily="34" charset="0"/>
              </a:rPr>
              <a:t>If all the 3 fields (Month, Day, Year) or any one of them is not selected then below error message should be displayed.</a:t>
            </a:r>
            <a:endParaRPr lang="en-US" altLang="en-US" sz="1600" dirty="0">
              <a:solidFill>
                <a:schemeClr val="tx1"/>
              </a:solidFill>
            </a:endParaRPr>
          </a:p>
          <a:p>
            <a:pPr marL="0" lvl="0" indent="0" eaLnBrk="0" hangingPunct="0">
              <a:spcBef>
                <a:spcPct val="0"/>
              </a:spcBef>
              <a:buClrTx/>
              <a:buSzTx/>
              <a:buNone/>
            </a:pPr>
            <a:r>
              <a:rPr lang="en-US" altLang="en-US" sz="1600" b="1" dirty="0">
                <a:solidFill>
                  <a:schemeClr val="tx1"/>
                </a:solidFill>
                <a:latin typeface="Arial" panose="020B0604020202020204" pitchFamily="34" charset="0"/>
                <a:cs typeface="Arial" panose="020B0604020202020204" pitchFamily="34" charset="0"/>
              </a:rPr>
              <a:t>Message:</a:t>
            </a:r>
            <a:r>
              <a:rPr lang="en-US" altLang="en-US" sz="1600" dirty="0">
                <a:solidFill>
                  <a:schemeClr val="tx1"/>
                </a:solidFill>
                <a:latin typeface="Arial" panose="020B0604020202020204" pitchFamily="34" charset="0"/>
                <a:cs typeface="Arial" panose="020B0604020202020204" pitchFamily="34" charset="0"/>
              </a:rPr>
              <a:t> “Select your birthday. You can change who can see this later.”</a:t>
            </a:r>
            <a:endParaRPr lang="en-US" altLang="en-US" sz="1600" dirty="0">
              <a:solidFill>
                <a:schemeClr val="tx1"/>
              </a:solidFill>
            </a:endParaRPr>
          </a:p>
          <a:p>
            <a:pPr marL="0" lvl="0" indent="0" eaLnBrk="0" hangingPunct="0">
              <a:spcBef>
                <a:spcPct val="0"/>
              </a:spcBef>
              <a:buClrTx/>
              <a:buSzTx/>
              <a:buNone/>
            </a:pPr>
            <a:r>
              <a:rPr lang="en-US" altLang="en-US" sz="1600" dirty="0">
                <a:solidFill>
                  <a:schemeClr val="tx1"/>
                </a:solidFill>
                <a:latin typeface="Arial" panose="020B0604020202020204" pitchFamily="34" charset="0"/>
                <a:cs typeface="Arial" panose="020B0604020202020204" pitchFamily="34" charset="0"/>
              </a:rPr>
              <a:t> </a:t>
            </a:r>
            <a:endParaRPr lang="en-US" altLang="en-US" sz="1600" dirty="0">
              <a:solidFill>
                <a:schemeClr val="tx1"/>
              </a:solidFill>
            </a:endParaRPr>
          </a:p>
          <a:p>
            <a:endParaRPr lang="en-IN" sz="1600" dirty="0">
              <a:solidFill>
                <a:schemeClr val="tx1"/>
              </a:solidFill>
            </a:endParaRPr>
          </a:p>
        </p:txBody>
      </p:sp>
    </p:spTree>
  </p:cSld>
  <p:clrMapOvr>
    <a:masterClrMapping/>
  </p:clrMapOvr>
  <p:transition>
    <p:wedge/>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6. Gender:</a:t>
            </a:r>
            <a:endParaRPr lang="en-US" dirty="0"/>
          </a:p>
          <a:p>
            <a:r>
              <a:rPr lang="en-US" dirty="0"/>
              <a:t>Submit without selection of gender.</a:t>
            </a:r>
            <a:endParaRPr lang="en-US" dirty="0"/>
          </a:p>
          <a:p>
            <a:r>
              <a:rPr lang="en-US" b="1" dirty="0"/>
              <a:t>Error message</a:t>
            </a:r>
            <a:r>
              <a:rPr lang="en-US" dirty="0"/>
              <a:t>: “Please select either Male or Female.”</a:t>
            </a:r>
            <a:endParaRPr lang="en-US" dirty="0"/>
          </a:p>
          <a:p>
            <a:endParaRPr lang="en-IN" dirty="0"/>
          </a:p>
        </p:txBody>
      </p:sp>
    </p:spTree>
  </p:cSld>
  <p:clrMapOvr>
    <a:masterClrMapping/>
  </p:clrMapOvr>
  <p:transition>
    <p:wedge/>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676400" y="836613"/>
            <a:ext cx="7010400" cy="5259387"/>
          </a:xfrm>
        </p:spPr>
        <p:txBody>
          <a:bodyPr/>
          <a:lstStyle/>
          <a:p>
            <a:r>
              <a:rPr lang="en-US" b="1" dirty="0"/>
              <a:t>Test case design:</a:t>
            </a:r>
            <a:endParaRPr lang="en-US" b="1" dirty="0"/>
          </a:p>
          <a:p>
            <a:r>
              <a:rPr lang="en-US" dirty="0"/>
              <a:t>Its not mandatory that everyone should follow the same approach or guidelines for designing test cases. It varies from tester to tester and from </a:t>
            </a:r>
            <a:r>
              <a:rPr lang="en-US" dirty="0" err="1"/>
              <a:t>organisation</a:t>
            </a:r>
            <a:r>
              <a:rPr lang="en-US" dirty="0"/>
              <a:t> to </a:t>
            </a:r>
            <a:r>
              <a:rPr lang="en-US" dirty="0" err="1"/>
              <a:t>organisation</a:t>
            </a:r>
            <a:r>
              <a:rPr lang="en-US" dirty="0"/>
              <a:t>. The ultimate goal is the quality of the product that matters the most.</a:t>
            </a:r>
            <a:endParaRPr lang="en-US" dirty="0"/>
          </a:p>
          <a:p>
            <a:r>
              <a:rPr lang="en-US" dirty="0"/>
              <a:t>The Test case template comprises of the following fields</a:t>
            </a:r>
            <a:r>
              <a:rPr lang="en-US" dirty="0" smtClean="0"/>
              <a:t>.</a:t>
            </a:r>
            <a:endParaRPr lang="en-US" dirty="0"/>
          </a:p>
        </p:txBody>
      </p:sp>
    </p:spTree>
  </p:cSld>
  <p:clrMapOvr>
    <a:masterClrMapping/>
  </p:clrMapOvr>
  <p:transition>
    <p:wedge/>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620688"/>
            <a:ext cx="7010400" cy="5475312"/>
          </a:xfrm>
        </p:spPr>
        <p:txBody>
          <a:bodyPr/>
          <a:lstStyle/>
          <a:p>
            <a:r>
              <a:rPr lang="en-US" sz="2000" dirty="0"/>
              <a:t>Test Case Name</a:t>
            </a:r>
            <a:endParaRPr lang="en-US" sz="2000" dirty="0"/>
          </a:p>
          <a:p>
            <a:r>
              <a:rPr lang="en-US" sz="2000" dirty="0"/>
              <a:t>Test Case Description</a:t>
            </a:r>
            <a:endParaRPr lang="en-US" sz="2000" dirty="0"/>
          </a:p>
          <a:p>
            <a:r>
              <a:rPr lang="en-US" sz="2000" dirty="0"/>
              <a:t>Prerequisite/Test Data</a:t>
            </a:r>
            <a:endParaRPr lang="en-US" sz="2000" dirty="0"/>
          </a:p>
          <a:p>
            <a:r>
              <a:rPr lang="en-US" sz="2000" dirty="0"/>
              <a:t>Step Number</a:t>
            </a:r>
            <a:endParaRPr lang="en-US" sz="2000" dirty="0"/>
          </a:p>
          <a:p>
            <a:r>
              <a:rPr lang="en-US" sz="2000" dirty="0"/>
              <a:t>Steps to execute</a:t>
            </a:r>
            <a:endParaRPr lang="en-US" sz="2000" dirty="0"/>
          </a:p>
          <a:p>
            <a:r>
              <a:rPr lang="en-US" sz="2000" dirty="0"/>
              <a:t>Expected Result</a:t>
            </a:r>
            <a:endParaRPr lang="en-US" sz="2000" dirty="0"/>
          </a:p>
          <a:p>
            <a:r>
              <a:rPr lang="en-US" sz="2000" b="1" dirty="0"/>
              <a:t>The below are some of the important points to note down:</a:t>
            </a:r>
            <a:endParaRPr lang="en-US" sz="2000" b="1" dirty="0"/>
          </a:p>
          <a:p>
            <a:r>
              <a:rPr lang="en-US" sz="2000" dirty="0"/>
              <a:t>Design the test cases in such a way that, even a fresher can be able to execute them with minimal knowledge.</a:t>
            </a:r>
            <a:endParaRPr lang="en-US" sz="2000" dirty="0"/>
          </a:p>
          <a:p>
            <a:r>
              <a:rPr lang="en-US" sz="2000" dirty="0"/>
              <a:t>On </a:t>
            </a:r>
            <a:r>
              <a:rPr lang="en-US" sz="2000" dirty="0" err="1"/>
              <a:t>reeading</a:t>
            </a:r>
            <a:r>
              <a:rPr lang="en-US" sz="2000" dirty="0"/>
              <a:t> the </a:t>
            </a:r>
            <a:r>
              <a:rPr lang="en-US" sz="2000" b="1" dirty="0"/>
              <a:t>Test case name</a:t>
            </a:r>
            <a:r>
              <a:rPr lang="en-US" sz="2000" dirty="0"/>
              <a:t> and </a:t>
            </a:r>
            <a:r>
              <a:rPr lang="en-US" sz="2000" b="1" dirty="0"/>
              <a:t>Description</a:t>
            </a:r>
            <a:r>
              <a:rPr lang="en-US" sz="2000" dirty="0"/>
              <a:t>, one should be able to understand what the test case is all about.</a:t>
            </a:r>
            <a:endParaRPr lang="en-US" sz="2000" dirty="0"/>
          </a:p>
          <a:p>
            <a:endParaRPr lang="en-IN" sz="2000" dirty="0"/>
          </a:p>
          <a:p>
            <a:endParaRPr lang="en-IN" sz="2000" dirty="0"/>
          </a:p>
        </p:txBody>
      </p:sp>
    </p:spTree>
  </p:cSld>
  <p:clrMapOvr>
    <a:masterClrMapping/>
  </p:clrMapOvr>
  <p:transition>
    <p:wedge/>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1" dirty="0" smtClean="0"/>
            </a:br>
            <a:br>
              <a:rPr lang="en-US" b="1" dirty="0"/>
            </a:br>
            <a:r>
              <a:rPr lang="en-US" sz="2400" b="1" dirty="0" smtClean="0"/>
              <a:t>Test </a:t>
            </a:r>
            <a:r>
              <a:rPr lang="en-US" sz="2400" b="1" dirty="0"/>
              <a:t>Cases for Your Reference:</a:t>
            </a:r>
            <a:br>
              <a:rPr lang="en-US" b="1" dirty="0"/>
            </a:br>
            <a:br>
              <a:rPr lang="en-US" dirty="0"/>
            </a:br>
            <a:endParaRPr lang="en-IN" dirty="0"/>
          </a:p>
        </p:txBody>
      </p:sp>
      <p:sp>
        <p:nvSpPr>
          <p:cNvPr id="3" name="Content Placeholder 2"/>
          <p:cNvSpPr>
            <a:spLocks noGrp="1"/>
          </p:cNvSpPr>
          <p:nvPr>
            <p:ph idx="1"/>
          </p:nvPr>
        </p:nvSpPr>
        <p:spPr>
          <a:xfrm>
            <a:off x="1676400" y="1268760"/>
            <a:ext cx="7010400" cy="4827240"/>
          </a:xfrm>
        </p:spPr>
        <p:txBody>
          <a:bodyPr/>
          <a:lstStyle/>
          <a:p>
            <a:pPr marL="0" indent="0">
              <a:buNone/>
            </a:pPr>
            <a:r>
              <a:rPr lang="en-US" sz="2400" b="1" dirty="0"/>
              <a:t>Send Us the Status:</a:t>
            </a:r>
            <a:endParaRPr lang="en-US" sz="2400" b="1" dirty="0"/>
          </a:p>
          <a:p>
            <a:r>
              <a:rPr lang="en-US" sz="2400" dirty="0"/>
              <a:t>Once you complete the execution of test cases. Send us the status mail / Enter in the comments sections below with the below mentioned parameters. This is what happens when your are </a:t>
            </a:r>
            <a:r>
              <a:rPr lang="en-US" sz="2400" b="1" dirty="0"/>
              <a:t>working real time</a:t>
            </a:r>
            <a:r>
              <a:rPr lang="en-US" sz="2400" dirty="0"/>
              <a:t>. You will be given the test cases list to execute and at the end of the day you need to send them the </a:t>
            </a:r>
            <a:r>
              <a:rPr lang="en-US" sz="2400" b="1" dirty="0"/>
              <a:t>status</a:t>
            </a:r>
            <a:r>
              <a:rPr lang="en-US" sz="2400" dirty="0"/>
              <a:t>.</a:t>
            </a:r>
            <a:endParaRPr lang="en-US" sz="2400" dirty="0"/>
          </a:p>
          <a:p>
            <a:r>
              <a:rPr lang="en-US" sz="2400" dirty="0"/>
              <a:t>Number of test cases executed.</a:t>
            </a:r>
            <a:endParaRPr lang="en-US" sz="2400" dirty="0"/>
          </a:p>
          <a:p>
            <a:r>
              <a:rPr lang="en-US" sz="2400" dirty="0"/>
              <a:t>Number of test cases passed.</a:t>
            </a:r>
            <a:endParaRPr lang="en-US" sz="2400" dirty="0"/>
          </a:p>
          <a:p>
            <a:r>
              <a:rPr lang="en-US" sz="2400" dirty="0"/>
              <a:t>Number of test cases failed.</a:t>
            </a:r>
            <a:endParaRPr lang="en-US" sz="2400" dirty="0"/>
          </a:p>
          <a:p>
            <a:r>
              <a:rPr lang="en-US" sz="2400" dirty="0"/>
              <a:t>Number of test cases require updates.</a:t>
            </a:r>
            <a:endParaRPr lang="en-US" sz="2400" dirty="0"/>
          </a:p>
          <a:p>
            <a:endParaRPr lang="en-IN" sz="2400" dirty="0"/>
          </a:p>
        </p:txBody>
      </p:sp>
    </p:spTree>
  </p:cSld>
  <p:clrMapOvr>
    <a:masterClrMapping/>
  </p:clrMapOvr>
  <p:transition>
    <p:wedge/>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sz="4400" b="1" dirty="0" smtClean="0"/>
          </a:p>
          <a:p>
            <a:pPr>
              <a:buNone/>
            </a:pPr>
            <a:endParaRPr lang="en-US" sz="4400" b="1" dirty="0"/>
          </a:p>
          <a:p>
            <a:pPr>
              <a:buNone/>
            </a:pPr>
            <a:r>
              <a:rPr lang="en-US" sz="4400" b="1" dirty="0" smtClean="0"/>
              <a:t> End of the Session :-</a:t>
            </a:r>
            <a:endParaRPr lang="en-US" sz="4400" b="1" dirty="0"/>
          </a:p>
        </p:txBody>
      </p:sp>
    </p:spTree>
  </p:cSld>
  <p:clrMapOvr>
    <a:masterClrMapping/>
  </p:clrMapOvr>
  <p:transition>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ways Testers Contribute to Quality-			</a:t>
            </a:r>
            <a:endParaRPr lang="en-US" dirty="0"/>
          </a:p>
        </p:txBody>
      </p:sp>
      <p:sp>
        <p:nvSpPr>
          <p:cNvPr id="3" name="Content Placeholder 2"/>
          <p:cNvSpPr>
            <a:spLocks noGrp="1"/>
          </p:cNvSpPr>
          <p:nvPr>
            <p:ph idx="1"/>
          </p:nvPr>
        </p:nvSpPr>
        <p:spPr/>
        <p:txBody>
          <a:bodyPr/>
          <a:lstStyle/>
          <a:p>
            <a:r>
              <a:rPr lang="en-IN" dirty="0" smtClean="0"/>
              <a:t>1- Designing Better Test </a:t>
            </a:r>
            <a:endParaRPr lang="en-IN" dirty="0" smtClean="0"/>
          </a:p>
          <a:p>
            <a:r>
              <a:rPr lang="en-IN" dirty="0" smtClean="0"/>
              <a:t>2- Performing feature Reviews</a:t>
            </a:r>
            <a:endParaRPr lang="en-IN" dirty="0" smtClean="0"/>
          </a:p>
          <a:p>
            <a:r>
              <a:rPr lang="en-IN" dirty="0" smtClean="0"/>
              <a:t>3- Coverage Reviews</a:t>
            </a:r>
            <a:endParaRPr lang="en-IN" dirty="0" smtClean="0"/>
          </a:p>
          <a:p>
            <a:r>
              <a:rPr lang="en-IN" dirty="0" smtClean="0"/>
              <a:t>4- Building Automation</a:t>
            </a:r>
            <a:endParaRPr lang="en-IN" dirty="0" smtClean="0"/>
          </a:p>
          <a:p>
            <a:r>
              <a:rPr lang="en-IN" dirty="0" smtClean="0"/>
              <a:t>5- Discovering testing problems Early</a:t>
            </a:r>
            <a:endParaRPr lang="en-IN" dirty="0" smtClean="0"/>
          </a:p>
          <a:p>
            <a:r>
              <a:rPr lang="en-IN" dirty="0" smtClean="0"/>
              <a:t>6-Managing code reviews and pull Requests.</a:t>
            </a:r>
            <a:endParaRPr lang="en-US" dirty="0"/>
          </a:p>
        </p:txBody>
      </p:sp>
    </p:spTree>
  </p:cSld>
  <p:clrMapOvr>
    <a:masterClrMapping/>
  </p:clrMapOvr>
  <p:transition>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Testing metrics –</a:t>
            </a:r>
            <a:br>
              <a:rPr lang="en-IN" dirty="0" smtClean="0"/>
            </a:br>
            <a:endParaRPr lang="en-US" dirty="0"/>
          </a:p>
        </p:txBody>
      </p:sp>
      <p:sp>
        <p:nvSpPr>
          <p:cNvPr id="3" name="Content Placeholder 2"/>
          <p:cNvSpPr>
            <a:spLocks noGrp="1"/>
          </p:cNvSpPr>
          <p:nvPr>
            <p:ph idx="1"/>
          </p:nvPr>
        </p:nvSpPr>
        <p:spPr/>
        <p:txBody>
          <a:bodyPr/>
          <a:lstStyle/>
          <a:p>
            <a:r>
              <a:rPr lang="en-US" sz="2400" b="1" dirty="0" smtClean="0"/>
              <a:t>Software Testing Metrics</a:t>
            </a:r>
            <a:r>
              <a:rPr lang="en-US" sz="2400" dirty="0" smtClean="0"/>
              <a:t> are the quantitative measures used to estimate the progress, quality, productivity and health of the software testing process. The goal of software testing metrics is to improve the efficiency and effectiveness in the software testing process and to help make better decisions for further testing process by providing reliable data about the testing process.</a:t>
            </a:r>
            <a:endParaRPr lang="en-US" sz="2400" dirty="0"/>
          </a:p>
        </p:txBody>
      </p:sp>
    </p:spTree>
  </p:cSld>
  <p:clrMapOvr>
    <a:masterClrMapping/>
  </p:clrMapOvr>
  <p:transition>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the Types of Metrics-</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Right Arrow 3"/>
          <p:cNvSpPr/>
          <p:nvPr/>
        </p:nvSpPr>
        <p:spPr bwMode="auto">
          <a:xfrm>
            <a:off x="2143108" y="2928934"/>
            <a:ext cx="6072230" cy="278608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bwMode="auto">
          <a:xfrm>
            <a:off x="2214546" y="3857628"/>
            <a:ext cx="1428760" cy="785818"/>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Process Metrics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bwMode="auto">
          <a:xfrm>
            <a:off x="3929058" y="3857628"/>
            <a:ext cx="1500198" cy="785818"/>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Product Metrics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bwMode="auto">
          <a:xfrm>
            <a:off x="5715008" y="3857628"/>
            <a:ext cx="1643074" cy="785818"/>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IN" sz="1800" b="0" i="0" u="none" strike="noStrike" cap="none" normalizeH="0" baseline="0" dirty="0" smtClean="0">
                <a:ln>
                  <a:noFill/>
                </a:ln>
                <a:solidFill>
                  <a:schemeClr val="tx1"/>
                </a:solidFill>
                <a:effectLst/>
                <a:latin typeface="Arial" panose="020B0604020202020204" pitchFamily="34" charset="0"/>
              </a:rPr>
              <a:t>Project</a:t>
            </a:r>
            <a:r>
              <a:rPr kumimoji="0" lang="en-IN" sz="1800" b="0" i="0" u="none" strike="noStrike" cap="none" normalizeH="0" dirty="0" smtClean="0">
                <a:ln>
                  <a:noFill/>
                </a:ln>
                <a:solidFill>
                  <a:schemeClr val="tx1"/>
                </a:solidFill>
                <a:effectLst/>
                <a:latin typeface="Arial" panose="020B0604020202020204" pitchFamily="34" charset="0"/>
              </a:rPr>
              <a:t> Metrics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vert="horz" wrap="square" lIns="91440" tIns="45720" rIns="91440" bIns="45720" anchor="ctr"/>
          <a:lstStyle/>
          <a:p>
            <a:pPr eaLnBrk="1" hangingPunct="1"/>
            <a:r>
              <a:rPr lang="en-IN" b="1" dirty="0"/>
              <a:t>What is </a:t>
            </a:r>
            <a:r>
              <a:rPr lang="en-IN" b="1" dirty="0" smtClean="0"/>
              <a:t>Software</a:t>
            </a:r>
            <a:r>
              <a:rPr lang="en-IN" b="1" dirty="0"/>
              <a:t>?</a:t>
            </a:r>
            <a:endParaRPr lang="en-IN" b="1" dirty="0"/>
          </a:p>
        </p:txBody>
      </p:sp>
      <p:sp>
        <p:nvSpPr>
          <p:cNvPr id="4099" name="Rectangle 3"/>
          <p:cNvSpPr>
            <a:spLocks noGrp="1"/>
          </p:cNvSpPr>
          <p:nvPr>
            <p:ph idx="1"/>
          </p:nvPr>
        </p:nvSpPr>
        <p:spPr>
          <a:xfrm>
            <a:off x="688975" y="1981200"/>
            <a:ext cx="7997825" cy="4114800"/>
          </a:xfrm>
        </p:spPr>
        <p:txBody>
          <a:bodyPr vert="horz" wrap="square" lIns="91440" tIns="45720" rIns="91440" bIns="45720" anchor="t"/>
          <a:lstStyle/>
          <a:p>
            <a:pPr eaLnBrk="1" hangingPunct="1"/>
            <a:r>
              <a:rPr lang="en-IN" sz="2000" dirty="0"/>
              <a:t>Software is a series of instruction for the computer that perform a particular task.</a:t>
            </a:r>
            <a:endParaRPr lang="en-IN" sz="2000" dirty="0"/>
          </a:p>
          <a:p>
            <a:pPr marL="0" indent="0" eaLnBrk="1" hangingPunct="1">
              <a:buNone/>
            </a:pPr>
            <a:endParaRPr lang="en-IN" sz="2000" dirty="0"/>
          </a:p>
          <a:p>
            <a:pPr eaLnBrk="1" hangingPunct="1"/>
            <a:r>
              <a:rPr lang="en-IN" sz="2000" dirty="0" smtClean="0"/>
              <a:t>There </a:t>
            </a:r>
            <a:r>
              <a:rPr lang="en-IN" sz="2000" dirty="0"/>
              <a:t>are 2 types of </a:t>
            </a:r>
            <a:r>
              <a:rPr lang="en-IN" sz="2000" dirty="0" smtClean="0"/>
              <a:t>Software-</a:t>
            </a:r>
            <a:endParaRPr lang="en-IN" sz="2000" dirty="0"/>
          </a:p>
          <a:p>
            <a:pPr marL="0" indent="0" eaLnBrk="1" hangingPunct="1">
              <a:buNone/>
            </a:pPr>
            <a:endParaRPr sz="2000" dirty="0"/>
          </a:p>
          <a:p>
            <a:pPr eaLnBrk="1" hangingPunct="1"/>
            <a:r>
              <a:rPr lang="en-IN" sz="2000" dirty="0"/>
              <a:t>1. System Software:- It is made of control program.</a:t>
            </a:r>
            <a:endParaRPr lang="en-IN" sz="2000" dirty="0"/>
          </a:p>
          <a:p>
            <a:pPr eaLnBrk="1" hangingPunct="1"/>
            <a:endParaRPr sz="2000" dirty="0"/>
          </a:p>
          <a:p>
            <a:pPr eaLnBrk="1" hangingPunct="1"/>
            <a:r>
              <a:rPr lang="en-IN" sz="2000" dirty="0"/>
              <a:t>2. Application Software:- It is any program that process data for the user.</a:t>
            </a:r>
            <a:endParaRPr lang="en-IN" sz="2000" dirty="0"/>
          </a:p>
        </p:txBody>
      </p:sp>
    </p:spTree>
  </p:cSld>
  <p:clrMapOvr>
    <a:masterClrMapping/>
  </p:clrMapOvr>
  <p:transition>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000" b="1" dirty="0" smtClean="0"/>
              <a:t>Process Metrics:</a:t>
            </a:r>
            <a:r>
              <a:rPr lang="en-US" sz="2000" dirty="0" smtClean="0"/>
              <a:t> It can be used to improve the process efficiency of the SDLC ( Software Development Life Cycle)</a:t>
            </a:r>
            <a:endParaRPr lang="en-US" sz="2000" dirty="0" smtClean="0"/>
          </a:p>
          <a:p>
            <a:r>
              <a:rPr lang="en-US" sz="2000" b="1" dirty="0" smtClean="0"/>
              <a:t>Product Metrics:</a:t>
            </a:r>
            <a:r>
              <a:rPr lang="en-US" sz="2000" dirty="0" smtClean="0"/>
              <a:t> It deals with the quality of the software product</a:t>
            </a:r>
            <a:endParaRPr lang="en-US" sz="2000" dirty="0" smtClean="0"/>
          </a:p>
          <a:p>
            <a:r>
              <a:rPr lang="en-US" sz="2000" b="1" dirty="0" smtClean="0"/>
              <a:t>Project Metrics:</a:t>
            </a:r>
            <a:r>
              <a:rPr lang="en-US" sz="2000" dirty="0" smtClean="0"/>
              <a:t> It can be used to measure the efficiency of a project team or any testing tools being used by the team members</a:t>
            </a:r>
            <a:endParaRPr lang="en-US" sz="2000" dirty="0" smtClean="0"/>
          </a:p>
          <a:p>
            <a:pPr>
              <a:buNone/>
            </a:pPr>
            <a:endParaRPr lang="en-US" sz="2000" dirty="0"/>
          </a:p>
        </p:txBody>
      </p:sp>
    </p:spTree>
  </p:cSld>
  <p:clrMapOvr>
    <a:masterClrMapping/>
  </p:clrMapOvr>
  <p:transition>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of Test Metrics-	</a:t>
            </a:r>
            <a:endParaRPr lang="en-US" dirty="0"/>
          </a:p>
        </p:txBody>
      </p:sp>
      <p:sp>
        <p:nvSpPr>
          <p:cNvPr id="3" name="Content Placeholder 2"/>
          <p:cNvSpPr>
            <a:spLocks noGrp="1"/>
          </p:cNvSpPr>
          <p:nvPr>
            <p:ph idx="1"/>
          </p:nvPr>
        </p:nvSpPr>
        <p:spPr/>
        <p:txBody>
          <a:bodyPr/>
          <a:lstStyle/>
          <a:p>
            <a:r>
              <a:rPr lang="en-US" sz="2000" dirty="0" smtClean="0"/>
              <a:t>Example –</a:t>
            </a:r>
            <a:endParaRPr lang="en-US" sz="2000" dirty="0" smtClean="0"/>
          </a:p>
          <a:p>
            <a:r>
              <a:rPr lang="en-US" sz="2000" dirty="0" smtClean="0"/>
              <a:t>A percentage test case executed.</a:t>
            </a:r>
            <a:endParaRPr lang="en-US" sz="2000" dirty="0" smtClean="0"/>
          </a:p>
          <a:p>
            <a:pPr>
              <a:buNone/>
            </a:pPr>
            <a:r>
              <a:rPr lang="en-US" sz="2000" dirty="0" smtClean="0"/>
              <a:t>To obtain the execution status of the test cases in percentage, we use the formula.</a:t>
            </a:r>
            <a:endParaRPr lang="en-US" sz="2000" dirty="0" smtClean="0"/>
          </a:p>
          <a:p>
            <a:pPr>
              <a:buNone/>
            </a:pPr>
            <a:r>
              <a:rPr lang="en-US" sz="2000" dirty="0" smtClean="0"/>
              <a:t>Percentage test cases executed= </a:t>
            </a:r>
            <a:endParaRPr lang="en-US" sz="2000" dirty="0" smtClean="0"/>
          </a:p>
          <a:p>
            <a:pPr>
              <a:buNone/>
            </a:pPr>
            <a:r>
              <a:rPr lang="en-US" sz="2000" dirty="0" smtClean="0"/>
              <a:t>(No of test cases executed/ Total no of test cases written) X 100</a:t>
            </a:r>
            <a:endParaRPr lang="en-US" sz="2000" dirty="0" smtClean="0"/>
          </a:p>
          <a:p>
            <a:pPr>
              <a:buNone/>
            </a:pPr>
            <a:endParaRPr lang="en-US" sz="2000" dirty="0" smtClean="0"/>
          </a:p>
          <a:p>
            <a:pPr>
              <a:buNone/>
            </a:pPr>
            <a:r>
              <a:rPr lang="en-US" sz="2000" dirty="0" smtClean="0"/>
              <a:t>Likewise, you can calculate for other parameters like </a:t>
            </a:r>
            <a:r>
              <a:rPr lang="en-US" sz="2000" b="1" dirty="0" smtClean="0"/>
              <a:t>test cases not executed, test cases passed, test cases failed, test cases blocked, etc.</a:t>
            </a:r>
            <a:endParaRPr lang="en-US" sz="2000" dirty="0" smtClean="0"/>
          </a:p>
          <a:p>
            <a:endParaRPr lang="en-US" sz="2000" dirty="0"/>
          </a:p>
        </p:txBody>
      </p:sp>
    </p:spTree>
  </p:cSld>
  <p:clrMapOvr>
    <a:masterClrMapping/>
  </p:clrMapOvr>
  <p:transition>
    <p:wedg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3600" b="1" dirty="0" smtClean="0"/>
          </a:p>
          <a:p>
            <a:endParaRPr lang="en-IN" sz="3600" b="1" dirty="0" smtClean="0"/>
          </a:p>
          <a:p>
            <a:pPr>
              <a:buFont typeface="Wingdings" panose="05000000000000000000" pitchFamily="2" charset="2"/>
              <a:buChar char="v"/>
            </a:pPr>
            <a:r>
              <a:rPr lang="en-IN" sz="3600" b="1" dirty="0" smtClean="0"/>
              <a:t>DEFECT MANAGEMENT- 2</a:t>
            </a:r>
            <a:r>
              <a:rPr lang="en-IN" sz="3600" b="1" baseline="30000" dirty="0" smtClean="0"/>
              <a:t>ND</a:t>
            </a:r>
            <a:r>
              <a:rPr lang="en-IN" sz="3600" b="1" dirty="0" smtClean="0"/>
              <a:t>  (Session)</a:t>
            </a:r>
            <a:endParaRPr lang="en-US" sz="3600" b="1" dirty="0"/>
          </a:p>
        </p:txBody>
      </p:sp>
    </p:spTree>
  </p:cSld>
  <p:clrMapOvr>
    <a:masterClrMapping/>
  </p:clrMapOvr>
  <p:transition>
    <p:wedg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What is Defect</a:t>
            </a:r>
            <a:endParaRPr lang="en-IN" altLang="en-US"/>
          </a:p>
        </p:txBody>
      </p:sp>
      <p:sp>
        <p:nvSpPr>
          <p:cNvPr id="3" name="Content Placeholder 2"/>
          <p:cNvSpPr>
            <a:spLocks noGrp="1"/>
          </p:cNvSpPr>
          <p:nvPr>
            <p:ph sz="half" idx="1"/>
          </p:nvPr>
        </p:nvSpPr>
        <p:spPr>
          <a:xfrm>
            <a:off x="717550" y="1504315"/>
            <a:ext cx="7881620" cy="4114800"/>
          </a:xfrm>
        </p:spPr>
        <p:txBody>
          <a:bodyPr/>
          <a:lstStyle/>
          <a:p>
            <a:pPr marL="0" indent="0">
              <a:buNone/>
            </a:pPr>
            <a:endParaRPr lang="en-IN" altLang="en-US"/>
          </a:p>
          <a:p>
            <a:r>
              <a:rPr lang="en-IN" altLang="en-US" sz="2000"/>
              <a:t>A defect is a deviation or mismatch from the requirements</a:t>
            </a:r>
            <a:endParaRPr lang="en-IN" altLang="en-US" sz="2000"/>
          </a:p>
          <a:p>
            <a:endParaRPr lang="en-IN" altLang="en-US" sz="2000"/>
          </a:p>
          <a:p>
            <a:r>
              <a:rPr lang="en-IN" altLang="en-US" sz="2000"/>
              <a:t>When actual result deviates from the expected result while testing a software application or product then it results into a defect.</a:t>
            </a:r>
            <a:endParaRPr lang="en-IN" altLang="en-US" sz="2000"/>
          </a:p>
          <a:p>
            <a:endParaRPr lang="en-IN" altLang="en-US" sz="2000"/>
          </a:p>
          <a:p>
            <a:r>
              <a:rPr lang="en-IN" altLang="en-US" sz="2000"/>
              <a:t>Any deviation from the specification mentioned in the functional specification document is a defect.</a:t>
            </a:r>
            <a:endParaRPr lang="en-IN" altLang="en-US" sz="2000"/>
          </a:p>
          <a:p>
            <a:endParaRPr lang="en-IN" altLang="en-US" sz="2000"/>
          </a:p>
          <a:p>
            <a:r>
              <a:rPr lang="en-IN" altLang="en-US" sz="2000"/>
              <a:t>Defect is also called bug,  issue, incidents or problem</a:t>
            </a:r>
            <a:endParaRPr lang="en-IN" altLang="en-US" sz="2000"/>
          </a:p>
        </p:txBody>
      </p:sp>
    </p:spTree>
  </p:cSld>
  <p:clrMapOvr>
    <a:masterClrMapping/>
  </p:clrMapOvr>
  <p:transition>
    <p:wedg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What is Defect Management </a:t>
            </a:r>
            <a:endParaRPr lang="en-IN" altLang="en-US" dirty="0"/>
          </a:p>
        </p:txBody>
      </p:sp>
      <p:sp>
        <p:nvSpPr>
          <p:cNvPr id="7" name="Content Placeholder 6"/>
          <p:cNvSpPr>
            <a:spLocks noGrp="1"/>
          </p:cNvSpPr>
          <p:nvPr>
            <p:ph sz="half" idx="1"/>
          </p:nvPr>
        </p:nvSpPr>
        <p:spPr>
          <a:xfrm>
            <a:off x="632460" y="1981200"/>
            <a:ext cx="7797165" cy="4114800"/>
          </a:xfrm>
        </p:spPr>
        <p:txBody>
          <a:bodyPr/>
          <a:lstStyle/>
          <a:p>
            <a:pPr>
              <a:buNone/>
            </a:pPr>
            <a:endParaRPr lang="en-IN" altLang="en-US" sz="2000" dirty="0"/>
          </a:p>
          <a:p>
            <a:r>
              <a:rPr lang="en-US" sz="2000" dirty="0" smtClean="0"/>
              <a:t>The Defect is an error occurred in the software any unexpected things comes with the software is called a defect. No software exists without defect or any bugs. </a:t>
            </a:r>
            <a:endParaRPr lang="en-US" sz="2000" dirty="0" smtClean="0"/>
          </a:p>
          <a:p>
            <a:endParaRPr lang="en-IN" altLang="en-US" sz="2000" dirty="0" smtClean="0"/>
          </a:p>
          <a:p>
            <a:r>
              <a:rPr lang="en-US" sz="2000" dirty="0" smtClean="0"/>
              <a:t> Defect management works in the parallel way of software development process. </a:t>
            </a:r>
            <a:endParaRPr lang="en-US" sz="2000" dirty="0" smtClean="0"/>
          </a:p>
          <a:p>
            <a:endParaRPr lang="en-IN" altLang="en-US" sz="2000" dirty="0" smtClean="0"/>
          </a:p>
          <a:p>
            <a:r>
              <a:rPr lang="en-US" sz="2000" dirty="0" smtClean="0"/>
              <a:t>Software testing team finds all the bugs and defect and report to developing a team to fix it.</a:t>
            </a:r>
            <a:endParaRPr lang="en-IN" altLang="en-US" sz="2000" dirty="0"/>
          </a:p>
        </p:txBody>
      </p:sp>
    </p:spTree>
  </p:cSld>
  <p:clrMapOvr>
    <a:masterClrMapping/>
  </p:clrMapOvr>
  <p:transition>
    <p:wedg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charset="0"/>
                <a:cs typeface="Times New Roman" panose="02020603050405020304" charset="0"/>
              </a:rPr>
              <a:t>Advantages of Defect Management-</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583565" y="1981200"/>
            <a:ext cx="7883525" cy="4114800"/>
          </a:xfrm>
        </p:spPr>
        <p:txBody>
          <a:bodyPr/>
          <a:lstStyle/>
          <a:p>
            <a:r>
              <a:rPr lang="en-US" sz="2000" dirty="0" smtClean="0"/>
              <a:t>The defect tracking assists you to ensure that the bugs found in the system really get fixed. Sure, it is great for developers and testers have a conversation &amp; to recreate the issue together.</a:t>
            </a:r>
            <a:endParaRPr lang="en-US" sz="2000" dirty="0" smtClean="0"/>
          </a:p>
          <a:p>
            <a:endParaRPr lang="en-US" sz="2000" dirty="0">
              <a:latin typeface="Times New Roman" panose="02020603050405020304" charset="0"/>
              <a:cs typeface="Times New Roman" panose="02020603050405020304" charset="0"/>
            </a:endParaRPr>
          </a:p>
          <a:p>
            <a:r>
              <a:rPr lang="en-US" sz="2000" dirty="0" smtClean="0"/>
              <a:t> In defect management, the defect tracking, automated tools not only provide a channel to ensure follow through but also provide the valuable-metrics.</a:t>
            </a:r>
            <a:endParaRPr lang="en-US" sz="2000" dirty="0" smtClean="0"/>
          </a:p>
          <a:p>
            <a:endParaRPr lang="en-US" sz="2000" dirty="0">
              <a:latin typeface="Times New Roman" panose="02020603050405020304" charset="0"/>
              <a:cs typeface="Times New Roman" panose="02020603050405020304" charset="0"/>
            </a:endParaRPr>
          </a:p>
          <a:p>
            <a:r>
              <a:rPr lang="en-US" sz="2000" dirty="0" smtClean="0"/>
              <a:t>Having the tool in spot also sends notifications for the right individual when the bug needs to be tested, fixed, and marked as resolved.</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857232"/>
            <a:ext cx="7039004" cy="895368"/>
          </a:xfrm>
        </p:spPr>
        <p:txBody>
          <a:bodyPr/>
          <a:lstStyle/>
          <a:p>
            <a:r>
              <a:rPr lang="en-US" b="1" dirty="0" smtClean="0"/>
              <a:t>Defect management process</a:t>
            </a:r>
            <a:br>
              <a:rPr lang="en-US" dirty="0" smtClean="0"/>
            </a:br>
            <a:br>
              <a:rPr lang="en-US" dirty="0" smtClean="0"/>
            </a:b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765175" y="1600200"/>
            <a:ext cx="7769225" cy="4114800"/>
          </a:xfrm>
        </p:spPr>
        <p:txBody>
          <a:bodyPr/>
          <a:lstStyle/>
          <a:p>
            <a:pPr marL="0" indent="0">
              <a:buNone/>
            </a:pPr>
            <a:endParaRPr lang="en-US" sz="2000" dirty="0" smtClean="0"/>
          </a:p>
          <a:p>
            <a:r>
              <a:rPr lang="en-IN" sz="2000" dirty="0" smtClean="0">
                <a:latin typeface="Times New Roman" panose="02020603050405020304" charset="0"/>
                <a:cs typeface="Times New Roman" panose="02020603050405020304" charset="0"/>
              </a:rPr>
              <a:t>There are  5   Types of  Defect  Management  Process-</a:t>
            </a:r>
            <a:endParaRPr lang="en-US" sz="2000" dirty="0" smtClean="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a:t>
            </a:r>
            <a:r>
              <a:rPr lang="en-US" sz="2000" b="1" dirty="0" smtClean="0"/>
              <a:t>Identification:</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a:t>
            </a:r>
            <a:r>
              <a:rPr lang="en-US" sz="2000" b="1" dirty="0" smtClean="0"/>
              <a:t>Categorization:</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a:t>
            </a:r>
            <a:r>
              <a:rPr lang="en-US" sz="2000" b="1" dirty="0" smtClean="0"/>
              <a:t>Prioritization:</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a:t>
            </a:r>
            <a:r>
              <a:rPr lang="en-US" sz="2000" b="1" dirty="0" smtClean="0"/>
              <a:t>Resolution:</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a:t>
            </a:r>
            <a:r>
              <a:rPr lang="en-US" sz="2000" b="1" dirty="0" smtClean="0"/>
              <a:t>Verification:</a:t>
            </a:r>
            <a:endParaRPr lang="en-US" sz="2000" b="1" dirty="0" smtClean="0"/>
          </a:p>
          <a:p>
            <a:pPr marL="0" indent="0">
              <a:buNone/>
            </a:pPr>
            <a:r>
              <a:rPr lang="en-US" sz="2000" b="1" dirty="0" smtClean="0">
                <a:latin typeface="Times New Roman" panose="02020603050405020304" charset="0"/>
                <a:cs typeface="Times New Roman" panose="02020603050405020304" charset="0"/>
              </a:rPr>
              <a:t>                                 </a:t>
            </a:r>
            <a:r>
              <a:rPr lang="en-IN" sz="2000" b="1" dirty="0" smtClean="0">
                <a:latin typeface="Times New Roman" panose="02020603050405020304" charset="0"/>
                <a:cs typeface="Times New Roman" panose="02020603050405020304" charset="0"/>
              </a:rPr>
              <a:t>                </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charset="0"/>
                <a:cs typeface="Times New Roman" panose="02020603050405020304" charset="0"/>
              </a:rPr>
              <a:t>Types of Defect Management</a:t>
            </a:r>
            <a:endParaRPr lang="en-US" dirty="0"/>
          </a:p>
        </p:txBody>
      </p:sp>
      <p:sp>
        <p:nvSpPr>
          <p:cNvPr id="3" name="Content Placeholder 2"/>
          <p:cNvSpPr>
            <a:spLocks noGrp="1"/>
          </p:cNvSpPr>
          <p:nvPr>
            <p:ph sz="half" idx="1"/>
          </p:nvPr>
        </p:nvSpPr>
        <p:spPr>
          <a:xfrm>
            <a:off x="1571604" y="1981200"/>
            <a:ext cx="7429552" cy="4114800"/>
          </a:xfrm>
        </p:spPr>
        <p:txBody>
          <a:bodyPr/>
          <a:lstStyle/>
          <a:p>
            <a:pPr marL="0" indent="0">
              <a:buNone/>
            </a:pPr>
            <a:endParaRPr lang="en-US" sz="2400" dirty="0" smtClean="0">
              <a:latin typeface="Times New Roman" panose="02020603050405020304" charset="0"/>
              <a:cs typeface="Times New Roman" panose="02020603050405020304" charset="0"/>
            </a:endParaRPr>
          </a:p>
          <a:p>
            <a:pPr marL="457200" indent="-457200">
              <a:buNone/>
            </a:pPr>
            <a:r>
              <a:rPr lang="en-US" sz="2400" b="1" dirty="0" smtClean="0"/>
              <a:t>1  Identification:</a:t>
            </a:r>
            <a:r>
              <a:rPr lang="en-US" sz="2400" dirty="0" smtClean="0"/>
              <a:t> This will be the first step to identify the defect in     the process this can be done by the testing team and sometimes the customer can also tell you about the defect.</a:t>
            </a:r>
            <a:endParaRPr lang="en-US" sz="2400" dirty="0" smtClean="0"/>
          </a:p>
          <a:p>
            <a:pPr marL="457200" indent="-457200">
              <a:buAutoNum type="arabicPeriod"/>
            </a:pPr>
            <a:endParaRPr lang="en-US" sz="2400" dirty="0" smtClean="0">
              <a:latin typeface="Times New Roman" panose="02020603050405020304" charset="0"/>
              <a:cs typeface="Times New Roman" panose="02020603050405020304" charset="0"/>
            </a:endParaRPr>
          </a:p>
          <a:p>
            <a:pPr marL="0" indent="0">
              <a:buNone/>
            </a:pPr>
            <a:r>
              <a:rPr lang="en-IN" altLang="en-US" sz="2400" b="1" dirty="0" smtClean="0">
                <a:latin typeface="Times New Roman" panose="02020603050405020304" charset="0"/>
                <a:cs typeface="Times New Roman" panose="02020603050405020304" charset="0"/>
              </a:rPr>
              <a:t>2  </a:t>
            </a:r>
            <a:r>
              <a:rPr lang="en-US" sz="2400" b="1" dirty="0" smtClean="0"/>
              <a:t>Categorization : </a:t>
            </a:r>
            <a:r>
              <a:rPr lang="en-US" sz="2400" dirty="0" smtClean="0"/>
              <a:t> After the defect is registered, then it passes to the desired person then checks it and categorize it that what type of defect it is and then move to the next step.</a:t>
            </a:r>
            <a:endParaRPr lang="en-IN" altLang="en-US" sz="2400" b="1" dirty="0" smtClean="0">
              <a:latin typeface="Times New Roman" panose="02020603050405020304" charset="0"/>
              <a:cs typeface="Times New Roman" panose="02020603050405020304" charset="0"/>
            </a:endParaRPr>
          </a:p>
          <a:p>
            <a:endParaRPr lang="en-US" sz="2400" dirty="0"/>
          </a:p>
        </p:txBody>
      </p:sp>
    </p:spTree>
  </p:cSld>
  <p:clrMapOvr>
    <a:masterClrMapping/>
  </p:clrMapOvr>
  <p:transition>
    <p:wedg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sz="half" idx="1"/>
          </p:nvPr>
        </p:nvSpPr>
        <p:spPr>
          <a:xfrm>
            <a:off x="1676400" y="1981200"/>
            <a:ext cx="7253318" cy="4114800"/>
          </a:xfrm>
        </p:spPr>
        <p:txBody>
          <a:bodyPr/>
          <a:lstStyle/>
          <a:p>
            <a:pPr marL="0" indent="0">
              <a:buNone/>
            </a:pPr>
            <a:r>
              <a:rPr lang="en-IN" altLang="en-US" sz="2000" b="1" dirty="0" smtClean="0">
                <a:latin typeface="Times New Roman" panose="02020603050405020304" charset="0"/>
                <a:cs typeface="Times New Roman" panose="02020603050405020304" charset="0"/>
              </a:rPr>
              <a:t>3. </a:t>
            </a:r>
            <a:r>
              <a:rPr lang="en-US" sz="2000" b="1" dirty="0" smtClean="0"/>
              <a:t>Prioritization :</a:t>
            </a:r>
            <a:r>
              <a:rPr lang="en-US" sz="2000" dirty="0" smtClean="0"/>
              <a:t> According to the type of defect or severity of the defect. These defects are set of priorities for fixing it accordingly. It can handle through a formal channel or an individual team member who is working on defect can set its own priorities for fixing defects.</a:t>
            </a:r>
            <a:endParaRPr lang="en-US" sz="2000" dirty="0" smtClean="0">
              <a:latin typeface="Times New Roman" panose="02020603050405020304" charset="0"/>
              <a:cs typeface="Times New Roman" panose="02020603050405020304" charset="0"/>
            </a:endParaRPr>
          </a:p>
          <a:p>
            <a:pPr marL="0" indent="0">
              <a:buNone/>
            </a:pPr>
            <a:endParaRPr lang="en-US" sz="2000" dirty="0" smtClean="0">
              <a:latin typeface="Times New Roman" panose="02020603050405020304" charset="0"/>
              <a:cs typeface="Times New Roman" panose="02020603050405020304" charset="0"/>
            </a:endParaRPr>
          </a:p>
          <a:p>
            <a:pPr marL="0" indent="0">
              <a:buNone/>
            </a:pPr>
            <a:r>
              <a:rPr lang="en-US" sz="2000" b="1" dirty="0" smtClean="0">
                <a:latin typeface="Times New Roman" panose="02020603050405020304" charset="0"/>
                <a:cs typeface="Times New Roman" panose="02020603050405020304" charset="0"/>
              </a:rPr>
              <a:t>4</a:t>
            </a:r>
            <a:r>
              <a:rPr lang="en-IN" altLang="en-US" sz="2000" b="1" dirty="0" smtClean="0">
                <a:latin typeface="Times New Roman" panose="02020603050405020304" charset="0"/>
                <a:cs typeface="Times New Roman" panose="02020603050405020304" charset="0"/>
              </a:rPr>
              <a:t>.</a:t>
            </a:r>
            <a:r>
              <a:rPr lang="en-US" sz="2000" b="1" dirty="0" smtClean="0">
                <a:latin typeface="Times New Roman" panose="02020603050405020304" charset="0"/>
                <a:cs typeface="Times New Roman" panose="02020603050405020304" charset="0"/>
              </a:rPr>
              <a:t> </a:t>
            </a:r>
            <a:r>
              <a:rPr lang="en-US" sz="2000" b="1" dirty="0" smtClean="0"/>
              <a:t>Resolution:</a:t>
            </a:r>
            <a:r>
              <a:rPr lang="en-US" sz="2000" dirty="0" smtClean="0"/>
              <a:t> Developer fixes the defect and places it in the same place from where it was identified.</a:t>
            </a:r>
            <a:endParaRPr lang="en-US" sz="2000" dirty="0" smtClean="0">
              <a:latin typeface="Times New Roman" panose="02020603050405020304" charset="0"/>
              <a:cs typeface="Times New Roman" panose="02020603050405020304" charset="0"/>
            </a:endParaRPr>
          </a:p>
          <a:p>
            <a:pPr marL="0" indent="0">
              <a:buNone/>
            </a:pPr>
            <a:endParaRPr lang="en-US" sz="2000" dirty="0" smtClean="0">
              <a:latin typeface="Times New Roman" panose="02020603050405020304" charset="0"/>
              <a:cs typeface="Times New Roman" panose="02020603050405020304" charset="0"/>
            </a:endParaRPr>
          </a:p>
          <a:p>
            <a:pPr marL="0" indent="0">
              <a:buNone/>
            </a:pPr>
            <a:r>
              <a:rPr lang="en-IN" altLang="en-US" sz="2000" b="1" dirty="0" smtClean="0">
                <a:latin typeface="Times New Roman" panose="02020603050405020304" charset="0"/>
                <a:cs typeface="Times New Roman" panose="02020603050405020304" charset="0"/>
              </a:rPr>
              <a:t>5. </a:t>
            </a:r>
            <a:r>
              <a:rPr lang="en-US" sz="2000" b="1" dirty="0" smtClean="0"/>
              <a:t>Verification:</a:t>
            </a:r>
            <a:r>
              <a:rPr lang="en-US" sz="2000" dirty="0" smtClean="0"/>
              <a:t> As soon as the defect is fixed, the developing team verifies that defect is actually fixing and working in the smoothest way or not.</a:t>
            </a:r>
            <a:endParaRPr lang="en-US" sz="2000" dirty="0" smtClean="0">
              <a:latin typeface="Times New Roman" panose="02020603050405020304" charset="0"/>
              <a:cs typeface="Times New Roman" panose="02020603050405020304" charset="0"/>
            </a:endParaRPr>
          </a:p>
          <a:p>
            <a:endParaRPr lang="en-US" sz="2000" dirty="0"/>
          </a:p>
        </p:txBody>
      </p:sp>
    </p:spTree>
  </p:cSld>
  <p:clrMapOvr>
    <a:masterClrMapping/>
  </p:clrMapOvr>
  <p:transition>
    <p:wedg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42918"/>
            <a:ext cx="7010400" cy="1109682"/>
          </a:xfrm>
        </p:spPr>
        <p:txBody>
          <a:bodyPr/>
          <a:lstStyle/>
          <a:p>
            <a:br>
              <a:rPr lang="en-US" b="1" dirty="0" smtClean="0"/>
            </a:br>
            <a:r>
              <a:rPr lang="en-US" b="1" dirty="0" smtClean="0"/>
              <a:t>Defect Reporting:-</a:t>
            </a:r>
            <a:br>
              <a:rPr lang="en-US" dirty="0" smtClean="0"/>
            </a:br>
            <a:endParaRPr lang="en-US" dirty="0"/>
          </a:p>
        </p:txBody>
      </p:sp>
      <p:sp>
        <p:nvSpPr>
          <p:cNvPr id="3" name="Content Placeholder 2"/>
          <p:cNvSpPr>
            <a:spLocks noGrp="1"/>
          </p:cNvSpPr>
          <p:nvPr>
            <p:ph sz="half" idx="1"/>
          </p:nvPr>
        </p:nvSpPr>
        <p:spPr>
          <a:xfrm>
            <a:off x="1676400" y="1981200"/>
            <a:ext cx="7039004" cy="4114800"/>
          </a:xfrm>
        </p:spPr>
        <p:txBody>
          <a:bodyPr/>
          <a:lstStyle/>
          <a:p>
            <a:r>
              <a:rPr lang="en-IN" sz="2000" dirty="0" smtClean="0"/>
              <a:t>Defect Report also known as Bug Report, is a document  that identifies and describes a defect  detected by a tester.</a:t>
            </a:r>
            <a:endParaRPr lang="en-IN" sz="2000" dirty="0" smtClean="0"/>
          </a:p>
          <a:p>
            <a:r>
              <a:rPr lang="en-IN" sz="2000" dirty="0" smtClean="0"/>
              <a:t>The purpose of a defect  report is to state the problem as clearly as possible so that developers can replicate the defect  easily and fix it.</a:t>
            </a:r>
            <a:endParaRPr lang="en-IN" sz="2000" dirty="0" smtClean="0"/>
          </a:p>
          <a:p>
            <a:endParaRPr lang="en-IN" sz="2000" dirty="0" smtClean="0"/>
          </a:p>
          <a:p>
            <a:r>
              <a:rPr lang="en-IN" sz="2000" dirty="0" smtClean="0"/>
              <a:t>Defect Reporting is the main stage in software testing.</a:t>
            </a:r>
            <a:endParaRPr lang="en-IN" sz="2000" dirty="0" smtClean="0"/>
          </a:p>
          <a:p>
            <a:endParaRPr lang="en-IN" sz="2000" dirty="0" smtClean="0"/>
          </a:p>
          <a:p>
            <a:r>
              <a:rPr lang="en-IN" sz="2000" dirty="0" smtClean="0"/>
              <a:t>Defect reporting helps to better communicate, track and explain defects in detail</a:t>
            </a:r>
            <a:endParaRPr lang="en-IN" sz="2000" dirty="0" smtClean="0"/>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ym typeface="+mn-ea"/>
              </a:rPr>
              <a:t>Why should software be tested</a:t>
            </a:r>
            <a:br>
              <a:rPr lang="en-IN" dirty="0"/>
            </a:br>
            <a:r>
              <a:rPr lang="en-IN" dirty="0" smtClean="0"/>
              <a:t>  </a:t>
            </a:r>
            <a:endParaRPr lang="en-US" dirty="0"/>
          </a:p>
        </p:txBody>
      </p:sp>
      <p:sp>
        <p:nvSpPr>
          <p:cNvPr id="3" name="Content Placeholder 2"/>
          <p:cNvSpPr>
            <a:spLocks noGrp="1"/>
          </p:cNvSpPr>
          <p:nvPr>
            <p:ph idx="1"/>
          </p:nvPr>
        </p:nvSpPr>
        <p:spPr>
          <a:xfrm>
            <a:off x="422910" y="1785926"/>
            <a:ext cx="8263890" cy="4310074"/>
          </a:xfrm>
        </p:spPr>
        <p:txBody>
          <a:bodyPr/>
          <a:lstStyle/>
          <a:p>
            <a:r>
              <a:rPr lang="en-US" sz="2000" dirty="0"/>
              <a:t>Humans make mistakes all the time</a:t>
            </a:r>
            <a:endParaRPr lang="en-US" sz="2000" dirty="0"/>
          </a:p>
          <a:p>
            <a:endParaRPr lang="en-US" sz="2000" dirty="0"/>
          </a:p>
          <a:p>
            <a:r>
              <a:rPr lang="en-US" sz="2000" dirty="0"/>
              <a:t>We humans can’t identify our mistakes in a work done by us. We should get someone else to check our work because another person may identify the mistakes done by us</a:t>
            </a:r>
            <a:r>
              <a:rPr lang="en-US" sz="2000" dirty="0" smtClean="0"/>
              <a:t>.</a:t>
            </a:r>
            <a:endParaRPr lang="en-US" sz="2000" dirty="0" smtClean="0"/>
          </a:p>
          <a:p>
            <a:endParaRPr lang="en-US" sz="2000" dirty="0"/>
          </a:p>
          <a:p>
            <a:endParaRPr lang="en-US" sz="2000" dirty="0"/>
          </a:p>
          <a:p>
            <a:r>
              <a:rPr lang="en-US" sz="2000" dirty="0"/>
              <a:t>In the same way software developers may not identify the mismatches in a program or application implemented by them which can be identify by the another department called Software Test Engineer.</a:t>
            </a:r>
            <a:endParaRPr lang="en-US" sz="2000" dirty="0"/>
          </a:p>
          <a:p>
            <a:endParaRPr lang="en-US" sz="2000" dirty="0"/>
          </a:p>
          <a:p>
            <a:endParaRPr lang="en-US" sz="2000" dirty="0"/>
          </a:p>
        </p:txBody>
      </p:sp>
      <p:cxnSp>
        <p:nvCxnSpPr>
          <p:cNvPr id="5" name="Elbow Connector 4"/>
          <p:cNvCxnSpPr/>
          <p:nvPr/>
        </p:nvCxnSpPr>
        <p:spPr bwMode="auto">
          <a:xfrm>
            <a:off x="7643834" y="2071678"/>
            <a:ext cx="571504" cy="142876"/>
          </a:xfrm>
          <a:prstGeom prst="bentConnector3">
            <a:avLst>
              <a:gd name="adj1" fmla="val 50000"/>
            </a:avLst>
          </a:prstGeom>
          <a:solidFill>
            <a:schemeClr val="accent1"/>
          </a:solidFill>
          <a:ln w="9525" cap="flat" cmpd="sng" algn="ctr">
            <a:solidFill>
              <a:schemeClr val="tx1"/>
            </a:solidFill>
            <a:prstDash val="solid"/>
            <a:round/>
            <a:headEnd type="none" w="med" len="med"/>
            <a:tailEnd type="arrow"/>
          </a:ln>
        </p:spPr>
      </p:cxnSp>
    </p:spTree>
  </p:cSld>
  <p:clrMapOvr>
    <a:masterClrMapping/>
  </p:clrMapOvr>
  <p:transition>
    <p:wedg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00098"/>
          </a:xfrm>
        </p:spPr>
        <p:txBody>
          <a:bodyPr/>
          <a:lstStyle/>
          <a:p>
            <a:r>
              <a:rPr lang="en-IN" dirty="0" smtClean="0"/>
              <a:t>Cont…</a:t>
            </a:r>
            <a:endParaRPr lang="en-US" dirty="0"/>
          </a:p>
        </p:txBody>
      </p:sp>
      <p:sp>
        <p:nvSpPr>
          <p:cNvPr id="3" name="Content Placeholder 2"/>
          <p:cNvSpPr>
            <a:spLocks noGrp="1"/>
          </p:cNvSpPr>
          <p:nvPr>
            <p:ph sz="half" idx="1"/>
          </p:nvPr>
        </p:nvSpPr>
        <p:spPr>
          <a:xfrm>
            <a:off x="1676400" y="1981200"/>
            <a:ext cx="7039004" cy="4114800"/>
          </a:xfrm>
        </p:spPr>
        <p:txBody>
          <a:bodyPr/>
          <a:lstStyle/>
          <a:p>
            <a:r>
              <a:rPr lang="en-IN" sz="2400" dirty="0" smtClean="0"/>
              <a:t>Defect reporting in software testing is a process in which test managers prepare and send the defect report to the Management team for feedback on defect management process and defect status.</a:t>
            </a:r>
            <a:endParaRPr lang="en-IN" sz="2400" dirty="0" smtClean="0"/>
          </a:p>
          <a:p>
            <a:r>
              <a:rPr lang="en-IN" sz="2400" dirty="0" smtClean="0"/>
              <a:t>The defect reporting process is extremely important if you want to improve the Quality of your final product.</a:t>
            </a:r>
            <a:endParaRPr lang="en-US" sz="2400" dirty="0"/>
          </a:p>
        </p:txBody>
      </p:sp>
    </p:spTree>
  </p:cSld>
  <p:clrMapOvr>
    <a:masterClrMapping/>
  </p:clrMapOvr>
  <p:transition>
    <p:wedg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of Defect Tracking:-</a:t>
            </a:r>
            <a:endParaRPr lang="en-US" b="1" dirty="0"/>
          </a:p>
        </p:txBody>
      </p:sp>
      <p:sp>
        <p:nvSpPr>
          <p:cNvPr id="4" name="Content Placeholder 3"/>
          <p:cNvSpPr>
            <a:spLocks noGrp="1"/>
          </p:cNvSpPr>
          <p:nvPr>
            <p:ph sz="half" idx="2"/>
          </p:nvPr>
        </p:nvSpPr>
        <p:spPr>
          <a:xfrm>
            <a:off x="500034" y="1981200"/>
            <a:ext cx="8186766" cy="4114800"/>
          </a:xfrm>
        </p:spPr>
        <p:txBody>
          <a:bodyPr/>
          <a:lstStyle/>
          <a:p>
            <a:r>
              <a:rPr lang="en-US" sz="2000" dirty="0" smtClean="0"/>
              <a:t>Any issue in design, requirement, specifications and coding that cause incorrect results is called a bug. In a software development life cycle.</a:t>
            </a:r>
            <a:endParaRPr lang="en-US" sz="2000" dirty="0" smtClean="0"/>
          </a:p>
          <a:p>
            <a:endParaRPr lang="en-US" sz="2000" dirty="0" smtClean="0"/>
          </a:p>
          <a:p>
            <a:r>
              <a:rPr lang="en-US" sz="2000" dirty="0" smtClean="0"/>
              <a:t> Tracking bugs is one of the most important steps and without which the entire process would be incomplete. </a:t>
            </a:r>
            <a:endParaRPr lang="en-US" sz="2000" dirty="0" smtClean="0"/>
          </a:p>
          <a:p>
            <a:endParaRPr lang="en-US" sz="2000" dirty="0" smtClean="0"/>
          </a:p>
          <a:p>
            <a:r>
              <a:rPr lang="en-US" sz="2000" dirty="0" smtClean="0"/>
              <a:t>Bug tracking is important for every product to maintain quality, to save time and money. Selecting a right bug tracking tool can help you improve software quality assurance.</a:t>
            </a:r>
            <a:endParaRPr lang="en-US" sz="2000" dirty="0"/>
          </a:p>
        </p:txBody>
      </p:sp>
    </p:spTree>
  </p:cSld>
  <p:clrMapOvr>
    <a:masterClrMapping/>
  </p:clrMapOvr>
  <p:transition>
    <p:wedg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4" name="Content Placeholder 3"/>
          <p:cNvSpPr>
            <a:spLocks noGrp="1"/>
          </p:cNvSpPr>
          <p:nvPr>
            <p:ph sz="half" idx="2"/>
          </p:nvPr>
        </p:nvSpPr>
        <p:spPr>
          <a:xfrm>
            <a:off x="714348" y="1981200"/>
            <a:ext cx="7972452" cy="4114800"/>
          </a:xfrm>
        </p:spPr>
        <p:txBody>
          <a:bodyPr/>
          <a:lstStyle/>
          <a:p>
            <a:r>
              <a:rPr lang="en-US" sz="2000" b="1" dirty="0" smtClean="0"/>
              <a:t>1. Deliver High-Quality Product</a:t>
            </a:r>
            <a:endParaRPr lang="en-US" sz="2000" b="1" dirty="0" smtClean="0"/>
          </a:p>
          <a:p>
            <a:br>
              <a:rPr lang="en-US" sz="2000" dirty="0" smtClean="0"/>
            </a:br>
            <a:r>
              <a:rPr lang="en-US" sz="2000" b="1" dirty="0" smtClean="0"/>
              <a:t>2.Improve Return on Investment (ROI) by Reducing the Cost of Development</a:t>
            </a:r>
            <a:endParaRPr lang="en-US" sz="2000" b="1" dirty="0" smtClean="0"/>
          </a:p>
          <a:p>
            <a:br>
              <a:rPr lang="en-US" sz="2000" dirty="0" smtClean="0"/>
            </a:br>
            <a:r>
              <a:rPr lang="en-US" sz="2000" b="1" dirty="0" smtClean="0"/>
              <a:t>3.Better Communication, Teamwork and Connectivity</a:t>
            </a:r>
            <a:endParaRPr lang="en-US" sz="2000" b="1" dirty="0" smtClean="0"/>
          </a:p>
          <a:p>
            <a:br>
              <a:rPr lang="en-US" sz="2000" dirty="0" smtClean="0"/>
            </a:br>
            <a:r>
              <a:rPr lang="en-US" sz="2000" b="1" dirty="0" smtClean="0"/>
              <a:t>4.Detect Issues Earlier and Understand Defect Trends</a:t>
            </a:r>
            <a:endParaRPr lang="en-US" sz="2000" b="1" dirty="0" smtClean="0"/>
          </a:p>
          <a:p>
            <a:br>
              <a:rPr lang="en-US" sz="2000" dirty="0" smtClean="0"/>
            </a:br>
            <a:r>
              <a:rPr lang="en-US" sz="2000" b="1" dirty="0" smtClean="0"/>
              <a:t>5.Better Service and Customer Satisfaction.</a:t>
            </a:r>
            <a:endParaRPr lang="en-US" sz="2000" b="1" dirty="0" smtClean="0"/>
          </a:p>
          <a:p>
            <a:br>
              <a:rPr lang="en-US" sz="2000" dirty="0" smtClean="0"/>
            </a:br>
            <a:endParaRPr lang="en-US" sz="2000" dirty="0"/>
          </a:p>
        </p:txBody>
      </p:sp>
    </p:spTree>
  </p:cSld>
  <p:clrMapOvr>
    <a:masterClrMapping/>
  </p:clrMapOvr>
  <p:transition>
    <p:wedg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042974"/>
          </a:xfrm>
        </p:spPr>
        <p:txBody>
          <a:bodyPr/>
          <a:lstStyle/>
          <a:p>
            <a:r>
              <a:rPr lang="en-IN" b="1" dirty="0" smtClean="0"/>
              <a:t>Causes of Defects:-</a:t>
            </a:r>
            <a:endParaRPr lang="en-US" b="1" dirty="0"/>
          </a:p>
        </p:txBody>
      </p:sp>
      <p:sp>
        <p:nvSpPr>
          <p:cNvPr id="5" name="Content Placeholder 3"/>
          <p:cNvSpPr>
            <a:spLocks noGrp="1"/>
          </p:cNvSpPr>
          <p:nvPr>
            <p:ph sz="half" idx="1"/>
          </p:nvPr>
        </p:nvSpPr>
        <p:spPr>
          <a:xfrm>
            <a:off x="1676400" y="1981200"/>
            <a:ext cx="6896100" cy="4114800"/>
          </a:xfrm>
        </p:spPr>
        <p:txBody>
          <a:bodyPr/>
          <a:lstStyle/>
          <a:p>
            <a:r>
              <a:rPr lang="en-US" sz="2000" dirty="0" smtClean="0"/>
              <a:t>Sometimes, software systems don’t work properly or as expected. There may be various reasons for the improper working of any software application including. The system user is making some mistake in using the system or software. Causes of software defects will be much more.</a:t>
            </a:r>
            <a:endParaRPr lang="en-US" sz="2000" dirty="0" smtClean="0"/>
          </a:p>
          <a:p>
            <a:r>
              <a:rPr lang="en-US" sz="2000" dirty="0" smtClean="0"/>
              <a:t>Software developers or system builders made some mistakes while designing and building the system, leaving some flaws in the software or system. And this is avoiding the system to work correctly.</a:t>
            </a:r>
            <a:endParaRPr lang="en-US" sz="2000" dirty="0" smtClean="0"/>
          </a:p>
        </p:txBody>
      </p:sp>
    </p:spTree>
  </p:cSld>
  <p:clrMapOvr>
    <a:masterClrMapping/>
  </p:clrMapOvr>
  <p:transition>
    <p:wedg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828660"/>
          </a:xfrm>
        </p:spPr>
        <p:txBody>
          <a:bodyPr/>
          <a:lstStyle/>
          <a:p>
            <a:r>
              <a:rPr lang="en-IN" dirty="0" smtClean="0"/>
              <a:t>Cont...</a:t>
            </a:r>
            <a:endParaRPr lang="en-US" dirty="0"/>
          </a:p>
        </p:txBody>
      </p:sp>
      <p:sp>
        <p:nvSpPr>
          <p:cNvPr id="3" name="Content Placeholder 2"/>
          <p:cNvSpPr>
            <a:spLocks noGrp="1"/>
          </p:cNvSpPr>
          <p:nvPr>
            <p:ph sz="half" idx="1"/>
          </p:nvPr>
        </p:nvSpPr>
        <p:spPr>
          <a:xfrm>
            <a:off x="1676400" y="1500174"/>
            <a:ext cx="7181880" cy="4595826"/>
          </a:xfrm>
        </p:spPr>
        <p:txBody>
          <a:bodyPr/>
          <a:lstStyle/>
          <a:p>
            <a:r>
              <a:rPr lang="en-US" sz="2000" b="1" dirty="0" smtClean="0"/>
              <a:t>Error (Mistake):</a:t>
            </a:r>
            <a:r>
              <a:rPr lang="en-US" sz="2000" dirty="0" smtClean="0"/>
              <a:t> Any human action that can produce a wrong result.</a:t>
            </a:r>
            <a:endParaRPr lang="en-US" sz="2000" dirty="0" smtClean="0"/>
          </a:p>
          <a:p>
            <a:endParaRPr lang="en-US" sz="2000" dirty="0" smtClean="0"/>
          </a:p>
          <a:p>
            <a:r>
              <a:rPr lang="en-US" sz="2000" b="1" dirty="0" smtClean="0"/>
              <a:t>Defect (Bug, Fault): </a:t>
            </a:r>
            <a:r>
              <a:rPr lang="en-US" sz="2000" dirty="0" smtClean="0"/>
              <a:t> A flaw in a component or whole system that may cause the system or particular component to fail to perform its intended function.</a:t>
            </a:r>
            <a:endParaRPr lang="en-US" sz="2000" dirty="0" smtClean="0"/>
          </a:p>
          <a:p>
            <a:endParaRPr lang="en-US" sz="2000" dirty="0" smtClean="0"/>
          </a:p>
          <a:p>
            <a:r>
              <a:rPr lang="en-US" sz="2000" b="1" dirty="0" smtClean="0"/>
              <a:t>Failure:</a:t>
            </a:r>
            <a:r>
              <a:rPr lang="en-US" sz="2000" dirty="0" smtClean="0"/>
              <a:t> Deviation of any component or system from its expected function or result.</a:t>
            </a:r>
            <a:endParaRPr lang="en-US" sz="2000" dirty="0" smtClean="0"/>
          </a:p>
          <a:p>
            <a:endParaRPr lang="en-US" sz="2000" dirty="0"/>
          </a:p>
        </p:txBody>
      </p:sp>
    </p:spTree>
  </p:cSld>
  <p:clrMapOvr>
    <a:masterClrMapping/>
  </p:clrMapOvr>
  <p:transition>
    <p:wedg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Bug Life Cycle</a:t>
            </a:r>
            <a:endParaRPr lang="en-US" dirty="0"/>
          </a:p>
        </p:txBody>
      </p:sp>
      <p:sp>
        <p:nvSpPr>
          <p:cNvPr id="3" name="Content Placeholder 2"/>
          <p:cNvSpPr>
            <a:spLocks noGrp="1"/>
          </p:cNvSpPr>
          <p:nvPr>
            <p:ph sz="half" idx="1"/>
          </p:nvPr>
        </p:nvSpPr>
        <p:spPr>
          <a:xfrm>
            <a:off x="1676400" y="1981200"/>
            <a:ext cx="7039004" cy="4114800"/>
          </a:xfrm>
        </p:spPr>
        <p:txBody>
          <a:bodyPr/>
          <a:lstStyle/>
          <a:p>
            <a:r>
              <a:rPr lang="en-IN" altLang="en-US" sz="2000" dirty="0" smtClean="0"/>
              <a:t>Bug Life Cycle starts with an unintentional software bug/behaviour and ends when the assigned developer fixes the bug.</a:t>
            </a:r>
            <a:endParaRPr lang="en-IN" altLang="en-US" sz="2000" dirty="0" smtClean="0"/>
          </a:p>
          <a:p>
            <a:endParaRPr lang="en-IN" altLang="en-US" sz="2000" dirty="0" smtClean="0"/>
          </a:p>
          <a:p>
            <a:r>
              <a:rPr lang="en-IN" altLang="en-US" sz="2000" dirty="0" smtClean="0"/>
              <a:t>A bug when found should be communicated and assigned to a developer that can fix it. </a:t>
            </a:r>
            <a:endParaRPr lang="en-IN" altLang="en-US" sz="2000" dirty="0" smtClean="0"/>
          </a:p>
          <a:p>
            <a:endParaRPr lang="en-IN" altLang="en-US" sz="2000" dirty="0" smtClean="0"/>
          </a:p>
          <a:p>
            <a:r>
              <a:rPr lang="en-IN" altLang="en-US" sz="2000" dirty="0" smtClean="0"/>
              <a:t>Once fixed, the problem area should be retested. </a:t>
            </a:r>
            <a:endParaRPr lang="en-IN" altLang="en-US" sz="2000" dirty="0" smtClean="0"/>
          </a:p>
          <a:p>
            <a:endParaRPr lang="en-IN" altLang="en-US" sz="2000" dirty="0" smtClean="0"/>
          </a:p>
          <a:p>
            <a:r>
              <a:rPr lang="en-IN" altLang="en-US" sz="2000" dirty="0" smtClean="0"/>
              <a:t>Also, confirmation should be made to verify if the fix did not create problems elsewhere.</a:t>
            </a:r>
            <a:endParaRPr lang="en-IN" altLang="en-US" sz="2000" dirty="0" smtClean="0"/>
          </a:p>
          <a:p>
            <a:endParaRPr lang="en-US" sz="2000" dirty="0"/>
          </a:p>
        </p:txBody>
      </p:sp>
    </p:spTree>
  </p:cSld>
  <p:clrMapOvr>
    <a:masterClrMapping/>
  </p:clrMapOvr>
  <p:transition>
    <p:wedg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pic>
        <p:nvPicPr>
          <p:cNvPr id="6" name="Content Placeholder 3" descr="CamScanner 05-18-2020 14.59.44_1"/>
          <p:cNvPicPr>
            <a:picLocks noGrp="1" noChangeAspect="1"/>
          </p:cNvPicPr>
          <p:nvPr>
            <p:ph sz="half" idx="1"/>
          </p:nvPr>
        </p:nvPicPr>
        <p:blipFill>
          <a:blip r:embed="rId1"/>
          <a:stretch>
            <a:fillRect/>
          </a:stretch>
        </p:blipFill>
        <p:spPr>
          <a:xfrm>
            <a:off x="1214414" y="1643050"/>
            <a:ext cx="7500990" cy="4452950"/>
          </a:xfrm>
          <a:prstGeom prst="rect">
            <a:avLst/>
          </a:prstGeom>
          <a:noFill/>
          <a:ln w="9525">
            <a:noFill/>
          </a:ln>
        </p:spPr>
      </p:pic>
    </p:spTree>
  </p:cSld>
  <p:clrMapOvr>
    <a:masterClrMapping/>
  </p:clrMapOvr>
  <p:transition>
    <p:wedg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Phases of BLC</a:t>
            </a:r>
            <a:endParaRPr lang="en-US" dirty="0"/>
          </a:p>
        </p:txBody>
      </p:sp>
      <p:graphicFrame>
        <p:nvGraphicFramePr>
          <p:cNvPr id="120834" name="Object 2" descr="image2"/>
          <p:cNvGraphicFramePr>
            <a:graphicFrameLocks noGrp="1"/>
          </p:cNvGraphicFramePr>
          <p:nvPr>
            <p:ph sz="half" idx="1"/>
          </p:nvPr>
        </p:nvGraphicFramePr>
        <p:xfrm>
          <a:off x="1357290" y="1714488"/>
          <a:ext cx="7072362" cy="4150531"/>
        </p:xfrm>
        <a:graphic>
          <a:graphicData uri="http://schemas.openxmlformats.org/presentationml/2006/ole">
            <mc:AlternateContent xmlns:mc="http://schemas.openxmlformats.org/markup-compatibility/2006">
              <mc:Choice xmlns:v="urn:schemas-microsoft-com:vml" Requires="v">
                <p:oleObj spid="_x0000_s120846" name="" r:id="rId1" imgW="5120640" imgH="3847465" progId="PBrush">
                  <p:embed/>
                </p:oleObj>
              </mc:Choice>
              <mc:Fallback>
                <p:oleObj name="" r:id="rId1" imgW="5120640" imgH="3847465" progId="PBrush">
                  <p:embed/>
                  <p:pic>
                    <p:nvPicPr>
                      <p:cNvPr id="0" name="Picture 2" descr="image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290" y="1714488"/>
                        <a:ext cx="7072362" cy="41505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edg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6" name="Content Placeholder 3"/>
          <p:cNvSpPr>
            <a:spLocks noGrp="1"/>
          </p:cNvSpPr>
          <p:nvPr>
            <p:ph sz="half" idx="1"/>
          </p:nvPr>
        </p:nvSpPr>
        <p:spPr>
          <a:xfrm>
            <a:off x="1676400" y="1981200"/>
            <a:ext cx="6967538" cy="4114800"/>
          </a:xfrm>
        </p:spPr>
        <p:txBody>
          <a:bodyPr/>
          <a:lstStyle/>
          <a:p>
            <a:pPr marL="0" indent="0">
              <a:buNone/>
            </a:pPr>
            <a:r>
              <a:rPr lang="en-IN" altLang="en-US" sz="2000" dirty="0" smtClean="0"/>
              <a:t>1. </a:t>
            </a:r>
            <a:r>
              <a:rPr lang="en-US" sz="2000" b="1" dirty="0" smtClean="0"/>
              <a:t>New</a:t>
            </a:r>
            <a:r>
              <a:rPr lang="en-US" sz="2000" dirty="0" smtClean="0"/>
              <a:t> :</a:t>
            </a:r>
            <a:r>
              <a:rPr lang="en-IN" altLang="en-US" sz="2000" dirty="0" smtClean="0"/>
              <a:t>-</a:t>
            </a:r>
            <a:r>
              <a:rPr lang="en-US" sz="2000" dirty="0" smtClean="0"/>
              <a:t> When a defect is logged and posted for the first time. It’s state is given as new.</a:t>
            </a:r>
            <a:endParaRPr lang="en-US" sz="2000" dirty="0" smtClean="0"/>
          </a:p>
          <a:p>
            <a:pPr marL="0" indent="0">
              <a:buNone/>
            </a:pPr>
            <a:endParaRPr lang="en-US" sz="2000" dirty="0" smtClean="0"/>
          </a:p>
          <a:p>
            <a:pPr marL="0" indent="0">
              <a:buNone/>
            </a:pPr>
            <a:r>
              <a:rPr lang="en-IN" altLang="en-US" sz="2000" dirty="0" smtClean="0"/>
              <a:t>2. </a:t>
            </a:r>
            <a:r>
              <a:rPr lang="en-IN" altLang="en-US" sz="2000" b="1" dirty="0" smtClean="0"/>
              <a:t>Assigned</a:t>
            </a:r>
            <a:r>
              <a:rPr lang="en-IN" altLang="en-US" sz="2000" dirty="0" smtClean="0"/>
              <a:t>:- After the tester has posted the bug, the lead of the tester approves that the bug is genuine and he assigns the bug to corresponding developer and the developer team. It’s state given as assigned.</a:t>
            </a:r>
            <a:endParaRPr lang="en-IN" altLang="en-US" sz="2000" dirty="0" smtClean="0"/>
          </a:p>
          <a:p>
            <a:pPr marL="0" indent="0">
              <a:buNone/>
            </a:pPr>
            <a:endParaRPr lang="en-IN" altLang="en-US" sz="2000" dirty="0" smtClean="0"/>
          </a:p>
          <a:p>
            <a:pPr marL="0" indent="0">
              <a:buNone/>
            </a:pPr>
            <a:r>
              <a:rPr lang="en-IN" altLang="en-US" sz="2000" dirty="0" smtClean="0"/>
              <a:t>3.</a:t>
            </a:r>
            <a:r>
              <a:rPr lang="en-IN" altLang="en-US" sz="2000" b="1" dirty="0" smtClean="0"/>
              <a:t> Open:</a:t>
            </a:r>
            <a:r>
              <a:rPr lang="en-IN" altLang="en-US" sz="2000" dirty="0" smtClean="0"/>
              <a:t>- At this state the developer has started analyzing and working on the defect fix.</a:t>
            </a:r>
            <a:endParaRPr lang="en-IN" altLang="en-US" sz="2000" dirty="0" smtClean="0"/>
          </a:p>
          <a:p>
            <a:pPr marL="0" indent="0">
              <a:buNone/>
            </a:pPr>
            <a:endParaRPr lang="en-IN" altLang="en-US" sz="2000" dirty="0" smtClean="0"/>
          </a:p>
          <a:p>
            <a:pPr marL="0" indent="0">
              <a:buNone/>
            </a:pPr>
            <a:endParaRPr lang="en-IN" altLang="en-US" sz="2000" dirty="0" smtClean="0"/>
          </a:p>
          <a:p>
            <a:endParaRPr lang="en-US" sz="2000" dirty="0"/>
          </a:p>
        </p:txBody>
      </p:sp>
    </p:spTree>
  </p:cSld>
  <p:clrMapOvr>
    <a:masterClrMapping/>
  </p:clrMapOvr>
  <p:transition>
    <p:wedg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5" name="Content Placeholder 3"/>
          <p:cNvSpPr>
            <a:spLocks noGrp="1"/>
          </p:cNvSpPr>
          <p:nvPr>
            <p:ph sz="half" idx="1"/>
          </p:nvPr>
        </p:nvSpPr>
        <p:spPr>
          <a:xfrm>
            <a:off x="1571625" y="1643063"/>
            <a:ext cx="7429500" cy="4452937"/>
          </a:xfrm>
        </p:spPr>
        <p:txBody>
          <a:bodyPr/>
          <a:lstStyle/>
          <a:p>
            <a:pPr marL="0" indent="0">
              <a:buNone/>
            </a:pPr>
            <a:r>
              <a:rPr lang="en-IN" altLang="en-US" sz="2000" dirty="0" smtClean="0"/>
              <a:t>4.</a:t>
            </a:r>
            <a:r>
              <a:rPr lang="en-IN" altLang="en-US" sz="2000" b="1" dirty="0" smtClean="0"/>
              <a:t> </a:t>
            </a:r>
            <a:r>
              <a:rPr lang="en-US" sz="2000" b="1" dirty="0" smtClean="0"/>
              <a:t>Fixed:</a:t>
            </a:r>
            <a:r>
              <a:rPr lang="en-IN" altLang="en-US" sz="2000" b="1" dirty="0" smtClean="0"/>
              <a:t>-</a:t>
            </a:r>
            <a:r>
              <a:rPr lang="en-US" sz="2000" dirty="0" smtClean="0"/>
              <a:t> When developer makes necessary code changes and verifies the changes then he/she can make bug status as ‘Fixed’ and the bug is passed to testing team.</a:t>
            </a:r>
            <a:endParaRPr lang="en-US" sz="2000" dirty="0" smtClean="0"/>
          </a:p>
          <a:p>
            <a:pPr marL="0" indent="0">
              <a:buNone/>
            </a:pPr>
            <a:endParaRPr lang="en-US" sz="2000" dirty="0" smtClean="0"/>
          </a:p>
          <a:p>
            <a:pPr marL="0" indent="0">
              <a:buNone/>
            </a:pPr>
            <a:r>
              <a:rPr lang="en-IN" altLang="en-US" sz="2000" dirty="0" smtClean="0"/>
              <a:t>5. </a:t>
            </a:r>
            <a:r>
              <a:rPr lang="en-US" sz="2000" b="1" dirty="0" smtClean="0"/>
              <a:t>Verified:</a:t>
            </a:r>
            <a:r>
              <a:rPr lang="en-IN" altLang="en-US" sz="2000" b="1" dirty="0" smtClean="0"/>
              <a:t>-</a:t>
            </a:r>
            <a:r>
              <a:rPr lang="en-US" sz="2000" dirty="0" smtClean="0"/>
              <a:t> The tester tests the bug again after it got fixed by the developer. If the bug is not present in the software, he approves that the bug is fixed and changes the status to “verified”.</a:t>
            </a:r>
            <a:endParaRPr lang="en-US" sz="2000" dirty="0" smtClean="0"/>
          </a:p>
          <a:p>
            <a:pPr marL="0" indent="0">
              <a:buNone/>
            </a:pPr>
            <a:endParaRPr lang="en-US" sz="2000" dirty="0" smtClean="0"/>
          </a:p>
          <a:p>
            <a:pPr marL="0" indent="0">
              <a:buNone/>
            </a:pPr>
            <a:r>
              <a:rPr lang="en-IN" altLang="en-US" sz="2000" dirty="0" smtClean="0"/>
              <a:t>6.</a:t>
            </a:r>
            <a:r>
              <a:rPr lang="en-IN" altLang="en-US" sz="2000" b="1" dirty="0" smtClean="0"/>
              <a:t>Reopen:- </a:t>
            </a:r>
            <a:r>
              <a:rPr lang="en-IN" altLang="en-US" sz="2000" dirty="0" smtClean="0"/>
              <a:t>If the bug still exists even after the bug is fixed by the developer, the tester changes the status to “reopened”. The bug goes through the life cycle once again.</a:t>
            </a:r>
            <a:endParaRPr lang="en-IN" altLang="en-US" sz="2000" dirty="0"/>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pPr eaLnBrk="1" hangingPunct="1"/>
            <a:r>
              <a:rPr lang="en-US" sz="2000" dirty="0" smtClean="0">
                <a:sym typeface="+mn-ea"/>
              </a:rPr>
              <a:t>Software testing is really required to point out the defects and errors that were made during the development phases</a:t>
            </a:r>
            <a:endParaRPr lang="en-US" sz="2000" dirty="0" smtClean="0"/>
          </a:p>
          <a:p>
            <a:pPr eaLnBrk="1" hangingPunct="1"/>
            <a:endParaRPr lang="en-US" sz="2000" dirty="0" smtClean="0"/>
          </a:p>
          <a:p>
            <a:pPr eaLnBrk="1" hangingPunct="1"/>
            <a:r>
              <a:rPr lang="en-US" sz="2000" dirty="0" smtClean="0"/>
              <a:t>Testing looks at the all the area of that software by setting up test scenarios under control condition. </a:t>
            </a:r>
            <a:endParaRPr lang="en-US" sz="2000" dirty="0" smtClean="0"/>
          </a:p>
          <a:p>
            <a:pPr eaLnBrk="1" hangingPunct="1"/>
            <a:endParaRPr lang="en-US" sz="2000" dirty="0" smtClean="0"/>
          </a:p>
          <a:p>
            <a:pPr eaLnBrk="1" hangingPunct="1"/>
            <a:r>
              <a:rPr lang="en-US" sz="2000" dirty="0" smtClean="0"/>
              <a:t>software should only be release after it has gone through a proper process of development, testing, bug fixing</a:t>
            </a:r>
            <a:endParaRPr lang="en-US" sz="2000" dirty="0" smtClean="0"/>
          </a:p>
          <a:p>
            <a:pPr eaLnBrk="1" hangingPunct="1"/>
            <a:endParaRPr lang="en-US" sz="2000" dirty="0" smtClean="0"/>
          </a:p>
          <a:p>
            <a:pPr eaLnBrk="1" hangingPunct="1"/>
            <a:r>
              <a:rPr lang="en-US" sz="2000" dirty="0" smtClean="0"/>
              <a:t>It is tested because to see that it meets the customers needs and that it conforms to the standards.</a:t>
            </a:r>
            <a:endParaRPr lang="en-US" sz="2000" dirty="0" smtClean="0"/>
          </a:p>
          <a:p>
            <a:endParaRPr lang="en-US" sz="2000" dirty="0"/>
          </a:p>
        </p:txBody>
      </p:sp>
    </p:spTree>
  </p:cSld>
  <p:clrMapOvr>
    <a:masterClrMapping/>
  </p:clrMapOvr>
  <p:transition>
    <p:wedg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sz="half" idx="1"/>
          </p:nvPr>
        </p:nvSpPr>
        <p:spPr>
          <a:xfrm>
            <a:off x="1571604" y="1785926"/>
            <a:ext cx="7429552" cy="4310074"/>
          </a:xfrm>
        </p:spPr>
        <p:txBody>
          <a:bodyPr/>
          <a:lstStyle/>
          <a:p>
            <a:pPr marL="0" indent="0">
              <a:buNone/>
            </a:pPr>
            <a:r>
              <a:rPr lang="en-IN" altLang="en-US" sz="2000" dirty="0" smtClean="0"/>
              <a:t>7. </a:t>
            </a:r>
            <a:r>
              <a:rPr lang="en-US" sz="2000" b="1" dirty="0" smtClean="0"/>
              <a:t>Closed:</a:t>
            </a:r>
            <a:r>
              <a:rPr lang="en-IN" altLang="en-US" sz="2000" b="1" dirty="0" smtClean="0"/>
              <a:t>-</a:t>
            </a:r>
            <a:r>
              <a:rPr lang="en-US" sz="2000" dirty="0" smtClean="0"/>
              <a:t> Once the bug is fixed, it is tested by the tester. If the tester feels that the bug no longer exists in the software, he changes the status of the bug to “closed”. This state means that the bug is fixed, tested and approved.</a:t>
            </a:r>
            <a:endParaRPr lang="en-US" sz="2000" dirty="0" smtClean="0"/>
          </a:p>
          <a:p>
            <a:pPr marL="0" indent="0">
              <a:buNone/>
            </a:pPr>
            <a:endParaRPr lang="en-US" sz="2000" dirty="0" smtClean="0"/>
          </a:p>
          <a:p>
            <a:pPr marL="0" indent="0">
              <a:buNone/>
            </a:pPr>
            <a:r>
              <a:rPr lang="en-IN" altLang="en-US" sz="2000" dirty="0" smtClean="0"/>
              <a:t>8.</a:t>
            </a:r>
            <a:r>
              <a:rPr lang="en-IN" altLang="en-US" sz="2000" b="1" dirty="0" smtClean="0"/>
              <a:t> </a:t>
            </a:r>
            <a:r>
              <a:rPr lang="en-US" sz="2000" b="1" dirty="0" smtClean="0"/>
              <a:t>Rejected:</a:t>
            </a:r>
            <a:r>
              <a:rPr lang="en-IN" altLang="en-US" sz="2000" b="1" dirty="0" smtClean="0"/>
              <a:t>-</a:t>
            </a:r>
            <a:r>
              <a:rPr lang="en-US" sz="2000" b="1" dirty="0" smtClean="0"/>
              <a:t> </a:t>
            </a:r>
            <a:r>
              <a:rPr lang="en-US" sz="2000" dirty="0" smtClean="0"/>
              <a:t>If the developer feels that the bug is not genuine, he rejects the bug. Then the state of the bug is changed to “rejected”.</a:t>
            </a:r>
            <a:endParaRPr lang="en-US" sz="2000" dirty="0" smtClean="0"/>
          </a:p>
          <a:p>
            <a:pPr marL="0" indent="0">
              <a:buNone/>
            </a:pPr>
            <a:endParaRPr lang="en-US" sz="2000" dirty="0" smtClean="0"/>
          </a:p>
          <a:p>
            <a:pPr marL="0" indent="0">
              <a:buNone/>
            </a:pPr>
            <a:r>
              <a:rPr lang="en-IN" altLang="en-US" sz="2000" dirty="0" smtClean="0"/>
              <a:t>9.</a:t>
            </a:r>
            <a:r>
              <a:rPr lang="en-US" sz="2000" dirty="0" smtClean="0"/>
              <a:t> </a:t>
            </a:r>
            <a:r>
              <a:rPr lang="en-US" sz="2000" b="1" dirty="0" smtClean="0"/>
              <a:t>Deferred:</a:t>
            </a:r>
            <a:r>
              <a:rPr lang="en-US" sz="2000" dirty="0" smtClean="0"/>
              <a:t> The bug, changed to deferred state means the bug is expected to be fixed in next releases. </a:t>
            </a:r>
            <a:r>
              <a:rPr lang="en-IN" altLang="en-US" sz="2000" dirty="0" smtClean="0"/>
              <a:t>Reason for </a:t>
            </a:r>
            <a:r>
              <a:rPr lang="en-IN" altLang="en-US" sz="2000" dirty="0" err="1" smtClean="0"/>
              <a:t>decleaning</a:t>
            </a:r>
            <a:r>
              <a:rPr lang="en-IN" altLang="en-US" sz="2000" dirty="0" smtClean="0"/>
              <a:t> </a:t>
            </a:r>
            <a:r>
              <a:rPr lang="en-US" sz="2000" dirty="0" smtClean="0"/>
              <a:t>are priority of the bug may be low, lack of time for the release or the bug may not have major effect on the software.</a:t>
            </a:r>
            <a:endParaRPr lang="en-US" sz="2000" dirty="0" smtClean="0"/>
          </a:p>
          <a:p>
            <a:endParaRPr lang="en-US" sz="2000" dirty="0"/>
          </a:p>
        </p:txBody>
      </p:sp>
    </p:spTree>
  </p:cSld>
  <p:clrMapOvr>
    <a:masterClrMapping/>
  </p:clrMapOvr>
  <p:transition>
    <p:wedg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Defect Attributes:-</a:t>
            </a:r>
            <a:endParaRPr lang="en-US" dirty="0"/>
          </a:p>
        </p:txBody>
      </p:sp>
      <p:sp>
        <p:nvSpPr>
          <p:cNvPr id="3" name="Content Placeholder 2"/>
          <p:cNvSpPr>
            <a:spLocks noGrp="1"/>
          </p:cNvSpPr>
          <p:nvPr>
            <p:ph sz="half" idx="1"/>
          </p:nvPr>
        </p:nvSpPr>
        <p:spPr>
          <a:xfrm>
            <a:off x="1676400" y="1500174"/>
            <a:ext cx="7181880" cy="4595826"/>
          </a:xfrm>
        </p:spPr>
        <p:txBody>
          <a:bodyPr/>
          <a:lstStyle/>
          <a:p>
            <a:r>
              <a:rPr lang="en-IN" dirty="0" smtClean="0"/>
              <a:t>1- Type (Functionality, </a:t>
            </a:r>
            <a:r>
              <a:rPr lang="en-IN" dirty="0" err="1" smtClean="0"/>
              <a:t>UI,etc</a:t>
            </a:r>
            <a:r>
              <a:rPr lang="en-IN" dirty="0" smtClean="0"/>
              <a:t>)</a:t>
            </a:r>
            <a:endParaRPr lang="en-IN" dirty="0" smtClean="0"/>
          </a:p>
          <a:p>
            <a:r>
              <a:rPr lang="en-IN" dirty="0" smtClean="0"/>
              <a:t>2-Priority</a:t>
            </a:r>
            <a:endParaRPr lang="en-IN" dirty="0" smtClean="0"/>
          </a:p>
          <a:p>
            <a:r>
              <a:rPr lang="en-IN" dirty="0" smtClean="0"/>
              <a:t>3-Severity</a:t>
            </a:r>
            <a:endParaRPr lang="en-IN" dirty="0" smtClean="0"/>
          </a:p>
          <a:p>
            <a:r>
              <a:rPr lang="en-IN" dirty="0" smtClean="0"/>
              <a:t>4-Product Module</a:t>
            </a:r>
            <a:endParaRPr lang="en-IN" dirty="0" smtClean="0"/>
          </a:p>
          <a:p>
            <a:r>
              <a:rPr lang="en-IN" dirty="0" smtClean="0"/>
              <a:t>5-Component (part of that module)</a:t>
            </a:r>
            <a:endParaRPr lang="en-IN" dirty="0" smtClean="0"/>
          </a:p>
          <a:p>
            <a:r>
              <a:rPr lang="en-IN" dirty="0" smtClean="0"/>
              <a:t>6-Version Entered</a:t>
            </a:r>
            <a:endParaRPr lang="en-IN" dirty="0" smtClean="0"/>
          </a:p>
          <a:p>
            <a:r>
              <a:rPr lang="en-IN" dirty="0" smtClean="0"/>
              <a:t>7-Version Fixed</a:t>
            </a:r>
            <a:endParaRPr lang="en-IN" dirty="0" smtClean="0"/>
          </a:p>
          <a:p>
            <a:r>
              <a:rPr lang="en-IN" dirty="0" smtClean="0"/>
              <a:t>8-Reproducible(Always, sometimes, etc)</a:t>
            </a:r>
            <a:endParaRPr lang="en-IN" dirty="0" smtClean="0"/>
          </a:p>
          <a:p>
            <a:r>
              <a:rPr lang="en-IN" dirty="0" smtClean="0"/>
              <a:t>9- Operating system </a:t>
            </a:r>
            <a:endParaRPr lang="en-US" dirty="0"/>
          </a:p>
        </p:txBody>
      </p:sp>
    </p:spTree>
  </p:cSld>
  <p:clrMapOvr>
    <a:masterClrMapping/>
  </p:clrMapOvr>
  <p:transition>
    <p:wedg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4" name="Content Placeholder 3"/>
          <p:cNvSpPr>
            <a:spLocks noGrp="1"/>
          </p:cNvSpPr>
          <p:nvPr>
            <p:ph sz="half" idx="2"/>
          </p:nvPr>
        </p:nvSpPr>
        <p:spPr>
          <a:xfrm>
            <a:off x="1142976" y="1981200"/>
            <a:ext cx="7543824" cy="4114800"/>
          </a:xfrm>
        </p:spPr>
        <p:txBody>
          <a:bodyPr/>
          <a:lstStyle/>
          <a:p>
            <a:r>
              <a:rPr lang="en-IN" dirty="0" smtClean="0"/>
              <a:t>10- Description about Bug/Defect</a:t>
            </a:r>
            <a:endParaRPr lang="en-IN" dirty="0" smtClean="0"/>
          </a:p>
          <a:p>
            <a:r>
              <a:rPr lang="en-IN" dirty="0" smtClean="0"/>
              <a:t>11-Steps to Reproduce.</a:t>
            </a:r>
            <a:endParaRPr lang="en-US" dirty="0"/>
          </a:p>
        </p:txBody>
      </p:sp>
    </p:spTree>
  </p:cSld>
  <p:clrMapOvr>
    <a:masterClrMapping/>
  </p:clrMapOvr>
  <p:transition>
    <p:wedg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71536"/>
          </a:xfrm>
        </p:spPr>
        <p:txBody>
          <a:bodyPr/>
          <a:lstStyle/>
          <a:p>
            <a:r>
              <a:rPr lang="en-IN" dirty="0" smtClean="0"/>
              <a:t>Severity and Priority</a:t>
            </a:r>
            <a:endParaRPr lang="en-US" dirty="0"/>
          </a:p>
        </p:txBody>
      </p:sp>
      <p:sp>
        <p:nvSpPr>
          <p:cNvPr id="5" name="Content Placeholder 2"/>
          <p:cNvSpPr>
            <a:spLocks noGrp="1"/>
          </p:cNvSpPr>
          <p:nvPr>
            <p:ph sz="half" idx="2"/>
          </p:nvPr>
        </p:nvSpPr>
        <p:spPr>
          <a:xfrm>
            <a:off x="1285875" y="1981200"/>
            <a:ext cx="7400925" cy="4114800"/>
          </a:xfrm>
        </p:spPr>
        <p:txBody>
          <a:bodyPr/>
          <a:lstStyle/>
          <a:p>
            <a:r>
              <a:rPr lang="en-US" sz="1600" b="1" dirty="0" smtClean="0"/>
              <a:t>What is Priority?</a:t>
            </a:r>
            <a:endParaRPr lang="en-US" sz="1600" b="1" dirty="0" smtClean="0"/>
          </a:p>
          <a:p>
            <a:r>
              <a:rPr lang="en-US" sz="1600" dirty="0" smtClean="0"/>
              <a:t>Priority is defined as the order in which a defect should be fixed. Higher the priority the sooner the defect should be resolved.</a:t>
            </a:r>
            <a:endParaRPr lang="en-US" sz="1600" dirty="0" smtClean="0"/>
          </a:p>
          <a:p>
            <a:endParaRPr lang="en-US" sz="1600" dirty="0" smtClean="0"/>
          </a:p>
          <a:p>
            <a:r>
              <a:rPr lang="en-US" sz="1600" dirty="0" smtClean="0"/>
              <a:t>Defects that leave the software system unusable are given higher priority over defects that cause a small functionality of the software to fail.</a:t>
            </a:r>
            <a:endParaRPr lang="en-US" sz="1600" dirty="0" smtClean="0"/>
          </a:p>
        </p:txBody>
      </p:sp>
    </p:spTree>
  </p:cSld>
  <p:clrMapOvr>
    <a:masterClrMapping/>
  </p:clrMapOvr>
  <p:transition>
    <p:wedg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Priority Types:-</a:t>
            </a:r>
            <a:endParaRPr lang="en-US" b="1" dirty="0"/>
          </a:p>
        </p:txBody>
      </p:sp>
      <p:sp>
        <p:nvSpPr>
          <p:cNvPr id="3" name="Content Placeholder 2"/>
          <p:cNvSpPr>
            <a:spLocks noGrp="1"/>
          </p:cNvSpPr>
          <p:nvPr>
            <p:ph sz="half" idx="1"/>
          </p:nvPr>
        </p:nvSpPr>
        <p:spPr>
          <a:xfrm>
            <a:off x="1676400" y="1500174"/>
            <a:ext cx="6896128" cy="4595826"/>
          </a:xfrm>
        </p:spPr>
        <p:txBody>
          <a:bodyPr/>
          <a:lstStyle/>
          <a:p>
            <a:r>
              <a:rPr lang="en-US" sz="2000" b="1" dirty="0" smtClean="0"/>
              <a:t>Priority Types:-</a:t>
            </a:r>
            <a:endParaRPr lang="en-US" sz="2000" b="1" dirty="0" smtClean="0"/>
          </a:p>
          <a:p>
            <a:r>
              <a:rPr lang="en-US" sz="2000" b="1" i="1" dirty="0" smtClean="0"/>
              <a:t>Types of Priority</a:t>
            </a:r>
            <a:r>
              <a:rPr lang="en-US" sz="2000" i="1" dirty="0" smtClean="0"/>
              <a:t> of bug/defect can be categorized into three parts :</a:t>
            </a:r>
            <a:endParaRPr lang="en-US" sz="2000" dirty="0" smtClean="0"/>
          </a:p>
          <a:p>
            <a:r>
              <a:rPr lang="en-US" sz="2000" b="1" dirty="0" smtClean="0"/>
              <a:t>Low: </a:t>
            </a:r>
            <a:r>
              <a:rPr lang="en-US" sz="2000" dirty="0" smtClean="0"/>
              <a:t>The Defect is an irritant but repair can be done once the more serious Defect has been fixed</a:t>
            </a:r>
            <a:endParaRPr lang="en-US" sz="2000" dirty="0" smtClean="0"/>
          </a:p>
          <a:p>
            <a:endParaRPr lang="en-US" sz="2000" b="1" dirty="0" smtClean="0"/>
          </a:p>
          <a:p>
            <a:r>
              <a:rPr lang="en-US" sz="2000" b="1" dirty="0" smtClean="0"/>
              <a:t>Medium: </a:t>
            </a:r>
            <a:r>
              <a:rPr lang="en-US" sz="2000" dirty="0" smtClean="0"/>
              <a:t>During the normal course of the development activities defect should be resolved. It can wait until a new version is created.</a:t>
            </a:r>
            <a:endParaRPr lang="en-US" sz="2000" dirty="0" smtClean="0"/>
          </a:p>
          <a:p>
            <a:endParaRPr lang="en-US" sz="2000" dirty="0" smtClean="0"/>
          </a:p>
          <a:p>
            <a:r>
              <a:rPr lang="en-US" sz="2000" b="1" dirty="0" smtClean="0"/>
              <a:t>High: </a:t>
            </a:r>
            <a:r>
              <a:rPr lang="en-US" sz="2000" dirty="0" smtClean="0"/>
              <a:t>The defect must be resolved as soon as possible as it affects the system severely and cannot be used until it is fixed</a:t>
            </a:r>
            <a:endParaRPr lang="en-US" sz="2000" dirty="0" smtClean="0"/>
          </a:p>
          <a:p>
            <a:endParaRPr lang="en-US" sz="2000" dirty="0"/>
          </a:p>
        </p:txBody>
      </p:sp>
    </p:spTree>
  </p:cSld>
  <p:clrMapOvr>
    <a:masterClrMapping/>
  </p:clrMapOvr>
  <p:transition>
    <p:wedg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971536"/>
          </a:xfrm>
        </p:spPr>
        <p:txBody>
          <a:bodyPr/>
          <a:lstStyle/>
          <a:p>
            <a:r>
              <a:rPr lang="en-IN" dirty="0" smtClean="0"/>
              <a:t>Severity:-</a:t>
            </a:r>
            <a:endParaRPr lang="en-US" dirty="0"/>
          </a:p>
        </p:txBody>
      </p:sp>
      <p:sp>
        <p:nvSpPr>
          <p:cNvPr id="3" name="Content Placeholder 2"/>
          <p:cNvSpPr>
            <a:spLocks noGrp="1"/>
          </p:cNvSpPr>
          <p:nvPr>
            <p:ph sz="half" idx="1"/>
          </p:nvPr>
        </p:nvSpPr>
        <p:spPr>
          <a:xfrm>
            <a:off x="1676400" y="1981200"/>
            <a:ext cx="6967566" cy="4114800"/>
          </a:xfrm>
        </p:spPr>
        <p:txBody>
          <a:bodyPr/>
          <a:lstStyle/>
          <a:p>
            <a:pPr>
              <a:buNone/>
            </a:pPr>
            <a:r>
              <a:rPr lang="en-US" sz="2400" b="1" dirty="0" smtClean="0"/>
              <a:t>   Bug Severity</a:t>
            </a:r>
            <a:r>
              <a:rPr lang="en-US" sz="2400" dirty="0" smtClean="0"/>
              <a:t> or Defect Severity in testing is a degree of impact a bug or a</a:t>
            </a:r>
            <a:r>
              <a:rPr lang="en-US" sz="2400" dirty="0" smtClean="0">
                <a:hlinkClick r:id="rId1"/>
              </a:rPr>
              <a:t> Defect </a:t>
            </a:r>
            <a:r>
              <a:rPr lang="en-US" sz="2400" dirty="0" smtClean="0"/>
              <a:t>has on the software application under test. A higher effect of bug/defect on system functionality will lead to a higher severity level. A</a:t>
            </a:r>
            <a:r>
              <a:rPr lang="en-US" sz="2400" dirty="0" smtClean="0">
                <a:hlinkClick r:id="rId2"/>
              </a:rPr>
              <a:t> Quality Assurance </a:t>
            </a:r>
            <a:r>
              <a:rPr lang="en-US" sz="2400" dirty="0" smtClean="0"/>
              <a:t>engineer usually determines the severity level of a bug/defect.</a:t>
            </a:r>
            <a:endParaRPr lang="en-US" sz="2400" dirty="0" smtClean="0"/>
          </a:p>
          <a:p>
            <a:r>
              <a:rPr lang="en-US" sz="2400" dirty="0" smtClean="0"/>
              <a:t>Severity is the degree of impact that a defect has on the operation of the product.</a:t>
            </a:r>
            <a:endParaRPr lang="en-US" sz="2400" dirty="0" smtClean="0"/>
          </a:p>
          <a:p>
            <a:endParaRPr lang="en-US" sz="2400" dirty="0"/>
          </a:p>
        </p:txBody>
      </p:sp>
    </p:spTree>
  </p:cSld>
  <p:clrMapOvr>
    <a:masterClrMapping/>
  </p:clrMapOvr>
  <p:transition>
    <p:wedg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Severity:-</a:t>
            </a:r>
            <a:endParaRPr lang="en-US" b="1" dirty="0"/>
          </a:p>
        </p:txBody>
      </p:sp>
      <p:sp>
        <p:nvSpPr>
          <p:cNvPr id="3" name="Content Placeholder 2"/>
          <p:cNvSpPr>
            <a:spLocks noGrp="1"/>
          </p:cNvSpPr>
          <p:nvPr>
            <p:ph sz="half" idx="1"/>
          </p:nvPr>
        </p:nvSpPr>
        <p:spPr>
          <a:xfrm>
            <a:off x="1676400" y="1981200"/>
            <a:ext cx="7110442" cy="4114800"/>
          </a:xfrm>
        </p:spPr>
        <p:txBody>
          <a:bodyPr/>
          <a:lstStyle/>
          <a:p>
            <a:r>
              <a:rPr lang="en-US" sz="2000" b="1" dirty="0" smtClean="0"/>
              <a:t>Critical</a:t>
            </a:r>
            <a:r>
              <a:rPr lang="en-US" sz="2000" dirty="0" smtClean="0"/>
              <a:t>: This defect indicates complete shut-down of the process, nothing can proceed further</a:t>
            </a:r>
            <a:endParaRPr lang="en-US" sz="2000" dirty="0" smtClean="0"/>
          </a:p>
          <a:p>
            <a:endParaRPr lang="en-US" sz="2000" dirty="0" smtClean="0"/>
          </a:p>
          <a:p>
            <a:r>
              <a:rPr lang="en-US" sz="2000" b="1" dirty="0" smtClean="0"/>
              <a:t>Major</a:t>
            </a:r>
            <a:r>
              <a:rPr lang="en-US" sz="2000" dirty="0" smtClean="0"/>
              <a:t>: It is a highly severe defect and collapses the system. However, certain parts of the system remain functional.</a:t>
            </a:r>
            <a:endParaRPr lang="en-US" sz="2000" dirty="0" smtClean="0"/>
          </a:p>
          <a:p>
            <a:endParaRPr lang="en-US" sz="2000" dirty="0" smtClean="0"/>
          </a:p>
          <a:p>
            <a:r>
              <a:rPr lang="en-US" sz="2000" b="1" dirty="0" smtClean="0"/>
              <a:t>Medium</a:t>
            </a:r>
            <a:r>
              <a:rPr lang="en-US" sz="2000" dirty="0" smtClean="0"/>
              <a:t>: It causes some undesirable behavior, but the system is still functional.</a:t>
            </a:r>
            <a:endParaRPr lang="en-US" sz="2000" dirty="0" smtClean="0"/>
          </a:p>
          <a:p>
            <a:endParaRPr lang="en-US" sz="2000" dirty="0" smtClean="0"/>
          </a:p>
          <a:p>
            <a:r>
              <a:rPr lang="en-US" sz="2000" b="1" dirty="0" smtClean="0"/>
              <a:t>Low</a:t>
            </a:r>
            <a:r>
              <a:rPr lang="en-US" sz="2000" dirty="0" smtClean="0"/>
              <a:t>: It won't cause any major break-down of the system</a:t>
            </a:r>
            <a:endParaRPr lang="en-US" sz="2000" dirty="0" smtClean="0"/>
          </a:p>
          <a:p>
            <a:endParaRPr lang="en-US" sz="2000" dirty="0"/>
          </a:p>
        </p:txBody>
      </p:sp>
    </p:spTree>
  </p:cSld>
  <p:clrMapOvr>
    <a:masterClrMapping/>
  </p:clrMapOvr>
  <p:transition>
    <p:wedg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042974"/>
          </a:xfrm>
        </p:spPr>
        <p:txBody>
          <a:bodyPr/>
          <a:lstStyle/>
          <a:p>
            <a:r>
              <a:rPr lang="en-IN" b="1" dirty="0" smtClean="0"/>
              <a:t>Example of Priority &amp; Severity:-</a:t>
            </a:r>
            <a:endParaRPr lang="en-US" b="1" dirty="0"/>
          </a:p>
        </p:txBody>
      </p:sp>
      <p:sp>
        <p:nvSpPr>
          <p:cNvPr id="5" name="Content Placeholder 2"/>
          <p:cNvSpPr>
            <a:spLocks noGrp="1"/>
          </p:cNvSpPr>
          <p:nvPr>
            <p:ph sz="half" idx="2"/>
          </p:nvPr>
        </p:nvSpPr>
        <p:spPr>
          <a:xfrm>
            <a:off x="1143000" y="1981200"/>
            <a:ext cx="7543800" cy="4114800"/>
          </a:xfrm>
        </p:spPr>
        <p:txBody>
          <a:bodyPr/>
          <a:lstStyle/>
          <a:p>
            <a:r>
              <a:rPr lang="en-US" sz="2000" b="1" dirty="0" smtClean="0"/>
              <a:t>A very low severity with a high priority:</a:t>
            </a:r>
            <a:r>
              <a:rPr lang="en-US" sz="2000" dirty="0" smtClean="0"/>
              <a:t> A logo error for any shipment website, can be of low severity as it not going to affect the functionality of the website but can be of high priority as you don't want any further shipment to proceed with the wrong logo.</a:t>
            </a:r>
            <a:endParaRPr lang="en-US" sz="2000" dirty="0" smtClean="0"/>
          </a:p>
          <a:p>
            <a:endParaRPr lang="en-US" sz="2000" dirty="0" smtClean="0"/>
          </a:p>
          <a:p>
            <a:r>
              <a:rPr lang="en-US" sz="2000" b="1" dirty="0" smtClean="0"/>
              <a:t>A very high severity with a low priority: </a:t>
            </a:r>
            <a:r>
              <a:rPr lang="en-US" sz="2000" dirty="0" smtClean="0"/>
              <a:t>Likewise, for flight operating website, a defect in reservation functionality may be of high severity but can be a low priority as it can be scheduled to release in a next cycle.</a:t>
            </a:r>
            <a:endParaRPr lang="en-US" sz="2000" dirty="0" smtClean="0"/>
          </a:p>
          <a:p>
            <a:endParaRPr lang="en-US" sz="2000" dirty="0"/>
          </a:p>
        </p:txBody>
      </p:sp>
    </p:spTree>
  </p:cSld>
  <p:clrMapOvr>
    <a:masterClrMapping/>
  </p:clrMapOvr>
  <p:transition>
    <p:wedg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charset="0"/>
                <a:cs typeface="Times New Roman" panose="02020603050405020304" charset="0"/>
              </a:rPr>
              <a:t>Guidelines for new testers</a:t>
            </a:r>
            <a:endParaRPr lang="en-US" dirty="0"/>
          </a:p>
        </p:txBody>
      </p:sp>
      <p:sp>
        <p:nvSpPr>
          <p:cNvPr id="3" name="Content Placeholder 2"/>
          <p:cNvSpPr>
            <a:spLocks noGrp="1"/>
          </p:cNvSpPr>
          <p:nvPr>
            <p:ph sz="half" idx="1"/>
          </p:nvPr>
        </p:nvSpPr>
        <p:spPr>
          <a:xfrm>
            <a:off x="1676400" y="1785926"/>
            <a:ext cx="7039004" cy="4310074"/>
          </a:xfrm>
        </p:spPr>
        <p:txBody>
          <a:bodyPr/>
          <a:lstStyle/>
          <a:p>
            <a:r>
              <a:rPr lang="en-US" sz="2000" b="1" dirty="0" smtClean="0">
                <a:latin typeface="Times New Roman" panose="02020603050405020304" charset="0"/>
                <a:cs typeface="Times New Roman" panose="02020603050405020304" charset="0"/>
              </a:rPr>
              <a:t>It is impossible to test a program completely.</a:t>
            </a:r>
            <a:endParaRPr lang="en-US" sz="2000" dirty="0" smtClean="0">
              <a:latin typeface="Times New Roman" panose="02020603050405020304" charset="0"/>
              <a:cs typeface="Times New Roman" panose="02020603050405020304" charset="0"/>
            </a:endParaRPr>
          </a:p>
          <a:p>
            <a:endParaRPr lang="en-US" sz="2000" dirty="0" smtClean="0">
              <a:latin typeface="Times New Roman" panose="02020603050405020304" charset="0"/>
              <a:cs typeface="Times New Roman" panose="02020603050405020304" charset="0"/>
            </a:endParaRPr>
          </a:p>
          <a:p>
            <a:r>
              <a:rPr lang="en-US" sz="2000" b="1" dirty="0" smtClean="0">
                <a:latin typeface="Times New Roman" panose="02020603050405020304" charset="0"/>
                <a:cs typeface="Times New Roman" panose="02020603050405020304" charset="0"/>
              </a:rPr>
              <a:t>You can’t guarantee quality</a:t>
            </a:r>
            <a:r>
              <a:rPr lang="en-IN" altLang="en-US" sz="2000" b="1" dirty="0" smtClean="0">
                <a:latin typeface="Times New Roman" panose="02020603050405020304" charset="0"/>
                <a:cs typeface="Times New Roman" panose="02020603050405020304" charset="0"/>
              </a:rPr>
              <a:t>:- </a:t>
            </a:r>
            <a:r>
              <a:rPr lang="en-IN" altLang="en-US" sz="2000" dirty="0" smtClean="0">
                <a:latin typeface="Times New Roman" panose="02020603050405020304" charset="0"/>
                <a:cs typeface="Times New Roman" panose="02020603050405020304" charset="0"/>
              </a:rPr>
              <a:t> As a software tester, you cannot test everything and </a:t>
            </a:r>
            <a:r>
              <a:rPr lang="en-US" sz="2000" dirty="0" smtClean="0">
                <a:latin typeface="Times New Roman" panose="02020603050405020304" charset="0"/>
                <a:cs typeface="Times New Roman" panose="02020603050405020304" charset="0"/>
              </a:rPr>
              <a:t>are not responsible for the quality of the product.</a:t>
            </a:r>
            <a:endParaRPr lang="en-US" sz="2000" dirty="0" smtClean="0">
              <a:latin typeface="Times New Roman" panose="02020603050405020304" charset="0"/>
              <a:cs typeface="Times New Roman" panose="02020603050405020304" charset="0"/>
            </a:endParaRPr>
          </a:p>
          <a:p>
            <a:endParaRPr lang="en-US" sz="2000" dirty="0" smtClean="0">
              <a:latin typeface="Times New Roman" panose="02020603050405020304" charset="0"/>
              <a:cs typeface="Times New Roman" panose="02020603050405020304" charset="0"/>
            </a:endParaRPr>
          </a:p>
          <a:p>
            <a:r>
              <a:rPr lang="en-US" sz="2000" b="1" dirty="0" smtClean="0">
                <a:latin typeface="Times New Roman" panose="02020603050405020304" charset="0"/>
                <a:cs typeface="Times New Roman" panose="02020603050405020304" charset="0"/>
              </a:rPr>
              <a:t>No application is 100% bug free</a:t>
            </a:r>
            <a:r>
              <a:rPr lang="en-IN" altLang="en-US" sz="2000" b="1" dirty="0" smtClean="0">
                <a:latin typeface="Times New Roman" panose="02020603050405020304" charset="0"/>
                <a:cs typeface="Times New Roman" panose="02020603050405020304" charset="0"/>
              </a:rPr>
              <a:t>:-</a:t>
            </a:r>
            <a:r>
              <a:rPr lang="en-US" sz="2000" b="1"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It is more reasonable to recognize there are priorities, which may leave some less critical problems unsolved or unidentified.</a:t>
            </a:r>
            <a:endParaRPr lang="en-US" sz="2000" dirty="0" smtClean="0">
              <a:latin typeface="Times New Roman" panose="02020603050405020304" charset="0"/>
              <a:cs typeface="Times New Roman" panose="02020603050405020304" charset="0"/>
            </a:endParaRPr>
          </a:p>
          <a:p>
            <a:endParaRPr lang="en-US" sz="2000" dirty="0"/>
          </a:p>
        </p:txBody>
      </p:sp>
    </p:spTree>
  </p:cSld>
  <p:clrMapOvr>
    <a:masterClrMapping/>
  </p:clrMapOvr>
  <p:transition>
    <p:wedg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sz="half" idx="1"/>
          </p:nvPr>
        </p:nvSpPr>
        <p:spPr>
          <a:xfrm>
            <a:off x="1676400" y="1981200"/>
            <a:ext cx="7324756" cy="4114800"/>
          </a:xfrm>
        </p:spPr>
        <p:txBody>
          <a:bodyPr/>
          <a:lstStyle/>
          <a:p>
            <a:r>
              <a:rPr lang="en-US" sz="2000" b="1" dirty="0" smtClean="0">
                <a:latin typeface="Times New Roman" panose="02020603050405020304" charset="0"/>
                <a:cs typeface="Times New Roman" panose="02020603050405020304" charset="0"/>
              </a:rPr>
              <a:t>Be the customer</a:t>
            </a:r>
            <a:r>
              <a:rPr lang="en-IN" altLang="en-US" sz="2000" b="1" dirty="0" smtClean="0">
                <a:latin typeface="Times New Roman" panose="02020603050405020304" charset="0"/>
                <a:cs typeface="Times New Roman" panose="02020603050405020304" charset="0"/>
              </a:rPr>
              <a:t>:-</a:t>
            </a:r>
            <a:r>
              <a:rPr lang="en-US" sz="2000" dirty="0" smtClean="0">
                <a:latin typeface="Times New Roman" panose="02020603050405020304" charset="0"/>
                <a:cs typeface="Times New Roman" panose="02020603050405020304" charset="0"/>
              </a:rPr>
              <a:t> Try to use the system as a lay user. To get a glimpse of this, get a person who has no idea of the application to use it for a while and you will be amazed to see the number of problems the person seem to come across.</a:t>
            </a:r>
            <a:endParaRPr lang="en-US" sz="2000" dirty="0" smtClean="0">
              <a:latin typeface="Times New Roman" panose="02020603050405020304" charset="0"/>
              <a:cs typeface="Times New Roman" panose="02020603050405020304" charset="0"/>
            </a:endParaRPr>
          </a:p>
          <a:p>
            <a:endParaRPr lang="en-US" sz="2000" dirty="0" smtClean="0">
              <a:latin typeface="Times New Roman" panose="02020603050405020304" charset="0"/>
              <a:cs typeface="Times New Roman" panose="02020603050405020304" charset="0"/>
            </a:endParaRPr>
          </a:p>
          <a:p>
            <a:r>
              <a:rPr lang="en-US" sz="2000" b="1" dirty="0" smtClean="0">
                <a:latin typeface="Times New Roman" panose="02020603050405020304" charset="0"/>
                <a:cs typeface="Times New Roman" panose="02020603050405020304" charset="0"/>
              </a:rPr>
              <a:t>Test what you observe</a:t>
            </a:r>
            <a:r>
              <a:rPr lang="en-IN" altLang="en-US" sz="2000" b="1" dirty="0" smtClean="0">
                <a:latin typeface="Times New Roman" panose="02020603050405020304" charset="0"/>
                <a:cs typeface="Times New Roman" panose="02020603050405020304" charset="0"/>
              </a:rPr>
              <a:t>:-</a:t>
            </a:r>
            <a:r>
              <a:rPr lang="en-US" sz="2000" dirty="0" smtClean="0">
                <a:latin typeface="Times New Roman" panose="02020603050405020304" charset="0"/>
                <a:cs typeface="Times New Roman" panose="02020603050405020304" charset="0"/>
              </a:rPr>
              <a:t> It is very important that you test what you can observe and have access to.</a:t>
            </a:r>
            <a:endParaRPr lang="en-US" sz="2000" dirty="0" smtClean="0">
              <a:latin typeface="Times New Roman" panose="02020603050405020304" charset="0"/>
              <a:cs typeface="Times New Roman" panose="02020603050405020304" charset="0"/>
            </a:endParaRPr>
          </a:p>
          <a:p>
            <a:endParaRPr lang="en-US" sz="2000" dirty="0" smtClean="0">
              <a:latin typeface="Times New Roman" panose="02020603050405020304" charset="0"/>
              <a:cs typeface="Times New Roman" panose="02020603050405020304" charset="0"/>
            </a:endParaRPr>
          </a:p>
          <a:p>
            <a:r>
              <a:rPr lang="en-US" sz="2000" b="1" dirty="0" smtClean="0">
                <a:latin typeface="Times New Roman" panose="02020603050405020304" charset="0"/>
                <a:cs typeface="Times New Roman" panose="02020603050405020304" charset="0"/>
              </a:rPr>
              <a:t>Follow standards and processes</a:t>
            </a:r>
            <a:r>
              <a:rPr lang="en-IN" altLang="en-US" sz="2000" b="1" dirty="0" smtClean="0">
                <a:latin typeface="Times New Roman" panose="02020603050405020304" charset="0"/>
                <a:cs typeface="Times New Roman" panose="02020603050405020304" charset="0"/>
              </a:rPr>
              <a:t>:-</a:t>
            </a:r>
            <a:r>
              <a:rPr lang="en-US" sz="2000" b="1"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As a tester, your need to conform to the standards and guidelines set by the organization.</a:t>
            </a:r>
            <a:endParaRPr lang="en-US" sz="2000" dirty="0" smtClean="0">
              <a:latin typeface="Times New Roman" panose="02020603050405020304" charset="0"/>
              <a:cs typeface="Times New Roman" panose="02020603050405020304" charset="0"/>
            </a:endParaRPr>
          </a:p>
          <a:p>
            <a:endParaRPr lang="en-US" sz="2000" dirty="0"/>
          </a:p>
        </p:txBody>
      </p:sp>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is Testing Necessary?</a:t>
            </a:r>
            <a:endParaRPr lang="en-US" dirty="0"/>
          </a:p>
        </p:txBody>
      </p:sp>
      <p:sp>
        <p:nvSpPr>
          <p:cNvPr id="3" name="Content Placeholder 2"/>
          <p:cNvSpPr>
            <a:spLocks noGrp="1"/>
          </p:cNvSpPr>
          <p:nvPr>
            <p:ph idx="1"/>
          </p:nvPr>
        </p:nvSpPr>
        <p:spPr/>
        <p:txBody>
          <a:bodyPr/>
          <a:lstStyle/>
          <a:p>
            <a:r>
              <a:rPr lang="en-IN" sz="1600" dirty="0" smtClean="0"/>
              <a:t>To identify defects</a:t>
            </a:r>
            <a:endParaRPr lang="en-IN" sz="1600" dirty="0" smtClean="0"/>
          </a:p>
          <a:p>
            <a:r>
              <a:rPr lang="en-IN" sz="1600" dirty="0" smtClean="0"/>
              <a:t>Increase the overall Quality of the System</a:t>
            </a:r>
            <a:endParaRPr lang="en-IN" sz="1600" dirty="0" smtClean="0"/>
          </a:p>
          <a:p>
            <a:r>
              <a:rPr lang="en-IN" sz="1600" dirty="0" smtClean="0"/>
              <a:t>To reduce flaws in the component or system</a:t>
            </a:r>
            <a:endParaRPr lang="en-IN" sz="1600" dirty="0" smtClean="0"/>
          </a:p>
          <a:p>
            <a:r>
              <a:rPr lang="en-IN" sz="1600" dirty="0" smtClean="0"/>
              <a:t>The Testing is important since it discovers defects/bugs before the delivery to the client, which guarantees the Quality of the Software.</a:t>
            </a:r>
            <a:endParaRPr lang="en-US" sz="1600" dirty="0"/>
          </a:p>
        </p:txBody>
      </p:sp>
    </p:spTree>
  </p:cSld>
  <p:clrMapOvr>
    <a:masterClrMapping/>
  </p:clrMapOvr>
  <p:transition>
    <p:wedg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latin typeface="Times New Roman" panose="02020603050405020304" charset="0"/>
                <a:cs typeface="Times New Roman" panose="02020603050405020304" charset="0"/>
              </a:rPr>
              <a:t>Cost of bug</a:t>
            </a:r>
            <a:endParaRPr lang="en-US" dirty="0"/>
          </a:p>
        </p:txBody>
      </p:sp>
      <p:sp>
        <p:nvSpPr>
          <p:cNvPr id="4" name="Content Placeholder 3"/>
          <p:cNvSpPr>
            <a:spLocks noGrp="1"/>
          </p:cNvSpPr>
          <p:nvPr>
            <p:ph sz="half" idx="2"/>
          </p:nvPr>
        </p:nvSpPr>
        <p:spPr>
          <a:xfrm>
            <a:off x="1428728" y="1857364"/>
            <a:ext cx="7186634" cy="4257676"/>
          </a:xfrm>
        </p:spPr>
        <p:txBody>
          <a:bodyPr/>
          <a:lstStyle/>
          <a:p>
            <a:r>
              <a:rPr lang="en-US" dirty="0" smtClean="0">
                <a:latin typeface="Times New Roman" panose="02020603050405020304" charset="0"/>
                <a:cs typeface="Times New Roman" panose="02020603050405020304" charset="0"/>
              </a:rPr>
              <a:t>Costs are logarithmic</a:t>
            </a:r>
            <a:endParaRPr lang="en-US" dirty="0" smtClean="0">
              <a:latin typeface="Times New Roman" panose="02020603050405020304" charset="0"/>
              <a:cs typeface="Times New Roman" panose="02020603050405020304" charset="0"/>
            </a:endParaRPr>
          </a:p>
          <a:p>
            <a:pPr>
              <a:buNone/>
            </a:pPr>
            <a:r>
              <a:rPr lang="en-US" altLang="en-US" dirty="0" smtClean="0">
                <a:latin typeface="Times New Roman" panose="02020603050405020304" charset="0"/>
                <a:cs typeface="Times New Roman" panose="02020603050405020304" charset="0"/>
              </a:rPr>
              <a:t>   </a:t>
            </a:r>
            <a:r>
              <a:rPr lang="en-IN" altLang="en-US" dirty="0" smtClean="0">
                <a:latin typeface="Times New Roman" panose="02020603050405020304" charset="0"/>
                <a:cs typeface="Times New Roman" panose="02020603050405020304" charset="0"/>
              </a:rPr>
              <a:t>It</a:t>
            </a:r>
            <a:r>
              <a:rPr lang="en-US" dirty="0" smtClean="0">
                <a:latin typeface="Times New Roman" panose="02020603050405020304" charset="0"/>
                <a:cs typeface="Times New Roman" panose="02020603050405020304" charset="0"/>
              </a:rPr>
              <a:t> increase in size tenfold as the time increases.</a:t>
            </a:r>
            <a:r>
              <a:rPr lang="en-IN" altLang="en-US" dirty="0" err="1" smtClean="0">
                <a:latin typeface="Times New Roman" panose="02020603050405020304" charset="0"/>
                <a:cs typeface="Times New Roman" panose="02020603050405020304" charset="0"/>
              </a:rPr>
              <a:t>eg</a:t>
            </a:r>
            <a:r>
              <a:rPr lang="en-IN" altLang="en-US" dirty="0" smtClean="0">
                <a:latin typeface="Times New Roman" panose="02020603050405020304" charset="0"/>
                <a:cs typeface="Times New Roman" panose="02020603050405020304" charset="0"/>
              </a:rPr>
              <a:t>. of A &amp;B company</a:t>
            </a:r>
            <a:endParaRPr lang="en-IN" altLang="en-US" dirty="0" smtClean="0">
              <a:latin typeface="Times New Roman" panose="02020603050405020304" charset="0"/>
              <a:cs typeface="Times New Roman" panose="02020603050405020304" charset="0"/>
            </a:endParaRPr>
          </a:p>
          <a:p>
            <a:endParaRPr lang="en-US" dirty="0"/>
          </a:p>
        </p:txBody>
      </p:sp>
      <p:pic>
        <p:nvPicPr>
          <p:cNvPr id="5" name="Content Placeholder 4" descr="images (40)"/>
          <p:cNvPicPr>
            <a:picLocks noGrp="1" noChangeAspect="1"/>
          </p:cNvPicPr>
          <p:nvPr>
            <p:ph sz="half" idx="2"/>
          </p:nvPr>
        </p:nvPicPr>
        <p:blipFill>
          <a:blip r:embed="rId1"/>
          <a:stretch>
            <a:fillRect/>
          </a:stretch>
        </p:blipFill>
        <p:spPr>
          <a:xfrm>
            <a:off x="2475865" y="3500439"/>
            <a:ext cx="4239275" cy="2503486"/>
          </a:xfrm>
          <a:prstGeom prst="rect">
            <a:avLst/>
          </a:prstGeom>
        </p:spPr>
      </p:pic>
    </p:spTree>
  </p:cSld>
  <p:clrMapOvr>
    <a:masterClrMapping/>
  </p:clrMapOvr>
  <p:transition>
    <p:wedg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5" name="Content Placeholder 3"/>
          <p:cNvSpPr>
            <a:spLocks noGrp="1"/>
          </p:cNvSpPr>
          <p:nvPr>
            <p:ph sz="half" idx="1"/>
          </p:nvPr>
        </p:nvSpPr>
        <p:spPr>
          <a:xfrm>
            <a:off x="1676400" y="1981200"/>
            <a:ext cx="7038975" cy="4114800"/>
          </a:xfrm>
        </p:spPr>
        <p:txBody>
          <a:bodyPr/>
          <a:lstStyle/>
          <a:p>
            <a:r>
              <a:rPr lang="en-US" sz="2000" dirty="0" smtClean="0">
                <a:latin typeface="Times New Roman" panose="02020603050405020304" charset="0"/>
                <a:cs typeface="Times New Roman" panose="02020603050405020304" charset="0"/>
              </a:rPr>
              <a:t>During coding, a swiftly spotted mistake may take only very less effort to fix. </a:t>
            </a:r>
            <a:endParaRPr lang="en-US" sz="2000" dirty="0" smtClean="0">
              <a:latin typeface="Times New Roman" panose="02020603050405020304" charset="0"/>
              <a:cs typeface="Times New Roman" panose="02020603050405020304" charset="0"/>
            </a:endParaRPr>
          </a:p>
          <a:p>
            <a:endParaRPr lang="en-US" sz="2000" dirty="0" smtClean="0">
              <a:latin typeface="Times New Roman" panose="02020603050405020304" charset="0"/>
              <a:cs typeface="Times New Roman" panose="02020603050405020304" charset="0"/>
            </a:endParaRPr>
          </a:p>
          <a:p>
            <a:r>
              <a:rPr lang="en-US" sz="2000" dirty="0" smtClean="0">
                <a:latin typeface="Times New Roman" panose="02020603050405020304" charset="0"/>
                <a:cs typeface="Times New Roman" panose="02020603050405020304" charset="0"/>
              </a:rPr>
              <a:t>During integration testing, it costs the paperwork of a bug report and a formally documented fix, as well as the delay and expense of a re-test.</a:t>
            </a:r>
            <a:endParaRPr lang="en-US" sz="2000" dirty="0" smtClean="0">
              <a:latin typeface="Times New Roman" panose="02020603050405020304" charset="0"/>
              <a:cs typeface="Times New Roman" panose="02020603050405020304" charset="0"/>
            </a:endParaRPr>
          </a:p>
          <a:p>
            <a:endParaRPr lang="en-US" sz="2000" dirty="0" smtClean="0">
              <a:latin typeface="Times New Roman" panose="02020603050405020304" charset="0"/>
              <a:cs typeface="Times New Roman" panose="02020603050405020304" charset="0"/>
            </a:endParaRPr>
          </a:p>
          <a:p>
            <a:r>
              <a:rPr lang="en-US" sz="2000" dirty="0" smtClean="0">
                <a:latin typeface="Times New Roman" panose="02020603050405020304" charset="0"/>
                <a:cs typeface="Times New Roman" panose="02020603050405020304" charset="0"/>
              </a:rPr>
              <a:t>During system testing it costs even more time and may delay delivery. </a:t>
            </a:r>
            <a:endParaRPr lang="en-US" sz="2000" dirty="0" smtClean="0">
              <a:latin typeface="Times New Roman" panose="02020603050405020304" charset="0"/>
              <a:cs typeface="Times New Roman" panose="02020603050405020304" charset="0"/>
            </a:endParaRPr>
          </a:p>
          <a:p>
            <a:endParaRPr lang="en-US" sz="2000" dirty="0" smtClean="0">
              <a:latin typeface="Times New Roman" panose="02020603050405020304" charset="0"/>
              <a:cs typeface="Times New Roman" panose="02020603050405020304" charset="0"/>
            </a:endParaRPr>
          </a:p>
          <a:p>
            <a:r>
              <a:rPr lang="en-US" sz="2000" dirty="0" smtClean="0">
                <a:latin typeface="Times New Roman" panose="02020603050405020304" charset="0"/>
                <a:cs typeface="Times New Roman" panose="02020603050405020304" charset="0"/>
              </a:rPr>
              <a:t>Finally, during operations it may cause to a system failure</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charset="0"/>
                <a:cs typeface="Times New Roman" panose="02020603050405020304" charset="0"/>
                <a:sym typeface="+mn-ea"/>
              </a:rPr>
              <a:t>reduced</a:t>
            </a:r>
            <a:endParaRPr lang="en-US" dirty="0"/>
          </a:p>
        </p:txBody>
      </p:sp>
      <p:sp>
        <p:nvSpPr>
          <p:cNvPr id="3" name="Content Placeholder 2"/>
          <p:cNvSpPr>
            <a:spLocks noGrp="1"/>
          </p:cNvSpPr>
          <p:nvPr>
            <p:ph sz="half" idx="1"/>
          </p:nvPr>
        </p:nvSpPr>
        <p:spPr>
          <a:xfrm>
            <a:off x="1676400" y="1981200"/>
            <a:ext cx="7253318" cy="4114800"/>
          </a:xfrm>
        </p:spPr>
        <p:txBody>
          <a:bodyPr/>
          <a:lstStyle/>
          <a:p>
            <a:pPr marL="0" indent="0">
              <a:buNone/>
            </a:pPr>
            <a:endParaRPr lang="en-US" sz="2000" dirty="0" smtClean="0"/>
          </a:p>
          <a:p>
            <a:r>
              <a:rPr lang="en-US" sz="2000" dirty="0" smtClean="0">
                <a:latin typeface="Times New Roman" panose="02020603050405020304" charset="0"/>
                <a:cs typeface="Times New Roman" panose="02020603050405020304" charset="0"/>
              </a:rPr>
              <a:t>It is difficult to determine when exactly to stop testing.  </a:t>
            </a:r>
            <a:r>
              <a:rPr lang="en-IN" altLang="en-US" sz="2000" dirty="0" smtClean="0">
                <a:latin typeface="Times New Roman" panose="02020603050405020304" charset="0"/>
                <a:cs typeface="Times New Roman" panose="02020603050405020304" charset="0"/>
              </a:rPr>
              <a:t>Tester</a:t>
            </a:r>
            <a:r>
              <a:rPr lang="en-US" sz="2000" dirty="0" smtClean="0">
                <a:latin typeface="Times New Roman" panose="02020603050405020304" charset="0"/>
                <a:cs typeface="Times New Roman" panose="02020603050405020304" charset="0"/>
              </a:rPr>
              <a:t>    decide when </a:t>
            </a:r>
            <a:r>
              <a:rPr lang="en-IN" altLang="en-US" sz="2000" dirty="0" smtClean="0">
                <a:latin typeface="Times New Roman" panose="02020603050405020304" charset="0"/>
                <a:cs typeface="Times New Roman" panose="02020603050405020304" charset="0"/>
              </a:rPr>
              <a:t>they</a:t>
            </a:r>
            <a:r>
              <a:rPr lang="en-US" sz="2000" dirty="0" smtClean="0">
                <a:latin typeface="Times New Roman" panose="02020603050405020304" charset="0"/>
                <a:cs typeface="Times New Roman" panose="02020603050405020304" charset="0"/>
              </a:rPr>
              <a:t> can stop or reduce testing:</a:t>
            </a:r>
            <a:endParaRPr lang="en-US" sz="2000" dirty="0" smtClean="0">
              <a:latin typeface="Times New Roman" panose="02020603050405020304" charset="0"/>
              <a:cs typeface="Times New Roman" panose="02020603050405020304" charset="0"/>
            </a:endParaRPr>
          </a:p>
          <a:p>
            <a:pPr marL="0" indent="0">
              <a:buNone/>
            </a:pPr>
            <a:r>
              <a:rPr lang="en-IN" alt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Deadlines (release deadlines, testing deadlines, etc.) </a:t>
            </a:r>
            <a:endParaRPr lang="en-US" sz="2000" dirty="0" smtClean="0">
              <a:latin typeface="Times New Roman" panose="02020603050405020304" charset="0"/>
              <a:cs typeface="Times New Roman" panose="02020603050405020304" charset="0"/>
            </a:endParaRPr>
          </a:p>
          <a:p>
            <a:pPr marL="0" indent="0">
              <a:buNone/>
            </a:pPr>
            <a:r>
              <a:rPr lang="en-IN" alt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Test cases completed with certain percentage passed </a:t>
            </a:r>
            <a:endParaRPr lang="en-US" sz="2000" dirty="0" smtClean="0">
              <a:latin typeface="Times New Roman" panose="02020603050405020304" charset="0"/>
              <a:cs typeface="Times New Roman" panose="02020603050405020304" charset="0"/>
            </a:endParaRPr>
          </a:p>
          <a:p>
            <a:pPr marL="0" indent="0">
              <a:buNone/>
            </a:pPr>
            <a:r>
              <a:rPr lang="en-IN" alt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Test budget depleted </a:t>
            </a:r>
            <a:endParaRPr lang="en-US" sz="2000" dirty="0" smtClean="0">
              <a:latin typeface="Times New Roman" panose="02020603050405020304" charset="0"/>
              <a:cs typeface="Times New Roman" panose="02020603050405020304" charset="0"/>
            </a:endParaRPr>
          </a:p>
          <a:p>
            <a:pPr marL="0" indent="0">
              <a:buNone/>
            </a:pPr>
            <a:r>
              <a:rPr lang="en-IN" alt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Coverage of code/functionality/requirements reaches a specified point </a:t>
            </a:r>
            <a:endParaRPr lang="en-US" sz="2000" dirty="0" smtClean="0">
              <a:latin typeface="Times New Roman" panose="02020603050405020304" charset="0"/>
              <a:cs typeface="Times New Roman" panose="02020603050405020304" charset="0"/>
            </a:endParaRPr>
          </a:p>
          <a:p>
            <a:pPr marL="0" indent="0">
              <a:buNone/>
            </a:pPr>
            <a:r>
              <a:rPr lang="en-IN" alt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Bug rate falls below a certain level </a:t>
            </a:r>
            <a:r>
              <a:rPr lang="en-IN" altLang="en-US" sz="2000" dirty="0" smtClean="0">
                <a:latin typeface="Times New Roman" panose="02020603050405020304" charset="0"/>
                <a:cs typeface="Times New Roman" panose="02020603050405020304" charset="0"/>
              </a:rPr>
              <a:t>and no high priority bug are identified.</a:t>
            </a:r>
            <a:endParaRPr lang="en-US" sz="2000" dirty="0" smtClean="0">
              <a:latin typeface="Times New Roman" panose="02020603050405020304" charset="0"/>
              <a:cs typeface="Times New Roman" panose="02020603050405020304" charset="0"/>
            </a:endParaRPr>
          </a:p>
          <a:p>
            <a:pPr marL="0" indent="0">
              <a:buNone/>
            </a:pPr>
            <a:endParaRPr lang="en-US" sz="2000" dirty="0" smtClean="0">
              <a:latin typeface="Times New Roman" panose="02020603050405020304" charset="0"/>
              <a:cs typeface="Times New Roman" panose="02020603050405020304" charset="0"/>
            </a:endParaRPr>
          </a:p>
          <a:p>
            <a:endParaRPr lang="en-US" sz="2000" dirty="0"/>
          </a:p>
        </p:txBody>
      </p:sp>
    </p:spTree>
  </p:cSld>
  <p:clrMapOvr>
    <a:masterClrMapping/>
  </p:clrMapOvr>
  <p:transition>
    <p:wedg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000100" y="1981200"/>
            <a:ext cx="7686700" cy="4114800"/>
          </a:xfrm>
        </p:spPr>
        <p:txBody>
          <a:bodyPr/>
          <a:lstStyle/>
          <a:p>
            <a:endParaRPr lang="en-IN" b="1" dirty="0" smtClean="0"/>
          </a:p>
          <a:p>
            <a:endParaRPr lang="en-IN" b="1" dirty="0" smtClean="0"/>
          </a:p>
          <a:p>
            <a:r>
              <a:rPr lang="en-IN" b="1" dirty="0" smtClean="0"/>
              <a:t>Software development Life Cycle – 3</a:t>
            </a:r>
            <a:r>
              <a:rPr lang="en-IN" b="1" baseline="30000" dirty="0" smtClean="0"/>
              <a:t>rd</a:t>
            </a:r>
            <a:r>
              <a:rPr lang="en-IN" b="1" dirty="0" smtClean="0"/>
              <a:t> Session:-</a:t>
            </a:r>
            <a:endParaRPr lang="en-US" b="1" dirty="0"/>
          </a:p>
        </p:txBody>
      </p:sp>
    </p:spTree>
  </p:cSld>
  <p:clrMapOvr>
    <a:masterClrMapping/>
  </p:clrMapOvr>
  <p:transition>
    <p:wedg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latin typeface="Times New Roman" panose="02020603050405020304" charset="0"/>
                <a:cs typeface="Times New Roman" panose="02020603050405020304" charset="0"/>
              </a:rPr>
              <a:t>Software Development Life Cycle (SDLC)</a:t>
            </a:r>
            <a:endParaRPr lang="en-US" dirty="0"/>
          </a:p>
        </p:txBody>
      </p:sp>
      <p:sp>
        <p:nvSpPr>
          <p:cNvPr id="3" name="Content Placeholder 2"/>
          <p:cNvSpPr>
            <a:spLocks noGrp="1"/>
          </p:cNvSpPr>
          <p:nvPr>
            <p:ph sz="half" idx="1"/>
          </p:nvPr>
        </p:nvSpPr>
        <p:spPr>
          <a:xfrm>
            <a:off x="1676400" y="1981200"/>
            <a:ext cx="7110442" cy="4114800"/>
          </a:xfrm>
        </p:spPr>
        <p:txBody>
          <a:bodyPr/>
          <a:lstStyle/>
          <a:p>
            <a:r>
              <a:rPr lang="en-IN" altLang="en-US" sz="2400" dirty="0" smtClean="0">
                <a:latin typeface="Times New Roman" panose="02020603050405020304" charset="0"/>
                <a:cs typeface="Times New Roman" panose="02020603050405020304" charset="0"/>
              </a:rPr>
              <a:t>SDLC is a process followed for a software project, within a software organization.</a:t>
            </a:r>
            <a:endParaRPr lang="en-IN" altLang="en-US" sz="2400" dirty="0" smtClean="0">
              <a:latin typeface="Times New Roman" panose="02020603050405020304" charset="0"/>
              <a:cs typeface="Times New Roman" panose="02020603050405020304" charset="0"/>
            </a:endParaRPr>
          </a:p>
          <a:p>
            <a:endParaRPr lang="en-IN" altLang="en-US" sz="2400" dirty="0" smtClean="0">
              <a:latin typeface="Times New Roman" panose="02020603050405020304" charset="0"/>
              <a:cs typeface="Times New Roman" panose="02020603050405020304" charset="0"/>
            </a:endParaRPr>
          </a:p>
          <a:p>
            <a:r>
              <a:rPr lang="en-IN" altLang="en-US" sz="2400" dirty="0" smtClean="0">
                <a:latin typeface="Times New Roman" panose="02020603050405020304" charset="0"/>
                <a:cs typeface="Times New Roman" panose="02020603050405020304" charset="0"/>
              </a:rPr>
              <a:t> It consists of a detailed plan describing how to develop, maintain, replace and alter or enhance specific software</a:t>
            </a:r>
            <a:endParaRPr lang="en-IN" altLang="en-US" sz="2400" dirty="0" smtClean="0">
              <a:latin typeface="Times New Roman" panose="02020603050405020304" charset="0"/>
              <a:cs typeface="Times New Roman" panose="02020603050405020304" charset="0"/>
            </a:endParaRPr>
          </a:p>
          <a:p>
            <a:endParaRPr lang="en-IN" altLang="en-US" sz="2400" dirty="0" smtClean="0">
              <a:latin typeface="Times New Roman" panose="02020603050405020304" charset="0"/>
              <a:cs typeface="Times New Roman" panose="02020603050405020304" charset="0"/>
            </a:endParaRPr>
          </a:p>
          <a:p>
            <a:r>
              <a:rPr lang="en-IN" altLang="en-US" sz="2400" dirty="0" smtClean="0">
                <a:latin typeface="Times New Roman" panose="02020603050405020304" charset="0"/>
                <a:cs typeface="Times New Roman" panose="02020603050405020304" charset="0"/>
              </a:rPr>
              <a:t>SDLC ensure success in process of software development.</a:t>
            </a:r>
            <a:endParaRPr lang="en-IN" altLang="en-US" sz="2400" dirty="0" smtClean="0">
              <a:latin typeface="Times New Roman" panose="02020603050405020304" charset="0"/>
              <a:cs typeface="Times New Roman" panose="02020603050405020304" charset="0"/>
            </a:endParaRPr>
          </a:p>
          <a:p>
            <a:endParaRPr lang="en-IN" altLang="en-US" sz="2400" dirty="0" smtClean="0">
              <a:latin typeface="Times New Roman" panose="02020603050405020304" charset="0"/>
              <a:cs typeface="Times New Roman" panose="02020603050405020304" charset="0"/>
            </a:endParaRPr>
          </a:p>
          <a:p>
            <a:pPr marL="0" indent="0">
              <a:buNone/>
            </a:pPr>
            <a:r>
              <a:rPr lang="en-IN" altLang="en-US" sz="2400" dirty="0" smtClean="0"/>
              <a:t> </a:t>
            </a:r>
            <a:endParaRPr lang="en-IN" altLang="en-US" sz="2400" dirty="0" smtClean="0"/>
          </a:p>
          <a:p>
            <a:endParaRPr lang="en-US" sz="2400" dirty="0"/>
          </a:p>
        </p:txBody>
      </p:sp>
    </p:spTree>
  </p:cSld>
  <p:clrMapOvr>
    <a:masterClrMapping/>
  </p:clrMapOvr>
  <p:transition>
    <p:wedg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charset="0"/>
                <a:cs typeface="Times New Roman" panose="02020603050405020304" charset="0"/>
              </a:rPr>
              <a:t> Phases of S</a:t>
            </a:r>
            <a:r>
              <a:rPr lang="en-IN" altLang="en-US" dirty="0" smtClean="0">
                <a:latin typeface="Times New Roman" panose="02020603050405020304" charset="0"/>
                <a:cs typeface="Times New Roman" panose="02020603050405020304" charset="0"/>
              </a:rPr>
              <a:t>DLC</a:t>
            </a:r>
            <a:endParaRPr lang="en-US" dirty="0"/>
          </a:p>
        </p:txBody>
      </p:sp>
      <p:sp>
        <p:nvSpPr>
          <p:cNvPr id="3" name="Content Placeholder 2"/>
          <p:cNvSpPr>
            <a:spLocks noGrp="1"/>
          </p:cNvSpPr>
          <p:nvPr>
            <p:ph sz="half" idx="1"/>
          </p:nvPr>
        </p:nvSpPr>
        <p:spPr>
          <a:xfrm>
            <a:off x="1676400" y="1981200"/>
            <a:ext cx="7039004" cy="4114800"/>
          </a:xfrm>
        </p:spPr>
        <p:txBody>
          <a:bodyPr/>
          <a:lstStyle/>
          <a:p>
            <a:r>
              <a:rPr lang="en-US" dirty="0" smtClean="0">
                <a:latin typeface="Times New Roman" panose="02020603050405020304" charset="0"/>
                <a:cs typeface="Times New Roman" panose="02020603050405020304" charset="0"/>
              </a:rPr>
              <a:t> Phases of S</a:t>
            </a:r>
            <a:r>
              <a:rPr lang="en-IN" altLang="en-US" dirty="0" smtClean="0">
                <a:latin typeface="Times New Roman" panose="02020603050405020304" charset="0"/>
                <a:cs typeface="Times New Roman" panose="02020603050405020304" charset="0"/>
              </a:rPr>
              <a:t>DLC</a:t>
            </a:r>
            <a:endParaRPr lang="en-IN" altLang="en-US" dirty="0" smtClean="0">
              <a:latin typeface="Times New Roman" panose="02020603050405020304" charset="0"/>
              <a:cs typeface="Times New Roman" panose="02020603050405020304" charset="0"/>
            </a:endParaRPr>
          </a:p>
          <a:p>
            <a:pPr marL="0" indent="0">
              <a:buNone/>
            </a:pPr>
            <a:r>
              <a:rPr lang="en-IN" altLang="en-US" dirty="0" smtClean="0">
                <a:latin typeface="Times New Roman" panose="02020603050405020304" charset="0"/>
                <a:cs typeface="Times New Roman" panose="02020603050405020304" charset="0"/>
                <a:sym typeface="+mn-ea"/>
              </a:rPr>
              <a:t> Initial</a:t>
            </a:r>
            <a:endParaRPr lang="en-IN" altLang="en-US" dirty="0" smtClean="0">
              <a:latin typeface="Times New Roman" panose="02020603050405020304" charset="0"/>
              <a:cs typeface="Times New Roman" panose="02020603050405020304" charset="0"/>
            </a:endParaRPr>
          </a:p>
          <a:p>
            <a:pPr marL="0" indent="0">
              <a:buNone/>
            </a:pPr>
            <a:r>
              <a:rPr lang="en-IN" altLang="en-US" dirty="0" smtClean="0">
                <a:latin typeface="Times New Roman" panose="02020603050405020304" charset="0"/>
                <a:cs typeface="Times New Roman" panose="02020603050405020304" charset="0"/>
                <a:sym typeface="+mn-ea"/>
              </a:rPr>
              <a:t>	 Analysis</a:t>
            </a:r>
            <a:endParaRPr lang="en-IN" altLang="en-US" dirty="0" smtClean="0">
              <a:latin typeface="Times New Roman" panose="02020603050405020304" charset="0"/>
              <a:cs typeface="Times New Roman" panose="02020603050405020304" charset="0"/>
            </a:endParaRPr>
          </a:p>
          <a:p>
            <a:pPr marL="0" indent="0">
              <a:buNone/>
            </a:pPr>
            <a:r>
              <a:rPr lang="en-IN" altLang="en-US" dirty="0" smtClean="0">
                <a:latin typeface="Times New Roman" panose="02020603050405020304" charset="0"/>
                <a:cs typeface="Times New Roman" panose="02020603050405020304" charset="0"/>
                <a:sym typeface="+mn-ea"/>
              </a:rPr>
              <a:t>	 Design</a:t>
            </a:r>
            <a:endParaRPr lang="en-IN" altLang="en-US" dirty="0" smtClean="0">
              <a:latin typeface="Times New Roman" panose="02020603050405020304" charset="0"/>
              <a:cs typeface="Times New Roman" panose="02020603050405020304" charset="0"/>
            </a:endParaRPr>
          </a:p>
          <a:p>
            <a:pPr marL="0" indent="0">
              <a:buNone/>
            </a:pPr>
            <a:r>
              <a:rPr lang="en-IN" altLang="en-US" dirty="0" smtClean="0">
                <a:latin typeface="Times New Roman" panose="02020603050405020304" charset="0"/>
                <a:cs typeface="Times New Roman" panose="02020603050405020304" charset="0"/>
                <a:sym typeface="+mn-ea"/>
              </a:rPr>
              <a:t>	 Coding</a:t>
            </a:r>
            <a:endParaRPr lang="en-IN" altLang="en-US" dirty="0" smtClean="0">
              <a:latin typeface="Times New Roman" panose="02020603050405020304" charset="0"/>
              <a:cs typeface="Times New Roman" panose="02020603050405020304" charset="0"/>
            </a:endParaRPr>
          </a:p>
          <a:p>
            <a:pPr marL="0" indent="0">
              <a:buNone/>
            </a:pPr>
            <a:r>
              <a:rPr lang="en-IN" altLang="en-US" dirty="0" smtClean="0">
                <a:latin typeface="Times New Roman" panose="02020603050405020304" charset="0"/>
                <a:cs typeface="Times New Roman" panose="02020603050405020304" charset="0"/>
                <a:sym typeface="+mn-ea"/>
              </a:rPr>
              <a:t>	 Testing</a:t>
            </a:r>
            <a:endParaRPr lang="en-IN" altLang="en-US" dirty="0" smtClean="0">
              <a:latin typeface="Times New Roman" panose="02020603050405020304" charset="0"/>
              <a:cs typeface="Times New Roman" panose="02020603050405020304" charset="0"/>
              <a:sym typeface="+mn-ea"/>
            </a:endParaRPr>
          </a:p>
          <a:p>
            <a:pPr marL="0" indent="0">
              <a:buNone/>
            </a:pPr>
            <a:r>
              <a:rPr lang="en-IN" altLang="en-US" dirty="0" smtClean="0">
                <a:latin typeface="Times New Roman" panose="02020603050405020304" charset="0"/>
                <a:cs typeface="Times New Roman" panose="02020603050405020304" charset="0"/>
              </a:rPr>
              <a:t>	 Delivery &amp; Maintenance</a:t>
            </a:r>
            <a:endParaRPr lang="en-IN" altLang="en-US" dirty="0" smtClean="0">
              <a:latin typeface="Times New Roman" panose="02020603050405020304" charset="0"/>
              <a:cs typeface="Times New Roman" panose="02020603050405020304" charset="0"/>
            </a:endParaRPr>
          </a:p>
          <a:p>
            <a:endParaRPr lang="en-US" dirty="0"/>
          </a:p>
        </p:txBody>
      </p:sp>
    </p:spTree>
  </p:cSld>
  <p:clrMapOvr>
    <a:masterClrMapping/>
  </p:clrMapOvr>
  <p:transition>
    <p:wedg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 1: Initial</a:t>
            </a:r>
            <a:endParaRPr lang="en-US" dirty="0"/>
          </a:p>
        </p:txBody>
      </p:sp>
      <p:sp>
        <p:nvSpPr>
          <p:cNvPr id="3" name="Content Placeholder 2"/>
          <p:cNvSpPr>
            <a:spLocks noGrp="1"/>
          </p:cNvSpPr>
          <p:nvPr>
            <p:ph sz="half" idx="1"/>
          </p:nvPr>
        </p:nvSpPr>
        <p:spPr>
          <a:xfrm>
            <a:off x="1676400" y="1928802"/>
            <a:ext cx="7039004" cy="4167198"/>
          </a:xfrm>
        </p:spPr>
        <p:txBody>
          <a:bodyPr/>
          <a:lstStyle/>
          <a:p>
            <a:pPr marL="0" indent="0">
              <a:buNone/>
            </a:pPr>
            <a:endParaRPr lang="en-US" sz="2000" dirty="0" smtClean="0">
              <a:latin typeface="Times New Roman" panose="02020603050405020304" charset="0"/>
              <a:cs typeface="Times New Roman" panose="02020603050405020304" charset="0"/>
            </a:endParaRPr>
          </a:p>
          <a:p>
            <a:r>
              <a:rPr lang="en-US" sz="2000" dirty="0" smtClean="0">
                <a:latin typeface="Times New Roman" panose="02020603050405020304" charset="0"/>
                <a:cs typeface="Times New Roman" panose="02020603050405020304" charset="0"/>
              </a:rPr>
              <a:t>“Business requirements are gathered in this phase. “</a:t>
            </a:r>
            <a:endParaRPr lang="en-US" sz="2000" dirty="0" smtClean="0">
              <a:latin typeface="Times New Roman" panose="02020603050405020304" charset="0"/>
              <a:cs typeface="Times New Roman" panose="02020603050405020304" charset="0"/>
            </a:endParaRPr>
          </a:p>
          <a:p>
            <a:endParaRPr lang="en-US" sz="2000" dirty="0" smtClean="0">
              <a:latin typeface="Times New Roman" panose="02020603050405020304" charset="0"/>
              <a:cs typeface="Times New Roman" panose="02020603050405020304" charset="0"/>
            </a:endParaRPr>
          </a:p>
          <a:p>
            <a:r>
              <a:rPr lang="en-US" sz="2000" dirty="0" smtClean="0">
                <a:latin typeface="Times New Roman" panose="02020603050405020304" charset="0"/>
                <a:cs typeface="Times New Roman" panose="02020603050405020304" charset="0"/>
              </a:rPr>
              <a:t>This phase is the main focus of the project managers and stake holders. Meetings with managers, stake holders and users are held in order to determine the requirements like;</a:t>
            </a:r>
            <a:endParaRPr lang="en-US" sz="2000" dirty="0" smtClean="0">
              <a:latin typeface="Times New Roman" panose="02020603050405020304" charset="0"/>
              <a:cs typeface="Times New Roman" panose="02020603050405020304" charset="0"/>
            </a:endParaRPr>
          </a:p>
          <a:p>
            <a:pPr marL="0" indent="0">
              <a:buNone/>
            </a:pPr>
            <a:r>
              <a:rPr lang="en-IN" alt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Who is going to use the system?</a:t>
            </a:r>
            <a:endParaRPr lang="en-US" sz="2000" dirty="0" smtClean="0">
              <a:latin typeface="Times New Roman" panose="02020603050405020304" charset="0"/>
              <a:cs typeface="Times New Roman" panose="02020603050405020304" charset="0"/>
            </a:endParaRPr>
          </a:p>
          <a:p>
            <a:pPr marL="0" indent="0">
              <a:buNone/>
            </a:pPr>
            <a:r>
              <a:rPr lang="en-IN" alt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How will they use the system?</a:t>
            </a:r>
            <a:endParaRPr lang="en-US" sz="2000" dirty="0" smtClean="0">
              <a:latin typeface="Times New Roman" panose="02020603050405020304" charset="0"/>
              <a:cs typeface="Times New Roman" panose="02020603050405020304" charset="0"/>
            </a:endParaRPr>
          </a:p>
          <a:p>
            <a:pPr marL="0" indent="0">
              <a:buNone/>
            </a:pPr>
            <a:r>
              <a:rPr lang="en-IN" alt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What data should be input into the system?</a:t>
            </a:r>
            <a:endParaRPr lang="en-US" sz="2000" dirty="0" smtClean="0">
              <a:latin typeface="Times New Roman" panose="02020603050405020304" charset="0"/>
              <a:cs typeface="Times New Roman" panose="02020603050405020304" charset="0"/>
            </a:endParaRPr>
          </a:p>
          <a:p>
            <a:pPr marL="0" indent="0">
              <a:buNone/>
            </a:pPr>
            <a:r>
              <a:rPr lang="en-IN" altLang="en-US" sz="2000" dirty="0" smtClean="0">
                <a:latin typeface="Times New Roman" panose="02020603050405020304" charset="0"/>
                <a:cs typeface="Times New Roman" panose="02020603050405020304" charset="0"/>
              </a:rPr>
              <a:t>	</a:t>
            </a:r>
            <a:r>
              <a:rPr lang="en-US" sz="2000" dirty="0" smtClean="0">
                <a:latin typeface="Times New Roman" panose="02020603050405020304" charset="0"/>
                <a:cs typeface="Times New Roman" panose="02020603050405020304" charset="0"/>
              </a:rPr>
              <a:t>- What data should be output by the system?</a:t>
            </a:r>
            <a:endParaRPr lang="en-US" sz="2000" dirty="0" smtClean="0">
              <a:latin typeface="Times New Roman" panose="02020603050405020304" charset="0"/>
              <a:cs typeface="Times New Roman" panose="02020603050405020304" charset="0"/>
            </a:endParaRPr>
          </a:p>
          <a:p>
            <a:endParaRPr lang="en-US" sz="2000" dirty="0"/>
          </a:p>
        </p:txBody>
      </p:sp>
    </p:spTree>
  </p:cSld>
  <p:clrMapOvr>
    <a:masterClrMapping/>
  </p:clrMapOvr>
  <p:transition>
    <p:wedg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Phase2: Analysis</a:t>
            </a:r>
            <a:endParaRPr lang="en-US" dirty="0"/>
          </a:p>
        </p:txBody>
      </p:sp>
      <p:sp>
        <p:nvSpPr>
          <p:cNvPr id="3" name="Content Placeholder 2"/>
          <p:cNvSpPr>
            <a:spLocks noGrp="1"/>
          </p:cNvSpPr>
          <p:nvPr>
            <p:ph sz="half" idx="1"/>
          </p:nvPr>
        </p:nvSpPr>
        <p:spPr>
          <a:xfrm>
            <a:off x="1676400" y="1981200"/>
            <a:ext cx="7253318" cy="4114800"/>
          </a:xfrm>
        </p:spPr>
        <p:txBody>
          <a:bodyPr/>
          <a:lstStyle/>
          <a:p>
            <a:r>
              <a:rPr lang="en-US" dirty="0" smtClean="0">
                <a:latin typeface="Times New Roman" panose="02020603050405020304" charset="0"/>
                <a:cs typeface="Times New Roman" panose="02020603050405020304" charset="0"/>
              </a:rPr>
              <a:t>“After requirement gathering these requirements are analyzed for their validity and the possibility of developing the requirements in the system.”</a:t>
            </a:r>
            <a:endParaRPr lang="en-US" dirty="0" smtClean="0">
              <a:latin typeface="Times New Roman" panose="02020603050405020304" charset="0"/>
              <a:cs typeface="Times New Roman" panose="02020603050405020304" charset="0"/>
            </a:endParaRPr>
          </a:p>
          <a:p>
            <a:endParaRPr lang="en-US" dirty="0" smtClean="0">
              <a:latin typeface="Times New Roman" panose="02020603050405020304" charset="0"/>
              <a:cs typeface="Times New Roman" panose="02020603050405020304" charset="0"/>
            </a:endParaRPr>
          </a:p>
          <a:p>
            <a:r>
              <a:rPr lang="en-US" dirty="0" smtClean="0">
                <a:latin typeface="Times New Roman" panose="02020603050405020304" charset="0"/>
                <a:cs typeface="Times New Roman" panose="02020603050405020304" charset="0"/>
              </a:rPr>
              <a:t>Requirement analysis is the most important and fundamental stage in SDLC. It is performed by both development team and testing team.</a:t>
            </a:r>
            <a:endParaRPr lang="en-US" dirty="0" smtClean="0">
              <a:latin typeface="Times New Roman" panose="02020603050405020304" charset="0"/>
              <a:cs typeface="Times New Roman" panose="02020603050405020304" charset="0"/>
            </a:endParaRPr>
          </a:p>
          <a:p>
            <a:endParaRPr lang="en-US" dirty="0"/>
          </a:p>
        </p:txBody>
      </p:sp>
    </p:spTree>
  </p:cSld>
  <p:clrMapOvr>
    <a:masterClrMapping/>
  </p:clrMapOvr>
  <p:transition>
    <p:wedg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 3: Design </a:t>
            </a:r>
            <a:endParaRPr lang="en-US" dirty="0"/>
          </a:p>
        </p:txBody>
      </p:sp>
      <p:sp>
        <p:nvSpPr>
          <p:cNvPr id="3" name="Content Placeholder 2"/>
          <p:cNvSpPr>
            <a:spLocks noGrp="1"/>
          </p:cNvSpPr>
          <p:nvPr>
            <p:ph sz="half" idx="1"/>
          </p:nvPr>
        </p:nvSpPr>
        <p:spPr>
          <a:xfrm>
            <a:off x="1676400" y="1981200"/>
            <a:ext cx="7253318" cy="4114800"/>
          </a:xfrm>
        </p:spPr>
        <p:txBody>
          <a:bodyPr/>
          <a:lstStyle/>
          <a:p>
            <a:r>
              <a:rPr lang="en-US" sz="2400" dirty="0" smtClean="0">
                <a:latin typeface="Times New Roman" panose="02020603050405020304" charset="0"/>
                <a:cs typeface="Times New Roman" panose="02020603050405020304" charset="0"/>
              </a:rPr>
              <a:t>“During this part of the design phase, the consultants/architects break down the system into pieces that can be programmed.”</a:t>
            </a:r>
            <a:endParaRPr lang="en-US" sz="2400" dirty="0" smtClean="0">
              <a:latin typeface="Times New Roman" panose="02020603050405020304" charset="0"/>
              <a:cs typeface="Times New Roman" panose="02020603050405020304" charset="0"/>
            </a:endParaRPr>
          </a:p>
          <a:p>
            <a:endParaRPr lang="en-US" sz="24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rPr>
              <a:t>System Design helps in specifying hardware and system requirements and also helps in defining overall system architecture.</a:t>
            </a:r>
            <a:endParaRPr lang="en-US" sz="2400" dirty="0" smtClean="0">
              <a:latin typeface="Times New Roman" panose="02020603050405020304" charset="0"/>
              <a:cs typeface="Times New Roman" panose="02020603050405020304" charset="0"/>
            </a:endParaRPr>
          </a:p>
          <a:p>
            <a:endParaRPr lang="en-US" sz="2400" dirty="0" smtClean="0">
              <a:latin typeface="Times New Roman" panose="02020603050405020304" charset="0"/>
              <a:cs typeface="Times New Roman" panose="02020603050405020304" charset="0"/>
            </a:endParaRPr>
          </a:p>
          <a:p>
            <a:r>
              <a:rPr lang="en-US" sz="2400" dirty="0" smtClean="0">
                <a:latin typeface="Times New Roman" panose="02020603050405020304" charset="0"/>
                <a:cs typeface="Times New Roman" panose="02020603050405020304" charset="0"/>
              </a:rPr>
              <a:t>The system design specifications serve as input for the next phase of the model.</a:t>
            </a:r>
            <a:endParaRPr lang="en-US" sz="24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Phase 4: Coding</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8975" y="1981200"/>
            <a:ext cx="7997825" cy="4114800"/>
          </a:xfrm>
        </p:spPr>
        <p:txBody>
          <a:bodyPr/>
          <a:lstStyle/>
          <a:p>
            <a:r>
              <a:rPr lang="en-US" sz="2000" dirty="0">
                <a:latin typeface="Times New Roman" panose="02020603050405020304" charset="0"/>
                <a:cs typeface="Times New Roman" panose="02020603050405020304" charset="0"/>
              </a:rPr>
              <a:t>The actual development starts and the product is built in coding phase.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The work is divided in modules/units and actual coding is started in this coding phase and it is the main focus for developer.</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 Coding is one of the longest phase of SDLC.</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IN" sz="1200" dirty="0" smtClean="0"/>
              <a:t>Example-  </a:t>
            </a:r>
            <a:endParaRPr lang="en-IN" sz="1200" dirty="0" smtClean="0"/>
          </a:p>
          <a:p>
            <a:r>
              <a:rPr lang="en-IN" sz="1200" dirty="0" smtClean="0"/>
              <a:t>Assume you are using a net banking application to transfer the amount to your friend’s account. So, you initiate the transaction, get a successful transaction message , and the amount also deducts from your account However, your friend confirms that his/her account has not received any credits yet..</a:t>
            </a:r>
            <a:endParaRPr lang="en-US" sz="1200" dirty="0"/>
          </a:p>
        </p:txBody>
      </p:sp>
    </p:spTree>
  </p:cSld>
  <p:clrMapOvr>
    <a:masterClrMapping/>
  </p:clrMapOvr>
  <p:transition>
    <p:wedg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Phase 5: Testing</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51510" y="1981200"/>
            <a:ext cx="8263890" cy="4114800"/>
          </a:xfrm>
        </p:spPr>
        <p:txBody>
          <a:bodyPr/>
          <a:lstStyle/>
          <a:p>
            <a:r>
              <a:rPr lang="en-US" sz="2000" dirty="0">
                <a:latin typeface="Times New Roman" panose="02020603050405020304" charset="0"/>
                <a:cs typeface="Times New Roman" panose="02020603050405020304" charset="0"/>
              </a:rPr>
              <a:t>In Testing phase testers execute the test cases against the application, report the defects and retested the fixed defects.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During this phase unit testing, integration testing, system testing, acceptance testing are done.</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Phase 6: Delivery &amp; Maintenance</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54990" y="1981200"/>
            <a:ext cx="8131810" cy="4114800"/>
          </a:xfrm>
        </p:spPr>
        <p:txBody>
          <a:bodyPr/>
          <a:lstStyle/>
          <a:p>
            <a:r>
              <a:rPr lang="en-US" sz="2000" dirty="0">
                <a:latin typeface="Times New Roman" panose="02020603050405020304" charset="0"/>
                <a:cs typeface="Times New Roman" panose="02020603050405020304" charset="0"/>
              </a:rPr>
              <a:t>After successful testing the product is delivered / deployed to the </a:t>
            </a:r>
            <a:r>
              <a:rPr lang="en-US" sz="2000" dirty="0" smtClean="0">
                <a:latin typeface="Times New Roman" panose="02020603050405020304" charset="0"/>
                <a:cs typeface="Times New Roman" panose="02020603050405020304" charset="0"/>
              </a:rPr>
              <a:t>c</a:t>
            </a:r>
            <a:r>
              <a:rPr lang="en-IN" altLang="en-US" sz="2000" dirty="0" err="1" smtClean="0">
                <a:latin typeface="Times New Roman" panose="02020603050405020304" charset="0"/>
                <a:cs typeface="Times New Roman" panose="02020603050405020304" charset="0"/>
              </a:rPr>
              <a:t>ustomer</a:t>
            </a:r>
            <a:r>
              <a:rPr lang="en-IN" altLang="en-US" sz="2000" dirty="0" smtClean="0">
                <a:latin typeface="Times New Roman" panose="02020603050405020304" charset="0"/>
                <a:cs typeface="Times New Roman" panose="02020603050405020304" charset="0"/>
              </a:rPr>
              <a:t>.</a:t>
            </a:r>
            <a:endParaRPr lang="en-IN" alt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During the Delivery phase, customer will perform user acceptance testing (UAT) in a real time environment.</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Once when the customers starts using the developed system then the actual problems comes up and needs to be solved from time to time. This process where the care is taken for the developed product is known as </a:t>
            </a:r>
            <a:r>
              <a:rPr lang="en-IN" altLang="en-US" sz="2000" dirty="0">
                <a:latin typeface="Times New Roman" panose="02020603050405020304" charset="0"/>
                <a:cs typeface="Times New Roman" panose="02020603050405020304" charset="0"/>
              </a:rPr>
              <a:t>M</a:t>
            </a:r>
            <a:r>
              <a:rPr lang="en-US" sz="2000" dirty="0" err="1">
                <a:latin typeface="Times New Roman" panose="02020603050405020304" charset="0"/>
                <a:cs typeface="Times New Roman" panose="02020603050405020304" charset="0"/>
              </a:rPr>
              <a:t>aintenance</a:t>
            </a:r>
            <a:r>
              <a:rPr 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b="1" dirty="0" smtClean="0"/>
          </a:p>
          <a:p>
            <a:endParaRPr lang="en-IN" b="1" dirty="0" smtClean="0"/>
          </a:p>
          <a:p>
            <a:r>
              <a:rPr lang="en-IN" b="1" dirty="0" smtClean="0"/>
              <a:t>SDLC Models:- 4</a:t>
            </a:r>
            <a:r>
              <a:rPr lang="en-IN" b="1" baseline="30000" dirty="0" smtClean="0"/>
              <a:t>th</a:t>
            </a:r>
            <a:r>
              <a:rPr lang="en-IN" b="1" dirty="0" smtClean="0"/>
              <a:t> Session</a:t>
            </a:r>
            <a:endParaRPr lang="en-US" b="1" dirty="0"/>
          </a:p>
        </p:txBody>
      </p:sp>
    </p:spTree>
  </p:cSld>
  <p:clrMapOvr>
    <a:masterClrMapping/>
  </p:clrMapOvr>
  <p:transition>
    <p:wedg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latin typeface="Times New Roman" panose="02020603050405020304" charset="0"/>
                <a:cs typeface="Times New Roman" panose="02020603050405020304" charset="0"/>
              </a:rPr>
              <a:t>SDLC Models</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lang="en-IN" altLang="en-US" dirty="0">
                <a:latin typeface="Times New Roman" panose="02020603050405020304" charset="0"/>
                <a:cs typeface="Times New Roman" panose="02020603050405020304" charset="0"/>
              </a:rPr>
              <a:t>Waterfall Model</a:t>
            </a:r>
            <a:endParaRPr lang="en-IN" altLang="en-US" dirty="0">
              <a:latin typeface="Times New Roman" panose="02020603050405020304" charset="0"/>
              <a:cs typeface="Times New Roman" panose="02020603050405020304" charset="0"/>
            </a:endParaRPr>
          </a:p>
          <a:p>
            <a:r>
              <a:rPr lang="en-IN" altLang="en-US" dirty="0">
                <a:latin typeface="Times New Roman" panose="02020603050405020304" charset="0"/>
                <a:cs typeface="Times New Roman" panose="02020603050405020304" charset="0"/>
              </a:rPr>
              <a:t>V-Shape Model</a:t>
            </a:r>
            <a:endParaRPr lang="en-IN" altLang="en-US" dirty="0">
              <a:latin typeface="Times New Roman" panose="02020603050405020304" charset="0"/>
              <a:cs typeface="Times New Roman" panose="02020603050405020304" charset="0"/>
            </a:endParaRPr>
          </a:p>
          <a:p>
            <a:r>
              <a:rPr lang="en-IN" altLang="en-US" dirty="0">
                <a:latin typeface="Times New Roman" panose="02020603050405020304" charset="0"/>
                <a:cs typeface="Times New Roman" panose="02020603050405020304" charset="0"/>
              </a:rPr>
              <a:t>Prototype Model</a:t>
            </a:r>
            <a:endParaRPr lang="en-IN" altLang="en-US" dirty="0">
              <a:latin typeface="Times New Roman" panose="02020603050405020304" charset="0"/>
              <a:cs typeface="Times New Roman" panose="02020603050405020304" charset="0"/>
            </a:endParaRPr>
          </a:p>
          <a:p>
            <a:r>
              <a:rPr lang="en-IN" altLang="en-US" dirty="0" smtClean="0">
                <a:latin typeface="Times New Roman" panose="02020603050405020304" charset="0"/>
                <a:cs typeface="Times New Roman" panose="02020603050405020304" charset="0"/>
              </a:rPr>
              <a:t>Spiral </a:t>
            </a:r>
            <a:r>
              <a:rPr lang="en-IN" altLang="en-US" dirty="0">
                <a:latin typeface="Times New Roman" panose="02020603050405020304" charset="0"/>
                <a:cs typeface="Times New Roman" panose="02020603050405020304" charset="0"/>
              </a:rPr>
              <a:t>Model</a:t>
            </a:r>
            <a:endParaRPr lang="en-IN" altLang="en-US" dirty="0">
              <a:latin typeface="Times New Roman" panose="02020603050405020304" charset="0"/>
              <a:cs typeface="Times New Roman" panose="02020603050405020304" charset="0"/>
            </a:endParaRPr>
          </a:p>
          <a:p>
            <a:r>
              <a:rPr lang="en-IN" altLang="en-US" dirty="0">
                <a:latin typeface="Times New Roman" panose="02020603050405020304" charset="0"/>
                <a:cs typeface="Times New Roman" panose="02020603050405020304" charset="0"/>
              </a:rPr>
              <a:t>Agile Model</a:t>
            </a:r>
            <a:endParaRPr lang="en-IN" altLang="en-US" dirty="0">
              <a:latin typeface="Times New Roman" panose="02020603050405020304" charset="0"/>
              <a:cs typeface="Times New Roman" panose="02020603050405020304" charset="0"/>
            </a:endParaRPr>
          </a:p>
          <a:p>
            <a:pPr marL="0" indent="0">
              <a:buNone/>
            </a:pPr>
            <a:endParaRPr lang="en-IN" altLang="en-US"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Waterfall Model</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65150" y="1981200"/>
            <a:ext cx="8121650" cy="4114800"/>
          </a:xfrm>
        </p:spPr>
        <p:txBody>
          <a:bodyPr/>
          <a:lstStyle/>
          <a:p>
            <a:r>
              <a:rPr lang="en-US" sz="2000" dirty="0">
                <a:latin typeface="Times New Roman" panose="02020603050405020304" charset="0"/>
                <a:cs typeface="Times New Roman" panose="02020603050405020304" charset="0"/>
              </a:rPr>
              <a:t>In a waterfall model, each phase must be completed fully before the next phase </a:t>
            </a:r>
            <a:r>
              <a:rPr lang="en-IN" altLang="en-US" sz="2000" dirty="0">
                <a:latin typeface="Times New Roman" panose="02020603050405020304" charset="0"/>
                <a:cs typeface="Times New Roman" panose="02020603050405020304" charset="0"/>
              </a:rPr>
              <a:t>started.</a:t>
            </a:r>
            <a:endParaRPr lang="en-IN" alt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The Waterfall Model was first Process Model to be introduced.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It is also referred to as a linear-sequential life cycle model.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It is very simple to understand and use.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This type of model is basically used for the project which is small and there are no uncertain requirements.</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graphicFrame>
        <p:nvGraphicFramePr>
          <p:cNvPr id="4" name="Content Placeholder 3"/>
          <p:cNvGraphicFramePr>
            <a:graphicFrameLocks noGrp="1"/>
          </p:cNvGraphicFramePr>
          <p:nvPr>
            <p:ph idx="1"/>
          </p:nvPr>
        </p:nvGraphicFramePr>
        <p:xfrm>
          <a:off x="1919605" y="1906270"/>
          <a:ext cx="5365750" cy="3624580"/>
        </p:xfrm>
        <a:graphic>
          <a:graphicData uri="http://schemas.openxmlformats.org/presentationml/2006/ole">
            <mc:AlternateContent xmlns:mc="http://schemas.openxmlformats.org/markup-compatibility/2006">
              <mc:Choice xmlns:v="urn:schemas-microsoft-com:vml" Requires="v">
                <p:oleObj spid="_x0000_s28685" name="" r:id="rId1" imgW="4508500" imgH="3045460" progId="PBrush">
                  <p:embed/>
                </p:oleObj>
              </mc:Choice>
              <mc:Fallback>
                <p:oleObj name="" r:id="rId1" imgW="4508500" imgH="3045460" progId="PBrush">
                  <p:embed/>
                  <p:pic>
                    <p:nvPicPr>
                      <p:cNvPr id="0" name="Picture 1" descr="image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605" y="1906270"/>
                        <a:ext cx="5365750" cy="36245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edg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Waterfall Model-	</a:t>
            </a:r>
            <a:endParaRPr lang="en-US" dirty="0"/>
          </a:p>
        </p:txBody>
      </p:sp>
      <p:sp>
        <p:nvSpPr>
          <p:cNvPr id="3" name="Content Placeholder 2"/>
          <p:cNvSpPr>
            <a:spLocks noGrp="1"/>
          </p:cNvSpPr>
          <p:nvPr>
            <p:ph idx="1"/>
          </p:nvPr>
        </p:nvSpPr>
        <p:spPr/>
        <p:txBody>
          <a:bodyPr/>
          <a:lstStyle/>
          <a:p>
            <a:r>
              <a:rPr lang="en-US" sz="1800" b="1" dirty="0" smtClean="0"/>
              <a:t>Requirement Gathering and analysis</a:t>
            </a:r>
            <a:r>
              <a:rPr lang="en-US" sz="1800" dirty="0" smtClean="0"/>
              <a:t> − All possible requirements of the system to be developed are captured in this phase and documented in a requirement specification document.</a:t>
            </a:r>
            <a:endParaRPr lang="en-US" sz="1800" dirty="0" smtClean="0"/>
          </a:p>
          <a:p>
            <a:r>
              <a:rPr lang="en-US" sz="1800" b="1" dirty="0" smtClean="0"/>
              <a:t>System Design</a:t>
            </a:r>
            <a:r>
              <a:rPr lang="en-US" sz="1800" dirty="0" smtClean="0"/>
              <a:t> − The requirement specifications from first phase are studied in this phase and the system design is prepared. This system design helps in specifying hardware and system requirements and helps in defining the overall system architecture.</a:t>
            </a:r>
            <a:endParaRPr lang="en-US" sz="1800" dirty="0" smtClean="0"/>
          </a:p>
          <a:p>
            <a:r>
              <a:rPr lang="en-US" sz="1800" b="1" dirty="0" smtClean="0"/>
              <a:t>Implementation</a:t>
            </a:r>
            <a:r>
              <a:rPr lang="en-US" sz="1800" dirty="0" smtClean="0"/>
              <a:t> − With inputs from the system design, the system is first developed in small programs called units, which are integrated in the next phase. Each unit is developed and tested for its functionality, which is referred to as Unit Testing.</a:t>
            </a:r>
            <a:endParaRPr lang="en-US" sz="1800" dirty="0" smtClean="0"/>
          </a:p>
          <a:p>
            <a:pPr>
              <a:buNone/>
            </a:pPr>
            <a:br>
              <a:rPr lang="en-US" sz="1800" dirty="0" smtClean="0"/>
            </a:br>
            <a:endParaRPr lang="en-US" sz="1800" dirty="0"/>
          </a:p>
        </p:txBody>
      </p:sp>
    </p:spTree>
  </p:cSld>
  <p:clrMapOvr>
    <a:masterClrMapping/>
  </p:clrMapOvr>
  <p:transition>
    <p:wedg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1800" b="1" dirty="0" smtClean="0"/>
              <a:t>Integration and Testing</a:t>
            </a:r>
            <a:r>
              <a:rPr lang="en-US" sz="1800" dirty="0" smtClean="0"/>
              <a:t> − All the units developed in the implementation phase are integrated into a system after testing of each unit. Post integration the entire system is tested for any faults and failures.</a:t>
            </a:r>
            <a:endParaRPr lang="en-US" sz="1800" dirty="0" smtClean="0"/>
          </a:p>
          <a:p>
            <a:r>
              <a:rPr lang="en-US" sz="1800" b="1" dirty="0" smtClean="0"/>
              <a:t>Deployment of system</a:t>
            </a:r>
            <a:r>
              <a:rPr lang="en-US" sz="1800" dirty="0" smtClean="0"/>
              <a:t> − Once the functional and non-functional testing is done; the product is deployed in the customer environment or released into the market.</a:t>
            </a:r>
            <a:endParaRPr lang="en-US" sz="1800" dirty="0" smtClean="0"/>
          </a:p>
          <a:p>
            <a:r>
              <a:rPr lang="en-US" sz="1800" b="1" dirty="0" smtClean="0"/>
              <a:t>Maintenance</a:t>
            </a:r>
            <a:r>
              <a:rPr lang="en-US" sz="1800" dirty="0" smtClean="0"/>
              <a:t> − There are some issues which come up in the client environment. To fix those issues, patches are released. Also to enhance the product some better versions are released. Maintenance is done to deliver these changes in the customer environment.</a:t>
            </a:r>
            <a:endParaRPr lang="en-US" sz="1800" dirty="0" smtClean="0"/>
          </a:p>
          <a:p>
            <a:endParaRPr lang="en-US" sz="1800" dirty="0"/>
          </a:p>
        </p:txBody>
      </p:sp>
    </p:spTree>
  </p:cSld>
  <p:clrMapOvr>
    <a:masterClrMapping/>
  </p:clrMapOvr>
  <p:transition>
    <p:wedg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21055" y="1981200"/>
            <a:ext cx="7865745" cy="4114800"/>
          </a:xfrm>
        </p:spPr>
        <p:txBody>
          <a:bodyPr/>
          <a:lstStyle/>
          <a:p>
            <a:r>
              <a:rPr lang="en-US" sz="2000" b="1" dirty="0">
                <a:latin typeface="Times New Roman" panose="02020603050405020304" charset="0"/>
                <a:cs typeface="Times New Roman" panose="02020603050405020304" charset="0"/>
              </a:rPr>
              <a:t>When to use the waterfall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This model is used only when the requirements are very well known, clear and fixed.</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The project is short.</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b="1" dirty="0">
                <a:latin typeface="Times New Roman" panose="02020603050405020304" charset="0"/>
                <a:cs typeface="Times New Roman" panose="02020603050405020304" charset="0"/>
              </a:rPr>
              <a:t>Advantages of waterfall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This model is simple and easy to understand and use.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It is easy to manage due to the rigidity of the model</a:t>
            </a:r>
            <a:r>
              <a:rPr lang="en-IN" alt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In this model phases are processed and completed one at a time</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60400" y="1981200"/>
            <a:ext cx="8026400" cy="4114800"/>
          </a:xfrm>
        </p:spPr>
        <p:txBody>
          <a:bodyPr/>
          <a:lstStyle/>
          <a:p>
            <a:r>
              <a:rPr lang="en-US" sz="2000" b="1" dirty="0">
                <a:latin typeface="Times New Roman" panose="02020603050405020304" charset="0"/>
                <a:cs typeface="Times New Roman" panose="02020603050405020304" charset="0"/>
              </a:rPr>
              <a:t>Disadvantages of waterfall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Once an application is in the testing stage, it is very difficult to go back and change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No working software is produced until late during the life cycle.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High amounts of risk</a:t>
            </a:r>
            <a:r>
              <a:rPr lang="en-IN" altLang="en-US" sz="2000" dirty="0">
                <a:latin typeface="Times New Roman" panose="02020603050405020304" charset="0"/>
                <a:cs typeface="Times New Roman" panose="02020603050405020304" charset="0"/>
              </a:rPr>
              <a:t>.</a:t>
            </a:r>
            <a:endParaRPr lang="en-IN" alt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Not a good model for complex and object-oriented projects.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Poor model for long and ongoing projects.</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pPr>
              <a:buNone/>
            </a:pPr>
            <a:r>
              <a:rPr lang="en-IN" sz="1400" dirty="0" smtClean="0"/>
              <a:t>Likewise, your account is also reflecting the reversed transaction.</a:t>
            </a:r>
            <a:endParaRPr lang="en-IN" sz="1400" dirty="0" smtClean="0"/>
          </a:p>
          <a:p>
            <a:pPr>
              <a:buNone/>
            </a:pPr>
            <a:endParaRPr lang="en-IN" sz="1400" dirty="0" smtClean="0"/>
          </a:p>
          <a:p>
            <a:pPr>
              <a:buNone/>
            </a:pPr>
            <a:r>
              <a:rPr lang="en-IN" sz="1400" dirty="0" smtClean="0"/>
              <a:t>This will surely make you upset and leave you as  an unsatisfied customer. </a:t>
            </a:r>
            <a:endParaRPr lang="en-US" sz="1400" dirty="0"/>
          </a:p>
        </p:txBody>
      </p:sp>
    </p:spTree>
  </p:cSld>
  <p:clrMapOvr>
    <a:masterClrMapping/>
  </p:clrMapOvr>
  <p:transition>
    <p:wedg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V-Shape Model</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37210" y="1981200"/>
            <a:ext cx="8149590" cy="4114800"/>
          </a:xfrm>
        </p:spPr>
        <p:txBody>
          <a:bodyPr/>
          <a:lstStyle/>
          <a:p>
            <a:r>
              <a:rPr lang="en-US" sz="2000" dirty="0">
                <a:latin typeface="Times New Roman" panose="02020603050405020304" charset="0"/>
                <a:cs typeface="Times New Roman" panose="02020603050405020304" charset="0"/>
              </a:rPr>
              <a:t>The </a:t>
            </a:r>
            <a:r>
              <a:rPr lang="en-US" sz="2000" dirty="0" smtClean="0">
                <a:latin typeface="Times New Roman" panose="02020603050405020304" charset="0"/>
                <a:cs typeface="Times New Roman" panose="02020603050405020304" charset="0"/>
              </a:rPr>
              <a:t> V-model </a:t>
            </a:r>
            <a:r>
              <a:rPr lang="en-US" sz="2000" dirty="0">
                <a:latin typeface="Times New Roman" panose="02020603050405020304" charset="0"/>
                <a:cs typeface="Times New Roman" panose="02020603050405020304" charset="0"/>
              </a:rPr>
              <a:t>is a SDLC model where execution of processes happens in a sequential manner in V-shape.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V-Shaped life cycle is a sequential path of execution of processes. Each phase must be completed before the next phase begins</a:t>
            </a:r>
            <a:r>
              <a:rPr lang="en-IN" altLang="en-US" sz="2000" dirty="0">
                <a:latin typeface="Times New Roman" panose="02020603050405020304" charset="0"/>
                <a:cs typeface="Times New Roman" panose="02020603050405020304" charset="0"/>
              </a:rPr>
              <a:t>.</a:t>
            </a:r>
            <a:endParaRPr lang="en-IN" altLang="en-US" sz="2000" dirty="0">
              <a:latin typeface="Times New Roman" panose="02020603050405020304" charset="0"/>
              <a:cs typeface="Times New Roman" panose="02020603050405020304" charset="0"/>
            </a:endParaRPr>
          </a:p>
          <a:p>
            <a:endParaRPr lang="en-IN" alt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 Testing of the product is planned in parallel with a corresponding phase of development.</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dirty="0">
                <a:latin typeface="Times New Roman" panose="02020603050405020304" charset="0"/>
                <a:cs typeface="Times New Roman" panose="02020603050405020304" charset="0"/>
              </a:rPr>
              <a:t>Cont...</a:t>
            </a:r>
            <a:endParaRPr lang="en-IN" altLang="en-US" sz="4000" dirty="0">
              <a:latin typeface="Times New Roman" panose="02020603050405020304" charset="0"/>
              <a:cs typeface="Times New Roman" panose="02020603050405020304" charset="0"/>
            </a:endParaRPr>
          </a:p>
        </p:txBody>
      </p:sp>
      <p:graphicFrame>
        <p:nvGraphicFramePr>
          <p:cNvPr id="4" name="Content Placeholder 3"/>
          <p:cNvGraphicFramePr>
            <a:graphicFrameLocks noGrp="1"/>
          </p:cNvGraphicFramePr>
          <p:nvPr>
            <p:ph idx="1"/>
          </p:nvPr>
        </p:nvGraphicFramePr>
        <p:xfrm>
          <a:off x="1107440" y="1752600"/>
          <a:ext cx="6513195" cy="4009390"/>
        </p:xfrm>
        <a:graphic>
          <a:graphicData uri="http://schemas.openxmlformats.org/presentationml/2006/ole">
            <mc:AlternateContent xmlns:mc="http://schemas.openxmlformats.org/markup-compatibility/2006">
              <mc:Choice xmlns:v="urn:schemas-microsoft-com:vml" Requires="v">
                <p:oleObj spid="_x0000_s50189" name="" r:id="rId1" imgW="6513195" imgH="4009390" progId="PBrush">
                  <p:embed/>
                </p:oleObj>
              </mc:Choice>
              <mc:Fallback>
                <p:oleObj name="" r:id="rId1" imgW="6513195" imgH="4009390" progId="PBrush">
                  <p:embed/>
                  <p:pic>
                    <p:nvPicPr>
                      <p:cNvPr id="0" name="Picture 1" descr="image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440" y="1752600"/>
                        <a:ext cx="6513195" cy="4009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edg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Phases of V Model -</a:t>
            </a:r>
            <a:endParaRPr lang="en-US" dirty="0"/>
          </a:p>
        </p:txBody>
      </p:sp>
      <p:sp>
        <p:nvSpPr>
          <p:cNvPr id="3" name="Content Placeholder 2"/>
          <p:cNvSpPr>
            <a:spLocks noGrp="1"/>
          </p:cNvSpPr>
          <p:nvPr>
            <p:ph idx="1"/>
          </p:nvPr>
        </p:nvSpPr>
        <p:spPr/>
        <p:txBody>
          <a:bodyPr/>
          <a:lstStyle/>
          <a:p>
            <a:r>
              <a:rPr lang="en-US" sz="1400" dirty="0" smtClean="0"/>
              <a:t>Business Requirement Analysis</a:t>
            </a:r>
            <a:endParaRPr lang="en-US" sz="1400" dirty="0" smtClean="0"/>
          </a:p>
          <a:p>
            <a:r>
              <a:rPr lang="en-US" sz="1400" dirty="0" smtClean="0"/>
              <a:t>This is the first phase in the development cycle where the product requirements are understood from the customer’s perspective. This phase involves detailed communication with the customer to understand his expectations and exact requirement. This is a very important activity and needs to be managed well, as most of the customers are not sure about what exactly they need. </a:t>
            </a:r>
            <a:endParaRPr lang="en-US" sz="1400" dirty="0" smtClean="0"/>
          </a:p>
          <a:p>
            <a:endParaRPr lang="en-US" sz="1400" dirty="0" smtClean="0"/>
          </a:p>
          <a:p>
            <a:r>
              <a:rPr lang="en-US" sz="1400" dirty="0" smtClean="0"/>
              <a:t>System Design</a:t>
            </a:r>
            <a:endParaRPr lang="en-US" sz="1400" dirty="0" smtClean="0"/>
          </a:p>
          <a:p>
            <a:r>
              <a:rPr lang="en-US" sz="1400" dirty="0" smtClean="0"/>
              <a:t>Once you have the clear and detailed product requirements, it is time to design the complete system. The system design will have the understanding and detailing the complete hardware and communication setup for the product under development. The system test plan is developed based on the system design. Doing this at an earlier stage leaves more time for the actual test execution later.</a:t>
            </a:r>
            <a:endParaRPr lang="en-US" sz="1400" dirty="0" smtClean="0"/>
          </a:p>
          <a:p>
            <a:endParaRPr lang="en-US" sz="1400" dirty="0" smtClean="0"/>
          </a:p>
          <a:p>
            <a:r>
              <a:rPr lang="en-US" sz="1400" dirty="0" smtClean="0"/>
              <a:t>Architectural Design</a:t>
            </a:r>
            <a:endParaRPr lang="en-US" sz="1400" dirty="0" smtClean="0"/>
          </a:p>
          <a:p>
            <a:r>
              <a:rPr lang="en-US" sz="1400" dirty="0" smtClean="0"/>
              <a:t>Architectural specifications are understood and designed in this phase. Usually more than one technical approach is proposed and based on the technical and financial feasibility the final decision is taken. </a:t>
            </a:r>
            <a:endParaRPr lang="en-US" sz="1400" dirty="0" smtClean="0"/>
          </a:p>
          <a:p>
            <a:endParaRPr lang="en-US" sz="1400" dirty="0"/>
          </a:p>
        </p:txBody>
      </p:sp>
    </p:spTree>
  </p:cSld>
  <p:clrMapOvr>
    <a:masterClrMapping/>
  </p:clrMapOvr>
  <p:transition>
    <p:wedg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1600" dirty="0" smtClean="0"/>
              <a:t>Module Design</a:t>
            </a:r>
            <a:endParaRPr lang="en-US" sz="1600" dirty="0" smtClean="0"/>
          </a:p>
          <a:p>
            <a:r>
              <a:rPr lang="en-US" sz="1600" dirty="0" smtClean="0"/>
              <a:t>In this phase, the detailed internal design for all the system modules is specified, referred to as </a:t>
            </a:r>
            <a:r>
              <a:rPr lang="en-US" sz="1600" b="1" dirty="0" smtClean="0"/>
              <a:t>Low Level Design (LLD)</a:t>
            </a:r>
            <a:r>
              <a:rPr lang="en-US" sz="1600" dirty="0" smtClean="0"/>
              <a:t>. It is important that the design is compatible with the other modules in the system architecture and the other external systems.</a:t>
            </a:r>
            <a:endParaRPr lang="en-US" sz="1600" dirty="0" smtClean="0"/>
          </a:p>
          <a:p>
            <a:r>
              <a:rPr lang="en-US" sz="1600" dirty="0" smtClean="0"/>
              <a:t>Coding Phase</a:t>
            </a:r>
            <a:endParaRPr lang="en-US" sz="1600" dirty="0" smtClean="0"/>
          </a:p>
          <a:p>
            <a:r>
              <a:rPr lang="en-US" sz="1600" dirty="0" smtClean="0"/>
              <a:t>The actual coding of the system modules designed in the design phase is taken up in the Coding phase. The best suitable programming language is decided based on the system and architectural requirements.</a:t>
            </a:r>
            <a:endParaRPr lang="en-US" sz="1600" dirty="0"/>
          </a:p>
        </p:txBody>
      </p:sp>
    </p:spTree>
  </p:cSld>
  <p:clrMapOvr>
    <a:masterClrMapping/>
  </p:clrMapOvr>
  <p:transition>
    <p:wedg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V-Model Phases-</a:t>
            </a:r>
            <a:endParaRPr lang="en-US" dirty="0"/>
          </a:p>
        </p:txBody>
      </p:sp>
      <p:sp>
        <p:nvSpPr>
          <p:cNvPr id="3" name="Content Placeholder 2"/>
          <p:cNvSpPr>
            <a:spLocks noGrp="1"/>
          </p:cNvSpPr>
          <p:nvPr>
            <p:ph idx="1"/>
          </p:nvPr>
        </p:nvSpPr>
        <p:spPr/>
        <p:txBody>
          <a:bodyPr/>
          <a:lstStyle/>
          <a:p>
            <a:r>
              <a:rPr lang="en-US" sz="1400" dirty="0" smtClean="0"/>
              <a:t>Validation Phases</a:t>
            </a:r>
            <a:endParaRPr lang="en-US" sz="1400" dirty="0" smtClean="0"/>
          </a:p>
          <a:p>
            <a:r>
              <a:rPr lang="en-US" sz="1400" dirty="0" smtClean="0"/>
              <a:t>The different Validation Phases in a V-Model are explained in detail below.</a:t>
            </a:r>
            <a:endParaRPr lang="en-US" sz="1400" dirty="0" smtClean="0"/>
          </a:p>
          <a:p>
            <a:r>
              <a:rPr lang="en-US" sz="1400" dirty="0" smtClean="0"/>
              <a:t>Unit Testing</a:t>
            </a:r>
            <a:endParaRPr lang="en-US" sz="1400" dirty="0" smtClean="0"/>
          </a:p>
          <a:p>
            <a:r>
              <a:rPr lang="en-US" sz="1400" dirty="0" smtClean="0"/>
              <a:t>Unit tests designed in the module design phase are executed on the code during this validation phase. Unit testing is the testing at code level and helps eliminate bugs at an early stage, though all defects cannot be uncovered by unit testing.</a:t>
            </a:r>
            <a:endParaRPr lang="en-US" sz="1400" dirty="0" smtClean="0"/>
          </a:p>
          <a:p>
            <a:r>
              <a:rPr lang="en-US" sz="1400" dirty="0" smtClean="0"/>
              <a:t>Integration Testing-</a:t>
            </a:r>
            <a:endParaRPr lang="en-US" sz="1400" dirty="0" smtClean="0"/>
          </a:p>
          <a:p>
            <a:r>
              <a:rPr lang="en-US" sz="1400" dirty="0" smtClean="0"/>
              <a:t>Integration testing is associated with the architectural design phase. Integration tests are performed to test the coexistence and communication of the internal modules within the system.</a:t>
            </a:r>
            <a:endParaRPr lang="en-US" sz="1400" dirty="0" smtClean="0"/>
          </a:p>
          <a:p>
            <a:r>
              <a:rPr lang="en-US" sz="1400" dirty="0" smtClean="0"/>
              <a:t>System Testing-</a:t>
            </a:r>
            <a:endParaRPr lang="en-US" sz="1400" dirty="0" smtClean="0"/>
          </a:p>
          <a:p>
            <a:r>
              <a:rPr lang="en-US" sz="1400" dirty="0" smtClean="0"/>
              <a:t>System testing is directly associated with the system design phase. System tests check the entire system functionality and the communication of the system under development with external systems. Most of the software and hardware compatibility issues can be uncovered during this system test execution.</a:t>
            </a:r>
            <a:endParaRPr lang="en-US" sz="1400" dirty="0" smtClean="0"/>
          </a:p>
        </p:txBody>
      </p:sp>
    </p:spTree>
  </p:cSld>
  <p:clrMapOvr>
    <a:masterClrMapping/>
  </p:clrMapOvr>
  <p:transition>
    <p:wedg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sp>
        <p:nvSpPr>
          <p:cNvPr id="3" name="Content Placeholder 2"/>
          <p:cNvSpPr>
            <a:spLocks noGrp="1"/>
          </p:cNvSpPr>
          <p:nvPr>
            <p:ph idx="1"/>
          </p:nvPr>
        </p:nvSpPr>
        <p:spPr/>
        <p:txBody>
          <a:bodyPr/>
          <a:lstStyle/>
          <a:p>
            <a:r>
              <a:rPr lang="en-US" sz="2000" dirty="0" smtClean="0"/>
              <a:t>Acceptance Testing</a:t>
            </a:r>
            <a:endParaRPr lang="en-US" sz="2000" dirty="0" smtClean="0"/>
          </a:p>
          <a:p>
            <a:r>
              <a:rPr lang="en-US" sz="2000" dirty="0" smtClean="0"/>
              <a:t>Acceptance testing is associated with the business requirement analysis phase and involves testing the product in user environment. Acceptance tests uncover the compatibility issues with the other systems available in the user environment. It also discovers the non-functional issues such as load and performance defects in the actual user environment.</a:t>
            </a:r>
            <a:endParaRPr lang="en-US" sz="2000" dirty="0" smtClean="0"/>
          </a:p>
          <a:p>
            <a:endParaRPr lang="en-US" sz="2000" dirty="0" smtClean="0"/>
          </a:p>
          <a:p>
            <a:endParaRPr lang="en-US" sz="2000" dirty="0"/>
          </a:p>
        </p:txBody>
      </p:sp>
    </p:spTree>
  </p:cSld>
  <p:clrMapOvr>
    <a:masterClrMapping/>
  </p:clrMapOvr>
  <p:transition>
    <p:wedg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78815" y="1676400"/>
            <a:ext cx="8007985" cy="4114800"/>
          </a:xfrm>
        </p:spPr>
        <p:txBody>
          <a:bodyPr/>
          <a:lstStyle/>
          <a:p>
            <a:r>
              <a:rPr lang="en-US" sz="2000" b="1" dirty="0">
                <a:latin typeface="Times New Roman" panose="02020603050405020304" charset="0"/>
                <a:cs typeface="Times New Roman" panose="02020603050405020304" charset="0"/>
              </a:rPr>
              <a:t>When to use the V-model: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The V-shaped model should be used for small to medium sized projects where requirements are clearly defined and fixed.</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The V-Shaped model should be chosen when ample technical resources are available with needed technical expertise.</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b="1" dirty="0">
                <a:latin typeface="Times New Roman" panose="02020603050405020304" charset="0"/>
                <a:cs typeface="Times New Roman" panose="02020603050405020304" charset="0"/>
              </a:rPr>
              <a:t>Advantages of V-model: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Simple and easy to use.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Testing activities like planning, test designing happens well before coding. This saves a lot of time.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Proactive defect tracking – that is defects are found at early stage.</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55015" y="1981200"/>
            <a:ext cx="7931785" cy="4114800"/>
          </a:xfrm>
        </p:spPr>
        <p:txBody>
          <a:bodyPr/>
          <a:lstStyle/>
          <a:p>
            <a:r>
              <a:rPr lang="en-US" sz="2000" b="1" dirty="0">
                <a:latin typeface="Times New Roman" panose="02020603050405020304" charset="0"/>
                <a:cs typeface="Times New Roman" panose="02020603050405020304" charset="0"/>
              </a:rPr>
              <a:t>Disadvantages of V-model:</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Software is developed during the implementation phase, so no early prototypes of the software are produced. </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If any changes happen in midway, then the test documents along with requirement documents has to be updated.</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sym typeface="+mn-ea"/>
              </a:rPr>
              <a:t>Prototype Model</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69290" y="1487170"/>
            <a:ext cx="7760335" cy="4114800"/>
          </a:xfrm>
        </p:spPr>
        <p:txBody>
          <a:bodyPr/>
          <a:lstStyle/>
          <a:p>
            <a:pPr marL="0" indent="0">
              <a:buNone/>
            </a:pPr>
            <a:endParaRPr lang="en-US" sz="2000" dirty="0">
              <a:latin typeface="Times New Roman" panose="02020603050405020304" charset="0"/>
              <a:cs typeface="Times New Roman" panose="02020603050405020304" charset="0"/>
            </a:endParaRPr>
          </a:p>
          <a:p>
            <a:r>
              <a:rPr lang="en-US" sz="2000" dirty="0" err="1">
                <a:latin typeface="Times New Roman" panose="02020603050405020304" charset="0"/>
                <a:cs typeface="Times New Roman" panose="02020603050405020304" charset="0"/>
              </a:rPr>
              <a:t>Protot</a:t>
            </a:r>
            <a:r>
              <a:rPr lang="en-IN" altLang="en-US" sz="2000" dirty="0" err="1">
                <a:latin typeface="Times New Roman" panose="02020603050405020304" charset="0"/>
                <a:cs typeface="Times New Roman" panose="02020603050405020304" charset="0"/>
              </a:rPr>
              <a:t>ype</a:t>
            </a:r>
            <a:r>
              <a:rPr lang="en-IN" altLang="en-US" sz="2000" dirty="0">
                <a:latin typeface="Times New Roman" panose="02020603050405020304" charset="0"/>
                <a:cs typeface="Times New Roman" panose="02020603050405020304" charset="0"/>
              </a:rPr>
              <a:t> means a approximate version of a final system or product.</a:t>
            </a:r>
            <a:endParaRPr lang="en-IN" altLang="en-US" sz="2000" dirty="0">
              <a:latin typeface="Times New Roman" panose="02020603050405020304" charset="0"/>
              <a:cs typeface="Times New Roman" panose="02020603050405020304" charset="0"/>
            </a:endParaRPr>
          </a:p>
          <a:p>
            <a:endParaRPr lang="en-IN" altLang="en-US" sz="2000" dirty="0">
              <a:latin typeface="Times New Roman" panose="02020603050405020304" charset="0"/>
              <a:cs typeface="Times New Roman" panose="02020603050405020304" charset="0"/>
            </a:endParaRPr>
          </a:p>
          <a:p>
            <a:r>
              <a:rPr lang="en-IN" altLang="en-US" sz="2000" dirty="0">
                <a:latin typeface="Times New Roman" panose="02020603050405020304" charset="0"/>
                <a:cs typeface="Times New Roman" panose="02020603050405020304" charset="0"/>
              </a:rPr>
              <a:t>It is used when prototype is built tested and then </a:t>
            </a:r>
            <a:r>
              <a:rPr lang="en-IN" altLang="en-US" sz="2000" dirty="0" err="1">
                <a:latin typeface="Times New Roman" panose="02020603050405020304" charset="0"/>
                <a:cs typeface="Times New Roman" panose="02020603050405020304" charset="0"/>
              </a:rPr>
              <a:t>reworke</a:t>
            </a:r>
            <a:r>
              <a:rPr lang="en-IN" altLang="en-US" sz="2000" dirty="0">
                <a:latin typeface="Times New Roman" panose="02020603050405020304" charset="0"/>
                <a:cs typeface="Times New Roman" panose="02020603050405020304" charset="0"/>
              </a:rPr>
              <a:t> as necessary until an acceptable prototype is finally </a:t>
            </a:r>
            <a:r>
              <a:rPr lang="en-IN" altLang="en-US" sz="2000" dirty="0" err="1">
                <a:latin typeface="Times New Roman" panose="02020603050405020304" charset="0"/>
                <a:cs typeface="Times New Roman" panose="02020603050405020304" charset="0"/>
              </a:rPr>
              <a:t>achived</a:t>
            </a:r>
            <a:r>
              <a:rPr lang="en-IN" altLang="en-US" sz="2000" dirty="0">
                <a:latin typeface="Times New Roman" panose="02020603050405020304" charset="0"/>
                <a:cs typeface="Times New Roman" panose="02020603050405020304" charset="0"/>
              </a:rPr>
              <a:t>. </a:t>
            </a:r>
            <a:endParaRPr lang="en-IN" alt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b="1" dirty="0">
                <a:latin typeface="Times New Roman" panose="02020603050405020304" charset="0"/>
                <a:cs typeface="Times New Roman" panose="02020603050405020304" charset="0"/>
              </a:rPr>
              <a:t>When to use Prototype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Prototype model should be used when the desired system needs to have a lot of interaction with the end users.</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graphicFrame>
        <p:nvGraphicFramePr>
          <p:cNvPr id="4" name="Content Placeholder 3"/>
          <p:cNvGraphicFramePr>
            <a:graphicFrameLocks noGrp="1"/>
          </p:cNvGraphicFramePr>
          <p:nvPr>
            <p:ph idx="1"/>
          </p:nvPr>
        </p:nvGraphicFramePr>
        <p:xfrm>
          <a:off x="973455" y="1913255"/>
          <a:ext cx="6781165" cy="2527935"/>
        </p:xfrm>
        <a:graphic>
          <a:graphicData uri="http://schemas.openxmlformats.org/presentationml/2006/ole">
            <mc:AlternateContent xmlns:mc="http://schemas.openxmlformats.org/markup-compatibility/2006">
              <mc:Choice xmlns:v="urn:schemas-microsoft-com:vml" Requires="v">
                <p:oleObj spid="_x0000_s54285" name="" r:id="rId1" imgW="5641340" imgH="2103120" progId="PBrush">
                  <p:embed/>
                </p:oleObj>
              </mc:Choice>
              <mc:Fallback>
                <p:oleObj name="" r:id="rId1" imgW="5641340" imgH="2103120" progId="PBrush">
                  <p:embed/>
                  <p:pic>
                    <p:nvPicPr>
                      <p:cNvPr id="0" name="Picture 1" descr="image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455" y="1913255"/>
                        <a:ext cx="6781165" cy="25279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p:txBody>
          <a:bodyPr vert="horz" wrap="square" lIns="91440" tIns="45720" rIns="91440" bIns="45720" anchor="ctr"/>
          <a:lstStyle/>
          <a:p>
            <a:pPr eaLnBrk="1" hangingPunct="1"/>
            <a:r>
              <a:rPr lang="en-IN" dirty="0"/>
              <a:t>Benefits of Software Testing</a:t>
            </a:r>
            <a:endParaRPr lang="en-IN" dirty="0"/>
          </a:p>
        </p:txBody>
      </p:sp>
      <p:sp>
        <p:nvSpPr>
          <p:cNvPr id="6147" name="Rectangle 3"/>
          <p:cNvSpPr>
            <a:spLocks noGrp="1"/>
          </p:cNvSpPr>
          <p:nvPr>
            <p:ph idx="1"/>
          </p:nvPr>
        </p:nvSpPr>
        <p:spPr>
          <a:xfrm>
            <a:off x="774065" y="1524000"/>
            <a:ext cx="7912735" cy="4191000"/>
          </a:xfrm>
        </p:spPr>
        <p:txBody>
          <a:bodyPr vert="horz" wrap="square" lIns="91440" tIns="45720" rIns="91440" bIns="45720" anchor="t"/>
          <a:lstStyle/>
          <a:p>
            <a:pPr marL="0" indent="0" eaLnBrk="1" hangingPunct="1">
              <a:lnSpc>
                <a:spcPct val="90000"/>
              </a:lnSpc>
              <a:buNone/>
            </a:pPr>
            <a:endParaRPr sz="1400" dirty="0"/>
          </a:p>
          <a:p>
            <a:pPr eaLnBrk="1" hangingPunct="1">
              <a:lnSpc>
                <a:spcPct val="90000"/>
              </a:lnSpc>
            </a:pPr>
            <a:r>
              <a:rPr sz="1400" dirty="0"/>
              <a:t>Software testing helps in finalizing the software application against business requirements</a:t>
            </a:r>
            <a:endParaRPr sz="1400" dirty="0"/>
          </a:p>
          <a:p>
            <a:pPr eaLnBrk="1" hangingPunct="1">
              <a:lnSpc>
                <a:spcPct val="90000"/>
              </a:lnSpc>
            </a:pPr>
            <a:endParaRPr sz="1400" dirty="0"/>
          </a:p>
          <a:p>
            <a:pPr eaLnBrk="1" hangingPunct="1">
              <a:lnSpc>
                <a:spcPct val="90000"/>
              </a:lnSpc>
            </a:pPr>
            <a:r>
              <a:rPr sz="1400" dirty="0"/>
              <a:t>Software testing makes sure that the testing is being done properly and hence the system is ready for the customers to use.</a:t>
            </a:r>
            <a:endParaRPr sz="1400" dirty="0"/>
          </a:p>
          <a:p>
            <a:pPr eaLnBrk="1" hangingPunct="1">
              <a:lnSpc>
                <a:spcPct val="90000"/>
              </a:lnSpc>
            </a:pPr>
            <a:endParaRPr sz="1400" dirty="0"/>
          </a:p>
          <a:p>
            <a:pPr eaLnBrk="1" hangingPunct="1">
              <a:lnSpc>
                <a:spcPct val="90000"/>
              </a:lnSpc>
            </a:pPr>
            <a:r>
              <a:rPr sz="1400" dirty="0"/>
              <a:t>Below are few benefits of software testing.</a:t>
            </a:r>
            <a:endParaRPr sz="1400" dirty="0"/>
          </a:p>
          <a:p>
            <a:pPr marL="0" indent="0" eaLnBrk="1" hangingPunct="1">
              <a:lnSpc>
                <a:spcPct val="90000"/>
              </a:lnSpc>
              <a:buNone/>
            </a:pPr>
            <a:r>
              <a:rPr lang="en-IN" sz="1400" dirty="0"/>
              <a:t>	</a:t>
            </a:r>
            <a:r>
              <a:rPr sz="1400" dirty="0"/>
              <a:t>- Finding the defects before delivery</a:t>
            </a:r>
            <a:endParaRPr sz="1400" dirty="0"/>
          </a:p>
          <a:p>
            <a:pPr marL="0" indent="0" eaLnBrk="1" hangingPunct="1">
              <a:lnSpc>
                <a:spcPct val="90000"/>
              </a:lnSpc>
              <a:buNone/>
            </a:pPr>
            <a:r>
              <a:rPr lang="en-IN" sz="1400" dirty="0"/>
              <a:t>	- </a:t>
            </a:r>
            <a:r>
              <a:rPr sz="1400" dirty="0"/>
              <a:t>Gaines the confidence about quality</a:t>
            </a:r>
            <a:endParaRPr sz="1400" dirty="0"/>
          </a:p>
          <a:p>
            <a:pPr marL="0" indent="0" eaLnBrk="1" hangingPunct="1">
              <a:lnSpc>
                <a:spcPct val="90000"/>
              </a:lnSpc>
              <a:buNone/>
            </a:pPr>
            <a:r>
              <a:rPr lang="en-IN" sz="1400" dirty="0"/>
              <a:t>	</a:t>
            </a:r>
            <a:r>
              <a:rPr sz="1400" dirty="0"/>
              <a:t>- To Prevent defects</a:t>
            </a:r>
            <a:endParaRPr sz="1400" dirty="0"/>
          </a:p>
          <a:p>
            <a:pPr marL="0" indent="0" eaLnBrk="1" hangingPunct="1">
              <a:lnSpc>
                <a:spcPct val="90000"/>
              </a:lnSpc>
              <a:buNone/>
            </a:pPr>
            <a:r>
              <a:rPr lang="en-IN" sz="1400" dirty="0"/>
              <a:t>	</a:t>
            </a:r>
            <a:r>
              <a:rPr sz="1400" dirty="0"/>
              <a:t>- Ensure the requirements are delivered to client</a:t>
            </a:r>
            <a:endParaRPr sz="1400" dirty="0"/>
          </a:p>
        </p:txBody>
      </p:sp>
    </p:spTree>
  </p:cSld>
  <p:clrMapOvr>
    <a:masterClrMapping/>
  </p:clrMapOvr>
  <p:transition>
    <p:wedg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75310" y="1981200"/>
            <a:ext cx="8111490" cy="4114800"/>
          </a:xfrm>
        </p:spPr>
        <p:txBody>
          <a:bodyPr/>
          <a:lstStyle/>
          <a:p>
            <a:r>
              <a:rPr lang="en-US" sz="2000" b="1" dirty="0">
                <a:latin typeface="Times New Roman" panose="02020603050405020304" charset="0"/>
                <a:cs typeface="Times New Roman" panose="02020603050405020304" charset="0"/>
              </a:rPr>
              <a:t>Advantages of Prototype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Users are actively involved in the development</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Since in this methodology a working model of the system is provided, the users get a better understanding of the system being developed.</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Errors can be detected much earlier.</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Quicker user feedback is available leading to better solutions.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Missing functionality can be identified easily</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Confusing or difficult functions can be identified</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69925" y="1981200"/>
            <a:ext cx="8016875" cy="4114800"/>
          </a:xfrm>
        </p:spPr>
        <p:txBody>
          <a:bodyPr/>
          <a:lstStyle/>
          <a:p>
            <a:r>
              <a:rPr lang="en-US" sz="2000" b="1" dirty="0">
                <a:latin typeface="Times New Roman" panose="02020603050405020304" charset="0"/>
                <a:cs typeface="Times New Roman" panose="02020603050405020304" charset="0"/>
              </a:rPr>
              <a:t>Disadvantages of Prototype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Practically, this methodology may increase the complexity of the system as scope of the system may expand beyond original plans.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Incomplete application may cause application not to be used as the full system was designed</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Agile Model</a:t>
            </a:r>
            <a:endParaRPr lang="en-IN" altLang="en-US" dirty="0"/>
          </a:p>
        </p:txBody>
      </p:sp>
      <p:sp>
        <p:nvSpPr>
          <p:cNvPr id="3" name="Content Placeholder 2"/>
          <p:cNvSpPr>
            <a:spLocks noGrp="1"/>
          </p:cNvSpPr>
          <p:nvPr>
            <p:ph idx="1"/>
          </p:nvPr>
        </p:nvSpPr>
        <p:spPr>
          <a:xfrm>
            <a:off x="746125" y="1913890"/>
            <a:ext cx="7940675" cy="4343400"/>
          </a:xfrm>
        </p:spPr>
        <p:txBody>
          <a:bodyPr/>
          <a:lstStyle/>
          <a:p>
            <a:r>
              <a:rPr lang="en-US" sz="2000" dirty="0">
                <a:latin typeface="Times New Roman" panose="02020603050405020304" charset="0"/>
                <a:cs typeface="Times New Roman" panose="02020603050405020304" charset="0"/>
              </a:rPr>
              <a:t>Agile SDLC model is a combination of iterative and incremental process models with focus on process adaptability and customer satisfaction by rapid delivery of working software product.</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Agile Methods break the product into small incremental builds. These builds are provided in iterations.</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Agile model believes that every project needs to be handled differently and the existing methods need to be tailored to best suit the project requirements.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93115" y="1981200"/>
            <a:ext cx="7893685" cy="4114800"/>
          </a:xfrm>
        </p:spPr>
        <p:txBody>
          <a:bodyPr/>
          <a:lstStyle/>
          <a:p>
            <a:r>
              <a:rPr lang="en-US" sz="2000" dirty="0">
                <a:latin typeface="Times New Roman" panose="02020603050405020304" charset="0"/>
                <a:cs typeface="Times New Roman" panose="02020603050405020304" charset="0"/>
                <a:sym typeface="+mn-ea"/>
              </a:rPr>
              <a:t>Iterative approach is taken and working software build is delivered after each iteration. </a:t>
            </a:r>
            <a:endParaRPr lang="en-US" sz="2000" dirty="0">
              <a:latin typeface="Times New Roman" panose="02020603050405020304" charset="0"/>
              <a:cs typeface="Times New Roman" panose="02020603050405020304" charset="0"/>
              <a:sym typeface="+mn-ea"/>
            </a:endParaRPr>
          </a:p>
          <a:p>
            <a:endParaRPr lang="en-US" sz="2000" dirty="0">
              <a:latin typeface="Times New Roman" panose="02020603050405020304" charset="0"/>
              <a:cs typeface="Times New Roman" panose="02020603050405020304" charset="0"/>
              <a:sym typeface="+mn-ea"/>
            </a:endParaRPr>
          </a:p>
          <a:p>
            <a:r>
              <a:rPr lang="en-US" sz="2000" dirty="0">
                <a:latin typeface="Times New Roman" panose="02020603050405020304" charset="0"/>
                <a:cs typeface="Times New Roman" panose="02020603050405020304" charset="0"/>
                <a:sym typeface="+mn-ea"/>
              </a:rPr>
              <a:t>Each build is incremental in terms of features; the final build holds all the features required by the customer.</a:t>
            </a:r>
            <a:endParaRPr lang="en-US" sz="2000" dirty="0">
              <a:latin typeface="Times New Roman" panose="02020603050405020304" charset="0"/>
              <a:cs typeface="Times New Roman" panose="02020603050405020304" charset="0"/>
              <a:sym typeface="+mn-ea"/>
            </a:endParaRPr>
          </a:p>
          <a:p>
            <a:endParaRPr lang="en-US" sz="2000" dirty="0">
              <a:latin typeface="Times New Roman" panose="02020603050405020304" charset="0"/>
              <a:cs typeface="Times New Roman" panose="02020603050405020304" charset="0"/>
              <a:sym typeface="+mn-ea"/>
            </a:endParaRPr>
          </a:p>
          <a:p>
            <a:r>
              <a:rPr lang="en-US" sz="2000" dirty="0">
                <a:latin typeface="Times New Roman" panose="02020603050405020304" charset="0"/>
                <a:cs typeface="Times New Roman" panose="02020603050405020304" charset="0"/>
                <a:sym typeface="+mn-ea"/>
              </a:rPr>
              <a:t>In Agile, the tasks are divided to time boxes (small time frames) to deliver specific features for a release.</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endParaRPr lang="en-US" sz="2000" dirty="0"/>
          </a:p>
        </p:txBody>
      </p:sp>
    </p:spTree>
  </p:cSld>
  <p:clrMapOvr>
    <a:masterClrMapping/>
  </p:clrMapOvr>
  <p:transition>
    <p:wedg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ile-Model_thumb"/>
          <p:cNvPicPr>
            <a:picLocks noGrp="1" noChangeAspect="1"/>
          </p:cNvPicPr>
          <p:nvPr>
            <p:ph idx="1"/>
          </p:nvPr>
        </p:nvPicPr>
        <p:blipFill>
          <a:blip r:embed="rId1"/>
          <a:stretch>
            <a:fillRect/>
          </a:stretch>
        </p:blipFill>
        <p:spPr>
          <a:xfrm>
            <a:off x="1785918" y="785794"/>
            <a:ext cx="6313170" cy="5053965"/>
          </a:xfrm>
          <a:prstGeom prst="rect">
            <a:avLst/>
          </a:prstGeom>
        </p:spPr>
      </p:pic>
    </p:spTree>
  </p:cSld>
  <p:clrMapOvr>
    <a:masterClrMapping/>
  </p:clrMapOvr>
  <p:transition>
    <p:wedg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46100" y="1752600"/>
            <a:ext cx="8140700" cy="4114800"/>
          </a:xfrm>
        </p:spPr>
        <p:txBody>
          <a:bodyPr/>
          <a:lstStyle/>
          <a:p>
            <a:r>
              <a:rPr lang="en-US" sz="2000" b="1" dirty="0">
                <a:latin typeface="Times New Roman" panose="02020603050405020304" charset="0"/>
                <a:cs typeface="Times New Roman" panose="02020603050405020304" charset="0"/>
              </a:rPr>
              <a:t>When to use Agile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New changes can be implemented at very little cost</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To implement a new feature the developers need to lose only the work of a few days.</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Unlike the waterfall model in agile model very limited planning is required to get started with the project.</a:t>
            </a: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a:p>
            <a:pPr marL="0" indent="0">
              <a:buNone/>
            </a:pP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18135" y="1981200"/>
            <a:ext cx="8368665" cy="4114800"/>
          </a:xfrm>
        </p:spPr>
        <p:txBody>
          <a:bodyPr/>
          <a:lstStyle/>
          <a:p>
            <a:r>
              <a:rPr lang="en-US" sz="2000" b="1" dirty="0">
                <a:latin typeface="Times New Roman" panose="02020603050405020304" charset="0"/>
                <a:cs typeface="Times New Roman" panose="02020603050405020304" charset="0"/>
              </a:rPr>
              <a:t>Advantages of Agile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Customer satisfaction by continuous delivery of software.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Customers, developers and testers constantly interact with each other.</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Working software is delivered frequently</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Continuous attention to technical excellence and good design.</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Even late changes in requirements are welcomed</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Cont..</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99135" y="1981200"/>
            <a:ext cx="7987665" cy="4114800"/>
          </a:xfrm>
        </p:spPr>
        <p:txBody>
          <a:bodyPr/>
          <a:lstStyle/>
          <a:p>
            <a:r>
              <a:rPr lang="en-US" sz="2000" b="1" dirty="0">
                <a:latin typeface="Times New Roman" panose="02020603050405020304" charset="0"/>
                <a:cs typeface="Times New Roman" panose="02020603050405020304" charset="0"/>
              </a:rPr>
              <a:t>Disadvantages of Agile model:</a:t>
            </a:r>
            <a:endParaRPr lang="en-US" sz="2000" b="1"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It is difficult to assess the effort required at the beginning of the software development life cycle.</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The project can easily get taken off track if the customer representative is not clear what final outcome that they want.</a:t>
            </a:r>
            <a:endParaRPr lang="en-US" sz="2000" dirty="0">
              <a:latin typeface="Times New Roman" panose="02020603050405020304" charset="0"/>
              <a:cs typeface="Times New Roman" panose="02020603050405020304" charset="0"/>
            </a:endParaRPr>
          </a:p>
          <a:p>
            <a:pPr marL="0" indent="0">
              <a:buNone/>
            </a:pPr>
            <a:r>
              <a:rPr lang="en-IN" altLang="en-US" sz="2000" dirty="0">
                <a:latin typeface="Times New Roman" panose="02020603050405020304" charset="0"/>
                <a:cs typeface="Times New Roman" panose="02020603050405020304" charset="0"/>
              </a:rPr>
              <a:t>	</a:t>
            </a:r>
            <a:r>
              <a:rPr lang="en-US" sz="2000" dirty="0">
                <a:latin typeface="Times New Roman" panose="02020603050405020304" charset="0"/>
                <a:cs typeface="Times New Roman" panose="02020603050405020304" charset="0"/>
              </a:rPr>
              <a:t>- Only senior programmers are capable of taking the kind of decisions required during the development process.</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charset="0"/>
                <a:cs typeface="Times New Roman" panose="02020603050405020304" charset="0"/>
              </a:rPr>
              <a:t>Spiral Model</a:t>
            </a:r>
            <a:endParaRPr lang="en-IN" alt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78840" y="1981200"/>
            <a:ext cx="7807960" cy="4114800"/>
          </a:xfrm>
        </p:spPr>
        <p:txBody>
          <a:bodyPr/>
          <a:lstStyle/>
          <a:p>
            <a:r>
              <a:rPr lang="en-US" sz="2000" dirty="0">
                <a:latin typeface="Times New Roman" panose="02020603050405020304" charset="0"/>
                <a:cs typeface="Times New Roman" panose="02020603050405020304" charset="0"/>
              </a:rPr>
              <a:t>The spiral model combines the idea of iterative development with the systematic, controlled aspects of the waterfall model. </a:t>
            </a:r>
            <a:endParaRPr lang="en-US" sz="2000" dirty="0">
              <a:latin typeface="Times New Roman" panose="02020603050405020304" charset="0"/>
              <a:cs typeface="Times New Roman" panose="02020603050405020304" charset="0"/>
            </a:endParaRPr>
          </a:p>
          <a:p>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The Spiral Model is widely used in the software industry as it is in sync with the natural development process of any product, i.e. learning with maturity which involves minimum risk for the customer as well as the development firms.</a:t>
            </a:r>
            <a:endParaRPr lang="en-US" sz="2000" dirty="0">
              <a:latin typeface="Times New Roman" panose="02020603050405020304" charset="0"/>
              <a:cs typeface="Times New Roman" panose="02020603050405020304" charset="0"/>
            </a:endParaRPr>
          </a:p>
        </p:txBody>
      </p:sp>
    </p:spTree>
  </p:cSld>
  <p:clrMapOvr>
    <a:masterClrMapping/>
  </p:clrMapOvr>
  <p:transition>
    <p:wedg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
          <p:cNvPicPr>
            <a:picLocks noGrp="1" noChangeAspect="1"/>
          </p:cNvPicPr>
          <p:nvPr>
            <p:ph idx="1"/>
          </p:nvPr>
        </p:nvPicPr>
        <p:blipFill>
          <a:blip r:embed="rId1"/>
          <a:stretch>
            <a:fillRect/>
          </a:stretch>
        </p:blipFill>
        <p:spPr>
          <a:xfrm>
            <a:off x="1926590" y="1154430"/>
            <a:ext cx="5475605" cy="4669155"/>
          </a:xfrm>
          <a:prstGeom prst="rect">
            <a:avLst/>
          </a:prstGeom>
        </p:spPr>
      </p:pic>
    </p:spTree>
  </p:cSld>
  <p:clrMapOvr>
    <a:masterClrMapping/>
  </p:clrMapOvr>
  <p:transition>
    <p:wedge/>
  </p:transition>
</p:sld>
</file>

<file path=ppt/theme/theme1.xml><?xml version="1.0" encoding="utf-8"?>
<a:theme xmlns:a="http://schemas.openxmlformats.org/drawingml/2006/main" name="Cascade">
  <a:themeElements>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fontScheme name="Casca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Cascade</Template>
  <TotalTime>0</TotalTime>
  <Words>89264</Words>
  <Application>WPS Presentation</Application>
  <PresentationFormat>On-screen Show (4:3)</PresentationFormat>
  <Paragraphs>2046</Paragraphs>
  <Slides>267</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7</vt:i4>
      </vt:variant>
      <vt:variant>
        <vt:lpstr>幻灯片标题</vt:lpstr>
      </vt:variant>
      <vt:variant>
        <vt:i4>267</vt:i4>
      </vt:variant>
    </vt:vector>
  </HeadingPairs>
  <TitlesOfParts>
    <vt:vector size="283" baseType="lpstr">
      <vt:lpstr>Arial</vt:lpstr>
      <vt:lpstr>SimSun</vt:lpstr>
      <vt:lpstr>Wingdings</vt:lpstr>
      <vt:lpstr>Microsoft YaHei</vt:lpstr>
      <vt:lpstr>Arial Unicode MS</vt:lpstr>
      <vt:lpstr>Calibri</vt:lpstr>
      <vt:lpstr>Times New Roman</vt:lpstr>
      <vt:lpstr>Source Sans Pro</vt:lpstr>
      <vt:lpstr>Cascade</vt:lpstr>
      <vt:lpstr>PBrush</vt:lpstr>
      <vt:lpstr>PBrush</vt:lpstr>
      <vt:lpstr>PBrush</vt:lpstr>
      <vt:lpstr>PBrush</vt:lpstr>
      <vt:lpstr>PBrush</vt:lpstr>
      <vt:lpstr>PBrush</vt:lpstr>
      <vt:lpstr>PBrush</vt:lpstr>
      <vt:lpstr>Software Testing</vt:lpstr>
      <vt:lpstr>Software Testing Types</vt:lpstr>
      <vt:lpstr>What is Software?</vt:lpstr>
      <vt:lpstr>Why should software be tested   </vt:lpstr>
      <vt:lpstr>Cont…</vt:lpstr>
      <vt:lpstr>Why is Testing Necessary?</vt:lpstr>
      <vt:lpstr>Cont…</vt:lpstr>
      <vt:lpstr>Cont….</vt:lpstr>
      <vt:lpstr>Benefits of Software Testing</vt:lpstr>
      <vt:lpstr>What are the Testing Principles - </vt:lpstr>
      <vt:lpstr>Exhaustive Testing not possible</vt:lpstr>
      <vt:lpstr>Cont…</vt:lpstr>
      <vt:lpstr>Defect Clustering:-</vt:lpstr>
      <vt:lpstr>Pesticide Paradox:-</vt:lpstr>
      <vt:lpstr>Testing shows a presence of defects-  </vt:lpstr>
      <vt:lpstr>Absence of Error - fallacy </vt:lpstr>
      <vt:lpstr> Early Testing-  </vt:lpstr>
      <vt:lpstr>Testing is context dependent </vt:lpstr>
      <vt:lpstr>PowerPoint 演示文稿</vt:lpstr>
      <vt:lpstr>What is Quality</vt:lpstr>
      <vt:lpstr>Concept of Quality Application -</vt:lpstr>
      <vt:lpstr>Cont…</vt:lpstr>
      <vt:lpstr>Quality Assurance-</vt:lpstr>
      <vt:lpstr>Quality Control-				</vt:lpstr>
      <vt:lpstr>Cont…		</vt:lpstr>
      <vt:lpstr>PowerPoint 演示文稿</vt:lpstr>
      <vt:lpstr>6 ways Testers Contribute to Quality-			</vt:lpstr>
      <vt:lpstr>Software Testing metrics – </vt:lpstr>
      <vt:lpstr>What are the Types of Metrics-</vt:lpstr>
      <vt:lpstr>Cont…</vt:lpstr>
      <vt:lpstr>Example of Test Metrics-	</vt:lpstr>
      <vt:lpstr>PowerPoint 演示文稿</vt:lpstr>
      <vt:lpstr>What is Defect</vt:lpstr>
      <vt:lpstr>What is Defect Management </vt:lpstr>
      <vt:lpstr>Advantages of Defect Management-</vt:lpstr>
      <vt:lpstr>Defect management process  </vt:lpstr>
      <vt:lpstr>Types of Defect Management</vt:lpstr>
      <vt:lpstr>Cont…</vt:lpstr>
      <vt:lpstr> Defect Reporting:- </vt:lpstr>
      <vt:lpstr>Cont…</vt:lpstr>
      <vt:lpstr>Advantages of Defect Tracking:-</vt:lpstr>
      <vt:lpstr>Cont…</vt:lpstr>
      <vt:lpstr>Causes of Defects:-</vt:lpstr>
      <vt:lpstr>Cont...</vt:lpstr>
      <vt:lpstr>Bug Life Cycle</vt:lpstr>
      <vt:lpstr>Cont….</vt:lpstr>
      <vt:lpstr>Phases of BLC</vt:lpstr>
      <vt:lpstr>Cont…</vt:lpstr>
      <vt:lpstr>Cont…</vt:lpstr>
      <vt:lpstr>Cont…</vt:lpstr>
      <vt:lpstr>Defect Attributes:-</vt:lpstr>
      <vt:lpstr>Cont..</vt:lpstr>
      <vt:lpstr>Severity and Priority</vt:lpstr>
      <vt:lpstr>Priority Types:-</vt:lpstr>
      <vt:lpstr>Severity:-</vt:lpstr>
      <vt:lpstr>Types of Severity:-</vt:lpstr>
      <vt:lpstr>Example of Priority &amp; Severity:-</vt:lpstr>
      <vt:lpstr>Guidelines for new testers</vt:lpstr>
      <vt:lpstr>Cont…</vt:lpstr>
      <vt:lpstr>Cost of bug</vt:lpstr>
      <vt:lpstr>Cont…</vt:lpstr>
      <vt:lpstr>reduced</vt:lpstr>
      <vt:lpstr>PowerPoint 演示文稿</vt:lpstr>
      <vt:lpstr>Software Development Life Cycle (SDLC)</vt:lpstr>
      <vt:lpstr> Phases of SDLC</vt:lpstr>
      <vt:lpstr>Phase 1: Initial</vt:lpstr>
      <vt:lpstr>Phase2: Analysis</vt:lpstr>
      <vt:lpstr>Phase 3: Design </vt:lpstr>
      <vt:lpstr>Phase 4: Coding</vt:lpstr>
      <vt:lpstr>Phase 5: Testing</vt:lpstr>
      <vt:lpstr>Phase 6: Delivery &amp; Maintenance</vt:lpstr>
      <vt:lpstr>PowerPoint 演示文稿</vt:lpstr>
      <vt:lpstr>SDLC Models</vt:lpstr>
      <vt:lpstr>Waterfall Model</vt:lpstr>
      <vt:lpstr>Cont....</vt:lpstr>
      <vt:lpstr>Phases of Waterfall Model-	</vt:lpstr>
      <vt:lpstr>Cont..</vt:lpstr>
      <vt:lpstr>Cont...</vt:lpstr>
      <vt:lpstr>Cont...</vt:lpstr>
      <vt:lpstr>V-Shape Model</vt:lpstr>
      <vt:lpstr>Cont...</vt:lpstr>
      <vt:lpstr>Phases of V Model -</vt:lpstr>
      <vt:lpstr>Cont…</vt:lpstr>
      <vt:lpstr>V-Model Phases-</vt:lpstr>
      <vt:lpstr>Cont..</vt:lpstr>
      <vt:lpstr>Cont..</vt:lpstr>
      <vt:lpstr>Cont...</vt:lpstr>
      <vt:lpstr>Prototype Model</vt:lpstr>
      <vt:lpstr>Cont...</vt:lpstr>
      <vt:lpstr>Cont...</vt:lpstr>
      <vt:lpstr>Cont...</vt:lpstr>
      <vt:lpstr>Agile Model</vt:lpstr>
      <vt:lpstr>Cont...</vt:lpstr>
      <vt:lpstr>PowerPoint 演示文稿</vt:lpstr>
      <vt:lpstr>Cont...</vt:lpstr>
      <vt:lpstr>Cont...</vt:lpstr>
      <vt:lpstr>Cont..</vt:lpstr>
      <vt:lpstr>Spiral Model</vt:lpstr>
      <vt:lpstr>PowerPoint 演示文稿</vt:lpstr>
      <vt:lpstr>Phases</vt:lpstr>
      <vt:lpstr>Cont…</vt:lpstr>
      <vt:lpstr>Cont...</vt:lpstr>
      <vt:lpstr>Cont...</vt:lpstr>
      <vt:lpstr>Cont...</vt:lpstr>
      <vt:lpstr>PowerPoint 演示文稿</vt:lpstr>
      <vt:lpstr>Scrum Methodology:-</vt:lpstr>
      <vt:lpstr>Benefits of Scrum:- </vt:lpstr>
      <vt:lpstr>Cont…</vt:lpstr>
      <vt:lpstr>Cont…</vt:lpstr>
      <vt:lpstr>Advantages of Scrum</vt:lpstr>
      <vt:lpstr>Disadvantages of Scrum</vt:lpstr>
      <vt:lpstr>Scrum Artifacts:- </vt:lpstr>
      <vt:lpstr>Cont…</vt:lpstr>
      <vt:lpstr>Three Roles Of Scrums:-</vt:lpstr>
      <vt:lpstr>Product Owner:-</vt:lpstr>
      <vt:lpstr>Scrum Master:-</vt:lpstr>
      <vt:lpstr>Scrum Team:-</vt:lpstr>
      <vt:lpstr>Sprints in Scrum:-</vt:lpstr>
      <vt:lpstr>How to plan and execute scrum sprints:- </vt:lpstr>
      <vt:lpstr>Cont…</vt:lpstr>
      <vt:lpstr>PowerPoint 演示文稿</vt:lpstr>
      <vt:lpstr>V-V Process</vt:lpstr>
      <vt:lpstr>Cont...</vt:lpstr>
      <vt:lpstr>Cont...</vt:lpstr>
      <vt:lpstr>PowerPoint 演示文稿</vt:lpstr>
      <vt:lpstr>PowerPoint 演示文稿</vt:lpstr>
      <vt:lpstr>5. Levels of testing</vt:lpstr>
      <vt:lpstr>1. Unit Testing</vt:lpstr>
      <vt:lpstr>2. Integration Testing </vt:lpstr>
      <vt:lpstr>Approach for Integration testing</vt:lpstr>
      <vt:lpstr>Big Bang Approach </vt:lpstr>
      <vt:lpstr>Incremental Approach</vt:lpstr>
      <vt:lpstr>Cont...</vt:lpstr>
      <vt:lpstr>Bottom-up Integration</vt:lpstr>
      <vt:lpstr>Cont...</vt:lpstr>
      <vt:lpstr>Top-down Integration</vt:lpstr>
      <vt:lpstr>Cont...</vt:lpstr>
      <vt:lpstr>3. System Testing </vt:lpstr>
      <vt:lpstr>4. User Acceptance Testing                                       </vt:lpstr>
      <vt:lpstr>Cont..</vt:lpstr>
      <vt:lpstr>Cont..</vt:lpstr>
      <vt:lpstr>Cont... </vt:lpstr>
      <vt:lpstr>Testing Methodologies-</vt:lpstr>
      <vt:lpstr>Advantages of Black box-</vt:lpstr>
      <vt:lpstr>Disadvantages of Black box</vt:lpstr>
      <vt:lpstr>White Box Testing-</vt:lpstr>
      <vt:lpstr>Advantages of White Box-</vt:lpstr>
      <vt:lpstr>Disadvantages:-</vt:lpstr>
      <vt:lpstr>Gray Box Testing:-</vt:lpstr>
      <vt:lpstr>Advantages:-</vt:lpstr>
      <vt:lpstr>Disadvantages:-</vt:lpstr>
      <vt:lpstr>Statement coverage:-</vt:lpstr>
      <vt:lpstr>Example of Statement Cov:-</vt:lpstr>
      <vt:lpstr>Decision Coverage:-</vt:lpstr>
      <vt:lpstr>Cont</vt:lpstr>
      <vt:lpstr>PowerPoint 演示文稿</vt:lpstr>
      <vt:lpstr>Non-Functional Testing</vt:lpstr>
      <vt:lpstr>Cont...</vt:lpstr>
      <vt:lpstr>Cont...</vt:lpstr>
      <vt:lpstr>Cont…</vt:lpstr>
      <vt:lpstr>Cont…</vt:lpstr>
      <vt:lpstr>PowerPoint 演示文稿</vt:lpstr>
      <vt:lpstr>Cont…</vt:lpstr>
      <vt:lpstr>Cont….</vt:lpstr>
      <vt:lpstr>Cont…</vt:lpstr>
      <vt:lpstr>Cont…</vt:lpstr>
      <vt:lpstr>Process of Testing :- </vt:lpstr>
      <vt:lpstr>Test plan:-</vt:lpstr>
      <vt:lpstr>Test Analysis:-</vt:lpstr>
      <vt:lpstr>Cont…</vt:lpstr>
      <vt:lpstr>Cont..</vt:lpstr>
      <vt:lpstr>Cont…</vt:lpstr>
      <vt:lpstr>Construction and Verification-</vt:lpstr>
      <vt:lpstr>Test Design:-</vt:lpstr>
      <vt:lpstr>Testing Life cycle-</vt:lpstr>
      <vt:lpstr>Testing Cycles:-</vt:lpstr>
      <vt:lpstr>Requirements:-</vt:lpstr>
      <vt:lpstr>Test planning:-</vt:lpstr>
      <vt:lpstr>Test case Development-</vt:lpstr>
      <vt:lpstr>Test Data Preparations:-</vt:lpstr>
      <vt:lpstr>Non Functional Test cases:-</vt:lpstr>
      <vt:lpstr>Cont…</vt:lpstr>
      <vt:lpstr>Test Environment Setup:-</vt:lpstr>
      <vt:lpstr>Test Execution:-</vt:lpstr>
      <vt:lpstr>Cont…</vt:lpstr>
      <vt:lpstr>Activities of Test Execution:-</vt:lpstr>
      <vt:lpstr>Guidelines for Test Execution:-</vt:lpstr>
      <vt:lpstr>Entry Criteria for Test Execution:-</vt:lpstr>
      <vt:lpstr>Exit Criteria:-</vt:lpstr>
      <vt:lpstr>Test Cycle Closure:-</vt:lpstr>
      <vt:lpstr>Result Analysis and Reporting</vt:lpstr>
      <vt:lpstr>Final Testing:-</vt:lpstr>
      <vt:lpstr>Final Testing:-</vt:lpstr>
      <vt:lpstr>Implementation:-</vt:lpstr>
      <vt:lpstr>Post Implementation:-</vt:lpstr>
      <vt:lpstr>Test Closure Activities:-</vt:lpstr>
      <vt:lpstr>Cont…</vt:lpstr>
      <vt:lpstr>Cont…</vt:lpstr>
      <vt:lpstr>Cont..</vt:lpstr>
      <vt:lpstr>Cont…</vt:lpstr>
      <vt:lpstr>Cont…</vt:lpstr>
      <vt:lpstr>PowerPoint 演示文稿</vt:lpstr>
      <vt:lpstr>PowerPoint 演示文稿</vt:lpstr>
      <vt:lpstr>Boundary Value Analysis:-</vt:lpstr>
      <vt:lpstr>Cont…</vt:lpstr>
      <vt:lpstr>Equivalence partitioning:-</vt:lpstr>
      <vt:lpstr>State Transition Testing:-</vt:lpstr>
      <vt:lpstr>Cont…</vt:lpstr>
      <vt:lpstr>Decision Table Testing:-</vt:lpstr>
      <vt:lpstr>Cont…</vt:lpstr>
      <vt:lpstr>Cont…</vt:lpstr>
      <vt:lpstr>Error Guessing Technique:</vt:lpstr>
      <vt:lpstr>Introduction to test Design:-</vt:lpstr>
      <vt:lpstr>RTM :-</vt:lpstr>
      <vt:lpstr>Cont…</vt:lpstr>
      <vt:lpstr>Cont….</vt:lpstr>
      <vt:lpstr>PowerPoint 演示文稿</vt:lpstr>
      <vt:lpstr>Parameters of RTM:-</vt:lpstr>
      <vt:lpstr>Test Cases:-</vt:lpstr>
      <vt:lpstr>Cont…</vt:lpstr>
      <vt:lpstr>Test case Parameters:-</vt:lpstr>
      <vt:lpstr>Cont…</vt:lpstr>
      <vt:lpstr>Test Cases Management:-</vt:lpstr>
      <vt:lpstr>Benefits:-</vt:lpstr>
      <vt:lpstr>Best Practices of Test Cases:-</vt:lpstr>
      <vt:lpstr>Cont…</vt:lpstr>
      <vt:lpstr>Cont…</vt:lpstr>
      <vt:lpstr>Test Data:-</vt:lpstr>
      <vt:lpstr>Types of Test Data:-</vt:lpstr>
      <vt:lpstr>Boundary Test Data:-</vt:lpstr>
      <vt:lpstr>Valid Test Data:-</vt:lpstr>
      <vt:lpstr>Invalid Test Data:-</vt:lpstr>
      <vt:lpstr>Absent Data:-</vt:lpstr>
      <vt:lpstr>Test scenario:-</vt:lpstr>
      <vt:lpstr>PowerPoint 演示文稿</vt:lpstr>
      <vt:lpstr>PowerPoint 演示文稿</vt:lpstr>
      <vt:lpstr>PowerPoint 演示文稿</vt:lpstr>
      <vt:lpstr>PowerPoint 演示文稿</vt:lpstr>
      <vt:lpstr>Cont…</vt:lpstr>
      <vt:lpstr>Cont…</vt:lpstr>
      <vt:lpstr>PowerPoint 演示文稿</vt:lpstr>
      <vt:lpstr>Challenges in Manual Testing | Software Testing </vt:lpstr>
      <vt:lpstr>PowerPoint 演示文稿</vt:lpstr>
      <vt:lpstr>PowerPoint 演示文稿</vt:lpstr>
      <vt:lpstr>PowerPoint 演示文稿</vt:lpstr>
      <vt:lpstr>PowerPoint 演示文稿</vt:lpstr>
      <vt:lpstr>How to Design Test Cases and Execute?  </vt:lpstr>
      <vt:lpstr>1. Boundary Value Analysis (BVA) </vt:lpstr>
      <vt:lpstr>2. Equivalence Class Partitioning </vt:lpstr>
      <vt:lpstr>3. Decision Table Based Testing </vt:lpstr>
      <vt:lpstr>Design Table: </vt:lpstr>
      <vt:lpstr>4. State Transition Testing </vt:lpstr>
      <vt:lpstr>PowerPoint 演示文稿</vt:lpstr>
      <vt:lpstr>PowerPoint 演示文稿</vt:lpstr>
      <vt:lpstr>5. Error Guessing</vt:lpstr>
      <vt:lpstr>                     What is given to you? We have a Signup form requirement for the user registration of a popular website. You need to understand the requirements, Design Test Cases and Execute them. A document comprising of the Sample screen, Functional requirements and Error Messages are given to you as separate categories below.   SignUp Form: The below image is the Sample screen which consists of the fields.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Test Cases for Your Reference:  </vt:lpstr>
      <vt:lpstr>PowerPoint 演示文稿</vt:lpstr>
    </vt:vector>
  </TitlesOfParts>
  <Company>CSUN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Robert W. Lingard</dc:creator>
  <cp:lastModifiedBy>Dell</cp:lastModifiedBy>
  <cp:revision>147</cp:revision>
  <dcterms:created xsi:type="dcterms:W3CDTF">2004-10-19T01:02:00Z</dcterms:created>
  <dcterms:modified xsi:type="dcterms:W3CDTF">2023-08-25T04:25:46Z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1033-12.2.0.13193</vt:lpwstr>
  </property>
  <property fmtid="{D5CDD505-2E9C-101B-9397-08002B2CF9AE}" pid="3" name="ICV">
    <vt:lpwstr>1C9D52023C654A5BA5E561C8384CF94A_12</vt:lpwstr>
  </property>
</Properties>
</file>