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12192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2.png"/><Relationship Id="rId8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7.png"/><Relationship Id="rId4" Type="http://schemas.openxmlformats.org/officeDocument/2006/relationships/image" Target="../media/image39.jp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1325880" y="18288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421255" y="15525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267200" y="1676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3281" y="3326218"/>
            <a:ext cx="6762115" cy="1731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1651000">
              <a:lnSpc>
                <a:spcPct val="100000"/>
              </a:lnSpc>
              <a:spcBef>
                <a:spcPts val="95"/>
              </a:spcBef>
            </a:pPr>
            <a:r>
              <a:rPr dirty="0" sz="2800" b="0" i="0">
                <a:latin typeface="Times New Roman"/>
                <a:cs typeface="Times New Roman"/>
              </a:rPr>
              <a:t>Student</a:t>
            </a:r>
            <a:r>
              <a:rPr dirty="0" sz="2800" spc="-4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Name</a:t>
            </a:r>
            <a:r>
              <a:rPr dirty="0" sz="2800" spc="-4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:</a:t>
            </a:r>
            <a:r>
              <a:rPr dirty="0" sz="2800" spc="-4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Sowmya</a:t>
            </a:r>
            <a:r>
              <a:rPr dirty="0" sz="2800" spc="-100" b="0" i="0">
                <a:latin typeface="Times New Roman"/>
                <a:cs typeface="Times New Roman"/>
              </a:rPr>
              <a:t> </a:t>
            </a:r>
            <a:r>
              <a:rPr dirty="0" sz="2800" spc="-20" b="0" i="0">
                <a:latin typeface="Times New Roman"/>
                <a:cs typeface="Times New Roman"/>
              </a:rPr>
              <a:t>Varatharaj </a:t>
            </a:r>
            <a:r>
              <a:rPr dirty="0" sz="2800" b="0" i="0">
                <a:latin typeface="Times New Roman"/>
                <a:cs typeface="Times New Roman"/>
              </a:rPr>
              <a:t>Register</a:t>
            </a:r>
            <a:r>
              <a:rPr dirty="0" sz="2800" spc="-2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No</a:t>
            </a:r>
            <a:r>
              <a:rPr dirty="0" sz="2800" spc="-1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:</a:t>
            </a:r>
            <a:r>
              <a:rPr dirty="0" sz="2800" spc="-20" b="0" i="0">
                <a:latin typeface="Times New Roman"/>
                <a:cs typeface="Times New Roman"/>
              </a:rPr>
              <a:t> </a:t>
            </a:r>
            <a:r>
              <a:rPr dirty="0" sz="2800" spc="-10" b="0" i="0">
                <a:latin typeface="Times New Roman"/>
                <a:cs typeface="Times New Roman"/>
              </a:rPr>
              <a:t>312220266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0" i="0">
                <a:latin typeface="Times New Roman"/>
                <a:cs typeface="Times New Roman"/>
              </a:rPr>
              <a:t>Department</a:t>
            </a:r>
            <a:r>
              <a:rPr dirty="0" sz="2800" spc="-50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:</a:t>
            </a:r>
            <a:r>
              <a:rPr dirty="0" sz="2800" spc="-4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IIIrd</a:t>
            </a:r>
            <a:r>
              <a:rPr dirty="0" sz="2800" spc="-50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B.com</a:t>
            </a:r>
            <a:r>
              <a:rPr dirty="0" sz="2800" spc="-40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General</a:t>
            </a:r>
            <a:r>
              <a:rPr dirty="0" sz="2800" spc="-50" b="0" i="0">
                <a:latin typeface="Times New Roman"/>
                <a:cs typeface="Times New Roman"/>
              </a:rPr>
              <a:t> </a:t>
            </a:r>
            <a:r>
              <a:rPr dirty="0" sz="2800" spc="-10" b="0" i="0">
                <a:latin typeface="Times New Roman"/>
                <a:cs typeface="Times New Roman"/>
              </a:rPr>
              <a:t>(Commerce) </a:t>
            </a:r>
            <a:r>
              <a:rPr dirty="0" sz="2800" b="0" i="0">
                <a:latin typeface="Times New Roman"/>
                <a:cs typeface="Times New Roman"/>
              </a:rPr>
              <a:t>College</a:t>
            </a:r>
            <a:r>
              <a:rPr dirty="0" sz="2800" spc="-3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:</a:t>
            </a:r>
            <a:r>
              <a:rPr dirty="0" sz="2800" spc="-2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Jeppiaar</a:t>
            </a:r>
            <a:r>
              <a:rPr dirty="0" sz="2800" spc="-2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College</a:t>
            </a:r>
            <a:r>
              <a:rPr dirty="0" sz="2800" spc="-25" b="0" i="0">
                <a:latin typeface="Times New Roman"/>
                <a:cs typeface="Times New Roman"/>
              </a:rPr>
              <a:t> </a:t>
            </a:r>
            <a:r>
              <a:rPr dirty="0" sz="2800" spc="-10" b="0" i="0">
                <a:latin typeface="Times New Roman"/>
                <a:cs typeface="Times New Roman"/>
              </a:rPr>
              <a:t>of</a:t>
            </a:r>
            <a:r>
              <a:rPr dirty="0" sz="2800" spc="-165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Arts</a:t>
            </a:r>
            <a:r>
              <a:rPr dirty="0" sz="2800" spc="-20" b="0" i="0">
                <a:latin typeface="Times New Roman"/>
                <a:cs typeface="Times New Roman"/>
              </a:rPr>
              <a:t> </a:t>
            </a:r>
            <a:r>
              <a:rPr dirty="0" sz="2800" b="0" i="0">
                <a:latin typeface="Times New Roman"/>
                <a:cs typeface="Times New Roman"/>
              </a:rPr>
              <a:t>and</a:t>
            </a:r>
            <a:r>
              <a:rPr dirty="0" sz="2800" spc="-20" b="0" i="0">
                <a:latin typeface="Times New Roman"/>
                <a:cs typeface="Times New Roman"/>
              </a:rPr>
              <a:t> </a:t>
            </a:r>
            <a:r>
              <a:rPr dirty="0" sz="2800" spc="-10" b="0" i="0">
                <a:latin typeface="Times New Roman"/>
                <a:cs typeface="Times New Roman"/>
              </a:rPr>
              <a:t>Science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870" y="448945"/>
              <a:ext cx="306705" cy="3365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815" y="546735"/>
              <a:ext cx="389890" cy="2387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3235" y="546735"/>
              <a:ext cx="251459" cy="34734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7079" y="448945"/>
              <a:ext cx="126364" cy="3365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6304" y="546735"/>
              <a:ext cx="217137" cy="24574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6360" y="553720"/>
              <a:ext cx="244868" cy="34099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95575" y="546735"/>
              <a:ext cx="193675" cy="2457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1000" y="546735"/>
              <a:ext cx="193675" cy="2457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0090" y="448945"/>
              <a:ext cx="339089" cy="3365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3718" y="546735"/>
              <a:ext cx="222796" cy="24193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295" y="468630"/>
              <a:ext cx="154939" cy="32004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66628" y="546735"/>
              <a:ext cx="222796" cy="24193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9940" y="441960"/>
              <a:ext cx="357416" cy="34353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0915" y="546735"/>
              <a:ext cx="249555" cy="23876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8658" y="546735"/>
              <a:ext cx="222796" cy="24193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09870" y="448945"/>
              <a:ext cx="380149" cy="44576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5051" y="546735"/>
              <a:ext cx="158698" cy="24574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01690" y="441324"/>
              <a:ext cx="126364" cy="34417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3506" y="546735"/>
              <a:ext cx="158698" cy="24574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73495" y="553720"/>
              <a:ext cx="249554" cy="23875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60567" y="546735"/>
              <a:ext cx="158698" cy="24574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47205" y="441324"/>
              <a:ext cx="126365" cy="34417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96430" y="546735"/>
              <a:ext cx="249554" cy="23876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80275" y="548005"/>
              <a:ext cx="226059" cy="34671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51750" y="448945"/>
              <a:ext cx="306704" cy="33655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2694" y="553720"/>
              <a:ext cx="233972" cy="2317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54365" y="546735"/>
              <a:ext cx="194309" cy="24574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480425" y="546735"/>
              <a:ext cx="193675" cy="245744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96325" y="448945"/>
              <a:ext cx="126365" cy="33655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MODELLING</a:t>
            </a:r>
            <a:endParaRPr sz="5400"/>
          </a:p>
        </p:txBody>
      </p:sp>
      <p:sp>
        <p:nvSpPr>
          <p:cNvPr id="5" name="object 5" descr="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Filtering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Removing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Insert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Pivot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Summarize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Level,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 </a:t>
            </a:r>
            <a:r>
              <a:rPr dirty="0" sz="2400" spc="-30">
                <a:latin typeface="Times New Roman"/>
                <a:cs typeface="Times New Roman"/>
              </a:rPr>
              <a:t>(Yes/No)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Visualization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represent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 i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6205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 descr="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401954" y="1118869"/>
            <a:ext cx="9664700" cy="95885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2400" b="1" i="1">
                <a:latin typeface="Times New Roman"/>
                <a:cs typeface="Times New Roman"/>
              </a:rPr>
              <a:t>PIE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CHART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dirty="0" sz="2400" b="1" i="1">
                <a:latin typeface="Times New Roman"/>
                <a:cs typeface="Times New Roman"/>
              </a:rPr>
              <a:t>BAR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CHART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534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conclusion,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highlights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importance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60"/>
              <a:t> </a:t>
            </a:r>
            <a:r>
              <a:rPr dirty="0"/>
              <a:t>turnover</a:t>
            </a:r>
            <a:r>
              <a:rPr dirty="0" spc="-65"/>
              <a:t> </a:t>
            </a:r>
            <a:r>
              <a:rPr dirty="0"/>
              <a:t>through</a:t>
            </a:r>
            <a:r>
              <a:rPr dirty="0" spc="-65"/>
              <a:t> </a:t>
            </a:r>
            <a:r>
              <a:rPr dirty="0"/>
              <a:t>job</a:t>
            </a:r>
            <a:r>
              <a:rPr dirty="0" spc="-60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uncover</a:t>
            </a:r>
            <a:r>
              <a:rPr dirty="0" spc="-55"/>
              <a:t> </a:t>
            </a:r>
            <a:r>
              <a:rPr dirty="0"/>
              <a:t>underlying</a:t>
            </a:r>
            <a:r>
              <a:rPr dirty="0" spc="-55"/>
              <a:t> </a:t>
            </a:r>
            <a:r>
              <a:rPr dirty="0"/>
              <a:t>factors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0"/>
              <a:t> </a:t>
            </a:r>
            <a:r>
              <a:rPr dirty="0"/>
              <a:t>contribute</a:t>
            </a:r>
            <a:r>
              <a:rPr dirty="0" spc="-55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identifying</a:t>
            </a:r>
            <a:r>
              <a:rPr dirty="0" spc="-40"/>
              <a:t> </a:t>
            </a:r>
            <a:r>
              <a:rPr dirty="0"/>
              <a:t>patterns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employee</a:t>
            </a:r>
            <a:r>
              <a:rPr dirty="0" spc="-4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gain</a:t>
            </a:r>
            <a:r>
              <a:rPr dirty="0" spc="-45"/>
              <a:t> </a:t>
            </a:r>
            <a:r>
              <a:rPr dirty="0"/>
              <a:t>valuable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45"/>
              <a:t> </a:t>
            </a:r>
            <a:r>
              <a:rPr dirty="0"/>
              <a:t>into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root</a:t>
            </a:r>
            <a:r>
              <a:rPr dirty="0" spc="-40"/>
              <a:t> </a:t>
            </a:r>
            <a:r>
              <a:rPr dirty="0" spc="-10"/>
              <a:t>causes</a:t>
            </a:r>
            <a:r>
              <a:rPr dirty="0" spc="70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spc="-10"/>
              <a:t>turnover.</a:t>
            </a:r>
            <a:r>
              <a:rPr dirty="0" spc="-60"/>
              <a:t> </a:t>
            </a:r>
            <a:r>
              <a:rPr dirty="0"/>
              <a:t>Implementing</a:t>
            </a:r>
            <a:r>
              <a:rPr dirty="0" spc="-6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60"/>
              <a:t> </a:t>
            </a:r>
            <a:r>
              <a:rPr dirty="0"/>
              <a:t>strategies</a:t>
            </a:r>
            <a:r>
              <a:rPr dirty="0" spc="-65"/>
              <a:t> 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enhance</a:t>
            </a:r>
            <a:r>
              <a:rPr dirty="0" spc="-35"/>
              <a:t> </a:t>
            </a:r>
            <a:r>
              <a:rPr dirty="0"/>
              <a:t>job</a:t>
            </a:r>
            <a:r>
              <a:rPr dirty="0" spc="-40"/>
              <a:t> </a:t>
            </a:r>
            <a:r>
              <a:rPr dirty="0"/>
              <a:t>satisfaction,</a:t>
            </a:r>
            <a:r>
              <a:rPr dirty="0" spc="-35"/>
              <a:t> </a:t>
            </a:r>
            <a:r>
              <a:rPr dirty="0"/>
              <a:t>improve</a:t>
            </a:r>
            <a:r>
              <a:rPr dirty="0" spc="-40"/>
              <a:t> </a:t>
            </a:r>
            <a:r>
              <a:rPr dirty="0" spc="-10"/>
              <a:t>employee </a:t>
            </a:r>
            <a:r>
              <a:rPr dirty="0"/>
              <a:t>retention,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ultimately</a:t>
            </a:r>
            <a:r>
              <a:rPr dirty="0" spc="-50"/>
              <a:t> </a:t>
            </a:r>
            <a:r>
              <a:rPr dirty="0"/>
              <a:t>reduce</a:t>
            </a:r>
            <a:r>
              <a:rPr dirty="0" spc="-50"/>
              <a:t> </a:t>
            </a:r>
            <a:r>
              <a:rPr dirty="0"/>
              <a:t>turnover</a:t>
            </a:r>
            <a:r>
              <a:rPr dirty="0" spc="-55"/>
              <a:t> </a:t>
            </a:r>
            <a:r>
              <a:rPr dirty="0"/>
              <a:t>rates,</a:t>
            </a:r>
            <a:r>
              <a:rPr dirty="0" spc="-50"/>
              <a:t> </a:t>
            </a:r>
            <a:r>
              <a:rPr dirty="0"/>
              <a:t>fostering</a:t>
            </a:r>
            <a:r>
              <a:rPr dirty="0" spc="-50"/>
              <a:t> a </a:t>
            </a:r>
            <a:r>
              <a:rPr dirty="0"/>
              <a:t>more</a:t>
            </a:r>
            <a:r>
              <a:rPr dirty="0" spc="-55"/>
              <a:t> </a:t>
            </a:r>
            <a:r>
              <a:rPr dirty="0"/>
              <a:t>stable,</a:t>
            </a:r>
            <a:r>
              <a:rPr dirty="0" spc="-50"/>
              <a:t> </a:t>
            </a:r>
            <a:r>
              <a:rPr dirty="0"/>
              <a:t>productive,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engaged</a:t>
            </a:r>
            <a:r>
              <a:rPr dirty="0" spc="-50"/>
              <a:t> </a:t>
            </a:r>
            <a:r>
              <a:rPr dirty="0"/>
              <a:t>workforce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5"/>
              <a:t> </a:t>
            </a:r>
            <a:r>
              <a:rPr dirty="0" spc="-10"/>
              <a:t>supports </a:t>
            </a:r>
            <a:r>
              <a:rPr dirty="0" spc="-20"/>
              <a:t>long-</a:t>
            </a:r>
            <a:r>
              <a:rPr dirty="0"/>
              <a:t>term</a:t>
            </a:r>
            <a:r>
              <a:rPr dirty="0" spc="10"/>
              <a:t> </a:t>
            </a:r>
            <a:r>
              <a:rPr dirty="0" spc="-10"/>
              <a:t>success.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dirty="0" sz="4400" spc="-10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26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dirty="0" sz="4400" spc="-13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dirty="0" sz="4400" spc="-13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dirty="0" sz="4400" spc="-13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400" spc="-9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20" i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dirty="0" sz="3200" spc="-1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3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80"/>
              <a:t> </a:t>
            </a:r>
            <a:r>
              <a:rPr dirty="0" sz="4250" spc="-70"/>
              <a:t>STATEMENT</a:t>
            </a:r>
            <a:endParaRPr sz="42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55">
                <a:latin typeface="Times New Roman"/>
                <a:cs typeface="Times New Roman"/>
              </a:rPr>
              <a:t>Analyse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Attrition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i.e.,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Employee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turnover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2800" spc="165">
                <a:latin typeface="Times New Roman"/>
                <a:cs typeface="Times New Roman"/>
              </a:rPr>
              <a:t>T</a:t>
            </a:r>
            <a:r>
              <a:rPr dirty="0" sz="2800" spc="25">
                <a:latin typeface="Times New Roman"/>
                <a:cs typeface="Times New Roman"/>
              </a:rPr>
              <a:t>h</a:t>
            </a:r>
            <a:r>
              <a:rPr dirty="0" baseline="37037" sz="3600" spc="-100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800" spc="-35">
                <a:latin typeface="Times New Roman"/>
                <a:cs typeface="Times New Roman"/>
              </a:rPr>
              <a:t>i</a:t>
            </a:r>
            <a:r>
              <a:rPr dirty="0" baseline="37037" sz="3600" spc="-54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2800" spc="40">
                <a:latin typeface="Times New Roman"/>
                <a:cs typeface="Times New Roman"/>
              </a:rPr>
              <a:t>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project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aims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to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examine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employee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attrition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levels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identify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understand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55">
                <a:latin typeface="Times New Roman"/>
                <a:cs typeface="Times New Roman"/>
              </a:rPr>
              <a:t>factors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influencing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satisfaction.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findings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will </a:t>
            </a:r>
            <a:r>
              <a:rPr dirty="0" sz="2800" spc="235">
                <a:latin typeface="Times New Roman"/>
                <a:cs typeface="Times New Roman"/>
              </a:rPr>
              <a:t>assist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in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45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54">
                <a:latin typeface="Times New Roman"/>
                <a:cs typeface="Times New Roman"/>
              </a:rPr>
              <a:t>strategies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to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235">
                <a:latin typeface="Times New Roman"/>
                <a:cs typeface="Times New Roman"/>
              </a:rPr>
              <a:t>improve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8014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dirty="0" sz="4000" spc="-35"/>
              <a:t>WHO</a:t>
            </a:r>
            <a:r>
              <a:rPr dirty="0" sz="4000" spc="-215"/>
              <a:t> </a:t>
            </a:r>
            <a:r>
              <a:rPr dirty="0" sz="4000"/>
              <a:t>ARE</a:t>
            </a:r>
            <a:r>
              <a:rPr dirty="0" sz="4000" spc="-60"/>
              <a:t> </a:t>
            </a:r>
            <a:r>
              <a:rPr dirty="0" sz="4000"/>
              <a:t>THE</a:t>
            </a:r>
            <a:r>
              <a:rPr dirty="0" sz="4000" spc="-40"/>
              <a:t> </a:t>
            </a:r>
            <a:r>
              <a:rPr dirty="0" sz="4000"/>
              <a:t>END</a:t>
            </a:r>
            <a:r>
              <a:rPr dirty="0" sz="4000" spc="-55"/>
              <a:t> </a:t>
            </a:r>
            <a:r>
              <a:rPr dirty="0" sz="4000" spc="-10"/>
              <a:t>USERS?</a:t>
            </a:r>
            <a:endParaRPr sz="4000"/>
          </a:p>
        </p:txBody>
      </p:sp>
      <p:grpSp>
        <p:nvGrpSpPr>
          <p:cNvPr id="6" name="object 6" descr="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>
                <a:latin typeface="Times New Roman"/>
                <a:cs typeface="Times New Roman"/>
              </a:rPr>
              <a:t>Management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 spc="-20">
                <a:latin typeface="Times New Roman"/>
                <a:cs typeface="Times New Roman"/>
              </a:rPr>
              <a:t>Team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Leaders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 spc="-10">
                <a:latin typeface="Times New Roman"/>
                <a:cs typeface="Times New Roman"/>
              </a:rPr>
              <a:t>Business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OUR</a:t>
            </a:r>
            <a:r>
              <a:rPr dirty="0" sz="3600" spc="-80"/>
              <a:t> </a:t>
            </a:r>
            <a:r>
              <a:rPr dirty="0" sz="3600" spc="-25"/>
              <a:t>SOLUTION</a:t>
            </a:r>
            <a:r>
              <a:rPr dirty="0" sz="3600" spc="-35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</a:t>
            </a:r>
            <a:r>
              <a:rPr dirty="0" sz="3600" spc="10"/>
              <a:t> </a:t>
            </a:r>
            <a:r>
              <a:rPr dirty="0" sz="3600" spc="-55"/>
              <a:t>VALUE</a:t>
            </a:r>
            <a:r>
              <a:rPr dirty="0" sz="3600" spc="-105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Conditonal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Formatting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Blanks </a:t>
            </a:r>
            <a:r>
              <a:rPr dirty="0" sz="2400">
                <a:latin typeface="Times New Roman"/>
                <a:cs typeface="Times New Roman"/>
              </a:rPr>
              <a:t>cells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colour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Sort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Filter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Missing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Values. </a:t>
            </a:r>
            <a:r>
              <a:rPr dirty="0" sz="2400" b="1">
                <a:latin typeface="Times New Roman"/>
                <a:cs typeface="Times New Roman"/>
              </a:rPr>
              <a:t>Pivot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Table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Company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1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Formulas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Job) </a:t>
            </a:r>
            <a:r>
              <a:rPr dirty="0" sz="2400" b="1">
                <a:latin typeface="Times New Roman"/>
                <a:cs typeface="Times New Roman"/>
              </a:rPr>
              <a:t>Graphs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(Bar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FINAL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979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Dataset</a:t>
            </a:r>
            <a:r>
              <a:rPr dirty="0" sz="5400" spc="-120"/>
              <a:t> </a:t>
            </a:r>
            <a:r>
              <a:rPr dirty="0" sz="5400" spc="-10"/>
              <a:t>Description</a:t>
            </a:r>
            <a:endParaRPr sz="5400"/>
          </a:p>
        </p:txBody>
      </p:sp>
      <p:sp>
        <p:nvSpPr>
          <p:cNvPr id="3" name="object 3" descr="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Employee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Attrition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Dataset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Variables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Age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Attrition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dirty="0" sz="2400" b="1">
                <a:latin typeface="Times New Roman"/>
                <a:cs typeface="Times New Roman"/>
              </a:rPr>
              <a:t>Gender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Satisfaction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Feedback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Performance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rating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spc="-35" b="1">
                <a:latin typeface="Times New Roman"/>
                <a:cs typeface="Times New Roman"/>
              </a:rPr>
              <a:t>Total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Working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Years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Overtime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254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5"/>
              <a:t> </a:t>
            </a:r>
            <a:r>
              <a:rPr dirty="0" sz="4250"/>
              <a:t>"WOW"</a:t>
            </a:r>
            <a:r>
              <a:rPr dirty="0" sz="4250" spc="60"/>
              <a:t> </a:t>
            </a:r>
            <a:r>
              <a:rPr dirty="0" sz="4250"/>
              <a:t>IN</a:t>
            </a:r>
            <a:r>
              <a:rPr dirty="0" sz="4250" spc="-30"/>
              <a:t> </a:t>
            </a:r>
            <a:r>
              <a:rPr dirty="0" sz="4250"/>
              <a:t>OUR</a:t>
            </a:r>
            <a:r>
              <a:rPr dirty="0" sz="4250" spc="-30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8" name="object 8" descr=""/>
          <p:cNvSpPr txBox="1"/>
          <p:nvPr/>
        </p:nvSpPr>
        <p:spPr>
          <a:xfrm>
            <a:off x="2644139" y="2580005"/>
            <a:ext cx="5440680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6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Analysing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