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5" d="100"/>
          <a:sy n="65" d="100"/>
        </p:scale>
        <p:origin x="-696" y="17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30-Aug-24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30-Aug-24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30-Aug-24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30-Aug-24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30-Aug-24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30-Aug-24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404813" y="0"/>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2278318" y="3230463"/>
            <a:ext cx="8610600" cy="2308324"/>
          </a:xfrm>
          <a:prstGeom prst="rect">
            <a:avLst/>
          </a:prstGeom>
          <a:noFill/>
        </p:spPr>
        <p:txBody>
          <a:bodyPr wrap="square" rtlCol="0">
            <a:spAutoFit/>
          </a:bodyPr>
          <a:lstStyle/>
          <a:p>
            <a:pPr algn="just"/>
            <a:r>
              <a:rPr lang="en-US" sz="2400" dirty="0"/>
              <a:t>STUDENT </a:t>
            </a:r>
            <a:r>
              <a:rPr lang="en-US" sz="2400" dirty="0" smtClean="0"/>
              <a:t>NAME  :  RAGAVI R</a:t>
            </a:r>
            <a:endParaRPr lang="en-US" sz="2400" dirty="0"/>
          </a:p>
          <a:p>
            <a:pPr algn="just"/>
            <a:r>
              <a:rPr lang="en-US" sz="2400" dirty="0"/>
              <a:t>REGISTER </a:t>
            </a:r>
            <a:r>
              <a:rPr lang="en-US" sz="2400" dirty="0" smtClean="0"/>
              <a:t>NO       :  312215859</a:t>
            </a:r>
            <a:endParaRPr lang="en-US" sz="2400" dirty="0"/>
          </a:p>
          <a:p>
            <a:pPr algn="just"/>
            <a:r>
              <a:rPr lang="en-US" sz="2400" dirty="0" smtClean="0"/>
              <a:t>DEPARTMENT      :  B.com (Accounting &amp; Finance)</a:t>
            </a:r>
            <a:endParaRPr lang="en-US" sz="2400" dirty="0"/>
          </a:p>
          <a:p>
            <a:pPr algn="just"/>
            <a:r>
              <a:rPr lang="en-US" sz="2400" dirty="0" smtClean="0"/>
              <a:t>COLLEGE               :  </a:t>
            </a:r>
            <a:r>
              <a:rPr lang="en-US" sz="2400" dirty="0" err="1" smtClean="0"/>
              <a:t>Shri</a:t>
            </a:r>
            <a:r>
              <a:rPr lang="en-US" sz="2400" dirty="0" smtClean="0"/>
              <a:t> </a:t>
            </a:r>
            <a:r>
              <a:rPr lang="en-US" sz="2400" dirty="0" err="1" smtClean="0"/>
              <a:t>Shankarlal</a:t>
            </a:r>
            <a:r>
              <a:rPr lang="en-US" sz="2400" dirty="0" smtClean="0"/>
              <a:t> </a:t>
            </a:r>
            <a:r>
              <a:rPr lang="en-US" sz="2400" dirty="0" err="1" smtClean="0"/>
              <a:t>Sundarbai</a:t>
            </a:r>
            <a:r>
              <a:rPr lang="en-US" sz="2400" dirty="0" smtClean="0"/>
              <a:t> </a:t>
            </a:r>
            <a:r>
              <a:rPr lang="en-US" sz="2400" dirty="0" err="1" smtClean="0"/>
              <a:t>Shasun</a:t>
            </a:r>
            <a:r>
              <a:rPr lang="en-US" sz="2400" dirty="0" smtClean="0"/>
              <a:t> Jain </a:t>
            </a:r>
          </a:p>
          <a:p>
            <a:r>
              <a:rPr lang="en-US" sz="2400" dirty="0"/>
              <a:t> </a:t>
            </a:r>
            <a:r>
              <a:rPr lang="en-US" sz="2400" dirty="0" smtClean="0"/>
              <a:t>                                 college for women </a:t>
            </a:r>
            <a:endParaRPr lang="en-US" sz="2400" dirty="0"/>
          </a:p>
          <a:p>
            <a:r>
              <a:rPr lang="en-US" sz="2400" dirty="0"/>
              <a:t>           </a:t>
            </a:r>
            <a:endParaRPr lang="en-IN" sz="2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p:cNvSpPr txBox="1"/>
          <p:nvPr/>
        </p:nvSpPr>
        <p:spPr>
          <a:xfrm>
            <a:off x="410957" y="1676400"/>
            <a:ext cx="9001125" cy="3046988"/>
          </a:xfrm>
          <a:prstGeom prst="rect">
            <a:avLst/>
          </a:prstGeom>
          <a:noFill/>
        </p:spPr>
        <p:txBody>
          <a:bodyPr wrap="square" rtlCol="0">
            <a:spAutoFit/>
          </a:bodyPr>
          <a:lstStyle/>
          <a:p>
            <a:pPr algn="just"/>
            <a:r>
              <a:rPr lang="en-US" sz="2400" dirty="0" smtClean="0"/>
              <a:t>Modeling uses statistical </a:t>
            </a:r>
            <a:r>
              <a:rPr lang="en-US" sz="2400" dirty="0"/>
              <a:t>and machine learning techniques to analyze employee data and predict outcomes related to performance. The goal of modeling in this context is to gain insights into employee behaviors, identify key factors that influence performance, and make informed decisions to enhance workforce management</a:t>
            </a:r>
            <a:r>
              <a:rPr lang="en-US" sz="2400" dirty="0" smtClean="0"/>
              <a:t>. </a:t>
            </a:r>
          </a:p>
          <a:p>
            <a:pPr algn="just"/>
            <a:r>
              <a:rPr lang="en-US" sz="2400" dirty="0" smtClean="0"/>
              <a:t>A powerful </a:t>
            </a:r>
            <a:r>
              <a:rPr lang="en-US" sz="2400" dirty="0"/>
              <a:t>tool that enables organizations to leverage data and advanced analytics to enhance performance management, drive employee engagement, and achieve strategic business objectives.</a:t>
            </a:r>
            <a:endParaRPr lang="en-IN" sz="24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392139" y="66306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p:cNvSpPr txBox="1"/>
          <p:nvPr/>
        </p:nvSpPr>
        <p:spPr>
          <a:xfrm>
            <a:off x="452438" y="1293396"/>
            <a:ext cx="8539162" cy="4893647"/>
          </a:xfrm>
          <a:prstGeom prst="rect">
            <a:avLst/>
          </a:prstGeom>
          <a:noFill/>
        </p:spPr>
        <p:txBody>
          <a:bodyPr wrap="square" rtlCol="0">
            <a:spAutoFit/>
          </a:bodyPr>
          <a:lstStyle/>
          <a:p>
            <a:pPr algn="just"/>
            <a:r>
              <a:rPr lang="en-US" sz="2400" dirty="0"/>
              <a:t>Random Forest with GridSearchCV gives 93% accuracy. The features that are positively correlated are Environment Satisfaction, Last Salary Hike Percent &amp; Worklife Balance. This means that if these factors increases, Performance Rating will increase. On the other hand, the features that are negatively correlated are Years Since Last Promotion, Experience Years at this Company, Experience years in Current Role &amp; Years with Current Manager. This means that if these factors increases, Performance Rating will go down.</a:t>
            </a:r>
          </a:p>
          <a:p>
            <a:pPr algn="just"/>
            <a:r>
              <a:rPr lang="en-US" sz="2400" b="1" dirty="0"/>
              <a:t>The top 3 features effecting employee performances are</a:t>
            </a:r>
            <a:r>
              <a:rPr lang="en-US" sz="2400" dirty="0"/>
              <a:t>:</a:t>
            </a:r>
          </a:p>
          <a:p>
            <a:pPr marL="457200" indent="-457200" algn="just">
              <a:buFont typeface="+mj-lt"/>
              <a:buAutoNum type="arabicPeriod"/>
            </a:pPr>
            <a:r>
              <a:rPr lang="en-US" sz="2400" dirty="0"/>
              <a:t>Employee Environment Satisfaction (39.5%)</a:t>
            </a:r>
          </a:p>
          <a:p>
            <a:pPr marL="457200" indent="-457200" algn="just">
              <a:buFont typeface="+mj-lt"/>
              <a:buAutoNum type="arabicPeriod"/>
            </a:pPr>
            <a:r>
              <a:rPr lang="en-US" sz="2400" dirty="0"/>
              <a:t>Employee Last Salary Hike Percent (33.3%)</a:t>
            </a:r>
          </a:p>
          <a:p>
            <a:pPr marL="457200" indent="-457200" algn="just">
              <a:buFont typeface="+mj-lt"/>
              <a:buAutoNum type="arabicPeriod"/>
            </a:pPr>
            <a:r>
              <a:rPr lang="en-US" sz="2400" dirty="0"/>
              <a:t>Years since last promotion (16.7%)</a:t>
            </a:r>
          </a:p>
          <a:p>
            <a:pPr algn="just"/>
            <a:endParaRPr lang="en-IN" sz="24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p:txBody>
          <a:bodyPr/>
          <a:lstStyle/>
          <a:p>
            <a:r>
              <a:rPr lang="en-US" dirty="0" smtClean="0">
                <a:latin typeface="Trebuchet MS" pitchFamily="34" charset="0"/>
                <a:cs typeface="Times New Roman" panose="02020603050405020304" pitchFamily="18" charset="0"/>
              </a:rPr>
              <a:t>CONCLUSION</a:t>
            </a:r>
            <a:endParaRPr lang="en-IN" dirty="0">
              <a:latin typeface="Trebuchet MS" pitchFamily="34" charset="0"/>
              <a:cs typeface="Times New Roman" panose="02020603050405020304" pitchFamily="18" charset="0"/>
            </a:endParaRPr>
          </a:p>
        </p:txBody>
      </p:sp>
      <p:sp>
        <p:nvSpPr>
          <p:cNvPr id="4" name="TextBox 3"/>
          <p:cNvSpPr txBox="1"/>
          <p:nvPr/>
        </p:nvSpPr>
        <p:spPr>
          <a:xfrm>
            <a:off x="685800" y="1371600"/>
            <a:ext cx="9067800" cy="4154984"/>
          </a:xfrm>
          <a:prstGeom prst="rect">
            <a:avLst/>
          </a:prstGeom>
          <a:noFill/>
        </p:spPr>
        <p:txBody>
          <a:bodyPr wrap="square" rtlCol="0">
            <a:spAutoFit/>
          </a:bodyPr>
          <a:lstStyle/>
          <a:p>
            <a:pPr algn="just"/>
            <a:r>
              <a:rPr lang="en-US" sz="2400" dirty="0"/>
              <a:t>The results in Employee Performance Analysis represent the outcomes and insights derived from analyzing employee data. These results are crucial for understanding how individual and team performance align with organizational goals, identifying areas for improvement, and making informed decisions about workforce </a:t>
            </a:r>
            <a:r>
              <a:rPr lang="en-US" sz="2400" dirty="0" smtClean="0"/>
              <a:t>management.</a:t>
            </a:r>
          </a:p>
          <a:p>
            <a:pPr algn="just"/>
            <a:r>
              <a:rPr lang="en-US" sz="2400" dirty="0" smtClean="0"/>
              <a:t>Employee </a:t>
            </a:r>
            <a:r>
              <a:rPr lang="en-US" sz="2400" dirty="0"/>
              <a:t>Performance Analysis provide valuable insights that drive strategic decisions, enhance workforce management, and improve overall organizational performance. By leveraging data-driven models and analytics, organizations can optimize their performance management processes, foster a culture of continuous improvement, and achieve sustainable business success.</a:t>
            </a:r>
            <a:endParaRPr lang="en-IN" sz="2400" dirty="0"/>
          </a:p>
        </p:txBody>
      </p:sp>
    </p:spTree>
    <p:extLst>
      <p:ext uri="{BB962C8B-B14F-4D97-AF65-F5344CB8AC3E}">
        <p14:creationId xmlns:p14="http://schemas.microsoft.com/office/powerpoint/2010/main" val="29864422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429625" y="2950906"/>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p:cNvSpPr txBox="1"/>
          <p:nvPr/>
        </p:nvSpPr>
        <p:spPr>
          <a:xfrm>
            <a:off x="676275" y="1981200"/>
            <a:ext cx="7753350" cy="3416320"/>
          </a:xfrm>
          <a:prstGeom prst="rect">
            <a:avLst/>
          </a:prstGeom>
          <a:noFill/>
        </p:spPr>
        <p:txBody>
          <a:bodyPr wrap="square" rtlCol="0">
            <a:spAutoFit/>
          </a:bodyPr>
          <a:lstStyle/>
          <a:p>
            <a:pPr algn="just"/>
            <a:r>
              <a:rPr lang="en-US" sz="2400" dirty="0"/>
              <a:t>A problem statement in employee performance analysis identifies specific issues or challenges that an organization faces regarding the evaluation, management, and improvement of its employees' performance. A well-defined problem statement helps to focus the analysis, identify key areas for improvement, and guide the development of effective </a:t>
            </a:r>
            <a:r>
              <a:rPr lang="en-US" sz="2400" dirty="0" smtClean="0"/>
              <a:t>solutions</a:t>
            </a:r>
            <a:r>
              <a:rPr lang="en-US" sz="2000" dirty="0" smtClean="0"/>
              <a:t>.</a:t>
            </a:r>
            <a:r>
              <a:rPr lang="en-US" sz="2000" dirty="0"/>
              <a:t> </a:t>
            </a:r>
            <a:r>
              <a:rPr lang="en-US" sz="2400" dirty="0"/>
              <a:t>It can help stakeholders, team members, and the writer focus on the problem, its importance, and who it affects</a:t>
            </a:r>
            <a:r>
              <a:rPr lang="en-US" sz="2000" dirty="0"/>
              <a:t>.</a:t>
            </a:r>
            <a:endParaRPr lang="en-IN" sz="20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xmlns="" id="{F050B57B-77CA-84FA-9910-3F41C17BBB48}"/>
              </a:ext>
            </a:extLst>
          </p:cNvPr>
          <p:cNvSpPr txBox="1"/>
          <p:nvPr/>
        </p:nvSpPr>
        <p:spPr>
          <a:xfrm>
            <a:off x="604991" y="2232702"/>
            <a:ext cx="7924800" cy="3416320"/>
          </a:xfrm>
          <a:prstGeom prst="rect">
            <a:avLst/>
          </a:prstGeom>
          <a:noFill/>
        </p:spPr>
        <p:txBody>
          <a:bodyPr wrap="square" rtlCol="0">
            <a:spAutoFit/>
          </a:bodyPr>
          <a:lstStyle/>
          <a:p>
            <a:r>
              <a:rPr lang="en-US" sz="2400" dirty="0"/>
              <a:t>The project was done with the purpose of finding out factors which affected the Performance of the employees, training a model which accurately predicts the Performance Rating of the employee, analyzing the data to provide recommendations to improve the performance and gain insights from the </a:t>
            </a:r>
            <a:r>
              <a:rPr lang="en-US" sz="2400" dirty="0" smtClean="0"/>
              <a:t>analysis.</a:t>
            </a:r>
          </a:p>
          <a:p>
            <a:endParaRPr lang="en-US" sz="2400" dirty="0" smtClean="0"/>
          </a:p>
          <a:p>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9010650" y="3048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711610" y="320041"/>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p:cNvSpPr txBox="1"/>
          <p:nvPr/>
        </p:nvSpPr>
        <p:spPr>
          <a:xfrm>
            <a:off x="368710" y="1219200"/>
            <a:ext cx="8629650" cy="5262979"/>
          </a:xfrm>
          <a:prstGeom prst="rect">
            <a:avLst/>
          </a:prstGeom>
          <a:noFill/>
        </p:spPr>
        <p:txBody>
          <a:bodyPr wrap="square" rtlCol="0">
            <a:spAutoFit/>
          </a:bodyPr>
          <a:lstStyle/>
          <a:p>
            <a:pPr algn="just"/>
            <a:r>
              <a:rPr lang="en-US" sz="2400" dirty="0" smtClean="0"/>
              <a:t>The </a:t>
            </a:r>
            <a:r>
              <a:rPr lang="en-US" sz="2400" dirty="0"/>
              <a:t>end users are the individuals and groups who directly benefit from or utilize the results of the analysis. These end users play a crucial role in implementing the insights gained from the analysis to improve performance management, drive organizational success, and foster a supportive work environment. Here are the primary end users in an Employee Performance Analysis</a:t>
            </a:r>
            <a:r>
              <a:rPr lang="en-US" sz="2400" dirty="0" smtClean="0"/>
              <a:t>:</a:t>
            </a:r>
          </a:p>
          <a:p>
            <a:pPr marL="457200" indent="-457200" algn="just">
              <a:buFont typeface="+mj-lt"/>
              <a:buAutoNum type="arabicPeriod"/>
            </a:pPr>
            <a:r>
              <a:rPr lang="en-IN" sz="2400" dirty="0"/>
              <a:t>Human Resources (HR) </a:t>
            </a:r>
            <a:r>
              <a:rPr lang="en-IN" sz="2400" dirty="0" smtClean="0"/>
              <a:t>Team</a:t>
            </a:r>
          </a:p>
          <a:p>
            <a:pPr marL="457200" indent="-457200" algn="just">
              <a:buFont typeface="+mj-lt"/>
              <a:buAutoNum type="arabicPeriod"/>
            </a:pPr>
            <a:r>
              <a:rPr lang="en-US" sz="2400" dirty="0"/>
              <a:t>Department Managers and Team </a:t>
            </a:r>
            <a:r>
              <a:rPr lang="en-US" sz="2400" dirty="0" smtClean="0"/>
              <a:t>Leaders</a:t>
            </a:r>
          </a:p>
          <a:p>
            <a:pPr marL="457200" indent="-457200" algn="just">
              <a:buFont typeface="+mj-lt"/>
              <a:buAutoNum type="arabicPeriod"/>
            </a:pPr>
            <a:r>
              <a:rPr lang="en-IN" sz="2400" dirty="0"/>
              <a:t>Executive </a:t>
            </a:r>
            <a:r>
              <a:rPr lang="en-IN" sz="2400" dirty="0" smtClean="0"/>
              <a:t>Leadership</a:t>
            </a:r>
          </a:p>
          <a:p>
            <a:pPr marL="457200" indent="-457200" algn="just">
              <a:buFont typeface="+mj-lt"/>
              <a:buAutoNum type="arabicPeriod"/>
            </a:pPr>
            <a:r>
              <a:rPr lang="en-IN" sz="2400" dirty="0" smtClean="0"/>
              <a:t>Employees</a:t>
            </a:r>
          </a:p>
          <a:p>
            <a:pPr marL="457200" indent="-457200" algn="just">
              <a:buFont typeface="+mj-lt"/>
              <a:buAutoNum type="arabicPeriod"/>
            </a:pPr>
            <a:r>
              <a:rPr lang="en-US" sz="2400" dirty="0"/>
              <a:t>Organizational Development and Learning </a:t>
            </a:r>
            <a:r>
              <a:rPr lang="en-US" sz="2400" dirty="0" smtClean="0"/>
              <a:t>Teams</a:t>
            </a:r>
          </a:p>
          <a:p>
            <a:pPr marL="457200" indent="-457200" algn="just">
              <a:buFont typeface="+mj-lt"/>
              <a:buAutoNum type="arabicPeriod"/>
            </a:pPr>
            <a:r>
              <a:rPr lang="en-IN" sz="2400" dirty="0"/>
              <a:t>Performance Management </a:t>
            </a:r>
            <a:r>
              <a:rPr lang="en-IN" sz="2400" dirty="0" smtClean="0"/>
              <a:t>Committees</a:t>
            </a:r>
          </a:p>
          <a:p>
            <a:pPr marL="457200" indent="-457200" algn="just">
              <a:buFont typeface="+mj-lt"/>
              <a:buAutoNum type="arabicPeriod"/>
            </a:pPr>
            <a:r>
              <a:rPr lang="en-IN" sz="2400" dirty="0"/>
              <a:t>Compliance and Legal Teams</a:t>
            </a:r>
            <a:endParaRPr lang="en-US" sz="2400" dirty="0" smtClean="0"/>
          </a:p>
          <a:p>
            <a:pPr algn="just"/>
            <a:endParaRPr lang="en-IN" sz="24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304800" y="609600"/>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p:cNvSpPr txBox="1"/>
          <p:nvPr/>
        </p:nvSpPr>
        <p:spPr>
          <a:xfrm>
            <a:off x="304800" y="1600200"/>
            <a:ext cx="9505950" cy="4893647"/>
          </a:xfrm>
          <a:prstGeom prst="rect">
            <a:avLst/>
          </a:prstGeom>
          <a:noFill/>
        </p:spPr>
        <p:txBody>
          <a:bodyPr wrap="square" rtlCol="0">
            <a:spAutoFit/>
          </a:bodyPr>
          <a:lstStyle/>
          <a:p>
            <a:pPr algn="just"/>
            <a:r>
              <a:rPr lang="en-US" sz="2400" b="1" dirty="0"/>
              <a:t>Solution: Comprehensive Employee Performance Analysis System</a:t>
            </a:r>
            <a:endParaRPr lang="en-US" sz="2400" dirty="0"/>
          </a:p>
          <a:p>
            <a:pPr algn="just"/>
            <a:r>
              <a:rPr lang="en-US" sz="2400" dirty="0"/>
              <a:t>The solution involves implementing a comprehensive employee performance analysis system that leverages data-driven insights and best practices to enhance the performance management process. This system integrates modern performance evaluation tools, continuous feedback mechanisms, and personalized development plans to create a fair, transparent, and effective performance management framework.</a:t>
            </a:r>
          </a:p>
          <a:p>
            <a:pPr algn="just"/>
            <a:r>
              <a:rPr lang="en-US" sz="2400" b="1" dirty="0" smtClean="0"/>
              <a:t>Value </a:t>
            </a:r>
            <a:r>
              <a:rPr lang="en-US" sz="2400" b="1" dirty="0"/>
              <a:t>Proposition:</a:t>
            </a:r>
          </a:p>
          <a:p>
            <a:pPr algn="just"/>
            <a:r>
              <a:rPr lang="en-US" sz="2400" dirty="0"/>
              <a:t>The value proposition of the comprehensive employee performance analysis system lies in its ability to transform performance management into a strategic advantage for the organization. By implementing this solution, organizations can achieve several key benefits</a:t>
            </a:r>
          </a:p>
          <a:p>
            <a:pPr algn="just"/>
            <a:endParaRPr lang="en-IN" sz="24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t>Dataset Description</a:t>
            </a:r>
          </a:p>
        </p:txBody>
      </p:sp>
      <p:sp>
        <p:nvSpPr>
          <p:cNvPr id="3" name="TextBox 2"/>
          <p:cNvSpPr txBox="1"/>
          <p:nvPr/>
        </p:nvSpPr>
        <p:spPr>
          <a:xfrm>
            <a:off x="381000" y="1219200"/>
            <a:ext cx="9220200" cy="5262979"/>
          </a:xfrm>
          <a:prstGeom prst="rect">
            <a:avLst/>
          </a:prstGeom>
          <a:noFill/>
        </p:spPr>
        <p:txBody>
          <a:bodyPr wrap="square" rtlCol="0">
            <a:spAutoFit/>
          </a:bodyPr>
          <a:lstStyle/>
          <a:p>
            <a:pPr algn="just"/>
            <a:r>
              <a:rPr lang="en-US" sz="2400" dirty="0"/>
              <a:t>The dataset for an Employee Performance Analysis project typically includes a variety of data points that provide insights into employee performance, behavior, and outcomes. These data points are collected from different sources such as performance evaluations, HR systems, employee surveys, and other relevant records. Below is a description of the typical dataset components used in an Employee Performance Analysis</a:t>
            </a:r>
            <a:r>
              <a:rPr lang="en-US" sz="2400" dirty="0" smtClean="0"/>
              <a:t>:</a:t>
            </a:r>
          </a:p>
          <a:p>
            <a:pPr marL="457200" indent="-457200" algn="just">
              <a:buFont typeface="+mj-lt"/>
              <a:buAutoNum type="arabicPeriod"/>
            </a:pPr>
            <a:r>
              <a:rPr lang="en-IN" sz="2400" dirty="0"/>
              <a:t>Employee </a:t>
            </a:r>
            <a:r>
              <a:rPr lang="en-IN" sz="2400" dirty="0" smtClean="0"/>
              <a:t>Demographics</a:t>
            </a:r>
          </a:p>
          <a:p>
            <a:pPr marL="457200" indent="-457200" algn="just">
              <a:buFont typeface="+mj-lt"/>
              <a:buAutoNum type="arabicPeriod"/>
            </a:pPr>
            <a:r>
              <a:rPr lang="en-IN" sz="2400" dirty="0"/>
              <a:t>Performance </a:t>
            </a:r>
            <a:r>
              <a:rPr lang="en-IN" sz="2400" dirty="0" smtClean="0"/>
              <a:t>Metrics</a:t>
            </a:r>
          </a:p>
          <a:p>
            <a:pPr marL="457200" indent="-457200" algn="just">
              <a:buFont typeface="+mj-lt"/>
              <a:buAutoNum type="arabicPeriod"/>
            </a:pPr>
            <a:r>
              <a:rPr lang="en-US" sz="2400" dirty="0" smtClean="0"/>
              <a:t>Feedback Data</a:t>
            </a:r>
          </a:p>
          <a:p>
            <a:pPr marL="457200" indent="-457200" algn="just">
              <a:buFont typeface="+mj-lt"/>
              <a:buAutoNum type="arabicPeriod"/>
            </a:pPr>
            <a:r>
              <a:rPr lang="en-IN" sz="2400" dirty="0"/>
              <a:t>Training and </a:t>
            </a:r>
            <a:r>
              <a:rPr lang="en-IN" sz="2400" dirty="0" smtClean="0"/>
              <a:t>Development</a:t>
            </a:r>
          </a:p>
          <a:p>
            <a:pPr marL="457200" indent="-457200" algn="just">
              <a:buFont typeface="+mj-lt"/>
              <a:buAutoNum type="arabicPeriod"/>
            </a:pPr>
            <a:r>
              <a:rPr lang="en-IN" sz="2400" dirty="0"/>
              <a:t>Attendance and </a:t>
            </a:r>
            <a:r>
              <a:rPr lang="en-IN" sz="2400" dirty="0" smtClean="0"/>
              <a:t>Punctuality</a:t>
            </a:r>
          </a:p>
          <a:p>
            <a:pPr marL="457200" indent="-457200" algn="just">
              <a:buFont typeface="+mj-lt"/>
              <a:buAutoNum type="arabicPeriod"/>
            </a:pPr>
            <a:r>
              <a:rPr lang="en-IN" sz="2400" dirty="0"/>
              <a:t>Employee Engagement and </a:t>
            </a:r>
            <a:r>
              <a:rPr lang="en-IN" sz="2400" dirty="0" smtClean="0"/>
              <a:t>Satisfaction</a:t>
            </a:r>
          </a:p>
          <a:p>
            <a:pPr marL="457200" indent="-457200" algn="just">
              <a:buFont typeface="+mj-lt"/>
              <a:buAutoNum type="arabicPeriod"/>
            </a:pPr>
            <a:r>
              <a:rPr lang="en-IN" sz="2400" dirty="0"/>
              <a:t>Promotions and Career Progression</a:t>
            </a:r>
          </a:p>
        </p:txBody>
      </p:sp>
    </p:spTree>
    <p:extLst>
      <p:ext uri="{BB962C8B-B14F-4D97-AF65-F5344CB8AC3E}">
        <p14:creationId xmlns:p14="http://schemas.microsoft.com/office/powerpoint/2010/main" val="27206606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10885771" y="49053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156443" y="228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1393821" y="5392686"/>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609600" y="1752600"/>
            <a:ext cx="10134600" cy="4524315"/>
          </a:xfrm>
          <a:prstGeom prst="rect">
            <a:avLst/>
          </a:prstGeom>
          <a:noFill/>
        </p:spPr>
        <p:txBody>
          <a:bodyPr wrap="square" rtlCol="0">
            <a:spAutoFit/>
          </a:bodyPr>
          <a:lstStyle/>
          <a:p>
            <a:pPr algn="just"/>
            <a:r>
              <a:rPr lang="en-US" sz="2400" dirty="0"/>
              <a:t>The "Wow" factor in our Employee Performance Analysis solution represents the unique, innovative aspects that differentiate it from traditional performance management systems. These elements are designed to create a significant impact, driving substantial value for both the organization and its employees. Here’s what makes our solution stand out</a:t>
            </a:r>
            <a:r>
              <a:rPr lang="en-US" sz="2400" dirty="0" smtClean="0"/>
              <a:t>: </a:t>
            </a:r>
          </a:p>
          <a:p>
            <a:pPr marL="457200" indent="-457200" algn="just">
              <a:buFont typeface="+mj-lt"/>
              <a:buAutoNum type="arabicPeriod"/>
            </a:pPr>
            <a:r>
              <a:rPr lang="en-US" sz="2400" dirty="0"/>
              <a:t>Real-Time Performance Insights with AI and Machine </a:t>
            </a:r>
            <a:r>
              <a:rPr lang="en-US" sz="2400" dirty="0" smtClean="0"/>
              <a:t>Learning</a:t>
            </a:r>
          </a:p>
          <a:p>
            <a:pPr marL="457200" indent="-457200" algn="just">
              <a:buFont typeface="+mj-lt"/>
              <a:buAutoNum type="arabicPeriod"/>
            </a:pPr>
            <a:r>
              <a:rPr lang="en-US" sz="2400" dirty="0"/>
              <a:t>Continuous Feedback Loop with Real-Time </a:t>
            </a:r>
            <a:r>
              <a:rPr lang="en-US" sz="2400" dirty="0" smtClean="0"/>
              <a:t>Notifications</a:t>
            </a:r>
          </a:p>
          <a:p>
            <a:pPr marL="457200" indent="-457200" algn="just">
              <a:buFont typeface="+mj-lt"/>
              <a:buAutoNum type="arabicPeriod"/>
            </a:pPr>
            <a:r>
              <a:rPr lang="en-US" sz="2400" dirty="0"/>
              <a:t>Gamified Performance Tracking and </a:t>
            </a:r>
            <a:r>
              <a:rPr lang="en-US" sz="2400" dirty="0" smtClean="0"/>
              <a:t>Engagement</a:t>
            </a:r>
          </a:p>
          <a:p>
            <a:pPr marL="457200" indent="-457200" algn="just">
              <a:buFont typeface="+mj-lt"/>
              <a:buAutoNum type="arabicPeriod"/>
            </a:pPr>
            <a:r>
              <a:rPr lang="en-US" sz="2400" dirty="0"/>
              <a:t>Dynamic Goal Setting and </a:t>
            </a:r>
            <a:r>
              <a:rPr lang="en-US" sz="2400" dirty="0" smtClean="0"/>
              <a:t>Adjustment</a:t>
            </a:r>
          </a:p>
          <a:p>
            <a:pPr marL="457200" indent="-457200" algn="just">
              <a:buFont typeface="+mj-lt"/>
              <a:buAutoNum type="arabicPeriod"/>
            </a:pPr>
            <a:r>
              <a:rPr lang="en-IN" sz="2400" dirty="0"/>
              <a:t>Holistic Employee Development </a:t>
            </a:r>
            <a:r>
              <a:rPr lang="en-IN" sz="2400" dirty="0" smtClean="0"/>
              <a:t>Platform</a:t>
            </a:r>
          </a:p>
          <a:p>
            <a:pPr marL="457200" indent="-457200" algn="just">
              <a:buFont typeface="+mj-lt"/>
              <a:buAutoNum type="arabicPeriod"/>
            </a:pPr>
            <a:r>
              <a:rPr lang="en-US" sz="2400" dirty="0"/>
              <a:t>Advanced Analytics and Reporting </a:t>
            </a:r>
            <a:r>
              <a:rPr lang="en-US" sz="2400" dirty="0" smtClean="0"/>
              <a:t>Dashboards</a:t>
            </a:r>
          </a:p>
          <a:p>
            <a:pPr marL="457200" indent="-457200" algn="just">
              <a:buFont typeface="+mj-lt"/>
              <a:buAutoNum type="arabicPeriod"/>
            </a:pPr>
            <a:r>
              <a:rPr lang="en-IN" sz="2400" dirty="0"/>
              <a:t>Employee Empowerment and Autonomy</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269</TotalTime>
  <Words>887</Words>
  <Application>Microsoft Office PowerPoint</Application>
  <PresentationFormat>Custom</PresentationFormat>
  <Paragraphs>81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Admin</cp:lastModifiedBy>
  <cp:revision>23</cp:revision>
  <dcterms:created xsi:type="dcterms:W3CDTF">2024-03-29T15:07:22Z</dcterms:created>
  <dcterms:modified xsi:type="dcterms:W3CDTF">2024-08-30T18:24:16Z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