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Beer Case Study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 Rogers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Lauren Nelson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C7D411-B8DC-47F4-A8AD-53177633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00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9EA5-2B75-4610-B409-E43B5D9F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A16F-92AA-4E9B-BE37-AB359F94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9572590" cy="1205720"/>
          </a:xfrm>
        </p:spPr>
        <p:txBody>
          <a:bodyPr/>
          <a:lstStyle/>
          <a:p>
            <a:r>
              <a:rPr lang="en-US" dirty="0"/>
              <a:t>Data is a combination of two data sets to for 2410 unique observations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beer dataset containing information about the beer and its alcohol content and its IBU score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 brewery dataset containing information about various breweries throughout the US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7AAAD9-ABE6-43D4-B895-534D9ABD7E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8470940"/>
              </p:ext>
            </p:extLst>
          </p:nvPr>
        </p:nvGraphicFramePr>
        <p:xfrm>
          <a:off x="44878" y="3531380"/>
          <a:ext cx="11819883" cy="2373690"/>
        </p:xfrm>
        <a:graphic>
          <a:graphicData uri="http://schemas.openxmlformats.org/drawingml/2006/table">
            <a:tbl>
              <a:tblPr/>
              <a:tblGrid>
                <a:gridCol w="841918">
                  <a:extLst>
                    <a:ext uri="{9D8B030D-6E8A-4147-A177-3AD203B41FA5}">
                      <a16:colId xmlns:a16="http://schemas.microsoft.com/office/drawing/2014/main" val="3417279180"/>
                    </a:ext>
                  </a:extLst>
                </a:gridCol>
                <a:gridCol w="891443">
                  <a:extLst>
                    <a:ext uri="{9D8B030D-6E8A-4147-A177-3AD203B41FA5}">
                      <a16:colId xmlns:a16="http://schemas.microsoft.com/office/drawing/2014/main" val="2879174013"/>
                    </a:ext>
                  </a:extLst>
                </a:gridCol>
                <a:gridCol w="1980988">
                  <a:extLst>
                    <a:ext uri="{9D8B030D-6E8A-4147-A177-3AD203B41FA5}">
                      <a16:colId xmlns:a16="http://schemas.microsoft.com/office/drawing/2014/main" val="1356702766"/>
                    </a:ext>
                  </a:extLst>
                </a:gridCol>
                <a:gridCol w="643820">
                  <a:extLst>
                    <a:ext uri="{9D8B030D-6E8A-4147-A177-3AD203B41FA5}">
                      <a16:colId xmlns:a16="http://schemas.microsoft.com/office/drawing/2014/main" val="2957439696"/>
                    </a:ext>
                  </a:extLst>
                </a:gridCol>
                <a:gridCol w="528262">
                  <a:extLst>
                    <a:ext uri="{9D8B030D-6E8A-4147-A177-3AD203B41FA5}">
                      <a16:colId xmlns:a16="http://schemas.microsoft.com/office/drawing/2014/main" val="3238085637"/>
                    </a:ext>
                  </a:extLst>
                </a:gridCol>
                <a:gridCol w="330165">
                  <a:extLst>
                    <a:ext uri="{9D8B030D-6E8A-4147-A177-3AD203B41FA5}">
                      <a16:colId xmlns:a16="http://schemas.microsoft.com/office/drawing/2014/main" val="169723113"/>
                    </a:ext>
                  </a:extLst>
                </a:gridCol>
                <a:gridCol w="1601297">
                  <a:extLst>
                    <a:ext uri="{9D8B030D-6E8A-4147-A177-3AD203B41FA5}">
                      <a16:colId xmlns:a16="http://schemas.microsoft.com/office/drawing/2014/main" val="215743060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1647595513"/>
                    </a:ext>
                  </a:extLst>
                </a:gridCol>
                <a:gridCol w="2954973">
                  <a:extLst>
                    <a:ext uri="{9D8B030D-6E8A-4147-A177-3AD203B41FA5}">
                      <a16:colId xmlns:a16="http://schemas.microsoft.com/office/drawing/2014/main" val="4059852545"/>
                    </a:ext>
                  </a:extLst>
                </a:gridCol>
                <a:gridCol w="1007000">
                  <a:extLst>
                    <a:ext uri="{9D8B030D-6E8A-4147-A177-3AD203B41FA5}">
                      <a16:colId xmlns:a16="http://schemas.microsoft.com/office/drawing/2014/main" val="3695592601"/>
                    </a:ext>
                  </a:extLst>
                </a:gridCol>
                <a:gridCol w="445722">
                  <a:extLst>
                    <a:ext uri="{9D8B030D-6E8A-4147-A177-3AD203B41FA5}">
                      <a16:colId xmlns:a16="http://schemas.microsoft.com/office/drawing/2014/main" val="179889221"/>
                    </a:ext>
                  </a:extLst>
                </a:gridCol>
              </a:tblGrid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Brewery_id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Beer_ID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Style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Ounces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Brewert Name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68774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Thunder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Schwarzbier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 Beerworks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931549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Weissenheimer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Hefeweizen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Destihl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44656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Fries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Stout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Spiteful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32586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One They Call Zoe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Pale Lager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Hops &amp; Grain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10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Summer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 Ale Brewery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Ipswich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3315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Texicali 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Brown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Freetail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Antonio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986313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Farmer's Daughter Blonde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Blonde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Shedman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Farm Brewery and Hop...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Mt. Airy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951812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Mound Builder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People's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Lafayette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08728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Desolation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IPA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Amnesia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Washougal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421287"/>
                  </a:ext>
                </a:extLst>
              </a:tr>
              <a:tr h="154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Wheat Ale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1951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Witbier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Upland Brewing Company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Bloomington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2430" marR="2430" marT="24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20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2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DFB-E331-4730-BFC0-567A4FBA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13D65-DC78-49D3-8790-787BBB6F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513255" cy="3748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ABV has 62 missing values (~2.5%). The approach for these data points is to remove the missing observations from the analysis has there is a enough observations without them. </a:t>
            </a:r>
          </a:p>
          <a:p>
            <a:r>
              <a:rPr lang="en-US" dirty="0"/>
              <a:t>IBU has 1005 missing values (~41.7%). The approach to dealing with these will be addressed on a case-by-case basis.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455828-BCAC-4C08-91F8-5F124DAD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05" y="2693194"/>
            <a:ext cx="3767175" cy="2750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98EAA-8A63-432F-A690-DB78C70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80" y="2767576"/>
            <a:ext cx="3782301" cy="2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8670-3E9A-43BC-8008-9CE40B60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Each State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16D937-DECA-4A97-A410-0E22FF6B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174683" cy="3748193"/>
          </a:xfrm>
        </p:spPr>
        <p:txBody>
          <a:bodyPr>
            <a:normAutofit/>
          </a:bodyPr>
          <a:lstStyle/>
          <a:p>
            <a:r>
              <a:rPr lang="en-US" dirty="0"/>
              <a:t>Top 5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Colorado (47)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California (39)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Michigan (32)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Oregon (29)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Texas (28)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86BFE-3B26-4288-9797-331F1F45C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4019" y="2049462"/>
            <a:ext cx="7600994" cy="42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Washington D.C.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Kentucky (.0625)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Michigan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Mexico (.062)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(.062)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Utah (.04)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New Jersey (.046)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North Dakota (.05)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(.05)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B6D4B0-4BDD-4EEF-A7DE-9B51CAE173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5505" y="1993107"/>
            <a:ext cx="7192061" cy="43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E77-8235-40BF-BCF2-6D0DFB84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by State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D28EA6-8A22-434B-B844-8E580624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346133" cy="37481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Maine (61)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West Virginia (57.5)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Florida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Georgia (55)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Delaware (52)</a:t>
            </a:r>
          </a:p>
          <a:p>
            <a:pPr marL="0" indent="0">
              <a:buNone/>
            </a:pPr>
            <a:r>
              <a:rPr lang="en-US" dirty="0"/>
              <a:t>Bottom States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Wisconsin (19)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Kansas (20)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Arizona (20.5)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Wyoming (21)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Hawaii (22.5)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BB8B42-1464-479A-BC6E-FE3CA185C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8178" y="2064544"/>
            <a:ext cx="6955565" cy="4154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E7B76-F502-4CDA-8D69-AD770F0A1FF1}"/>
              </a:ext>
            </a:extLst>
          </p:cNvPr>
          <p:cNvSpPr txBox="1"/>
          <p:nvPr/>
        </p:nvSpPr>
        <p:spPr>
          <a:xfrm>
            <a:off x="814386" y="5783288"/>
            <a:ext cx="460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Missing Data was removed for analysis</a:t>
            </a:r>
          </a:p>
          <a:p>
            <a:r>
              <a:rPr lang="en-US" dirty="0"/>
              <a:t>** No Data Available for North Dakota</a:t>
            </a:r>
          </a:p>
        </p:txBody>
      </p:sp>
    </p:spTree>
    <p:extLst>
      <p:ext uri="{BB962C8B-B14F-4D97-AF65-F5344CB8AC3E}">
        <p14:creationId xmlns:p14="http://schemas.microsoft.com/office/powerpoint/2010/main" val="37593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Appears to be positive correlation between alcohol content and bitterness. </a:t>
            </a:r>
          </a:p>
          <a:p>
            <a:r>
              <a:rPr lang="en-US" dirty="0"/>
              <a:t>Appears to be balance between IPA and Non-IPA ale beers</a:t>
            </a:r>
          </a:p>
          <a:p>
            <a:pPr lvl="1"/>
            <a:r>
              <a:rPr lang="en-US" dirty="0"/>
              <a:t>Will remove all observation with either ABV or IBU missing</a:t>
            </a:r>
          </a:p>
          <a:p>
            <a:pPr lvl="1"/>
            <a:r>
              <a:rPr lang="en-US" dirty="0"/>
              <a:t>Normalized data to Z score to help KNN classifier.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D90BCE-EB0F-4E99-BC36-E3C02BAF43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1" y="1987677"/>
            <a:ext cx="5870576" cy="4285996"/>
          </a:xfrm>
        </p:spPr>
      </p:pic>
    </p:spTree>
    <p:extLst>
      <p:ext uri="{BB962C8B-B14F-4D97-AF65-F5344CB8AC3E}">
        <p14:creationId xmlns:p14="http://schemas.microsoft.com/office/powerpoint/2010/main" val="296919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6AC-6538-4931-B9C5-4FD1096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Content and Bitterness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7F540-FB0F-49F8-999C-B14429472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IPA tend to have a higher IBU score than Non-IPA ales.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C33F0D-C792-4FC3-A408-C76474326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8798" y="1957388"/>
            <a:ext cx="6002474" cy="4382293"/>
          </a:xfrm>
        </p:spPr>
      </p:pic>
    </p:spTree>
    <p:extLst>
      <p:ext uri="{BB962C8B-B14F-4D97-AF65-F5344CB8AC3E}">
        <p14:creationId xmlns:p14="http://schemas.microsoft.com/office/powerpoint/2010/main" val="287939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E8C06-5FA1-4577-B5E9-078D28EB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Style by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CE8486-AF03-442A-8DAE-0617F0D6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33" y="1928365"/>
            <a:ext cx="7860874" cy="44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429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{B8F681F6-AA2A-4AC2-87B2-4A08A9DCB7E0}tf56160789_win32</Template>
  <TotalTime>129</TotalTime>
  <Words>504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Beer Case Study</vt:lpstr>
      <vt:lpstr>Data Introduction</vt:lpstr>
      <vt:lpstr>Missing Data</vt:lpstr>
      <vt:lpstr>Breweries in Each State</vt:lpstr>
      <vt:lpstr>Alcohol Content by State</vt:lpstr>
      <vt:lpstr>Bitterness by State</vt:lpstr>
      <vt:lpstr>Alcohol Content and Bitterness</vt:lpstr>
      <vt:lpstr>Alcohol Content and Bitterness</vt:lpstr>
      <vt:lpstr>Most Popular Style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Case Study</dc:title>
  <dc:creator>Rogers, Will</dc:creator>
  <cp:lastModifiedBy>Rogers, Will</cp:lastModifiedBy>
  <cp:revision>14</cp:revision>
  <dcterms:created xsi:type="dcterms:W3CDTF">2021-06-13T20:08:05Z</dcterms:created>
  <dcterms:modified xsi:type="dcterms:W3CDTF">2021-06-13T22:17:40Z</dcterms:modified>
</cp:coreProperties>
</file>