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59" r:id="rId5"/>
    <p:sldId id="262" r:id="rId6"/>
    <p:sldId id="263" r:id="rId7"/>
    <p:sldId id="264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Beer Case Study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Will Rogers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Lauren Nelson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CC7D411-B8DC-47F4-A8AD-531776336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100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D126-D5B7-4B64-99F5-ED5C6E81A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3118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9EA5-2B75-4610-B409-E43B5D9F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A16F-92AA-4E9B-BE37-AB359F947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1"/>
            <a:ext cx="9572590" cy="1205720"/>
          </a:xfrm>
        </p:spPr>
        <p:txBody>
          <a:bodyPr/>
          <a:lstStyle/>
          <a:p>
            <a:r>
              <a:rPr lang="en-US" dirty="0"/>
              <a:t>Data is a combination of two data sets to for 2410 unique observations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 beer dataset containing information about the beer and its alcohol content and its IBU score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 brewery dataset containing information about various breweries throughout the US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67AAAD9-ABE6-43D4-B895-534D9ABD7E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8470940"/>
              </p:ext>
            </p:extLst>
          </p:nvPr>
        </p:nvGraphicFramePr>
        <p:xfrm>
          <a:off x="44878" y="3531380"/>
          <a:ext cx="11819883" cy="2373690"/>
        </p:xfrm>
        <a:graphic>
          <a:graphicData uri="http://schemas.openxmlformats.org/drawingml/2006/table">
            <a:tbl>
              <a:tblPr/>
              <a:tblGrid>
                <a:gridCol w="841918">
                  <a:extLst>
                    <a:ext uri="{9D8B030D-6E8A-4147-A177-3AD203B41FA5}">
                      <a16:colId xmlns:a16="http://schemas.microsoft.com/office/drawing/2014/main" val="3417279180"/>
                    </a:ext>
                  </a:extLst>
                </a:gridCol>
                <a:gridCol w="891443">
                  <a:extLst>
                    <a:ext uri="{9D8B030D-6E8A-4147-A177-3AD203B41FA5}">
                      <a16:colId xmlns:a16="http://schemas.microsoft.com/office/drawing/2014/main" val="2879174013"/>
                    </a:ext>
                  </a:extLst>
                </a:gridCol>
                <a:gridCol w="1980988">
                  <a:extLst>
                    <a:ext uri="{9D8B030D-6E8A-4147-A177-3AD203B41FA5}">
                      <a16:colId xmlns:a16="http://schemas.microsoft.com/office/drawing/2014/main" val="1356702766"/>
                    </a:ext>
                  </a:extLst>
                </a:gridCol>
                <a:gridCol w="643820">
                  <a:extLst>
                    <a:ext uri="{9D8B030D-6E8A-4147-A177-3AD203B41FA5}">
                      <a16:colId xmlns:a16="http://schemas.microsoft.com/office/drawing/2014/main" val="2957439696"/>
                    </a:ext>
                  </a:extLst>
                </a:gridCol>
                <a:gridCol w="528262">
                  <a:extLst>
                    <a:ext uri="{9D8B030D-6E8A-4147-A177-3AD203B41FA5}">
                      <a16:colId xmlns:a16="http://schemas.microsoft.com/office/drawing/2014/main" val="3238085637"/>
                    </a:ext>
                  </a:extLst>
                </a:gridCol>
                <a:gridCol w="330165">
                  <a:extLst>
                    <a:ext uri="{9D8B030D-6E8A-4147-A177-3AD203B41FA5}">
                      <a16:colId xmlns:a16="http://schemas.microsoft.com/office/drawing/2014/main" val="169723113"/>
                    </a:ext>
                  </a:extLst>
                </a:gridCol>
                <a:gridCol w="1601297">
                  <a:extLst>
                    <a:ext uri="{9D8B030D-6E8A-4147-A177-3AD203B41FA5}">
                      <a16:colId xmlns:a16="http://schemas.microsoft.com/office/drawing/2014/main" val="215743060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1647595513"/>
                    </a:ext>
                  </a:extLst>
                </a:gridCol>
                <a:gridCol w="2954973">
                  <a:extLst>
                    <a:ext uri="{9D8B030D-6E8A-4147-A177-3AD203B41FA5}">
                      <a16:colId xmlns:a16="http://schemas.microsoft.com/office/drawing/2014/main" val="4059852545"/>
                    </a:ext>
                  </a:extLst>
                </a:gridCol>
                <a:gridCol w="1007000">
                  <a:extLst>
                    <a:ext uri="{9D8B030D-6E8A-4147-A177-3AD203B41FA5}">
                      <a16:colId xmlns:a16="http://schemas.microsoft.com/office/drawing/2014/main" val="3695592601"/>
                    </a:ext>
                  </a:extLst>
                </a:gridCol>
                <a:gridCol w="445722">
                  <a:extLst>
                    <a:ext uri="{9D8B030D-6E8A-4147-A177-3AD203B41FA5}">
                      <a16:colId xmlns:a16="http://schemas.microsoft.com/office/drawing/2014/main" val="179889221"/>
                    </a:ext>
                  </a:extLst>
                </a:gridCol>
              </a:tblGrid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Brewery_id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 Name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Beer_ID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Ounces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Brewert Name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68774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 Thunder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Schwarzbier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 Beerworks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931549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Weissenheimer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Hefeweizen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Destihl Brewery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Bloomington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444656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Freedom Fries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Stout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Spiteful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325862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One They Call Zoe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Pale Lager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Hops &amp; Grain Brewery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1013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Blonde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Ipswich Ale Brewery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Ipswich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633153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Texicali 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Brown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Freetail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986313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Farmer's Daughter Blonde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Blonde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Shedman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Farm Brewery and Hop...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Mt. Airy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MD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951812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Mound Builder IPA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People's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Lafayette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808728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1981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Desolation IPA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Amnesia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Washougal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421287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Upland Wheat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1951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Witbier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Upland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Bloomington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20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2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DFB-E331-4730-BFC0-567A4FBA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E13D65-DC78-49D3-8790-787BBB6F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513255" cy="3748193"/>
          </a:xfrm>
        </p:spPr>
        <p:txBody>
          <a:bodyPr>
            <a:normAutofit/>
          </a:bodyPr>
          <a:lstStyle/>
          <a:p>
            <a:r>
              <a:rPr lang="en-US" dirty="0"/>
              <a:t>ABV has 62 missing values (~2.5%). The approach for these data points is to remove the missing observations from the analysis has there is a enough observations without them. </a:t>
            </a:r>
          </a:p>
          <a:p>
            <a:r>
              <a:rPr lang="en-US" dirty="0"/>
              <a:t>IBU has 1005 missing values (~41.7%). Will remove these values from analysis.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455828-BCAC-4C08-91F8-5F124DAD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05" y="2788561"/>
            <a:ext cx="3767175" cy="2750344"/>
          </a:xfrm>
          <a:prstGeom prst="rect">
            <a:avLst/>
          </a:prstGeom>
        </p:spPr>
      </p:pic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DAE265B4-EAD5-4AEF-9E7E-D2800C0C45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74880" y="3096267"/>
            <a:ext cx="3767176" cy="223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8670-3E9A-43BC-8008-9CE40B60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in Each State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16D937-DECA-4A97-A410-0E22FF6BD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979" y="2261145"/>
            <a:ext cx="2369586" cy="37481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Top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Colorado (47)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California (39)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Michigan (32)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Oregon (29)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Texas (28)</a:t>
            </a:r>
          </a:p>
          <a:p>
            <a:pPr marL="0" indent="0">
              <a:buNone/>
            </a:pPr>
            <a:r>
              <a:rPr lang="en-US" dirty="0"/>
              <a:t>Bottom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District of Columbia (1)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North Dakota (1)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South Dakota (1)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West Virginia (1)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Arkansas (2)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Delaware (2)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Mississippi (2)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Nevada (2)</a:t>
            </a:r>
          </a:p>
          <a:p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539B6BD9-DC5D-4596-88E6-DFF557947D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55869" y="2412220"/>
            <a:ext cx="5316183" cy="31011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D67F0F-6C3E-44CB-9C88-9745E04D78C3}"/>
              </a:ext>
            </a:extLst>
          </p:cNvPr>
          <p:cNvSpPr txBox="1"/>
          <p:nvPr/>
        </p:nvSpPr>
        <p:spPr>
          <a:xfrm>
            <a:off x="7972051" y="2204658"/>
            <a:ext cx="39809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a total of 558 breweries for this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5 states account for about 30% of data, top 10% account for about (50%)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Breweries are most popular: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West Coast (3 of top ten)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Great Lakes Area (3 of top ten)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Colorado (Top State)</a:t>
            </a:r>
          </a:p>
        </p:txBody>
      </p:sp>
    </p:spTree>
    <p:extLst>
      <p:ext uri="{BB962C8B-B14F-4D97-AF65-F5344CB8AC3E}">
        <p14:creationId xmlns:p14="http://schemas.microsoft.com/office/powerpoint/2010/main" val="26266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EE77-8235-40BF-BCF2-6D0DFB84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Content by State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D28EA6-8A22-434B-B844-8E5806240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661" y="2233097"/>
            <a:ext cx="3346133" cy="37481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Washington D.C. (.0625)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Kentucky (.0625)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Michigan (.062)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New Mexico (.062)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West Virginia (.062)</a:t>
            </a:r>
          </a:p>
          <a:p>
            <a:pPr marL="0" indent="0">
              <a:buNone/>
            </a:pPr>
            <a:r>
              <a:rPr lang="en-US" dirty="0"/>
              <a:t>Bottom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Utah (.04)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New Jersey (.046)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Kansas (.05)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North Dakota (.05)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Wyoming (.05)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3B6D4B0-4BDD-4EEF-A7DE-9B51CAE173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2075" y="2065669"/>
            <a:ext cx="5860704" cy="3510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22ABC8-6F7C-479A-B796-A4784A47B2B2}"/>
              </a:ext>
            </a:extLst>
          </p:cNvPr>
          <p:cNvSpPr txBox="1"/>
          <p:nvPr/>
        </p:nvSpPr>
        <p:spPr>
          <a:xfrm>
            <a:off x="8902779" y="2056686"/>
            <a:ext cx="3005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Alcohol Laws in Utah prevent ABV above 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with highest ABV beer is Colorado.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49A8D-D207-4EEC-8688-3AF8A4EB2266}"/>
              </a:ext>
            </a:extLst>
          </p:cNvPr>
          <p:cNvSpPr txBox="1"/>
          <p:nvPr/>
        </p:nvSpPr>
        <p:spPr>
          <a:xfrm>
            <a:off x="0" y="5964052"/>
            <a:ext cx="670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 Missing Data was removed for analysis (62 / 2410 data points)</a:t>
            </a:r>
          </a:p>
        </p:txBody>
      </p:sp>
    </p:spTree>
    <p:extLst>
      <p:ext uri="{BB962C8B-B14F-4D97-AF65-F5344CB8AC3E}">
        <p14:creationId xmlns:p14="http://schemas.microsoft.com/office/powerpoint/2010/main" val="16698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EE77-8235-40BF-BCF2-6D0DFB84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Bitterness by State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D28EA6-8A22-434B-B844-8E5806240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634" y="2120900"/>
            <a:ext cx="3346133" cy="37481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Maine (61)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West Virginia (57.5)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Florida (55)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Georgia (55)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Delaware (52)</a:t>
            </a:r>
          </a:p>
          <a:p>
            <a:pPr marL="0" indent="0">
              <a:buNone/>
            </a:pPr>
            <a:r>
              <a:rPr lang="en-US" dirty="0"/>
              <a:t>Bottom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Wisconsin (19)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Kansas (20)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Arizona (20.5)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Wyoming (21)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Hawaii (22.5)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E7B76-F502-4CDA-8D69-AD770F0A1FF1}"/>
              </a:ext>
            </a:extLst>
          </p:cNvPr>
          <p:cNvSpPr txBox="1"/>
          <p:nvPr/>
        </p:nvSpPr>
        <p:spPr>
          <a:xfrm>
            <a:off x="51450" y="5788898"/>
            <a:ext cx="694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 Missing Data was removed for analysis (1005 / 2410 data points)</a:t>
            </a:r>
          </a:p>
          <a:p>
            <a:r>
              <a:rPr lang="en-US" dirty="0"/>
              <a:t>** No Data Available for South Dakota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6278A-4FF1-44F3-A613-975C45400E88}"/>
              </a:ext>
            </a:extLst>
          </p:cNvPr>
          <p:cNvSpPr txBox="1"/>
          <p:nvPr/>
        </p:nvSpPr>
        <p:spPr>
          <a:xfrm>
            <a:off x="8336187" y="2056686"/>
            <a:ext cx="3572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East Coast has highest concentration of bitter beer.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with the single most bitter beer according to its IBU score is Oregon.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D831D9A-58B8-47F6-80FA-28928A11C9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06646" y="2215878"/>
            <a:ext cx="5748239" cy="34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6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26AC-6538-4931-B9C5-4FD10965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Content and Bitterness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F540-FB0F-49F8-999C-B14429472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Appears to be positive correlation between alcohol content and bitterness. </a:t>
            </a:r>
          </a:p>
          <a:p>
            <a:pPr lvl="1"/>
            <a:r>
              <a:rPr lang="en-US" dirty="0"/>
              <a:t>Brewers typically add more hops to a beer with high alcohol content to help balance out the flavor by removing more of the ‘alcohol’ taste. </a:t>
            </a:r>
          </a:p>
          <a:p>
            <a:r>
              <a:rPr lang="en-US" dirty="0"/>
              <a:t>Appears to be balance between IPA and Non-IPA ale beers</a:t>
            </a:r>
          </a:p>
          <a:p>
            <a:pPr lvl="1"/>
            <a:r>
              <a:rPr lang="en-US" dirty="0"/>
              <a:t>Will remove all observation with either ABV or IBU missing</a:t>
            </a:r>
          </a:p>
          <a:p>
            <a:pPr lvl="1"/>
            <a:r>
              <a:rPr lang="en-US" dirty="0"/>
              <a:t>Normalized data to Z score to help KNN classifier. </a:t>
            </a:r>
          </a:p>
          <a:p>
            <a:r>
              <a:rPr lang="en-US" dirty="0"/>
              <a:t>A clear separation can be seen between IBU and ABV when between the IPA ales and other ales. </a:t>
            </a:r>
          </a:p>
          <a:p>
            <a:pPr lvl="1"/>
            <a:r>
              <a:rPr lang="en-US" dirty="0"/>
              <a:t>These are good values to use when trying to classify whether or not any Ale is an IPA.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D90BCE-EB0F-4E99-BC36-E3C02BAF43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9301" y="1987677"/>
            <a:ext cx="5870576" cy="4285996"/>
          </a:xfrm>
        </p:spPr>
      </p:pic>
    </p:spTree>
    <p:extLst>
      <p:ext uri="{BB962C8B-B14F-4D97-AF65-F5344CB8AC3E}">
        <p14:creationId xmlns:p14="http://schemas.microsoft.com/office/powerpoint/2010/main" val="296919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26AC-6538-4931-B9C5-4FD10965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Content and Bitterness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F540-FB0F-49F8-999C-B14429472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IPA tend to have a higher IBU score than Non-IPA ales. </a:t>
            </a:r>
          </a:p>
          <a:p>
            <a:pPr lvl="1"/>
            <a:r>
              <a:rPr lang="en-US" dirty="0"/>
              <a:t>IBU scores above ~75 are strong indicators that a beer is an IPA</a:t>
            </a:r>
          </a:p>
          <a:p>
            <a:pPr lvl="1"/>
            <a:r>
              <a:rPr lang="en-US" dirty="0"/>
              <a:t>Alcohol content has a weak relationship to determining if a beer is an IPA</a:t>
            </a:r>
          </a:p>
          <a:p>
            <a:pPr lvl="2"/>
            <a:r>
              <a:rPr lang="en-US" dirty="0"/>
              <a:t>More Hops =&gt; More Bitter Beer</a:t>
            </a:r>
          </a:p>
          <a:p>
            <a:pPr lvl="2"/>
            <a:r>
              <a:rPr lang="en-US" dirty="0"/>
              <a:t>More Hops =/= More Sugar =&gt; More Alcohol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36F4BA-A610-426C-8F69-182AF8F601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6591" y="1916909"/>
            <a:ext cx="6092708" cy="4448172"/>
          </a:xfrm>
        </p:spPr>
      </p:pic>
    </p:spTree>
    <p:extLst>
      <p:ext uri="{BB962C8B-B14F-4D97-AF65-F5344CB8AC3E}">
        <p14:creationId xmlns:p14="http://schemas.microsoft.com/office/powerpoint/2010/main" val="287939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0E8C06-5FA1-4577-B5E9-078D28EB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Style by State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ACE8486-AF03-442A-8DAE-0617F0D6A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7" y="1894706"/>
            <a:ext cx="7860874" cy="4470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E915B1-6072-47B7-B801-123FFE575544}"/>
              </a:ext>
            </a:extLst>
          </p:cNvPr>
          <p:cNvSpPr txBox="1"/>
          <p:nvPr/>
        </p:nvSpPr>
        <p:spPr>
          <a:xfrm>
            <a:off x="527323" y="2154169"/>
            <a:ext cx="3163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data, the most popular style of beer in the US is the IPA. </a:t>
            </a:r>
          </a:p>
          <a:p>
            <a:endParaRPr lang="en-US" dirty="0"/>
          </a:p>
          <a:p>
            <a:r>
              <a:rPr lang="en-US" dirty="0"/>
              <a:t>The gulf coast and southeastern states do not share the same fondness of IPAs. </a:t>
            </a:r>
          </a:p>
        </p:txBody>
      </p:sp>
    </p:spTree>
    <p:extLst>
      <p:ext uri="{BB962C8B-B14F-4D97-AF65-F5344CB8AC3E}">
        <p14:creationId xmlns:p14="http://schemas.microsoft.com/office/powerpoint/2010/main" val="23158429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{B8F681F6-AA2A-4AC2-87B2-4A08A9DCB7E0}tf56160789_win32</Template>
  <TotalTime>336</TotalTime>
  <Words>799</Words>
  <Application>Microsoft Office PowerPoint</Application>
  <PresentationFormat>Widescreen</PresentationFormat>
  <Paragraphs>205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Beer Case Study</vt:lpstr>
      <vt:lpstr>Data Introduction</vt:lpstr>
      <vt:lpstr>Missing Data</vt:lpstr>
      <vt:lpstr>Breweries in Each State</vt:lpstr>
      <vt:lpstr>Alcohol Content by State</vt:lpstr>
      <vt:lpstr>Bitterness by State</vt:lpstr>
      <vt:lpstr>Alcohol Content and Bitterness</vt:lpstr>
      <vt:lpstr>Alcohol Content and Bitterness</vt:lpstr>
      <vt:lpstr>Most Popular Style by State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Case Study</dc:title>
  <dc:creator>Rogers, Will</dc:creator>
  <cp:lastModifiedBy>Rogers, Will</cp:lastModifiedBy>
  <cp:revision>32</cp:revision>
  <dcterms:created xsi:type="dcterms:W3CDTF">2021-06-13T20:08:05Z</dcterms:created>
  <dcterms:modified xsi:type="dcterms:W3CDTF">2021-06-25T21:10:34Z</dcterms:modified>
</cp:coreProperties>
</file>