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Beer Case Study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Rogers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Lauren Nelson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C7D411-B8DC-47F4-A8AD-53177633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0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D126-D5B7-4B64-99F5-ED5C6E81A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11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25F-1605-4F38-9112-84DA1488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54C4-B633-461E-824C-F4D0D285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https://youtu.be/EjJWXfCvn78</a:t>
            </a:r>
          </a:p>
        </p:txBody>
      </p:sp>
    </p:spTree>
    <p:extLst>
      <p:ext uri="{BB962C8B-B14F-4D97-AF65-F5344CB8AC3E}">
        <p14:creationId xmlns:p14="http://schemas.microsoft.com/office/powerpoint/2010/main" val="338963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EA5-2B75-4610-B409-E43B5D9F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A16F-92AA-4E9B-BE37-AB359F94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9572590" cy="1205720"/>
          </a:xfrm>
        </p:spPr>
        <p:txBody>
          <a:bodyPr/>
          <a:lstStyle/>
          <a:p>
            <a:r>
              <a:rPr lang="en-US" dirty="0"/>
              <a:t>Data is a combination of two data sets to for 2410 unique observations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beer dataset containing information about the beer and its alcohol content and its IBU score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brewery dataset containing information about various breweries throughout the 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7AAAD9-ABE6-43D4-B895-534D9ABD7E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8470940"/>
              </p:ext>
            </p:extLst>
          </p:nvPr>
        </p:nvGraphicFramePr>
        <p:xfrm>
          <a:off x="44878" y="3531380"/>
          <a:ext cx="11819883" cy="2373690"/>
        </p:xfrm>
        <a:graphic>
          <a:graphicData uri="http://schemas.openxmlformats.org/drawingml/2006/table">
            <a:tbl>
              <a:tblPr/>
              <a:tblGrid>
                <a:gridCol w="841918">
                  <a:extLst>
                    <a:ext uri="{9D8B030D-6E8A-4147-A177-3AD203B41FA5}">
                      <a16:colId xmlns:a16="http://schemas.microsoft.com/office/drawing/2014/main" val="3417279180"/>
                    </a:ext>
                  </a:extLst>
                </a:gridCol>
                <a:gridCol w="891443">
                  <a:extLst>
                    <a:ext uri="{9D8B030D-6E8A-4147-A177-3AD203B41FA5}">
                      <a16:colId xmlns:a16="http://schemas.microsoft.com/office/drawing/2014/main" val="2879174013"/>
                    </a:ext>
                  </a:extLst>
                </a:gridCol>
                <a:gridCol w="1980988">
                  <a:extLst>
                    <a:ext uri="{9D8B030D-6E8A-4147-A177-3AD203B41FA5}">
                      <a16:colId xmlns:a16="http://schemas.microsoft.com/office/drawing/2014/main" val="1356702766"/>
                    </a:ext>
                  </a:extLst>
                </a:gridCol>
                <a:gridCol w="643820">
                  <a:extLst>
                    <a:ext uri="{9D8B030D-6E8A-4147-A177-3AD203B41FA5}">
                      <a16:colId xmlns:a16="http://schemas.microsoft.com/office/drawing/2014/main" val="2957439696"/>
                    </a:ext>
                  </a:extLst>
                </a:gridCol>
                <a:gridCol w="528262">
                  <a:extLst>
                    <a:ext uri="{9D8B030D-6E8A-4147-A177-3AD203B41FA5}">
                      <a16:colId xmlns:a16="http://schemas.microsoft.com/office/drawing/2014/main" val="3238085637"/>
                    </a:ext>
                  </a:extLst>
                </a:gridCol>
                <a:gridCol w="330165">
                  <a:extLst>
                    <a:ext uri="{9D8B030D-6E8A-4147-A177-3AD203B41FA5}">
                      <a16:colId xmlns:a16="http://schemas.microsoft.com/office/drawing/2014/main" val="169723113"/>
                    </a:ext>
                  </a:extLst>
                </a:gridCol>
                <a:gridCol w="1601297">
                  <a:extLst>
                    <a:ext uri="{9D8B030D-6E8A-4147-A177-3AD203B41FA5}">
                      <a16:colId xmlns:a16="http://schemas.microsoft.com/office/drawing/2014/main" val="215743060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1647595513"/>
                    </a:ext>
                  </a:extLst>
                </a:gridCol>
                <a:gridCol w="2954973">
                  <a:extLst>
                    <a:ext uri="{9D8B030D-6E8A-4147-A177-3AD203B41FA5}">
                      <a16:colId xmlns:a16="http://schemas.microsoft.com/office/drawing/2014/main" val="4059852545"/>
                    </a:ext>
                  </a:extLst>
                </a:gridCol>
                <a:gridCol w="1007000">
                  <a:extLst>
                    <a:ext uri="{9D8B030D-6E8A-4147-A177-3AD203B41FA5}">
                      <a16:colId xmlns:a16="http://schemas.microsoft.com/office/drawing/2014/main" val="3695592601"/>
                    </a:ext>
                  </a:extLst>
                </a:gridCol>
                <a:gridCol w="445722">
                  <a:extLst>
                    <a:ext uri="{9D8B030D-6E8A-4147-A177-3AD203B41FA5}">
                      <a16:colId xmlns:a16="http://schemas.microsoft.com/office/drawing/2014/main" val="179889221"/>
                    </a:ext>
                  </a:extLst>
                </a:gridCol>
              </a:tblGrid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Brewert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68774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Thunder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Schwarzbier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 Beerworks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31549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Weissenheimer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Destihl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44656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Fries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Stout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Spiteful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2586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One They Call Zoe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Lager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Hops &amp; Grain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10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 Ale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3315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Texicali 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Brown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Freetail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9863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Farmer's Daughter Blonde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Shedman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Farm Brewery and Hop...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Mt. Airy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95181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Mound Builder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People's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Lafayette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08728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Desolation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Amnesia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Washougal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21287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Wheat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0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DFB-E331-4730-BFC0-567A4FB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13D65-DC78-49D3-8790-787BBB6F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513255" cy="3748193"/>
          </a:xfrm>
        </p:spPr>
        <p:txBody>
          <a:bodyPr>
            <a:normAutofit/>
          </a:bodyPr>
          <a:lstStyle/>
          <a:p>
            <a:r>
              <a:rPr lang="en-US" dirty="0"/>
              <a:t>ABV has 62 missing values (~2.5%). The approach for these data points is to remove the missing observations from the analysis has there is a enough observations without them. </a:t>
            </a:r>
          </a:p>
          <a:p>
            <a:r>
              <a:rPr lang="en-US" dirty="0"/>
              <a:t>IBU has 1005 missing values (~41.7%). Will remove these values from analysis.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455828-BCAC-4C08-91F8-5F124DAD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05" y="2788561"/>
            <a:ext cx="3767175" cy="2750344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DAE265B4-EAD5-4AEF-9E7E-D2800C0C4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74880" y="3096267"/>
            <a:ext cx="3767176" cy="22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670-3E9A-43BC-8008-9CE40B6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16D937-DECA-4A97-A410-0E22FF6BD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79" y="2261145"/>
            <a:ext cx="2369586" cy="37481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Colorado (47)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California (39)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(32)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Oregon (29)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Texas (28)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District of Columbia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South Dakota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Arkansas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Mississippi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Nevada (2)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39B6BD9-DC5D-4596-88E6-DFF557947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55869" y="2412220"/>
            <a:ext cx="5316183" cy="3101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D67F0F-6C3E-44CB-9C88-9745E04D78C3}"/>
              </a:ext>
            </a:extLst>
          </p:cNvPr>
          <p:cNvSpPr txBox="1"/>
          <p:nvPr/>
        </p:nvSpPr>
        <p:spPr>
          <a:xfrm>
            <a:off x="7972051" y="2204658"/>
            <a:ext cx="3980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total of 558 breweries for this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states account for about 30% of data, top 10% account for about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Breweries are most popular: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 Coast (3 of top 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Great Lakes Area (3 of top 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Colorado (Top State)</a:t>
            </a:r>
          </a:p>
        </p:txBody>
      </p:sp>
    </p:spTree>
    <p:extLst>
      <p:ext uri="{BB962C8B-B14F-4D97-AF65-F5344CB8AC3E}">
        <p14:creationId xmlns:p14="http://schemas.microsoft.com/office/powerpoint/2010/main" val="2626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661" y="2233097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Washington D.C.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Kentucky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Mexico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(.062)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Utah (.04)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Jersey (.046)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(.05)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B6D4B0-4BDD-4EEF-A7DE-9B51CAE1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2075" y="2065669"/>
            <a:ext cx="5860704" cy="3510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2ABC8-6F7C-479A-B796-A4784A47B2B2}"/>
              </a:ext>
            </a:extLst>
          </p:cNvPr>
          <p:cNvSpPr txBox="1"/>
          <p:nvPr/>
        </p:nvSpPr>
        <p:spPr>
          <a:xfrm>
            <a:off x="8902779" y="2056686"/>
            <a:ext cx="3005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Laws in Utah prevent ABV above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highest ABV beer is Colorado.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49A8D-D207-4EEC-8688-3AF8A4EB2266}"/>
              </a:ext>
            </a:extLst>
          </p:cNvPr>
          <p:cNvSpPr txBox="1"/>
          <p:nvPr/>
        </p:nvSpPr>
        <p:spPr>
          <a:xfrm>
            <a:off x="0" y="5964052"/>
            <a:ext cx="670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 (62 / 2410 data points)</a:t>
            </a:r>
          </a:p>
        </p:txBody>
      </p:sp>
    </p:spTree>
    <p:extLst>
      <p:ext uri="{BB962C8B-B14F-4D97-AF65-F5344CB8AC3E}">
        <p14:creationId xmlns:p14="http://schemas.microsoft.com/office/powerpoint/2010/main" val="1669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Bitterness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634" y="2120900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Maine (61)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(57.5)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Florida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Georgia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(52)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Wisconsin (19)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(20)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Arizona (20.5)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(21)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Hawaii (22.5)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E7B76-F502-4CDA-8D69-AD770F0A1FF1}"/>
              </a:ext>
            </a:extLst>
          </p:cNvPr>
          <p:cNvSpPr txBox="1"/>
          <p:nvPr/>
        </p:nvSpPr>
        <p:spPr>
          <a:xfrm>
            <a:off x="51450" y="5788898"/>
            <a:ext cx="69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 (1005 / 2410 data points)</a:t>
            </a:r>
          </a:p>
          <a:p>
            <a:r>
              <a:rPr lang="en-US" dirty="0"/>
              <a:t>** No Data Available for South Dakota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6278A-4FF1-44F3-A613-975C45400E88}"/>
              </a:ext>
            </a:extLst>
          </p:cNvPr>
          <p:cNvSpPr txBox="1"/>
          <p:nvPr/>
        </p:nvSpPr>
        <p:spPr>
          <a:xfrm>
            <a:off x="8336187" y="2056686"/>
            <a:ext cx="357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East Coast has highest concentration of bitter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the single most bitter beer according to its IBU score is Oregon.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D831D9A-58B8-47F6-80FA-28928A11C9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6646" y="2215878"/>
            <a:ext cx="5748239" cy="34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Appears to be positive correlation between alcohol content and bitterness. </a:t>
            </a:r>
          </a:p>
          <a:p>
            <a:pPr lvl="1"/>
            <a:r>
              <a:rPr lang="en-US" dirty="0"/>
              <a:t>Brewers typically add more hops to a beer with high alcohol content to help balance out the flavor by removing more of the ‘alcohol’ taste. </a:t>
            </a:r>
          </a:p>
          <a:p>
            <a:r>
              <a:rPr lang="en-US" dirty="0"/>
              <a:t>Appears to be balance between IPA and Non-IPA ale beers</a:t>
            </a:r>
          </a:p>
          <a:p>
            <a:pPr lvl="1"/>
            <a:r>
              <a:rPr lang="en-US" dirty="0"/>
              <a:t>Will remove all observation with either ABV or IBU missing</a:t>
            </a:r>
          </a:p>
          <a:p>
            <a:pPr lvl="1"/>
            <a:r>
              <a:rPr lang="en-US" dirty="0"/>
              <a:t>Normalized data to Z score to help KNN classifier. </a:t>
            </a:r>
          </a:p>
          <a:p>
            <a:r>
              <a:rPr lang="en-US" dirty="0"/>
              <a:t>A clear separation can be seen between IBU and ABV when between the IPA ales and other ales. </a:t>
            </a:r>
          </a:p>
          <a:p>
            <a:pPr lvl="1"/>
            <a:r>
              <a:rPr lang="en-US" dirty="0"/>
              <a:t>These are good values to use when trying to classify whether or not any Ale is an IPA.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D90BCE-EB0F-4E99-BC36-E3C02BAF4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1" y="1987677"/>
            <a:ext cx="5870576" cy="4285996"/>
          </a:xfrm>
        </p:spPr>
      </p:pic>
    </p:spTree>
    <p:extLst>
      <p:ext uri="{BB962C8B-B14F-4D97-AF65-F5344CB8AC3E}">
        <p14:creationId xmlns:p14="http://schemas.microsoft.com/office/powerpoint/2010/main" val="29691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IPA tend to have a higher IBU score than Non-IPA ales. </a:t>
            </a:r>
          </a:p>
          <a:p>
            <a:pPr lvl="1"/>
            <a:r>
              <a:rPr lang="en-US" dirty="0"/>
              <a:t>IBU scores above ~75 are strong indicators that a beer is an IPA</a:t>
            </a:r>
          </a:p>
          <a:p>
            <a:pPr lvl="1"/>
            <a:r>
              <a:rPr lang="en-US" dirty="0"/>
              <a:t>Alcohol content has a weak relationship to determining if a beer is an IPA</a:t>
            </a:r>
          </a:p>
          <a:p>
            <a:pPr lvl="2"/>
            <a:r>
              <a:rPr lang="en-US" dirty="0"/>
              <a:t>More Hops =&gt; More Bitter Beer</a:t>
            </a:r>
          </a:p>
          <a:p>
            <a:pPr lvl="2"/>
            <a:r>
              <a:rPr lang="en-US" dirty="0"/>
              <a:t>More Hops =/= More Sugar =&gt; More Alcohol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36F4BA-A610-426C-8F69-182AF8F60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6591" y="1916909"/>
            <a:ext cx="6092708" cy="4448172"/>
          </a:xfrm>
        </p:spPr>
      </p:pic>
    </p:spTree>
    <p:extLst>
      <p:ext uri="{BB962C8B-B14F-4D97-AF65-F5344CB8AC3E}">
        <p14:creationId xmlns:p14="http://schemas.microsoft.com/office/powerpoint/2010/main" val="28793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E8C06-5FA1-4577-B5E9-078D28EB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Style by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CE8486-AF03-442A-8DAE-0617F0D6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7" y="1894706"/>
            <a:ext cx="7860874" cy="447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E915B1-6072-47B7-B801-123FFE575544}"/>
              </a:ext>
            </a:extLst>
          </p:cNvPr>
          <p:cNvSpPr txBox="1"/>
          <p:nvPr/>
        </p:nvSpPr>
        <p:spPr>
          <a:xfrm>
            <a:off x="527323" y="2154169"/>
            <a:ext cx="3163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data, the most popular style of beer in the US is the IPA. </a:t>
            </a:r>
          </a:p>
          <a:p>
            <a:endParaRPr lang="en-US" dirty="0"/>
          </a:p>
          <a:p>
            <a:r>
              <a:rPr lang="en-US" dirty="0"/>
              <a:t>The gulf coast and southeastern states do not share the same fondness of IPAs. </a:t>
            </a:r>
          </a:p>
        </p:txBody>
      </p:sp>
    </p:spTree>
    <p:extLst>
      <p:ext uri="{BB962C8B-B14F-4D97-AF65-F5344CB8AC3E}">
        <p14:creationId xmlns:p14="http://schemas.microsoft.com/office/powerpoint/2010/main" val="2315842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{B8F681F6-AA2A-4AC2-87B2-4A08A9DCB7E0}tf56160789_win32</Template>
  <TotalTime>336</TotalTime>
  <Words>808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Beer Case Study</vt:lpstr>
      <vt:lpstr>Data Introduction</vt:lpstr>
      <vt:lpstr>Missing Data</vt:lpstr>
      <vt:lpstr>Breweries in Each State</vt:lpstr>
      <vt:lpstr>Alcohol Content by State</vt:lpstr>
      <vt:lpstr>Bitterness by State</vt:lpstr>
      <vt:lpstr>Alcohol Content and Bitterness</vt:lpstr>
      <vt:lpstr>Alcohol Content and Bitterness</vt:lpstr>
      <vt:lpstr>Most Popular Style by State</vt:lpstr>
      <vt:lpstr>THANK YOU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Rogers, Will</dc:creator>
  <cp:lastModifiedBy>Rogers, Will</cp:lastModifiedBy>
  <cp:revision>33</cp:revision>
  <dcterms:created xsi:type="dcterms:W3CDTF">2021-06-13T20:08:05Z</dcterms:created>
  <dcterms:modified xsi:type="dcterms:W3CDTF">2021-06-25T21:41:30Z</dcterms:modified>
</cp:coreProperties>
</file>