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71" r:id="rId3"/>
    <p:sldId id="272" r:id="rId4"/>
    <p:sldId id="276" r:id="rId5"/>
    <p:sldId id="274" r:id="rId6"/>
    <p:sldId id="275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jhYMem92B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Attrition Case Study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Will Rogers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A1D41B2-6609-437D-92AB-B016EEFA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897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42BE-F907-4974-8AFE-5CE54488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7A789-799A-4444-BC8A-5C69B44F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top three factors that lead to employee attrition</a:t>
            </a:r>
          </a:p>
          <a:p>
            <a:r>
              <a:rPr lang="en-US" dirty="0"/>
              <a:t>Build model to predict employee attrition</a:t>
            </a:r>
          </a:p>
          <a:p>
            <a:r>
              <a:rPr lang="en-US" dirty="0"/>
              <a:t>Build model to predict employee salary</a:t>
            </a:r>
          </a:p>
        </p:txBody>
      </p:sp>
    </p:spTree>
    <p:extLst>
      <p:ext uri="{BB962C8B-B14F-4D97-AF65-F5344CB8AC3E}">
        <p14:creationId xmlns:p14="http://schemas.microsoft.com/office/powerpoint/2010/main" val="97283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CB6D-7614-4428-A27A-D2435E6F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DF6A-4F31-47A2-AFE5-ADE71C2EA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2969837" cy="2301114"/>
          </a:xfrm>
        </p:spPr>
        <p:txBody>
          <a:bodyPr/>
          <a:lstStyle/>
          <a:p>
            <a:r>
              <a:rPr lang="en-US" dirty="0"/>
              <a:t>870 Observations</a:t>
            </a:r>
          </a:p>
          <a:p>
            <a:r>
              <a:rPr lang="en-US" dirty="0"/>
              <a:t>No Missing Data</a:t>
            </a:r>
          </a:p>
          <a:p>
            <a:r>
              <a:rPr lang="en-US" dirty="0"/>
              <a:t>Some Variables Removed</a:t>
            </a:r>
          </a:p>
          <a:p>
            <a:r>
              <a:rPr lang="en-US" dirty="0"/>
              <a:t>Imbalanced Attrition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1D23D-D54F-4086-8583-23C0A8E2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076" y="2091444"/>
            <a:ext cx="3494644" cy="2157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325FD-EE1A-42DD-923A-85422BCA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626" y="2203408"/>
            <a:ext cx="3257934" cy="2011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7C81A-77E9-40C7-9AEA-86AACB994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556" y="4249248"/>
            <a:ext cx="3357164" cy="2072916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17148FC-9342-493B-9171-AB349610F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22154"/>
              </p:ext>
            </p:extLst>
          </p:nvPr>
        </p:nvGraphicFramePr>
        <p:xfrm>
          <a:off x="1436454" y="4423153"/>
          <a:ext cx="5957284" cy="1628775"/>
        </p:xfrm>
        <a:graphic>
          <a:graphicData uri="http://schemas.openxmlformats.org/drawingml/2006/table">
            <a:tbl>
              <a:tblPr/>
              <a:tblGrid>
                <a:gridCol w="1459468">
                  <a:extLst>
                    <a:ext uri="{9D8B030D-6E8A-4147-A177-3AD203B41FA5}">
                      <a16:colId xmlns:a16="http://schemas.microsoft.com/office/drawing/2014/main" val="13560562"/>
                    </a:ext>
                  </a:extLst>
                </a:gridCol>
                <a:gridCol w="1539076">
                  <a:extLst>
                    <a:ext uri="{9D8B030D-6E8A-4147-A177-3AD203B41FA5}">
                      <a16:colId xmlns:a16="http://schemas.microsoft.com/office/drawing/2014/main" val="3316921371"/>
                    </a:ext>
                  </a:extLst>
                </a:gridCol>
                <a:gridCol w="1499272">
                  <a:extLst>
                    <a:ext uri="{9D8B030D-6E8A-4147-A177-3AD203B41FA5}">
                      <a16:colId xmlns:a16="http://schemas.microsoft.com/office/drawing/2014/main" val="2140155499"/>
                    </a:ext>
                  </a:extLst>
                </a:gridCol>
                <a:gridCol w="1459468">
                  <a:extLst>
                    <a:ext uri="{9D8B030D-6E8A-4147-A177-3AD203B41FA5}">
                      <a16:colId xmlns:a16="http://schemas.microsoft.com/office/drawing/2014/main" val="258688730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NumCompaniesWorked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269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DailyRate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PercentSalaryHike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732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EducationField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StandardHours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3878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EmployeeCount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EmployeeNumber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TrainingTimesLastYear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3685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HourlyRate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YearsInCurrentRole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126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JobLevel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JobRole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845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MaritalStatus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MonthlyIncome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MonthlyRate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0297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OverTime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StockOptionLevel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98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RelationshipSatisfaction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TotalWorkingYears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7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EA7F-5E8B-4375-98E3-52370858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Findings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A2A80E-D06B-4719-83D4-3FC19193D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Attrition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9C5607-C591-40E9-9D0B-96F554B037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Sales Representatives</a:t>
            </a:r>
          </a:p>
          <a:p>
            <a:r>
              <a:rPr lang="en-US" dirty="0"/>
              <a:t>Overtime Positive</a:t>
            </a:r>
          </a:p>
          <a:p>
            <a:r>
              <a:rPr lang="en-US" dirty="0"/>
              <a:t>Single</a:t>
            </a:r>
          </a:p>
          <a:p>
            <a:r>
              <a:rPr lang="en-US" dirty="0"/>
              <a:t>Human Resources Education</a:t>
            </a:r>
          </a:p>
          <a:p>
            <a:r>
              <a:rPr lang="en-US" dirty="0"/>
              <a:t>Technical Education</a:t>
            </a:r>
          </a:p>
          <a:p>
            <a:r>
              <a:rPr lang="en-US" dirty="0"/>
              <a:t>Potential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0C870C-AF2D-4615-A1BB-08D0FD069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Decrease Attrition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EF948E2-1C05-48B8-8408-CFCFDA7972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Healthcare Representative </a:t>
            </a:r>
          </a:p>
          <a:p>
            <a:r>
              <a:rPr lang="en-US" dirty="0"/>
              <a:t>Overtime Negative</a:t>
            </a:r>
          </a:p>
          <a:p>
            <a:r>
              <a:rPr lang="en-US" dirty="0"/>
              <a:t>Divorced</a:t>
            </a:r>
          </a:p>
          <a:p>
            <a:r>
              <a:rPr lang="en-US" dirty="0"/>
              <a:t>Manager</a:t>
            </a:r>
          </a:p>
          <a:p>
            <a:r>
              <a:rPr lang="en-US" dirty="0"/>
              <a:t>Manufacturing Director</a:t>
            </a:r>
          </a:p>
          <a:p>
            <a:r>
              <a:rPr lang="en-US" dirty="0"/>
              <a:t>Research Director</a:t>
            </a:r>
          </a:p>
          <a:p>
            <a:r>
              <a:rPr lang="en-US" dirty="0"/>
              <a:t>Tenure</a:t>
            </a:r>
          </a:p>
        </p:txBody>
      </p:sp>
    </p:spTree>
    <p:extLst>
      <p:ext uri="{BB962C8B-B14F-4D97-AF65-F5344CB8AC3E}">
        <p14:creationId xmlns:p14="http://schemas.microsoft.com/office/powerpoint/2010/main" val="428070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31E0-317A-4E58-9BEB-ECD2981F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3282B-A1B6-49B9-8158-2CFF174BF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Attain attrition model with sensitivity and specificity above .6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Naïve Bayes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Handles both numeric and categorical variables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 Attrition Factors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Marital 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Tenure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5C931A-7AC7-4D59-A8DE-00A82DA71D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24382"/>
            <a:ext cx="5604812" cy="3460748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F7EF578-4630-4485-9003-1AADB3DEA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20070"/>
              </p:ext>
            </p:extLst>
          </p:nvPr>
        </p:nvGraphicFramePr>
        <p:xfrm>
          <a:off x="7348186" y="816610"/>
          <a:ext cx="42827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>
                  <a:extLst>
                    <a:ext uri="{9D8B030D-6E8A-4147-A177-3AD203B41FA5}">
                      <a16:colId xmlns:a16="http://schemas.microsoft.com/office/drawing/2014/main" val="402743187"/>
                    </a:ext>
                  </a:extLst>
                </a:gridCol>
                <a:gridCol w="886270">
                  <a:extLst>
                    <a:ext uri="{9D8B030D-6E8A-4147-A177-3AD203B41FA5}">
                      <a16:colId xmlns:a16="http://schemas.microsoft.com/office/drawing/2014/main" val="332045951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757416644"/>
                    </a:ext>
                  </a:extLst>
                </a:gridCol>
                <a:gridCol w="1500378">
                  <a:extLst>
                    <a:ext uri="{9D8B030D-6E8A-4147-A177-3AD203B41FA5}">
                      <a16:colId xmlns:a16="http://schemas.microsoft.com/office/drawing/2014/main" val="3941799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 (Est &lt; 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0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[.713, ∞]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4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[.630, ∞]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14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BDAB76-D5B1-40D6-8276-EE347EF5A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59425"/>
              </p:ext>
            </p:extLst>
          </p:nvPr>
        </p:nvGraphicFramePr>
        <p:xfrm>
          <a:off x="7418054" y="5567892"/>
          <a:ext cx="42827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>
                  <a:extLst>
                    <a:ext uri="{9D8B030D-6E8A-4147-A177-3AD203B41FA5}">
                      <a16:colId xmlns:a16="http://schemas.microsoft.com/office/drawing/2014/main" val="402743187"/>
                    </a:ext>
                  </a:extLst>
                </a:gridCol>
                <a:gridCol w="886270">
                  <a:extLst>
                    <a:ext uri="{9D8B030D-6E8A-4147-A177-3AD203B41FA5}">
                      <a16:colId xmlns:a16="http://schemas.microsoft.com/office/drawing/2014/main" val="332045951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757416644"/>
                    </a:ext>
                  </a:extLst>
                </a:gridCol>
                <a:gridCol w="1500378">
                  <a:extLst>
                    <a:ext uri="{9D8B030D-6E8A-4147-A177-3AD203B41FA5}">
                      <a16:colId xmlns:a16="http://schemas.microsoft.com/office/drawing/2014/main" val="3941799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 (Est &lt; 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0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[.900, ∞]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4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[.887, ∞]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1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96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E2C9-1E95-4697-9CF6-4D19D25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DA581-36F5-43DB-9B88-3FE502526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60583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Attain salary model with RMSE below $3000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Linear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Handles both numerical and categorical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Biggest Influencers of Salary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Job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Job Role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Education Field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1EB24-B95C-446E-A656-F79543D2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334" y="2108201"/>
            <a:ext cx="5405340" cy="333758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E3D7F1-8982-4682-84EB-2FC6C8FA8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34006"/>
              </p:ext>
            </p:extLst>
          </p:nvPr>
        </p:nvGraphicFramePr>
        <p:xfrm>
          <a:off x="6742999" y="5634063"/>
          <a:ext cx="4647037" cy="93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346">
                  <a:extLst>
                    <a:ext uri="{9D8B030D-6E8A-4147-A177-3AD203B41FA5}">
                      <a16:colId xmlns:a16="http://schemas.microsoft.com/office/drawing/2014/main" val="402743187"/>
                    </a:ext>
                  </a:extLst>
                </a:gridCol>
                <a:gridCol w="886270">
                  <a:extLst>
                    <a:ext uri="{9D8B030D-6E8A-4147-A177-3AD203B41FA5}">
                      <a16:colId xmlns:a16="http://schemas.microsoft.com/office/drawing/2014/main" val="3320459511"/>
                    </a:ext>
                  </a:extLst>
                </a:gridCol>
                <a:gridCol w="1009968">
                  <a:extLst>
                    <a:ext uri="{9D8B030D-6E8A-4147-A177-3AD203B41FA5}">
                      <a16:colId xmlns:a16="http://schemas.microsoft.com/office/drawing/2014/main" val="2757416644"/>
                    </a:ext>
                  </a:extLst>
                </a:gridCol>
                <a:gridCol w="1760453">
                  <a:extLst>
                    <a:ext uri="{9D8B030D-6E8A-4147-A177-3AD203B41FA5}">
                      <a16:colId xmlns:a16="http://schemas.microsoft.com/office/drawing/2014/main" val="3941799498"/>
                    </a:ext>
                  </a:extLst>
                </a:gridCol>
              </a:tblGrid>
              <a:tr h="327734">
                <a:tc>
                  <a:txBody>
                    <a:bodyPr/>
                    <a:lstStyle/>
                    <a:p>
                      <a:r>
                        <a:rPr lang="en-US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 (Est &gt; 3000)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04728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r>
                        <a:rPr lang="en-US" sz="14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[-∞, 1389]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41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[-∞, 1487]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1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8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D126-D5B7-4B64-99F5-ED5C6E81A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118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225F-1605-4F38-9112-84DA1488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54C4-B633-461E-824C-F4D0D285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effectLst/>
                <a:latin typeface="Roboto" panose="02000000000000000000" pitchFamily="2" charset="0"/>
                <a:hlinkClick r:id="rId2"/>
              </a:rPr>
              <a:t>https://youtu.be/KjhYMem92B4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395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{B8F681F6-AA2A-4AC2-87B2-4A08A9DCB7E0}tf56160789_win32</Template>
  <TotalTime>588</TotalTime>
  <Words>260</Words>
  <Application>Microsoft Office PowerPoint</Application>
  <PresentationFormat>Widescreen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Roboto</vt:lpstr>
      <vt:lpstr>Wingdings</vt:lpstr>
      <vt:lpstr>1_RetrospectVTI</vt:lpstr>
      <vt:lpstr>Attrition Case Study</vt:lpstr>
      <vt:lpstr>Objectives</vt:lpstr>
      <vt:lpstr>Data Introduction </vt:lpstr>
      <vt:lpstr>Interesting Findings</vt:lpstr>
      <vt:lpstr>Predicting Attrition</vt:lpstr>
      <vt:lpstr>Predicting Salary</vt:lpstr>
      <vt:lpstr>THANK YOU</vt:lpstr>
      <vt:lpstr>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Case Study</dc:title>
  <dc:creator>Rogers, Will</dc:creator>
  <cp:lastModifiedBy>Rogers, Will</cp:lastModifiedBy>
  <cp:revision>39</cp:revision>
  <dcterms:created xsi:type="dcterms:W3CDTF">2021-06-13T20:08:05Z</dcterms:created>
  <dcterms:modified xsi:type="dcterms:W3CDTF">2021-08-08T02:30:30Z</dcterms:modified>
</cp:coreProperties>
</file>