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0e6814f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00e6814f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00e6814f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00e6814f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00e6814f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00e6814f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00e6814f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00e6814f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00e6814f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00e6814f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00e6814f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00e6814f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00e6814f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00e6814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00e6814f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00e6814f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00e6814f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00e6814f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00e6814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00e6814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00e6814f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00e6814f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00e6814f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00e6814f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00e6814f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00e6814f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ortly.com/blog/inventory-control-1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STOCK</a:t>
            </a:r>
            <a:endParaRPr/>
          </a:p>
          <a:p>
            <a:pPr indent="0" lvl="0" marL="0" rtl="0" algn="l">
              <a:spcBef>
                <a:spcPts val="0"/>
              </a:spcBef>
              <a:spcAft>
                <a:spcPts val="0"/>
              </a:spcAft>
              <a:buNone/>
            </a:pPr>
            <a:r>
              <a:rPr lang="en-GB"/>
              <a:t>     INVENTORY</a:t>
            </a:r>
            <a:endParaRPr/>
          </a:p>
        </p:txBody>
      </p:sp>
      <p:sp>
        <p:nvSpPr>
          <p:cNvPr id="135" name="Google Shape;135;p13"/>
          <p:cNvSpPr txBox="1"/>
          <p:nvPr>
            <p:ph idx="1" type="subTitle"/>
          </p:nvPr>
        </p:nvSpPr>
        <p:spPr>
          <a:xfrm>
            <a:off x="5083950" y="3157300"/>
            <a:ext cx="3768000" cy="18300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solidFill>
                  <a:srgbClr val="00FFFF"/>
                </a:solidFill>
              </a:rPr>
              <a:t>TEAM MEMBERS:</a:t>
            </a:r>
            <a:endParaRPr b="1" sz="1500" u="sng">
              <a:solidFill>
                <a:srgbClr val="00FFFF"/>
              </a:solidFill>
            </a:endParaRPr>
          </a:p>
          <a:p>
            <a:pPr indent="0" lvl="0" marL="0" rtl="0" algn="l">
              <a:spcBef>
                <a:spcPts val="0"/>
              </a:spcBef>
              <a:spcAft>
                <a:spcPts val="0"/>
              </a:spcAft>
              <a:buNone/>
            </a:pPr>
            <a:r>
              <a:t/>
            </a:r>
            <a:endParaRPr b="1" sz="1500" u="sng">
              <a:solidFill>
                <a:srgbClr val="00FFFF"/>
              </a:solidFill>
            </a:endParaRPr>
          </a:p>
          <a:p>
            <a:pPr indent="0" lvl="0" marL="0" rtl="0" algn="l">
              <a:spcBef>
                <a:spcPts val="0"/>
              </a:spcBef>
              <a:spcAft>
                <a:spcPts val="0"/>
              </a:spcAft>
              <a:buNone/>
            </a:pPr>
            <a:r>
              <a:rPr lang="en-GB" sz="1500"/>
              <a:t>BALAJI.T (421320104004)</a:t>
            </a:r>
            <a:endParaRPr sz="1500"/>
          </a:p>
          <a:p>
            <a:pPr indent="0" lvl="0" marL="0" rtl="0" algn="l">
              <a:spcBef>
                <a:spcPts val="0"/>
              </a:spcBef>
              <a:spcAft>
                <a:spcPts val="0"/>
              </a:spcAft>
              <a:buNone/>
            </a:pPr>
            <a:r>
              <a:rPr lang="en-GB" sz="1500"/>
              <a:t>NAVEEN.N (421320104021)</a:t>
            </a:r>
            <a:endParaRPr sz="1500"/>
          </a:p>
          <a:p>
            <a:pPr indent="0" lvl="0" marL="0" rtl="0" algn="l">
              <a:spcBef>
                <a:spcPts val="0"/>
              </a:spcBef>
              <a:spcAft>
                <a:spcPts val="0"/>
              </a:spcAft>
              <a:buNone/>
            </a:pPr>
            <a:r>
              <a:rPr lang="en-GB" sz="1500"/>
              <a:t>RAGESH.V (421320104030)</a:t>
            </a:r>
            <a:endParaRPr sz="1500"/>
          </a:p>
          <a:p>
            <a:pPr indent="0" lvl="0" marL="0" rtl="0" algn="l">
              <a:spcBef>
                <a:spcPts val="0"/>
              </a:spcBef>
              <a:spcAft>
                <a:spcPts val="0"/>
              </a:spcAft>
              <a:buNone/>
            </a:pPr>
            <a:r>
              <a:rPr lang="en-GB" sz="1500"/>
              <a:t>YUVARAJ KRISHNAN.D (421320104051)</a:t>
            </a:r>
            <a:endParaRPr sz="1500"/>
          </a:p>
          <a:p>
            <a:pPr indent="0" lvl="0" marL="0" rtl="0" algn="l">
              <a:spcBef>
                <a:spcPts val="0"/>
              </a:spcBef>
              <a:spcAft>
                <a:spcPts val="0"/>
              </a:spcAft>
              <a:buNone/>
            </a:pPr>
            <a:r>
              <a:t/>
            </a:r>
            <a:endParaRPr sz="1500"/>
          </a:p>
        </p:txBody>
      </p:sp>
      <p:sp>
        <p:nvSpPr>
          <p:cNvPr id="136" name="Google Shape;136;p13"/>
          <p:cNvSpPr txBox="1"/>
          <p:nvPr/>
        </p:nvSpPr>
        <p:spPr>
          <a:xfrm>
            <a:off x="1008825" y="85250"/>
            <a:ext cx="7629900" cy="10656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t/>
            </a:r>
            <a:endParaRPr b="1" sz="1500">
              <a:solidFill>
                <a:srgbClr val="FFFF00"/>
              </a:solidFill>
              <a:latin typeface="Times"/>
              <a:ea typeface="Times"/>
              <a:cs typeface="Times"/>
              <a:sym typeface="Times"/>
            </a:endParaRPr>
          </a:p>
        </p:txBody>
      </p:sp>
      <p:pic>
        <p:nvPicPr>
          <p:cNvPr id="137" name="Google Shape;137;p13"/>
          <p:cNvPicPr preferRelativeResize="0"/>
          <p:nvPr/>
        </p:nvPicPr>
        <p:blipFill rotWithShape="1">
          <a:blip r:embed="rId3">
            <a:alphaModFix/>
          </a:blip>
          <a:srcRect b="0" l="0" r="17484" t="0"/>
          <a:stretch/>
        </p:blipFill>
        <p:spPr>
          <a:xfrm>
            <a:off x="383625" y="85250"/>
            <a:ext cx="8368750" cy="1065600"/>
          </a:xfrm>
          <a:prstGeom prst="rect">
            <a:avLst/>
          </a:prstGeom>
          <a:noFill/>
          <a:ln>
            <a:noFill/>
          </a:ln>
        </p:spPr>
      </p:pic>
      <p:sp>
        <p:nvSpPr>
          <p:cNvPr id="138" name="Google Shape;138;p13"/>
          <p:cNvSpPr txBox="1"/>
          <p:nvPr/>
        </p:nvSpPr>
        <p:spPr>
          <a:xfrm>
            <a:off x="1505925" y="1178200"/>
            <a:ext cx="71328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GB">
                <a:solidFill>
                  <a:srgbClr val="FFFF00"/>
                </a:solidFill>
                <a:latin typeface="Times"/>
                <a:ea typeface="Times"/>
                <a:cs typeface="Times"/>
                <a:sym typeface="Times"/>
              </a:rPr>
              <a:t>     COMPUTER SCIENCE &amp; ENGINEERING</a:t>
            </a:r>
            <a:endParaRPr b="1">
              <a:solidFill>
                <a:srgbClr val="FFFF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rgbClr val="00FFFF"/>
                </a:solidFill>
                <a:latin typeface="Times"/>
                <a:ea typeface="Times"/>
                <a:cs typeface="Times"/>
                <a:sym typeface="Times"/>
              </a:rPr>
              <a:t>NON-FUNCTIONAL REQUIREMENT</a:t>
            </a:r>
            <a:endParaRPr b="1">
              <a:solidFill>
                <a:srgbClr val="00FFFF"/>
              </a:solidFill>
              <a:latin typeface="Times"/>
              <a:ea typeface="Times"/>
              <a:cs typeface="Times"/>
              <a:sym typeface="Times"/>
            </a:endParaRPr>
          </a:p>
        </p:txBody>
      </p:sp>
      <p:sp>
        <p:nvSpPr>
          <p:cNvPr id="191" name="Google Shape;191;p22"/>
          <p:cNvSpPr txBox="1"/>
          <p:nvPr>
            <p:ph idx="1" type="body"/>
          </p:nvPr>
        </p:nvSpPr>
        <p:spPr>
          <a:xfrm>
            <a:off x="1297500" y="1307850"/>
            <a:ext cx="70389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FF9900"/>
                </a:solidFill>
                <a:latin typeface="Times"/>
                <a:ea typeface="Times"/>
                <a:cs typeface="Times"/>
                <a:sym typeface="Times"/>
              </a:rPr>
              <a:t>1. Performance:</a:t>
            </a:r>
            <a:endParaRPr b="1" sz="1800">
              <a:solidFill>
                <a:srgbClr val="FF9900"/>
              </a:solidFill>
              <a:latin typeface="Times"/>
              <a:ea typeface="Times"/>
              <a:cs typeface="Times"/>
              <a:sym typeface="Times"/>
            </a:endParaRPr>
          </a:p>
          <a:p>
            <a:pPr indent="-342900" lvl="0" marL="457200" rtl="0" algn="l">
              <a:spcBef>
                <a:spcPts val="1200"/>
              </a:spcBef>
              <a:spcAft>
                <a:spcPts val="0"/>
              </a:spcAft>
              <a:buSzPts val="1800"/>
              <a:buFont typeface="Times"/>
              <a:buChar char="●"/>
            </a:pPr>
            <a:r>
              <a:rPr b="1" lang="en-GB" sz="1800">
                <a:solidFill>
                  <a:srgbClr val="FFFF00"/>
                </a:solidFill>
                <a:latin typeface="Times"/>
                <a:ea typeface="Times"/>
                <a:cs typeface="Times"/>
                <a:sym typeface="Times"/>
              </a:rPr>
              <a:t>Response Time:</a:t>
            </a:r>
            <a:r>
              <a:rPr b="1" lang="en-GB" sz="1800">
                <a:latin typeface="Times"/>
                <a:ea typeface="Times"/>
                <a:cs typeface="Times"/>
                <a:sym typeface="Times"/>
              </a:rPr>
              <a:t> </a:t>
            </a:r>
            <a:r>
              <a:rPr lang="en-GB" sz="1800">
                <a:latin typeface="Times"/>
                <a:ea typeface="Times"/>
                <a:cs typeface="Times"/>
                <a:sym typeface="Times"/>
              </a:rPr>
              <a:t>The system should have low response times for tasks like item lookup, order processing, and reporting.</a:t>
            </a:r>
            <a:endParaRPr sz="1800">
              <a:latin typeface="Times"/>
              <a:ea typeface="Times"/>
              <a:cs typeface="Times"/>
              <a:sym typeface="Times"/>
            </a:endParaRPr>
          </a:p>
          <a:p>
            <a:pPr indent="-342900" lvl="0" marL="457200" rtl="0" algn="l">
              <a:spcBef>
                <a:spcPts val="0"/>
              </a:spcBef>
              <a:spcAft>
                <a:spcPts val="0"/>
              </a:spcAft>
              <a:buSzPts val="1800"/>
              <a:buFont typeface="Times"/>
              <a:buChar char="●"/>
            </a:pPr>
            <a:r>
              <a:rPr b="1" lang="en-GB" sz="1800">
                <a:solidFill>
                  <a:srgbClr val="FFFF00"/>
                </a:solidFill>
                <a:latin typeface="Times"/>
                <a:ea typeface="Times"/>
                <a:cs typeface="Times"/>
                <a:sym typeface="Times"/>
              </a:rPr>
              <a:t>Scalability: </a:t>
            </a:r>
            <a:r>
              <a:rPr lang="en-GB" sz="1800">
                <a:latin typeface="Times"/>
                <a:ea typeface="Times"/>
                <a:cs typeface="Times"/>
                <a:sym typeface="Times"/>
              </a:rPr>
              <a:t>The application must handle increasing data and user loads without significant performance degradation.</a:t>
            </a:r>
            <a:endParaRPr sz="1800">
              <a:latin typeface="Times"/>
              <a:ea typeface="Times"/>
              <a:cs typeface="Times"/>
              <a:sym typeface="Times"/>
            </a:endParaRPr>
          </a:p>
          <a:p>
            <a:pPr indent="-342900" lvl="0" marL="457200" rtl="0" algn="l">
              <a:spcBef>
                <a:spcPts val="0"/>
              </a:spcBef>
              <a:spcAft>
                <a:spcPts val="0"/>
              </a:spcAft>
              <a:buSzPts val="1800"/>
              <a:buFont typeface="Times"/>
              <a:buChar char="●"/>
            </a:pPr>
            <a:r>
              <a:rPr b="1" lang="en-GB" sz="1800">
                <a:solidFill>
                  <a:srgbClr val="FFFF00"/>
                </a:solidFill>
                <a:latin typeface="Times"/>
                <a:ea typeface="Times"/>
                <a:cs typeface="Times"/>
                <a:sym typeface="Times"/>
              </a:rPr>
              <a:t>Throughput:</a:t>
            </a:r>
            <a:r>
              <a:rPr lang="en-GB" sz="1800">
                <a:latin typeface="Times"/>
                <a:ea typeface="Times"/>
                <a:cs typeface="Times"/>
                <a:sym typeface="Times"/>
              </a:rPr>
              <a:t> Support a high number of concurrent users and transactions.</a:t>
            </a:r>
            <a:endParaRPr sz="1800">
              <a:latin typeface="Times"/>
              <a:ea typeface="Times"/>
              <a:cs typeface="Times"/>
              <a:sym typeface="Times"/>
            </a:endParaRPr>
          </a:p>
          <a:p>
            <a:pPr indent="0" lvl="0" marL="0" rtl="0" algn="l">
              <a:spcBef>
                <a:spcPts val="1200"/>
              </a:spcBef>
              <a:spcAft>
                <a:spcPts val="1200"/>
              </a:spcAft>
              <a:buNone/>
            </a:pPr>
            <a:r>
              <a:t/>
            </a:r>
            <a:endParaRPr sz="1800">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812725" y="383625"/>
            <a:ext cx="7740900" cy="44457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1800">
                <a:solidFill>
                  <a:srgbClr val="FF9900"/>
                </a:solidFill>
                <a:latin typeface="Times"/>
                <a:ea typeface="Times"/>
                <a:cs typeface="Times"/>
                <a:sym typeface="Times"/>
              </a:rPr>
              <a:t>2. Reliability:</a:t>
            </a:r>
            <a:endParaRPr b="1" sz="1800">
              <a:solidFill>
                <a:srgbClr val="FF9900"/>
              </a:solidFill>
              <a:latin typeface="Times"/>
              <a:ea typeface="Times"/>
              <a:cs typeface="Times"/>
              <a:sym typeface="Times"/>
            </a:endParaRPr>
          </a:p>
          <a:p>
            <a:pPr indent="0" lvl="0" marL="0" rtl="0" algn="l">
              <a:lnSpc>
                <a:spcPct val="90000"/>
              </a:lnSpc>
              <a:spcBef>
                <a:spcPts val="0"/>
              </a:spcBef>
              <a:spcAft>
                <a:spcPts val="0"/>
              </a:spcAft>
              <a:buNone/>
            </a:pPr>
            <a:r>
              <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Availability:</a:t>
            </a:r>
            <a:r>
              <a:rPr lang="en-GB" sz="1800">
                <a:latin typeface="Times"/>
                <a:ea typeface="Times"/>
                <a:cs typeface="Times"/>
                <a:sym typeface="Times"/>
              </a:rPr>
              <a:t> The system should be available 24/7, with minimal downtime for maintenance.</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Fault Tolerance:</a:t>
            </a:r>
            <a:r>
              <a:rPr lang="en-GB" sz="1800">
                <a:latin typeface="Times"/>
                <a:ea typeface="Times"/>
                <a:cs typeface="Times"/>
                <a:sym typeface="Times"/>
              </a:rPr>
              <a:t> It should be able to handle system failures or errors gracefully without data loss.</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Data Integrity:</a:t>
            </a:r>
            <a:r>
              <a:rPr lang="en-GB" sz="1800">
                <a:latin typeface="Times"/>
                <a:ea typeface="Times"/>
                <a:cs typeface="Times"/>
                <a:sym typeface="Times"/>
              </a:rPr>
              <a:t> Ensure the accuracy and consistency of data, even during system interruptions.</a:t>
            </a:r>
            <a:endParaRPr sz="1800">
              <a:latin typeface="Times"/>
              <a:ea typeface="Times"/>
              <a:cs typeface="Times"/>
              <a:sym typeface="Times"/>
            </a:endParaRPr>
          </a:p>
          <a:p>
            <a:pPr indent="0" lvl="0" marL="0" rtl="0" algn="l">
              <a:lnSpc>
                <a:spcPct val="90000"/>
              </a:lnSpc>
              <a:spcBef>
                <a:spcPts val="0"/>
              </a:spcBef>
              <a:spcAft>
                <a:spcPts val="0"/>
              </a:spcAft>
              <a:buNone/>
            </a:pPr>
            <a:r>
              <a:t/>
            </a:r>
            <a:endParaRPr sz="1800">
              <a:latin typeface="Times"/>
              <a:ea typeface="Times"/>
              <a:cs typeface="Times"/>
              <a:sym typeface="Times"/>
            </a:endParaRPr>
          </a:p>
          <a:p>
            <a:pPr indent="0" lvl="0" marL="0" rtl="0" algn="l">
              <a:lnSpc>
                <a:spcPct val="90000"/>
              </a:lnSpc>
              <a:spcBef>
                <a:spcPts val="0"/>
              </a:spcBef>
              <a:spcAft>
                <a:spcPts val="0"/>
              </a:spcAft>
              <a:buNone/>
            </a:pPr>
            <a:r>
              <a:rPr b="1" lang="en-GB" sz="1800">
                <a:solidFill>
                  <a:srgbClr val="FF9900"/>
                </a:solidFill>
                <a:latin typeface="Times"/>
                <a:ea typeface="Times"/>
                <a:cs typeface="Times"/>
                <a:sym typeface="Times"/>
              </a:rPr>
              <a:t>3. Security:</a:t>
            </a:r>
            <a:endParaRPr b="1" sz="1800">
              <a:solidFill>
                <a:srgbClr val="FF9900"/>
              </a:solidFill>
              <a:latin typeface="Times"/>
              <a:ea typeface="Times"/>
              <a:cs typeface="Times"/>
              <a:sym typeface="Times"/>
            </a:endParaRPr>
          </a:p>
          <a:p>
            <a:pPr indent="0" lvl="0" marL="0" rtl="0" algn="l">
              <a:lnSpc>
                <a:spcPct val="90000"/>
              </a:lnSpc>
              <a:spcBef>
                <a:spcPts val="0"/>
              </a:spcBef>
              <a:spcAft>
                <a:spcPts val="0"/>
              </a:spcAft>
              <a:buNone/>
            </a:pPr>
            <a:r>
              <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Data Encryption:</a:t>
            </a:r>
            <a:r>
              <a:rPr lang="en-GB" sz="1800">
                <a:latin typeface="Times"/>
                <a:ea typeface="Times"/>
                <a:cs typeface="Times"/>
                <a:sym typeface="Times"/>
              </a:rPr>
              <a:t> Use encryption for data transmission and storage to protect sensitive information.</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Access Control:</a:t>
            </a:r>
            <a:r>
              <a:rPr lang="en-GB" sz="1800">
                <a:latin typeface="Times"/>
                <a:ea typeface="Times"/>
                <a:cs typeface="Times"/>
                <a:sym typeface="Times"/>
              </a:rPr>
              <a:t> Implement strong user authentication and authorization mechanisms.</a:t>
            </a:r>
            <a:endParaRPr sz="1800">
              <a:latin typeface="Times"/>
              <a:ea typeface="Times"/>
              <a:cs typeface="Times"/>
              <a:sym typeface="Times"/>
            </a:endParaRPr>
          </a:p>
          <a:p>
            <a:pPr indent="-342900" lvl="0" marL="457200" rtl="0" algn="l">
              <a:lnSpc>
                <a:spcPct val="90000"/>
              </a:lnSpc>
              <a:spcBef>
                <a:spcPts val="0"/>
              </a:spcBef>
              <a:spcAft>
                <a:spcPts val="0"/>
              </a:spcAft>
              <a:buSzPts val="1800"/>
              <a:buFont typeface="Times"/>
              <a:buChar char="●"/>
            </a:pPr>
            <a:r>
              <a:rPr b="1" lang="en-GB" sz="1800">
                <a:solidFill>
                  <a:srgbClr val="FFFF00"/>
                </a:solidFill>
                <a:latin typeface="Times"/>
                <a:ea typeface="Times"/>
                <a:cs typeface="Times"/>
                <a:sym typeface="Times"/>
              </a:rPr>
              <a:t>Auditing:</a:t>
            </a:r>
            <a:r>
              <a:rPr lang="en-GB" sz="1800">
                <a:latin typeface="Times"/>
                <a:ea typeface="Times"/>
                <a:cs typeface="Times"/>
                <a:sym typeface="Times"/>
              </a:rPr>
              <a:t> Log and monitor all access and changes to the inventory system for security auditing.</a:t>
            </a:r>
            <a:endParaRPr sz="1800">
              <a:latin typeface="Times"/>
              <a:ea typeface="Times"/>
              <a:cs typeface="Times"/>
              <a:sym typeface="Times"/>
            </a:endParaRPr>
          </a:p>
          <a:p>
            <a:pPr indent="0" lvl="0" marL="457200" rtl="0" algn="l">
              <a:lnSpc>
                <a:spcPct val="90000"/>
              </a:lnSpc>
              <a:spcBef>
                <a:spcPts val="0"/>
              </a:spcBef>
              <a:spcAft>
                <a:spcPts val="0"/>
              </a:spcAft>
              <a:buNone/>
            </a:pPr>
            <a:r>
              <a:t/>
            </a:r>
            <a:endParaRPr sz="18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812725" y="440475"/>
            <a:ext cx="8025000" cy="43887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GB" sz="1900">
                <a:solidFill>
                  <a:srgbClr val="FF9900"/>
                </a:solidFill>
                <a:latin typeface="Times"/>
                <a:ea typeface="Times"/>
                <a:cs typeface="Times"/>
                <a:sym typeface="Times"/>
              </a:rPr>
              <a:t>4. Usability</a:t>
            </a:r>
            <a:r>
              <a:rPr b="1" lang="en-GB" sz="1900">
                <a:solidFill>
                  <a:srgbClr val="FF9900"/>
                </a:solidFill>
                <a:latin typeface="Times"/>
                <a:ea typeface="Times"/>
                <a:cs typeface="Times"/>
                <a:sym typeface="Times"/>
              </a:rPr>
              <a:t>:</a:t>
            </a:r>
            <a:endParaRPr b="1" sz="1900">
              <a:solidFill>
                <a:srgbClr val="FF9900"/>
              </a:solidFill>
              <a:latin typeface="Times"/>
              <a:ea typeface="Times"/>
              <a:cs typeface="Times"/>
              <a:sym typeface="Times"/>
            </a:endParaRPr>
          </a:p>
          <a:p>
            <a:pPr indent="0" lvl="0" marL="0" rtl="0" algn="l">
              <a:spcBef>
                <a:spcPts val="0"/>
              </a:spcBef>
              <a:spcAft>
                <a:spcPts val="0"/>
              </a:spcAft>
              <a:buNone/>
            </a:pPr>
            <a:r>
              <a:t/>
            </a:r>
            <a:endParaRPr sz="1900">
              <a:latin typeface="Times"/>
              <a:ea typeface="Times"/>
              <a:cs typeface="Times"/>
              <a:sym typeface="Times"/>
            </a:endParaRPr>
          </a:p>
          <a:p>
            <a:pPr indent="-349250" lvl="0" marL="457200" rtl="0" algn="l">
              <a:spcBef>
                <a:spcPts val="0"/>
              </a:spcBef>
              <a:spcAft>
                <a:spcPts val="0"/>
              </a:spcAft>
              <a:buSzPts val="1900"/>
              <a:buChar char="●"/>
            </a:pPr>
            <a:r>
              <a:rPr b="1" lang="en-GB" sz="1900">
                <a:solidFill>
                  <a:srgbClr val="FFFF00"/>
                </a:solidFill>
                <a:latin typeface="Times"/>
                <a:ea typeface="Times"/>
                <a:cs typeface="Times"/>
                <a:sym typeface="Times"/>
              </a:rPr>
              <a:t>User Interface Design:</a:t>
            </a:r>
            <a:r>
              <a:rPr lang="en-GB" sz="1900">
                <a:latin typeface="Times"/>
                <a:ea typeface="Times"/>
                <a:cs typeface="Times"/>
                <a:sym typeface="Times"/>
              </a:rPr>
              <a:t> Ensure a user-friendly and intuitive interface to minimize user errors.</a:t>
            </a:r>
            <a:endParaRPr sz="1900">
              <a:latin typeface="Times"/>
              <a:ea typeface="Times"/>
              <a:cs typeface="Times"/>
              <a:sym typeface="Times"/>
            </a:endParaRPr>
          </a:p>
          <a:p>
            <a:pPr indent="-349250" lvl="0" marL="457200" rtl="0" algn="l">
              <a:spcBef>
                <a:spcPts val="0"/>
              </a:spcBef>
              <a:spcAft>
                <a:spcPts val="0"/>
              </a:spcAft>
              <a:buSzPts val="1900"/>
              <a:buChar char="●"/>
            </a:pPr>
            <a:r>
              <a:rPr b="1" lang="en-GB" sz="1900">
                <a:solidFill>
                  <a:srgbClr val="FFFF00"/>
                </a:solidFill>
                <a:latin typeface="Times"/>
                <a:ea typeface="Times"/>
                <a:cs typeface="Times"/>
                <a:sym typeface="Times"/>
              </a:rPr>
              <a:t>Accessibility:</a:t>
            </a:r>
            <a:r>
              <a:rPr lang="en-GB" sz="1900">
                <a:latin typeface="Times"/>
                <a:ea typeface="Times"/>
                <a:cs typeface="Times"/>
                <a:sym typeface="Times"/>
              </a:rPr>
              <a:t> Make the application accessible to users with disabilities.</a:t>
            </a:r>
            <a:endParaRPr sz="1900">
              <a:latin typeface="Times"/>
              <a:ea typeface="Times"/>
              <a:cs typeface="Times"/>
              <a:sym typeface="Times"/>
            </a:endParaRPr>
          </a:p>
          <a:p>
            <a:pPr indent="-349250" lvl="0" marL="457200" rtl="0" algn="l">
              <a:spcBef>
                <a:spcPts val="0"/>
              </a:spcBef>
              <a:spcAft>
                <a:spcPts val="0"/>
              </a:spcAft>
              <a:buSzPts val="1900"/>
              <a:buChar char="●"/>
            </a:pPr>
            <a:r>
              <a:rPr b="1" lang="en-GB" sz="1900">
                <a:solidFill>
                  <a:srgbClr val="FFFF00"/>
                </a:solidFill>
                <a:latin typeface="Times"/>
                <a:ea typeface="Times"/>
                <a:cs typeface="Times"/>
                <a:sym typeface="Times"/>
              </a:rPr>
              <a:t>Training and Documentation:</a:t>
            </a:r>
            <a:r>
              <a:rPr lang="en-GB" sz="1900">
                <a:latin typeface="Times"/>
                <a:ea typeface="Times"/>
                <a:cs typeface="Times"/>
                <a:sym typeface="Times"/>
              </a:rPr>
              <a:t> Provide training resources and user documentation to help users understand the system.</a:t>
            </a:r>
            <a:endParaRPr sz="1900">
              <a:latin typeface="Times"/>
              <a:ea typeface="Times"/>
              <a:cs typeface="Times"/>
              <a:sym typeface="Times"/>
            </a:endParaRPr>
          </a:p>
          <a:p>
            <a:pPr indent="0" lvl="0" marL="0" rtl="0" algn="l">
              <a:spcBef>
                <a:spcPts val="0"/>
              </a:spcBef>
              <a:spcAft>
                <a:spcPts val="0"/>
              </a:spcAft>
              <a:buNone/>
            </a:pPr>
            <a:r>
              <a:t/>
            </a:r>
            <a:endParaRPr sz="1900">
              <a:latin typeface="Times"/>
              <a:ea typeface="Times"/>
              <a:cs typeface="Times"/>
              <a:sym typeface="Times"/>
            </a:endParaRPr>
          </a:p>
          <a:p>
            <a:pPr indent="0" lvl="0" marL="0" rtl="0" algn="l">
              <a:spcBef>
                <a:spcPts val="0"/>
              </a:spcBef>
              <a:spcAft>
                <a:spcPts val="0"/>
              </a:spcAft>
              <a:buNone/>
            </a:pPr>
            <a:r>
              <a:rPr lang="en-GB" sz="1900">
                <a:latin typeface="Times"/>
                <a:ea typeface="Times"/>
                <a:cs typeface="Times"/>
                <a:sym typeface="Times"/>
              </a:rPr>
              <a:t>5. </a:t>
            </a:r>
            <a:r>
              <a:rPr b="1" lang="en-GB" sz="1900">
                <a:solidFill>
                  <a:srgbClr val="FF9900"/>
                </a:solidFill>
                <a:latin typeface="Times"/>
                <a:ea typeface="Times"/>
                <a:cs typeface="Times"/>
                <a:sym typeface="Times"/>
              </a:rPr>
              <a:t>Scalability:</a:t>
            </a:r>
            <a:endParaRPr b="1" sz="1900">
              <a:solidFill>
                <a:srgbClr val="FF9900"/>
              </a:solidFill>
              <a:latin typeface="Times"/>
              <a:ea typeface="Times"/>
              <a:cs typeface="Times"/>
              <a:sym typeface="Times"/>
            </a:endParaRPr>
          </a:p>
          <a:p>
            <a:pPr indent="0" lvl="0" marL="0" rtl="0" algn="l">
              <a:spcBef>
                <a:spcPts val="0"/>
              </a:spcBef>
              <a:spcAft>
                <a:spcPts val="0"/>
              </a:spcAft>
              <a:buNone/>
            </a:pPr>
            <a:r>
              <a:t/>
            </a:r>
            <a:endParaRPr sz="1900">
              <a:latin typeface="Times"/>
              <a:ea typeface="Times"/>
              <a:cs typeface="Times"/>
              <a:sym typeface="Times"/>
            </a:endParaRPr>
          </a:p>
          <a:p>
            <a:pPr indent="-349250" lvl="0" marL="457200" rtl="0" algn="l">
              <a:spcBef>
                <a:spcPts val="0"/>
              </a:spcBef>
              <a:spcAft>
                <a:spcPts val="0"/>
              </a:spcAft>
              <a:buSzPts val="1900"/>
              <a:buChar char="●"/>
            </a:pPr>
            <a:r>
              <a:rPr b="1" lang="en-GB" sz="1900">
                <a:solidFill>
                  <a:srgbClr val="FFFF00"/>
                </a:solidFill>
                <a:latin typeface="Times"/>
                <a:ea typeface="Times"/>
                <a:cs typeface="Times"/>
                <a:sym typeface="Times"/>
              </a:rPr>
              <a:t>Horizontal Scaling:</a:t>
            </a:r>
            <a:r>
              <a:rPr lang="en-GB" sz="1900">
                <a:latin typeface="Times"/>
                <a:ea typeface="Times"/>
                <a:cs typeface="Times"/>
                <a:sym typeface="Times"/>
              </a:rPr>
              <a:t> Design the application to scale horizontally across multiple servers if needed.</a:t>
            </a:r>
            <a:endParaRPr sz="1900">
              <a:latin typeface="Times"/>
              <a:ea typeface="Times"/>
              <a:cs typeface="Times"/>
              <a:sym typeface="Times"/>
            </a:endParaRPr>
          </a:p>
          <a:p>
            <a:pPr indent="-349250" lvl="0" marL="457200" rtl="0" algn="l">
              <a:spcBef>
                <a:spcPts val="0"/>
              </a:spcBef>
              <a:spcAft>
                <a:spcPts val="0"/>
              </a:spcAft>
              <a:buSzPts val="1900"/>
              <a:buChar char="●"/>
            </a:pPr>
            <a:r>
              <a:rPr b="1" lang="en-GB" sz="1900">
                <a:solidFill>
                  <a:srgbClr val="FFFF00"/>
                </a:solidFill>
                <a:latin typeface="Times"/>
                <a:ea typeface="Times"/>
                <a:cs typeface="Times"/>
                <a:sym typeface="Times"/>
              </a:rPr>
              <a:t>Vertical Scaling:</a:t>
            </a:r>
            <a:r>
              <a:rPr lang="en-GB" sz="1900">
                <a:latin typeface="Times"/>
                <a:ea typeface="Times"/>
                <a:cs typeface="Times"/>
                <a:sym typeface="Times"/>
              </a:rPr>
              <a:t> Allow for increased resources (CPU, memory, etc.) to handle growing demands.</a:t>
            </a:r>
            <a:endParaRPr sz="1900">
              <a:latin typeface="Times"/>
              <a:ea typeface="Times"/>
              <a:cs typeface="Times"/>
              <a:sym typeface="Times"/>
            </a:endParaRPr>
          </a:p>
          <a:p>
            <a:pPr indent="0" lvl="0" marL="0" rtl="0" algn="l">
              <a:spcBef>
                <a:spcPts val="0"/>
              </a:spcBef>
              <a:spcAft>
                <a:spcPts val="0"/>
              </a:spcAft>
              <a:buNone/>
            </a:pPr>
            <a:r>
              <a:t/>
            </a:r>
            <a:endParaRPr sz="1900">
              <a:latin typeface="Times"/>
              <a:ea typeface="Times"/>
              <a:cs typeface="Times"/>
              <a:sym typeface="Times"/>
            </a:endParaRPr>
          </a:p>
          <a:p>
            <a:pPr indent="0" lvl="0" marL="0" rtl="0" algn="l">
              <a:spcBef>
                <a:spcPts val="0"/>
              </a:spcBef>
              <a:spcAft>
                <a:spcPts val="0"/>
              </a:spcAft>
              <a:buNone/>
            </a:pPr>
            <a:r>
              <a:t/>
            </a:r>
            <a:endParaRPr sz="19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rgbClr val="00FFFF"/>
                </a:solidFill>
                <a:latin typeface="Times"/>
                <a:ea typeface="Times"/>
                <a:cs typeface="Times"/>
                <a:sym typeface="Times"/>
              </a:rPr>
              <a:t>CONCLUSION</a:t>
            </a:r>
            <a:endParaRPr b="1">
              <a:solidFill>
                <a:srgbClr val="00FFFF"/>
              </a:solidFill>
              <a:latin typeface="Times"/>
              <a:ea typeface="Times"/>
              <a:cs typeface="Times"/>
              <a:sym typeface="Times"/>
            </a:endParaRPr>
          </a:p>
        </p:txBody>
      </p:sp>
      <p:sp>
        <p:nvSpPr>
          <p:cNvPr id="207" name="Google Shape;207;p25"/>
          <p:cNvSpPr txBox="1"/>
          <p:nvPr>
            <p:ph idx="1" type="body"/>
          </p:nvPr>
        </p:nvSpPr>
        <p:spPr>
          <a:xfrm>
            <a:off x="1297500" y="1079850"/>
            <a:ext cx="7038900" cy="339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a:buChar char="❏"/>
            </a:pPr>
            <a:r>
              <a:rPr lang="en-GB" sz="2000">
                <a:latin typeface="Times"/>
                <a:ea typeface="Times"/>
                <a:cs typeface="Times"/>
                <a:sym typeface="Times"/>
              </a:rPr>
              <a:t>In conclusion, a stock inventory application is a vital tool for businesses of all sizes to effectively manage and track their inventory. </a:t>
            </a:r>
            <a:endParaRPr sz="2000">
              <a:latin typeface="Times"/>
              <a:ea typeface="Times"/>
              <a:cs typeface="Times"/>
              <a:sym typeface="Times"/>
            </a:endParaRPr>
          </a:p>
          <a:p>
            <a:pPr indent="-355600" lvl="0" marL="457200" rtl="0" algn="l">
              <a:spcBef>
                <a:spcPts val="0"/>
              </a:spcBef>
              <a:spcAft>
                <a:spcPts val="0"/>
              </a:spcAft>
              <a:buSzPts val="2000"/>
              <a:buFont typeface="Times"/>
              <a:buChar char="❏"/>
            </a:pPr>
            <a:r>
              <a:rPr lang="en-GB" sz="2000">
                <a:latin typeface="Times"/>
                <a:ea typeface="Times"/>
                <a:cs typeface="Times"/>
                <a:sym typeface="Times"/>
              </a:rPr>
              <a:t>It offers real-time visibility, helps reduce operational costs, minimizes stockouts, and enhances overall efficiency. </a:t>
            </a:r>
            <a:endParaRPr sz="2000">
              <a:latin typeface="Times"/>
              <a:ea typeface="Times"/>
              <a:cs typeface="Times"/>
              <a:sym typeface="Times"/>
            </a:endParaRPr>
          </a:p>
          <a:p>
            <a:pPr indent="-355600" lvl="0" marL="457200" rtl="0" algn="l">
              <a:spcBef>
                <a:spcPts val="0"/>
              </a:spcBef>
              <a:spcAft>
                <a:spcPts val="0"/>
              </a:spcAft>
              <a:buSzPts val="2000"/>
              <a:buFont typeface="Times"/>
              <a:buChar char="❏"/>
            </a:pPr>
            <a:r>
              <a:rPr lang="en-GB" sz="2000">
                <a:latin typeface="Times"/>
                <a:ea typeface="Times"/>
                <a:cs typeface="Times"/>
                <a:sym typeface="Times"/>
              </a:rPr>
              <a:t>With the right features and implementation, it can significantly improve a company's bottom line and customer satisfaction.</a:t>
            </a:r>
            <a:endParaRPr sz="2000">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nvSpPr>
        <p:spPr>
          <a:xfrm>
            <a:off x="1903950" y="1633975"/>
            <a:ext cx="5697600" cy="16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700">
              <a:solidFill>
                <a:srgbClr val="00FFFF"/>
              </a:solidFill>
              <a:latin typeface="Lobster"/>
              <a:ea typeface="Lobster"/>
              <a:cs typeface="Lobster"/>
              <a:sym typeface="Lobster"/>
            </a:endParaRPr>
          </a:p>
        </p:txBody>
      </p:sp>
      <p:pic>
        <p:nvPicPr>
          <p:cNvPr id="213" name="Google Shape;213;p26"/>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900">
                <a:solidFill>
                  <a:srgbClr val="00FFFF"/>
                </a:solidFill>
                <a:latin typeface="Times"/>
                <a:ea typeface="Times"/>
                <a:cs typeface="Times"/>
                <a:sym typeface="Times"/>
              </a:rPr>
              <a:t>INTRODUCTION</a:t>
            </a:r>
            <a:endParaRPr sz="2900">
              <a:solidFill>
                <a:srgbClr val="00FFFF"/>
              </a:solidFill>
              <a:latin typeface="Times"/>
              <a:ea typeface="Times"/>
              <a:cs typeface="Times"/>
              <a:sym typeface="Times"/>
            </a:endParaRPr>
          </a:p>
        </p:txBody>
      </p:sp>
      <p:sp>
        <p:nvSpPr>
          <p:cNvPr id="144" name="Google Shape;144;p14"/>
          <p:cNvSpPr txBox="1"/>
          <p:nvPr>
            <p:ph idx="1" type="body"/>
          </p:nvPr>
        </p:nvSpPr>
        <p:spPr>
          <a:xfrm>
            <a:off x="1150900" y="1307850"/>
            <a:ext cx="5271600" cy="3395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GB" sz="1912">
                <a:latin typeface="Times"/>
                <a:ea typeface="Times"/>
                <a:cs typeface="Times"/>
                <a:sym typeface="Times"/>
              </a:rPr>
              <a:t>Inventory management refers to the process of ordering, storing, using, and selling a company's inventory. This includes the management of raw materials, components, and finished products, as well as warehousing and processing of such items. There are different types of inventory management, each with its pros and cons, depending on a company’s needs.</a:t>
            </a:r>
            <a:endParaRPr sz="1912">
              <a:latin typeface="Times"/>
              <a:ea typeface="Times"/>
              <a:cs typeface="Times"/>
              <a:sym typeface="Times"/>
            </a:endParaRPr>
          </a:p>
          <a:p>
            <a:pPr indent="0" lvl="0" marL="0" rtl="0" algn="just">
              <a:lnSpc>
                <a:spcPct val="95000"/>
              </a:lnSpc>
              <a:spcBef>
                <a:spcPts val="1200"/>
              </a:spcBef>
              <a:spcAft>
                <a:spcPts val="0"/>
              </a:spcAft>
              <a:buNone/>
            </a:pPr>
            <a:r>
              <a:t/>
            </a:r>
            <a:endParaRPr sz="1912">
              <a:latin typeface="Times"/>
              <a:ea typeface="Times"/>
              <a:cs typeface="Times"/>
              <a:sym typeface="Times"/>
            </a:endParaRPr>
          </a:p>
          <a:p>
            <a:pPr indent="0" lvl="0" marL="0" rtl="0" algn="just">
              <a:lnSpc>
                <a:spcPct val="95000"/>
              </a:lnSpc>
              <a:spcBef>
                <a:spcPts val="1200"/>
              </a:spcBef>
              <a:spcAft>
                <a:spcPts val="1200"/>
              </a:spcAft>
              <a:buSzPts val="688"/>
              <a:buNone/>
            </a:pPr>
            <a:r>
              <a:t/>
            </a:r>
            <a:endParaRPr sz="1912">
              <a:latin typeface="Times"/>
              <a:ea typeface="Times"/>
              <a:cs typeface="Times"/>
              <a:sym typeface="Times"/>
            </a:endParaRPr>
          </a:p>
        </p:txBody>
      </p:sp>
      <p:pic>
        <p:nvPicPr>
          <p:cNvPr id="145" name="Google Shape;145;p14"/>
          <p:cNvPicPr preferRelativeResize="0"/>
          <p:nvPr/>
        </p:nvPicPr>
        <p:blipFill>
          <a:blip r:embed="rId3">
            <a:alphaModFix/>
          </a:blip>
          <a:stretch>
            <a:fillRect/>
          </a:stretch>
        </p:blipFill>
        <p:spPr>
          <a:xfrm>
            <a:off x="6574900" y="1193525"/>
            <a:ext cx="2416699" cy="3040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183825" y="479075"/>
            <a:ext cx="7038900" cy="77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rgbClr val="00FFFF"/>
                </a:solidFill>
                <a:latin typeface="Times"/>
                <a:ea typeface="Times"/>
                <a:cs typeface="Times"/>
                <a:sym typeface="Times"/>
              </a:rPr>
              <a:t>PURPOSE</a:t>
            </a:r>
            <a:endParaRPr b="1">
              <a:solidFill>
                <a:srgbClr val="00FFFF"/>
              </a:solidFill>
              <a:latin typeface="Times"/>
              <a:ea typeface="Times"/>
              <a:cs typeface="Times"/>
              <a:sym typeface="Times"/>
            </a:endParaRPr>
          </a:p>
        </p:txBody>
      </p:sp>
      <p:sp>
        <p:nvSpPr>
          <p:cNvPr id="151" name="Google Shape;151;p15"/>
          <p:cNvSpPr txBox="1"/>
          <p:nvPr>
            <p:ph idx="1" type="body"/>
          </p:nvPr>
        </p:nvSpPr>
        <p:spPr>
          <a:xfrm>
            <a:off x="1183825" y="1065675"/>
            <a:ext cx="7038900" cy="33564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Times"/>
              <a:buChar char="●"/>
            </a:pPr>
            <a:r>
              <a:rPr lang="en-GB" sz="1700">
                <a:latin typeface="Times"/>
                <a:ea typeface="Times"/>
                <a:cs typeface="Times"/>
                <a:sym typeface="Times"/>
              </a:rPr>
              <a:t>The main purpose of inventory management is to help businesses easily and efficiently manage the ordering, stocking, storing, and using of inventory. By effectively managing your inventory, you’ll always know what items are in stock, how many of them there are, and where they are located. </a:t>
            </a:r>
            <a:endParaRPr sz="1700">
              <a:latin typeface="Times"/>
              <a:ea typeface="Times"/>
              <a:cs typeface="Times"/>
              <a:sym typeface="Times"/>
            </a:endParaRPr>
          </a:p>
          <a:p>
            <a:pPr indent="-336550" lvl="0" marL="457200" rtl="0" algn="just">
              <a:lnSpc>
                <a:spcPct val="150000"/>
              </a:lnSpc>
              <a:spcBef>
                <a:spcPts val="0"/>
              </a:spcBef>
              <a:spcAft>
                <a:spcPts val="0"/>
              </a:spcAft>
              <a:buSzPts val="1700"/>
              <a:buFont typeface="Times"/>
              <a:buChar char="●"/>
            </a:pPr>
            <a:r>
              <a:rPr lang="en-GB" sz="1700">
                <a:latin typeface="Times"/>
                <a:ea typeface="Times"/>
                <a:cs typeface="Times"/>
                <a:sym typeface="Times"/>
              </a:rPr>
              <a:t>You can zero in on exactly what you need, what’s not so important, and what’s just a waste of money. That’s using inventory management to practice </a:t>
            </a:r>
            <a:r>
              <a:rPr lang="en-GB" sz="1700">
                <a:uFill>
                  <a:noFill/>
                </a:uFill>
                <a:latin typeface="Times"/>
                <a:ea typeface="Times"/>
                <a:cs typeface="Times"/>
                <a:sym typeface="Times"/>
                <a:hlinkClick r:id="rId3"/>
              </a:rPr>
              <a:t>inventory control</a:t>
            </a:r>
            <a:r>
              <a:rPr lang="en-GB" sz="1700">
                <a:latin typeface="Times"/>
                <a:ea typeface="Times"/>
                <a:cs typeface="Times"/>
                <a:sym typeface="Times"/>
              </a:rPr>
              <a:t>. By the way, inventory control is the balancing act of always having enough stock to meet demand, while spending as little as possible on ordering and carrying inventory.</a:t>
            </a:r>
            <a:endParaRPr sz="170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rgbClr val="00FFFF"/>
                </a:solidFill>
                <a:latin typeface="Times"/>
                <a:ea typeface="Times"/>
                <a:cs typeface="Times"/>
                <a:sym typeface="Times"/>
              </a:rPr>
              <a:t>SOFTWARE REQUIREMENTS</a:t>
            </a:r>
            <a:endParaRPr b="1">
              <a:solidFill>
                <a:srgbClr val="00FFFF"/>
              </a:solidFill>
              <a:latin typeface="Times"/>
              <a:ea typeface="Times"/>
              <a:cs typeface="Times"/>
              <a:sym typeface="Times"/>
            </a:endParaRPr>
          </a:p>
        </p:txBody>
      </p:sp>
      <p:sp>
        <p:nvSpPr>
          <p:cNvPr id="157" name="Google Shape;157;p16"/>
          <p:cNvSpPr txBox="1"/>
          <p:nvPr>
            <p:ph idx="1" type="body"/>
          </p:nvPr>
        </p:nvSpPr>
        <p:spPr>
          <a:xfrm>
            <a:off x="1297500" y="1392450"/>
            <a:ext cx="7038900" cy="31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rgbClr val="F1C232"/>
                </a:solidFill>
                <a:highlight>
                  <a:srgbClr val="202124"/>
                </a:highlight>
                <a:latin typeface="Times"/>
                <a:ea typeface="Times"/>
                <a:cs typeface="Times"/>
                <a:sym typeface="Times"/>
              </a:rPr>
              <a:t>Frontend: </a:t>
            </a:r>
            <a:endParaRPr sz="2000" u="sng">
              <a:solidFill>
                <a:srgbClr val="F1C232"/>
              </a:solidFill>
              <a:highlight>
                <a:srgbClr val="202124"/>
              </a:highlight>
              <a:latin typeface="Times"/>
              <a:ea typeface="Times"/>
              <a:cs typeface="Times"/>
              <a:sym typeface="Times"/>
            </a:endParaRPr>
          </a:p>
          <a:p>
            <a:pPr indent="-342900" lvl="0" marL="457200" rtl="0" algn="l">
              <a:spcBef>
                <a:spcPts val="300"/>
              </a:spcBef>
              <a:spcAft>
                <a:spcPts val="0"/>
              </a:spcAft>
              <a:buSzPts val="1800"/>
              <a:buFont typeface="Times"/>
              <a:buChar char="❖"/>
            </a:pPr>
            <a:r>
              <a:rPr lang="en-GB" sz="1800">
                <a:highlight>
                  <a:srgbClr val="202124"/>
                </a:highlight>
                <a:latin typeface="Times"/>
                <a:ea typeface="Times"/>
                <a:cs typeface="Times"/>
                <a:sym typeface="Times"/>
              </a:rPr>
              <a:t>HTML</a:t>
            </a:r>
            <a:endParaRPr sz="1800">
              <a:highlight>
                <a:srgbClr val="202124"/>
              </a:highlight>
              <a:latin typeface="Times"/>
              <a:ea typeface="Times"/>
              <a:cs typeface="Times"/>
              <a:sym typeface="Times"/>
            </a:endParaRPr>
          </a:p>
          <a:p>
            <a:pPr indent="-342900" lvl="0" marL="457200" rtl="0" algn="l">
              <a:spcBef>
                <a:spcPts val="0"/>
              </a:spcBef>
              <a:spcAft>
                <a:spcPts val="0"/>
              </a:spcAft>
              <a:buSzPts val="1800"/>
              <a:buFont typeface="Times"/>
              <a:buChar char="❖"/>
            </a:pPr>
            <a:r>
              <a:rPr lang="en-GB" sz="1800">
                <a:highlight>
                  <a:srgbClr val="202124"/>
                </a:highlight>
                <a:latin typeface="Times"/>
                <a:ea typeface="Times"/>
                <a:cs typeface="Times"/>
                <a:sym typeface="Times"/>
              </a:rPr>
              <a:t>CSS</a:t>
            </a:r>
            <a:endParaRPr sz="1800">
              <a:highlight>
                <a:srgbClr val="202124"/>
              </a:highlight>
              <a:latin typeface="Times"/>
              <a:ea typeface="Times"/>
              <a:cs typeface="Times"/>
              <a:sym typeface="Times"/>
            </a:endParaRPr>
          </a:p>
          <a:p>
            <a:pPr indent="-342900" lvl="0" marL="457200" rtl="0" algn="l">
              <a:spcBef>
                <a:spcPts val="0"/>
              </a:spcBef>
              <a:spcAft>
                <a:spcPts val="0"/>
              </a:spcAft>
              <a:buSzPts val="1800"/>
              <a:buFont typeface="Times"/>
              <a:buChar char="❖"/>
            </a:pPr>
            <a:r>
              <a:rPr lang="en-GB" sz="1800">
                <a:highlight>
                  <a:srgbClr val="202124"/>
                </a:highlight>
                <a:latin typeface="Times"/>
                <a:ea typeface="Times"/>
                <a:cs typeface="Times"/>
                <a:sym typeface="Times"/>
              </a:rPr>
              <a:t>JAVASCRIPT </a:t>
            </a:r>
            <a:endParaRPr sz="1800">
              <a:highlight>
                <a:srgbClr val="202124"/>
              </a:highlight>
              <a:latin typeface="Times"/>
              <a:ea typeface="Times"/>
              <a:cs typeface="Times"/>
              <a:sym typeface="Times"/>
            </a:endParaRPr>
          </a:p>
          <a:p>
            <a:pPr indent="-342900" lvl="0" marL="457200" rtl="0" algn="l">
              <a:spcBef>
                <a:spcPts val="0"/>
              </a:spcBef>
              <a:spcAft>
                <a:spcPts val="0"/>
              </a:spcAft>
              <a:buSzPts val="1800"/>
              <a:buFont typeface="Times"/>
              <a:buChar char="❖"/>
            </a:pPr>
            <a:r>
              <a:rPr lang="en-GB" sz="1800">
                <a:highlight>
                  <a:srgbClr val="202124"/>
                </a:highlight>
                <a:latin typeface="Times"/>
                <a:ea typeface="Times"/>
                <a:cs typeface="Times"/>
                <a:sym typeface="Times"/>
              </a:rPr>
              <a:t>REACTJS</a:t>
            </a:r>
            <a:endParaRPr sz="1800">
              <a:highlight>
                <a:srgbClr val="202124"/>
              </a:highlight>
              <a:latin typeface="Times"/>
              <a:ea typeface="Times"/>
              <a:cs typeface="Times"/>
              <a:sym typeface="Times"/>
            </a:endParaRPr>
          </a:p>
          <a:p>
            <a:pPr indent="0" lvl="0" marL="0" rtl="0" algn="l">
              <a:spcBef>
                <a:spcPts val="300"/>
              </a:spcBef>
              <a:spcAft>
                <a:spcPts val="0"/>
              </a:spcAft>
              <a:buNone/>
            </a:pPr>
            <a:r>
              <a:rPr lang="en-GB" sz="2000" u="sng">
                <a:solidFill>
                  <a:srgbClr val="F1C232"/>
                </a:solidFill>
                <a:highlight>
                  <a:srgbClr val="202124"/>
                </a:highlight>
                <a:latin typeface="Times"/>
                <a:ea typeface="Times"/>
                <a:cs typeface="Times"/>
                <a:sym typeface="Times"/>
              </a:rPr>
              <a:t>Backend:</a:t>
            </a:r>
            <a:endParaRPr sz="2000" u="sng">
              <a:solidFill>
                <a:srgbClr val="F1C232"/>
              </a:solidFill>
              <a:highlight>
                <a:srgbClr val="202124"/>
              </a:highlight>
              <a:latin typeface="Times"/>
              <a:ea typeface="Times"/>
              <a:cs typeface="Times"/>
              <a:sym typeface="Times"/>
            </a:endParaRPr>
          </a:p>
          <a:p>
            <a:pPr indent="-355600" lvl="0" marL="457200" rtl="0" algn="l">
              <a:spcBef>
                <a:spcPts val="300"/>
              </a:spcBef>
              <a:spcAft>
                <a:spcPts val="0"/>
              </a:spcAft>
              <a:buSzPts val="2000"/>
              <a:buFont typeface="Times"/>
              <a:buChar char="❖"/>
            </a:pPr>
            <a:r>
              <a:rPr lang="en-GB" sz="2000">
                <a:highlight>
                  <a:srgbClr val="202124"/>
                </a:highlight>
                <a:latin typeface="Times"/>
                <a:ea typeface="Times"/>
                <a:cs typeface="Times"/>
                <a:sym typeface="Times"/>
              </a:rPr>
              <a:t>JAVA</a:t>
            </a:r>
            <a:endParaRPr sz="2000">
              <a:highlight>
                <a:srgbClr val="202124"/>
              </a:highlight>
              <a:latin typeface="Times"/>
              <a:ea typeface="Times"/>
              <a:cs typeface="Times"/>
              <a:sym typeface="Times"/>
            </a:endParaRPr>
          </a:p>
          <a:p>
            <a:pPr indent="-355600" lvl="0" marL="457200" rtl="0" algn="l">
              <a:spcBef>
                <a:spcPts val="0"/>
              </a:spcBef>
              <a:spcAft>
                <a:spcPts val="0"/>
              </a:spcAft>
              <a:buSzPts val="2000"/>
              <a:buFont typeface="Times"/>
              <a:buChar char="❖"/>
            </a:pPr>
            <a:r>
              <a:rPr lang="en-GB" sz="2000">
                <a:highlight>
                  <a:srgbClr val="202124"/>
                </a:highlight>
                <a:latin typeface="Times"/>
                <a:ea typeface="Times"/>
                <a:cs typeface="Times"/>
                <a:sym typeface="Times"/>
              </a:rPr>
              <a:t>MySQL</a:t>
            </a:r>
            <a:endParaRPr sz="2000">
              <a:highlight>
                <a:srgbClr val="202124"/>
              </a:highlight>
              <a:latin typeface="Times"/>
              <a:ea typeface="Times"/>
              <a:cs typeface="Times"/>
              <a:sym typeface="Times"/>
            </a:endParaRPr>
          </a:p>
          <a:p>
            <a:pPr indent="0" lvl="0" marL="457200" rtl="0" algn="l">
              <a:spcBef>
                <a:spcPts val="300"/>
              </a:spcBef>
              <a:spcAft>
                <a:spcPts val="1200"/>
              </a:spcAft>
              <a:buNone/>
            </a:pPr>
            <a:r>
              <a:t/>
            </a:r>
            <a:endParaRPr sz="2700">
              <a:solidFill>
                <a:srgbClr val="F1C232"/>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00FFFF"/>
                </a:solidFill>
                <a:latin typeface="Times"/>
                <a:ea typeface="Times"/>
                <a:cs typeface="Times"/>
                <a:sym typeface="Times"/>
              </a:rPr>
              <a:t>HARDWARE REQUIREMENT</a:t>
            </a:r>
            <a:endParaRPr>
              <a:solidFill>
                <a:srgbClr val="00FFFF"/>
              </a:solidFill>
              <a:latin typeface="Times"/>
              <a:ea typeface="Times"/>
              <a:cs typeface="Times"/>
              <a:sym typeface="Times"/>
            </a:endParaRPr>
          </a:p>
        </p:txBody>
      </p:sp>
      <p:sp>
        <p:nvSpPr>
          <p:cNvPr id="163" name="Google Shape;163;p1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a:buChar char="❏"/>
            </a:pPr>
            <a:r>
              <a:rPr lang="en-GB" sz="1900">
                <a:latin typeface="Times"/>
                <a:ea typeface="Times"/>
                <a:cs typeface="Times"/>
                <a:sym typeface="Times"/>
              </a:rPr>
              <a:t>Laptop or PC</a:t>
            </a:r>
            <a:endParaRPr sz="1900">
              <a:latin typeface="Times"/>
              <a:ea typeface="Times"/>
              <a:cs typeface="Times"/>
              <a:sym typeface="Times"/>
            </a:endParaRPr>
          </a:p>
          <a:p>
            <a:pPr indent="-349250" lvl="0" marL="457200" rtl="0" algn="l">
              <a:spcBef>
                <a:spcPts val="0"/>
              </a:spcBef>
              <a:spcAft>
                <a:spcPts val="0"/>
              </a:spcAft>
              <a:buSzPts val="1900"/>
              <a:buFont typeface="Times"/>
              <a:buChar char="❏"/>
            </a:pPr>
            <a:r>
              <a:rPr lang="en-GB" sz="1900">
                <a:latin typeface="Times"/>
                <a:ea typeface="Times"/>
                <a:cs typeface="Times"/>
                <a:sym typeface="Times"/>
              </a:rPr>
              <a:t>Processor- Intel i3 based or higher</a:t>
            </a:r>
            <a:endParaRPr sz="1900">
              <a:latin typeface="Times"/>
              <a:ea typeface="Times"/>
              <a:cs typeface="Times"/>
              <a:sym typeface="Times"/>
            </a:endParaRPr>
          </a:p>
          <a:p>
            <a:pPr indent="-349250" lvl="0" marL="457200" rtl="0" algn="l">
              <a:spcBef>
                <a:spcPts val="0"/>
              </a:spcBef>
              <a:spcAft>
                <a:spcPts val="0"/>
              </a:spcAft>
              <a:buSzPts val="1900"/>
              <a:buFont typeface="Times"/>
              <a:buChar char="❏"/>
            </a:pPr>
            <a:r>
              <a:rPr lang="en-GB" sz="1900">
                <a:latin typeface="Times"/>
                <a:ea typeface="Times"/>
                <a:cs typeface="Times"/>
                <a:sym typeface="Times"/>
              </a:rPr>
              <a:t>RAM- 8GB or higher</a:t>
            </a:r>
            <a:endParaRPr sz="1900">
              <a:latin typeface="Times"/>
              <a:ea typeface="Times"/>
              <a:cs typeface="Times"/>
              <a:sym typeface="Times"/>
            </a:endParaRPr>
          </a:p>
          <a:p>
            <a:pPr indent="-349250" lvl="0" marL="457200" rtl="0" algn="l">
              <a:spcBef>
                <a:spcPts val="0"/>
              </a:spcBef>
              <a:spcAft>
                <a:spcPts val="0"/>
              </a:spcAft>
              <a:buSzPts val="1900"/>
              <a:buFont typeface="Times"/>
              <a:buChar char="❏"/>
            </a:pPr>
            <a:r>
              <a:rPr lang="en-GB" sz="1900">
                <a:latin typeface="Times"/>
                <a:ea typeface="Times"/>
                <a:cs typeface="Times"/>
                <a:sym typeface="Times"/>
              </a:rPr>
              <a:t>Hard Disk- 10GB or higher</a:t>
            </a:r>
            <a:endParaRPr sz="19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rgbClr val="00FFFF"/>
                </a:solidFill>
                <a:latin typeface="Times"/>
                <a:ea typeface="Times"/>
                <a:cs typeface="Times"/>
                <a:sym typeface="Times"/>
              </a:rPr>
              <a:t>Functional requirements</a:t>
            </a:r>
            <a:endParaRPr b="1" sz="2500">
              <a:solidFill>
                <a:srgbClr val="00FFFF"/>
              </a:solidFill>
              <a:latin typeface="Times"/>
              <a:ea typeface="Times"/>
              <a:cs typeface="Times"/>
              <a:sym typeface="Times"/>
            </a:endParaRPr>
          </a:p>
        </p:txBody>
      </p:sp>
      <p:sp>
        <p:nvSpPr>
          <p:cNvPr id="169" name="Google Shape;169;p18"/>
          <p:cNvSpPr txBox="1"/>
          <p:nvPr>
            <p:ph idx="1" type="body"/>
          </p:nvPr>
        </p:nvSpPr>
        <p:spPr>
          <a:xfrm>
            <a:off x="1297500" y="1221925"/>
            <a:ext cx="7038900" cy="33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Times"/>
                <a:ea typeface="Times"/>
                <a:cs typeface="Times"/>
                <a:sym typeface="Times"/>
              </a:rPr>
              <a:t>1. </a:t>
            </a:r>
            <a:r>
              <a:rPr b="1" lang="en-GB" sz="1800">
                <a:solidFill>
                  <a:srgbClr val="FF9900"/>
                </a:solidFill>
                <a:latin typeface="Times"/>
                <a:ea typeface="Times"/>
                <a:cs typeface="Times"/>
                <a:sym typeface="Times"/>
              </a:rPr>
              <a:t>Inventory Management:</a:t>
            </a:r>
            <a:r>
              <a:rPr lang="en-GB" sz="1800">
                <a:latin typeface="Times"/>
                <a:ea typeface="Times"/>
                <a:cs typeface="Times"/>
                <a:sym typeface="Times"/>
              </a:rPr>
              <a:t>The system should allow users to add, update, and delete stock items, including details like product name, description, quantity, unit price, and category.</a:t>
            </a:r>
            <a:endParaRPr sz="1800">
              <a:latin typeface="Times"/>
              <a:ea typeface="Times"/>
              <a:cs typeface="Times"/>
              <a:sym typeface="Times"/>
            </a:endParaRPr>
          </a:p>
          <a:p>
            <a:pPr indent="0" lvl="0" marL="0" rtl="0" algn="l">
              <a:spcBef>
                <a:spcPts val="1200"/>
              </a:spcBef>
              <a:spcAft>
                <a:spcPts val="0"/>
              </a:spcAft>
              <a:buNone/>
            </a:pPr>
            <a:r>
              <a:rPr lang="en-GB" sz="1800">
                <a:latin typeface="Times"/>
                <a:ea typeface="Times"/>
                <a:cs typeface="Times"/>
                <a:sym typeface="Times"/>
              </a:rPr>
              <a:t>2.</a:t>
            </a:r>
            <a:r>
              <a:rPr lang="en-GB" sz="1800">
                <a:solidFill>
                  <a:srgbClr val="FF9900"/>
                </a:solidFill>
                <a:latin typeface="Times"/>
                <a:ea typeface="Times"/>
                <a:cs typeface="Times"/>
                <a:sym typeface="Times"/>
              </a:rPr>
              <a:t> </a:t>
            </a:r>
            <a:r>
              <a:rPr b="1" lang="en-GB" sz="1800">
                <a:solidFill>
                  <a:srgbClr val="FF9900"/>
                </a:solidFill>
                <a:latin typeface="Times"/>
                <a:ea typeface="Times"/>
                <a:cs typeface="Times"/>
                <a:sym typeface="Times"/>
              </a:rPr>
              <a:t>User Authentication:</a:t>
            </a:r>
            <a:r>
              <a:rPr lang="en-GB" sz="1800">
                <a:solidFill>
                  <a:srgbClr val="FF9900"/>
                </a:solidFill>
                <a:latin typeface="Times"/>
                <a:ea typeface="Times"/>
                <a:cs typeface="Times"/>
                <a:sym typeface="Times"/>
              </a:rPr>
              <a:t> </a:t>
            </a:r>
            <a:r>
              <a:rPr lang="en-GB" sz="1800">
                <a:latin typeface="Times"/>
                <a:ea typeface="Times"/>
                <a:cs typeface="Times"/>
                <a:sym typeface="Times"/>
              </a:rPr>
              <a:t>Secure login and role-based access to ensure that only authorized personnel can make changes or access sensitive data.</a:t>
            </a:r>
            <a:endParaRPr sz="1800">
              <a:latin typeface="Times"/>
              <a:ea typeface="Times"/>
              <a:cs typeface="Times"/>
              <a:sym typeface="Times"/>
            </a:endParaRPr>
          </a:p>
          <a:p>
            <a:pPr indent="0" lvl="0" marL="0" rtl="0" algn="l">
              <a:spcBef>
                <a:spcPts val="1200"/>
              </a:spcBef>
              <a:spcAft>
                <a:spcPts val="0"/>
              </a:spcAft>
              <a:buNone/>
            </a:pPr>
            <a:r>
              <a:rPr lang="en-GB" sz="1800">
                <a:latin typeface="Times"/>
                <a:ea typeface="Times"/>
                <a:cs typeface="Times"/>
                <a:sym typeface="Times"/>
              </a:rPr>
              <a:t>3. </a:t>
            </a:r>
            <a:r>
              <a:rPr b="1" lang="en-GB" sz="1800">
                <a:solidFill>
                  <a:srgbClr val="FF9900"/>
                </a:solidFill>
                <a:latin typeface="Times"/>
                <a:ea typeface="Times"/>
                <a:cs typeface="Times"/>
                <a:sym typeface="Times"/>
              </a:rPr>
              <a:t>Inventory Tracking:</a:t>
            </a:r>
            <a:r>
              <a:rPr lang="en-GB" sz="1800">
                <a:latin typeface="Times"/>
                <a:ea typeface="Times"/>
                <a:cs typeface="Times"/>
                <a:sym typeface="Times"/>
              </a:rPr>
              <a:t> Real-time tracking of stock levels, with notifications or alerts when items are low in stock.</a:t>
            </a:r>
            <a:endParaRPr sz="1800">
              <a:latin typeface="Times"/>
              <a:ea typeface="Times"/>
              <a:cs typeface="Times"/>
              <a:sym typeface="Times"/>
            </a:endParaRPr>
          </a:p>
          <a:p>
            <a:pPr indent="0" lvl="0" marL="0" rtl="0" algn="l">
              <a:spcBef>
                <a:spcPts val="1200"/>
              </a:spcBef>
              <a:spcAft>
                <a:spcPts val="0"/>
              </a:spcAft>
              <a:buNone/>
            </a:pPr>
            <a:r>
              <a:rPr lang="en-GB" sz="1800">
                <a:latin typeface="Times"/>
                <a:ea typeface="Times"/>
                <a:cs typeface="Times"/>
                <a:sym typeface="Times"/>
              </a:rPr>
              <a:t>4. </a:t>
            </a:r>
            <a:r>
              <a:rPr b="1" lang="en-GB" sz="1800">
                <a:solidFill>
                  <a:srgbClr val="FF9900"/>
                </a:solidFill>
                <a:latin typeface="Times"/>
                <a:ea typeface="Times"/>
                <a:cs typeface="Times"/>
                <a:sym typeface="Times"/>
              </a:rPr>
              <a:t>Barcode Scanning: </a:t>
            </a:r>
            <a:r>
              <a:rPr lang="en-GB" sz="1800">
                <a:latin typeface="Times"/>
                <a:ea typeface="Times"/>
                <a:cs typeface="Times"/>
                <a:sym typeface="Times"/>
              </a:rPr>
              <a:t>Support for barcode scanning to speed up the process of adding or updating items in the inventory.</a:t>
            </a:r>
            <a:endParaRPr sz="1800">
              <a:latin typeface="Times"/>
              <a:ea typeface="Times"/>
              <a:cs typeface="Times"/>
              <a:sym typeface="Times"/>
            </a:endParaRPr>
          </a:p>
          <a:p>
            <a:pPr indent="0" lvl="0" marL="0" rtl="0" algn="l">
              <a:spcBef>
                <a:spcPts val="1200"/>
              </a:spcBef>
              <a:spcAft>
                <a:spcPts val="0"/>
              </a:spcAft>
              <a:buNone/>
            </a:pPr>
            <a:r>
              <a:t/>
            </a:r>
            <a:endParaRPr sz="1800">
              <a:latin typeface="Times"/>
              <a:ea typeface="Times"/>
              <a:cs typeface="Times"/>
              <a:sym typeface="Times"/>
            </a:endParaRPr>
          </a:p>
          <a:p>
            <a:pPr indent="0" lvl="0" marL="0" rtl="0" algn="l">
              <a:spcBef>
                <a:spcPts val="1200"/>
              </a:spcBef>
              <a:spcAft>
                <a:spcPts val="1200"/>
              </a:spcAft>
              <a:buNone/>
            </a:pPr>
            <a:r>
              <a:t/>
            </a:r>
            <a:endParaRPr sz="18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42075" y="426250"/>
            <a:ext cx="5498700" cy="456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1540">
                <a:latin typeface="Times"/>
                <a:ea typeface="Times"/>
                <a:cs typeface="Times"/>
                <a:sym typeface="Times"/>
              </a:rPr>
              <a:t>5. </a:t>
            </a:r>
            <a:r>
              <a:rPr b="1" lang="en-GB" sz="1540">
                <a:solidFill>
                  <a:srgbClr val="FF9900"/>
                </a:solidFill>
                <a:latin typeface="Times"/>
                <a:ea typeface="Times"/>
                <a:cs typeface="Times"/>
                <a:sym typeface="Times"/>
              </a:rPr>
              <a:t>Order Management: </a:t>
            </a:r>
            <a:r>
              <a:rPr lang="en-GB" sz="1540">
                <a:latin typeface="Times"/>
                <a:ea typeface="Times"/>
                <a:cs typeface="Times"/>
                <a:sym typeface="Times"/>
              </a:rPr>
              <a:t>Create and manage purchase orders, sales orders, and return orders. This should include order status tracking.</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a:p>
            <a:pPr indent="0" lvl="0" marL="0" rtl="0" algn="l">
              <a:spcBef>
                <a:spcPts val="0"/>
              </a:spcBef>
              <a:spcAft>
                <a:spcPts val="0"/>
              </a:spcAft>
              <a:buSzPts val="990"/>
              <a:buNone/>
            </a:pPr>
            <a:r>
              <a:rPr lang="en-GB" sz="1540">
                <a:latin typeface="Times"/>
                <a:ea typeface="Times"/>
                <a:cs typeface="Times"/>
                <a:sym typeface="Times"/>
              </a:rPr>
              <a:t>6. </a:t>
            </a:r>
            <a:r>
              <a:rPr b="1" lang="en-GB" sz="1540">
                <a:solidFill>
                  <a:srgbClr val="FF9900"/>
                </a:solidFill>
                <a:latin typeface="Times"/>
                <a:ea typeface="Times"/>
                <a:cs typeface="Times"/>
                <a:sym typeface="Times"/>
              </a:rPr>
              <a:t>Reporting and Analytics:</a:t>
            </a:r>
            <a:r>
              <a:rPr lang="en-GB" sz="1540">
                <a:latin typeface="Times"/>
                <a:ea typeface="Times"/>
                <a:cs typeface="Times"/>
                <a:sym typeface="Times"/>
              </a:rPr>
              <a:t> Generate various reports, such as inventory valuation, stock turnover, and sales performance.</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a:p>
            <a:pPr indent="0" lvl="0" marL="0" rtl="0" algn="l">
              <a:spcBef>
                <a:spcPts val="0"/>
              </a:spcBef>
              <a:spcAft>
                <a:spcPts val="0"/>
              </a:spcAft>
              <a:buSzPts val="990"/>
              <a:buNone/>
            </a:pPr>
            <a:r>
              <a:rPr lang="en-GB" sz="1540">
                <a:latin typeface="Times"/>
                <a:ea typeface="Times"/>
                <a:cs typeface="Times"/>
                <a:sym typeface="Times"/>
              </a:rPr>
              <a:t>7. </a:t>
            </a:r>
            <a:r>
              <a:rPr b="1" lang="en-GB" sz="1540">
                <a:solidFill>
                  <a:srgbClr val="FF9900"/>
                </a:solidFill>
                <a:latin typeface="Times"/>
                <a:ea typeface="Times"/>
                <a:cs typeface="Times"/>
                <a:sym typeface="Times"/>
              </a:rPr>
              <a:t>Supplier Management: </a:t>
            </a:r>
            <a:r>
              <a:rPr lang="en-GB" sz="1540">
                <a:latin typeface="Times"/>
                <a:ea typeface="Times"/>
                <a:cs typeface="Times"/>
                <a:sym typeface="Times"/>
              </a:rPr>
              <a:t>Maintain information about suppliers, including contact details, terms, and performance history.</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a:p>
            <a:pPr indent="0" lvl="0" marL="0" rtl="0" algn="l">
              <a:spcBef>
                <a:spcPts val="0"/>
              </a:spcBef>
              <a:spcAft>
                <a:spcPts val="0"/>
              </a:spcAft>
              <a:buSzPts val="990"/>
              <a:buNone/>
            </a:pPr>
            <a:r>
              <a:rPr lang="en-GB" sz="1540">
                <a:latin typeface="Times"/>
                <a:ea typeface="Times"/>
                <a:cs typeface="Times"/>
                <a:sym typeface="Times"/>
              </a:rPr>
              <a:t>8. </a:t>
            </a:r>
            <a:r>
              <a:rPr b="1" lang="en-GB" sz="1540">
                <a:solidFill>
                  <a:srgbClr val="FF9900"/>
                </a:solidFill>
                <a:latin typeface="Times"/>
                <a:ea typeface="Times"/>
                <a:cs typeface="Times"/>
                <a:sym typeface="Times"/>
              </a:rPr>
              <a:t>Customer Management:</a:t>
            </a:r>
            <a:r>
              <a:rPr lang="en-GB" sz="1540">
                <a:latin typeface="Times"/>
                <a:ea typeface="Times"/>
                <a:cs typeface="Times"/>
                <a:sym typeface="Times"/>
              </a:rPr>
              <a:t> If applicable, store customer information and track sales to specific customers.</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a:p>
            <a:pPr indent="0" lvl="0" marL="0" rtl="0" algn="l">
              <a:spcBef>
                <a:spcPts val="0"/>
              </a:spcBef>
              <a:spcAft>
                <a:spcPts val="0"/>
              </a:spcAft>
              <a:buSzPts val="990"/>
              <a:buNone/>
            </a:pPr>
            <a:r>
              <a:rPr lang="en-GB" sz="1540">
                <a:latin typeface="Times"/>
                <a:ea typeface="Times"/>
                <a:cs typeface="Times"/>
                <a:sym typeface="Times"/>
              </a:rPr>
              <a:t>9. </a:t>
            </a:r>
            <a:r>
              <a:rPr b="1" lang="en-GB" sz="1540">
                <a:solidFill>
                  <a:srgbClr val="FF9900"/>
                </a:solidFill>
                <a:latin typeface="Times"/>
                <a:ea typeface="Times"/>
                <a:cs typeface="Times"/>
                <a:sym typeface="Times"/>
              </a:rPr>
              <a:t>Multi-location Support:</a:t>
            </a:r>
            <a:r>
              <a:rPr lang="en-GB" sz="1540">
                <a:latin typeface="Times"/>
                <a:ea typeface="Times"/>
                <a:cs typeface="Times"/>
                <a:sym typeface="Times"/>
              </a:rPr>
              <a:t> If the business operates in multiple locations, the system should support tracking inventory across various locations.</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a:p>
            <a:pPr indent="0" lvl="0" marL="0" rtl="0" algn="l">
              <a:spcBef>
                <a:spcPts val="0"/>
              </a:spcBef>
              <a:spcAft>
                <a:spcPts val="0"/>
              </a:spcAft>
              <a:buSzPts val="990"/>
              <a:buNone/>
            </a:pPr>
            <a:r>
              <a:rPr lang="en-GB" sz="1540">
                <a:latin typeface="Times"/>
                <a:ea typeface="Times"/>
                <a:cs typeface="Times"/>
                <a:sym typeface="Times"/>
              </a:rPr>
              <a:t>10. </a:t>
            </a:r>
            <a:r>
              <a:rPr b="1" lang="en-GB" sz="1540">
                <a:solidFill>
                  <a:srgbClr val="FF9900"/>
                </a:solidFill>
                <a:latin typeface="Times"/>
                <a:ea typeface="Times"/>
                <a:cs typeface="Times"/>
                <a:sym typeface="Times"/>
              </a:rPr>
              <a:t>Stock Valuation:</a:t>
            </a:r>
            <a:r>
              <a:rPr lang="en-GB" sz="1540">
                <a:latin typeface="Times"/>
                <a:ea typeface="Times"/>
                <a:cs typeface="Times"/>
                <a:sym typeface="Times"/>
              </a:rPr>
              <a:t> Calculate the total value of the inventory using methods like FIFO (First-In, First-Out) or LIFO (Last-In, First-Out).</a:t>
            </a:r>
            <a:endParaRPr sz="1540">
              <a:latin typeface="Times"/>
              <a:ea typeface="Times"/>
              <a:cs typeface="Times"/>
              <a:sym typeface="Times"/>
            </a:endParaRPr>
          </a:p>
          <a:p>
            <a:pPr indent="0" lvl="0" marL="0" rtl="0" algn="l">
              <a:spcBef>
                <a:spcPts val="0"/>
              </a:spcBef>
              <a:spcAft>
                <a:spcPts val="0"/>
              </a:spcAft>
              <a:buSzPts val="990"/>
              <a:buNone/>
            </a:pPr>
            <a:r>
              <a:t/>
            </a:r>
            <a:endParaRPr sz="1540">
              <a:latin typeface="Times"/>
              <a:ea typeface="Times"/>
              <a:cs typeface="Times"/>
              <a:sym typeface="Times"/>
            </a:endParaRPr>
          </a:p>
        </p:txBody>
      </p:sp>
      <p:pic>
        <p:nvPicPr>
          <p:cNvPr id="175" name="Google Shape;175;p19"/>
          <p:cNvPicPr preferRelativeResize="0"/>
          <p:nvPr/>
        </p:nvPicPr>
        <p:blipFill rotWithShape="1">
          <a:blip r:embed="rId3">
            <a:alphaModFix/>
          </a:blip>
          <a:srcRect b="0" l="0" r="0" t="0"/>
          <a:stretch/>
        </p:blipFill>
        <p:spPr>
          <a:xfrm>
            <a:off x="5726025" y="2035675"/>
            <a:ext cx="3267975" cy="214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784300" y="639375"/>
            <a:ext cx="7882800" cy="410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imes"/>
                <a:ea typeface="Times"/>
                <a:cs typeface="Times"/>
                <a:sym typeface="Times"/>
              </a:rPr>
              <a:t>11. </a:t>
            </a:r>
            <a:r>
              <a:rPr b="1" lang="en-GB" sz="1800">
                <a:solidFill>
                  <a:srgbClr val="FF9900"/>
                </a:solidFill>
                <a:latin typeface="Times"/>
                <a:ea typeface="Times"/>
                <a:cs typeface="Times"/>
                <a:sym typeface="Times"/>
              </a:rPr>
              <a:t>Audit Trails:</a:t>
            </a:r>
            <a:r>
              <a:rPr lang="en-GB" sz="1800">
                <a:latin typeface="Times"/>
                <a:ea typeface="Times"/>
                <a:cs typeface="Times"/>
                <a:sym typeface="Times"/>
              </a:rPr>
              <a:t> Keep a record of all inventory-related transactions for accountability and auditing purposes.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12. </a:t>
            </a:r>
            <a:r>
              <a:rPr b="1" lang="en-GB" sz="1800">
                <a:solidFill>
                  <a:srgbClr val="FF9900"/>
                </a:solidFill>
                <a:latin typeface="Times"/>
                <a:ea typeface="Times"/>
                <a:cs typeface="Times"/>
                <a:sym typeface="Times"/>
              </a:rPr>
              <a:t>Integration:</a:t>
            </a:r>
            <a:r>
              <a:rPr lang="en-GB" sz="1800">
                <a:latin typeface="Times"/>
                <a:ea typeface="Times"/>
                <a:cs typeface="Times"/>
                <a:sym typeface="Times"/>
              </a:rPr>
              <a:t> Ability to integrate with other systems, such as accounting software or point of sale (POS) systems.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13. </a:t>
            </a:r>
            <a:r>
              <a:rPr b="1" lang="en-GB" sz="1800">
                <a:solidFill>
                  <a:srgbClr val="FF9900"/>
                </a:solidFill>
                <a:latin typeface="Times"/>
                <a:ea typeface="Times"/>
                <a:cs typeface="Times"/>
                <a:sym typeface="Times"/>
              </a:rPr>
              <a:t>Forecasting:</a:t>
            </a:r>
            <a:r>
              <a:rPr lang="en-GB" sz="1800">
                <a:latin typeface="Times"/>
                <a:ea typeface="Times"/>
                <a:cs typeface="Times"/>
                <a:sym typeface="Times"/>
              </a:rPr>
              <a:t> Predict future inventory needs based on historical data and trends.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14. </a:t>
            </a:r>
            <a:r>
              <a:rPr b="1" lang="en-GB" sz="1800">
                <a:solidFill>
                  <a:srgbClr val="FF9900"/>
                </a:solidFill>
                <a:latin typeface="Times"/>
                <a:ea typeface="Times"/>
                <a:cs typeface="Times"/>
                <a:sym typeface="Times"/>
              </a:rPr>
              <a:t>User-Friendly Interface:</a:t>
            </a:r>
            <a:r>
              <a:rPr lang="en-GB" sz="1800">
                <a:latin typeface="Times"/>
                <a:ea typeface="Times"/>
                <a:cs typeface="Times"/>
                <a:sym typeface="Times"/>
              </a:rPr>
              <a:t> Ensure that the system is intuitive and easy for users to navigate.</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15.</a:t>
            </a:r>
            <a:r>
              <a:rPr lang="en-GB" sz="1800">
                <a:solidFill>
                  <a:srgbClr val="FF9900"/>
                </a:solidFill>
                <a:latin typeface="Times"/>
                <a:ea typeface="Times"/>
                <a:cs typeface="Times"/>
                <a:sym typeface="Times"/>
              </a:rPr>
              <a:t> </a:t>
            </a:r>
            <a:r>
              <a:rPr b="1" lang="en-GB" sz="1800">
                <a:solidFill>
                  <a:srgbClr val="FF9900"/>
                </a:solidFill>
                <a:latin typeface="Times"/>
                <a:ea typeface="Times"/>
                <a:cs typeface="Times"/>
                <a:sym typeface="Times"/>
              </a:rPr>
              <a:t>Mobile Accessibility:</a:t>
            </a:r>
            <a:r>
              <a:rPr lang="en-GB" sz="1800">
                <a:solidFill>
                  <a:srgbClr val="FF9900"/>
                </a:solidFill>
                <a:latin typeface="Times"/>
                <a:ea typeface="Times"/>
                <a:cs typeface="Times"/>
                <a:sym typeface="Times"/>
              </a:rPr>
              <a:t> </a:t>
            </a:r>
            <a:r>
              <a:rPr lang="en-GB" sz="1800">
                <a:latin typeface="Times"/>
                <a:ea typeface="Times"/>
                <a:cs typeface="Times"/>
                <a:sym typeface="Times"/>
              </a:rPr>
              <a:t>Provide mobile access for on-the-go inventory management.</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16.</a:t>
            </a:r>
            <a:r>
              <a:rPr b="1" lang="en-GB" sz="1800">
                <a:latin typeface="Times"/>
                <a:ea typeface="Times"/>
                <a:cs typeface="Times"/>
                <a:sym typeface="Times"/>
              </a:rPr>
              <a:t> </a:t>
            </a:r>
            <a:r>
              <a:rPr b="1" lang="en-GB" sz="1800">
                <a:solidFill>
                  <a:srgbClr val="FF9900"/>
                </a:solidFill>
                <a:latin typeface="Times"/>
                <a:ea typeface="Times"/>
                <a:cs typeface="Times"/>
                <a:sym typeface="Times"/>
              </a:rPr>
              <a:t>Data Backup and Recovery:</a:t>
            </a:r>
            <a:r>
              <a:rPr lang="en-GB" sz="1800">
                <a:latin typeface="Times"/>
                <a:ea typeface="Times"/>
                <a:cs typeface="Times"/>
                <a:sym typeface="Times"/>
              </a:rPr>
              <a:t> Regularly backup data and have a plan for data recovery in case of system failures.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812725" y="539925"/>
            <a:ext cx="7669800" cy="4289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800">
                <a:latin typeface="Times"/>
                <a:ea typeface="Times"/>
                <a:cs typeface="Times"/>
                <a:sym typeface="Times"/>
              </a:rPr>
              <a:t>17. </a:t>
            </a:r>
            <a:r>
              <a:rPr b="1" lang="en-GB" sz="1800">
                <a:solidFill>
                  <a:srgbClr val="FF9900"/>
                </a:solidFill>
                <a:latin typeface="Times"/>
                <a:ea typeface="Times"/>
                <a:cs typeface="Times"/>
                <a:sym typeface="Times"/>
              </a:rPr>
              <a:t>Scalability: </a:t>
            </a:r>
            <a:r>
              <a:rPr lang="en-GB" sz="1800">
                <a:latin typeface="Times"/>
                <a:ea typeface="Times"/>
                <a:cs typeface="Times"/>
                <a:sym typeface="Times"/>
              </a:rPr>
              <a:t>The system should be able to handle growing inventory needs and a larger user base.</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18. </a:t>
            </a:r>
            <a:r>
              <a:rPr b="1" lang="en-GB" sz="1800">
                <a:solidFill>
                  <a:srgbClr val="FF9900"/>
                </a:solidFill>
                <a:latin typeface="Times"/>
                <a:ea typeface="Times"/>
                <a:cs typeface="Times"/>
                <a:sym typeface="Times"/>
              </a:rPr>
              <a:t>Compliance:</a:t>
            </a:r>
            <a:r>
              <a:rPr lang="en-GB" sz="1800">
                <a:latin typeface="Times"/>
                <a:ea typeface="Times"/>
                <a:cs typeface="Times"/>
                <a:sym typeface="Times"/>
              </a:rPr>
              <a:t> Ensure that the system complies with any industry-specific regulations and standards.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19. </a:t>
            </a:r>
            <a:r>
              <a:rPr b="1" lang="en-GB" sz="1800">
                <a:solidFill>
                  <a:srgbClr val="FF9900"/>
                </a:solidFill>
                <a:latin typeface="Times"/>
                <a:ea typeface="Times"/>
                <a:cs typeface="Times"/>
                <a:sym typeface="Times"/>
              </a:rPr>
              <a:t>Security:</a:t>
            </a:r>
            <a:r>
              <a:rPr lang="en-GB" sz="1800">
                <a:latin typeface="Times"/>
                <a:ea typeface="Times"/>
                <a:cs typeface="Times"/>
                <a:sym typeface="Times"/>
              </a:rPr>
              <a:t> Implement robust security measures to protect sensitive inventory data.</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a:p>
            <a:pPr indent="0" lvl="0" marL="0" rtl="0" algn="l">
              <a:spcBef>
                <a:spcPts val="0"/>
              </a:spcBef>
              <a:spcAft>
                <a:spcPts val="0"/>
              </a:spcAft>
              <a:buNone/>
            </a:pPr>
            <a:r>
              <a:rPr lang="en-GB" sz="1800">
                <a:latin typeface="Times"/>
                <a:ea typeface="Times"/>
                <a:cs typeface="Times"/>
                <a:sym typeface="Times"/>
              </a:rPr>
              <a:t>20. </a:t>
            </a:r>
            <a:r>
              <a:rPr b="1" lang="en-GB" sz="1800">
                <a:solidFill>
                  <a:srgbClr val="FF9900"/>
                </a:solidFill>
                <a:latin typeface="Times"/>
                <a:ea typeface="Times"/>
                <a:cs typeface="Times"/>
                <a:sym typeface="Times"/>
              </a:rPr>
              <a:t>Customization:</a:t>
            </a:r>
            <a:r>
              <a:rPr lang="en-GB" sz="1800">
                <a:latin typeface="Times"/>
                <a:ea typeface="Times"/>
                <a:cs typeface="Times"/>
                <a:sym typeface="Times"/>
              </a:rPr>
              <a:t> Allow for customization to adapt to the specific needs of the business.</a:t>
            </a:r>
            <a:endParaRPr sz="1800">
              <a:latin typeface="Times"/>
              <a:ea typeface="Times"/>
              <a:cs typeface="Times"/>
              <a:sym typeface="Times"/>
            </a:endParaRPr>
          </a:p>
          <a:p>
            <a:pPr indent="0" lvl="0" marL="0" rtl="0" algn="l">
              <a:spcBef>
                <a:spcPts val="0"/>
              </a:spcBef>
              <a:spcAft>
                <a:spcPts val="0"/>
              </a:spcAft>
              <a:buNone/>
            </a:pPr>
            <a:r>
              <a:t/>
            </a:r>
            <a:endParaRPr sz="180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