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Mono"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2" d="100"/>
          <a:sy n="102" d="100"/>
        </p:scale>
        <p:origin x="-96" y="-10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bbf85c0f6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bbf85c0f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3bbf85c0f6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3bbf85c0f6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3bbf85c0f6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3bbf85c0f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3bbf85c0f6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3bbf85c0f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3c1d7b3fa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3c1d7b3fa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3bbf85c0f6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3bbf85c0f6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3bbf85c0f6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3bbf85c0f6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3bbf85c0f6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3bbf85c0f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3c1d7b3fa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3c1d7b3fa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3bbf85c0f6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3bbf85c0f6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bbf85c0f6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bbf85c0f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3bbf85c0f6_0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3bbf85c0f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3c0aaf690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3c0aaf69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3bbf85c0f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3bbf85c0f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3bbf85c0f6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3bbf85c0f6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3bbf85c0f6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3bbf85c0f6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3c1d7b3fa7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3c1d7b3fa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3c1d7b3fa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3c1d7b3fa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3bbf85c0f6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3bbf85c0f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3bbf85c0f6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3bbf85c0f6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3bbf85c0f6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3bbf85c0f6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bbf85c0f6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bbf85c0f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3bbf85c0f6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3bbf85c0f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3bbf85c0f6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3bbf85c0f6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3bbf85c0f6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3bbf85c0f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3bbf85c0f6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3bbf85c0f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3bbf85c0f6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3bbf85c0f6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github.com/Ghonimo/Pre_Silicon-AHB-to_APB-Verification/blob/main/Checkpoint%204_UVM_Based%20Testbench/AHB_APB_UVM_VIP/ahb_apb_scoreboard.sv" TargetMode="External"/><Relationship Id="rId5" Type="http://schemas.openxmlformats.org/officeDocument/2006/relationships/hyperlink" Target="https://developer.arm.com/documentation/ihi0033/latest/" TargetMode="External"/><Relationship Id="rId4" Type="http://schemas.openxmlformats.org/officeDocument/2006/relationships/hyperlink" Target="https://github.com/prajwalgekkouga/AHB-to-APB-Bridg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446950" y="1153038"/>
            <a:ext cx="8340000" cy="18570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5200" b="1">
                <a:solidFill>
                  <a:srgbClr val="351C75"/>
                </a:solidFill>
              </a:rPr>
              <a:t>Design &amp; Verification of AHB to APB Bridge</a:t>
            </a:r>
            <a:endParaRPr sz="5200" b="1">
              <a:solidFill>
                <a:srgbClr val="351C75"/>
              </a:solidFill>
            </a:endParaRPr>
          </a:p>
        </p:txBody>
      </p:sp>
      <p:sp>
        <p:nvSpPr>
          <p:cNvPr id="55" name="Google Shape;55;p13"/>
          <p:cNvSpPr txBox="1"/>
          <p:nvPr/>
        </p:nvSpPr>
        <p:spPr>
          <a:xfrm>
            <a:off x="266425" y="3299625"/>
            <a:ext cx="7322700" cy="1275000"/>
          </a:xfrm>
          <a:prstGeom prst="rect">
            <a:avLst/>
          </a:prstGeom>
          <a:noFill/>
          <a:ln>
            <a:noFill/>
          </a:ln>
        </p:spPr>
        <p:txBody>
          <a:bodyPr spcFirstLastPara="1" wrap="square" lIns="91425" tIns="91425" rIns="91425" bIns="91425" anchor="t" anchorCtr="0">
            <a:normAutofit fontScale="47500" lnSpcReduction="20000"/>
          </a:bodyPr>
          <a:lstStyle/>
          <a:p>
            <a:pPr marL="0" lvl="0" indent="0" algn="l" rtl="0">
              <a:spcBef>
                <a:spcPts val="0"/>
              </a:spcBef>
              <a:spcAft>
                <a:spcPts val="0"/>
              </a:spcAft>
              <a:buNone/>
            </a:pPr>
            <a:r>
              <a:rPr lang="en" sz="2800" u="sng">
                <a:solidFill>
                  <a:srgbClr val="674EA7"/>
                </a:solidFill>
              </a:rPr>
              <a:t>Team Members:-</a:t>
            </a:r>
            <a:endParaRPr sz="2800" u="sng">
              <a:solidFill>
                <a:srgbClr val="674EA7"/>
              </a:solidFill>
            </a:endParaRPr>
          </a:p>
          <a:p>
            <a:pPr marL="0" lvl="0" indent="0" algn="l" rtl="0">
              <a:spcBef>
                <a:spcPts val="0"/>
              </a:spcBef>
              <a:spcAft>
                <a:spcPts val="0"/>
              </a:spcAft>
              <a:buNone/>
            </a:pPr>
            <a:endParaRPr sz="2800" u="sng">
              <a:solidFill>
                <a:srgbClr val="674EA7"/>
              </a:solidFill>
            </a:endParaRPr>
          </a:p>
          <a:p>
            <a:pPr marL="0" lvl="0" indent="0" algn="l" rtl="0">
              <a:spcBef>
                <a:spcPts val="0"/>
              </a:spcBef>
              <a:spcAft>
                <a:spcPts val="0"/>
              </a:spcAft>
              <a:buNone/>
            </a:pPr>
            <a:r>
              <a:rPr lang="en" sz="2800">
                <a:solidFill>
                  <a:srgbClr val="674EA7"/>
                </a:solidFill>
              </a:rPr>
              <a:t>Raghavendra Davarapalli - 955118446</a:t>
            </a:r>
            <a:endParaRPr sz="2800">
              <a:solidFill>
                <a:srgbClr val="674EA7"/>
              </a:solidFill>
            </a:endParaRPr>
          </a:p>
          <a:p>
            <a:pPr marL="0" lvl="0" indent="0" algn="l" rtl="0">
              <a:spcBef>
                <a:spcPts val="0"/>
              </a:spcBef>
              <a:spcAft>
                <a:spcPts val="0"/>
              </a:spcAft>
              <a:buNone/>
            </a:pPr>
            <a:r>
              <a:rPr lang="en" sz="2800">
                <a:solidFill>
                  <a:srgbClr val="674EA7"/>
                </a:solidFill>
              </a:rPr>
              <a:t>Maithreyi Venkatesan - 900119348  </a:t>
            </a:r>
            <a:endParaRPr sz="2800">
              <a:solidFill>
                <a:srgbClr val="674EA7"/>
              </a:solidFill>
            </a:endParaRPr>
          </a:p>
          <a:p>
            <a:pPr marL="0" lvl="0" indent="0" algn="l" rtl="0">
              <a:spcBef>
                <a:spcPts val="0"/>
              </a:spcBef>
              <a:spcAft>
                <a:spcPts val="0"/>
              </a:spcAft>
              <a:buNone/>
            </a:pPr>
            <a:r>
              <a:rPr lang="en" sz="2800">
                <a:solidFill>
                  <a:srgbClr val="674EA7"/>
                </a:solidFill>
              </a:rPr>
              <a:t>Neil Austin Tauro - 956372423</a:t>
            </a:r>
            <a:endParaRPr sz="2800">
              <a:solidFill>
                <a:srgbClr val="674EA7"/>
              </a:solidFill>
            </a:endParaRPr>
          </a:p>
          <a:p>
            <a:pPr marL="0" lvl="0" indent="0" algn="l" rtl="0">
              <a:spcBef>
                <a:spcPts val="0"/>
              </a:spcBef>
              <a:spcAft>
                <a:spcPts val="0"/>
              </a:spcAft>
              <a:buNone/>
            </a:pPr>
            <a:r>
              <a:rPr lang="en" sz="2800">
                <a:solidFill>
                  <a:srgbClr val="674EA7"/>
                </a:solidFill>
              </a:rPr>
              <a:t>Suraj Vijay Shetty - 967611331</a:t>
            </a:r>
            <a:endParaRPr sz="2800">
              <a:solidFill>
                <a:srgbClr val="674EA7"/>
              </a:solidFill>
            </a:endParaRPr>
          </a:p>
        </p:txBody>
      </p:sp>
      <p:pic>
        <p:nvPicPr>
          <p:cNvPr id="56" name="Google Shape;56;p13"/>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57" name="Google Shape;57;p13"/>
          <p:cNvSpPr txBox="1">
            <a:spLocks noGrp="1"/>
          </p:cNvSpPr>
          <p:nvPr>
            <p:ph type="title"/>
          </p:nvPr>
        </p:nvSpPr>
        <p:spPr>
          <a:xfrm>
            <a:off x="446950" y="341450"/>
            <a:ext cx="7721700" cy="522000"/>
          </a:xfrm>
          <a:prstGeom prst="rect">
            <a:avLst/>
          </a:prstGeom>
        </p:spPr>
        <p:txBody>
          <a:bodyPr spcFirstLastPara="1" wrap="square" lIns="91425" tIns="91425" rIns="91425" bIns="91425" anchor="ctr" anchorCtr="0">
            <a:noAutofit/>
          </a:bodyPr>
          <a:lstStyle/>
          <a:p>
            <a:pPr marL="457200" lvl="0" indent="457200" algn="l" rtl="0">
              <a:spcBef>
                <a:spcPts val="0"/>
              </a:spcBef>
              <a:spcAft>
                <a:spcPts val="0"/>
              </a:spcAft>
              <a:buSzPts val="990"/>
              <a:buNone/>
            </a:pPr>
            <a:r>
              <a:rPr lang="en" sz="2388" b="1">
                <a:latin typeface="Times New Roman"/>
                <a:ea typeface="Times New Roman"/>
                <a:cs typeface="Times New Roman"/>
                <a:sym typeface="Times New Roman"/>
              </a:rPr>
              <a:t>ECE 593 - Fundamentals of Pre-Silicon Validation</a:t>
            </a:r>
            <a:endParaRPr sz="2388" b="1">
              <a:latin typeface="Times New Roman"/>
              <a:ea typeface="Times New Roman"/>
              <a:cs typeface="Times New Roman"/>
              <a:sym typeface="Times New Roman"/>
            </a:endParaRPr>
          </a:p>
        </p:txBody>
      </p:sp>
      <p:cxnSp>
        <p:nvCxnSpPr>
          <p:cNvPr id="58" name="Google Shape;58;p13"/>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pic>
        <p:nvPicPr>
          <p:cNvPr id="129" name="Google Shape;129;p22"/>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30" name="Google Shape;130;p22"/>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VIP Implementation:</a:t>
            </a:r>
            <a:endParaRPr sz="2388" b="1">
              <a:latin typeface="Times New Roman"/>
              <a:ea typeface="Times New Roman"/>
              <a:cs typeface="Times New Roman"/>
              <a:sym typeface="Times New Roman"/>
            </a:endParaRPr>
          </a:p>
        </p:txBody>
      </p:sp>
      <p:cxnSp>
        <p:nvCxnSpPr>
          <p:cNvPr id="131" name="Google Shape;131;p22"/>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32" name="Google Shape;132;p22"/>
          <p:cNvSpPr txBox="1"/>
          <p:nvPr/>
        </p:nvSpPr>
        <p:spPr>
          <a:xfrm>
            <a:off x="508175" y="1226325"/>
            <a:ext cx="7663500" cy="34557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200"/>
              </a:spcBef>
              <a:spcAft>
                <a:spcPts val="0"/>
              </a:spcAft>
              <a:buSzPts val="1700"/>
              <a:buFont typeface="Times New Roman"/>
              <a:buChar char="●"/>
            </a:pPr>
            <a:r>
              <a:rPr lang="en" sz="1700">
                <a:latin typeface="Times New Roman"/>
                <a:ea typeface="Times New Roman"/>
                <a:cs typeface="Times New Roman"/>
                <a:sym typeface="Times New Roman"/>
              </a:rPr>
              <a:t>The verification plan aims to outline the strategy and methodology employed to validate the functionality of the AHB (Advanced High-Performance Bus) to APB (Advanced Peripheral Bus) bridge.</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latin typeface="Times New Roman"/>
                <a:ea typeface="Times New Roman"/>
                <a:cs typeface="Times New Roman"/>
                <a:sym typeface="Times New Roman"/>
              </a:rPr>
              <a:t>As a crucial component of the AMBA (Advanced Microcontroller Bus Architecture) system, the AHB to APB bridge facilitates seamless communication between high-performance master devices on the AHB bus and lower-bandwidth peripheral devices on the APB bus.</a:t>
            </a:r>
            <a:endParaRPr sz="1700">
              <a:latin typeface="Times New Roman"/>
              <a:ea typeface="Times New Roman"/>
              <a:cs typeface="Times New Roman"/>
              <a:sym typeface="Times New Roman"/>
            </a:endParaRPr>
          </a:p>
          <a:p>
            <a:pPr marL="457200" lvl="0" indent="-336550" algn="l" rtl="0">
              <a:lnSpc>
                <a:spcPct val="115000"/>
              </a:lnSpc>
              <a:spcBef>
                <a:spcPts val="0"/>
              </a:spcBef>
              <a:spcAft>
                <a:spcPts val="0"/>
              </a:spcAft>
              <a:buSzPts val="1700"/>
              <a:buFont typeface="Times New Roman"/>
              <a:buChar char="●"/>
            </a:pPr>
            <a:r>
              <a:rPr lang="en" sz="1700">
                <a:solidFill>
                  <a:schemeClr val="dk1"/>
                </a:solidFill>
                <a:latin typeface="Times New Roman"/>
                <a:ea typeface="Times New Roman"/>
                <a:cs typeface="Times New Roman"/>
                <a:sym typeface="Times New Roman"/>
              </a:rPr>
              <a:t>The AHB Master module consists of two tasks: one for handling read operations and the other for managing write operations. These tasks streamline interactions with the design under test (DUT) by encapsulating the read and write logic into reusable procedural blocks.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38" name="Google Shape;138;p23"/>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VIP Implementation:</a:t>
            </a:r>
            <a:endParaRPr sz="2388" b="1">
              <a:latin typeface="Times New Roman"/>
              <a:ea typeface="Times New Roman"/>
              <a:cs typeface="Times New Roman"/>
              <a:sym typeface="Times New Roman"/>
            </a:endParaRPr>
          </a:p>
        </p:txBody>
      </p:sp>
      <p:cxnSp>
        <p:nvCxnSpPr>
          <p:cNvPr id="139" name="Google Shape;139;p23"/>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40" name="Google Shape;140;p23"/>
          <p:cNvSpPr txBox="1">
            <a:spLocks noGrp="1"/>
          </p:cNvSpPr>
          <p:nvPr>
            <p:ph type="title"/>
          </p:nvPr>
        </p:nvSpPr>
        <p:spPr>
          <a:xfrm>
            <a:off x="576475" y="928825"/>
            <a:ext cx="40473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1700">
                <a:latin typeface="Times New Roman"/>
                <a:ea typeface="Times New Roman"/>
                <a:cs typeface="Times New Roman"/>
                <a:sym typeface="Times New Roman"/>
              </a:rPr>
              <a:t>Class-based VIP Implementation:</a:t>
            </a:r>
            <a:endParaRPr sz="1700">
              <a:latin typeface="Times New Roman"/>
              <a:ea typeface="Times New Roman"/>
              <a:cs typeface="Times New Roman"/>
              <a:sym typeface="Times New Roman"/>
            </a:endParaRPr>
          </a:p>
        </p:txBody>
      </p:sp>
      <p:pic>
        <p:nvPicPr>
          <p:cNvPr id="141" name="Google Shape;141;p23"/>
          <p:cNvPicPr preferRelativeResize="0"/>
          <p:nvPr/>
        </p:nvPicPr>
        <p:blipFill>
          <a:blip r:embed="rId4">
            <a:alphaModFix/>
          </a:blip>
          <a:stretch>
            <a:fillRect/>
          </a:stretch>
        </p:blipFill>
        <p:spPr>
          <a:xfrm>
            <a:off x="2257754" y="1516200"/>
            <a:ext cx="4649096" cy="3246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47" name="Google Shape;147;p24"/>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VIP Implementation:</a:t>
            </a:r>
            <a:endParaRPr sz="2388" b="1">
              <a:latin typeface="Times New Roman"/>
              <a:ea typeface="Times New Roman"/>
              <a:cs typeface="Times New Roman"/>
              <a:sym typeface="Times New Roman"/>
            </a:endParaRPr>
          </a:p>
        </p:txBody>
      </p:sp>
      <p:cxnSp>
        <p:nvCxnSpPr>
          <p:cNvPr id="148" name="Google Shape;148;p24"/>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49" name="Google Shape;149;p24"/>
          <p:cNvSpPr txBox="1"/>
          <p:nvPr/>
        </p:nvSpPr>
        <p:spPr>
          <a:xfrm>
            <a:off x="519775" y="1288063"/>
            <a:ext cx="7725600" cy="300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700">
                <a:latin typeface="Times New Roman"/>
                <a:ea typeface="Times New Roman"/>
                <a:cs typeface="Times New Roman"/>
                <a:sym typeface="Times New Roman"/>
              </a:rPr>
              <a:t>The verification process will be conducted at two levels: block (module) level and top level. At the block level, individual components such as the AHB Master, APB FSM Controller, and APB Slave will be independently verified. At the top level, the fully integrated AHB-APB Bridge will be tested as a complete system.</a:t>
            </a:r>
            <a:endParaRPr sz="170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700">
                <a:solidFill>
                  <a:schemeClr val="dk1"/>
                </a:solidFill>
                <a:latin typeface="Times New Roman"/>
                <a:ea typeface="Times New Roman"/>
                <a:cs typeface="Times New Roman"/>
                <a:sym typeface="Times New Roman"/>
              </a:rPr>
              <a:t>While the design includes distinct modules (AHB Master, AHB Slave Interface, APB FSM Controller, and APB Interface), the verification strategy will be driven by the AMBA specification document rather than module boundaries and will extract the required bridge functionalities from this specification and verify them against our RTL implementation.</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pic>
        <p:nvPicPr>
          <p:cNvPr id="154" name="Google Shape;154;p25"/>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55" name="Google Shape;155;p25"/>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VIP Implementation:</a:t>
            </a:r>
            <a:endParaRPr sz="2388" b="1">
              <a:latin typeface="Times New Roman"/>
              <a:ea typeface="Times New Roman"/>
              <a:cs typeface="Times New Roman"/>
              <a:sym typeface="Times New Roman"/>
            </a:endParaRPr>
          </a:p>
        </p:txBody>
      </p:sp>
      <p:cxnSp>
        <p:nvCxnSpPr>
          <p:cNvPr id="156" name="Google Shape;156;p25"/>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57" name="Google Shape;157;p25"/>
          <p:cNvSpPr txBox="1">
            <a:spLocks noGrp="1"/>
          </p:cNvSpPr>
          <p:nvPr>
            <p:ph type="title"/>
          </p:nvPr>
        </p:nvSpPr>
        <p:spPr>
          <a:xfrm>
            <a:off x="576475" y="928825"/>
            <a:ext cx="40473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088">
                <a:latin typeface="Times New Roman"/>
                <a:ea typeface="Times New Roman"/>
                <a:cs typeface="Times New Roman"/>
                <a:sym typeface="Times New Roman"/>
              </a:rPr>
              <a:t>UVM based VIP Implementation:</a:t>
            </a:r>
            <a:endParaRPr sz="2088">
              <a:latin typeface="Times New Roman"/>
              <a:ea typeface="Times New Roman"/>
              <a:cs typeface="Times New Roman"/>
              <a:sym typeface="Times New Roman"/>
            </a:endParaRPr>
          </a:p>
        </p:txBody>
      </p:sp>
      <p:pic>
        <p:nvPicPr>
          <p:cNvPr id="158" name="Google Shape;158;p25"/>
          <p:cNvPicPr preferRelativeResize="0"/>
          <p:nvPr/>
        </p:nvPicPr>
        <p:blipFill>
          <a:blip r:embed="rId4">
            <a:alphaModFix/>
          </a:blip>
          <a:stretch>
            <a:fillRect/>
          </a:stretch>
        </p:blipFill>
        <p:spPr>
          <a:xfrm>
            <a:off x="2043650" y="1516200"/>
            <a:ext cx="4838125" cy="329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64" name="Google Shape;164;p26"/>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VIP Implementation:</a:t>
            </a:r>
            <a:endParaRPr sz="2388" b="1">
              <a:latin typeface="Times New Roman"/>
              <a:ea typeface="Times New Roman"/>
              <a:cs typeface="Times New Roman"/>
              <a:sym typeface="Times New Roman"/>
            </a:endParaRPr>
          </a:p>
        </p:txBody>
      </p:sp>
      <p:cxnSp>
        <p:nvCxnSpPr>
          <p:cNvPr id="165" name="Google Shape;165;p26"/>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66" name="Google Shape;166;p26"/>
          <p:cNvSpPr txBox="1"/>
          <p:nvPr/>
        </p:nvSpPr>
        <p:spPr>
          <a:xfrm>
            <a:off x="605200" y="1060875"/>
            <a:ext cx="7905300" cy="393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u="sng">
                <a:solidFill>
                  <a:schemeClr val="dk1"/>
                </a:solidFill>
                <a:latin typeface="Times New Roman"/>
                <a:ea typeface="Times New Roman"/>
                <a:cs typeface="Times New Roman"/>
                <a:sym typeface="Times New Roman"/>
              </a:rPr>
              <a:t>Test-case Scenarios</a:t>
            </a:r>
            <a:endParaRPr sz="1700" b="1" u="sng">
              <a:solidFill>
                <a:schemeClr val="dk1"/>
              </a:solidFill>
              <a:latin typeface="Times New Roman"/>
              <a:ea typeface="Times New Roman"/>
              <a:cs typeface="Times New Roman"/>
              <a:sym typeface="Times New Roman"/>
            </a:endParaRPr>
          </a:p>
          <a:p>
            <a:pPr marL="0" lvl="0" indent="0" algn="l" rtl="0">
              <a:lnSpc>
                <a:spcPct val="106000"/>
              </a:lnSpc>
              <a:spcBef>
                <a:spcPts val="1200"/>
              </a:spcBef>
              <a:spcAft>
                <a:spcPts val="0"/>
              </a:spcAft>
              <a:buNone/>
            </a:pPr>
            <a:r>
              <a:rPr lang="en" sz="1700" b="1" u="sng">
                <a:solidFill>
                  <a:schemeClr val="dk1"/>
                </a:solidFill>
                <a:latin typeface="Times New Roman"/>
                <a:ea typeface="Times New Roman"/>
                <a:cs typeface="Times New Roman"/>
                <a:sym typeface="Times New Roman"/>
              </a:rPr>
              <a:t>APB Sequence</a:t>
            </a:r>
            <a:endParaRPr sz="1700" b="1" u="sng">
              <a:solidFill>
                <a:schemeClr val="dk1"/>
              </a:solidFill>
              <a:latin typeface="Times New Roman"/>
              <a:ea typeface="Times New Roman"/>
              <a:cs typeface="Times New Roman"/>
              <a:sym typeface="Times New Roman"/>
            </a:endParaRPr>
          </a:p>
          <a:p>
            <a:pPr marL="457200" lvl="0" indent="-336550" algn="l" rtl="0">
              <a:spcBef>
                <a:spcPts val="8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APB Sequence</a:t>
            </a:r>
            <a:endParaRPr sz="1700">
              <a:solidFill>
                <a:schemeClr val="dk1"/>
              </a:solidFill>
              <a:latin typeface="Times New Roman"/>
              <a:ea typeface="Times New Roman"/>
              <a:cs typeface="Times New Roman"/>
              <a:sym typeface="Times New Roman"/>
            </a:endParaRPr>
          </a:p>
          <a:p>
            <a:pPr marL="457200" lvl="0" indent="-336550" algn="l" rtl="0">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APB Random Sequence </a:t>
            </a:r>
            <a:endParaRPr sz="1700">
              <a:solidFill>
                <a:schemeClr val="dk1"/>
              </a:solidFill>
              <a:latin typeface="Times New Roman"/>
              <a:ea typeface="Times New Roman"/>
              <a:cs typeface="Times New Roman"/>
              <a:sym typeface="Times New Roman"/>
            </a:endParaRPr>
          </a:p>
          <a:p>
            <a:pPr marL="457200" lvl="0" indent="-336550" algn="l" rtl="0">
              <a:lnSpc>
                <a:spcPct val="106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APB Single Write Sequence</a:t>
            </a:r>
            <a:endParaRPr sz="1700">
              <a:solidFill>
                <a:schemeClr val="dk1"/>
              </a:solidFill>
              <a:latin typeface="Times New Roman"/>
              <a:ea typeface="Times New Roman"/>
              <a:cs typeface="Times New Roman"/>
              <a:sym typeface="Times New Roman"/>
            </a:endParaRPr>
          </a:p>
          <a:p>
            <a:pPr marL="457200" lvl="0" indent="-336550" algn="l" rtl="0">
              <a:lnSpc>
                <a:spcPct val="106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APB Single Read</a:t>
            </a:r>
            <a:endParaRPr sz="1700" b="1" u="sng">
              <a:solidFill>
                <a:schemeClr val="dk1"/>
              </a:solidFill>
              <a:latin typeface="Times New Roman"/>
              <a:ea typeface="Times New Roman"/>
              <a:cs typeface="Times New Roman"/>
              <a:sym typeface="Times New Roman"/>
            </a:endParaRPr>
          </a:p>
          <a:p>
            <a:pPr marL="0" lvl="0" indent="0" algn="l" rtl="0">
              <a:lnSpc>
                <a:spcPct val="106000"/>
              </a:lnSpc>
              <a:spcBef>
                <a:spcPts val="1200"/>
              </a:spcBef>
              <a:spcAft>
                <a:spcPts val="0"/>
              </a:spcAft>
              <a:buNone/>
            </a:pPr>
            <a:r>
              <a:rPr lang="en" sz="1700" b="1" u="sng">
                <a:solidFill>
                  <a:schemeClr val="dk1"/>
                </a:solidFill>
                <a:latin typeface="Times New Roman"/>
                <a:ea typeface="Times New Roman"/>
                <a:cs typeface="Times New Roman"/>
                <a:sym typeface="Times New Roman"/>
              </a:rPr>
              <a:t>AHB sequence</a:t>
            </a:r>
            <a:endParaRPr sz="1700" b="1" u="sng">
              <a:solidFill>
                <a:schemeClr val="dk1"/>
              </a:solidFill>
              <a:latin typeface="Times New Roman"/>
              <a:ea typeface="Times New Roman"/>
              <a:cs typeface="Times New Roman"/>
              <a:sym typeface="Times New Roman"/>
            </a:endParaRPr>
          </a:p>
          <a:p>
            <a:pPr marL="457200" lvl="0" indent="-336550" algn="l" rtl="0">
              <a:lnSpc>
                <a:spcPct val="106000"/>
              </a:lnSpc>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AHB Sequence</a:t>
            </a:r>
            <a:endParaRPr sz="1700" b="1" u="sng">
              <a:solidFill>
                <a:schemeClr val="dk1"/>
              </a:solidFill>
              <a:latin typeface="Times New Roman"/>
              <a:ea typeface="Times New Roman"/>
              <a:cs typeface="Times New Roman"/>
              <a:sym typeface="Times New Roman"/>
            </a:endParaRPr>
          </a:p>
          <a:p>
            <a:pPr marL="457200" lvl="0" indent="-336550" algn="l" rtl="0">
              <a:lnSpc>
                <a:spcPct val="106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AHB Random Sequence </a:t>
            </a:r>
            <a:endParaRPr sz="1700">
              <a:solidFill>
                <a:schemeClr val="dk1"/>
              </a:solidFill>
              <a:latin typeface="Times New Roman"/>
              <a:ea typeface="Times New Roman"/>
              <a:cs typeface="Times New Roman"/>
              <a:sym typeface="Times New Roman"/>
            </a:endParaRPr>
          </a:p>
          <a:p>
            <a:pPr marL="457200" lvl="0" indent="-336550" algn="l" rtl="0">
              <a:lnSpc>
                <a:spcPct val="106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AHB Single Write Sequence</a:t>
            </a:r>
            <a:endParaRPr sz="1700">
              <a:solidFill>
                <a:schemeClr val="dk1"/>
              </a:solidFill>
              <a:latin typeface="Times New Roman"/>
              <a:ea typeface="Times New Roman"/>
              <a:cs typeface="Times New Roman"/>
              <a:sym typeface="Times New Roman"/>
            </a:endParaRPr>
          </a:p>
          <a:p>
            <a:pPr marL="457200" lvl="0" indent="-336550" algn="l" rtl="0">
              <a:lnSpc>
                <a:spcPct val="106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AHB Single Read Sequence</a:t>
            </a:r>
            <a:endParaRPr sz="1700">
              <a:solidFill>
                <a:schemeClr val="dk1"/>
              </a:solidFill>
              <a:latin typeface="Times New Roman"/>
              <a:ea typeface="Times New Roman"/>
              <a:cs typeface="Times New Roman"/>
              <a:sym typeface="Times New Roman"/>
            </a:endParaRPr>
          </a:p>
          <a:p>
            <a:pPr marL="457200" lvl="0" indent="-336550" algn="l" rtl="0">
              <a:lnSpc>
                <a:spcPct val="106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Combined AHB sequence</a:t>
            </a:r>
            <a:endParaRPr sz="1700">
              <a:solidFill>
                <a:schemeClr val="dk1"/>
              </a:solidFill>
              <a:latin typeface="Times New Roman"/>
              <a:ea typeface="Times New Roman"/>
              <a:cs typeface="Times New Roman"/>
              <a:sym typeface="Times New Roman"/>
            </a:endParaRPr>
          </a:p>
          <a:p>
            <a:pPr marL="457200" lvl="0" indent="0" algn="l" rtl="0">
              <a:spcBef>
                <a:spcPts val="1000"/>
              </a:spcBef>
              <a:spcAft>
                <a:spcPts val="0"/>
              </a:spcAft>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72" name="Google Shape;172;p27"/>
          <p:cNvSpPr txBox="1">
            <a:spLocks noGrp="1"/>
          </p:cNvSpPr>
          <p:nvPr>
            <p:ph type="title"/>
          </p:nvPr>
        </p:nvSpPr>
        <p:spPr>
          <a:xfrm>
            <a:off x="412875"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990"/>
              <a:buFont typeface="Arial"/>
              <a:buNone/>
            </a:pPr>
            <a:r>
              <a:rPr lang="en" sz="2388" b="1">
                <a:latin typeface="Times New Roman"/>
                <a:ea typeface="Times New Roman"/>
                <a:cs typeface="Times New Roman"/>
                <a:sym typeface="Times New Roman"/>
              </a:rPr>
              <a:t>VIP Implementation:</a:t>
            </a:r>
            <a:endParaRPr sz="2388" b="1">
              <a:latin typeface="Times New Roman"/>
              <a:ea typeface="Times New Roman"/>
              <a:cs typeface="Times New Roman"/>
              <a:sym typeface="Times New Roman"/>
            </a:endParaRPr>
          </a:p>
        </p:txBody>
      </p:sp>
      <p:cxnSp>
        <p:nvCxnSpPr>
          <p:cNvPr id="173" name="Google Shape;173;p27"/>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74" name="Google Shape;174;p27"/>
          <p:cNvSpPr txBox="1"/>
          <p:nvPr/>
        </p:nvSpPr>
        <p:spPr>
          <a:xfrm>
            <a:off x="609625" y="1111650"/>
            <a:ext cx="7700400" cy="358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latin typeface="Times New Roman"/>
                <a:ea typeface="Times New Roman"/>
                <a:cs typeface="Times New Roman"/>
                <a:sym typeface="Times New Roman"/>
              </a:rPr>
              <a:t>The testbench is designed with a layered architecture and comprises the following components:</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Tb_top (Testbench Top):</a:t>
            </a:r>
            <a:r>
              <a:rPr lang="en">
                <a:solidFill>
                  <a:schemeClr val="dk1"/>
                </a:solidFill>
                <a:latin typeface="Times New Roman"/>
                <a:ea typeface="Times New Roman"/>
                <a:cs typeface="Times New Roman"/>
                <a:sym typeface="Times New Roman"/>
              </a:rPr>
              <a:t> The top-level module that integrates all testbench components.</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Test:</a:t>
            </a:r>
            <a:r>
              <a:rPr lang="en">
                <a:solidFill>
                  <a:schemeClr val="dk1"/>
                </a:solidFill>
                <a:latin typeface="Times New Roman"/>
                <a:ea typeface="Times New Roman"/>
                <a:cs typeface="Times New Roman"/>
                <a:sym typeface="Times New Roman"/>
              </a:rPr>
              <a:t> Defines the verification scenarios, applies stimuli, and captures results.</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AHB and APB Sequences:</a:t>
            </a:r>
            <a:r>
              <a:rPr lang="en">
                <a:solidFill>
                  <a:schemeClr val="dk1"/>
                </a:solidFill>
                <a:latin typeface="Times New Roman"/>
                <a:ea typeface="Times New Roman"/>
                <a:cs typeface="Times New Roman"/>
                <a:sym typeface="Times New Roman"/>
              </a:rPr>
              <a:t> Generates transaction-based stimuli for AHB and APB protocols.</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b="1">
                <a:solidFill>
                  <a:schemeClr val="dk1"/>
                </a:solidFill>
                <a:latin typeface="Times New Roman"/>
                <a:ea typeface="Times New Roman"/>
                <a:cs typeface="Times New Roman"/>
                <a:sym typeface="Times New Roman"/>
              </a:rPr>
              <a:t>Agents (AHB and APB):</a:t>
            </a:r>
            <a:endParaRPr b="1">
              <a:solidFill>
                <a:schemeClr val="dk1"/>
              </a:solidFill>
              <a:latin typeface="Times New Roman"/>
              <a:ea typeface="Times New Roman"/>
              <a:cs typeface="Times New Roman"/>
              <a:sym typeface="Times New Roman"/>
            </a:endParaRPr>
          </a:p>
          <a:p>
            <a:pPr marL="457200" lvl="0" indent="-317500" algn="l" rtl="0">
              <a:lnSpc>
                <a:spcPct val="115000"/>
              </a:lnSpc>
              <a:spcBef>
                <a:spcPts val="120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Sequencer:</a:t>
            </a:r>
            <a:r>
              <a:rPr lang="en">
                <a:solidFill>
                  <a:schemeClr val="dk1"/>
                </a:solidFill>
                <a:latin typeface="Times New Roman"/>
                <a:ea typeface="Times New Roman"/>
                <a:cs typeface="Times New Roman"/>
                <a:sym typeface="Times New Roman"/>
              </a:rPr>
              <a:t> Generates stimulus transactions and sends them to the driver in a controlled manner, ensuring correct execution order and managing transaction flow during simulation.</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Driver:</a:t>
            </a:r>
            <a:r>
              <a:rPr lang="en">
                <a:solidFill>
                  <a:schemeClr val="dk1"/>
                </a:solidFill>
                <a:latin typeface="Times New Roman"/>
                <a:ea typeface="Times New Roman"/>
                <a:cs typeface="Times New Roman"/>
                <a:sym typeface="Times New Roman"/>
              </a:rPr>
              <a:t> Converts transactions received from the sequencer into pin-level signals for interaction with the DUT, mimicking real hardware behavior to ensure accurate communication.</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 b="1">
                <a:solidFill>
                  <a:schemeClr val="dk1"/>
                </a:solidFill>
                <a:latin typeface="Times New Roman"/>
                <a:ea typeface="Times New Roman"/>
                <a:cs typeface="Times New Roman"/>
                <a:sym typeface="Times New Roman"/>
              </a:rPr>
              <a:t>Monitor:</a:t>
            </a:r>
            <a:r>
              <a:rPr lang="en">
                <a:solidFill>
                  <a:schemeClr val="dk1"/>
                </a:solidFill>
                <a:latin typeface="Times New Roman"/>
                <a:ea typeface="Times New Roman"/>
                <a:cs typeface="Times New Roman"/>
                <a:sym typeface="Times New Roman"/>
              </a:rPr>
              <a:t> Passively observes interface signals, capturing DUT responses without driving any signals. It forwards the collected data to the scoreboard and coverage components for validation and analysis.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80" name="Google Shape;180;p28"/>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VIP Implementation:</a:t>
            </a:r>
            <a:endParaRPr sz="2388" b="1">
              <a:latin typeface="Times New Roman"/>
              <a:ea typeface="Times New Roman"/>
              <a:cs typeface="Times New Roman"/>
              <a:sym typeface="Times New Roman"/>
            </a:endParaRPr>
          </a:p>
        </p:txBody>
      </p:sp>
      <p:cxnSp>
        <p:nvCxnSpPr>
          <p:cNvPr id="181" name="Google Shape;181;p28"/>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82" name="Google Shape;182;p28"/>
          <p:cNvSpPr txBox="1"/>
          <p:nvPr/>
        </p:nvSpPr>
        <p:spPr>
          <a:xfrm>
            <a:off x="446950" y="901075"/>
            <a:ext cx="8088600" cy="445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A verification environment comprising agents, a scoreboard, and coverage components:</a:t>
            </a:r>
            <a:endParaRPr sz="1300">
              <a:solidFill>
                <a:schemeClr val="dk1"/>
              </a:solidFill>
              <a:latin typeface="Times New Roman"/>
              <a:ea typeface="Times New Roman"/>
              <a:cs typeface="Times New Roman"/>
              <a:sym typeface="Times New Roman"/>
            </a:endParaRPr>
          </a:p>
          <a:p>
            <a:pPr marL="457200" lvl="0" indent="-311150" algn="l" rtl="0">
              <a:lnSpc>
                <a:spcPct val="115000"/>
              </a:lnSpc>
              <a:spcBef>
                <a:spcPts val="1200"/>
              </a:spcBef>
              <a:spcAft>
                <a:spcPts val="0"/>
              </a:spcAft>
              <a:buClr>
                <a:schemeClr val="dk1"/>
              </a:buClr>
              <a:buSzPts val="1300"/>
              <a:buChar char="●"/>
            </a:pPr>
            <a:r>
              <a:rPr lang="en" sz="1300" b="1">
                <a:solidFill>
                  <a:schemeClr val="dk1"/>
                </a:solidFill>
                <a:latin typeface="Times New Roman"/>
                <a:ea typeface="Times New Roman"/>
                <a:cs typeface="Times New Roman"/>
                <a:sym typeface="Times New Roman"/>
              </a:rPr>
              <a:t>Scoreboard:</a:t>
            </a:r>
            <a:r>
              <a:rPr lang="en" sz="1300">
                <a:solidFill>
                  <a:schemeClr val="dk1"/>
                </a:solidFill>
                <a:latin typeface="Times New Roman"/>
                <a:ea typeface="Times New Roman"/>
                <a:cs typeface="Times New Roman"/>
                <a:sym typeface="Times New Roman"/>
              </a:rPr>
              <a:t> Compares the expected and actual DUT outputs to validate functionality.</a:t>
            </a:r>
            <a:endParaRPr sz="1300">
              <a:solidFill>
                <a:schemeClr val="dk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latin typeface="Times New Roman"/>
                <a:ea typeface="Times New Roman"/>
                <a:cs typeface="Times New Roman"/>
                <a:sym typeface="Times New Roman"/>
              </a:rPr>
              <a:t>Coverage:</a:t>
            </a:r>
            <a:r>
              <a:rPr lang="en" sz="1300">
                <a:solidFill>
                  <a:schemeClr val="dk1"/>
                </a:solidFill>
                <a:latin typeface="Times New Roman"/>
                <a:ea typeface="Times New Roman"/>
                <a:cs typeface="Times New Roman"/>
                <a:sym typeface="Times New Roman"/>
              </a:rPr>
              <a:t> Collects functional coverage to monitor and track tested scenarios.</a:t>
            </a:r>
            <a:endParaRPr sz="1300">
              <a:solidFill>
                <a:schemeClr val="dk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latin typeface="Times New Roman"/>
                <a:ea typeface="Times New Roman"/>
                <a:cs typeface="Times New Roman"/>
                <a:sym typeface="Times New Roman"/>
              </a:rPr>
              <a:t>AHB-APB Verification Environment (ahb_apb_env):</a:t>
            </a:r>
            <a:r>
              <a:rPr lang="en" sz="1300">
                <a:solidFill>
                  <a:schemeClr val="dk1"/>
                </a:solidFill>
                <a:latin typeface="Times New Roman"/>
                <a:ea typeface="Times New Roman"/>
                <a:cs typeface="Times New Roman"/>
                <a:sym typeface="Times New Roman"/>
              </a:rPr>
              <a:t> The ahb_apb_env class acts as the central verification environment for the AHB-APB Bridge, integrating all essential components. It manages the setup, connection, and execution of the verification process by incorporating AHB and APB agents, along with a scoreboard for result validation.</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00" b="1">
                <a:solidFill>
                  <a:schemeClr val="dk1"/>
                </a:solidFill>
                <a:latin typeface="Times New Roman"/>
                <a:ea typeface="Times New Roman"/>
                <a:cs typeface="Times New Roman"/>
                <a:sym typeface="Times New Roman"/>
              </a:rPr>
              <a:t>Key Methods:</a:t>
            </a:r>
            <a:endParaRPr sz="1300" b="1">
              <a:solidFill>
                <a:schemeClr val="dk1"/>
              </a:solidFill>
              <a:latin typeface="Times New Roman"/>
              <a:ea typeface="Times New Roman"/>
              <a:cs typeface="Times New Roman"/>
              <a:sym typeface="Times New Roman"/>
            </a:endParaRPr>
          </a:p>
          <a:p>
            <a:pPr marL="457200" lvl="0" indent="-311150" algn="l" rtl="0">
              <a:lnSpc>
                <a:spcPct val="115000"/>
              </a:lnSpc>
              <a:spcBef>
                <a:spcPts val="1200"/>
              </a:spcBef>
              <a:spcAft>
                <a:spcPts val="0"/>
              </a:spcAft>
              <a:buClr>
                <a:schemeClr val="dk1"/>
              </a:buClr>
              <a:buSzPts val="1300"/>
              <a:buChar char="●"/>
            </a:pPr>
            <a:r>
              <a:rPr lang="en" sz="1300" b="1">
                <a:solidFill>
                  <a:schemeClr val="dk1"/>
                </a:solidFill>
                <a:latin typeface="Times New Roman"/>
                <a:ea typeface="Times New Roman"/>
                <a:cs typeface="Times New Roman"/>
                <a:sym typeface="Times New Roman"/>
              </a:rPr>
              <a:t>Constructor (new)</a:t>
            </a:r>
            <a:r>
              <a:rPr lang="en" sz="1300">
                <a:solidFill>
                  <a:schemeClr val="dk1"/>
                </a:solidFill>
                <a:latin typeface="Times New Roman"/>
                <a:ea typeface="Times New Roman"/>
                <a:cs typeface="Times New Roman"/>
                <a:sym typeface="Times New Roman"/>
              </a:rPr>
              <a:t> – Initializes the environment component by assigning its name and parent.</a:t>
            </a:r>
            <a:endParaRPr sz="1300">
              <a:solidFill>
                <a:schemeClr val="dk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latin typeface="Times New Roman"/>
                <a:ea typeface="Times New Roman"/>
                <a:cs typeface="Times New Roman"/>
                <a:sym typeface="Times New Roman"/>
              </a:rPr>
              <a:t>Build Phase (build_phase)</a:t>
            </a:r>
            <a:r>
              <a:rPr lang="en" sz="1300">
                <a:solidFill>
                  <a:schemeClr val="dk1"/>
                </a:solidFill>
                <a:latin typeface="Times New Roman"/>
                <a:ea typeface="Times New Roman"/>
                <a:cs typeface="Times New Roman"/>
                <a:sym typeface="Times New Roman"/>
              </a:rPr>
              <a:t> – Creates the required environment components based on configuration settings. It determines which agents and the scoreboard should be instantiated. For example, if the AHB agent is enabled in the configuration, it is instantiated accordingly, along with the APB agent and the scoreboard.</a:t>
            </a:r>
            <a:endParaRPr sz="1300">
              <a:solidFill>
                <a:schemeClr val="dk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dk1"/>
              </a:buClr>
              <a:buSzPts val="1300"/>
              <a:buChar char="●"/>
            </a:pPr>
            <a:r>
              <a:rPr lang="en" sz="1300" b="1">
                <a:solidFill>
                  <a:schemeClr val="dk1"/>
                </a:solidFill>
                <a:latin typeface="Times New Roman"/>
                <a:ea typeface="Times New Roman"/>
                <a:cs typeface="Times New Roman"/>
                <a:sym typeface="Times New Roman"/>
              </a:rPr>
              <a:t>Connect Phase (connect_phase)</a:t>
            </a:r>
            <a:r>
              <a:rPr lang="en" sz="1300">
                <a:solidFill>
                  <a:schemeClr val="dk1"/>
                </a:solidFill>
                <a:latin typeface="Times New Roman"/>
                <a:ea typeface="Times New Roman"/>
                <a:cs typeface="Times New Roman"/>
                <a:sym typeface="Times New Roman"/>
              </a:rPr>
              <a:t> – Establishes connections between components. If both the AHB agent and the scoreboard are enabled, the AHB monitor output port is linked to the scoreboard AHB</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analysis port, ensuring transactions are forwarded for validation.</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pic>
        <p:nvPicPr>
          <p:cNvPr id="187" name="Google Shape;187;p29"/>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88" name="Google Shape;188;p29"/>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VIP Implementation:</a:t>
            </a:r>
            <a:endParaRPr sz="2388" b="1">
              <a:latin typeface="Times New Roman"/>
              <a:ea typeface="Times New Roman"/>
              <a:cs typeface="Times New Roman"/>
              <a:sym typeface="Times New Roman"/>
            </a:endParaRPr>
          </a:p>
        </p:txBody>
      </p:sp>
      <p:cxnSp>
        <p:nvCxnSpPr>
          <p:cNvPr id="189" name="Google Shape;189;p29"/>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90" name="Google Shape;190;p29"/>
          <p:cNvSpPr txBox="1"/>
          <p:nvPr/>
        </p:nvSpPr>
        <p:spPr>
          <a:xfrm>
            <a:off x="654000" y="1417025"/>
            <a:ext cx="74115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solidFill>
                  <a:schemeClr val="dk1"/>
                </a:solidFill>
              </a:rPr>
              <a:t/>
            </a:r>
            <a:br>
              <a:rPr lang="en" sz="1100">
                <a:solidFill>
                  <a:schemeClr val="dk1"/>
                </a:solidFill>
              </a:rPr>
            </a:br>
            <a:endParaRPr sz="1100">
              <a:solidFill>
                <a:schemeClr val="dk1"/>
              </a:solidFill>
            </a:endParaRPr>
          </a:p>
        </p:txBody>
      </p:sp>
      <p:sp>
        <p:nvSpPr>
          <p:cNvPr id="191" name="Google Shape;191;p29"/>
          <p:cNvSpPr txBox="1"/>
          <p:nvPr/>
        </p:nvSpPr>
        <p:spPr>
          <a:xfrm>
            <a:off x="538200" y="1063625"/>
            <a:ext cx="7684800" cy="3972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140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Run phase(run_phase) - </a:t>
            </a:r>
            <a:r>
              <a:rPr lang="en" sz="1300">
                <a:solidFill>
                  <a:schemeClr val="dk1"/>
                </a:solidFill>
                <a:latin typeface="Times New Roman"/>
                <a:ea typeface="Times New Roman"/>
                <a:cs typeface="Times New Roman"/>
                <a:sym typeface="Times New Roman"/>
              </a:rPr>
              <a:t>Governs the execution of test scenarios by coordinating stimulus generation, driving transactions, and monitoring responses. This phase manages the execution of sequences within agents and ensures that stimulus is applied to the DUT. For example, if both the AHB and APB agents are enabled, their respective sequencers generate transactions, which are driven onto the interfaces, while the monitors capture and forward responses for analysis. The run phase continues execution until the test completes or a termination condition is met.</a:t>
            </a:r>
            <a:endParaRPr sz="13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sz="1700" b="1">
                <a:solidFill>
                  <a:schemeClr val="dk1"/>
                </a:solidFill>
                <a:latin typeface="Times New Roman"/>
                <a:ea typeface="Times New Roman"/>
                <a:cs typeface="Times New Roman"/>
                <a:sym typeface="Times New Roman"/>
              </a:rPr>
              <a:t>Counters:</a:t>
            </a:r>
            <a:endParaRPr sz="17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700">
                <a:solidFill>
                  <a:schemeClr val="dk1"/>
                </a:solidFill>
                <a:latin typeface="Times New Roman"/>
                <a:ea typeface="Times New Roman"/>
                <a:cs typeface="Times New Roman"/>
                <a:sym typeface="Times New Roman"/>
              </a:rPr>
              <a:t>Maintain transaction statistics, tracking the total number of processed packets and successfully verified transactions.</a:t>
            </a:r>
            <a:br>
              <a:rPr lang="en" sz="1700">
                <a:solidFill>
                  <a:schemeClr val="dk1"/>
                </a:solidFill>
                <a:latin typeface="Times New Roman"/>
                <a:ea typeface="Times New Roman"/>
                <a:cs typeface="Times New Roman"/>
                <a:sym typeface="Times New Roman"/>
              </a:rPr>
            </a:br>
            <a:r>
              <a:rPr lang="en" sz="1700">
                <a:solidFill>
                  <a:schemeClr val="dk1"/>
                </a:solidFill>
                <a:latin typeface="Times New Roman"/>
                <a:ea typeface="Times New Roman"/>
                <a:cs typeface="Times New Roman"/>
                <a:sym typeface="Times New Roman"/>
              </a:rPr>
              <a:t>Key counters include ahb_pkt_count, apb_pkt_count, and verified_data_count.</a:t>
            </a: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pic>
        <p:nvPicPr>
          <p:cNvPr id="196" name="Google Shape;196;p30"/>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97" name="Google Shape;197;p30"/>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VIP Implementation:</a:t>
            </a:r>
            <a:endParaRPr sz="2388" b="1">
              <a:latin typeface="Times New Roman"/>
              <a:ea typeface="Times New Roman"/>
              <a:cs typeface="Times New Roman"/>
              <a:sym typeface="Times New Roman"/>
            </a:endParaRPr>
          </a:p>
        </p:txBody>
      </p:sp>
      <p:cxnSp>
        <p:nvCxnSpPr>
          <p:cNvPr id="198" name="Google Shape;198;p30"/>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99" name="Google Shape;199;p30"/>
          <p:cNvSpPr txBox="1"/>
          <p:nvPr/>
        </p:nvSpPr>
        <p:spPr>
          <a:xfrm>
            <a:off x="654000" y="1417025"/>
            <a:ext cx="74115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100">
                <a:solidFill>
                  <a:schemeClr val="dk1"/>
                </a:solidFill>
              </a:rPr>
              <a:t/>
            </a:r>
            <a:br>
              <a:rPr lang="en" sz="1100">
                <a:solidFill>
                  <a:schemeClr val="dk1"/>
                </a:solidFill>
              </a:rPr>
            </a:br>
            <a:endParaRPr sz="1100">
              <a:solidFill>
                <a:schemeClr val="dk1"/>
              </a:solidFill>
            </a:endParaRPr>
          </a:p>
        </p:txBody>
      </p:sp>
      <p:sp>
        <p:nvSpPr>
          <p:cNvPr id="200" name="Google Shape;200;p30"/>
          <p:cNvSpPr txBox="1"/>
          <p:nvPr/>
        </p:nvSpPr>
        <p:spPr>
          <a:xfrm>
            <a:off x="538200" y="1063625"/>
            <a:ext cx="7684800" cy="241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 sz="1700" b="1">
                <a:solidFill>
                  <a:schemeClr val="dk1"/>
                </a:solidFill>
                <a:latin typeface="Times New Roman"/>
                <a:ea typeface="Times New Roman"/>
                <a:cs typeface="Times New Roman"/>
                <a:sym typeface="Times New Roman"/>
              </a:rPr>
              <a:t>Covergroup (cov_group):</a:t>
            </a:r>
            <a:endParaRPr sz="1700" b="1">
              <a:solidFill>
                <a:schemeClr val="dk1"/>
              </a:solidFill>
              <a:latin typeface="Times New Roman"/>
              <a:ea typeface="Times New Roman"/>
              <a:cs typeface="Times New Roman"/>
              <a:sym typeface="Times New Roman"/>
            </a:endParaRPr>
          </a:p>
          <a:p>
            <a:pPr marL="457200" lvl="0" indent="-336550" algn="l" rtl="0">
              <a:lnSpc>
                <a:spcPct val="115000"/>
              </a:lnSpc>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Gathers functional coverage data to evaluate the extent of design verification.</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 Monitors critical operations such as reset behavior, read/write transactions, and different transaction types to ensure thorough testing.</a:t>
            </a:r>
            <a:endParaRPr sz="13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7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700">
              <a:solidFill>
                <a:schemeClr val="dk1"/>
              </a:solidFill>
              <a:latin typeface="Times New Roman"/>
              <a:ea typeface="Times New Roman"/>
              <a:cs typeface="Times New Roman"/>
              <a:sym typeface="Times New Roman"/>
            </a:endParaRPr>
          </a:p>
        </p:txBody>
      </p:sp>
      <p:pic>
        <p:nvPicPr>
          <p:cNvPr id="201" name="Google Shape;201;p30"/>
          <p:cNvPicPr preferRelativeResize="0"/>
          <p:nvPr/>
        </p:nvPicPr>
        <p:blipFill>
          <a:blip r:embed="rId4">
            <a:alphaModFix/>
          </a:blip>
          <a:stretch>
            <a:fillRect/>
          </a:stretch>
        </p:blipFill>
        <p:spPr>
          <a:xfrm>
            <a:off x="653998" y="2519300"/>
            <a:ext cx="6136425" cy="2518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pic>
        <p:nvPicPr>
          <p:cNvPr id="206" name="Google Shape;206;p31"/>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207" name="Google Shape;207;p31"/>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Coverage:</a:t>
            </a:r>
            <a:endParaRPr sz="2388" b="1">
              <a:latin typeface="Times New Roman"/>
              <a:ea typeface="Times New Roman"/>
              <a:cs typeface="Times New Roman"/>
              <a:sym typeface="Times New Roman"/>
            </a:endParaRPr>
          </a:p>
        </p:txBody>
      </p:sp>
      <p:cxnSp>
        <p:nvCxnSpPr>
          <p:cNvPr id="208" name="Google Shape;208;p31"/>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209" name="Google Shape;209;p31"/>
          <p:cNvSpPr txBox="1"/>
          <p:nvPr/>
        </p:nvSpPr>
        <p:spPr>
          <a:xfrm>
            <a:off x="394400" y="1022950"/>
            <a:ext cx="7916400" cy="392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b="1">
                <a:solidFill>
                  <a:schemeClr val="dk1"/>
                </a:solidFill>
                <a:latin typeface="Times New Roman"/>
                <a:ea typeface="Times New Roman"/>
                <a:cs typeface="Times New Roman"/>
                <a:sym typeface="Times New Roman"/>
              </a:rPr>
              <a:t>Functional Coverage: </a:t>
            </a:r>
            <a:r>
              <a:rPr lang="en" sz="1200">
                <a:solidFill>
                  <a:schemeClr val="dk1"/>
                </a:solidFill>
                <a:latin typeface="Times New Roman"/>
                <a:ea typeface="Times New Roman"/>
                <a:cs typeface="Times New Roman"/>
                <a:sym typeface="Times New Roman"/>
              </a:rPr>
              <a:t>In our UVM-based verification environment, functional coverage ensures that all possible scenarios, states, and transitions of the design are thoroughly tested. SystemVerilog's covergroup construct defines coverage points and bins representing different values or value ranges.</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b="1">
                <a:solidFill>
                  <a:schemeClr val="dk1"/>
                </a:solidFill>
                <a:latin typeface="Times New Roman"/>
                <a:ea typeface="Times New Roman"/>
                <a:cs typeface="Times New Roman"/>
                <a:sym typeface="Times New Roman"/>
              </a:rPr>
              <a:t>Coverpoints:</a:t>
            </a:r>
            <a:r>
              <a:rPr lang="en" sz="1200">
                <a:solidFill>
                  <a:schemeClr val="dk1"/>
                </a:solidFill>
                <a:latin typeface="Times New Roman"/>
                <a:ea typeface="Times New Roman"/>
                <a:cs typeface="Times New Roman"/>
                <a:sym typeface="Times New Roman"/>
              </a:rPr>
              <a:t> Specific points in the design or verification environment where coverage is measured. In our cov_group, we define multiple coverpoints, including reset, bus_write, bus_read, H_Data, and trans_type.</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b="1">
                <a:solidFill>
                  <a:schemeClr val="dk1"/>
                </a:solidFill>
                <a:latin typeface="Times New Roman"/>
                <a:ea typeface="Times New Roman"/>
                <a:cs typeface="Times New Roman"/>
                <a:sym typeface="Times New Roman"/>
              </a:rPr>
              <a:t>Bins: </a:t>
            </a:r>
            <a:r>
              <a:rPr lang="en" sz="1200">
                <a:solidFill>
                  <a:schemeClr val="dk1"/>
                </a:solidFill>
                <a:latin typeface="Times New Roman"/>
                <a:ea typeface="Times New Roman"/>
                <a:cs typeface="Times New Roman"/>
                <a:sym typeface="Times New Roman"/>
              </a:rPr>
              <a:t>Each coverpoint utilizes bins to divide the value space into subsets, capturing specific values or value ranges. For instance, the write_val bin within the bus_write coverpoint records scenarios where </a:t>
            </a:r>
            <a:r>
              <a:rPr lang="en" sz="1200">
                <a:solidFill>
                  <a:srgbClr val="188038"/>
                </a:solidFill>
                <a:latin typeface="Times New Roman"/>
                <a:ea typeface="Times New Roman"/>
                <a:cs typeface="Times New Roman"/>
                <a:sym typeface="Times New Roman"/>
              </a:rPr>
              <a:t>HWRITE</a:t>
            </a:r>
            <a:r>
              <a:rPr lang="en" sz="1200">
                <a:solidFill>
                  <a:schemeClr val="dk1"/>
                </a:solidFill>
                <a:latin typeface="Times New Roman"/>
                <a:ea typeface="Times New Roman"/>
                <a:cs typeface="Times New Roman"/>
                <a:sym typeface="Times New Roman"/>
              </a:rPr>
              <a:t> is 1, indicating a write operation.</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 b="1">
                <a:solidFill>
                  <a:schemeClr val="dk1"/>
                </a:solidFill>
                <a:latin typeface="Times New Roman"/>
                <a:ea typeface="Times New Roman"/>
                <a:cs typeface="Times New Roman"/>
                <a:sym typeface="Times New Roman"/>
              </a:rPr>
              <a:t>Cross Coverage:</a:t>
            </a:r>
            <a:br>
              <a:rPr lang="en" b="1">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Cross coverage enables tracking combinations of multiple coverpoints.</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140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WRITE_COVERAGE</a:t>
            </a:r>
            <a:r>
              <a:rPr lang="en" sz="1200">
                <a:solidFill>
                  <a:schemeClr val="dk1"/>
                </a:solidFill>
                <a:latin typeface="Times New Roman"/>
                <a:ea typeface="Times New Roman"/>
                <a:cs typeface="Times New Roman"/>
                <a:sym typeface="Times New Roman"/>
              </a:rPr>
              <a:t> monitors write operations (bus_write) in combination with different transaction types (trans_type).</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READ_COVERAGE</a:t>
            </a:r>
            <a:r>
              <a:rPr lang="en" sz="1200">
                <a:solidFill>
                  <a:schemeClr val="dk1"/>
                </a:solidFill>
                <a:latin typeface="Times New Roman"/>
                <a:ea typeface="Times New Roman"/>
                <a:cs typeface="Times New Roman"/>
                <a:sym typeface="Times New Roman"/>
              </a:rPr>
              <a:t> tracks read operations paired with various transaction types.</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Times New Roman"/>
                <a:ea typeface="Times New Roman"/>
                <a:cs typeface="Times New Roman"/>
                <a:sym typeface="Times New Roman"/>
              </a:rPr>
              <a:t>H_Data</a:t>
            </a:r>
            <a:r>
              <a:rPr lang="en" sz="1200">
                <a:solidFill>
                  <a:schemeClr val="dk1"/>
                </a:solidFill>
                <a:latin typeface="Times New Roman"/>
                <a:ea typeface="Times New Roman"/>
                <a:cs typeface="Times New Roman"/>
                <a:sym typeface="Times New Roman"/>
              </a:rPr>
              <a:t> captures the range of values assigned to HWDATA.</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64" name="Google Shape;64;p14"/>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Project Introduction:</a:t>
            </a:r>
            <a:endParaRPr sz="2388" b="1">
              <a:latin typeface="Times New Roman"/>
              <a:ea typeface="Times New Roman"/>
              <a:cs typeface="Times New Roman"/>
              <a:sym typeface="Times New Roman"/>
            </a:endParaRPr>
          </a:p>
        </p:txBody>
      </p:sp>
      <p:cxnSp>
        <p:nvCxnSpPr>
          <p:cNvPr id="65" name="Google Shape;65;p14"/>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66" name="Google Shape;66;p14"/>
          <p:cNvSpPr txBox="1"/>
          <p:nvPr/>
        </p:nvSpPr>
        <p:spPr>
          <a:xfrm>
            <a:off x="790675" y="1007050"/>
            <a:ext cx="3501600" cy="403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u="sng">
                <a:solidFill>
                  <a:schemeClr val="dk1"/>
                </a:solidFill>
                <a:latin typeface="Times New Roman"/>
                <a:ea typeface="Times New Roman"/>
                <a:cs typeface="Times New Roman"/>
                <a:sym typeface="Times New Roman"/>
              </a:rPr>
              <a:t>Raghavendra Davarapalli</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Milestone 1:</a:t>
            </a:r>
            <a:endParaRPr sz="16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Verification plan </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Interface for modules</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AHB Master module</a:t>
            </a:r>
            <a:endParaRPr sz="1200">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Milestone 2 &amp; 3:</a:t>
            </a:r>
            <a:endParaRPr sz="1600">
              <a:solidFill>
                <a:schemeClr val="dk1"/>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Transaction</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Generator</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Environment classes</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Verification plan</a:t>
            </a:r>
            <a:endParaRPr sz="1200">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Milestone 4:</a:t>
            </a:r>
            <a:endParaRPr sz="1600">
              <a:solidFill>
                <a:schemeClr val="dk1"/>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AHB sequence</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Driver</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Monitor</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Environment</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test components  </a:t>
            </a:r>
            <a:endParaRPr sz="12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Milestone 5:</a:t>
            </a:r>
            <a:br>
              <a:rPr lang="en" sz="16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    a.	Bug Injection</a:t>
            </a:r>
            <a:br>
              <a:rPr lang="en" sz="1200">
                <a:solidFill>
                  <a:schemeClr val="dk1"/>
                </a:solidFill>
                <a:latin typeface="Times New Roman"/>
                <a:ea typeface="Times New Roman"/>
                <a:cs typeface="Times New Roman"/>
                <a:sym typeface="Times New Roman"/>
              </a:rPr>
            </a:br>
            <a:r>
              <a:rPr lang="en" sz="1200">
                <a:solidFill>
                  <a:schemeClr val="dk1"/>
                </a:solidFill>
                <a:latin typeface="Times New Roman"/>
                <a:ea typeface="Times New Roman"/>
                <a:cs typeface="Times New Roman"/>
                <a:sym typeface="Times New Roman"/>
              </a:rPr>
              <a:t>    b.	Presentation</a:t>
            </a:r>
            <a:endParaRPr sz="12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p:txBody>
      </p:sp>
      <p:sp>
        <p:nvSpPr>
          <p:cNvPr id="67" name="Google Shape;67;p14"/>
          <p:cNvSpPr txBox="1"/>
          <p:nvPr/>
        </p:nvSpPr>
        <p:spPr>
          <a:xfrm>
            <a:off x="5117375" y="1075175"/>
            <a:ext cx="3294600" cy="35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u="sng">
                <a:solidFill>
                  <a:schemeClr val="dk1"/>
                </a:solidFill>
                <a:latin typeface="Times New Roman"/>
                <a:ea typeface="Times New Roman"/>
                <a:cs typeface="Times New Roman"/>
                <a:sym typeface="Times New Roman"/>
              </a:rPr>
              <a:t>Maithreyi Venkatesan</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Milestone 1:</a:t>
            </a:r>
            <a:endParaRPr sz="16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Verification plan</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Testbench development</a:t>
            </a:r>
            <a:endParaRPr sz="1200">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Milestone 2 &amp; 3:</a:t>
            </a:r>
            <a:endParaRPr sz="1600">
              <a:solidFill>
                <a:schemeClr val="dk1"/>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Driver</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functional coverage</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test class</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Verification plan</a:t>
            </a:r>
            <a:endParaRPr sz="1200">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Milestone 4:</a:t>
            </a:r>
            <a:endParaRPr sz="1600">
              <a:solidFill>
                <a:schemeClr val="dk1"/>
              </a:solidFill>
              <a:highlight>
                <a:srgbClr val="FFFFFF"/>
              </a:highlight>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APB sequence</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Driver</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AutoNum type="alphaLcPeriod"/>
            </a:pPr>
            <a:r>
              <a:rPr lang="en" sz="1200">
                <a:solidFill>
                  <a:schemeClr val="dk1"/>
                </a:solidFill>
                <a:latin typeface="Times New Roman"/>
                <a:ea typeface="Times New Roman"/>
                <a:cs typeface="Times New Roman"/>
                <a:sym typeface="Times New Roman"/>
              </a:rPr>
              <a:t>monitor components</a:t>
            </a:r>
            <a:endParaRPr sz="12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Milestone 5:</a:t>
            </a:r>
            <a:endParaRPr sz="16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   a.      Bug injection</a:t>
            </a:r>
            <a:endParaRPr sz="12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sz="1200">
                <a:solidFill>
                  <a:schemeClr val="dk1"/>
                </a:solidFill>
                <a:latin typeface="Times New Roman"/>
                <a:ea typeface="Times New Roman"/>
                <a:cs typeface="Times New Roman"/>
                <a:sym typeface="Times New Roman"/>
              </a:rPr>
              <a:t>   b.      Presentation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pic>
        <p:nvPicPr>
          <p:cNvPr id="214" name="Google Shape;214;p32"/>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215" name="Google Shape;215;p32"/>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Code coverage and functional coverage:</a:t>
            </a:r>
            <a:endParaRPr sz="2388" b="1">
              <a:latin typeface="Times New Roman"/>
              <a:ea typeface="Times New Roman"/>
              <a:cs typeface="Times New Roman"/>
              <a:sym typeface="Times New Roman"/>
            </a:endParaRPr>
          </a:p>
        </p:txBody>
      </p:sp>
      <p:cxnSp>
        <p:nvCxnSpPr>
          <p:cNvPr id="216" name="Google Shape;216;p32"/>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217" name="Google Shape;217;p32"/>
          <p:cNvSpPr txBox="1"/>
          <p:nvPr/>
        </p:nvSpPr>
        <p:spPr>
          <a:xfrm>
            <a:off x="361050" y="1280750"/>
            <a:ext cx="7792800" cy="228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a:solidFill>
                  <a:schemeClr val="dk1"/>
                </a:solidFill>
              </a:rPr>
              <a:t>Achieved a </a:t>
            </a:r>
            <a:r>
              <a:rPr lang="en" b="1">
                <a:solidFill>
                  <a:schemeClr val="dk1"/>
                </a:solidFill>
              </a:rPr>
              <a:t>65.53% code coverage</a:t>
            </a:r>
            <a:r>
              <a:rPr lang="en">
                <a:solidFill>
                  <a:schemeClr val="dk1"/>
                </a:solidFill>
              </a:rPr>
              <a:t>, a substantial increase from the initial </a:t>
            </a:r>
            <a:r>
              <a:rPr lang="en" b="1">
                <a:solidFill>
                  <a:schemeClr val="dk1"/>
                </a:solidFill>
              </a:rPr>
              <a:t>21%</a:t>
            </a:r>
            <a:r>
              <a:rPr lang="en">
                <a:solidFill>
                  <a:schemeClr val="dk1"/>
                </a:solidFill>
              </a:rPr>
              <a:t>. Improving coverage was challenging due to limited toggle activity, which restricted the effective exercise of certain logic paths. Additionally, </a:t>
            </a:r>
            <a:r>
              <a:rPr lang="en" b="1">
                <a:solidFill>
                  <a:schemeClr val="dk1"/>
                </a:solidFill>
              </a:rPr>
              <a:t>timing constraints</a:t>
            </a:r>
            <a:r>
              <a:rPr lang="en">
                <a:solidFill>
                  <a:schemeClr val="dk1"/>
                </a:solidFill>
              </a:rPr>
              <a:t> made it difficult to reach deeper design states, as some test scenarios were impacted by timing violations. Other limiting factors included </a:t>
            </a:r>
            <a:r>
              <a:rPr lang="en" b="1">
                <a:solidFill>
                  <a:schemeClr val="dk1"/>
                </a:solidFill>
              </a:rPr>
              <a:t>unreachable conditions in the RTL</a:t>
            </a:r>
            <a:r>
              <a:rPr lang="en">
                <a:solidFill>
                  <a:schemeClr val="dk1"/>
                </a:solidFill>
              </a:rPr>
              <a:t> and </a:t>
            </a:r>
            <a:r>
              <a:rPr lang="en" b="1">
                <a:solidFill>
                  <a:schemeClr val="dk1"/>
                </a:solidFill>
              </a:rPr>
              <a:t>constraints in the testbench stimulus</a:t>
            </a:r>
            <a:r>
              <a:rPr lang="en">
                <a:solidFill>
                  <a:schemeClr val="dk1"/>
                </a:solidFill>
              </a:rPr>
              <a:t>, further restricting coverage improvement.</a:t>
            </a:r>
            <a:endParaRPr>
              <a:solidFill>
                <a:schemeClr val="dk1"/>
              </a:solidFill>
            </a:endParaRPr>
          </a:p>
          <a:p>
            <a:pPr marL="0" lvl="0" indent="0" algn="l" rtl="0">
              <a:lnSpc>
                <a:spcPct val="115000"/>
              </a:lnSpc>
              <a:spcBef>
                <a:spcPts val="1200"/>
              </a:spcBef>
              <a:spcAft>
                <a:spcPts val="1200"/>
              </a:spcAft>
              <a:buNone/>
            </a:pPr>
            <a:r>
              <a:rPr lang="en">
                <a:solidFill>
                  <a:schemeClr val="dk1"/>
                </a:solidFill>
              </a:rPr>
              <a:t>Achieved </a:t>
            </a:r>
            <a:r>
              <a:rPr lang="en" b="1">
                <a:solidFill>
                  <a:schemeClr val="dk1"/>
                </a:solidFill>
              </a:rPr>
              <a:t>100% functional coverage</a:t>
            </a:r>
            <a:r>
              <a:rPr lang="en">
                <a:solidFill>
                  <a:schemeClr val="dk1"/>
                </a:solidFill>
              </a:rPr>
              <a:t> with the defined coverpoints and bins. Additionally, </a:t>
            </a:r>
            <a:r>
              <a:rPr lang="en" b="1">
                <a:solidFill>
                  <a:schemeClr val="dk1"/>
                </a:solidFill>
              </a:rPr>
              <a:t>100% assertion coverage</a:t>
            </a:r>
            <a:r>
              <a:rPr lang="en">
                <a:solidFill>
                  <a:schemeClr val="dk1"/>
                </a:solidFill>
              </a:rPr>
              <a:t> was attained, leveraging assertions to detect functional bugs in the RTL.</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3"/>
          <p:cNvSpPr txBox="1">
            <a:spLocks noGrp="1"/>
          </p:cNvSpPr>
          <p:nvPr>
            <p:ph type="title"/>
          </p:nvPr>
        </p:nvSpPr>
        <p:spPr>
          <a:xfrm>
            <a:off x="381625" y="223275"/>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388" b="1">
                <a:latin typeface="Times New Roman"/>
                <a:ea typeface="Times New Roman"/>
                <a:cs typeface="Times New Roman"/>
                <a:sym typeface="Times New Roman"/>
              </a:rPr>
              <a:t>Assertion:</a:t>
            </a:r>
            <a:endParaRPr/>
          </a:p>
        </p:txBody>
      </p:sp>
      <p:sp>
        <p:nvSpPr>
          <p:cNvPr id="223" name="Google Shape;223;p33"/>
          <p:cNvSpPr txBox="1"/>
          <p:nvPr/>
        </p:nvSpPr>
        <p:spPr>
          <a:xfrm>
            <a:off x="624700" y="1107725"/>
            <a:ext cx="7849500" cy="376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a:solidFill>
                  <a:schemeClr val="dk1"/>
                </a:solidFill>
                <a:latin typeface="Times New Roman"/>
                <a:ea typeface="Times New Roman"/>
                <a:cs typeface="Times New Roman"/>
                <a:sym typeface="Times New Roman"/>
              </a:rPr>
              <a:t>The assertions validate key functional aspects, including:</a:t>
            </a:r>
            <a:endParaRPr sz="1300">
              <a:solidFill>
                <a:schemeClr val="dk1"/>
              </a:solidFill>
              <a:latin typeface="Times New Roman"/>
              <a:ea typeface="Times New Roman"/>
              <a:cs typeface="Times New Roman"/>
              <a:sym typeface="Times New Roman"/>
            </a:endParaRPr>
          </a:p>
          <a:p>
            <a:pPr marL="457200" lvl="0" indent="-311150" algn="l" rtl="0">
              <a:lnSpc>
                <a:spcPct val="115000"/>
              </a:lnSpc>
              <a:spcBef>
                <a:spcPts val="120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AHB Protocol Compliance:</a:t>
            </a:r>
            <a:endParaRPr sz="1300" b="1">
              <a:solidFill>
                <a:schemeClr val="dk1"/>
              </a:solidFill>
              <a:latin typeface="Times New Roman"/>
              <a:ea typeface="Times New Roman"/>
              <a:cs typeface="Times New Roman"/>
              <a:sym typeface="Times New Roman"/>
            </a:endParaRPr>
          </a:p>
          <a:p>
            <a:pPr marL="914400" lvl="1" indent="-311150" algn="l" rtl="0">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Ensures HTRANS carries valid transaction types (IDLE, NONSEQ, SEQ).</a:t>
            </a:r>
            <a:endParaRPr sz="1300">
              <a:solidFill>
                <a:schemeClr val="dk1"/>
              </a:solidFill>
              <a:latin typeface="Times New Roman"/>
              <a:ea typeface="Times New Roman"/>
              <a:cs typeface="Times New Roman"/>
              <a:sym typeface="Times New Roman"/>
            </a:endParaRPr>
          </a:p>
          <a:p>
            <a:pPr marL="914400" lvl="1" indent="-311150" algn="l" rtl="0">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Verifies that HRESP remains OKAY during normal operation.</a:t>
            </a:r>
            <a:endParaRPr sz="1300">
              <a:solidFill>
                <a:schemeClr val="dk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Data Transfer Mechanisms:</a:t>
            </a:r>
            <a:endParaRPr sz="1300" b="1">
              <a:solidFill>
                <a:schemeClr val="dk1"/>
              </a:solidFill>
              <a:latin typeface="Times New Roman"/>
              <a:ea typeface="Times New Roman"/>
              <a:cs typeface="Times New Roman"/>
              <a:sym typeface="Times New Roman"/>
            </a:endParaRPr>
          </a:p>
          <a:p>
            <a:pPr marL="914400" lvl="1" indent="-311150" algn="l" rtl="0">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Validates address pipelining by ensuring Haddr1 correctly retains the previous address value.</a:t>
            </a:r>
            <a:endParaRPr sz="1300">
              <a:solidFill>
                <a:schemeClr val="dk1"/>
              </a:solidFill>
              <a:latin typeface="Times New Roman"/>
              <a:ea typeface="Times New Roman"/>
              <a:cs typeface="Times New Roman"/>
              <a:sym typeface="Times New Roman"/>
            </a:endParaRPr>
          </a:p>
          <a:p>
            <a:pPr marL="914400" lvl="1" indent="-311150" algn="l" rtl="0">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Checks the correct generation of the valid signal based on address ranges and HTRANS types.</a:t>
            </a:r>
            <a:endParaRPr sz="1300">
              <a:solidFill>
                <a:schemeClr val="dk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Reset Behavior:</a:t>
            </a:r>
            <a:endParaRPr sz="1300" b="1">
              <a:solidFill>
                <a:schemeClr val="dk1"/>
              </a:solidFill>
              <a:latin typeface="Times New Roman"/>
              <a:ea typeface="Times New Roman"/>
              <a:cs typeface="Times New Roman"/>
              <a:sym typeface="Times New Roman"/>
            </a:endParaRPr>
          </a:p>
          <a:p>
            <a:pPr marL="914400" lvl="1" indent="-311150" algn="l" rtl="0">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Ensures Penable is de-asserted when Hresetn is active low.</a:t>
            </a:r>
            <a:endParaRPr sz="1300">
              <a:solidFill>
                <a:schemeClr val="dk1"/>
              </a:solidFill>
              <a:latin typeface="Times New Roman"/>
              <a:ea typeface="Times New Roman"/>
              <a:cs typeface="Times New Roman"/>
              <a:sym typeface="Times New Roman"/>
            </a:endParaRPr>
          </a:p>
          <a:p>
            <a:pPr marL="914400" lvl="1" indent="-311150" algn="l" rtl="0">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Verifies that reset transitions properly restore the bridge to a known state.</a:t>
            </a:r>
            <a:endParaRPr sz="1300">
              <a:solidFill>
                <a:schemeClr val="dk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dk1"/>
              </a:buClr>
              <a:buSzPts val="1300"/>
              <a:buFont typeface="Times New Roman"/>
              <a:buChar char="●"/>
            </a:pPr>
            <a:r>
              <a:rPr lang="en" sz="1300" b="1">
                <a:solidFill>
                  <a:schemeClr val="dk1"/>
                </a:solidFill>
                <a:latin typeface="Times New Roman"/>
                <a:ea typeface="Times New Roman"/>
                <a:cs typeface="Times New Roman"/>
                <a:sym typeface="Times New Roman"/>
              </a:rPr>
              <a:t>Basic Transaction Validations:</a:t>
            </a:r>
            <a:endParaRPr sz="1300" b="1">
              <a:solidFill>
                <a:schemeClr val="dk1"/>
              </a:solidFill>
              <a:latin typeface="Times New Roman"/>
              <a:ea typeface="Times New Roman"/>
              <a:cs typeface="Times New Roman"/>
              <a:sym typeface="Times New Roman"/>
            </a:endParaRPr>
          </a:p>
          <a:p>
            <a:pPr marL="914400" lvl="1" indent="-311150" algn="l" rtl="0">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Confirms that a basic write transaction (Hwrite asserted with NONSEQ transfer) completes successfully with Hreadyout.</a:t>
            </a:r>
            <a:endParaRPr sz="1300">
              <a:solidFill>
                <a:schemeClr val="dk1"/>
              </a:solidFill>
              <a:latin typeface="Times New Roman"/>
              <a:ea typeface="Times New Roman"/>
              <a:cs typeface="Times New Roman"/>
              <a:sym typeface="Times New Roman"/>
            </a:endParaRPr>
          </a:p>
          <a:p>
            <a:pPr marL="914400" lvl="1" indent="-311150" algn="l" rtl="0">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Ensures that a basic read transaction (non-Hwrite with NONSEQ transfer) completes successfully with Hreadyout.</a:t>
            </a:r>
            <a:endParaRPr sz="1300">
              <a:solidFill>
                <a:schemeClr val="dk1"/>
              </a:solidFill>
              <a:latin typeface="Times New Roman"/>
              <a:ea typeface="Times New Roman"/>
              <a:cs typeface="Times New Roman"/>
              <a:sym typeface="Times New Roman"/>
            </a:endParaRPr>
          </a:p>
        </p:txBody>
      </p:sp>
      <p:cxnSp>
        <p:nvCxnSpPr>
          <p:cNvPr id="224" name="Google Shape;224;p33"/>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pic>
        <p:nvPicPr>
          <p:cNvPr id="225" name="Google Shape;225;p33"/>
          <p:cNvPicPr preferRelativeResize="0"/>
          <p:nvPr/>
        </p:nvPicPr>
        <p:blipFill>
          <a:blip r:embed="rId3">
            <a:alphaModFix/>
          </a:blip>
          <a:stretch>
            <a:fillRect/>
          </a:stretch>
        </p:blipFill>
        <p:spPr>
          <a:xfrm>
            <a:off x="7250050" y="4620225"/>
            <a:ext cx="1652178" cy="459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pic>
        <p:nvPicPr>
          <p:cNvPr id="230" name="Google Shape;230;p34"/>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231" name="Google Shape;231;p34"/>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Steps to run:</a:t>
            </a:r>
            <a:endParaRPr sz="2388" b="1">
              <a:latin typeface="Times New Roman"/>
              <a:ea typeface="Times New Roman"/>
              <a:cs typeface="Times New Roman"/>
              <a:sym typeface="Times New Roman"/>
            </a:endParaRPr>
          </a:p>
        </p:txBody>
      </p:sp>
      <p:cxnSp>
        <p:nvCxnSpPr>
          <p:cNvPr id="232" name="Google Shape;232;p34"/>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233" name="Google Shape;233;p34"/>
          <p:cNvSpPr txBox="1"/>
          <p:nvPr/>
        </p:nvSpPr>
        <p:spPr>
          <a:xfrm>
            <a:off x="578800" y="1222250"/>
            <a:ext cx="8025000" cy="312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700" dirty="0">
                <a:solidFill>
                  <a:schemeClr val="dk1"/>
                </a:solidFill>
                <a:latin typeface="Times New Roman"/>
                <a:ea typeface="Times New Roman"/>
                <a:cs typeface="Times New Roman"/>
                <a:sym typeface="Times New Roman"/>
              </a:rPr>
              <a:t>1) Download the ece593w25_team_14_AHB2APB_Bridge_M5.zip file and unzip the folder and open it.</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700" dirty="0">
                <a:solidFill>
                  <a:schemeClr val="dk1"/>
                </a:solidFill>
                <a:latin typeface="Times New Roman"/>
                <a:ea typeface="Times New Roman"/>
                <a:cs typeface="Times New Roman"/>
                <a:sym typeface="Times New Roman"/>
              </a:rPr>
              <a:t>2) Copy the location of M5/CLASS/ file.</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700" dirty="0">
                <a:solidFill>
                  <a:schemeClr val="dk1"/>
                </a:solidFill>
                <a:latin typeface="Times New Roman"/>
                <a:ea typeface="Times New Roman"/>
                <a:cs typeface="Times New Roman"/>
                <a:sym typeface="Times New Roman"/>
              </a:rPr>
              <a:t>3) Open QuestaSim and in the terminal enter the command “cd {path_name for CLASS/}”</a:t>
            </a:r>
            <a:endParaRPr sz="1700">
              <a:solidFill>
                <a:schemeClr val="dk1"/>
              </a:solidFill>
              <a:latin typeface="Times New Roman"/>
              <a:ea typeface="Times New Roman"/>
              <a:cs typeface="Times New Roman"/>
              <a:sym typeface="Times New Roman"/>
            </a:endParaRPr>
          </a:p>
          <a:p>
            <a:pPr lvl="0">
              <a:buClr>
                <a:schemeClr val="dk1"/>
              </a:buClr>
              <a:buSzPts val="1100"/>
            </a:pPr>
            <a:r>
              <a:rPr lang="en" sz="1700" dirty="0">
                <a:solidFill>
                  <a:schemeClr val="dk1"/>
                </a:solidFill>
                <a:latin typeface="Times New Roman"/>
                <a:ea typeface="Times New Roman"/>
                <a:cs typeface="Times New Roman"/>
                <a:sym typeface="Times New Roman"/>
              </a:rPr>
              <a:t>4) Now enter the command “</a:t>
            </a:r>
            <a:r>
              <a:rPr lang="en" sz="1700" b="1" dirty="0">
                <a:solidFill>
                  <a:schemeClr val="dk1"/>
                </a:solidFill>
                <a:latin typeface="Times New Roman"/>
                <a:ea typeface="Times New Roman"/>
                <a:cs typeface="Times New Roman"/>
                <a:sym typeface="Times New Roman"/>
              </a:rPr>
              <a:t>do </a:t>
            </a:r>
            <a:r>
              <a:rPr lang="en-US" sz="1700" b="1" dirty="0" smtClean="0">
                <a:solidFill>
                  <a:schemeClr val="dk1"/>
                </a:solidFill>
                <a:latin typeface="Times New Roman"/>
                <a:ea typeface="Times New Roman"/>
                <a:cs typeface="Times New Roman"/>
                <a:sym typeface="Times New Roman"/>
              </a:rPr>
              <a:t>run_normalMode.do</a:t>
            </a:r>
            <a:r>
              <a:rPr lang="en" sz="1700" dirty="0" smtClean="0">
                <a:solidFill>
                  <a:schemeClr val="dk1"/>
                </a:solidFill>
                <a:latin typeface="Times New Roman"/>
                <a:ea typeface="Times New Roman"/>
                <a:cs typeface="Times New Roman"/>
                <a:sym typeface="Times New Roman"/>
              </a:rPr>
              <a:t>”, </a:t>
            </a:r>
            <a:r>
              <a:rPr lang="en" sz="1700" dirty="0">
                <a:solidFill>
                  <a:schemeClr val="dk1"/>
                </a:solidFill>
                <a:latin typeface="Times New Roman"/>
                <a:ea typeface="Times New Roman"/>
                <a:cs typeface="Times New Roman"/>
                <a:sym typeface="Times New Roman"/>
              </a:rPr>
              <a:t>this should produce the output transcript along with the coverage reports. The coverage files names are code_coverage.txt, functional_coverage.txt and assertion_coverage.txt.</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7"/>
        <p:cNvGrpSpPr/>
        <p:nvPr/>
      </p:nvGrpSpPr>
      <p:grpSpPr>
        <a:xfrm>
          <a:off x="0" y="0"/>
          <a:ext cx="0" cy="0"/>
          <a:chOff x="0" y="0"/>
          <a:chExt cx="0" cy="0"/>
        </a:xfrm>
      </p:grpSpPr>
      <p:pic>
        <p:nvPicPr>
          <p:cNvPr id="238" name="Google Shape;238;p35"/>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239" name="Google Shape;239;p35"/>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Output:</a:t>
            </a:r>
            <a:endParaRPr sz="2388" b="1">
              <a:latin typeface="Times New Roman"/>
              <a:ea typeface="Times New Roman"/>
              <a:cs typeface="Times New Roman"/>
              <a:sym typeface="Times New Roman"/>
            </a:endParaRPr>
          </a:p>
        </p:txBody>
      </p:sp>
      <p:cxnSp>
        <p:nvCxnSpPr>
          <p:cNvPr id="240" name="Google Shape;240;p35"/>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pic>
        <p:nvPicPr>
          <p:cNvPr id="241" name="Google Shape;241;p35"/>
          <p:cNvPicPr preferRelativeResize="0"/>
          <p:nvPr/>
        </p:nvPicPr>
        <p:blipFill>
          <a:blip r:embed="rId4">
            <a:alphaModFix/>
          </a:blip>
          <a:stretch>
            <a:fillRect/>
          </a:stretch>
        </p:blipFill>
        <p:spPr>
          <a:xfrm>
            <a:off x="390025" y="975550"/>
            <a:ext cx="8363951" cy="2988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5"/>
        <p:cNvGrpSpPr/>
        <p:nvPr/>
      </p:nvGrpSpPr>
      <p:grpSpPr>
        <a:xfrm>
          <a:off x="0" y="0"/>
          <a:ext cx="0" cy="0"/>
          <a:chOff x="0" y="0"/>
          <a:chExt cx="0" cy="0"/>
        </a:xfrm>
      </p:grpSpPr>
      <p:pic>
        <p:nvPicPr>
          <p:cNvPr id="246" name="Google Shape;246;p36"/>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247" name="Google Shape;247;p36"/>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Output:</a:t>
            </a:r>
            <a:endParaRPr sz="2388" b="1">
              <a:latin typeface="Times New Roman"/>
              <a:ea typeface="Times New Roman"/>
              <a:cs typeface="Times New Roman"/>
              <a:sym typeface="Times New Roman"/>
            </a:endParaRPr>
          </a:p>
        </p:txBody>
      </p:sp>
      <p:cxnSp>
        <p:nvCxnSpPr>
          <p:cNvPr id="248" name="Google Shape;248;p36"/>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pic>
        <p:nvPicPr>
          <p:cNvPr id="249" name="Google Shape;249;p36"/>
          <p:cNvPicPr preferRelativeResize="0"/>
          <p:nvPr/>
        </p:nvPicPr>
        <p:blipFill>
          <a:blip r:embed="rId4">
            <a:alphaModFix/>
          </a:blip>
          <a:stretch>
            <a:fillRect/>
          </a:stretch>
        </p:blipFill>
        <p:spPr>
          <a:xfrm>
            <a:off x="2542825" y="921850"/>
            <a:ext cx="2850475" cy="3975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381625" y="223275"/>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388" b="1">
                <a:latin typeface="Times New Roman"/>
                <a:ea typeface="Times New Roman"/>
                <a:cs typeface="Times New Roman"/>
                <a:sym typeface="Times New Roman"/>
              </a:rPr>
              <a:t>Bug Injection:</a:t>
            </a:r>
            <a:endParaRPr/>
          </a:p>
        </p:txBody>
      </p:sp>
      <p:sp>
        <p:nvSpPr>
          <p:cNvPr id="255" name="Google Shape;255;p37"/>
          <p:cNvSpPr txBox="1"/>
          <p:nvPr/>
        </p:nvSpPr>
        <p:spPr>
          <a:xfrm>
            <a:off x="600550" y="1065075"/>
            <a:ext cx="7849500" cy="1951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We have injected bugs in our RTL, in the address pipelining logic and the valid signal generation logic. These injected bugs are clearly marked with comment lines (</a:t>
            </a:r>
            <a:r>
              <a:rPr lang="en" sz="1200">
                <a:solidFill>
                  <a:srgbClr val="188038"/>
                </a:solidFill>
                <a:latin typeface="Roboto Mono"/>
                <a:ea typeface="Roboto Mono"/>
                <a:cs typeface="Roboto Mono"/>
                <a:sym typeface="Roboto Mono"/>
              </a:rPr>
              <a:t>//bug</a:t>
            </a:r>
            <a:r>
              <a:rPr lang="en" sz="1200">
                <a:solidFill>
                  <a:schemeClr val="dk1"/>
                </a:solidFill>
                <a:latin typeface="Times New Roman"/>
                <a:ea typeface="Times New Roman"/>
                <a:cs typeface="Times New Roman"/>
                <a:sym typeface="Times New Roman"/>
              </a:rPr>
              <a:t>) for easy identification. The </a:t>
            </a:r>
            <a:r>
              <a:rPr lang="en" sz="1200" b="1">
                <a:solidFill>
                  <a:schemeClr val="dk1"/>
                </a:solidFill>
                <a:latin typeface="Times New Roman"/>
                <a:ea typeface="Times New Roman"/>
                <a:cs typeface="Times New Roman"/>
                <a:sym typeface="Times New Roman"/>
              </a:rPr>
              <a:t>functional assertions</a:t>
            </a:r>
            <a:r>
              <a:rPr lang="en" sz="1200">
                <a:solidFill>
                  <a:schemeClr val="dk1"/>
                </a:solidFill>
                <a:latin typeface="Times New Roman"/>
                <a:ea typeface="Times New Roman"/>
                <a:cs typeface="Times New Roman"/>
                <a:sym typeface="Times New Roman"/>
              </a:rPr>
              <a:t> written in the testbench will monitor these logic errors and trigger the </a:t>
            </a:r>
            <a:r>
              <a:rPr lang="en" sz="1200">
                <a:solidFill>
                  <a:srgbClr val="188038"/>
                </a:solidFill>
                <a:latin typeface="Roboto Mono"/>
                <a:ea typeface="Roboto Mono"/>
                <a:cs typeface="Roboto Mono"/>
                <a:sym typeface="Roboto Mono"/>
              </a:rPr>
              <a:t>uvm_error</a:t>
            </a:r>
            <a:r>
              <a:rPr lang="en" sz="1200">
                <a:solidFill>
                  <a:schemeClr val="dk1"/>
                </a:solidFill>
                <a:latin typeface="Times New Roman"/>
                <a:ea typeface="Times New Roman"/>
                <a:cs typeface="Times New Roman"/>
                <a:sym typeface="Times New Roman"/>
              </a:rPr>
              <a:t> reporting macro upon detection. This ensures that any deviations from expected behavior are </a:t>
            </a:r>
            <a:r>
              <a:rPr lang="en" sz="1200" b="1">
                <a:solidFill>
                  <a:schemeClr val="dk1"/>
                </a:solidFill>
                <a:latin typeface="Times New Roman"/>
                <a:ea typeface="Times New Roman"/>
                <a:cs typeface="Times New Roman"/>
                <a:sym typeface="Times New Roman"/>
              </a:rPr>
              <a:t>immediately flagged</a:t>
            </a:r>
            <a:r>
              <a:rPr lang="en" sz="1200">
                <a:solidFill>
                  <a:schemeClr val="dk1"/>
                </a:solidFill>
                <a:latin typeface="Times New Roman"/>
                <a:ea typeface="Times New Roman"/>
                <a:cs typeface="Times New Roman"/>
                <a:sym typeface="Times New Roman"/>
              </a:rPr>
              <a:t> during simulation, allowing us to debug and validate the design efficiently.</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We utilized conditional compilation with `ifdef..`endif to inject bugs and have three separate run.do files for this namely, </a:t>
            </a:r>
            <a:r>
              <a:rPr lang="en" sz="1200" b="1">
                <a:solidFill>
                  <a:schemeClr val="dk1"/>
                </a:solidFill>
                <a:latin typeface="Times New Roman"/>
                <a:ea typeface="Times New Roman"/>
                <a:cs typeface="Times New Roman"/>
                <a:sym typeface="Times New Roman"/>
              </a:rPr>
              <a:t>run_normalMode.do</a:t>
            </a:r>
            <a:r>
              <a:rPr lang="en" sz="1200">
                <a:solidFill>
                  <a:schemeClr val="dk1"/>
                </a:solidFill>
                <a:latin typeface="Times New Roman"/>
                <a:ea typeface="Times New Roman"/>
                <a:cs typeface="Times New Roman"/>
                <a:sym typeface="Times New Roman"/>
              </a:rPr>
              <a:t>, </a:t>
            </a:r>
            <a:r>
              <a:rPr lang="en" sz="1200" b="1">
                <a:solidFill>
                  <a:schemeClr val="dk1"/>
                </a:solidFill>
                <a:latin typeface="Times New Roman"/>
                <a:ea typeface="Times New Roman"/>
                <a:cs typeface="Times New Roman"/>
                <a:sym typeface="Times New Roman"/>
              </a:rPr>
              <a:t>run_bugData.do</a:t>
            </a:r>
            <a:r>
              <a:rPr lang="en" sz="1200">
                <a:solidFill>
                  <a:schemeClr val="dk1"/>
                </a:solidFill>
                <a:latin typeface="Times New Roman"/>
                <a:ea typeface="Times New Roman"/>
                <a:cs typeface="Times New Roman"/>
                <a:sym typeface="Times New Roman"/>
              </a:rPr>
              <a:t> and </a:t>
            </a:r>
            <a:r>
              <a:rPr lang="en" sz="1200" b="1">
                <a:solidFill>
                  <a:schemeClr val="dk1"/>
                </a:solidFill>
                <a:latin typeface="Times New Roman"/>
                <a:ea typeface="Times New Roman"/>
                <a:cs typeface="Times New Roman"/>
                <a:sym typeface="Times New Roman"/>
              </a:rPr>
              <a:t>run_bugValidSig.do</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cxnSp>
        <p:nvCxnSpPr>
          <p:cNvPr id="256" name="Google Shape;256;p37"/>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pic>
        <p:nvPicPr>
          <p:cNvPr id="257" name="Google Shape;257;p37"/>
          <p:cNvPicPr preferRelativeResize="0"/>
          <p:nvPr/>
        </p:nvPicPr>
        <p:blipFill>
          <a:blip r:embed="rId3">
            <a:alphaModFix/>
          </a:blip>
          <a:stretch>
            <a:fillRect/>
          </a:stretch>
        </p:blipFill>
        <p:spPr>
          <a:xfrm>
            <a:off x="7250050" y="4573200"/>
            <a:ext cx="1652178" cy="459350"/>
          </a:xfrm>
          <a:prstGeom prst="rect">
            <a:avLst/>
          </a:prstGeom>
          <a:noFill/>
          <a:ln>
            <a:noFill/>
          </a:ln>
        </p:spPr>
      </p:pic>
      <p:pic>
        <p:nvPicPr>
          <p:cNvPr id="258" name="Google Shape;258;p37"/>
          <p:cNvPicPr preferRelativeResize="0"/>
          <p:nvPr/>
        </p:nvPicPr>
        <p:blipFill>
          <a:blip r:embed="rId4">
            <a:alphaModFix/>
          </a:blip>
          <a:stretch>
            <a:fillRect/>
          </a:stretch>
        </p:blipFill>
        <p:spPr>
          <a:xfrm>
            <a:off x="4419270" y="2818895"/>
            <a:ext cx="4073074" cy="1533475"/>
          </a:xfrm>
          <a:prstGeom prst="rect">
            <a:avLst/>
          </a:prstGeom>
          <a:noFill/>
          <a:ln>
            <a:noFill/>
          </a:ln>
        </p:spPr>
      </p:pic>
      <p:pic>
        <p:nvPicPr>
          <p:cNvPr id="259" name="Google Shape;259;p37"/>
          <p:cNvPicPr preferRelativeResize="0"/>
          <p:nvPr/>
        </p:nvPicPr>
        <p:blipFill>
          <a:blip r:embed="rId5">
            <a:alphaModFix/>
          </a:blip>
          <a:stretch>
            <a:fillRect/>
          </a:stretch>
        </p:blipFill>
        <p:spPr>
          <a:xfrm>
            <a:off x="1097150" y="2666300"/>
            <a:ext cx="1877225" cy="2406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8"/>
          <p:cNvSpPr txBox="1">
            <a:spLocks noGrp="1"/>
          </p:cNvSpPr>
          <p:nvPr>
            <p:ph type="title"/>
          </p:nvPr>
        </p:nvSpPr>
        <p:spPr>
          <a:xfrm>
            <a:off x="381625" y="223275"/>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388" b="1">
                <a:latin typeface="Times New Roman"/>
                <a:ea typeface="Times New Roman"/>
                <a:cs typeface="Times New Roman"/>
                <a:sym typeface="Times New Roman"/>
              </a:rPr>
              <a:t>Bug Injection:</a:t>
            </a:r>
            <a:endParaRPr/>
          </a:p>
        </p:txBody>
      </p:sp>
      <p:sp>
        <p:nvSpPr>
          <p:cNvPr id="265" name="Google Shape;265;p38"/>
          <p:cNvSpPr txBox="1"/>
          <p:nvPr/>
        </p:nvSpPr>
        <p:spPr>
          <a:xfrm>
            <a:off x="600550" y="1065075"/>
            <a:ext cx="7849500" cy="735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cxnSp>
        <p:nvCxnSpPr>
          <p:cNvPr id="266" name="Google Shape;266;p38"/>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pic>
        <p:nvPicPr>
          <p:cNvPr id="267" name="Google Shape;267;p38"/>
          <p:cNvPicPr preferRelativeResize="0"/>
          <p:nvPr/>
        </p:nvPicPr>
        <p:blipFill>
          <a:blip r:embed="rId3">
            <a:alphaModFix/>
          </a:blip>
          <a:stretch>
            <a:fillRect/>
          </a:stretch>
        </p:blipFill>
        <p:spPr>
          <a:xfrm>
            <a:off x="7250050" y="4573200"/>
            <a:ext cx="1652178" cy="459350"/>
          </a:xfrm>
          <a:prstGeom prst="rect">
            <a:avLst/>
          </a:prstGeom>
          <a:noFill/>
          <a:ln>
            <a:noFill/>
          </a:ln>
        </p:spPr>
      </p:pic>
      <p:pic>
        <p:nvPicPr>
          <p:cNvPr id="268" name="Google Shape;268;p38"/>
          <p:cNvPicPr preferRelativeResize="0"/>
          <p:nvPr/>
        </p:nvPicPr>
        <p:blipFill>
          <a:blip r:embed="rId4">
            <a:alphaModFix/>
          </a:blip>
          <a:stretch>
            <a:fillRect/>
          </a:stretch>
        </p:blipFill>
        <p:spPr>
          <a:xfrm>
            <a:off x="1783175" y="948950"/>
            <a:ext cx="5307125" cy="2168775"/>
          </a:xfrm>
          <a:prstGeom prst="rect">
            <a:avLst/>
          </a:prstGeom>
          <a:noFill/>
          <a:ln>
            <a:noFill/>
          </a:ln>
        </p:spPr>
      </p:pic>
      <p:pic>
        <p:nvPicPr>
          <p:cNvPr id="269" name="Google Shape;269;p38"/>
          <p:cNvPicPr preferRelativeResize="0"/>
          <p:nvPr/>
        </p:nvPicPr>
        <p:blipFill>
          <a:blip r:embed="rId5">
            <a:alphaModFix/>
          </a:blip>
          <a:stretch>
            <a:fillRect/>
          </a:stretch>
        </p:blipFill>
        <p:spPr>
          <a:xfrm>
            <a:off x="1762125" y="3156200"/>
            <a:ext cx="5349225" cy="1922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pic>
        <p:nvPicPr>
          <p:cNvPr id="274" name="Google Shape;274;p39"/>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275" name="Google Shape;275;p39"/>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Conclusion:</a:t>
            </a:r>
            <a:endParaRPr sz="2388" b="1">
              <a:latin typeface="Times New Roman"/>
              <a:ea typeface="Times New Roman"/>
              <a:cs typeface="Times New Roman"/>
              <a:sym typeface="Times New Roman"/>
            </a:endParaRPr>
          </a:p>
        </p:txBody>
      </p:sp>
      <p:cxnSp>
        <p:nvCxnSpPr>
          <p:cNvPr id="276" name="Google Shape;276;p39"/>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277" name="Google Shape;277;p39"/>
          <p:cNvSpPr txBox="1"/>
          <p:nvPr/>
        </p:nvSpPr>
        <p:spPr>
          <a:xfrm>
            <a:off x="605350" y="1254900"/>
            <a:ext cx="7839900" cy="3368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a:t>
            </a:r>
            <a:r>
              <a:rPr lang="en" sz="1600">
                <a:solidFill>
                  <a:srgbClr val="0D0D0D"/>
                </a:solidFill>
                <a:latin typeface="Times New Roman"/>
                <a:ea typeface="Times New Roman"/>
                <a:cs typeface="Times New Roman"/>
                <a:sym typeface="Times New Roman"/>
              </a:rPr>
              <a:t>Design and verification of AHB to APB Bridge using SV and UVM ensure correctness and reliability.</a:t>
            </a:r>
            <a:endParaRPr sz="1600">
              <a:solidFill>
                <a:srgbClr val="0D0D0D"/>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a:t>
            </a:r>
            <a:r>
              <a:rPr lang="en" sz="1600">
                <a:solidFill>
                  <a:srgbClr val="0D0D0D"/>
                </a:solidFill>
                <a:latin typeface="Times New Roman"/>
                <a:ea typeface="Times New Roman"/>
                <a:cs typeface="Times New Roman"/>
                <a:sym typeface="Times New Roman"/>
              </a:rPr>
              <a:t>Techniques include code functional coverage, assertions, and meticulous design implementation.</a:t>
            </a:r>
            <a:endParaRPr sz="1600">
              <a:solidFill>
                <a:srgbClr val="0D0D0D"/>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a:t>
            </a:r>
            <a:r>
              <a:rPr lang="en" sz="1600">
                <a:solidFill>
                  <a:srgbClr val="0D0D0D"/>
                </a:solidFill>
                <a:latin typeface="Times New Roman"/>
                <a:ea typeface="Times New Roman"/>
                <a:cs typeface="Times New Roman"/>
                <a:sym typeface="Times New Roman"/>
              </a:rPr>
              <a:t>SV and UVM facilitate modularity, reusability, and scalability in verification.</a:t>
            </a:r>
            <a:endParaRPr sz="1600">
              <a:solidFill>
                <a:srgbClr val="0D0D0D"/>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a:t>
            </a:r>
            <a:r>
              <a:rPr lang="en" sz="1600">
                <a:solidFill>
                  <a:srgbClr val="0D0D0D"/>
                </a:solidFill>
                <a:latin typeface="Times New Roman"/>
                <a:ea typeface="Times New Roman"/>
                <a:cs typeface="Times New Roman"/>
                <a:sym typeface="Times New Roman"/>
              </a:rPr>
              <a:t>Directed testing targets critical scenarios, while random testing uncovers edge cases.</a:t>
            </a:r>
            <a:endParaRPr sz="1600">
              <a:solidFill>
                <a:srgbClr val="0D0D0D"/>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 sz="1600">
                <a:solidFill>
                  <a:schemeClr val="dk1"/>
                </a:solidFill>
                <a:latin typeface="Times New Roman"/>
                <a:ea typeface="Times New Roman"/>
                <a:cs typeface="Times New Roman"/>
                <a:sym typeface="Times New Roman"/>
              </a:rPr>
              <a:t>•</a:t>
            </a:r>
            <a:r>
              <a:rPr lang="en" sz="1600">
                <a:solidFill>
                  <a:srgbClr val="0D0D0D"/>
                </a:solidFill>
                <a:latin typeface="Times New Roman"/>
                <a:ea typeface="Times New Roman"/>
                <a:cs typeface="Times New Roman"/>
                <a:sym typeface="Times New Roman"/>
              </a:rPr>
              <a:t>Integration of these techniques ensures the design meets requirements and operates reliably.</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1"/>
        <p:cNvGrpSpPr/>
        <p:nvPr/>
      </p:nvGrpSpPr>
      <p:grpSpPr>
        <a:xfrm>
          <a:off x="0" y="0"/>
          <a:ext cx="0" cy="0"/>
          <a:chOff x="0" y="0"/>
          <a:chExt cx="0" cy="0"/>
        </a:xfrm>
      </p:grpSpPr>
      <p:pic>
        <p:nvPicPr>
          <p:cNvPr id="282" name="Google Shape;282;p40"/>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283" name="Google Shape;283;p40"/>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References:</a:t>
            </a:r>
            <a:endParaRPr sz="2388" b="1">
              <a:latin typeface="Times New Roman"/>
              <a:ea typeface="Times New Roman"/>
              <a:cs typeface="Times New Roman"/>
              <a:sym typeface="Times New Roman"/>
            </a:endParaRPr>
          </a:p>
        </p:txBody>
      </p:sp>
      <p:cxnSp>
        <p:nvCxnSpPr>
          <p:cNvPr id="284" name="Google Shape;284;p40"/>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285" name="Google Shape;285;p40"/>
          <p:cNvSpPr txBox="1"/>
          <p:nvPr/>
        </p:nvSpPr>
        <p:spPr>
          <a:xfrm>
            <a:off x="578800" y="983050"/>
            <a:ext cx="8025000" cy="33687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Utilized ClaudeAI for adding comments into the code and paraphrasing the document.</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RTL Design code referenced from “</a:t>
            </a:r>
            <a:r>
              <a:rPr lang="en" sz="1700" u="sng">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https://github.com/prajwalgekkouga/AHB-to-APB-Bridge</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ARM Documentation “</a:t>
            </a:r>
            <a:r>
              <a:rPr lang="en" sz="1700" u="sng">
                <a:solidFill>
                  <a:srgbClr val="1155CC"/>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https://developer.arm.com/documentation/ihi0033/latest/</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36550" algn="l" rtl="0">
              <a:lnSpc>
                <a:spcPct val="11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UVM testbench scoreboard model referenced from “</a:t>
            </a:r>
            <a:r>
              <a:rPr lang="en" sz="1700" u="sng">
                <a:solidFill>
                  <a:srgbClr val="1155CC"/>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https://github.com/Ghonimo/Pre_Silicon-AHB-to_APB-Verification/blob/main/Checkpoint%204_UVM_Based%20Testbench/AHB_APB_UVM_VIP/ahb_apb_scoreboard.sv</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sz="1700">
              <a:solidFill>
                <a:schemeClr val="dk1"/>
              </a:solidFill>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73" name="Google Shape;73;p15"/>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Project Introduction:</a:t>
            </a:r>
            <a:endParaRPr sz="2388" b="1">
              <a:latin typeface="Times New Roman"/>
              <a:ea typeface="Times New Roman"/>
              <a:cs typeface="Times New Roman"/>
              <a:sym typeface="Times New Roman"/>
            </a:endParaRPr>
          </a:p>
        </p:txBody>
      </p:sp>
      <p:cxnSp>
        <p:nvCxnSpPr>
          <p:cNvPr id="74" name="Google Shape;74;p15"/>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75" name="Google Shape;75;p15"/>
          <p:cNvSpPr txBox="1"/>
          <p:nvPr/>
        </p:nvSpPr>
        <p:spPr>
          <a:xfrm>
            <a:off x="763250" y="1040525"/>
            <a:ext cx="3436200" cy="32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a:solidFill>
                  <a:schemeClr val="dk1"/>
                </a:solidFill>
                <a:latin typeface="Times New Roman"/>
                <a:ea typeface="Times New Roman"/>
                <a:cs typeface="Times New Roman"/>
                <a:sym typeface="Times New Roman"/>
              </a:rPr>
              <a:t>Neil Austin Tauro</a:t>
            </a:r>
            <a:r>
              <a:rPr lang="en"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latin typeface="Times New Roman"/>
                <a:ea typeface="Times New Roman"/>
                <a:cs typeface="Times New Roman"/>
                <a:sym typeface="Times New Roman"/>
              </a:rPr>
              <a:t>Milestone 1:</a:t>
            </a:r>
            <a:endParaRPr sz="1600">
              <a:solidFill>
                <a:schemeClr val="dk1"/>
              </a:solidFill>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AutoNum type="alphaLcPeriod"/>
            </a:pPr>
            <a:r>
              <a:rPr lang="en" sz="1600">
                <a:solidFill>
                  <a:schemeClr val="dk1"/>
                </a:solidFill>
                <a:highlight>
                  <a:srgbClr val="FFFFFF"/>
                </a:highlight>
                <a:latin typeface="Times New Roman"/>
                <a:ea typeface="Times New Roman"/>
                <a:cs typeface="Times New Roman"/>
                <a:sym typeface="Times New Roman"/>
              </a:rPr>
              <a:t>Design Spec Doc</a:t>
            </a:r>
            <a:endParaRPr sz="1600">
              <a:solidFill>
                <a:schemeClr val="dk1"/>
              </a:solidFill>
              <a:highlight>
                <a:srgbClr val="FFFFFF"/>
              </a:highlight>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AutoNum type="alphaLcPeriod"/>
            </a:pPr>
            <a:r>
              <a:rPr lang="en" sz="1600">
                <a:solidFill>
                  <a:schemeClr val="dk1"/>
                </a:solidFill>
                <a:highlight>
                  <a:srgbClr val="FFFFFF"/>
                </a:highlight>
                <a:latin typeface="Times New Roman"/>
                <a:ea typeface="Times New Roman"/>
                <a:cs typeface="Times New Roman"/>
                <a:sym typeface="Times New Roman"/>
              </a:rPr>
              <a:t>Bridge Controller (Half)</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Milestone 2 &amp; 3:</a:t>
            </a:r>
            <a:endParaRPr sz="1600">
              <a:solidFill>
                <a:schemeClr val="dk1"/>
              </a:solidFill>
              <a:highlight>
                <a:srgbClr val="FFFFFF"/>
              </a:highlight>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AutoNum type="alphaLcPeriod"/>
            </a:pPr>
            <a:r>
              <a:rPr lang="en" sz="1600">
                <a:solidFill>
                  <a:schemeClr val="dk1"/>
                </a:solidFill>
                <a:highlight>
                  <a:srgbClr val="FFFFFF"/>
                </a:highlight>
                <a:latin typeface="Times New Roman"/>
                <a:ea typeface="Times New Roman"/>
                <a:cs typeface="Times New Roman"/>
                <a:sym typeface="Times New Roman"/>
              </a:rPr>
              <a:t>scoreboard</a:t>
            </a:r>
            <a:endParaRPr sz="1600">
              <a:solidFill>
                <a:schemeClr val="dk1"/>
              </a:solidFill>
              <a:highlight>
                <a:srgbClr val="FFFFFF"/>
              </a:highlight>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AutoNum type="alphaLcPeriod"/>
            </a:pPr>
            <a:r>
              <a:rPr lang="en" sz="1600">
                <a:solidFill>
                  <a:schemeClr val="dk1"/>
                </a:solidFill>
                <a:highlight>
                  <a:srgbClr val="FFFFFF"/>
                </a:highlight>
                <a:latin typeface="Times New Roman"/>
                <a:ea typeface="Times New Roman"/>
                <a:cs typeface="Times New Roman"/>
                <a:sym typeface="Times New Roman"/>
              </a:rPr>
              <a:t>Design Spec Doc</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Milestone 4:</a:t>
            </a:r>
            <a:endParaRPr sz="1600">
              <a:solidFill>
                <a:schemeClr val="dk1"/>
              </a:solidFill>
              <a:highlight>
                <a:srgbClr val="FFFFFF"/>
              </a:highlight>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AutoNum type="alphaLcPeriod"/>
            </a:pPr>
            <a:r>
              <a:rPr lang="en" sz="1600">
                <a:solidFill>
                  <a:schemeClr val="dk1"/>
                </a:solidFill>
                <a:highlight>
                  <a:srgbClr val="FFFFFF"/>
                </a:highlight>
                <a:latin typeface="Times New Roman"/>
                <a:ea typeface="Times New Roman"/>
                <a:cs typeface="Times New Roman"/>
                <a:sym typeface="Times New Roman"/>
              </a:rPr>
              <a:t>scoreboard</a:t>
            </a:r>
            <a:endParaRPr sz="1600">
              <a:solidFill>
                <a:schemeClr val="dk1"/>
              </a:solidFill>
              <a:highlight>
                <a:srgbClr val="FFFFFF"/>
              </a:highlight>
              <a:latin typeface="Times New Roman"/>
              <a:ea typeface="Times New Roman"/>
              <a:cs typeface="Times New Roman"/>
              <a:sym typeface="Times New Roman"/>
            </a:endParaRPr>
          </a:p>
          <a:p>
            <a:pPr marL="914400" lvl="1" indent="-330200" algn="l" rtl="0">
              <a:spcBef>
                <a:spcPts val="0"/>
              </a:spcBef>
              <a:spcAft>
                <a:spcPts val="0"/>
              </a:spcAft>
              <a:buClr>
                <a:schemeClr val="dk1"/>
              </a:buClr>
              <a:buSzPts val="1600"/>
              <a:buFont typeface="Times New Roman"/>
              <a:buAutoNum type="alphaLcPeriod"/>
            </a:pPr>
            <a:r>
              <a:rPr lang="en" sz="1600">
                <a:solidFill>
                  <a:schemeClr val="dk1"/>
                </a:solidFill>
                <a:highlight>
                  <a:srgbClr val="FFFFFF"/>
                </a:highlight>
                <a:latin typeface="Times New Roman"/>
                <a:ea typeface="Times New Roman"/>
                <a:cs typeface="Times New Roman"/>
                <a:sym typeface="Times New Roman"/>
              </a:rPr>
              <a:t>Functional Coverage</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 sz="1600">
                <a:solidFill>
                  <a:schemeClr val="dk1"/>
                </a:solidFill>
                <a:highlight>
                  <a:srgbClr val="FFFFFF"/>
                </a:highlight>
                <a:latin typeface="Times New Roman"/>
                <a:ea typeface="Times New Roman"/>
                <a:cs typeface="Times New Roman"/>
                <a:sym typeface="Times New Roman"/>
              </a:rPr>
              <a:t>Milestone 5: </a:t>
            </a:r>
            <a:endParaRPr sz="1600">
              <a:solidFill>
                <a:schemeClr val="dk1"/>
              </a:solidFill>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r>
              <a:rPr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latin typeface="Times New Roman"/>
                <a:ea typeface="Times New Roman"/>
                <a:cs typeface="Times New Roman"/>
                <a:sym typeface="Times New Roman"/>
              </a:rPr>
              <a:t>Presentation slides.</a:t>
            </a:r>
            <a:endParaRPr sz="1600">
              <a:solidFill>
                <a:schemeClr val="dk1"/>
              </a:solidFill>
              <a:highlight>
                <a:srgbClr val="FFFFFF"/>
              </a:highlight>
              <a:latin typeface="Times New Roman"/>
              <a:ea typeface="Times New Roman"/>
              <a:cs typeface="Times New Roman"/>
              <a:sym typeface="Times New Roman"/>
            </a:endParaRPr>
          </a:p>
        </p:txBody>
      </p:sp>
      <p:sp>
        <p:nvSpPr>
          <p:cNvPr id="76" name="Google Shape;76;p15"/>
          <p:cNvSpPr txBox="1"/>
          <p:nvPr/>
        </p:nvSpPr>
        <p:spPr>
          <a:xfrm>
            <a:off x="4732525" y="1040525"/>
            <a:ext cx="3436200" cy="356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dk1"/>
                </a:solidFill>
                <a:latin typeface="Times New Roman"/>
                <a:ea typeface="Times New Roman"/>
                <a:cs typeface="Times New Roman"/>
                <a:sym typeface="Times New Roman"/>
              </a:rPr>
              <a:t>Suraj Vijay Shetty</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
                <a:solidFill>
                  <a:schemeClr val="dk1"/>
                </a:solidFill>
                <a:latin typeface="Times New Roman"/>
                <a:ea typeface="Times New Roman"/>
                <a:cs typeface="Times New Roman"/>
                <a:sym typeface="Times New Roman"/>
              </a:rPr>
              <a:t>Milestone 1:</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AutoNum type="alphaLcPeriod"/>
            </a:pPr>
            <a:r>
              <a:rPr lang="en">
                <a:solidFill>
                  <a:schemeClr val="dk1"/>
                </a:solidFill>
                <a:highlight>
                  <a:srgbClr val="FFFFFF"/>
                </a:highlight>
                <a:latin typeface="Times New Roman"/>
                <a:ea typeface="Times New Roman"/>
                <a:cs typeface="Times New Roman"/>
                <a:sym typeface="Times New Roman"/>
              </a:rPr>
              <a:t>Design Spec Doc</a:t>
            </a:r>
            <a:endParaRPr>
              <a:solidFill>
                <a:schemeClr val="dk1"/>
              </a:solidFill>
              <a:highlight>
                <a:srgbClr val="FFFFFF"/>
              </a:highlight>
              <a:latin typeface="Times New Roman"/>
              <a:ea typeface="Times New Roman"/>
              <a:cs typeface="Times New Roman"/>
              <a:sym typeface="Times New Roman"/>
            </a:endParaRPr>
          </a:p>
          <a:p>
            <a:pPr marL="914400" lvl="1" indent="-317500" algn="l" rtl="0">
              <a:lnSpc>
                <a:spcPct val="115000"/>
              </a:lnSpc>
              <a:spcBef>
                <a:spcPts val="0"/>
              </a:spcBef>
              <a:spcAft>
                <a:spcPts val="0"/>
              </a:spcAft>
              <a:buClr>
                <a:schemeClr val="dk1"/>
              </a:buClr>
              <a:buSzPts val="1400"/>
              <a:buFont typeface="Times New Roman"/>
              <a:buAutoNum type="alphaLcPeriod"/>
            </a:pPr>
            <a:r>
              <a:rPr lang="en">
                <a:solidFill>
                  <a:schemeClr val="dk1"/>
                </a:solidFill>
                <a:latin typeface="Times New Roman"/>
                <a:ea typeface="Times New Roman"/>
                <a:cs typeface="Times New Roman"/>
                <a:sym typeface="Times New Roman"/>
              </a:rPr>
              <a:t>APB slave interface</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Milestone 2 &amp; 3:</a:t>
            </a:r>
            <a:endParaRPr>
              <a:solidFill>
                <a:schemeClr val="dk1"/>
              </a:solidFill>
              <a:highlight>
                <a:srgbClr val="FFFFFF"/>
              </a:highlight>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AutoNum type="alphaLcPeriod"/>
            </a:pPr>
            <a:r>
              <a:rPr lang="en">
                <a:solidFill>
                  <a:schemeClr val="dk1"/>
                </a:solidFill>
                <a:latin typeface="Times New Roman"/>
                <a:ea typeface="Times New Roman"/>
                <a:cs typeface="Times New Roman"/>
                <a:sym typeface="Times New Roman"/>
              </a:rPr>
              <a:t>Monitor</a:t>
            </a:r>
            <a:endParaRPr>
              <a:solidFill>
                <a:schemeClr val="dk1"/>
              </a:solidFill>
              <a:highlight>
                <a:srgbClr val="FFFFFF"/>
              </a:highlight>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AutoNum type="alphaLcPeriod"/>
            </a:pPr>
            <a:r>
              <a:rPr lang="en">
                <a:solidFill>
                  <a:schemeClr val="dk1"/>
                </a:solidFill>
                <a:highlight>
                  <a:srgbClr val="FFFFFF"/>
                </a:highlight>
                <a:latin typeface="Times New Roman"/>
                <a:ea typeface="Times New Roman"/>
                <a:cs typeface="Times New Roman"/>
                <a:sym typeface="Times New Roman"/>
              </a:rPr>
              <a:t>Design Spec Doc</a:t>
            </a:r>
            <a:endParaRPr>
              <a:solidFill>
                <a:schemeClr val="dk1"/>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Milestone 4:</a:t>
            </a:r>
            <a:endParaRPr>
              <a:solidFill>
                <a:schemeClr val="dk1"/>
              </a:solidFill>
              <a:highlight>
                <a:srgbClr val="FFFFFF"/>
              </a:highlight>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AutoNum type="alphaLcPeriod"/>
            </a:pPr>
            <a:r>
              <a:rPr lang="en">
                <a:solidFill>
                  <a:schemeClr val="dk1"/>
                </a:solidFill>
                <a:latin typeface="Times New Roman"/>
                <a:ea typeface="Times New Roman"/>
                <a:cs typeface="Times New Roman"/>
                <a:sym typeface="Times New Roman"/>
              </a:rPr>
              <a:t>Transaction</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AutoNum type="alphaLcPeriod"/>
            </a:pPr>
            <a:r>
              <a:rPr lang="en">
                <a:solidFill>
                  <a:schemeClr val="dk1"/>
                </a:solidFill>
                <a:latin typeface="Times New Roman"/>
                <a:ea typeface="Times New Roman"/>
                <a:cs typeface="Times New Roman"/>
                <a:sym typeface="Times New Roman"/>
              </a:rPr>
              <a:t>Interface</a:t>
            </a:r>
            <a:endParaRPr>
              <a:solidFill>
                <a:schemeClr val="dk1"/>
              </a:solidFill>
              <a:latin typeface="Times New Roman"/>
              <a:ea typeface="Times New Roman"/>
              <a:cs typeface="Times New Roman"/>
              <a:sym typeface="Times New Roman"/>
            </a:endParaRPr>
          </a:p>
          <a:p>
            <a:pPr marL="914400" lvl="1" indent="-317500" algn="l" rtl="0">
              <a:spcBef>
                <a:spcPts val="0"/>
              </a:spcBef>
              <a:spcAft>
                <a:spcPts val="0"/>
              </a:spcAft>
              <a:buClr>
                <a:schemeClr val="dk1"/>
              </a:buClr>
              <a:buSzPts val="1400"/>
              <a:buFont typeface="Times New Roman"/>
              <a:buAutoNum type="alphaLcPeriod"/>
            </a:pPr>
            <a:r>
              <a:rPr lang="en">
                <a:solidFill>
                  <a:schemeClr val="dk1"/>
                </a:solidFill>
                <a:latin typeface="Times New Roman"/>
                <a:ea typeface="Times New Roman"/>
                <a:cs typeface="Times New Roman"/>
                <a:sym typeface="Times New Roman"/>
              </a:rPr>
              <a:t>monitor classes</a:t>
            </a:r>
            <a:endParaRPr>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Font typeface="Times New Roman"/>
              <a:buAutoNum type="arabicPeriod"/>
            </a:pPr>
            <a:r>
              <a:rPr lang="en">
                <a:solidFill>
                  <a:schemeClr val="dk1"/>
                </a:solidFill>
                <a:highlight>
                  <a:schemeClr val="lt1"/>
                </a:highlight>
                <a:latin typeface="Times New Roman"/>
                <a:ea typeface="Times New Roman"/>
                <a:cs typeface="Times New Roman"/>
                <a:sym typeface="Times New Roman"/>
              </a:rPr>
              <a:t>Milestone </a:t>
            </a:r>
            <a:r>
              <a:rPr lang="en">
                <a:solidFill>
                  <a:schemeClr val="dk1"/>
                </a:solidFill>
                <a:latin typeface="Times New Roman"/>
                <a:ea typeface="Times New Roman"/>
                <a:cs typeface="Times New Roman"/>
                <a:sym typeface="Times New Roman"/>
              </a:rPr>
              <a:t>5:</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a. Assertions</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b.  Functional coverage</a:t>
            </a:r>
            <a:br>
              <a:rPr lang="en">
                <a:solidFill>
                  <a:schemeClr val="dk1"/>
                </a:solidFill>
                <a:latin typeface="Times New Roman"/>
                <a:ea typeface="Times New Roman"/>
                <a:cs typeface="Times New Roman"/>
                <a:sym typeface="Times New Roman"/>
              </a:rPr>
            </a:br>
            <a:r>
              <a:rPr lang="en">
                <a:solidFill>
                  <a:schemeClr val="dk1"/>
                </a:solidFill>
                <a:latin typeface="Times New Roman"/>
                <a:ea typeface="Times New Roman"/>
                <a:cs typeface="Times New Roman"/>
                <a:sym typeface="Times New Roman"/>
              </a:rPr>
              <a:t>c. Modifications to test sequences.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pic>
        <p:nvPicPr>
          <p:cNvPr id="81" name="Google Shape;81;p16"/>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82" name="Google Shape;82;p16"/>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Project Introduction:</a:t>
            </a:r>
            <a:endParaRPr sz="2388" b="1">
              <a:latin typeface="Times New Roman"/>
              <a:ea typeface="Times New Roman"/>
              <a:cs typeface="Times New Roman"/>
              <a:sym typeface="Times New Roman"/>
            </a:endParaRPr>
          </a:p>
        </p:txBody>
      </p:sp>
      <p:cxnSp>
        <p:nvCxnSpPr>
          <p:cNvPr id="83" name="Google Shape;83;p16"/>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84" name="Google Shape;84;p16"/>
          <p:cNvSpPr txBox="1"/>
          <p:nvPr/>
        </p:nvSpPr>
        <p:spPr>
          <a:xfrm>
            <a:off x="589375" y="1157000"/>
            <a:ext cx="7622700" cy="2743800"/>
          </a:xfrm>
          <a:prstGeom prst="rect">
            <a:avLst/>
          </a:prstGeom>
          <a:noFill/>
          <a:ln>
            <a:noFill/>
          </a:ln>
        </p:spPr>
        <p:txBody>
          <a:bodyPr spcFirstLastPara="1" wrap="square" lIns="91425" tIns="91425" rIns="91425" bIns="91425" anchor="t" anchorCtr="0">
            <a:noAutofit/>
          </a:bodyPr>
          <a:lstStyle/>
          <a:p>
            <a:pPr marL="457200" lvl="0" indent="-336550" algn="l" rtl="0">
              <a:spcBef>
                <a:spcPts val="10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AHB2APB Bridge is a hardware component that connects the high-speed AMBA AHB bus with the lower-speed APB bus, allowing data transfer between them. Provides a seamless interface between the high-performance AHB bus and the low-power APB peripheral bus, handling the necessary protocol conversions and signal timing requirements between the two interfaces.</a:t>
            </a:r>
            <a:endParaRPr sz="1700">
              <a:solidFill>
                <a:schemeClr val="dk1"/>
              </a:solidFill>
              <a:latin typeface="Times New Roman"/>
              <a:ea typeface="Times New Roman"/>
              <a:cs typeface="Times New Roman"/>
              <a:sym typeface="Times New Roman"/>
            </a:endParaRPr>
          </a:p>
          <a:p>
            <a:pPr marL="457200" lvl="0" indent="-336550" algn="l" rtl="0">
              <a:spcBef>
                <a:spcPts val="10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It acts as a translator, converting AHB transactions into APB transactions to enable communication with peripheral devices like timers and UARTs.</a:t>
            </a:r>
            <a:endParaRPr sz="1700">
              <a:solidFill>
                <a:schemeClr val="dk1"/>
              </a:solidFill>
              <a:latin typeface="Times New Roman"/>
              <a:ea typeface="Times New Roman"/>
              <a:cs typeface="Times New Roman"/>
              <a:sym typeface="Times New Roman"/>
            </a:endParaRPr>
          </a:p>
          <a:p>
            <a:pPr marL="457200" lvl="0" indent="-336550" algn="l" rtl="0">
              <a:spcBef>
                <a:spcPts val="10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Design is verified in Conventional, Class-based and UVM Testbenches.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90" name="Google Shape;90;p17"/>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Design Features:</a:t>
            </a:r>
            <a:endParaRPr sz="2388" b="1">
              <a:latin typeface="Times New Roman"/>
              <a:ea typeface="Times New Roman"/>
              <a:cs typeface="Times New Roman"/>
              <a:sym typeface="Times New Roman"/>
            </a:endParaRPr>
          </a:p>
        </p:txBody>
      </p:sp>
      <p:cxnSp>
        <p:nvCxnSpPr>
          <p:cNvPr id="91" name="Google Shape;91;p17"/>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92" name="Google Shape;92;p17"/>
          <p:cNvSpPr txBox="1"/>
          <p:nvPr/>
        </p:nvSpPr>
        <p:spPr>
          <a:xfrm>
            <a:off x="589375" y="1157000"/>
            <a:ext cx="7840200" cy="3436200"/>
          </a:xfrm>
          <a:prstGeom prst="rect">
            <a:avLst/>
          </a:prstGeom>
          <a:noFill/>
          <a:ln>
            <a:noFill/>
          </a:ln>
        </p:spPr>
        <p:txBody>
          <a:bodyPr spcFirstLastPara="1" wrap="square" lIns="91425" tIns="91425" rIns="91425" bIns="91425" anchor="t" anchorCtr="0">
            <a:noAutofit/>
          </a:bodyPr>
          <a:lstStyle/>
          <a:p>
            <a:pPr marL="457200" lvl="0" indent="-336550" algn="l" rtl="0">
              <a:spcBef>
                <a:spcPts val="10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design features an integrated address decoder that generates peripheral select signals (psel) based on the AHB address, simplifying peripheral interfacing and improving design modularity.</a:t>
            </a:r>
            <a:endParaRPr sz="1700">
              <a:solidFill>
                <a:schemeClr val="dk1"/>
              </a:solidFill>
              <a:latin typeface="Times New Roman"/>
              <a:ea typeface="Times New Roman"/>
              <a:cs typeface="Times New Roman"/>
              <a:sym typeface="Times New Roman"/>
            </a:endParaRPr>
          </a:p>
          <a:p>
            <a:pPr marL="457200" lvl="0" indent="-330200" algn="l" rtl="0">
              <a:lnSpc>
                <a:spcPct val="115000"/>
              </a:lnSpc>
              <a:spcBef>
                <a:spcPts val="1000"/>
              </a:spcBef>
              <a:spcAft>
                <a:spcPts val="0"/>
              </a:spcAft>
              <a:buClr>
                <a:schemeClr val="dk1"/>
              </a:buClr>
              <a:buSzPts val="1600"/>
              <a:buFont typeface="Times New Roman"/>
              <a:buChar char="●"/>
            </a:pPr>
            <a:r>
              <a:rPr lang="en" sz="1700">
                <a:solidFill>
                  <a:schemeClr val="dk1"/>
                </a:solidFill>
                <a:latin typeface="Times New Roman"/>
                <a:ea typeface="Times New Roman"/>
                <a:cs typeface="Times New Roman"/>
                <a:sym typeface="Times New Roman"/>
              </a:rPr>
              <a:t>Implements separate read and write data paths with configurable data widths (32-bit standard), enabling efficient data transfer between the AHB and APB domains.</a:t>
            </a:r>
            <a:endParaRPr sz="1700">
              <a:solidFill>
                <a:schemeClr val="dk1"/>
              </a:solidFill>
              <a:latin typeface="Times New Roman"/>
              <a:ea typeface="Times New Roman"/>
              <a:cs typeface="Times New Roman"/>
              <a:sym typeface="Times New Roman"/>
            </a:endParaRPr>
          </a:p>
          <a:p>
            <a:pPr marL="457200" lvl="0" indent="-330200" algn="l" rtl="0">
              <a:lnSpc>
                <a:spcPct val="115000"/>
              </a:lnSpc>
              <a:spcBef>
                <a:spcPts val="1000"/>
              </a:spcBef>
              <a:spcAft>
                <a:spcPts val="0"/>
              </a:spcAft>
              <a:buClr>
                <a:schemeClr val="dk1"/>
              </a:buClr>
              <a:buSzPts val="1600"/>
              <a:buFont typeface="Times New Roman"/>
              <a:buChar char="●"/>
            </a:pPr>
            <a:r>
              <a:rPr lang="en" sz="1700">
                <a:solidFill>
                  <a:schemeClr val="dk1"/>
                </a:solidFill>
                <a:latin typeface="Times New Roman"/>
                <a:ea typeface="Times New Roman"/>
                <a:cs typeface="Times New Roman"/>
                <a:sym typeface="Times New Roman"/>
              </a:rPr>
              <a:t>Supports different transfer types on the AHB interface, including NONSEQUENTIAL, SEQUENTIAL, IDLE, and BUSY transfers, ensuring proper transaction flow control and efficient bus utilization.</a:t>
            </a:r>
            <a:endParaRPr sz="17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sz="1700">
              <a:solidFill>
                <a:schemeClr val="dk1"/>
              </a:solidFill>
              <a:latin typeface="Times New Roman"/>
              <a:ea typeface="Times New Roman"/>
              <a:cs typeface="Times New Roman"/>
              <a:sym typeface="Times New Roman"/>
            </a:endParaRPr>
          </a:p>
          <a:p>
            <a:pPr marL="457200" lvl="0" indent="0" algn="l" rtl="0">
              <a:spcBef>
                <a:spcPts val="1000"/>
              </a:spcBef>
              <a:spcAft>
                <a:spcPts val="0"/>
              </a:spcAft>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98" name="Google Shape;98;p18"/>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Design Features:</a:t>
            </a:r>
            <a:endParaRPr sz="2388" b="1">
              <a:latin typeface="Times New Roman"/>
              <a:ea typeface="Times New Roman"/>
              <a:cs typeface="Times New Roman"/>
              <a:sym typeface="Times New Roman"/>
            </a:endParaRPr>
          </a:p>
        </p:txBody>
      </p:sp>
      <p:cxnSp>
        <p:nvCxnSpPr>
          <p:cNvPr id="99" name="Google Shape;99;p18"/>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00" name="Google Shape;100;p18"/>
          <p:cNvSpPr txBox="1"/>
          <p:nvPr/>
        </p:nvSpPr>
        <p:spPr>
          <a:xfrm>
            <a:off x="589375" y="1157000"/>
            <a:ext cx="7840200" cy="39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u="sng">
                <a:solidFill>
                  <a:schemeClr val="dk1"/>
                </a:solidFill>
                <a:latin typeface="Times New Roman"/>
                <a:ea typeface="Times New Roman"/>
                <a:cs typeface="Times New Roman"/>
                <a:sym typeface="Times New Roman"/>
              </a:rPr>
              <a:t>Input Signals</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hclk - Clock signal for the AHB interface.</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hresetn - Active low reset signal for the AHB interface.</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hsize[2:0] - Size of the transfer on the AHB interface.</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hburst[2:0] - Specifies the type of burst operation. (Future Scope)</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haddr[31:0] - 32-bit address for the AHB transfer.</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htrans[1:0] -Transfer type on the AHB interface (NONSEQUENTIAL, SEQUENTIAL, IDLE or BUSY).</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hwrite - When HIGH this signal indicates a write transfer, and when LOW, a read transfer.</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hwdata[31:0] - 32-bit write data on the AHB interface.</a:t>
            </a:r>
            <a:endParaRPr sz="1500">
              <a:solidFill>
                <a:schemeClr val="dk1"/>
              </a:solidFill>
              <a:latin typeface="Times New Roman"/>
              <a:ea typeface="Times New Roman"/>
              <a:cs typeface="Times New Roman"/>
              <a:sym typeface="Times New Roman"/>
            </a:endParaRPr>
          </a:p>
          <a:p>
            <a:pPr marL="457200" lvl="0" indent="-323850" algn="l" rtl="0">
              <a:lnSpc>
                <a:spcPct val="106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hreadyin - Ready signal indicating the availability of the AHB interface.</a:t>
            </a:r>
            <a:endParaRPr sz="1500">
              <a:solidFill>
                <a:schemeClr val="dk1"/>
              </a:solidFill>
              <a:latin typeface="Times New Roman"/>
              <a:ea typeface="Times New Roman"/>
              <a:cs typeface="Times New Roman"/>
              <a:sym typeface="Times New Roman"/>
            </a:endParaRPr>
          </a:p>
          <a:p>
            <a:pPr marL="457200" lvl="0" indent="-323850" algn="l" rtl="0">
              <a:lnSpc>
                <a:spcPct val="106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prdata[31:0] - Read data on the APB interface.</a:t>
            </a:r>
            <a:endParaRPr sz="1500">
              <a:solidFill>
                <a:schemeClr val="dk1"/>
              </a:solidFill>
              <a:latin typeface="Times New Roman"/>
              <a:ea typeface="Times New Roman"/>
              <a:cs typeface="Times New Roman"/>
              <a:sym typeface="Times New Roman"/>
            </a:endParaRPr>
          </a:p>
          <a:p>
            <a:pPr marL="457200" lvl="0" indent="0" algn="l" rtl="0">
              <a:spcBef>
                <a:spcPts val="1000"/>
              </a:spcBef>
              <a:spcAft>
                <a:spcPts val="0"/>
              </a:spcAft>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4"/>
        <p:cNvGrpSpPr/>
        <p:nvPr/>
      </p:nvGrpSpPr>
      <p:grpSpPr>
        <a:xfrm>
          <a:off x="0" y="0"/>
          <a:ext cx="0" cy="0"/>
          <a:chOff x="0" y="0"/>
          <a:chExt cx="0" cy="0"/>
        </a:xfrm>
      </p:grpSpPr>
      <p:pic>
        <p:nvPicPr>
          <p:cNvPr id="105" name="Google Shape;105;p19"/>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06" name="Google Shape;106;p19"/>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Design Features:</a:t>
            </a:r>
            <a:endParaRPr sz="2388" b="1">
              <a:latin typeface="Times New Roman"/>
              <a:ea typeface="Times New Roman"/>
              <a:cs typeface="Times New Roman"/>
              <a:sym typeface="Times New Roman"/>
            </a:endParaRPr>
          </a:p>
        </p:txBody>
      </p:sp>
      <p:cxnSp>
        <p:nvCxnSpPr>
          <p:cNvPr id="107" name="Google Shape;107;p19"/>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sp>
        <p:nvSpPr>
          <p:cNvPr id="108" name="Google Shape;108;p19"/>
          <p:cNvSpPr txBox="1"/>
          <p:nvPr/>
        </p:nvSpPr>
        <p:spPr>
          <a:xfrm>
            <a:off x="589375" y="1157000"/>
            <a:ext cx="7840200" cy="393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u="sng">
                <a:solidFill>
                  <a:schemeClr val="dk1"/>
                </a:solidFill>
                <a:latin typeface="Times New Roman"/>
                <a:ea typeface="Times New Roman"/>
                <a:cs typeface="Times New Roman"/>
                <a:sym typeface="Times New Roman"/>
              </a:rPr>
              <a:t>Output Signals</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marL="457200" lvl="0" indent="-323850" algn="l" rtl="0">
              <a:lnSpc>
                <a:spcPct val="106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hrdata[31:0] - 32-bit read data from the AHB interface.</a:t>
            </a:r>
            <a:endParaRPr sz="1500">
              <a:solidFill>
                <a:schemeClr val="dk1"/>
              </a:solidFill>
              <a:latin typeface="Times New Roman"/>
              <a:ea typeface="Times New Roman"/>
              <a:cs typeface="Times New Roman"/>
              <a:sym typeface="Times New Roman"/>
            </a:endParaRPr>
          </a:p>
          <a:p>
            <a:pPr marL="457200" lvl="0" indent="-323850" algn="l" rtl="0">
              <a:lnSpc>
                <a:spcPct val="106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hreadyout - Ready signal indicating the readiness of the AHB interface.</a:t>
            </a:r>
            <a:endParaRPr sz="1500">
              <a:solidFill>
                <a:schemeClr val="dk1"/>
              </a:solidFill>
              <a:latin typeface="Times New Roman"/>
              <a:ea typeface="Times New Roman"/>
              <a:cs typeface="Times New Roman"/>
              <a:sym typeface="Times New Roman"/>
            </a:endParaRPr>
          </a:p>
          <a:p>
            <a:pPr marL="457200" lvl="0" indent="-323850" algn="l" rtl="0">
              <a:lnSpc>
                <a:spcPct val="106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hresp[1:0] - Response indicating the status of the AHB transfer.</a:t>
            </a:r>
            <a:endParaRPr sz="1500">
              <a:solidFill>
                <a:schemeClr val="dk1"/>
              </a:solidFill>
              <a:latin typeface="Times New Roman"/>
              <a:ea typeface="Times New Roman"/>
              <a:cs typeface="Times New Roman"/>
              <a:sym typeface="Times New Roman"/>
            </a:endParaRPr>
          </a:p>
          <a:p>
            <a:pPr marL="457200" lvl="0" indent="-323850" algn="l" rtl="0">
              <a:lnSpc>
                <a:spcPct val="106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psel[2:0] - The signal indicates that the slave device is selected, and that a data transfer is required. It has the same timing as the peripheral address bus. It becomes HIGH at the same time as PADDR, but will be set LOW at the end of the transfer.</a:t>
            </a:r>
            <a:endParaRPr sz="1500">
              <a:solidFill>
                <a:schemeClr val="dk1"/>
              </a:solidFill>
              <a:latin typeface="Times New Roman"/>
              <a:ea typeface="Times New Roman"/>
              <a:cs typeface="Times New Roman"/>
              <a:sym typeface="Times New Roman"/>
            </a:endParaRPr>
          </a:p>
          <a:p>
            <a:pPr marL="457200" lvl="0" indent="-323850" algn="l" rtl="0">
              <a:lnSpc>
                <a:spcPct val="106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penable - Enable signal for the APB interface.</a:t>
            </a:r>
            <a:endParaRPr sz="1500">
              <a:solidFill>
                <a:schemeClr val="dk1"/>
              </a:solidFill>
              <a:latin typeface="Times New Roman"/>
              <a:ea typeface="Times New Roman"/>
              <a:cs typeface="Times New Roman"/>
              <a:sym typeface="Times New Roman"/>
            </a:endParaRPr>
          </a:p>
          <a:p>
            <a:pPr marL="457200" lvl="0" indent="-323850" algn="l" rtl="0">
              <a:lnSpc>
                <a:spcPct val="106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paddr[31:0] - 32-bit address for the APB transfer.</a:t>
            </a:r>
            <a:endParaRPr sz="1500">
              <a:solidFill>
                <a:schemeClr val="dk1"/>
              </a:solidFill>
              <a:latin typeface="Times New Roman"/>
              <a:ea typeface="Times New Roman"/>
              <a:cs typeface="Times New Roman"/>
              <a:sym typeface="Times New Roman"/>
            </a:endParaRPr>
          </a:p>
          <a:p>
            <a:pPr marL="457200" lvl="0" indent="-323850" algn="l" rtl="0">
              <a:lnSpc>
                <a:spcPct val="106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pwrite - This signal indicates a write to a peripheral when HIGH, and a read from a peripheral when LOW. It has the same timing as the peripheral address bus.</a:t>
            </a:r>
            <a:endParaRPr sz="1500">
              <a:solidFill>
                <a:schemeClr val="dk1"/>
              </a:solidFill>
              <a:latin typeface="Times New Roman"/>
              <a:ea typeface="Times New Roman"/>
              <a:cs typeface="Times New Roman"/>
              <a:sym typeface="Times New Roman"/>
            </a:endParaRPr>
          </a:p>
          <a:p>
            <a:pPr marL="457200" lvl="0"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pwdata[31:0] – 32-bit write data on the APB interface.</a:t>
            </a:r>
            <a:endParaRPr sz="150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14" name="Google Shape;114;p20"/>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Design Implementation:</a:t>
            </a:r>
            <a:endParaRPr sz="2388" b="1">
              <a:latin typeface="Times New Roman"/>
              <a:ea typeface="Times New Roman"/>
              <a:cs typeface="Times New Roman"/>
              <a:sym typeface="Times New Roman"/>
            </a:endParaRPr>
          </a:p>
        </p:txBody>
      </p:sp>
      <p:cxnSp>
        <p:nvCxnSpPr>
          <p:cNvPr id="115" name="Google Shape;115;p20"/>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pic>
        <p:nvPicPr>
          <p:cNvPr id="116" name="Google Shape;116;p20"/>
          <p:cNvPicPr preferRelativeResize="0"/>
          <p:nvPr/>
        </p:nvPicPr>
        <p:blipFill>
          <a:blip r:embed="rId4">
            <a:alphaModFix/>
          </a:blip>
          <a:stretch>
            <a:fillRect/>
          </a:stretch>
        </p:blipFill>
        <p:spPr>
          <a:xfrm>
            <a:off x="2182025" y="1254875"/>
            <a:ext cx="4686575" cy="3415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7134850" y="4351625"/>
            <a:ext cx="1652178" cy="459350"/>
          </a:xfrm>
          <a:prstGeom prst="rect">
            <a:avLst/>
          </a:prstGeom>
          <a:noFill/>
          <a:ln>
            <a:noFill/>
          </a:ln>
        </p:spPr>
      </p:pic>
      <p:sp>
        <p:nvSpPr>
          <p:cNvPr id="122" name="Google Shape;122;p21"/>
          <p:cNvSpPr txBox="1">
            <a:spLocks noGrp="1"/>
          </p:cNvSpPr>
          <p:nvPr>
            <p:ph type="title"/>
          </p:nvPr>
        </p:nvSpPr>
        <p:spPr>
          <a:xfrm>
            <a:off x="446950" y="341450"/>
            <a:ext cx="6373500" cy="52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388" b="1">
                <a:latin typeface="Times New Roman"/>
                <a:ea typeface="Times New Roman"/>
                <a:cs typeface="Times New Roman"/>
                <a:sym typeface="Times New Roman"/>
              </a:rPr>
              <a:t>Design Implementation:</a:t>
            </a:r>
            <a:endParaRPr sz="2388" b="1">
              <a:latin typeface="Times New Roman"/>
              <a:ea typeface="Times New Roman"/>
              <a:cs typeface="Times New Roman"/>
              <a:sym typeface="Times New Roman"/>
            </a:endParaRPr>
          </a:p>
        </p:txBody>
      </p:sp>
      <p:cxnSp>
        <p:nvCxnSpPr>
          <p:cNvPr id="123" name="Google Shape;123;p21"/>
          <p:cNvCxnSpPr/>
          <p:nvPr/>
        </p:nvCxnSpPr>
        <p:spPr>
          <a:xfrm>
            <a:off x="446950" y="863450"/>
            <a:ext cx="8156700" cy="0"/>
          </a:xfrm>
          <a:prstGeom prst="straightConnector1">
            <a:avLst/>
          </a:prstGeom>
          <a:noFill/>
          <a:ln w="28575" cap="flat" cmpd="sng">
            <a:solidFill>
              <a:schemeClr val="dk2"/>
            </a:solidFill>
            <a:prstDash val="solid"/>
            <a:round/>
            <a:headEnd type="none" w="med" len="med"/>
            <a:tailEnd type="none" w="med" len="med"/>
          </a:ln>
        </p:spPr>
      </p:cxnSp>
      <p:pic>
        <p:nvPicPr>
          <p:cNvPr id="124" name="Google Shape;124;p21"/>
          <p:cNvPicPr preferRelativeResize="0"/>
          <p:nvPr/>
        </p:nvPicPr>
        <p:blipFill>
          <a:blip r:embed="rId4">
            <a:alphaModFix/>
          </a:blip>
          <a:stretch>
            <a:fillRect/>
          </a:stretch>
        </p:blipFill>
        <p:spPr>
          <a:xfrm>
            <a:off x="533050" y="991917"/>
            <a:ext cx="6373499" cy="373058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2160</Words>
  <PresentationFormat>On-screen Show (16:9)</PresentationFormat>
  <Paragraphs>198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Times New Roman</vt:lpstr>
      <vt:lpstr>Roboto Mono</vt:lpstr>
      <vt:lpstr>Simple Light</vt:lpstr>
      <vt:lpstr>ECE 593 - Fundamentals of Pre-Silicon Validation</vt:lpstr>
      <vt:lpstr>Project Introduction:</vt:lpstr>
      <vt:lpstr>Project Introduction:</vt:lpstr>
      <vt:lpstr>Project Introduction:</vt:lpstr>
      <vt:lpstr>Design Features:</vt:lpstr>
      <vt:lpstr>Design Features:</vt:lpstr>
      <vt:lpstr>Design Features:</vt:lpstr>
      <vt:lpstr>Design Implementation:</vt:lpstr>
      <vt:lpstr>Design Implementation:</vt:lpstr>
      <vt:lpstr>VIP Implementation:</vt:lpstr>
      <vt:lpstr>VIP Implementation:</vt:lpstr>
      <vt:lpstr>VIP Implementation:</vt:lpstr>
      <vt:lpstr>VIP Implementation:</vt:lpstr>
      <vt:lpstr>VIP Implementation:</vt:lpstr>
      <vt:lpstr>VIP Implementation:</vt:lpstr>
      <vt:lpstr>VIP Implementation:</vt:lpstr>
      <vt:lpstr>VIP Implementation:</vt:lpstr>
      <vt:lpstr>VIP Implementation:</vt:lpstr>
      <vt:lpstr>Coverage:</vt:lpstr>
      <vt:lpstr>Code coverage and functional coverage:</vt:lpstr>
      <vt:lpstr>Assertion:</vt:lpstr>
      <vt:lpstr>Steps to run:</vt:lpstr>
      <vt:lpstr>Output:</vt:lpstr>
      <vt:lpstr>Output:</vt:lpstr>
      <vt:lpstr>Bug Injection:</vt:lpstr>
      <vt:lpstr>Bug Injection:</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593 - Fundamentals of Pre-Silicon Validation</dc:title>
  <cp:lastModifiedBy>Ragha</cp:lastModifiedBy>
  <cp:revision>1</cp:revision>
  <dcterms:modified xsi:type="dcterms:W3CDTF">2025-03-05T06:57:48Z</dcterms:modified>
</cp:coreProperties>
</file>