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82" r:id="rId9"/>
    <p:sldId id="283" r:id="rId10"/>
    <p:sldId id="284"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5" d="100"/>
          <a:sy n="65" d="100"/>
        </p:scale>
        <p:origin x="32" y="10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8/29/2021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8/29/2021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a:solidFill>
                  <a:srgbClr val="FF6600"/>
                </a:solidFill>
              </a:rPr>
              <a:t>28-Aug-2021</a:t>
            </a:r>
            <a:endParaRPr lang="en-US" sz="2500" dirty="0">
              <a:solidFill>
                <a:srgbClr val="FF6600"/>
              </a:solidFill>
            </a:endParaRPr>
          </a:p>
        </p:txBody>
      </p:sp>
      <p:sp>
        <p:nvSpPr>
          <p:cNvPr id="2" name="TextBox 1">
            <a:extLst>
              <a:ext uri="{FF2B5EF4-FFF2-40B4-BE49-F238E27FC236}">
                <a16:creationId xmlns:a16="http://schemas.microsoft.com/office/drawing/2014/main" id="{5ACE2FA5-980F-4CAF-8493-F179E3DAAD74}"/>
              </a:ext>
            </a:extLst>
          </p:cNvPr>
          <p:cNvSpPr txBox="1"/>
          <p:nvPr/>
        </p:nvSpPr>
        <p:spPr>
          <a:xfrm>
            <a:off x="9389806" y="6371303"/>
            <a:ext cx="3028335" cy="369332"/>
          </a:xfrm>
          <a:prstGeom prst="rect">
            <a:avLst/>
          </a:prstGeom>
          <a:noFill/>
        </p:spPr>
        <p:txBody>
          <a:bodyPr wrap="square" rtlCol="0">
            <a:spAutoFit/>
          </a:bodyPr>
          <a:lstStyle/>
          <a:p>
            <a:r>
              <a:rPr lang="en-US" b="1" dirty="0">
                <a:solidFill>
                  <a:schemeClr val="bg1"/>
                </a:solidFill>
              </a:rPr>
              <a:t>Done by : Raghad </a:t>
            </a:r>
            <a:r>
              <a:rPr lang="en-US" b="1" dirty="0" err="1">
                <a:solidFill>
                  <a:schemeClr val="bg1"/>
                </a:solidFill>
              </a:rPr>
              <a:t>Almeataz</a:t>
            </a:r>
            <a:endParaRPr lang="en-GB" b="1" dirty="0">
              <a:solidFill>
                <a:schemeClr val="bg1"/>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158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GB" sz="4200" b="1" dirty="0">
                <a:solidFill>
                  <a:schemeClr val="accent2"/>
                </a:solidFill>
                <a:latin typeface="+mj-lt"/>
              </a:rPr>
              <a:t>Which Cab costs more?</a:t>
            </a:r>
          </a:p>
        </p:txBody>
      </p:sp>
      <p:sp>
        <p:nvSpPr>
          <p:cNvPr id="10" name="TextBox 9">
            <a:extLst>
              <a:ext uri="{FF2B5EF4-FFF2-40B4-BE49-F238E27FC236}">
                <a16:creationId xmlns:a16="http://schemas.microsoft.com/office/drawing/2014/main" id="{2E32FE3E-847A-4877-917C-6765094D2D9D}"/>
              </a:ext>
            </a:extLst>
          </p:cNvPr>
          <p:cNvSpPr txBox="1"/>
          <p:nvPr/>
        </p:nvSpPr>
        <p:spPr>
          <a:xfrm>
            <a:off x="9114797" y="1395497"/>
            <a:ext cx="3077203" cy="1367234"/>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Average spending of Yellow Cab is between 290 to 300.</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Average spending of Pink Cab is between 240 to 260.</a:t>
            </a:r>
          </a:p>
        </p:txBody>
      </p:sp>
      <p:pic>
        <p:nvPicPr>
          <p:cNvPr id="3" name="Picture 2">
            <a:extLst>
              <a:ext uri="{FF2B5EF4-FFF2-40B4-BE49-F238E27FC236}">
                <a16:creationId xmlns:a16="http://schemas.microsoft.com/office/drawing/2014/main" id="{B0AFA4DD-9A21-4B29-BAAF-79518F25AAF3}"/>
              </a:ext>
            </a:extLst>
          </p:cNvPr>
          <p:cNvPicPr>
            <a:picLocks noChangeAspect="1"/>
          </p:cNvPicPr>
          <p:nvPr/>
        </p:nvPicPr>
        <p:blipFill>
          <a:blip r:embed="rId2"/>
          <a:stretch>
            <a:fillRect/>
          </a:stretch>
        </p:blipFill>
        <p:spPr>
          <a:xfrm>
            <a:off x="136230" y="1680856"/>
            <a:ext cx="10031746" cy="4698413"/>
          </a:xfrm>
          <a:prstGeom prst="rect">
            <a:avLst/>
          </a:prstGeom>
        </p:spPr>
      </p:pic>
    </p:spTree>
    <p:extLst>
      <p:ext uri="{BB962C8B-B14F-4D97-AF65-F5344CB8AC3E}">
        <p14:creationId xmlns:p14="http://schemas.microsoft.com/office/powerpoint/2010/main" val="211812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346779"/>
            <a:ext cx="11430000" cy="5496954"/>
          </a:xfrm>
          <a:prstGeom prst="rect">
            <a:avLst/>
          </a:prstGeom>
          <a:noFill/>
        </p:spPr>
        <p:txBody>
          <a:bodyPr wrap="square" rtlCol="0">
            <a:spAutoFit/>
          </a:bodyPr>
          <a:lstStyle/>
          <a:p>
            <a:pPr algn="just"/>
            <a:r>
              <a:rPr lang="en-US" b="1" dirty="0"/>
              <a:t>Results</a:t>
            </a:r>
            <a:r>
              <a:rPr lang="en-US" sz="1600" b="1" dirty="0"/>
              <a:t>:</a:t>
            </a:r>
          </a:p>
          <a:p>
            <a:pPr marL="342900" marR="0" lvl="0" indent="-342900" algn="just"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Yellow cab generated more revenue than Pink Cab considering the number of transactions for each and both generated less in year 2018.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Yellow Cab, we can see a noticeable peak in May and June in all years, which indicate and increased demand.</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In Pink Cab, we can see there is loss in profit from January to May. Then the profit keeps increasing.</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There highest number of transactions by a single customer in Yellow Cab is more than 40 while in Pink Cab is less than 20 transactions. </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Males use the cabs more than women in all cities.</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Yellow Cab is popular in New York, Chicago, Washington DC, Los Angeles and Boston respectively while in Pink Cab is popular in Los Angeles, New York, San Diego, Chicago and Boston respectively. </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Yellow cab is used approximately 5X more than Pink Cab by both genders.</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There is a positive relationship between KM travelled and Price charged. </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Yellow Cab has generated higher charges at 50KM than Pink Cab.</a:t>
            </a:r>
          </a:p>
          <a:p>
            <a:pPr marL="342900" marR="0" lvl="0" indent="-342900" algn="just">
              <a:lnSpc>
                <a:spcPct val="107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Average spending of Yellow Cab is between 290 to 300 while average spending of Pink Cab is between 240 to 260.</a:t>
            </a:r>
          </a:p>
          <a:p>
            <a:pPr marR="0" lvl="0" algn="just">
              <a:lnSpc>
                <a:spcPct val="107000"/>
              </a:lnSpc>
              <a:spcBef>
                <a:spcPts val="0"/>
              </a:spcBef>
              <a:spcAft>
                <a:spcPts val="800"/>
              </a:spcAft>
            </a:pPr>
            <a:r>
              <a:rPr lang="en-GB" b="1" dirty="0">
                <a:latin typeface="Calibri" panose="020F0502020204030204" pitchFamily="34" charset="0"/>
                <a:ea typeface="Calibri" panose="020F0502020204030204" pitchFamily="34" charset="0"/>
                <a:cs typeface="Arial" panose="020B0604020202020204" pitchFamily="34" charset="0"/>
              </a:rPr>
              <a:t>Recommendations:</a:t>
            </a:r>
          </a:p>
          <a:p>
            <a:pPr marL="285750" marR="0" lvl="0" indent="-285750" algn="just">
              <a:lnSpc>
                <a:spcPct val="107000"/>
              </a:lnSpc>
              <a:spcBef>
                <a:spcPts val="0"/>
              </a:spcBef>
              <a:spcAft>
                <a:spcPts val="800"/>
              </a:spcAft>
              <a:buFont typeface="Arial" panose="020B0604020202020204" pitchFamily="34" charset="0"/>
              <a:buChar char="•"/>
            </a:pPr>
            <a:r>
              <a:rPr lang="en-GB" i="0" dirty="0">
                <a:effectLst/>
                <a:latin typeface="-apple-system"/>
              </a:rPr>
              <a:t>Based on results, despite the high spent charges, it is recommended to invest in Yellow Cab since it has 5X more Customers than Pink Cab and it generates almost double profit than Pink Cab. In addition, it operates on high population cities with high income customers.</a:t>
            </a: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Conclusion</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945004"/>
            <a:ext cx="5558973" cy="967991"/>
          </a:xfrm>
        </p:spPr>
        <p:txBody>
          <a:bodyPr>
            <a:normAutofit lnSpcReduction="10000"/>
          </a:bodyPr>
          <a:lstStyle/>
          <a:p>
            <a:r>
              <a:rPr lang="en-US" sz="6600" dirty="0">
                <a:solidFill>
                  <a:srgbClr val="FF6600"/>
                </a:solidFill>
              </a:rPr>
              <a:t>Thank You</a:t>
            </a: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30" y="5751876"/>
            <a:ext cx="1654627" cy="1676450"/>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r>
              <a:rPr lang="en-GB" sz="2400" b="1" dirty="0"/>
              <a:t>Problem:</a:t>
            </a:r>
          </a:p>
          <a:p>
            <a:r>
              <a:rPr lang="en-GB" sz="24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400" dirty="0"/>
          </a:p>
          <a:p>
            <a:pPr marL="0" indent="0">
              <a:buNone/>
            </a:pPr>
            <a:r>
              <a:rPr lang="en-US" sz="2400" b="1" dirty="0"/>
              <a:t>Objective : </a:t>
            </a:r>
          </a:p>
          <a:p>
            <a:r>
              <a:rPr lang="en-US" sz="2400" dirty="0"/>
              <a:t>Identify which cab is more profitable to XYZ Company if they invested in through creating actionable insights.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430950" y="2090172"/>
            <a:ext cx="11330099" cy="2677656"/>
          </a:xfrm>
          <a:prstGeom prst="rect">
            <a:avLst/>
          </a:prstGeom>
          <a:noFill/>
        </p:spPr>
        <p:txBody>
          <a:bodyPr wrap="square" rtlCol="0">
            <a:spAutoFit/>
          </a:bodyPr>
          <a:lstStyle/>
          <a:p>
            <a:r>
              <a:rPr lang="en-US" sz="2400" dirty="0"/>
              <a:t>The dataset is a combination of 4 datasets, which collectively contains 18 features and </a:t>
            </a:r>
            <a:r>
              <a:rPr lang="en-GB" sz="2400" b="0" i="0" dirty="0">
                <a:effectLst/>
                <a:latin typeface="-apple-system"/>
              </a:rPr>
              <a:t>359392 rows.</a:t>
            </a:r>
          </a:p>
          <a:p>
            <a:endParaRPr lang="en-GB" sz="2400" b="0" i="0" dirty="0">
              <a:effectLst/>
              <a:latin typeface="-apple-system"/>
            </a:endParaRPr>
          </a:p>
          <a:p>
            <a:r>
              <a:rPr lang="en-GB" sz="2400" dirty="0">
                <a:latin typeface="-apple-system"/>
              </a:rPr>
              <a:t>4 of 18 features are derived from existing columns.</a:t>
            </a:r>
          </a:p>
          <a:p>
            <a:endParaRPr lang="en-GB" sz="2400" dirty="0">
              <a:latin typeface="-apple-system"/>
            </a:endParaRPr>
          </a:p>
          <a:p>
            <a:r>
              <a:rPr lang="en-GB" sz="2400" dirty="0">
                <a:latin typeface="-apple-system"/>
              </a:rPr>
              <a:t>The dataset contains information about transaction charges, costumer demographics and the cities that the Cabs operates in.</a:t>
            </a:r>
            <a:endParaRPr lang="en-US" sz="2400"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Dataset Overview</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5731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Change Over Years</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441FDE38-079F-4872-93EA-02CEDDC44D45}"/>
              </a:ext>
            </a:extLst>
          </p:cNvPr>
          <p:cNvPicPr>
            <a:picLocks noChangeAspect="1"/>
          </p:cNvPicPr>
          <p:nvPr/>
        </p:nvPicPr>
        <p:blipFill>
          <a:blip r:embed="rId2"/>
          <a:stretch>
            <a:fillRect/>
          </a:stretch>
        </p:blipFill>
        <p:spPr>
          <a:xfrm>
            <a:off x="0" y="1718890"/>
            <a:ext cx="9114797" cy="4268956"/>
          </a:xfrm>
          <a:prstGeom prst="rect">
            <a:avLst/>
          </a:prstGeom>
        </p:spPr>
      </p:pic>
      <p:sp>
        <p:nvSpPr>
          <p:cNvPr id="11" name="TextBox 10">
            <a:extLst>
              <a:ext uri="{FF2B5EF4-FFF2-40B4-BE49-F238E27FC236}">
                <a16:creationId xmlns:a16="http://schemas.microsoft.com/office/drawing/2014/main" id="{73CCFC18-8973-483A-AB61-43C47606388A}"/>
              </a:ext>
            </a:extLst>
          </p:cNvPr>
          <p:cNvSpPr txBox="1"/>
          <p:nvPr/>
        </p:nvSpPr>
        <p:spPr>
          <a:xfrm>
            <a:off x="9114797" y="1248017"/>
            <a:ext cx="3077203" cy="5355312"/>
          </a:xfrm>
          <a:prstGeom prst="rect">
            <a:avLst/>
          </a:prstGeom>
          <a:noFill/>
        </p:spPr>
        <p:txBody>
          <a:bodyPr wrap="square" rtlCol="0">
            <a:spAutoFit/>
          </a:bodyPr>
          <a:lstStyle/>
          <a:p>
            <a:pPr marL="285750" indent="-285750" algn="just">
              <a:buFontTx/>
              <a:buChar char="-"/>
            </a:pPr>
            <a:r>
              <a:rPr lang="en-GB" b="1" i="0" dirty="0">
                <a:effectLst/>
              </a:rPr>
              <a:t>Yellow cab generated more revenue than Pink Cab considering the number of transactions for each.</a:t>
            </a:r>
          </a:p>
          <a:p>
            <a:pPr algn="just"/>
            <a:endParaRPr lang="en-GB" b="1" i="0" dirty="0">
              <a:effectLst/>
            </a:endParaRPr>
          </a:p>
          <a:p>
            <a:pPr marL="285750" indent="-285750" algn="just">
              <a:buFontTx/>
              <a:buChar char="-"/>
            </a:pPr>
            <a:r>
              <a:rPr lang="en-GB" b="1" i="0" dirty="0">
                <a:effectLst/>
              </a:rPr>
              <a:t>Both cabs generate less in year 2018.</a:t>
            </a:r>
          </a:p>
          <a:p>
            <a:pPr algn="just"/>
            <a:endParaRPr lang="en-GB" b="1" i="0" dirty="0">
              <a:effectLst/>
            </a:endParaRPr>
          </a:p>
          <a:p>
            <a:pPr marL="285750" indent="-285750" algn="just">
              <a:buFontTx/>
              <a:buChar char="-"/>
            </a:pPr>
            <a:r>
              <a:rPr lang="en-GB" b="1" i="0" dirty="0">
                <a:effectLst/>
              </a:rPr>
              <a:t>In Yellow Cab, we can see a noticeable peak in May and June in all years, which indicate and increased demand.</a:t>
            </a:r>
          </a:p>
          <a:p>
            <a:pPr algn="just"/>
            <a:endParaRPr lang="en-GB" b="1" i="0" dirty="0">
              <a:effectLst/>
            </a:endParaRPr>
          </a:p>
          <a:p>
            <a:pPr marL="285750" indent="-285750" algn="just">
              <a:buFontTx/>
              <a:buChar char="-"/>
            </a:pPr>
            <a:r>
              <a:rPr lang="en-GB" b="1" i="0" dirty="0">
                <a:effectLst/>
              </a:rPr>
              <a:t>In Pink Cab, we can see there is loss in profit from January to May. Then the profit keeps increasing.</a:t>
            </a:r>
          </a:p>
          <a:p>
            <a:pPr algn="just"/>
            <a:endParaRPr lang="en-GB" b="1"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a:t>
            </a:r>
          </a:p>
        </p:txBody>
      </p:sp>
      <p:pic>
        <p:nvPicPr>
          <p:cNvPr id="6" name="Picture 5">
            <a:extLst>
              <a:ext uri="{FF2B5EF4-FFF2-40B4-BE49-F238E27FC236}">
                <a16:creationId xmlns:a16="http://schemas.microsoft.com/office/drawing/2014/main" id="{5A53C512-43E6-420F-8222-1622739A731D}"/>
              </a:ext>
            </a:extLst>
          </p:cNvPr>
          <p:cNvPicPr>
            <a:picLocks noChangeAspect="1"/>
          </p:cNvPicPr>
          <p:nvPr/>
        </p:nvPicPr>
        <p:blipFill rotWithShape="1">
          <a:blip r:embed="rId2"/>
          <a:srcRect l="7419" r="8227"/>
          <a:stretch/>
        </p:blipFill>
        <p:spPr>
          <a:xfrm>
            <a:off x="1111045" y="1371600"/>
            <a:ext cx="9969909" cy="4221075"/>
          </a:xfrm>
          <a:prstGeom prst="rect">
            <a:avLst/>
          </a:prstGeom>
        </p:spPr>
      </p:pic>
      <p:sp>
        <p:nvSpPr>
          <p:cNvPr id="7" name="TextBox 6">
            <a:extLst>
              <a:ext uri="{FF2B5EF4-FFF2-40B4-BE49-F238E27FC236}">
                <a16:creationId xmlns:a16="http://schemas.microsoft.com/office/drawing/2014/main" id="{538C375C-C971-4333-A8C7-90704E9E1BF2}"/>
              </a:ext>
            </a:extLst>
          </p:cNvPr>
          <p:cNvSpPr txBox="1"/>
          <p:nvPr/>
        </p:nvSpPr>
        <p:spPr>
          <a:xfrm>
            <a:off x="157315" y="5690997"/>
            <a:ext cx="10923639" cy="646331"/>
          </a:xfrm>
          <a:prstGeom prst="rect">
            <a:avLst/>
          </a:prstGeom>
          <a:noFill/>
        </p:spPr>
        <p:txBody>
          <a:bodyPr wrap="square" rtlCol="0">
            <a:spAutoFit/>
          </a:bodyPr>
          <a:lstStyle/>
          <a:p>
            <a:pPr marL="285750" indent="-285750">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There highest number of transactions by a single customer in Yellow Cab is more than 40 while in Pink Cab is less than 20 transactions. </a:t>
            </a:r>
            <a:endParaRPr lang="en-GB" b="1" dirty="0"/>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1951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GB" sz="4400" b="1" dirty="0">
                <a:solidFill>
                  <a:schemeClr val="accent2"/>
                </a:solidFill>
                <a:latin typeface="+mj-lt"/>
              </a:rPr>
              <a:t>Which cab is more used in each City?</a:t>
            </a:r>
          </a:p>
        </p:txBody>
      </p:sp>
      <p:pic>
        <p:nvPicPr>
          <p:cNvPr id="4" name="Picture 3">
            <a:extLst>
              <a:ext uri="{FF2B5EF4-FFF2-40B4-BE49-F238E27FC236}">
                <a16:creationId xmlns:a16="http://schemas.microsoft.com/office/drawing/2014/main" id="{7A5BB1E6-DF4D-421B-B0F8-B24A623009D3}"/>
              </a:ext>
            </a:extLst>
          </p:cNvPr>
          <p:cNvPicPr>
            <a:picLocks noChangeAspect="1"/>
          </p:cNvPicPr>
          <p:nvPr/>
        </p:nvPicPr>
        <p:blipFill>
          <a:blip r:embed="rId2"/>
          <a:stretch>
            <a:fillRect/>
          </a:stretch>
        </p:blipFill>
        <p:spPr>
          <a:xfrm>
            <a:off x="0" y="1577616"/>
            <a:ext cx="9438539" cy="5280384"/>
          </a:xfrm>
          <a:prstGeom prst="rect">
            <a:avLst/>
          </a:prstGeom>
        </p:spPr>
      </p:pic>
      <p:sp>
        <p:nvSpPr>
          <p:cNvPr id="9" name="TextBox 8">
            <a:extLst>
              <a:ext uri="{FF2B5EF4-FFF2-40B4-BE49-F238E27FC236}">
                <a16:creationId xmlns:a16="http://schemas.microsoft.com/office/drawing/2014/main" id="{F91DAF9F-6191-41A9-9334-5CA15670D163}"/>
              </a:ext>
            </a:extLst>
          </p:cNvPr>
          <p:cNvSpPr txBox="1"/>
          <p:nvPr/>
        </p:nvSpPr>
        <p:spPr>
          <a:xfrm>
            <a:off x="9114797" y="1395497"/>
            <a:ext cx="3077203" cy="4832413"/>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Males use the cabs more than women in all cities.</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Yellow Cab is popular in New York, Chicago, Washington DC, Los Angeles and Boston respectively.</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Pink Cab is popular in Los Angeles, New York, San Diego, Chicago and Boston respectively. </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Yellow cab is used approximately 5X more than Pink Cab by both genders.</a:t>
            </a:r>
          </a:p>
        </p:txBody>
      </p:sp>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GB" sz="4200" b="1" dirty="0">
                <a:solidFill>
                  <a:schemeClr val="accent2"/>
                </a:solidFill>
                <a:latin typeface="+mj-lt"/>
              </a:rPr>
              <a:t>Customer Demographics distributed by City 1</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1330A924-FC9D-4755-9E1A-0F2079192764}"/>
              </a:ext>
            </a:extLst>
          </p:cNvPr>
          <p:cNvPicPr>
            <a:picLocks noChangeAspect="1"/>
          </p:cNvPicPr>
          <p:nvPr/>
        </p:nvPicPr>
        <p:blipFill>
          <a:blip r:embed="rId2"/>
          <a:stretch>
            <a:fillRect/>
          </a:stretch>
        </p:blipFill>
        <p:spPr>
          <a:xfrm>
            <a:off x="0" y="1413670"/>
            <a:ext cx="9743768" cy="5444330"/>
          </a:xfrm>
          <a:prstGeom prst="rect">
            <a:avLst/>
          </a:prstGeom>
        </p:spPr>
      </p:pic>
      <p:sp>
        <p:nvSpPr>
          <p:cNvPr id="10" name="TextBox 9">
            <a:extLst>
              <a:ext uri="{FF2B5EF4-FFF2-40B4-BE49-F238E27FC236}">
                <a16:creationId xmlns:a16="http://schemas.microsoft.com/office/drawing/2014/main" id="{2E32FE3E-847A-4877-917C-6765094D2D9D}"/>
              </a:ext>
            </a:extLst>
          </p:cNvPr>
          <p:cNvSpPr txBox="1"/>
          <p:nvPr/>
        </p:nvSpPr>
        <p:spPr>
          <a:xfrm>
            <a:off x="9114797" y="1395497"/>
            <a:ext cx="3077203" cy="1959960"/>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 minimum – maximum ages of customers are (18-65).</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 average age of customers of both cabs is (34-37).</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GB" sz="4200" b="1" dirty="0">
                <a:solidFill>
                  <a:schemeClr val="accent2"/>
                </a:solidFill>
                <a:latin typeface="+mj-lt"/>
              </a:rPr>
              <a:t>Customer Demographics distributed by City 2</a:t>
            </a:r>
            <a:endParaRPr lang="en-US" sz="4200" dirty="0">
              <a:solidFill>
                <a:schemeClr val="accent2"/>
              </a:solidFill>
              <a:latin typeface="+mj-lt"/>
            </a:endParaRPr>
          </a:p>
        </p:txBody>
      </p:sp>
      <p:sp>
        <p:nvSpPr>
          <p:cNvPr id="10" name="TextBox 9">
            <a:extLst>
              <a:ext uri="{FF2B5EF4-FFF2-40B4-BE49-F238E27FC236}">
                <a16:creationId xmlns:a16="http://schemas.microsoft.com/office/drawing/2014/main" id="{2E32FE3E-847A-4877-917C-6765094D2D9D}"/>
              </a:ext>
            </a:extLst>
          </p:cNvPr>
          <p:cNvSpPr txBox="1"/>
          <p:nvPr/>
        </p:nvSpPr>
        <p:spPr>
          <a:xfrm>
            <a:off x="9114797" y="1395497"/>
            <a:ext cx="3077203" cy="1959960"/>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 minimum – maximum Income of customers are (2000-35000).</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 average income of customers of both cabs is (14000-15500).</a:t>
            </a:r>
          </a:p>
        </p:txBody>
      </p:sp>
      <p:pic>
        <p:nvPicPr>
          <p:cNvPr id="3" name="Picture 2">
            <a:extLst>
              <a:ext uri="{FF2B5EF4-FFF2-40B4-BE49-F238E27FC236}">
                <a16:creationId xmlns:a16="http://schemas.microsoft.com/office/drawing/2014/main" id="{DC1D6C94-DFA0-44DB-9054-ED5C77FC0543}"/>
              </a:ext>
            </a:extLst>
          </p:cNvPr>
          <p:cNvPicPr>
            <a:picLocks noChangeAspect="1"/>
          </p:cNvPicPr>
          <p:nvPr/>
        </p:nvPicPr>
        <p:blipFill>
          <a:blip r:embed="rId2"/>
          <a:stretch>
            <a:fillRect/>
          </a:stretch>
        </p:blipFill>
        <p:spPr>
          <a:xfrm>
            <a:off x="0" y="1395496"/>
            <a:ext cx="9764071" cy="5462503"/>
          </a:xfrm>
          <a:prstGeom prst="rect">
            <a:avLst/>
          </a:prstGeom>
        </p:spPr>
      </p:pic>
    </p:spTree>
    <p:extLst>
      <p:ext uri="{BB962C8B-B14F-4D97-AF65-F5344CB8AC3E}">
        <p14:creationId xmlns:p14="http://schemas.microsoft.com/office/powerpoint/2010/main" val="285513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158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GB" sz="4200" b="1" dirty="0">
                <a:solidFill>
                  <a:schemeClr val="accent2"/>
                </a:solidFill>
                <a:latin typeface="+mj-lt"/>
              </a:rPr>
              <a:t>Which Cab is more expensive on customers?</a:t>
            </a:r>
          </a:p>
        </p:txBody>
      </p:sp>
      <p:sp>
        <p:nvSpPr>
          <p:cNvPr id="10" name="TextBox 9">
            <a:extLst>
              <a:ext uri="{FF2B5EF4-FFF2-40B4-BE49-F238E27FC236}">
                <a16:creationId xmlns:a16="http://schemas.microsoft.com/office/drawing/2014/main" id="{2E32FE3E-847A-4877-917C-6765094D2D9D}"/>
              </a:ext>
            </a:extLst>
          </p:cNvPr>
          <p:cNvSpPr txBox="1"/>
          <p:nvPr/>
        </p:nvSpPr>
        <p:spPr>
          <a:xfrm>
            <a:off x="9114797" y="1395497"/>
            <a:ext cx="3077203" cy="2256323"/>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There is a positive relationship between KM travelled and Price charged. </a:t>
            </a:r>
          </a:p>
          <a:p>
            <a:pPr marL="285750" marR="0" indent="-285750">
              <a:lnSpc>
                <a:spcPct val="107000"/>
              </a:lnSpc>
              <a:spcBef>
                <a:spcPts val="0"/>
              </a:spcBef>
              <a:spcAft>
                <a:spcPts val="800"/>
              </a:spcAft>
              <a:buFontTx/>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Yellow Cab has generated higher charges at 50KM than Pink Cab.</a:t>
            </a:r>
          </a:p>
        </p:txBody>
      </p:sp>
      <p:pic>
        <p:nvPicPr>
          <p:cNvPr id="4" name="Picture 3">
            <a:extLst>
              <a:ext uri="{FF2B5EF4-FFF2-40B4-BE49-F238E27FC236}">
                <a16:creationId xmlns:a16="http://schemas.microsoft.com/office/drawing/2014/main" id="{FE2B363B-9BBE-4326-852D-A2A2A20631DD}"/>
              </a:ext>
            </a:extLst>
          </p:cNvPr>
          <p:cNvPicPr>
            <a:picLocks noChangeAspect="1"/>
          </p:cNvPicPr>
          <p:nvPr/>
        </p:nvPicPr>
        <p:blipFill>
          <a:blip r:embed="rId2"/>
          <a:stretch>
            <a:fillRect/>
          </a:stretch>
        </p:blipFill>
        <p:spPr>
          <a:xfrm>
            <a:off x="41134" y="1532270"/>
            <a:ext cx="9219047" cy="4698413"/>
          </a:xfrm>
          <a:prstGeom prst="rect">
            <a:avLst/>
          </a:prstGeom>
        </p:spPr>
      </p:pic>
    </p:spTree>
    <p:extLst>
      <p:ext uri="{BB962C8B-B14F-4D97-AF65-F5344CB8AC3E}">
        <p14:creationId xmlns:p14="http://schemas.microsoft.com/office/powerpoint/2010/main" val="167951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715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Symbol</vt:lpstr>
      <vt:lpstr>Office Theme</vt:lpstr>
      <vt:lpstr>PowerPoint Presentation</vt:lpstr>
      <vt:lpstr>Problem Statement –G2M(cab industry) case study</vt:lpstr>
      <vt:lpstr>Dataset Overview</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Raghad Ahmed</cp:lastModifiedBy>
  <cp:revision>151</cp:revision>
  <cp:lastPrinted>2019-08-24T08:13:50Z</cp:lastPrinted>
  <dcterms:created xsi:type="dcterms:W3CDTF">2019-08-19T15:39:24Z</dcterms:created>
  <dcterms:modified xsi:type="dcterms:W3CDTF">2021-08-28T23:59:01Z</dcterms:modified>
</cp:coreProperties>
</file>