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9" r:id="rId3"/>
    <p:sldId id="566" r:id="rId4"/>
    <p:sldId id="261" r:id="rId5"/>
    <p:sldId id="569" r:id="rId6"/>
    <p:sldId id="544" r:id="rId7"/>
    <p:sldId id="577" r:id="rId8"/>
    <p:sldId id="575" r:id="rId9"/>
    <p:sldId id="571" r:id="rId10"/>
    <p:sldId id="263" r:id="rId11"/>
    <p:sldId id="576" r:id="rId12"/>
    <p:sldId id="574" r:id="rId13"/>
  </p:sldIdLst>
  <p:sldSz cx="9144000" cy="5143500" type="screen16x9"/>
  <p:notesSz cx="6858000" cy="9144000"/>
  <p:embeddedFontLst>
    <p:embeddedFont>
      <p:font typeface="Aldhabi" panose="01000000000000000000" pitchFamily="2" charset="-78"/>
      <p:regular r:id="rId15"/>
    </p:embeddedFont>
    <p:embeddedFont>
      <p:font typeface="Andalus" panose="02020603050405020304" pitchFamily="18" charset="-78"/>
      <p:regular r:id="rId16"/>
    </p:embeddedFont>
    <p:embeddedFont>
      <p:font typeface="Arial Black" panose="020B0A04020102020204" pitchFamily="34" charset="0"/>
      <p:bold r:id="rId17"/>
    </p:embeddedFont>
    <p:embeddedFont>
      <p:font typeface="Arimo" panose="020B0604020202020204" charset="0"/>
      <p:regular r:id="rId18"/>
      <p:bold r:id="rId19"/>
      <p:italic r:id="rId20"/>
      <p:boldItalic r:id="rId21"/>
    </p:embeddedFont>
    <p:embeddedFont>
      <p:font typeface="Bahnschrift Condensed" panose="020B0502040204020203" pitchFamily="34" charset="0"/>
      <p:regular r:id="rId22"/>
      <p:bold r:id="rId23"/>
    </p:embeddedFont>
    <p:embeddedFont>
      <p:font typeface="Bebas Neue" panose="020B0604020202020204" charset="0"/>
      <p:regular r:id="rId24"/>
    </p:embeddedFont>
    <p:embeddedFont>
      <p:font typeface="Caladea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</p:embeddedFont>
    <p:embeddedFont>
      <p:font typeface="Fira Sans" panose="020B0503050000020004" pitchFamily="34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66338B-78D9-488F-A388-4F6A6F1F4E16}">
  <a:tblStyle styleId="{B266338B-78D9-488F-A388-4F6A6F1F4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نمط فاتح 2 - تميي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نمط متوسط 1 - تميي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نمط متوسط 4 - تميي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نمط متوسط 4 - تميي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f5e77e6543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f5e77e6543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30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 hasCustomPrompt="1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" hasCustomPrompt="1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 hasCustomPrompt="1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6" hasCustomPrompt="1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7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8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402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45512">
              <a:schemeClr val="bg1">
                <a:lumMod val="95000"/>
              </a:schemeClr>
            </a:gs>
            <a:gs pos="2000">
              <a:schemeClr val="accent2">
                <a:lumMod val="20000"/>
                <a:lumOff val="80000"/>
              </a:schemeClr>
            </a:gs>
            <a:gs pos="100000">
              <a:schemeClr val="lt1"/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8" r:id="rId5"/>
    <p:sldLayoutId id="2147483669" r:id="rId6"/>
    <p:sldLayoutId id="2147483675" r:id="rId7"/>
    <p:sldLayoutId id="2147483676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1078850" y="2443598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302333" y="2388859"/>
            <a:ext cx="6010811" cy="7644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DETECTION</a:t>
            </a:r>
            <a:b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b="1" dirty="0">
              <a:latin typeface="Bahnschrift Condensed" panose="020B0502040204020203" pitchFamily="34" charset="0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397073" y="1124793"/>
            <a:ext cx="267259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INTROUSION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6903720" y="212749"/>
            <a:ext cx="152598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19338" y="278059"/>
            <a:ext cx="570815" cy="19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624940" y="268950"/>
            <a:ext cx="65469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صورة 3" descr="صورة تحتوي على نص, لوحة الأهداف&#10;&#10;تم إنشاء الوصف تلقائياً">
            <a:extLst>
              <a:ext uri="{FF2B5EF4-FFF2-40B4-BE49-F238E27FC236}">
                <a16:creationId xmlns:a16="http://schemas.microsoft.com/office/drawing/2014/main" id="{D9FEDBB7-4AE7-49EE-9CA8-1DB39A82A6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6564120" y="1560971"/>
            <a:ext cx="2277547" cy="1515604"/>
          </a:xfrm>
          <a:prstGeom prst="rect">
            <a:avLst/>
          </a:prstGeom>
          <a:effectLst/>
        </p:spPr>
      </p:pic>
      <p:pic>
        <p:nvPicPr>
          <p:cNvPr id="6" name="صورة 5" descr="صورة تحتوي على نص, المصباح&#10;&#10;تم إنشاء الوصف تلقائياً">
            <a:extLst>
              <a:ext uri="{FF2B5EF4-FFF2-40B4-BE49-F238E27FC236}">
                <a16:creationId xmlns:a16="http://schemas.microsoft.com/office/drawing/2014/main" id="{053AEBE0-C67F-47B6-AFFE-3ACC5C29ADB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4848729" y="2990037"/>
            <a:ext cx="2817981" cy="1400129"/>
          </a:xfrm>
          <a:prstGeom prst="rect">
            <a:avLst/>
          </a:prstGeom>
        </p:spPr>
      </p:pic>
      <p:sp>
        <p:nvSpPr>
          <p:cNvPr id="83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6A963F58-2311-44AD-A81F-90C183906017}"/>
              </a:ext>
            </a:extLst>
          </p:cNvPr>
          <p:cNvSpPr txBox="1"/>
          <p:nvPr/>
        </p:nvSpPr>
        <p:spPr>
          <a:xfrm>
            <a:off x="2386175" y="26679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9EDF7865-7354-49B6-B205-833DFBF74C1F}"/>
              </a:ext>
            </a:extLst>
          </p:cNvPr>
          <p:cNvSpPr txBox="1"/>
          <p:nvPr/>
        </p:nvSpPr>
        <p:spPr>
          <a:xfrm>
            <a:off x="2860263" y="2606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74B722C4-0695-4B66-9902-F2BDD4A99E8F}"/>
              </a:ext>
            </a:extLst>
          </p:cNvPr>
          <p:cNvSpPr txBox="1"/>
          <p:nvPr/>
        </p:nvSpPr>
        <p:spPr>
          <a:xfrm>
            <a:off x="4143257" y="25552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F9C6CCEF-FEB4-4128-8D29-9783E7DD5670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3736256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 hangingPunct="0">
              <a:lnSpc>
                <a:spcPts val="15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Condensed" panose="020B0502040204020203" pitchFamily="34" charset="0"/>
                <a:ea typeface="Times New Roman" panose="02020603050405020304" pitchFamily="18" charset="0"/>
              </a:rPr>
              <a:t>Tools used</a:t>
            </a:r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71;p21">
            <a:extLst>
              <a:ext uri="{FF2B5EF4-FFF2-40B4-BE49-F238E27FC236}">
                <a16:creationId xmlns:a16="http://schemas.microsoft.com/office/drawing/2014/main" id="{0FE425B8-5076-4245-8237-2C9BFAB6E19D}"/>
              </a:ext>
            </a:extLst>
          </p:cNvPr>
          <p:cNvSpPr/>
          <p:nvPr/>
        </p:nvSpPr>
        <p:spPr>
          <a:xfrm>
            <a:off x="2802817" y="1725571"/>
            <a:ext cx="55909" cy="56825"/>
          </a:xfrm>
          <a:custGeom>
            <a:avLst/>
            <a:gdLst/>
            <a:ahLst/>
            <a:cxnLst/>
            <a:rect l="l" t="t" r="r" b="b"/>
            <a:pathLst>
              <a:path w="1892" h="1923" extrusionOk="0">
                <a:moveTo>
                  <a:pt x="1891" y="1"/>
                </a:moveTo>
                <a:lnTo>
                  <a:pt x="1" y="1923"/>
                </a:lnTo>
                <a:lnTo>
                  <a:pt x="1891" y="1923"/>
                </a:lnTo>
                <a:lnTo>
                  <a:pt x="18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/>
          </a:p>
        </p:txBody>
      </p:sp>
      <p:grpSp>
        <p:nvGrpSpPr>
          <p:cNvPr id="433" name="Google Shape;18388;p75">
            <a:extLst>
              <a:ext uri="{FF2B5EF4-FFF2-40B4-BE49-F238E27FC236}">
                <a16:creationId xmlns:a16="http://schemas.microsoft.com/office/drawing/2014/main" id="{DCC2852C-ABC5-453A-988E-B07187D4D8BF}"/>
              </a:ext>
            </a:extLst>
          </p:cNvPr>
          <p:cNvGrpSpPr/>
          <p:nvPr/>
        </p:nvGrpSpPr>
        <p:grpSpPr>
          <a:xfrm>
            <a:off x="1085770" y="1802360"/>
            <a:ext cx="6471822" cy="1931671"/>
            <a:chOff x="6796238" y="3158297"/>
            <a:chExt cx="1630319" cy="677257"/>
          </a:xfrm>
          <a:solidFill>
            <a:schemeClr val="bg2">
              <a:lumMod val="75000"/>
            </a:schemeClr>
          </a:solidFill>
        </p:grpSpPr>
        <p:cxnSp>
          <p:nvCxnSpPr>
            <p:cNvPr id="434" name="Google Shape;18389;p75">
              <a:extLst>
                <a:ext uri="{FF2B5EF4-FFF2-40B4-BE49-F238E27FC236}">
                  <a16:creationId xmlns:a16="http://schemas.microsoft.com/office/drawing/2014/main" id="{617D78D0-A996-4909-BD10-733D7179576D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35" name="Google Shape;18390;p75">
              <a:extLst>
                <a:ext uri="{FF2B5EF4-FFF2-40B4-BE49-F238E27FC236}">
                  <a16:creationId xmlns:a16="http://schemas.microsoft.com/office/drawing/2014/main" id="{662766D6-7CCC-4079-80CB-A6A64EF0D4C4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36" name="Google Shape;18391;p75">
              <a:extLst>
                <a:ext uri="{FF2B5EF4-FFF2-40B4-BE49-F238E27FC236}">
                  <a16:creationId xmlns:a16="http://schemas.microsoft.com/office/drawing/2014/main" id="{6650138F-B023-46E1-9513-F97BBBAF3B8A}"/>
                </a:ext>
              </a:extLst>
            </p:cNvPr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37" name="Google Shape;18392;p75">
              <a:extLst>
                <a:ext uri="{FF2B5EF4-FFF2-40B4-BE49-F238E27FC236}">
                  <a16:creationId xmlns:a16="http://schemas.microsoft.com/office/drawing/2014/main" id="{090AF4D2-0D71-4BDA-9A74-F205A97AF12B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438" name="Google Shape;18393;p75">
              <a:extLst>
                <a:ext uri="{FF2B5EF4-FFF2-40B4-BE49-F238E27FC236}">
                  <a16:creationId xmlns:a16="http://schemas.microsoft.com/office/drawing/2014/main" id="{463530FE-BC2D-48C9-BCEE-EB058A072DCC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  <a:grpFill/>
          </p:grpSpPr>
          <p:sp>
            <p:nvSpPr>
              <p:cNvPr id="439" name="Google Shape;18394;p75">
                <a:extLst>
                  <a:ext uri="{FF2B5EF4-FFF2-40B4-BE49-F238E27FC236}">
                    <a16:creationId xmlns:a16="http://schemas.microsoft.com/office/drawing/2014/main" id="{5FC15ED3-4BBA-4C84-805D-5698F0AFF591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sz="1050"/>
              </a:p>
            </p:txBody>
          </p:sp>
          <p:sp>
            <p:nvSpPr>
              <p:cNvPr id="440" name="Google Shape;18395;p75">
                <a:extLst>
                  <a:ext uri="{FF2B5EF4-FFF2-40B4-BE49-F238E27FC236}">
                    <a16:creationId xmlns:a16="http://schemas.microsoft.com/office/drawing/2014/main" id="{0562FA61-FCC8-4995-B3B6-D4F678247B36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sz="1050"/>
              </a:p>
            </p:txBody>
          </p:sp>
          <p:sp>
            <p:nvSpPr>
              <p:cNvPr id="441" name="Google Shape;18396;p75">
                <a:extLst>
                  <a:ext uri="{FF2B5EF4-FFF2-40B4-BE49-F238E27FC236}">
                    <a16:creationId xmlns:a16="http://schemas.microsoft.com/office/drawing/2014/main" id="{A06745C7-1207-4E84-B72C-06E347B0F12E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sz="1050" dirty="0"/>
              </a:p>
            </p:txBody>
          </p:sp>
        </p:grpSp>
      </p:grpSp>
      <p:sp>
        <p:nvSpPr>
          <p:cNvPr id="461" name="مربع نص 460">
            <a:extLst>
              <a:ext uri="{FF2B5EF4-FFF2-40B4-BE49-F238E27FC236}">
                <a16:creationId xmlns:a16="http://schemas.microsoft.com/office/drawing/2014/main" id="{743FD0BD-C8E7-4CD1-9EB3-24752FA0A3C4}"/>
              </a:ext>
            </a:extLst>
          </p:cNvPr>
          <p:cNvSpPr txBox="1"/>
          <p:nvPr/>
        </p:nvSpPr>
        <p:spPr>
          <a:xfrm>
            <a:off x="2835376" y="1356239"/>
            <a:ext cx="23237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800" dirty="0">
                <a:solidFill>
                  <a:srgbClr val="B42261"/>
                </a:solidFill>
                <a:latin typeface="Arial Black" panose="020B0A04020102020204" pitchFamily="34" charset="0"/>
                <a:cs typeface="+mj-cs"/>
              </a:rPr>
              <a:t>Seaborn</a:t>
            </a:r>
            <a:endParaRPr lang="ar-SA" sz="1800" dirty="0">
              <a:solidFill>
                <a:srgbClr val="B42261"/>
              </a:solidFill>
              <a:latin typeface="Arial Black" panose="020B0A04020102020204" pitchFamily="34" charset="0"/>
              <a:cs typeface="+mj-cs"/>
            </a:endParaRPr>
          </a:p>
        </p:txBody>
      </p:sp>
      <p:sp>
        <p:nvSpPr>
          <p:cNvPr id="462" name="مربع نص 461">
            <a:extLst>
              <a:ext uri="{FF2B5EF4-FFF2-40B4-BE49-F238E27FC236}">
                <a16:creationId xmlns:a16="http://schemas.microsoft.com/office/drawing/2014/main" id="{852D72B9-0104-4F62-A3C0-2C8796DED32B}"/>
              </a:ext>
            </a:extLst>
          </p:cNvPr>
          <p:cNvSpPr txBox="1"/>
          <p:nvPr/>
        </p:nvSpPr>
        <p:spPr>
          <a:xfrm>
            <a:off x="4450556" y="3831242"/>
            <a:ext cx="2883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800" dirty="0">
                <a:solidFill>
                  <a:srgbClr val="B42261"/>
                </a:solidFill>
                <a:latin typeface="Arial Black" panose="020B0A04020102020204" pitchFamily="34" charset="0"/>
                <a:cs typeface="+mj-cs"/>
              </a:rPr>
              <a:t>Matplotlib</a:t>
            </a:r>
            <a:endParaRPr lang="ar-SA" sz="1800" dirty="0">
              <a:solidFill>
                <a:srgbClr val="B42261"/>
              </a:solidFill>
              <a:latin typeface="Arial Black" panose="020B0A04020102020204" pitchFamily="34" charset="0"/>
              <a:cs typeface="+mj-cs"/>
            </a:endParaRPr>
          </a:p>
        </p:txBody>
      </p:sp>
      <p:sp>
        <p:nvSpPr>
          <p:cNvPr id="463" name="مربع نص 462">
            <a:extLst>
              <a:ext uri="{FF2B5EF4-FFF2-40B4-BE49-F238E27FC236}">
                <a16:creationId xmlns:a16="http://schemas.microsoft.com/office/drawing/2014/main" id="{2296FDD8-E097-4E72-BC2F-FCF97BE20B78}"/>
              </a:ext>
            </a:extLst>
          </p:cNvPr>
          <p:cNvSpPr txBox="1"/>
          <p:nvPr/>
        </p:nvSpPr>
        <p:spPr>
          <a:xfrm>
            <a:off x="1003056" y="3813167"/>
            <a:ext cx="26088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800" dirty="0">
                <a:solidFill>
                  <a:srgbClr val="B42261"/>
                </a:solidFill>
                <a:latin typeface="Arial Black" panose="020B0A04020102020204" pitchFamily="34" charset="0"/>
                <a:cs typeface="+mj-cs"/>
              </a:rPr>
              <a:t>Pandas &amp; NumPy</a:t>
            </a:r>
            <a:endParaRPr lang="ar-SA" sz="1800" dirty="0">
              <a:solidFill>
                <a:srgbClr val="B42261"/>
              </a:solidFill>
              <a:latin typeface="Arial Black" panose="020B0A04020102020204" pitchFamily="34" charset="0"/>
              <a:cs typeface="+mj-cs"/>
            </a:endParaRPr>
          </a:p>
        </p:txBody>
      </p:sp>
      <p:sp>
        <p:nvSpPr>
          <p:cNvPr id="464" name="مربع نص 463">
            <a:extLst>
              <a:ext uri="{FF2B5EF4-FFF2-40B4-BE49-F238E27FC236}">
                <a16:creationId xmlns:a16="http://schemas.microsoft.com/office/drawing/2014/main" id="{6959E09F-4E70-4275-983B-6214D0484F63}"/>
              </a:ext>
            </a:extLst>
          </p:cNvPr>
          <p:cNvSpPr txBox="1"/>
          <p:nvPr/>
        </p:nvSpPr>
        <p:spPr>
          <a:xfrm>
            <a:off x="5483086" y="1357649"/>
            <a:ext cx="23237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solidFill>
                  <a:srgbClr val="B42261"/>
                </a:solidFill>
                <a:latin typeface="Arial Black" panose="020B0A04020102020204" pitchFamily="34" charset="0"/>
                <a:cs typeface="+mj-cs"/>
              </a:rPr>
              <a:t>Scikit-learn</a:t>
            </a:r>
            <a:endParaRPr lang="ar-SA" sz="1800" dirty="0">
              <a:solidFill>
                <a:srgbClr val="B42261"/>
              </a:solidFill>
              <a:latin typeface="Arial Black" panose="020B0A04020102020204" pitchFamily="34" charset="0"/>
              <a:cs typeface="+mj-cs"/>
            </a:endParaRPr>
          </a:p>
        </p:txBody>
      </p:sp>
      <p:sp>
        <p:nvSpPr>
          <p:cNvPr id="56" name="Google Shape;626;p39">
            <a:hlinkClick r:id="rId4" action="ppaction://hlinksldjump"/>
            <a:extLst>
              <a:ext uri="{FF2B5EF4-FFF2-40B4-BE49-F238E27FC236}">
                <a16:creationId xmlns:a16="http://schemas.microsoft.com/office/drawing/2014/main" id="{FDE0E584-7422-4224-9B72-8725D6D426EB}"/>
              </a:ext>
            </a:extLst>
          </p:cNvPr>
          <p:cNvSpPr txBox="1"/>
          <p:nvPr/>
        </p:nvSpPr>
        <p:spPr>
          <a:xfrm>
            <a:off x="946249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AEB4C918-4B3C-4EEF-AB6F-D7E57A0A1101}"/>
              </a:ext>
            </a:extLst>
          </p:cNvPr>
          <p:cNvSpPr txBox="1"/>
          <p:nvPr/>
        </p:nvSpPr>
        <p:spPr>
          <a:xfrm>
            <a:off x="1541729" y="312972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825B9442-8307-431A-AEAC-4DDF072538BD}"/>
              </a:ext>
            </a:extLst>
          </p:cNvPr>
          <p:cNvSpPr txBox="1"/>
          <p:nvPr/>
        </p:nvSpPr>
        <p:spPr>
          <a:xfrm>
            <a:off x="2262473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82B2B558-8B20-470F-9F0D-2B9850BBB7DA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2BDAFEF7-CDEC-4467-883D-8712C1D608E9}"/>
              </a:ext>
            </a:extLst>
          </p:cNvPr>
          <p:cNvSpPr txBox="1"/>
          <p:nvPr/>
        </p:nvSpPr>
        <p:spPr>
          <a:xfrm>
            <a:off x="4088895" y="27088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22;p39">
            <a:extLst>
              <a:ext uri="{FF2B5EF4-FFF2-40B4-BE49-F238E27FC236}">
                <a16:creationId xmlns:a16="http://schemas.microsoft.com/office/drawing/2014/main" id="{37E85CAD-CF6B-43DB-AFCA-4644F87A0C48}"/>
              </a:ext>
            </a:extLst>
          </p:cNvPr>
          <p:cNvSpPr txBox="1"/>
          <p:nvPr/>
        </p:nvSpPr>
        <p:spPr>
          <a:xfrm>
            <a:off x="6905069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62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92A3B7B9-F840-4B6C-85F7-D40F9F3E2431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6FD2C1B-9AE7-476A-ACF6-0DAE528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985" y="1125198"/>
            <a:ext cx="3414600" cy="1242300"/>
          </a:xfrm>
        </p:spPr>
        <p:txBody>
          <a:bodyPr/>
          <a:lstStyle/>
          <a:p>
            <a:r>
              <a:rPr lang="en-US" sz="4000" b="1" dirty="0">
                <a:effectLst/>
                <a:latin typeface="Caladea" panose="02040503050406030204" pitchFamily="18" charset="0"/>
                <a:ea typeface="Times New Roman" panose="02020603050405020304" pitchFamily="18" charset="0"/>
              </a:rPr>
              <a:t>Conclusion</a:t>
            </a:r>
            <a:endParaRPr lang="ar-SA" dirty="0">
              <a:latin typeface="Caladea" panose="02040503050406030204" pitchFamily="18" charset="0"/>
            </a:endParaRPr>
          </a:p>
        </p:txBody>
      </p:sp>
      <p:grpSp>
        <p:nvGrpSpPr>
          <p:cNvPr id="7" name="Google Shape;629;p39">
            <a:extLst>
              <a:ext uri="{FF2B5EF4-FFF2-40B4-BE49-F238E27FC236}">
                <a16:creationId xmlns:a16="http://schemas.microsoft.com/office/drawing/2014/main" id="{131C166D-D448-49B3-AC90-B02794DFBE0F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" name="Google Shape;630;p39">
              <a:extLst>
                <a:ext uri="{FF2B5EF4-FFF2-40B4-BE49-F238E27FC236}">
                  <a16:creationId xmlns:a16="http://schemas.microsoft.com/office/drawing/2014/main" id="{D345372D-7085-4A34-9571-E806C8641B04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1;p39">
              <a:extLst>
                <a:ext uri="{FF2B5EF4-FFF2-40B4-BE49-F238E27FC236}">
                  <a16:creationId xmlns:a16="http://schemas.microsoft.com/office/drawing/2014/main" id="{9AE9C95C-C41B-41BA-9221-B66A9B6CF4AB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2;p39">
              <a:extLst>
                <a:ext uri="{FF2B5EF4-FFF2-40B4-BE49-F238E27FC236}">
                  <a16:creationId xmlns:a16="http://schemas.microsoft.com/office/drawing/2014/main" id="{3D12F516-DC96-4C97-ADB5-EDBCDC4F4A24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3;p39">
              <a:extLst>
                <a:ext uri="{FF2B5EF4-FFF2-40B4-BE49-F238E27FC236}">
                  <a16:creationId xmlns:a16="http://schemas.microsoft.com/office/drawing/2014/main" id="{8C76CA86-FB19-46A4-BEAF-302D0CD68242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4;p39">
              <a:extLst>
                <a:ext uri="{FF2B5EF4-FFF2-40B4-BE49-F238E27FC236}">
                  <a16:creationId xmlns:a16="http://schemas.microsoft.com/office/drawing/2014/main" id="{294098CB-DB1C-44C2-A36A-854AC5CEBED7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5;p39">
              <a:extLst>
                <a:ext uri="{FF2B5EF4-FFF2-40B4-BE49-F238E27FC236}">
                  <a16:creationId xmlns:a16="http://schemas.microsoft.com/office/drawing/2014/main" id="{3AF99BA8-7FE9-4268-A413-97A4CA4DCB6C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6;p39">
              <a:extLst>
                <a:ext uri="{FF2B5EF4-FFF2-40B4-BE49-F238E27FC236}">
                  <a16:creationId xmlns:a16="http://schemas.microsoft.com/office/drawing/2014/main" id="{A47C5665-232F-46F3-8FD2-09C19BE99668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7;p39">
              <a:extLst>
                <a:ext uri="{FF2B5EF4-FFF2-40B4-BE49-F238E27FC236}">
                  <a16:creationId xmlns:a16="http://schemas.microsoft.com/office/drawing/2014/main" id="{8EA5F366-83BE-4B3F-9EEF-CAB370834BDC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8;p39">
              <a:extLst>
                <a:ext uri="{FF2B5EF4-FFF2-40B4-BE49-F238E27FC236}">
                  <a16:creationId xmlns:a16="http://schemas.microsoft.com/office/drawing/2014/main" id="{3CCF0C91-C916-4BFB-B393-2834203FCEEA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39;p39">
            <a:hlinkClick r:id="rId2" action="ppaction://hlinksldjump"/>
            <a:extLst>
              <a:ext uri="{FF2B5EF4-FFF2-40B4-BE49-F238E27FC236}">
                <a16:creationId xmlns:a16="http://schemas.microsoft.com/office/drawing/2014/main" id="{C036EE8C-88CE-40BB-9EB9-1183879617E6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51;p40">
            <a:extLst>
              <a:ext uri="{FF2B5EF4-FFF2-40B4-BE49-F238E27FC236}">
                <a16:creationId xmlns:a16="http://schemas.microsoft.com/office/drawing/2014/main" id="{EEEC4ECB-F188-4084-84F8-2C3B05A76F42}"/>
              </a:ext>
            </a:extLst>
          </p:cNvPr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52;p40">
            <a:extLst>
              <a:ext uri="{FF2B5EF4-FFF2-40B4-BE49-F238E27FC236}">
                <a16:creationId xmlns:a16="http://schemas.microsoft.com/office/drawing/2014/main" id="{88AB69B7-EBCC-4C8E-86FF-9E8470A7466C}"/>
              </a:ext>
            </a:extLst>
          </p:cNvPr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656;p40">
            <a:extLst>
              <a:ext uri="{FF2B5EF4-FFF2-40B4-BE49-F238E27FC236}">
                <a16:creationId xmlns:a16="http://schemas.microsoft.com/office/drawing/2014/main" id="{0EF07FF2-EF79-4BBC-A5C2-D17849A0C24C}"/>
              </a:ext>
            </a:extLst>
          </p:cNvPr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21" name="Google Shape;657;p40">
              <a:extLst>
                <a:ext uri="{FF2B5EF4-FFF2-40B4-BE49-F238E27FC236}">
                  <a16:creationId xmlns:a16="http://schemas.microsoft.com/office/drawing/2014/main" id="{96B6A5EA-E93A-49FF-AE46-AB9DD2C8EFA3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8;p40">
              <a:extLst>
                <a:ext uri="{FF2B5EF4-FFF2-40B4-BE49-F238E27FC236}">
                  <a16:creationId xmlns:a16="http://schemas.microsoft.com/office/drawing/2014/main" id="{FD87F04F-B187-454D-A3F2-61733FE9F11E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9;p40">
              <a:extLst>
                <a:ext uri="{FF2B5EF4-FFF2-40B4-BE49-F238E27FC236}">
                  <a16:creationId xmlns:a16="http://schemas.microsoft.com/office/drawing/2014/main" id="{0794C640-637F-4939-B1CE-5CE73CA20EE0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0;p40">
              <a:extLst>
                <a:ext uri="{FF2B5EF4-FFF2-40B4-BE49-F238E27FC236}">
                  <a16:creationId xmlns:a16="http://schemas.microsoft.com/office/drawing/2014/main" id="{5BE07406-0BF0-4CDA-BC8E-66C93BA55EC3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1;p40">
              <a:extLst>
                <a:ext uri="{FF2B5EF4-FFF2-40B4-BE49-F238E27FC236}">
                  <a16:creationId xmlns:a16="http://schemas.microsoft.com/office/drawing/2014/main" id="{1DC7488C-F992-4C29-A8DB-4665F897327C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662;p40">
            <a:extLst>
              <a:ext uri="{FF2B5EF4-FFF2-40B4-BE49-F238E27FC236}">
                <a16:creationId xmlns:a16="http://schemas.microsoft.com/office/drawing/2014/main" id="{F58542B8-10CE-4BE0-8174-D3415CCCFDAF}"/>
              </a:ext>
            </a:extLst>
          </p:cNvPr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64;p40">
            <a:extLst>
              <a:ext uri="{FF2B5EF4-FFF2-40B4-BE49-F238E27FC236}">
                <a16:creationId xmlns:a16="http://schemas.microsoft.com/office/drawing/2014/main" id="{F0594719-5563-4EDC-87E5-2B12EB4D4D67}"/>
              </a:ext>
            </a:extLst>
          </p:cNvPr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53;p40">
            <a:extLst>
              <a:ext uri="{FF2B5EF4-FFF2-40B4-BE49-F238E27FC236}">
                <a16:creationId xmlns:a16="http://schemas.microsoft.com/office/drawing/2014/main" id="{AEA3D287-557F-4552-ABA9-5A0F21FBCBD4}"/>
              </a:ext>
            </a:extLst>
          </p:cNvPr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3;p40">
            <a:extLst>
              <a:ext uri="{FF2B5EF4-FFF2-40B4-BE49-F238E27FC236}">
                <a16:creationId xmlns:a16="http://schemas.microsoft.com/office/drawing/2014/main" id="{C0B4444B-BA86-4331-A49E-C2871DCD86A4}"/>
              </a:ext>
            </a:extLst>
          </p:cNvPr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65;p40">
            <a:extLst>
              <a:ext uri="{FF2B5EF4-FFF2-40B4-BE49-F238E27FC236}">
                <a16:creationId xmlns:a16="http://schemas.microsoft.com/office/drawing/2014/main" id="{FD14A7D7-1FF6-40D2-BD2E-4BE06B2D1C02}"/>
              </a:ext>
            </a:extLst>
          </p:cNvPr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A627E0D-BA52-46FE-91AB-34116ABD569D}"/>
              </a:ext>
            </a:extLst>
          </p:cNvPr>
          <p:cNvSpPr txBox="1"/>
          <p:nvPr/>
        </p:nvSpPr>
        <p:spPr>
          <a:xfrm>
            <a:off x="1624101" y="2014705"/>
            <a:ext cx="5610774" cy="1782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Caladea" panose="02040503050406030204" pitchFamily="18" charset="0"/>
              </a:rPr>
              <a:t>In conclusion, adapted classification models results satisfies the main goal of this project , in terms of high ability to learn the data pattern thus the precise prediction process.</a:t>
            </a:r>
          </a:p>
          <a:p>
            <a:pPr algn="ctr" rtl="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adea" panose="02040503050406030204" pitchFamily="18" charset="0"/>
              </a:rPr>
              <a:t>In future</a:t>
            </a:r>
            <a:r>
              <a:rPr lang="en-US" sz="1600" b="1" dirty="0">
                <a:latin typeface="Caladea" panose="02040503050406030204" pitchFamily="18" charset="0"/>
              </a:rPr>
              <a:t>, further steps to manipulate data will be taken , beside trying to use another classifier as ANN </a:t>
            </a:r>
          </a:p>
          <a:p>
            <a:pPr algn="ctr" rtl="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adea" panose="02040503050406030204" pitchFamily="18" charset="0"/>
              </a:rPr>
              <a:t>(artificial neural network)</a:t>
            </a:r>
          </a:p>
        </p:txBody>
      </p:sp>
      <p:sp>
        <p:nvSpPr>
          <p:cNvPr id="33" name="Google Shape;626;p39">
            <a:hlinkClick r:id="rId3" action="ppaction://hlinksldjump"/>
            <a:extLst>
              <a:ext uri="{FF2B5EF4-FFF2-40B4-BE49-F238E27FC236}">
                <a16:creationId xmlns:a16="http://schemas.microsoft.com/office/drawing/2014/main" id="{BFAA7656-9BC5-4890-A176-CFCBCBEC5648}"/>
              </a:ext>
            </a:extLst>
          </p:cNvPr>
          <p:cNvSpPr txBox="1"/>
          <p:nvPr/>
        </p:nvSpPr>
        <p:spPr>
          <a:xfrm>
            <a:off x="946249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CECF41FF-3F6C-40AB-BE16-F223AF839202}"/>
              </a:ext>
            </a:extLst>
          </p:cNvPr>
          <p:cNvSpPr txBox="1"/>
          <p:nvPr/>
        </p:nvSpPr>
        <p:spPr>
          <a:xfrm>
            <a:off x="1585970" y="312972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E9BD1213-9715-41D4-A3FE-D73D0245F266}"/>
              </a:ext>
            </a:extLst>
          </p:cNvPr>
          <p:cNvSpPr txBox="1"/>
          <p:nvPr/>
        </p:nvSpPr>
        <p:spPr>
          <a:xfrm>
            <a:off x="2294180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67CF921C-1860-40FC-B88B-D2340BD54AB8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" name="Google Shape;622;p39">
            <a:extLst>
              <a:ext uri="{FF2B5EF4-FFF2-40B4-BE49-F238E27FC236}">
                <a16:creationId xmlns:a16="http://schemas.microsoft.com/office/drawing/2014/main" id="{7E5A6E61-597C-4A33-93E8-1A9BC198D8A5}"/>
              </a:ext>
            </a:extLst>
          </p:cNvPr>
          <p:cNvSpPr txBox="1"/>
          <p:nvPr/>
        </p:nvSpPr>
        <p:spPr>
          <a:xfrm>
            <a:off x="6894936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38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30CE0791-A5B3-430B-AF82-F1918E0202FC}"/>
              </a:ext>
            </a:extLst>
          </p:cNvPr>
          <p:cNvSpPr txBox="1"/>
          <p:nvPr/>
        </p:nvSpPr>
        <p:spPr>
          <a:xfrm>
            <a:off x="3957333" y="26517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01196F5D-FCEC-4ECA-B17B-252E0AA2DAA1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7399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6FD2C1B-9AE7-476A-ACF6-0DAE528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00" y="1281624"/>
            <a:ext cx="3414600" cy="1242300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effectLst/>
                <a:latin typeface="Caladea" panose="02040503050406030204" pitchFamily="18" charset="0"/>
                <a:ea typeface="Times New Roman" panose="02020603050405020304" pitchFamily="18" charset="0"/>
              </a:rPr>
              <a:t>THANK YOU!</a:t>
            </a:r>
            <a:endParaRPr lang="ar-SA" dirty="0">
              <a:solidFill>
                <a:schemeClr val="accent6">
                  <a:lumMod val="75000"/>
                </a:schemeClr>
              </a:solidFill>
              <a:latin typeface="Caladea" panose="02040503050406030204" pitchFamily="18" charset="0"/>
            </a:endParaRPr>
          </a:p>
        </p:txBody>
      </p:sp>
      <p:grpSp>
        <p:nvGrpSpPr>
          <p:cNvPr id="7" name="Google Shape;629;p39">
            <a:extLst>
              <a:ext uri="{FF2B5EF4-FFF2-40B4-BE49-F238E27FC236}">
                <a16:creationId xmlns:a16="http://schemas.microsoft.com/office/drawing/2014/main" id="{131C166D-D448-49B3-AC90-B02794DFBE0F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" name="Google Shape;630;p39">
              <a:extLst>
                <a:ext uri="{FF2B5EF4-FFF2-40B4-BE49-F238E27FC236}">
                  <a16:creationId xmlns:a16="http://schemas.microsoft.com/office/drawing/2014/main" id="{D345372D-7085-4A34-9571-E806C8641B04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1;p39">
              <a:extLst>
                <a:ext uri="{FF2B5EF4-FFF2-40B4-BE49-F238E27FC236}">
                  <a16:creationId xmlns:a16="http://schemas.microsoft.com/office/drawing/2014/main" id="{9AE9C95C-C41B-41BA-9221-B66A9B6CF4AB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2;p39">
              <a:extLst>
                <a:ext uri="{FF2B5EF4-FFF2-40B4-BE49-F238E27FC236}">
                  <a16:creationId xmlns:a16="http://schemas.microsoft.com/office/drawing/2014/main" id="{3D12F516-DC96-4C97-ADB5-EDBCDC4F4A24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3;p39">
              <a:extLst>
                <a:ext uri="{FF2B5EF4-FFF2-40B4-BE49-F238E27FC236}">
                  <a16:creationId xmlns:a16="http://schemas.microsoft.com/office/drawing/2014/main" id="{8C76CA86-FB19-46A4-BEAF-302D0CD68242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4;p39">
              <a:extLst>
                <a:ext uri="{FF2B5EF4-FFF2-40B4-BE49-F238E27FC236}">
                  <a16:creationId xmlns:a16="http://schemas.microsoft.com/office/drawing/2014/main" id="{294098CB-DB1C-44C2-A36A-854AC5CEBED7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5;p39">
              <a:extLst>
                <a:ext uri="{FF2B5EF4-FFF2-40B4-BE49-F238E27FC236}">
                  <a16:creationId xmlns:a16="http://schemas.microsoft.com/office/drawing/2014/main" id="{3AF99BA8-7FE9-4268-A413-97A4CA4DCB6C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6;p39">
              <a:extLst>
                <a:ext uri="{FF2B5EF4-FFF2-40B4-BE49-F238E27FC236}">
                  <a16:creationId xmlns:a16="http://schemas.microsoft.com/office/drawing/2014/main" id="{A47C5665-232F-46F3-8FD2-09C19BE99668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7;p39">
              <a:extLst>
                <a:ext uri="{FF2B5EF4-FFF2-40B4-BE49-F238E27FC236}">
                  <a16:creationId xmlns:a16="http://schemas.microsoft.com/office/drawing/2014/main" id="{8EA5F366-83BE-4B3F-9EEF-CAB370834BDC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8;p39">
              <a:extLst>
                <a:ext uri="{FF2B5EF4-FFF2-40B4-BE49-F238E27FC236}">
                  <a16:creationId xmlns:a16="http://schemas.microsoft.com/office/drawing/2014/main" id="{3CCF0C91-C916-4BFB-B393-2834203FCEEA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39;p39">
            <a:hlinkClick r:id="rId2" action="ppaction://hlinksldjump"/>
            <a:extLst>
              <a:ext uri="{FF2B5EF4-FFF2-40B4-BE49-F238E27FC236}">
                <a16:creationId xmlns:a16="http://schemas.microsoft.com/office/drawing/2014/main" id="{C036EE8C-88CE-40BB-9EB9-1183879617E6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51;p40">
            <a:extLst>
              <a:ext uri="{FF2B5EF4-FFF2-40B4-BE49-F238E27FC236}">
                <a16:creationId xmlns:a16="http://schemas.microsoft.com/office/drawing/2014/main" id="{EEEC4ECB-F188-4084-84F8-2C3B05A76F42}"/>
              </a:ext>
            </a:extLst>
          </p:cNvPr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52;p40">
            <a:extLst>
              <a:ext uri="{FF2B5EF4-FFF2-40B4-BE49-F238E27FC236}">
                <a16:creationId xmlns:a16="http://schemas.microsoft.com/office/drawing/2014/main" id="{88AB69B7-EBCC-4C8E-86FF-9E8470A7466C}"/>
              </a:ext>
            </a:extLst>
          </p:cNvPr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656;p40">
            <a:extLst>
              <a:ext uri="{FF2B5EF4-FFF2-40B4-BE49-F238E27FC236}">
                <a16:creationId xmlns:a16="http://schemas.microsoft.com/office/drawing/2014/main" id="{0EF07FF2-EF79-4BBC-A5C2-D17849A0C24C}"/>
              </a:ext>
            </a:extLst>
          </p:cNvPr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21" name="Google Shape;657;p40">
              <a:extLst>
                <a:ext uri="{FF2B5EF4-FFF2-40B4-BE49-F238E27FC236}">
                  <a16:creationId xmlns:a16="http://schemas.microsoft.com/office/drawing/2014/main" id="{96B6A5EA-E93A-49FF-AE46-AB9DD2C8EFA3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8;p40">
              <a:extLst>
                <a:ext uri="{FF2B5EF4-FFF2-40B4-BE49-F238E27FC236}">
                  <a16:creationId xmlns:a16="http://schemas.microsoft.com/office/drawing/2014/main" id="{FD87F04F-B187-454D-A3F2-61733FE9F11E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9;p40">
              <a:extLst>
                <a:ext uri="{FF2B5EF4-FFF2-40B4-BE49-F238E27FC236}">
                  <a16:creationId xmlns:a16="http://schemas.microsoft.com/office/drawing/2014/main" id="{0794C640-637F-4939-B1CE-5CE73CA20EE0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0;p40">
              <a:extLst>
                <a:ext uri="{FF2B5EF4-FFF2-40B4-BE49-F238E27FC236}">
                  <a16:creationId xmlns:a16="http://schemas.microsoft.com/office/drawing/2014/main" id="{5BE07406-0BF0-4CDA-BC8E-66C93BA55EC3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1;p40">
              <a:extLst>
                <a:ext uri="{FF2B5EF4-FFF2-40B4-BE49-F238E27FC236}">
                  <a16:creationId xmlns:a16="http://schemas.microsoft.com/office/drawing/2014/main" id="{1DC7488C-F992-4C29-A8DB-4665F897327C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662;p40">
            <a:extLst>
              <a:ext uri="{FF2B5EF4-FFF2-40B4-BE49-F238E27FC236}">
                <a16:creationId xmlns:a16="http://schemas.microsoft.com/office/drawing/2014/main" id="{F58542B8-10CE-4BE0-8174-D3415CCCFDAF}"/>
              </a:ext>
            </a:extLst>
          </p:cNvPr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64;p40">
            <a:extLst>
              <a:ext uri="{FF2B5EF4-FFF2-40B4-BE49-F238E27FC236}">
                <a16:creationId xmlns:a16="http://schemas.microsoft.com/office/drawing/2014/main" id="{F0594719-5563-4EDC-87E5-2B12EB4D4D67}"/>
              </a:ext>
            </a:extLst>
          </p:cNvPr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53;p40">
            <a:extLst>
              <a:ext uri="{FF2B5EF4-FFF2-40B4-BE49-F238E27FC236}">
                <a16:creationId xmlns:a16="http://schemas.microsoft.com/office/drawing/2014/main" id="{AEA3D287-557F-4552-ABA9-5A0F21FBCBD4}"/>
              </a:ext>
            </a:extLst>
          </p:cNvPr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3;p40">
            <a:extLst>
              <a:ext uri="{FF2B5EF4-FFF2-40B4-BE49-F238E27FC236}">
                <a16:creationId xmlns:a16="http://schemas.microsoft.com/office/drawing/2014/main" id="{C0B4444B-BA86-4331-A49E-C2871DCD86A4}"/>
              </a:ext>
            </a:extLst>
          </p:cNvPr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65;p40">
            <a:extLst>
              <a:ext uri="{FF2B5EF4-FFF2-40B4-BE49-F238E27FC236}">
                <a16:creationId xmlns:a16="http://schemas.microsoft.com/office/drawing/2014/main" id="{FD14A7D7-1FF6-40D2-BD2E-4BE06B2D1C02}"/>
              </a:ext>
            </a:extLst>
          </p:cNvPr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A627E0D-BA52-46FE-91AB-34116ABD569D}"/>
              </a:ext>
            </a:extLst>
          </p:cNvPr>
          <p:cNvSpPr txBox="1"/>
          <p:nvPr/>
        </p:nvSpPr>
        <p:spPr>
          <a:xfrm>
            <a:off x="2110115" y="1951030"/>
            <a:ext cx="481807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Caladea" panose="02040503050406030204" pitchFamily="18" charset="0"/>
              </a:rPr>
              <a:t>Do you have any questions?</a:t>
            </a:r>
          </a:p>
        </p:txBody>
      </p:sp>
      <p:sp>
        <p:nvSpPr>
          <p:cNvPr id="33" name="Google Shape;626;p39">
            <a:hlinkClick r:id="rId3" action="ppaction://hlinksldjump"/>
            <a:extLst>
              <a:ext uri="{FF2B5EF4-FFF2-40B4-BE49-F238E27FC236}">
                <a16:creationId xmlns:a16="http://schemas.microsoft.com/office/drawing/2014/main" id="{BFAA7656-9BC5-4890-A176-CFCBCBEC5648}"/>
              </a:ext>
            </a:extLst>
          </p:cNvPr>
          <p:cNvSpPr txBox="1"/>
          <p:nvPr/>
        </p:nvSpPr>
        <p:spPr>
          <a:xfrm>
            <a:off x="946249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CECF41FF-3F6C-40AB-BE16-F223AF839202}"/>
              </a:ext>
            </a:extLst>
          </p:cNvPr>
          <p:cNvSpPr txBox="1"/>
          <p:nvPr/>
        </p:nvSpPr>
        <p:spPr>
          <a:xfrm>
            <a:off x="1541729" y="312972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E9BD1213-9715-41D4-A3FE-D73D0245F266}"/>
              </a:ext>
            </a:extLst>
          </p:cNvPr>
          <p:cNvSpPr txBox="1"/>
          <p:nvPr/>
        </p:nvSpPr>
        <p:spPr>
          <a:xfrm>
            <a:off x="2282138" y="2750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67CF921C-1860-40FC-B88B-D2340BD54AB8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" name="Google Shape;622;p39">
            <a:extLst>
              <a:ext uri="{FF2B5EF4-FFF2-40B4-BE49-F238E27FC236}">
                <a16:creationId xmlns:a16="http://schemas.microsoft.com/office/drawing/2014/main" id="{7E5A6E61-597C-4A33-93E8-1A9BC198D8A5}"/>
              </a:ext>
            </a:extLst>
          </p:cNvPr>
          <p:cNvSpPr txBox="1"/>
          <p:nvPr/>
        </p:nvSpPr>
        <p:spPr>
          <a:xfrm>
            <a:off x="6894936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38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68E5BAA8-34F0-48CD-9FD9-76E0DBBEF655}"/>
              </a:ext>
            </a:extLst>
          </p:cNvPr>
          <p:cNvSpPr txBox="1"/>
          <p:nvPr/>
        </p:nvSpPr>
        <p:spPr>
          <a:xfrm>
            <a:off x="3908533" y="2750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DBD17E16-54B5-44CF-B62E-E5416CB683B8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6148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/>
        </p:nvSpPr>
        <p:spPr>
          <a:xfrm>
            <a:off x="6774180" y="212749"/>
            <a:ext cx="165552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31662" y="838616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5" y="159081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37"/>
          <p:cNvGrpSpPr/>
          <p:nvPr/>
        </p:nvGrpSpPr>
        <p:grpSpPr>
          <a:xfrm>
            <a:off x="7830019" y="3565071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1266366" y="3892892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350967" y="2422786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552692" y="3114178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494060" y="106087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8441" y="744997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" action="ppaction://noaction"/>
          </p:cNvPr>
          <p:cNvSpPr txBox="1"/>
          <p:nvPr/>
        </p:nvSpPr>
        <p:spPr>
          <a:xfrm>
            <a:off x="1517930" y="312972"/>
            <a:ext cx="77747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" action="ppaction://noaction"/>
          </p:cNvPr>
          <p:cNvSpPr txBox="1"/>
          <p:nvPr/>
        </p:nvSpPr>
        <p:spPr>
          <a:xfrm>
            <a:off x="2386175" y="26679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279055" y="1728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عنوان 100">
            <a:extLst>
              <a:ext uri="{FF2B5EF4-FFF2-40B4-BE49-F238E27FC236}">
                <a16:creationId xmlns:a16="http://schemas.microsoft.com/office/drawing/2014/main" id="{6C055339-7555-4114-A5A8-DE1C00E4CC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358" y="1084054"/>
            <a:ext cx="3304183" cy="190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rtl="0"/>
            <a:r>
              <a:rPr lang="en-US" sz="2800" b="1" dirty="0">
                <a:latin typeface="Aldhabi" panose="01000000000000000000" pitchFamily="2" charset="-78"/>
                <a:ea typeface="Liberation Serif" panose="02020603050405020304" pitchFamily="18" charset="0"/>
                <a:cs typeface="Aldhabi" panose="01000000000000000000" pitchFamily="2" charset="-78"/>
              </a:rPr>
              <a:t>Bootcamp Data Science Project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ea typeface="Liberation Serif" panose="02020603050405020304" pitchFamily="18" charset="0"/>
              <a:cs typeface="Aldhabi" panose="01000000000000000000" pitchFamily="2" charset="-78"/>
            </a:endParaRPr>
          </a:p>
          <a:p>
            <a:pPr rtl="0"/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ea typeface="Liberation Serif" panose="02020603050405020304" pitchFamily="18" charset="0"/>
                <a:cs typeface="Aldhabi" panose="01000000000000000000" pitchFamily="2" charset="-78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ea typeface="Liberation Serif" panose="02020603050405020304" pitchFamily="18" charset="0"/>
                <a:cs typeface="Aldhabi" panose="01000000000000000000" pitchFamily="2" charset="-78"/>
              </a:rPr>
              <a:t>Raghad Abdullah Alrehaili 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ea typeface="Liberation Serif" panose="02020603050405020304" pitchFamily="18" charset="0"/>
                <a:cs typeface="Aldhabi" panose="01000000000000000000" pitchFamily="2" charset="-78"/>
              </a:rPr>
            </a:br>
            <a:endParaRPr lang="en-US" sz="28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ea typeface="Liberation Serif" panose="02020603050405020304" pitchFamily="18" charset="0"/>
              <a:cs typeface="Aldhabi" panose="01000000000000000000" pitchFamily="2" charset="-78"/>
            </a:endParaRPr>
          </a:p>
        </p:txBody>
      </p:sp>
      <p:sp>
        <p:nvSpPr>
          <p:cNvPr id="77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0144AD05-6A74-41FC-8AAF-9E08D8511B0C}"/>
              </a:ext>
            </a:extLst>
          </p:cNvPr>
          <p:cNvSpPr txBox="1"/>
          <p:nvPr/>
        </p:nvSpPr>
        <p:spPr>
          <a:xfrm>
            <a:off x="2860263" y="2606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9A931FCD-7ED9-4B42-AB00-FC31A742053A}"/>
              </a:ext>
            </a:extLst>
          </p:cNvPr>
          <p:cNvSpPr txBox="1"/>
          <p:nvPr/>
        </p:nvSpPr>
        <p:spPr>
          <a:xfrm>
            <a:off x="4129732" y="26886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D5247F03-51EA-47D4-99DB-F5799C14FDB2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77;p66">
            <a:extLst>
              <a:ext uri="{FF2B5EF4-FFF2-40B4-BE49-F238E27FC236}">
                <a16:creationId xmlns:a16="http://schemas.microsoft.com/office/drawing/2014/main" id="{7A75CAA2-3E89-4B95-8AC4-ACC5C8DC38EA}"/>
              </a:ext>
            </a:extLst>
          </p:cNvPr>
          <p:cNvSpPr/>
          <p:nvPr/>
        </p:nvSpPr>
        <p:spPr>
          <a:xfrm>
            <a:off x="1084000" y="2068000"/>
            <a:ext cx="1326161" cy="678085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64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80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8" name="Google Shape;1371;p66">
            <a:extLst>
              <a:ext uri="{FF2B5EF4-FFF2-40B4-BE49-F238E27FC236}">
                <a16:creationId xmlns:a16="http://schemas.microsoft.com/office/drawing/2014/main" id="{11815FE8-322F-4615-887E-11372E362C1A}"/>
              </a:ext>
            </a:extLst>
          </p:cNvPr>
          <p:cNvSpPr/>
          <p:nvPr/>
        </p:nvSpPr>
        <p:spPr>
          <a:xfrm>
            <a:off x="2287047" y="2798228"/>
            <a:ext cx="1325528" cy="655645"/>
          </a:xfrm>
          <a:custGeom>
            <a:avLst/>
            <a:gdLst/>
            <a:ahLst/>
            <a:cxnLst/>
            <a:rect l="l" t="t" r="r" b="b"/>
            <a:pathLst>
              <a:path w="50257" h="24718" extrusionOk="0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>
              <a:sym typeface="Open Sans"/>
            </a:endParaRPr>
          </a:p>
        </p:txBody>
      </p:sp>
      <p:sp>
        <p:nvSpPr>
          <p:cNvPr id="11" name="Google Shape;1365;p66">
            <a:extLst>
              <a:ext uri="{FF2B5EF4-FFF2-40B4-BE49-F238E27FC236}">
                <a16:creationId xmlns:a16="http://schemas.microsoft.com/office/drawing/2014/main" id="{3DA6C895-0DB4-47FD-A6B2-8235147E6709}"/>
              </a:ext>
            </a:extLst>
          </p:cNvPr>
          <p:cNvSpPr/>
          <p:nvPr/>
        </p:nvSpPr>
        <p:spPr>
          <a:xfrm>
            <a:off x="3542616" y="2088957"/>
            <a:ext cx="1326161" cy="678085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12" name="Google Shape;1359;p66">
            <a:extLst>
              <a:ext uri="{FF2B5EF4-FFF2-40B4-BE49-F238E27FC236}">
                <a16:creationId xmlns:a16="http://schemas.microsoft.com/office/drawing/2014/main" id="{7F7E5B0F-E9B9-4FC1-B0C4-F782593DBE51}"/>
              </a:ext>
            </a:extLst>
          </p:cNvPr>
          <p:cNvSpPr/>
          <p:nvPr/>
        </p:nvSpPr>
        <p:spPr>
          <a:xfrm>
            <a:off x="4745263" y="2608566"/>
            <a:ext cx="1325555" cy="655645"/>
          </a:xfrm>
          <a:custGeom>
            <a:avLst/>
            <a:gdLst/>
            <a:ahLst/>
            <a:cxnLst/>
            <a:rect l="l" t="t" r="r" b="b"/>
            <a:pathLst>
              <a:path w="50258" h="24718" extrusionOk="0">
                <a:moveTo>
                  <a:pt x="1" y="0"/>
                </a:moveTo>
                <a:cubicBezTo>
                  <a:pt x="227" y="13681"/>
                  <a:pt x="11383" y="24718"/>
                  <a:pt x="25123" y="24718"/>
                </a:cubicBezTo>
                <a:cubicBezTo>
                  <a:pt x="38875" y="24718"/>
                  <a:pt x="50031" y="13681"/>
                  <a:pt x="50257" y="0"/>
                </a:cubicBezTo>
                <a:lnTo>
                  <a:pt x="45816" y="0"/>
                </a:lnTo>
                <a:cubicBezTo>
                  <a:pt x="45590" y="11216"/>
                  <a:pt x="36398" y="20277"/>
                  <a:pt x="25123" y="20277"/>
                </a:cubicBezTo>
                <a:cubicBezTo>
                  <a:pt x="13848" y="20277"/>
                  <a:pt x="4656" y="11216"/>
                  <a:pt x="443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>
              <a:sym typeface="Open Sans"/>
            </a:endParaRPr>
          </a:p>
        </p:txBody>
      </p:sp>
      <p:sp>
        <p:nvSpPr>
          <p:cNvPr id="13" name="Google Shape;1353;p66">
            <a:extLst>
              <a:ext uri="{FF2B5EF4-FFF2-40B4-BE49-F238E27FC236}">
                <a16:creationId xmlns:a16="http://schemas.microsoft.com/office/drawing/2014/main" id="{B306F4FB-CBCE-4666-B550-AE1823445E9C}"/>
              </a:ext>
            </a:extLst>
          </p:cNvPr>
          <p:cNvSpPr/>
          <p:nvPr/>
        </p:nvSpPr>
        <p:spPr>
          <a:xfrm>
            <a:off x="5952718" y="2088956"/>
            <a:ext cx="1326161" cy="678085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41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52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68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14" name="Google Shape;1372;p66">
            <a:extLst>
              <a:ext uri="{FF2B5EF4-FFF2-40B4-BE49-F238E27FC236}">
                <a16:creationId xmlns:a16="http://schemas.microsoft.com/office/drawing/2014/main" id="{6FB65D0A-FB6F-4E84-A37A-B8A429DB4C55}"/>
              </a:ext>
            </a:extLst>
          </p:cNvPr>
          <p:cNvSpPr/>
          <p:nvPr/>
        </p:nvSpPr>
        <p:spPr>
          <a:xfrm>
            <a:off x="2238674" y="2611669"/>
            <a:ext cx="245604" cy="21805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373;p66">
            <a:extLst>
              <a:ext uri="{FF2B5EF4-FFF2-40B4-BE49-F238E27FC236}">
                <a16:creationId xmlns:a16="http://schemas.microsoft.com/office/drawing/2014/main" id="{C09FA012-9B7E-4AC4-8768-AC20B01819CE}"/>
              </a:ext>
            </a:extLst>
          </p:cNvPr>
          <p:cNvSpPr/>
          <p:nvPr/>
        </p:nvSpPr>
        <p:spPr>
          <a:xfrm>
            <a:off x="2289113" y="2656399"/>
            <a:ext cx="141027" cy="141829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372;p66">
            <a:extLst>
              <a:ext uri="{FF2B5EF4-FFF2-40B4-BE49-F238E27FC236}">
                <a16:creationId xmlns:a16="http://schemas.microsoft.com/office/drawing/2014/main" id="{9F002E86-5DE7-4BFC-B5F2-77AC7D42729E}"/>
              </a:ext>
            </a:extLst>
          </p:cNvPr>
          <p:cNvSpPr/>
          <p:nvPr/>
        </p:nvSpPr>
        <p:spPr>
          <a:xfrm>
            <a:off x="3445943" y="2581501"/>
            <a:ext cx="245604" cy="247001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372;p66">
            <a:extLst>
              <a:ext uri="{FF2B5EF4-FFF2-40B4-BE49-F238E27FC236}">
                <a16:creationId xmlns:a16="http://schemas.microsoft.com/office/drawing/2014/main" id="{47B7061D-63A2-4651-8A7D-4FE0D0C68DFC}"/>
              </a:ext>
            </a:extLst>
          </p:cNvPr>
          <p:cNvSpPr/>
          <p:nvPr/>
        </p:nvSpPr>
        <p:spPr>
          <a:xfrm>
            <a:off x="7111937" y="2641051"/>
            <a:ext cx="245604" cy="247001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1372;p66">
            <a:extLst>
              <a:ext uri="{FF2B5EF4-FFF2-40B4-BE49-F238E27FC236}">
                <a16:creationId xmlns:a16="http://schemas.microsoft.com/office/drawing/2014/main" id="{2855D661-5529-4A92-970A-33EC2F76E489}"/>
              </a:ext>
            </a:extLst>
          </p:cNvPr>
          <p:cNvSpPr/>
          <p:nvPr/>
        </p:nvSpPr>
        <p:spPr>
          <a:xfrm>
            <a:off x="5889307" y="2551227"/>
            <a:ext cx="245604" cy="247001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رسم 14" descr="الباب مفتوح خطوط عريضة">
            <a:extLst>
              <a:ext uri="{FF2B5EF4-FFF2-40B4-BE49-F238E27FC236}">
                <a16:creationId xmlns:a16="http://schemas.microsoft.com/office/drawing/2014/main" id="{BB02C613-3DC1-495B-B3DB-0A88DC92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8694" y="2519134"/>
            <a:ext cx="614976" cy="614976"/>
          </a:xfrm>
          <a:prstGeom prst="rect">
            <a:avLst/>
          </a:prstGeom>
        </p:spPr>
      </p:pic>
      <p:sp>
        <p:nvSpPr>
          <p:cNvPr id="22" name="Google Shape;1372;p66">
            <a:extLst>
              <a:ext uri="{FF2B5EF4-FFF2-40B4-BE49-F238E27FC236}">
                <a16:creationId xmlns:a16="http://schemas.microsoft.com/office/drawing/2014/main" id="{3CD987CC-1F28-476F-A483-9FD8D3AC06B9}"/>
              </a:ext>
            </a:extLst>
          </p:cNvPr>
          <p:cNvSpPr/>
          <p:nvPr/>
        </p:nvSpPr>
        <p:spPr>
          <a:xfrm>
            <a:off x="4701199" y="2558722"/>
            <a:ext cx="245604" cy="247001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TextBox 89">
            <a:extLst>
              <a:ext uri="{FF2B5EF4-FFF2-40B4-BE49-F238E27FC236}">
                <a16:creationId xmlns:a16="http://schemas.microsoft.com/office/drawing/2014/main" id="{3C9E5E85-B342-4E43-A225-9CCA9428C4EA}"/>
              </a:ext>
            </a:extLst>
          </p:cNvPr>
          <p:cNvSpPr txBox="1"/>
          <p:nvPr/>
        </p:nvSpPr>
        <p:spPr>
          <a:xfrm>
            <a:off x="1108466" y="3373393"/>
            <a:ext cx="113020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latin typeface="Caladea" panose="02040503050406030204" pitchFamily="18" charset="0"/>
              </a:rPr>
              <a:t>Introduction</a:t>
            </a:r>
            <a:endParaRPr lang="en-US" sz="2800" dirty="0">
              <a:latin typeface="Caladea" panose="02040503050406030204" pitchFamily="18" charset="0"/>
            </a:endParaRPr>
          </a:p>
        </p:txBody>
      </p:sp>
      <p:sp>
        <p:nvSpPr>
          <p:cNvPr id="25" name="Google Shape;1373;p66">
            <a:extLst>
              <a:ext uri="{FF2B5EF4-FFF2-40B4-BE49-F238E27FC236}">
                <a16:creationId xmlns:a16="http://schemas.microsoft.com/office/drawing/2014/main" id="{D2DB1F45-3E05-4B58-87ED-BE95346A97E8}"/>
              </a:ext>
            </a:extLst>
          </p:cNvPr>
          <p:cNvSpPr/>
          <p:nvPr/>
        </p:nvSpPr>
        <p:spPr>
          <a:xfrm>
            <a:off x="3494680" y="2643541"/>
            <a:ext cx="141027" cy="141829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373;p66">
            <a:extLst>
              <a:ext uri="{FF2B5EF4-FFF2-40B4-BE49-F238E27FC236}">
                <a16:creationId xmlns:a16="http://schemas.microsoft.com/office/drawing/2014/main" id="{E2886B18-85EB-4482-80DA-F16F92618A61}"/>
              </a:ext>
            </a:extLst>
          </p:cNvPr>
          <p:cNvSpPr/>
          <p:nvPr/>
        </p:nvSpPr>
        <p:spPr>
          <a:xfrm>
            <a:off x="4751584" y="2602348"/>
            <a:ext cx="141027" cy="141829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1373;p66">
            <a:extLst>
              <a:ext uri="{FF2B5EF4-FFF2-40B4-BE49-F238E27FC236}">
                <a16:creationId xmlns:a16="http://schemas.microsoft.com/office/drawing/2014/main" id="{236A6E64-B277-43FA-BD4F-D5DB82B07E33}"/>
              </a:ext>
            </a:extLst>
          </p:cNvPr>
          <p:cNvSpPr/>
          <p:nvPr/>
        </p:nvSpPr>
        <p:spPr>
          <a:xfrm>
            <a:off x="5945447" y="2604256"/>
            <a:ext cx="141027" cy="141829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1373;p66">
            <a:extLst>
              <a:ext uri="{FF2B5EF4-FFF2-40B4-BE49-F238E27FC236}">
                <a16:creationId xmlns:a16="http://schemas.microsoft.com/office/drawing/2014/main" id="{20CEA7F1-41A0-4162-92F8-CC24BEA33916}"/>
              </a:ext>
            </a:extLst>
          </p:cNvPr>
          <p:cNvSpPr/>
          <p:nvPr/>
        </p:nvSpPr>
        <p:spPr>
          <a:xfrm>
            <a:off x="7163589" y="2705001"/>
            <a:ext cx="141027" cy="141829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TextBox 89">
            <a:extLst>
              <a:ext uri="{FF2B5EF4-FFF2-40B4-BE49-F238E27FC236}">
                <a16:creationId xmlns:a16="http://schemas.microsoft.com/office/drawing/2014/main" id="{EFCA98A8-889E-4A47-95BF-90097728D0E2}"/>
              </a:ext>
            </a:extLst>
          </p:cNvPr>
          <p:cNvSpPr txBox="1"/>
          <p:nvPr/>
        </p:nvSpPr>
        <p:spPr>
          <a:xfrm>
            <a:off x="2267796" y="1928461"/>
            <a:ext cx="1490069" cy="5052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effectLst/>
                <a:latin typeface="Caladea" panose="02040503050406030204" pitchFamily="18" charset="0"/>
                <a:ea typeface="Times New Roman" panose="02020603050405020304" pitchFamily="18" charset="0"/>
              </a:rPr>
              <a:t>Data Cleaning</a:t>
            </a:r>
            <a:br>
              <a:rPr lang="en-US" sz="900" dirty="0">
                <a:latin typeface="Caladea" panose="02040503050406030204" pitchFamily="18" charset="0"/>
              </a:rPr>
            </a:br>
            <a:endParaRPr lang="en-US" sz="900" dirty="0">
              <a:latin typeface="Caladea" panose="02040503050406030204" pitchFamily="18" charset="0"/>
            </a:endParaRPr>
          </a:p>
        </p:txBody>
      </p:sp>
      <p:sp>
        <p:nvSpPr>
          <p:cNvPr id="32" name="TextBox 89">
            <a:extLst>
              <a:ext uri="{FF2B5EF4-FFF2-40B4-BE49-F238E27FC236}">
                <a16:creationId xmlns:a16="http://schemas.microsoft.com/office/drawing/2014/main" id="{26DE9938-BFA0-4E0D-9E57-C25E227850C5}"/>
              </a:ext>
            </a:extLst>
          </p:cNvPr>
          <p:cNvSpPr txBox="1"/>
          <p:nvPr/>
        </p:nvSpPr>
        <p:spPr>
          <a:xfrm>
            <a:off x="3307216" y="3453873"/>
            <a:ext cx="179803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latin typeface="Caladea" panose="02040503050406030204" pitchFamily="18" charset="0"/>
              </a:rPr>
              <a:t>EDA &amp; Preprocessing</a:t>
            </a:r>
          </a:p>
        </p:txBody>
      </p:sp>
      <p:pic>
        <p:nvPicPr>
          <p:cNvPr id="33" name="صورة 9" descr="Bullseye outline">
            <a:extLst>
              <a:ext uri="{FF2B5EF4-FFF2-40B4-BE49-F238E27FC236}">
                <a16:creationId xmlns:a16="http://schemas.microsoft.com/office/drawing/2014/main" id="{B14F68EE-2AE2-4782-82FE-95BB45D1D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87051" y="2443829"/>
            <a:ext cx="597596" cy="597596"/>
          </a:xfrm>
          <a:prstGeom prst="rect">
            <a:avLst/>
          </a:prstGeom>
        </p:spPr>
      </p:pic>
      <p:sp>
        <p:nvSpPr>
          <p:cNvPr id="35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4025937" y="2581969"/>
            <a:ext cx="353675" cy="3536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noFill/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25" dirty="0"/>
          </a:p>
        </p:txBody>
      </p:sp>
      <p:sp>
        <p:nvSpPr>
          <p:cNvPr id="37" name="TextBox 89">
            <a:extLst>
              <a:ext uri="{FF2B5EF4-FFF2-40B4-BE49-F238E27FC236}">
                <a16:creationId xmlns:a16="http://schemas.microsoft.com/office/drawing/2014/main" id="{42DE2715-5868-481E-8143-D1613397AC26}"/>
              </a:ext>
            </a:extLst>
          </p:cNvPr>
          <p:cNvSpPr txBox="1"/>
          <p:nvPr/>
        </p:nvSpPr>
        <p:spPr>
          <a:xfrm>
            <a:off x="5943119" y="3373393"/>
            <a:ext cx="1335760" cy="5716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effectLst/>
                <a:latin typeface="Caladea" panose="02040503050406030204" pitchFamily="18" charset="0"/>
                <a:ea typeface="Times New Roman" panose="02020603050405020304" pitchFamily="18" charset="0"/>
              </a:rPr>
              <a:t>Conclusion</a:t>
            </a:r>
            <a:br>
              <a:rPr lang="en-US" sz="1000" b="1" dirty="0"/>
            </a:br>
            <a:endParaRPr lang="en-US" sz="1000" b="1" dirty="0"/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F7A0A368-0770-43F3-8D96-F9F2F38A029A}"/>
              </a:ext>
            </a:extLst>
          </p:cNvPr>
          <p:cNvSpPr txBox="1"/>
          <p:nvPr/>
        </p:nvSpPr>
        <p:spPr>
          <a:xfrm>
            <a:off x="633125" y="664277"/>
            <a:ext cx="4989006" cy="68480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adea" panose="02040503050406030204" pitchFamily="18" charset="0"/>
              </a:rPr>
              <a:t>PRESENTATION CONTENT</a:t>
            </a:r>
          </a:p>
          <a:p>
            <a:pPr algn="ctr"/>
            <a:endParaRPr lang="ar-SA" sz="1050" dirty="0"/>
          </a:p>
        </p:txBody>
      </p:sp>
      <p:sp>
        <p:nvSpPr>
          <p:cNvPr id="39" name="TextBox 89">
            <a:extLst>
              <a:ext uri="{FF2B5EF4-FFF2-40B4-BE49-F238E27FC236}">
                <a16:creationId xmlns:a16="http://schemas.microsoft.com/office/drawing/2014/main" id="{B3E4C700-EC06-4EC4-A8F1-7173A6212179}"/>
              </a:ext>
            </a:extLst>
          </p:cNvPr>
          <p:cNvSpPr txBox="1"/>
          <p:nvPr/>
        </p:nvSpPr>
        <p:spPr>
          <a:xfrm>
            <a:off x="4745263" y="1967233"/>
            <a:ext cx="1335760" cy="2832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effectLst/>
                <a:latin typeface="Caladea" panose="02040503050406030204" pitchFamily="18" charset="0"/>
                <a:ea typeface="Times New Roman" panose="02020603050405020304" pitchFamily="18" charset="0"/>
              </a:rPr>
              <a:t>Models</a:t>
            </a:r>
            <a:endParaRPr lang="en-US" sz="800" dirty="0">
              <a:latin typeface="Caladea" panose="02040503050406030204" pitchFamily="18" charset="0"/>
            </a:endParaRPr>
          </a:p>
        </p:txBody>
      </p:sp>
      <p:grpSp>
        <p:nvGrpSpPr>
          <p:cNvPr id="40" name="Google Shape;2547;p69">
            <a:extLst>
              <a:ext uri="{FF2B5EF4-FFF2-40B4-BE49-F238E27FC236}">
                <a16:creationId xmlns:a16="http://schemas.microsoft.com/office/drawing/2014/main" id="{641832E7-FADE-48F4-9D44-15F4E65F7281}"/>
              </a:ext>
            </a:extLst>
          </p:cNvPr>
          <p:cNvGrpSpPr/>
          <p:nvPr/>
        </p:nvGrpSpPr>
        <p:grpSpPr>
          <a:xfrm>
            <a:off x="6458187" y="2551227"/>
            <a:ext cx="440015" cy="391475"/>
            <a:chOff x="4342641" y="3591489"/>
            <a:chExt cx="438961" cy="390538"/>
          </a:xfrm>
          <a:solidFill>
            <a:schemeClr val="accent4">
              <a:lumMod val="75000"/>
            </a:schemeClr>
          </a:solidFill>
        </p:grpSpPr>
        <p:sp>
          <p:nvSpPr>
            <p:cNvPr id="42" name="Google Shape;2548;p69">
              <a:extLst>
                <a:ext uri="{FF2B5EF4-FFF2-40B4-BE49-F238E27FC236}">
                  <a16:creationId xmlns:a16="http://schemas.microsoft.com/office/drawing/2014/main" id="{8510EC45-97B2-46F3-B437-9E86816858A4}"/>
                </a:ext>
              </a:extLst>
            </p:cNvPr>
            <p:cNvSpPr/>
            <p:nvPr/>
          </p:nvSpPr>
          <p:spPr>
            <a:xfrm>
              <a:off x="4342641" y="3591489"/>
              <a:ext cx="300705" cy="390538"/>
            </a:xfrm>
            <a:custGeom>
              <a:avLst/>
              <a:gdLst/>
              <a:ahLst/>
              <a:cxnLst/>
              <a:rect l="l" t="t" r="r" b="b"/>
              <a:pathLst>
                <a:path w="14879" h="19324" extrusionOk="0">
                  <a:moveTo>
                    <a:pt x="6598" y="3959"/>
                  </a:moveTo>
                  <a:cubicBezTo>
                    <a:pt x="6943" y="3959"/>
                    <a:pt x="7227" y="4243"/>
                    <a:pt x="7227" y="4588"/>
                  </a:cubicBezTo>
                  <a:cubicBezTo>
                    <a:pt x="7227" y="4933"/>
                    <a:pt x="6943" y="5217"/>
                    <a:pt x="6598" y="5217"/>
                  </a:cubicBezTo>
                  <a:lnTo>
                    <a:pt x="2558" y="5217"/>
                  </a:lnTo>
                  <a:cubicBezTo>
                    <a:pt x="2213" y="5217"/>
                    <a:pt x="1929" y="4933"/>
                    <a:pt x="1929" y="4588"/>
                  </a:cubicBezTo>
                  <a:cubicBezTo>
                    <a:pt x="1929" y="4243"/>
                    <a:pt x="2213" y="3959"/>
                    <a:pt x="2558" y="3959"/>
                  </a:cubicBezTo>
                  <a:close/>
                  <a:moveTo>
                    <a:pt x="6598" y="6496"/>
                  </a:moveTo>
                  <a:cubicBezTo>
                    <a:pt x="6943" y="6496"/>
                    <a:pt x="7227" y="6780"/>
                    <a:pt x="7227" y="7125"/>
                  </a:cubicBezTo>
                  <a:cubicBezTo>
                    <a:pt x="7227" y="7470"/>
                    <a:pt x="6943" y="7754"/>
                    <a:pt x="6598" y="7754"/>
                  </a:cubicBezTo>
                  <a:lnTo>
                    <a:pt x="2558" y="7754"/>
                  </a:lnTo>
                  <a:cubicBezTo>
                    <a:pt x="2213" y="7754"/>
                    <a:pt x="1929" y="7470"/>
                    <a:pt x="1929" y="7125"/>
                  </a:cubicBezTo>
                  <a:cubicBezTo>
                    <a:pt x="1929" y="6780"/>
                    <a:pt x="2213" y="6496"/>
                    <a:pt x="2558" y="6496"/>
                  </a:cubicBezTo>
                  <a:close/>
                  <a:moveTo>
                    <a:pt x="6598" y="9033"/>
                  </a:moveTo>
                  <a:cubicBezTo>
                    <a:pt x="6943" y="9033"/>
                    <a:pt x="7227" y="9317"/>
                    <a:pt x="7227" y="9662"/>
                  </a:cubicBezTo>
                  <a:cubicBezTo>
                    <a:pt x="7227" y="10007"/>
                    <a:pt x="6943" y="10292"/>
                    <a:pt x="6598" y="10292"/>
                  </a:cubicBezTo>
                  <a:lnTo>
                    <a:pt x="2558" y="10292"/>
                  </a:lnTo>
                  <a:cubicBezTo>
                    <a:pt x="2213" y="10292"/>
                    <a:pt x="1929" y="10007"/>
                    <a:pt x="1929" y="9662"/>
                  </a:cubicBezTo>
                  <a:cubicBezTo>
                    <a:pt x="1929" y="9317"/>
                    <a:pt x="2213" y="9033"/>
                    <a:pt x="2558" y="9033"/>
                  </a:cubicBezTo>
                  <a:close/>
                  <a:moveTo>
                    <a:pt x="6598" y="11570"/>
                  </a:moveTo>
                  <a:cubicBezTo>
                    <a:pt x="6943" y="11570"/>
                    <a:pt x="7227" y="11854"/>
                    <a:pt x="7227" y="12200"/>
                  </a:cubicBezTo>
                  <a:cubicBezTo>
                    <a:pt x="7227" y="12545"/>
                    <a:pt x="6943" y="12829"/>
                    <a:pt x="6598" y="12829"/>
                  </a:cubicBezTo>
                  <a:lnTo>
                    <a:pt x="2558" y="12829"/>
                  </a:lnTo>
                  <a:cubicBezTo>
                    <a:pt x="2213" y="12829"/>
                    <a:pt x="1929" y="12545"/>
                    <a:pt x="1929" y="12200"/>
                  </a:cubicBezTo>
                  <a:cubicBezTo>
                    <a:pt x="1929" y="11854"/>
                    <a:pt x="2213" y="11570"/>
                    <a:pt x="2558" y="11570"/>
                  </a:cubicBezTo>
                  <a:close/>
                  <a:moveTo>
                    <a:pt x="6598" y="14108"/>
                  </a:moveTo>
                  <a:cubicBezTo>
                    <a:pt x="6943" y="14108"/>
                    <a:pt x="7227" y="14371"/>
                    <a:pt x="7227" y="14737"/>
                  </a:cubicBezTo>
                  <a:cubicBezTo>
                    <a:pt x="7227" y="15082"/>
                    <a:pt x="6943" y="15366"/>
                    <a:pt x="6598" y="15366"/>
                  </a:cubicBezTo>
                  <a:lnTo>
                    <a:pt x="2558" y="15366"/>
                  </a:lnTo>
                  <a:cubicBezTo>
                    <a:pt x="2213" y="15366"/>
                    <a:pt x="1929" y="15082"/>
                    <a:pt x="1929" y="14737"/>
                  </a:cubicBezTo>
                  <a:cubicBezTo>
                    <a:pt x="1929" y="14371"/>
                    <a:pt x="2213" y="14108"/>
                    <a:pt x="2558" y="14108"/>
                  </a:cubicBezTo>
                  <a:close/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lnTo>
                    <a:pt x="1" y="18674"/>
                  </a:lnTo>
                  <a:cubicBezTo>
                    <a:pt x="1" y="19020"/>
                    <a:pt x="285" y="19304"/>
                    <a:pt x="630" y="19304"/>
                  </a:cubicBezTo>
                  <a:lnTo>
                    <a:pt x="14250" y="19324"/>
                  </a:lnTo>
                  <a:cubicBezTo>
                    <a:pt x="14595" y="19324"/>
                    <a:pt x="14879" y="19040"/>
                    <a:pt x="14879" y="18695"/>
                  </a:cubicBezTo>
                  <a:lnTo>
                    <a:pt x="14879" y="15163"/>
                  </a:lnTo>
                  <a:lnTo>
                    <a:pt x="11043" y="15163"/>
                  </a:lnTo>
                  <a:cubicBezTo>
                    <a:pt x="9987" y="15163"/>
                    <a:pt x="9135" y="14310"/>
                    <a:pt x="9135" y="13255"/>
                  </a:cubicBezTo>
                  <a:lnTo>
                    <a:pt x="9135" y="9865"/>
                  </a:lnTo>
                  <a:cubicBezTo>
                    <a:pt x="9135" y="8830"/>
                    <a:pt x="9987" y="7978"/>
                    <a:pt x="11043" y="7978"/>
                  </a:cubicBezTo>
                  <a:lnTo>
                    <a:pt x="14879" y="7978"/>
                  </a:lnTo>
                  <a:lnTo>
                    <a:pt x="14879" y="5968"/>
                  </a:lnTo>
                  <a:lnTo>
                    <a:pt x="9561" y="5968"/>
                  </a:lnTo>
                  <a:cubicBezTo>
                    <a:pt x="9216" y="5968"/>
                    <a:pt x="8932" y="5684"/>
                    <a:pt x="8932" y="5339"/>
                  </a:cubicBezTo>
                  <a:lnTo>
                    <a:pt x="89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9;p69">
              <a:extLst>
                <a:ext uri="{FF2B5EF4-FFF2-40B4-BE49-F238E27FC236}">
                  <a16:creationId xmlns:a16="http://schemas.microsoft.com/office/drawing/2014/main" id="{9C22760D-268E-41C3-BA4D-49D88A63B19A}"/>
                </a:ext>
              </a:extLst>
            </p:cNvPr>
            <p:cNvSpPr/>
            <p:nvPr/>
          </p:nvSpPr>
          <p:spPr>
            <a:xfrm>
              <a:off x="4548581" y="3591489"/>
              <a:ext cx="94765" cy="94785"/>
            </a:xfrm>
            <a:custGeom>
              <a:avLst/>
              <a:gdLst/>
              <a:ahLst/>
              <a:cxnLst/>
              <a:rect l="l" t="t" r="r" b="b"/>
              <a:pathLst>
                <a:path w="4689" h="4690" extrusionOk="0">
                  <a:moveTo>
                    <a:pt x="0" y="1"/>
                  </a:moveTo>
                  <a:lnTo>
                    <a:pt x="0" y="4689"/>
                  </a:lnTo>
                  <a:lnTo>
                    <a:pt x="4689" y="4689"/>
                  </a:lnTo>
                  <a:cubicBezTo>
                    <a:pt x="4689" y="4527"/>
                    <a:pt x="4628" y="4365"/>
                    <a:pt x="4486" y="4243"/>
                  </a:cubicBezTo>
                  <a:lnTo>
                    <a:pt x="447" y="204"/>
                  </a:lnTo>
                  <a:cubicBezTo>
                    <a:pt x="325" y="82"/>
                    <a:pt x="16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50;p69">
              <a:extLst>
                <a:ext uri="{FF2B5EF4-FFF2-40B4-BE49-F238E27FC236}">
                  <a16:creationId xmlns:a16="http://schemas.microsoft.com/office/drawing/2014/main" id="{0055C4D8-B86A-4333-9736-E1021BAE4E60}"/>
                </a:ext>
              </a:extLst>
            </p:cNvPr>
            <p:cNvSpPr/>
            <p:nvPr/>
          </p:nvSpPr>
          <p:spPr>
            <a:xfrm>
              <a:off x="4552683" y="3738315"/>
              <a:ext cx="228919" cy="173685"/>
            </a:xfrm>
            <a:custGeom>
              <a:avLst/>
              <a:gdLst/>
              <a:ahLst/>
              <a:cxnLst/>
              <a:rect l="l" t="t" r="r" b="b"/>
              <a:pathLst>
                <a:path w="11327" h="8594" extrusionOk="0">
                  <a:moveTo>
                    <a:pt x="6602" y="1"/>
                  </a:moveTo>
                  <a:cubicBezTo>
                    <a:pt x="6277" y="1"/>
                    <a:pt x="5968" y="253"/>
                    <a:pt x="5968" y="631"/>
                  </a:cubicBezTo>
                  <a:lnTo>
                    <a:pt x="5968" y="1971"/>
                  </a:lnTo>
                  <a:lnTo>
                    <a:pt x="650" y="1971"/>
                  </a:lnTo>
                  <a:cubicBezTo>
                    <a:pt x="284" y="1971"/>
                    <a:pt x="0" y="2255"/>
                    <a:pt x="0" y="2600"/>
                  </a:cubicBezTo>
                  <a:lnTo>
                    <a:pt x="0" y="5990"/>
                  </a:lnTo>
                  <a:cubicBezTo>
                    <a:pt x="0" y="6335"/>
                    <a:pt x="284" y="6619"/>
                    <a:pt x="650" y="6619"/>
                  </a:cubicBezTo>
                  <a:lnTo>
                    <a:pt x="5968" y="6619"/>
                  </a:lnTo>
                  <a:lnTo>
                    <a:pt x="5968" y="7959"/>
                  </a:lnTo>
                  <a:cubicBezTo>
                    <a:pt x="5968" y="8348"/>
                    <a:pt x="6271" y="8594"/>
                    <a:pt x="6593" y="8594"/>
                  </a:cubicBezTo>
                  <a:cubicBezTo>
                    <a:pt x="6742" y="8594"/>
                    <a:pt x="6895" y="8541"/>
                    <a:pt x="7023" y="8426"/>
                  </a:cubicBezTo>
                  <a:lnTo>
                    <a:pt x="11042" y="4772"/>
                  </a:lnTo>
                  <a:cubicBezTo>
                    <a:pt x="11326" y="4508"/>
                    <a:pt x="11326" y="4082"/>
                    <a:pt x="11042" y="3838"/>
                  </a:cubicBezTo>
                  <a:lnTo>
                    <a:pt x="7023" y="165"/>
                  </a:lnTo>
                  <a:cubicBezTo>
                    <a:pt x="6897" y="51"/>
                    <a:pt x="6748" y="1"/>
                    <a:pt x="6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37;p38">
            <a:extLst>
              <a:ext uri="{FF2B5EF4-FFF2-40B4-BE49-F238E27FC236}">
                <a16:creationId xmlns:a16="http://schemas.microsoft.com/office/drawing/2014/main" id="{A85F9346-C047-4123-82A9-84C7D5F30242}"/>
              </a:ext>
            </a:extLst>
          </p:cNvPr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5" name="Google Shape;538;p38">
              <a:extLst>
                <a:ext uri="{FF2B5EF4-FFF2-40B4-BE49-F238E27FC236}">
                  <a16:creationId xmlns:a16="http://schemas.microsoft.com/office/drawing/2014/main" id="{10FD5139-2173-41EE-9052-E9F8202A0BD0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9;p38">
              <a:extLst>
                <a:ext uri="{FF2B5EF4-FFF2-40B4-BE49-F238E27FC236}">
                  <a16:creationId xmlns:a16="http://schemas.microsoft.com/office/drawing/2014/main" id="{57B43043-CE47-482D-8EEC-624A68ACDA07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0;p38">
              <a:extLst>
                <a:ext uri="{FF2B5EF4-FFF2-40B4-BE49-F238E27FC236}">
                  <a16:creationId xmlns:a16="http://schemas.microsoft.com/office/drawing/2014/main" id="{CF97CBCA-CFB6-4066-8CBD-BFB1581A1E02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1;p38">
              <a:extLst>
                <a:ext uri="{FF2B5EF4-FFF2-40B4-BE49-F238E27FC236}">
                  <a16:creationId xmlns:a16="http://schemas.microsoft.com/office/drawing/2014/main" id="{08FE38A4-7960-48A6-A772-DD6FBB97C7D3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2;p38">
              <a:extLst>
                <a:ext uri="{FF2B5EF4-FFF2-40B4-BE49-F238E27FC236}">
                  <a16:creationId xmlns:a16="http://schemas.microsoft.com/office/drawing/2014/main" id="{BDA37AE0-4648-42F2-A9B6-E20CE47F9CA8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546;p38">
            <a:extLst>
              <a:ext uri="{FF2B5EF4-FFF2-40B4-BE49-F238E27FC236}">
                <a16:creationId xmlns:a16="http://schemas.microsoft.com/office/drawing/2014/main" id="{FB676888-2BB1-4BC7-BA11-2592966C1A13}"/>
              </a:ext>
            </a:extLst>
          </p:cNvPr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43;p38">
            <a:extLst>
              <a:ext uri="{FF2B5EF4-FFF2-40B4-BE49-F238E27FC236}">
                <a16:creationId xmlns:a16="http://schemas.microsoft.com/office/drawing/2014/main" id="{5D454836-7A7C-4AD0-85C4-72B51786F5A1}"/>
              </a:ext>
            </a:extLst>
          </p:cNvPr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2;p39">
            <a:extLst>
              <a:ext uri="{FF2B5EF4-FFF2-40B4-BE49-F238E27FC236}">
                <a16:creationId xmlns:a16="http://schemas.microsoft.com/office/drawing/2014/main" id="{66B16041-42C5-4E46-AEC9-10194C514C1F}"/>
              </a:ext>
            </a:extLst>
          </p:cNvPr>
          <p:cNvSpPr txBox="1"/>
          <p:nvPr/>
        </p:nvSpPr>
        <p:spPr>
          <a:xfrm>
            <a:off x="6898202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63" name="Google Shape;626;p39">
            <a:hlinkClick r:id="rId6" action="ppaction://hlinksldjump"/>
            <a:extLst>
              <a:ext uri="{FF2B5EF4-FFF2-40B4-BE49-F238E27FC236}">
                <a16:creationId xmlns:a16="http://schemas.microsoft.com/office/drawing/2014/main" id="{3615255F-F8D6-44E9-A8BA-2EB55B1F3318}"/>
              </a:ext>
            </a:extLst>
          </p:cNvPr>
          <p:cNvSpPr txBox="1"/>
          <p:nvPr/>
        </p:nvSpPr>
        <p:spPr>
          <a:xfrm>
            <a:off x="922450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FA5FD7AB-A7A4-4C52-8F93-5E39539E18A0}"/>
              </a:ext>
            </a:extLst>
          </p:cNvPr>
          <p:cNvSpPr txBox="1"/>
          <p:nvPr/>
        </p:nvSpPr>
        <p:spPr>
          <a:xfrm>
            <a:off x="1517930" y="304741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562986FE-D502-4C6D-9DF5-DB4DDDF1242B}"/>
              </a:ext>
            </a:extLst>
          </p:cNvPr>
          <p:cNvSpPr txBox="1"/>
          <p:nvPr/>
        </p:nvSpPr>
        <p:spPr>
          <a:xfrm>
            <a:off x="2258211" y="253402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6" name="Google Shape;629;p39">
            <a:extLst>
              <a:ext uri="{FF2B5EF4-FFF2-40B4-BE49-F238E27FC236}">
                <a16:creationId xmlns:a16="http://schemas.microsoft.com/office/drawing/2014/main" id="{3A03F260-914E-40DA-A1B5-C87BBB87B0A3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" name="Google Shape;630;p39">
              <a:extLst>
                <a:ext uri="{FF2B5EF4-FFF2-40B4-BE49-F238E27FC236}">
                  <a16:creationId xmlns:a16="http://schemas.microsoft.com/office/drawing/2014/main" id="{9BDE73E2-4BCA-4B95-ABE3-4DBD3B605799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31;p39">
              <a:extLst>
                <a:ext uri="{FF2B5EF4-FFF2-40B4-BE49-F238E27FC236}">
                  <a16:creationId xmlns:a16="http://schemas.microsoft.com/office/drawing/2014/main" id="{471B1E89-16B2-42EF-B696-F11D8E51B4E8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32;p39">
              <a:extLst>
                <a:ext uri="{FF2B5EF4-FFF2-40B4-BE49-F238E27FC236}">
                  <a16:creationId xmlns:a16="http://schemas.microsoft.com/office/drawing/2014/main" id="{0F5F0464-B6FB-4A79-8B74-73521468299D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33;p39">
              <a:extLst>
                <a:ext uri="{FF2B5EF4-FFF2-40B4-BE49-F238E27FC236}">
                  <a16:creationId xmlns:a16="http://schemas.microsoft.com/office/drawing/2014/main" id="{3D1152D1-BECB-456A-A808-6D42EDB79B8E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34;p39">
              <a:extLst>
                <a:ext uri="{FF2B5EF4-FFF2-40B4-BE49-F238E27FC236}">
                  <a16:creationId xmlns:a16="http://schemas.microsoft.com/office/drawing/2014/main" id="{6DCC7513-17B1-4F84-BE2B-0FA687A3779F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35;p39">
              <a:extLst>
                <a:ext uri="{FF2B5EF4-FFF2-40B4-BE49-F238E27FC236}">
                  <a16:creationId xmlns:a16="http://schemas.microsoft.com/office/drawing/2014/main" id="{4E97331D-B846-4B2D-9183-3B1A725E5B2C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36;p39">
              <a:extLst>
                <a:ext uri="{FF2B5EF4-FFF2-40B4-BE49-F238E27FC236}">
                  <a16:creationId xmlns:a16="http://schemas.microsoft.com/office/drawing/2014/main" id="{8479EA68-F8A4-4424-80C8-71D4B6235FE4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37;p39">
              <a:extLst>
                <a:ext uri="{FF2B5EF4-FFF2-40B4-BE49-F238E27FC236}">
                  <a16:creationId xmlns:a16="http://schemas.microsoft.com/office/drawing/2014/main" id="{A61432F4-AA75-4674-931A-37755CF8AAD7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38;p39">
              <a:extLst>
                <a:ext uri="{FF2B5EF4-FFF2-40B4-BE49-F238E27FC236}">
                  <a16:creationId xmlns:a16="http://schemas.microsoft.com/office/drawing/2014/main" id="{E426C675-3DAE-4E43-BE7F-6B2B7365E9FA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639;p39">
            <a:hlinkClick r:id="rId7" action="ppaction://hlinksldjump"/>
            <a:extLst>
              <a:ext uri="{FF2B5EF4-FFF2-40B4-BE49-F238E27FC236}">
                <a16:creationId xmlns:a16="http://schemas.microsoft.com/office/drawing/2014/main" id="{53A2724A-C82F-4E21-B30B-E2FC4156DD62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BE581744-2D93-41F6-B5E4-25E28B5F6A8F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C12B8A16-1B78-40A6-9FEE-1FA9A3B408D5}"/>
              </a:ext>
            </a:extLst>
          </p:cNvPr>
          <p:cNvSpPr txBox="1"/>
          <p:nvPr/>
        </p:nvSpPr>
        <p:spPr>
          <a:xfrm>
            <a:off x="4050000" y="2765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6B4FD7AB-ABBC-48D1-806D-C12E300E27AF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صورة 2" descr="صورة تحتوي على غرفة, مكان اللعب&#10;&#10;تم إنشاء الوصف تلقائياً">
            <a:extLst>
              <a:ext uri="{FF2B5EF4-FFF2-40B4-BE49-F238E27FC236}">
                <a16:creationId xmlns:a16="http://schemas.microsoft.com/office/drawing/2014/main" id="{CE099547-DF5B-490F-B265-7A04ECBA6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393" y="2535112"/>
            <a:ext cx="663863" cy="5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134062" y="649788"/>
            <a:ext cx="312736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3436621" y="2013595"/>
            <a:ext cx="5225878" cy="1605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cs typeface="+mj-cs"/>
              </a:rPr>
              <a:t>	</a:t>
            </a:r>
            <a:r>
              <a:rPr lang="en-US" sz="1200" b="1" dirty="0"/>
              <a:t>The dataset is a large dataset contains </a:t>
            </a:r>
            <a:r>
              <a:rPr lang="en-US" sz="1200" b="1" dirty="0">
                <a:solidFill>
                  <a:schemeClr val="accent3"/>
                </a:solidFill>
              </a:rPr>
              <a:t>80 columns </a:t>
            </a:r>
            <a:r>
              <a:rPr lang="en-US" sz="1200" b="1" dirty="0"/>
              <a:t>, and </a:t>
            </a:r>
            <a:r>
              <a:rPr lang="en-US" sz="1200" b="1" dirty="0">
                <a:solidFill>
                  <a:schemeClr val="accent3"/>
                </a:solidFill>
              </a:rPr>
              <a:t>1048575 rows</a:t>
            </a:r>
            <a:r>
              <a:rPr lang="en-US" sz="1200" b="1" dirty="0"/>
              <a:t>, created in 2018 by New Brunswick's University, based on the logs of the University server that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aims to analyzing DDoS data</a:t>
            </a:r>
            <a:r>
              <a:rPr lang="en-US" sz="1200" b="1" dirty="0"/>
              <a:t>. And it is separated into different files dependent on the date. Each file is unbalanced, and I will deal with this problem.</a:t>
            </a:r>
            <a:endParaRPr lang="en-US" sz="1200" b="1" dirty="0">
              <a:cs typeface="+mj-cs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39"/>
          <p:cNvCxnSpPr/>
          <p:nvPr/>
        </p:nvCxnSpPr>
        <p:spPr>
          <a:xfrm>
            <a:off x="4484523" y="1418388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6;p39">
            <a:hlinkClick r:id="rId4" action="ppaction://hlinksldjump"/>
            <a:extLst>
              <a:ext uri="{FF2B5EF4-FFF2-40B4-BE49-F238E27FC236}">
                <a16:creationId xmlns:a16="http://schemas.microsoft.com/office/drawing/2014/main" id="{9EF52D7D-C378-4CD1-BA6B-DF90F498A7A0}"/>
              </a:ext>
            </a:extLst>
          </p:cNvPr>
          <p:cNvSpPr txBox="1"/>
          <p:nvPr/>
        </p:nvSpPr>
        <p:spPr>
          <a:xfrm>
            <a:off x="946249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A21F6F94-BEAE-44E5-81FD-028BD1294E5B}"/>
              </a:ext>
            </a:extLst>
          </p:cNvPr>
          <p:cNvSpPr txBox="1"/>
          <p:nvPr/>
        </p:nvSpPr>
        <p:spPr>
          <a:xfrm>
            <a:off x="1574786" y="298579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2ABF0F2A-A407-4FC1-882E-0CC096DD7078}"/>
              </a:ext>
            </a:extLst>
          </p:cNvPr>
          <p:cNvSpPr txBox="1"/>
          <p:nvPr/>
        </p:nvSpPr>
        <p:spPr>
          <a:xfrm>
            <a:off x="2262473" y="26961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577D9978-AB51-44C5-9A0F-A87BB0FE5692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498B931B-16E6-4ACC-9778-850E81AB30F2}"/>
              </a:ext>
            </a:extLst>
          </p:cNvPr>
          <p:cNvSpPr txBox="1"/>
          <p:nvPr/>
        </p:nvSpPr>
        <p:spPr>
          <a:xfrm>
            <a:off x="4108677" y="27919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" name="Google Shape;622;p39">
            <a:extLst>
              <a:ext uri="{FF2B5EF4-FFF2-40B4-BE49-F238E27FC236}">
                <a16:creationId xmlns:a16="http://schemas.microsoft.com/office/drawing/2014/main" id="{8D78A19B-44CE-49EA-9769-CD21C250E233}"/>
              </a:ext>
            </a:extLst>
          </p:cNvPr>
          <p:cNvSpPr txBox="1"/>
          <p:nvPr/>
        </p:nvSpPr>
        <p:spPr>
          <a:xfrm>
            <a:off x="6898202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E739796-3472-41FA-BF04-EFBD4387F8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49"/>
          <a:stretch/>
        </p:blipFill>
        <p:spPr>
          <a:xfrm>
            <a:off x="454301" y="1886982"/>
            <a:ext cx="2895600" cy="14649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8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DC0CDDA0-F4DD-4BD1-8C99-88ECF3DB25CE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4"/>
          <p:cNvSpPr txBox="1">
            <a:spLocks noGrp="1"/>
          </p:cNvSpPr>
          <p:nvPr>
            <p:ph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448" name="Google Shape;1448;p54"/>
          <p:cNvSpPr txBox="1">
            <a:spLocks noGrp="1"/>
          </p:cNvSpPr>
          <p:nvPr>
            <p:ph type="title" idx="2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450" name="Google Shape;1450;p54"/>
          <p:cNvSpPr txBox="1">
            <a:spLocks noGrp="1"/>
          </p:cNvSpPr>
          <p:nvPr>
            <p:ph type="title" idx="4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451" name="Google Shape;1451;p54"/>
          <p:cNvSpPr txBox="1">
            <a:spLocks noGrp="1"/>
          </p:cNvSpPr>
          <p:nvPr>
            <p:ph type="subTitle" idx="5"/>
          </p:nvPr>
        </p:nvSpPr>
        <p:spPr>
          <a:xfrm>
            <a:off x="3658346" y="3962350"/>
            <a:ext cx="3756158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400" b="1" dirty="0">
                <a:latin typeface="Fira Sans"/>
                <a:ea typeface="Fira Sans"/>
                <a:cs typeface="Fira Sans"/>
                <a:sym typeface="Fira Sans"/>
              </a:rPr>
              <a:t>Detect correlations between features and delet</a:t>
            </a:r>
            <a:r>
              <a:rPr lang="en-US" b="1" dirty="0">
                <a:latin typeface="Fira Sans"/>
                <a:ea typeface="Fira Sans"/>
                <a:cs typeface="Fira Sans"/>
                <a:sym typeface="Fira Sans"/>
              </a:rPr>
              <a:t>e the columns that have 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correlation higher than 0.69</a:t>
            </a:r>
            <a:endParaRPr lang="en-US" sz="1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2" name="Google Shape;1452;p54"/>
          <p:cNvSpPr txBox="1">
            <a:spLocks noGrp="1"/>
          </p:cNvSpPr>
          <p:nvPr>
            <p:ph type="title" idx="6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453" name="Google Shape;1453;p54"/>
          <p:cNvSpPr txBox="1">
            <a:spLocks noGrp="1"/>
          </p:cNvSpPr>
          <p:nvPr>
            <p:ph type="subTitle" idx="7"/>
          </p:nvPr>
        </p:nvSpPr>
        <p:spPr>
          <a:xfrm>
            <a:off x="6183442" y="1452969"/>
            <a:ext cx="2564318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/>
            <a:r>
              <a:rPr lang="en-US" sz="1400" b="1" dirty="0">
                <a:latin typeface="Fira Sans"/>
                <a:ea typeface="Fira Sans"/>
                <a:cs typeface="Fira Sans"/>
                <a:sym typeface="Fira Sans"/>
              </a:rPr>
              <a:t>Select only most important features</a:t>
            </a:r>
          </a:p>
        </p:txBody>
      </p:sp>
      <p:sp>
        <p:nvSpPr>
          <p:cNvPr id="1454" name="Google Shape;1454;p54"/>
          <p:cNvSpPr/>
          <p:nvPr/>
        </p:nvSpPr>
        <p:spPr>
          <a:xfrm>
            <a:off x="962600" y="1733725"/>
            <a:ext cx="1432200" cy="14322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54"/>
          <p:cNvSpPr/>
          <p:nvPr/>
        </p:nvSpPr>
        <p:spPr>
          <a:xfrm rot="5400000">
            <a:off x="1031816" y="1802859"/>
            <a:ext cx="1293900" cy="1293900"/>
          </a:xfrm>
          <a:prstGeom prst="blockArc">
            <a:avLst>
              <a:gd name="adj1" fmla="val 16456505"/>
              <a:gd name="adj2" fmla="val 21349235"/>
              <a:gd name="adj3" fmla="val 782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54"/>
          <p:cNvSpPr/>
          <p:nvPr/>
        </p:nvSpPr>
        <p:spPr>
          <a:xfrm>
            <a:off x="2891463" y="2516950"/>
            <a:ext cx="1432200" cy="14322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4"/>
          <p:cNvSpPr/>
          <p:nvPr/>
        </p:nvSpPr>
        <p:spPr>
          <a:xfrm rot="5400000">
            <a:off x="2960678" y="2586084"/>
            <a:ext cx="1293900" cy="1293900"/>
          </a:xfrm>
          <a:prstGeom prst="blockArc">
            <a:avLst>
              <a:gd name="adj1" fmla="val 10886043"/>
              <a:gd name="adj2" fmla="val 21349235"/>
              <a:gd name="adj3" fmla="val 782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4"/>
          <p:cNvSpPr/>
          <p:nvPr/>
        </p:nvSpPr>
        <p:spPr>
          <a:xfrm>
            <a:off x="4820325" y="1733725"/>
            <a:ext cx="1432200" cy="14322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54"/>
          <p:cNvSpPr/>
          <p:nvPr/>
        </p:nvSpPr>
        <p:spPr>
          <a:xfrm rot="5400000">
            <a:off x="4889541" y="1802859"/>
            <a:ext cx="1293900" cy="1293900"/>
          </a:xfrm>
          <a:prstGeom prst="blockArc">
            <a:avLst>
              <a:gd name="adj1" fmla="val 5268216"/>
              <a:gd name="adj2" fmla="val 21349235"/>
              <a:gd name="adj3" fmla="val 782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54"/>
          <p:cNvSpPr/>
          <p:nvPr/>
        </p:nvSpPr>
        <p:spPr>
          <a:xfrm>
            <a:off x="6749175" y="2516950"/>
            <a:ext cx="1432200" cy="14322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54"/>
          <p:cNvSpPr/>
          <p:nvPr/>
        </p:nvSpPr>
        <p:spPr>
          <a:xfrm rot="5400000">
            <a:off x="6818391" y="2586084"/>
            <a:ext cx="1293900" cy="1293900"/>
          </a:xfrm>
          <a:prstGeom prst="blockArc">
            <a:avLst>
              <a:gd name="adj1" fmla="val 21419588"/>
              <a:gd name="adj2" fmla="val 21391419"/>
              <a:gd name="adj3" fmla="val 8411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2" name="Google Shape;1462;p54"/>
          <p:cNvCxnSpPr>
            <a:cxnSpLocks/>
            <a:stCxn id="1454" idx="4"/>
          </p:cNvCxnSpPr>
          <p:nvPr/>
        </p:nvCxnSpPr>
        <p:spPr>
          <a:xfrm>
            <a:off x="1678700" y="3165925"/>
            <a:ext cx="0" cy="44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54"/>
          <p:cNvCxnSpPr>
            <a:cxnSpLocks/>
            <a:stCxn id="1456" idx="0"/>
          </p:cNvCxnSpPr>
          <p:nvPr/>
        </p:nvCxnSpPr>
        <p:spPr>
          <a:xfrm rot="10800000">
            <a:off x="3607563" y="2044750"/>
            <a:ext cx="0" cy="47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54"/>
          <p:cNvCxnSpPr>
            <a:cxnSpLocks/>
            <a:stCxn id="1458" idx="4"/>
            <a:endCxn id="1451" idx="0"/>
          </p:cNvCxnSpPr>
          <p:nvPr/>
        </p:nvCxnSpPr>
        <p:spPr>
          <a:xfrm>
            <a:off x="5536425" y="3165925"/>
            <a:ext cx="0" cy="79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54"/>
          <p:cNvCxnSpPr>
            <a:cxnSpLocks/>
            <a:stCxn id="1460" idx="0"/>
            <a:endCxn id="1453" idx="2"/>
          </p:cNvCxnSpPr>
          <p:nvPr/>
        </p:nvCxnSpPr>
        <p:spPr>
          <a:xfrm flipV="1">
            <a:off x="7465275" y="2017569"/>
            <a:ext cx="326" cy="4993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9" name="Google Shape;1469;p54"/>
          <p:cNvSpPr/>
          <p:nvPr/>
        </p:nvSpPr>
        <p:spPr>
          <a:xfrm>
            <a:off x="7786413" y="410999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54"/>
          <p:cNvSpPr/>
          <p:nvPr/>
        </p:nvSpPr>
        <p:spPr>
          <a:xfrm rot="-1685758">
            <a:off x="8122953" y="43338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54"/>
          <p:cNvSpPr/>
          <p:nvPr/>
        </p:nvSpPr>
        <p:spPr>
          <a:xfrm>
            <a:off x="8181374" y="927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54"/>
          <p:cNvSpPr/>
          <p:nvPr/>
        </p:nvSpPr>
        <p:spPr>
          <a:xfrm>
            <a:off x="8289451" y="38799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4"/>
          <p:cNvSpPr/>
          <p:nvPr/>
        </p:nvSpPr>
        <p:spPr>
          <a:xfrm>
            <a:off x="7215613" y="41755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5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7" name="Google Shape;1487;p5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88" name="Google Shape;1488;p5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7" name="Google Shape;1497;p54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40;p21">
            <a:extLst>
              <a:ext uri="{FF2B5EF4-FFF2-40B4-BE49-F238E27FC236}">
                <a16:creationId xmlns:a16="http://schemas.microsoft.com/office/drawing/2014/main" id="{CF420E65-4E87-4953-ADC9-C5B50BCE1BC8}"/>
              </a:ext>
            </a:extLst>
          </p:cNvPr>
          <p:cNvSpPr txBox="1"/>
          <p:nvPr/>
        </p:nvSpPr>
        <p:spPr>
          <a:xfrm>
            <a:off x="630234" y="3626709"/>
            <a:ext cx="2261229" cy="65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/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Drop the columns that contain null values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" name="Google Shape;468;p21">
            <a:extLst>
              <a:ext uri="{FF2B5EF4-FFF2-40B4-BE49-F238E27FC236}">
                <a16:creationId xmlns:a16="http://schemas.microsoft.com/office/drawing/2014/main" id="{41E9B9A0-E9CC-43AE-B328-2FB200F0DC50}"/>
              </a:ext>
            </a:extLst>
          </p:cNvPr>
          <p:cNvSpPr txBox="1"/>
          <p:nvPr/>
        </p:nvSpPr>
        <p:spPr>
          <a:xfrm>
            <a:off x="2497430" y="1489100"/>
            <a:ext cx="2261229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buClr>
                <a:schemeClr val="dk1"/>
              </a:buClr>
              <a:buSzPts val="1100"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Check for duplicated values and drop them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91;p41">
            <a:extLst>
              <a:ext uri="{FF2B5EF4-FFF2-40B4-BE49-F238E27FC236}">
                <a16:creationId xmlns:a16="http://schemas.microsoft.com/office/drawing/2014/main" id="{EDC8ECE7-FD49-4C56-93A7-4809CEE3293C}"/>
              </a:ext>
            </a:extLst>
          </p:cNvPr>
          <p:cNvSpPr txBox="1">
            <a:spLocks/>
          </p:cNvSpPr>
          <p:nvPr/>
        </p:nvSpPr>
        <p:spPr>
          <a:xfrm>
            <a:off x="211268" y="467494"/>
            <a:ext cx="3804283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Cleaning</a:t>
            </a:r>
          </a:p>
        </p:txBody>
      </p:sp>
      <p:sp>
        <p:nvSpPr>
          <p:cNvPr id="63" name="Google Shape;626;p39">
            <a:hlinkClick r:id="rId4" action="ppaction://hlinksldjump"/>
            <a:extLst>
              <a:ext uri="{FF2B5EF4-FFF2-40B4-BE49-F238E27FC236}">
                <a16:creationId xmlns:a16="http://schemas.microsoft.com/office/drawing/2014/main" id="{1F73B773-DB11-457A-B160-B35767F0713E}"/>
              </a:ext>
            </a:extLst>
          </p:cNvPr>
          <p:cNvSpPr txBox="1"/>
          <p:nvPr/>
        </p:nvSpPr>
        <p:spPr>
          <a:xfrm>
            <a:off x="946249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07C78BD9-E89A-434B-B06B-A172E02206AE}"/>
              </a:ext>
            </a:extLst>
          </p:cNvPr>
          <p:cNvSpPr txBox="1"/>
          <p:nvPr/>
        </p:nvSpPr>
        <p:spPr>
          <a:xfrm>
            <a:off x="1541729" y="307350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D02391CE-DFDD-45E1-B2DF-432C28C8F8E5}"/>
              </a:ext>
            </a:extLst>
          </p:cNvPr>
          <p:cNvSpPr txBox="1"/>
          <p:nvPr/>
        </p:nvSpPr>
        <p:spPr>
          <a:xfrm>
            <a:off x="2262473" y="2765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E0129F00-8C1E-4E47-9A1D-D83273CC8ACB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1570EF53-A126-4C7C-93E3-E5054B04A5C3}"/>
              </a:ext>
            </a:extLst>
          </p:cNvPr>
          <p:cNvSpPr txBox="1"/>
          <p:nvPr/>
        </p:nvSpPr>
        <p:spPr>
          <a:xfrm>
            <a:off x="3958966" y="270696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" name="Google Shape;622;p39">
            <a:extLst>
              <a:ext uri="{FF2B5EF4-FFF2-40B4-BE49-F238E27FC236}">
                <a16:creationId xmlns:a16="http://schemas.microsoft.com/office/drawing/2014/main" id="{70F18FAD-8950-4F19-B419-FB6FB654752B}"/>
              </a:ext>
            </a:extLst>
          </p:cNvPr>
          <p:cNvSpPr txBox="1"/>
          <p:nvPr/>
        </p:nvSpPr>
        <p:spPr>
          <a:xfrm>
            <a:off x="6898202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72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C87362D0-663B-468A-9756-998EF90226C1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66257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629;p39">
            <a:extLst>
              <a:ext uri="{FF2B5EF4-FFF2-40B4-BE49-F238E27FC236}">
                <a16:creationId xmlns:a16="http://schemas.microsoft.com/office/drawing/2014/main" id="{F36BB27F-7F25-4DE9-A6F0-A88CEF9FC93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" name="Google Shape;630;p39">
              <a:extLst>
                <a:ext uri="{FF2B5EF4-FFF2-40B4-BE49-F238E27FC236}">
                  <a16:creationId xmlns:a16="http://schemas.microsoft.com/office/drawing/2014/main" id="{534CF2F0-22DE-4461-ADCB-A1C8568B256F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1;p39">
              <a:extLst>
                <a:ext uri="{FF2B5EF4-FFF2-40B4-BE49-F238E27FC236}">
                  <a16:creationId xmlns:a16="http://schemas.microsoft.com/office/drawing/2014/main" id="{62ADE60E-0D7B-40F9-8D8E-8C45DED89D46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2;p39">
              <a:extLst>
                <a:ext uri="{FF2B5EF4-FFF2-40B4-BE49-F238E27FC236}">
                  <a16:creationId xmlns:a16="http://schemas.microsoft.com/office/drawing/2014/main" id="{D0421548-A9C9-4B3A-B70A-FCEF91C74392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3;p39">
              <a:extLst>
                <a:ext uri="{FF2B5EF4-FFF2-40B4-BE49-F238E27FC236}">
                  <a16:creationId xmlns:a16="http://schemas.microsoft.com/office/drawing/2014/main" id="{943C38AC-82FD-4236-90E9-1EF0BD16DB02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4;p39">
              <a:extLst>
                <a:ext uri="{FF2B5EF4-FFF2-40B4-BE49-F238E27FC236}">
                  <a16:creationId xmlns:a16="http://schemas.microsoft.com/office/drawing/2014/main" id="{2D7AC56B-6565-4B4F-9435-A25DAE545295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5;p39">
              <a:extLst>
                <a:ext uri="{FF2B5EF4-FFF2-40B4-BE49-F238E27FC236}">
                  <a16:creationId xmlns:a16="http://schemas.microsoft.com/office/drawing/2014/main" id="{144F5F06-AD6A-4252-A16F-E9C1487E9ACA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6;p39">
              <a:extLst>
                <a:ext uri="{FF2B5EF4-FFF2-40B4-BE49-F238E27FC236}">
                  <a16:creationId xmlns:a16="http://schemas.microsoft.com/office/drawing/2014/main" id="{A2C95908-769D-4181-83F5-AD093501816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7;p39">
              <a:extLst>
                <a:ext uri="{FF2B5EF4-FFF2-40B4-BE49-F238E27FC236}">
                  <a16:creationId xmlns:a16="http://schemas.microsoft.com/office/drawing/2014/main" id="{358E791D-FE60-4C0A-98BB-9650F5C81C38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8;p39">
              <a:extLst>
                <a:ext uri="{FF2B5EF4-FFF2-40B4-BE49-F238E27FC236}">
                  <a16:creationId xmlns:a16="http://schemas.microsoft.com/office/drawing/2014/main" id="{12BE47F6-7CE6-4FFA-8C1A-521FFFB83386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639;p39">
            <a:hlinkClick r:id="rId2" action="ppaction://hlinksldjump"/>
            <a:extLst>
              <a:ext uri="{FF2B5EF4-FFF2-40B4-BE49-F238E27FC236}">
                <a16:creationId xmlns:a16="http://schemas.microsoft.com/office/drawing/2014/main" id="{5EB531AF-68D8-4D42-A1C3-502DA077E6F0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26;p39">
            <a:hlinkClick r:id="rId3" action="ppaction://hlinksldjump"/>
            <a:extLst>
              <a:ext uri="{FF2B5EF4-FFF2-40B4-BE49-F238E27FC236}">
                <a16:creationId xmlns:a16="http://schemas.microsoft.com/office/drawing/2014/main" id="{CBEC66DE-19B7-46BE-91B4-20804C90469B}"/>
              </a:ext>
            </a:extLst>
          </p:cNvPr>
          <p:cNvSpPr txBox="1"/>
          <p:nvPr/>
        </p:nvSpPr>
        <p:spPr>
          <a:xfrm>
            <a:off x="946249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DEEC8F49-D846-4DA1-BC1A-E7EE0737B09A}"/>
              </a:ext>
            </a:extLst>
          </p:cNvPr>
          <p:cNvSpPr txBox="1"/>
          <p:nvPr/>
        </p:nvSpPr>
        <p:spPr>
          <a:xfrm>
            <a:off x="1541729" y="312972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F313693E-E1FB-451B-905B-6CB8D4D45448}"/>
              </a:ext>
            </a:extLst>
          </p:cNvPr>
          <p:cNvSpPr txBox="1"/>
          <p:nvPr/>
        </p:nvSpPr>
        <p:spPr>
          <a:xfrm>
            <a:off x="2262473" y="2765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C0233259-904B-4100-9B15-AC486E9930A8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EC7F29FE-9614-44EF-99F5-AD4611AD8DD4}"/>
              </a:ext>
            </a:extLst>
          </p:cNvPr>
          <p:cNvSpPr txBox="1"/>
          <p:nvPr/>
        </p:nvSpPr>
        <p:spPr>
          <a:xfrm>
            <a:off x="4071820" y="270696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622;p39">
            <a:extLst>
              <a:ext uri="{FF2B5EF4-FFF2-40B4-BE49-F238E27FC236}">
                <a16:creationId xmlns:a16="http://schemas.microsoft.com/office/drawing/2014/main" id="{F646AFB5-132E-4E96-A462-0224003DF4B3}"/>
              </a:ext>
            </a:extLst>
          </p:cNvPr>
          <p:cNvSpPr txBox="1"/>
          <p:nvPr/>
        </p:nvSpPr>
        <p:spPr>
          <a:xfrm>
            <a:off x="6898202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34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8D9FF6D7-E822-43F9-B44F-F944EA316130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" name="Google Shape;691;p41">
            <a:extLst>
              <a:ext uri="{FF2B5EF4-FFF2-40B4-BE49-F238E27FC236}">
                <a16:creationId xmlns:a16="http://schemas.microsoft.com/office/drawing/2014/main" id="{E3D401C1-93F8-440F-AB08-F3F7C1532881}"/>
              </a:ext>
            </a:extLst>
          </p:cNvPr>
          <p:cNvSpPr txBox="1">
            <a:spLocks/>
          </p:cNvSpPr>
          <p:nvPr/>
        </p:nvSpPr>
        <p:spPr>
          <a:xfrm>
            <a:off x="211268" y="467494"/>
            <a:ext cx="3804283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Cleaning</a:t>
            </a:r>
          </a:p>
        </p:txBody>
      </p:sp>
      <p:pic>
        <p:nvPicPr>
          <p:cNvPr id="36" name="صورة 35">
            <a:extLst>
              <a:ext uri="{FF2B5EF4-FFF2-40B4-BE49-F238E27FC236}">
                <a16:creationId xmlns:a16="http://schemas.microsoft.com/office/drawing/2014/main" id="{BD352827-B31F-4FC7-80E8-1C86544C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65" y="1227716"/>
            <a:ext cx="6269835" cy="32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68335665-E2A1-4219-883B-48FF4596E21F}"/>
              </a:ext>
            </a:extLst>
          </p:cNvPr>
          <p:cNvSpPr txBox="1"/>
          <p:nvPr/>
        </p:nvSpPr>
        <p:spPr>
          <a:xfrm>
            <a:off x="326510" y="1576878"/>
            <a:ext cx="3573800" cy="7105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sz="1425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Q1: How many data samples represent a threat?</a:t>
            </a:r>
            <a:endParaRPr lang="ar-SA" sz="1425" b="1" dirty="0">
              <a:cs typeface="+mj-cs"/>
            </a:endParaRPr>
          </a:p>
        </p:txBody>
      </p:sp>
      <p:sp>
        <p:nvSpPr>
          <p:cNvPr id="8" name="Google Shape;555;p39">
            <a:extLst>
              <a:ext uri="{FF2B5EF4-FFF2-40B4-BE49-F238E27FC236}">
                <a16:creationId xmlns:a16="http://schemas.microsoft.com/office/drawing/2014/main" id="{05BDE650-371A-4FDC-8535-F3DCAA3CC408}"/>
              </a:ext>
            </a:extLst>
          </p:cNvPr>
          <p:cNvSpPr txBox="1">
            <a:spLocks/>
          </p:cNvSpPr>
          <p:nvPr/>
        </p:nvSpPr>
        <p:spPr>
          <a:xfrm>
            <a:off x="706038" y="489825"/>
            <a:ext cx="40452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6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EDA</a:t>
            </a:r>
          </a:p>
        </p:txBody>
      </p:sp>
      <p:grpSp>
        <p:nvGrpSpPr>
          <p:cNvPr id="14" name="Google Shape;629;p39">
            <a:extLst>
              <a:ext uri="{FF2B5EF4-FFF2-40B4-BE49-F238E27FC236}">
                <a16:creationId xmlns:a16="http://schemas.microsoft.com/office/drawing/2014/main" id="{F36BB27F-7F25-4DE9-A6F0-A88CEF9FC93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" name="Google Shape;630;p39">
              <a:extLst>
                <a:ext uri="{FF2B5EF4-FFF2-40B4-BE49-F238E27FC236}">
                  <a16:creationId xmlns:a16="http://schemas.microsoft.com/office/drawing/2014/main" id="{534CF2F0-22DE-4461-ADCB-A1C8568B256F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1;p39">
              <a:extLst>
                <a:ext uri="{FF2B5EF4-FFF2-40B4-BE49-F238E27FC236}">
                  <a16:creationId xmlns:a16="http://schemas.microsoft.com/office/drawing/2014/main" id="{62ADE60E-0D7B-40F9-8D8E-8C45DED89D46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2;p39">
              <a:extLst>
                <a:ext uri="{FF2B5EF4-FFF2-40B4-BE49-F238E27FC236}">
                  <a16:creationId xmlns:a16="http://schemas.microsoft.com/office/drawing/2014/main" id="{D0421548-A9C9-4B3A-B70A-FCEF91C74392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3;p39">
              <a:extLst>
                <a:ext uri="{FF2B5EF4-FFF2-40B4-BE49-F238E27FC236}">
                  <a16:creationId xmlns:a16="http://schemas.microsoft.com/office/drawing/2014/main" id="{943C38AC-82FD-4236-90E9-1EF0BD16DB02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4;p39">
              <a:extLst>
                <a:ext uri="{FF2B5EF4-FFF2-40B4-BE49-F238E27FC236}">
                  <a16:creationId xmlns:a16="http://schemas.microsoft.com/office/drawing/2014/main" id="{2D7AC56B-6565-4B4F-9435-A25DAE545295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5;p39">
              <a:extLst>
                <a:ext uri="{FF2B5EF4-FFF2-40B4-BE49-F238E27FC236}">
                  <a16:creationId xmlns:a16="http://schemas.microsoft.com/office/drawing/2014/main" id="{144F5F06-AD6A-4252-A16F-E9C1487E9ACA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6;p39">
              <a:extLst>
                <a:ext uri="{FF2B5EF4-FFF2-40B4-BE49-F238E27FC236}">
                  <a16:creationId xmlns:a16="http://schemas.microsoft.com/office/drawing/2014/main" id="{A2C95908-769D-4181-83F5-AD093501816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7;p39">
              <a:extLst>
                <a:ext uri="{FF2B5EF4-FFF2-40B4-BE49-F238E27FC236}">
                  <a16:creationId xmlns:a16="http://schemas.microsoft.com/office/drawing/2014/main" id="{358E791D-FE60-4C0A-98BB-9650F5C81C38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8;p39">
              <a:extLst>
                <a:ext uri="{FF2B5EF4-FFF2-40B4-BE49-F238E27FC236}">
                  <a16:creationId xmlns:a16="http://schemas.microsoft.com/office/drawing/2014/main" id="{12BE47F6-7CE6-4FFA-8C1A-521FFFB83386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639;p39">
            <a:hlinkClick r:id="rId2" action="ppaction://hlinksldjump"/>
            <a:extLst>
              <a:ext uri="{FF2B5EF4-FFF2-40B4-BE49-F238E27FC236}">
                <a16:creationId xmlns:a16="http://schemas.microsoft.com/office/drawing/2014/main" id="{5EB531AF-68D8-4D42-A1C3-502DA077E6F0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858A150-3559-40E2-9D7F-0317EE5D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850" y="752836"/>
            <a:ext cx="4880160" cy="1863851"/>
          </a:xfrm>
          <a:prstGeom prst="rect">
            <a:avLst/>
          </a:prstGeom>
        </p:spPr>
      </p:pic>
      <p:sp>
        <p:nvSpPr>
          <p:cNvPr id="25" name="مربع نص 24">
            <a:extLst>
              <a:ext uri="{FF2B5EF4-FFF2-40B4-BE49-F238E27FC236}">
                <a16:creationId xmlns:a16="http://schemas.microsoft.com/office/drawing/2014/main" id="{D7396007-37BE-41E7-8D06-6286CF09EB9A}"/>
              </a:ext>
            </a:extLst>
          </p:cNvPr>
          <p:cNvSpPr txBox="1"/>
          <p:nvPr/>
        </p:nvSpPr>
        <p:spPr>
          <a:xfrm>
            <a:off x="253030" y="3427219"/>
            <a:ext cx="3573800" cy="7105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sz="1425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Q2: Which protocol most of malicious packets came from?</a:t>
            </a:r>
            <a:endParaRPr lang="ar-SA" sz="1425" b="1" dirty="0">
              <a:cs typeface="+mj-cs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8F44D6C4-70F4-4149-AE87-B3B09E0F9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50" y="2686114"/>
            <a:ext cx="4880160" cy="1863851"/>
          </a:xfrm>
          <a:prstGeom prst="rect">
            <a:avLst/>
          </a:prstGeom>
        </p:spPr>
      </p:pic>
      <p:sp>
        <p:nvSpPr>
          <p:cNvPr id="26" name="Google Shape;626;p39">
            <a:hlinkClick r:id="rId5" action="ppaction://hlinksldjump"/>
            <a:extLst>
              <a:ext uri="{FF2B5EF4-FFF2-40B4-BE49-F238E27FC236}">
                <a16:creationId xmlns:a16="http://schemas.microsoft.com/office/drawing/2014/main" id="{CBEC66DE-19B7-46BE-91B4-20804C90469B}"/>
              </a:ext>
            </a:extLst>
          </p:cNvPr>
          <p:cNvSpPr txBox="1"/>
          <p:nvPr/>
        </p:nvSpPr>
        <p:spPr>
          <a:xfrm>
            <a:off x="946249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DEEC8F49-D846-4DA1-BC1A-E7EE0737B09A}"/>
              </a:ext>
            </a:extLst>
          </p:cNvPr>
          <p:cNvSpPr txBox="1"/>
          <p:nvPr/>
        </p:nvSpPr>
        <p:spPr>
          <a:xfrm>
            <a:off x="1541729" y="312972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F313693E-E1FB-451B-905B-6CB8D4D45448}"/>
              </a:ext>
            </a:extLst>
          </p:cNvPr>
          <p:cNvSpPr txBox="1"/>
          <p:nvPr/>
        </p:nvSpPr>
        <p:spPr>
          <a:xfrm>
            <a:off x="2262473" y="2765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C0233259-904B-4100-9B15-AC486E9930A8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EC7F29FE-9614-44EF-99F5-AD4611AD8DD4}"/>
              </a:ext>
            </a:extLst>
          </p:cNvPr>
          <p:cNvSpPr txBox="1"/>
          <p:nvPr/>
        </p:nvSpPr>
        <p:spPr>
          <a:xfrm>
            <a:off x="4071820" y="270696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622;p39">
            <a:extLst>
              <a:ext uri="{FF2B5EF4-FFF2-40B4-BE49-F238E27FC236}">
                <a16:creationId xmlns:a16="http://schemas.microsoft.com/office/drawing/2014/main" id="{F646AFB5-132E-4E96-A462-0224003DF4B3}"/>
              </a:ext>
            </a:extLst>
          </p:cNvPr>
          <p:cNvSpPr txBox="1"/>
          <p:nvPr/>
        </p:nvSpPr>
        <p:spPr>
          <a:xfrm>
            <a:off x="6898202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34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8D9FF6D7-E822-43F9-B44F-F944EA316130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31268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5;p39">
            <a:extLst>
              <a:ext uri="{FF2B5EF4-FFF2-40B4-BE49-F238E27FC236}">
                <a16:creationId xmlns:a16="http://schemas.microsoft.com/office/drawing/2014/main" id="{05BDE650-371A-4FDC-8535-F3DCAA3CC408}"/>
              </a:ext>
            </a:extLst>
          </p:cNvPr>
          <p:cNvSpPr txBox="1">
            <a:spLocks/>
          </p:cNvSpPr>
          <p:nvPr/>
        </p:nvSpPr>
        <p:spPr>
          <a:xfrm>
            <a:off x="706038" y="489825"/>
            <a:ext cx="40452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6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Preprocessing</a:t>
            </a:r>
          </a:p>
        </p:txBody>
      </p:sp>
      <p:grpSp>
        <p:nvGrpSpPr>
          <p:cNvPr id="14" name="Google Shape;629;p39">
            <a:extLst>
              <a:ext uri="{FF2B5EF4-FFF2-40B4-BE49-F238E27FC236}">
                <a16:creationId xmlns:a16="http://schemas.microsoft.com/office/drawing/2014/main" id="{F36BB27F-7F25-4DE9-A6F0-A88CEF9FC93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" name="Google Shape;630;p39">
              <a:extLst>
                <a:ext uri="{FF2B5EF4-FFF2-40B4-BE49-F238E27FC236}">
                  <a16:creationId xmlns:a16="http://schemas.microsoft.com/office/drawing/2014/main" id="{534CF2F0-22DE-4461-ADCB-A1C8568B256F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1;p39">
              <a:extLst>
                <a:ext uri="{FF2B5EF4-FFF2-40B4-BE49-F238E27FC236}">
                  <a16:creationId xmlns:a16="http://schemas.microsoft.com/office/drawing/2014/main" id="{62ADE60E-0D7B-40F9-8D8E-8C45DED89D46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2;p39">
              <a:extLst>
                <a:ext uri="{FF2B5EF4-FFF2-40B4-BE49-F238E27FC236}">
                  <a16:creationId xmlns:a16="http://schemas.microsoft.com/office/drawing/2014/main" id="{D0421548-A9C9-4B3A-B70A-FCEF91C74392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3;p39">
              <a:extLst>
                <a:ext uri="{FF2B5EF4-FFF2-40B4-BE49-F238E27FC236}">
                  <a16:creationId xmlns:a16="http://schemas.microsoft.com/office/drawing/2014/main" id="{943C38AC-82FD-4236-90E9-1EF0BD16DB02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4;p39">
              <a:extLst>
                <a:ext uri="{FF2B5EF4-FFF2-40B4-BE49-F238E27FC236}">
                  <a16:creationId xmlns:a16="http://schemas.microsoft.com/office/drawing/2014/main" id="{2D7AC56B-6565-4B4F-9435-A25DAE545295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5;p39">
              <a:extLst>
                <a:ext uri="{FF2B5EF4-FFF2-40B4-BE49-F238E27FC236}">
                  <a16:creationId xmlns:a16="http://schemas.microsoft.com/office/drawing/2014/main" id="{144F5F06-AD6A-4252-A16F-E9C1487E9ACA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6;p39">
              <a:extLst>
                <a:ext uri="{FF2B5EF4-FFF2-40B4-BE49-F238E27FC236}">
                  <a16:creationId xmlns:a16="http://schemas.microsoft.com/office/drawing/2014/main" id="{A2C95908-769D-4181-83F5-AD093501816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7;p39">
              <a:extLst>
                <a:ext uri="{FF2B5EF4-FFF2-40B4-BE49-F238E27FC236}">
                  <a16:creationId xmlns:a16="http://schemas.microsoft.com/office/drawing/2014/main" id="{358E791D-FE60-4C0A-98BB-9650F5C81C38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8;p39">
              <a:extLst>
                <a:ext uri="{FF2B5EF4-FFF2-40B4-BE49-F238E27FC236}">
                  <a16:creationId xmlns:a16="http://schemas.microsoft.com/office/drawing/2014/main" id="{12BE47F6-7CE6-4FFA-8C1A-521FFFB83386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639;p39">
            <a:hlinkClick r:id="rId2" action="ppaction://hlinksldjump"/>
            <a:extLst>
              <a:ext uri="{FF2B5EF4-FFF2-40B4-BE49-F238E27FC236}">
                <a16:creationId xmlns:a16="http://schemas.microsoft.com/office/drawing/2014/main" id="{5EB531AF-68D8-4D42-A1C3-502DA077E6F0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26;p39">
            <a:hlinkClick r:id="rId3" action="ppaction://hlinksldjump"/>
            <a:extLst>
              <a:ext uri="{FF2B5EF4-FFF2-40B4-BE49-F238E27FC236}">
                <a16:creationId xmlns:a16="http://schemas.microsoft.com/office/drawing/2014/main" id="{CBEC66DE-19B7-46BE-91B4-20804C90469B}"/>
              </a:ext>
            </a:extLst>
          </p:cNvPr>
          <p:cNvSpPr txBox="1"/>
          <p:nvPr/>
        </p:nvSpPr>
        <p:spPr>
          <a:xfrm>
            <a:off x="946249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DEEC8F49-D846-4DA1-BC1A-E7EE0737B09A}"/>
              </a:ext>
            </a:extLst>
          </p:cNvPr>
          <p:cNvSpPr txBox="1"/>
          <p:nvPr/>
        </p:nvSpPr>
        <p:spPr>
          <a:xfrm>
            <a:off x="1541729" y="312972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F313693E-E1FB-451B-905B-6CB8D4D45448}"/>
              </a:ext>
            </a:extLst>
          </p:cNvPr>
          <p:cNvSpPr txBox="1"/>
          <p:nvPr/>
        </p:nvSpPr>
        <p:spPr>
          <a:xfrm>
            <a:off x="2262473" y="2765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C0233259-904B-4100-9B15-AC486E9930A8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EC7F29FE-9614-44EF-99F5-AD4611AD8DD4}"/>
              </a:ext>
            </a:extLst>
          </p:cNvPr>
          <p:cNvSpPr txBox="1"/>
          <p:nvPr/>
        </p:nvSpPr>
        <p:spPr>
          <a:xfrm>
            <a:off x="4136259" y="268052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622;p39">
            <a:extLst>
              <a:ext uri="{FF2B5EF4-FFF2-40B4-BE49-F238E27FC236}">
                <a16:creationId xmlns:a16="http://schemas.microsoft.com/office/drawing/2014/main" id="{F646AFB5-132E-4E96-A462-0224003DF4B3}"/>
              </a:ext>
            </a:extLst>
          </p:cNvPr>
          <p:cNvSpPr txBox="1"/>
          <p:nvPr/>
        </p:nvSpPr>
        <p:spPr>
          <a:xfrm>
            <a:off x="6898202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CE7EDC55-21D1-478A-87BB-3B7030968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29" y="1608712"/>
            <a:ext cx="7366787" cy="2813554"/>
          </a:xfrm>
          <a:prstGeom prst="rect">
            <a:avLst/>
          </a:prstGeom>
        </p:spPr>
      </p:pic>
      <p:sp>
        <p:nvSpPr>
          <p:cNvPr id="32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D6CF4D6C-B924-4CB2-851B-5F9A7E053919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34855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1D24E-705F-4E4A-8D52-4970DBAE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42" y="587375"/>
            <a:ext cx="4357181" cy="777081"/>
          </a:xfrm>
        </p:spPr>
        <p:txBody>
          <a:bodyPr/>
          <a:lstStyle/>
          <a:p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Models</a:t>
            </a:r>
            <a:endParaRPr lang="ar-SA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" name="Google Shape;2133;p24">
            <a:extLst>
              <a:ext uri="{FF2B5EF4-FFF2-40B4-BE49-F238E27FC236}">
                <a16:creationId xmlns:a16="http://schemas.microsoft.com/office/drawing/2014/main" id="{65F970DE-D7BB-45C8-9D84-6919154D4939}"/>
              </a:ext>
            </a:extLst>
          </p:cNvPr>
          <p:cNvGrpSpPr/>
          <p:nvPr/>
        </p:nvGrpSpPr>
        <p:grpSpPr>
          <a:xfrm>
            <a:off x="2257581" y="1672893"/>
            <a:ext cx="4300222" cy="2533189"/>
            <a:chOff x="2239600" y="2414112"/>
            <a:chExt cx="3097250" cy="1824538"/>
          </a:xfrm>
        </p:grpSpPr>
        <p:sp>
          <p:nvSpPr>
            <p:cNvPr id="5" name="Google Shape;2135;p24">
              <a:extLst>
                <a:ext uri="{FF2B5EF4-FFF2-40B4-BE49-F238E27FC236}">
                  <a16:creationId xmlns:a16="http://schemas.microsoft.com/office/drawing/2014/main" id="{AD2C5FD7-2F51-462E-B915-8E2A7A666B6B}"/>
                </a:ext>
              </a:extLst>
            </p:cNvPr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8614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36" y="1"/>
                    <a:pt x="30371" y="1"/>
                  </a:cubicBezTo>
                  <a:cubicBezTo>
                    <a:pt x="29769" y="1"/>
                    <a:pt x="29263" y="476"/>
                    <a:pt x="29199" y="1078"/>
                  </a:cubicBezTo>
                  <a:lnTo>
                    <a:pt x="8519" y="1046"/>
                  </a:lnTo>
                  <a:lnTo>
                    <a:pt x="2344" y="1046"/>
                  </a:lnTo>
                  <a:cubicBezTo>
                    <a:pt x="2281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38;p24">
              <a:extLst>
                <a:ext uri="{FF2B5EF4-FFF2-40B4-BE49-F238E27FC236}">
                  <a16:creationId xmlns:a16="http://schemas.microsoft.com/office/drawing/2014/main" id="{0A4EF510-CB0A-44AA-B69E-138A98CA9059}"/>
                </a:ext>
              </a:extLst>
            </p:cNvPr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1;p24">
              <a:extLst>
                <a:ext uri="{FF2B5EF4-FFF2-40B4-BE49-F238E27FC236}">
                  <a16:creationId xmlns:a16="http://schemas.microsoft.com/office/drawing/2014/main" id="{D0589612-3D84-41F3-816F-452DD6C29FF9}"/>
                </a:ext>
              </a:extLst>
            </p:cNvPr>
            <p:cNvSpPr/>
            <p:nvPr/>
          </p:nvSpPr>
          <p:spPr>
            <a:xfrm>
              <a:off x="2239600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2;p24">
              <a:extLst>
                <a:ext uri="{FF2B5EF4-FFF2-40B4-BE49-F238E27FC236}">
                  <a16:creationId xmlns:a16="http://schemas.microsoft.com/office/drawing/2014/main" id="{48B026A5-988F-4685-B236-3A4CF44C20EA}"/>
                </a:ext>
              </a:extLst>
            </p:cNvPr>
            <p:cNvSpPr/>
            <p:nvPr/>
          </p:nvSpPr>
          <p:spPr>
            <a:xfrm>
              <a:off x="4259710" y="2693707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45;p24">
              <a:extLst>
                <a:ext uri="{FF2B5EF4-FFF2-40B4-BE49-F238E27FC236}">
                  <a16:creationId xmlns:a16="http://schemas.microsoft.com/office/drawing/2014/main" id="{9C50C9EF-7EBF-4EBE-8F1A-E91E5701E746}"/>
                </a:ext>
              </a:extLst>
            </p:cNvPr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71;p24">
              <a:extLst>
                <a:ext uri="{FF2B5EF4-FFF2-40B4-BE49-F238E27FC236}">
                  <a16:creationId xmlns:a16="http://schemas.microsoft.com/office/drawing/2014/main" id="{19F68811-5913-4C16-978C-B39C96F77EC3}"/>
                </a:ext>
              </a:extLst>
            </p:cNvPr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72;p24">
              <a:extLst>
                <a:ext uri="{FF2B5EF4-FFF2-40B4-BE49-F238E27FC236}">
                  <a16:creationId xmlns:a16="http://schemas.microsoft.com/office/drawing/2014/main" id="{5D0CB301-32E0-4267-BD73-D4CB361359FF}"/>
                </a:ext>
              </a:extLst>
            </p:cNvPr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178;p24">
              <a:extLst>
                <a:ext uri="{FF2B5EF4-FFF2-40B4-BE49-F238E27FC236}">
                  <a16:creationId xmlns:a16="http://schemas.microsoft.com/office/drawing/2014/main" id="{D21E1B05-6760-48C6-A734-CCF1A05DD1F2}"/>
                </a:ext>
              </a:extLst>
            </p:cNvPr>
            <p:cNvSpPr/>
            <p:nvPr/>
          </p:nvSpPr>
          <p:spPr>
            <a:xfrm>
              <a:off x="3326049" y="2414112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79;p24">
              <a:extLst>
                <a:ext uri="{FF2B5EF4-FFF2-40B4-BE49-F238E27FC236}">
                  <a16:creationId xmlns:a16="http://schemas.microsoft.com/office/drawing/2014/main" id="{20ABB58A-77D7-47C3-892B-24293F0B0AE3}"/>
                </a:ext>
              </a:extLst>
            </p:cNvPr>
            <p:cNvSpPr/>
            <p:nvPr/>
          </p:nvSpPr>
          <p:spPr>
            <a:xfrm>
              <a:off x="28714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63" y="10990"/>
                  </a:lnTo>
                  <a:lnTo>
                    <a:pt x="36863" y="32018"/>
                  </a:lnTo>
                  <a:lnTo>
                    <a:pt x="18653" y="42532"/>
                  </a:lnTo>
                  <a:lnTo>
                    <a:pt x="444" y="32018"/>
                  </a:lnTo>
                  <a:lnTo>
                    <a:pt x="444" y="10990"/>
                  </a:lnTo>
                  <a:lnTo>
                    <a:pt x="18653" y="476"/>
                  </a:lnTo>
                  <a:close/>
                  <a:moveTo>
                    <a:pt x="18653" y="1"/>
                  </a:moveTo>
                  <a:lnTo>
                    <a:pt x="127" y="10673"/>
                  </a:lnTo>
                  <a:lnTo>
                    <a:pt x="0" y="10737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5"/>
                  </a:lnTo>
                  <a:lnTo>
                    <a:pt x="37275" y="32271"/>
                  </a:lnTo>
                  <a:lnTo>
                    <a:pt x="37275" y="10737"/>
                  </a:lnTo>
                  <a:lnTo>
                    <a:pt x="186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80;p24">
              <a:extLst>
                <a:ext uri="{FF2B5EF4-FFF2-40B4-BE49-F238E27FC236}">
                  <a16:creationId xmlns:a16="http://schemas.microsoft.com/office/drawing/2014/main" id="{31C97E3F-C4D2-47C0-85DE-76995D33C337}"/>
                </a:ext>
              </a:extLst>
            </p:cNvPr>
            <p:cNvSpPr/>
            <p:nvPr/>
          </p:nvSpPr>
          <p:spPr>
            <a:xfrm>
              <a:off x="3383888" y="24801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81;p24">
              <a:extLst>
                <a:ext uri="{FF2B5EF4-FFF2-40B4-BE49-F238E27FC236}">
                  <a16:creationId xmlns:a16="http://schemas.microsoft.com/office/drawing/2014/main" id="{3DFD3C14-4378-474C-915E-8D308635E667}"/>
                </a:ext>
              </a:extLst>
            </p:cNvPr>
            <p:cNvSpPr/>
            <p:nvPr/>
          </p:nvSpPr>
          <p:spPr>
            <a:xfrm>
              <a:off x="3414114" y="2505857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93;p24">
              <a:extLst>
                <a:ext uri="{FF2B5EF4-FFF2-40B4-BE49-F238E27FC236}">
                  <a16:creationId xmlns:a16="http://schemas.microsoft.com/office/drawing/2014/main" id="{AF2D74C9-50BD-4F3C-A418-61DD22034C75}"/>
                </a:ext>
              </a:extLst>
            </p:cNvPr>
            <p:cNvSpPr/>
            <p:nvPr/>
          </p:nvSpPr>
          <p:spPr>
            <a:xfrm>
              <a:off x="2929975" y="3229200"/>
              <a:ext cx="815500" cy="942175"/>
            </a:xfrm>
            <a:custGeom>
              <a:avLst/>
              <a:gdLst/>
              <a:ahLst/>
              <a:cxnLst/>
              <a:rect l="l" t="t" r="r" b="b"/>
              <a:pathLst>
                <a:path w="32620" h="37687" extrusionOk="0">
                  <a:moveTo>
                    <a:pt x="1" y="9437"/>
                  </a:move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94;p24">
              <a:extLst>
                <a:ext uri="{FF2B5EF4-FFF2-40B4-BE49-F238E27FC236}">
                  <a16:creationId xmlns:a16="http://schemas.microsoft.com/office/drawing/2014/main" id="{23B1D44C-1BAD-4016-8C57-B63289610370}"/>
                </a:ext>
              </a:extLst>
            </p:cNvPr>
            <p:cNvSpPr/>
            <p:nvPr/>
          </p:nvSpPr>
          <p:spPr>
            <a:xfrm>
              <a:off x="29553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3" name="مربع نص 72">
            <a:extLst>
              <a:ext uri="{FF2B5EF4-FFF2-40B4-BE49-F238E27FC236}">
                <a16:creationId xmlns:a16="http://schemas.microsoft.com/office/drawing/2014/main" id="{9B554B71-0C65-40D5-A44D-E977AA0B8D23}"/>
              </a:ext>
            </a:extLst>
          </p:cNvPr>
          <p:cNvSpPr txBox="1"/>
          <p:nvPr/>
        </p:nvSpPr>
        <p:spPr>
          <a:xfrm>
            <a:off x="3702779" y="2092173"/>
            <a:ext cx="1451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</a:rPr>
              <a:t>Logistic Regression</a:t>
            </a:r>
            <a:endParaRPr lang="ar-SA" b="1" dirty="0">
              <a:latin typeface="Times New Roman" panose="02020603050405020304" pitchFamily="18" charset="0"/>
            </a:endParaRPr>
          </a:p>
        </p:txBody>
      </p:sp>
      <p:sp>
        <p:nvSpPr>
          <p:cNvPr id="74" name="مربع نص 73">
            <a:extLst>
              <a:ext uri="{FF2B5EF4-FFF2-40B4-BE49-F238E27FC236}">
                <a16:creationId xmlns:a16="http://schemas.microsoft.com/office/drawing/2014/main" id="{3998F554-FCF7-4864-AAD8-4810E688CEE6}"/>
              </a:ext>
            </a:extLst>
          </p:cNvPr>
          <p:cNvSpPr txBox="1"/>
          <p:nvPr/>
        </p:nvSpPr>
        <p:spPr>
          <a:xfrm>
            <a:off x="4327698" y="3106880"/>
            <a:ext cx="1451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</a:rPr>
              <a:t>k-nearest Neighbors</a:t>
            </a:r>
            <a:endParaRPr lang="ar-SA" b="1" dirty="0">
              <a:latin typeface="Times New Roman" panose="02020603050405020304" pitchFamily="18" charset="0"/>
            </a:endParaRPr>
          </a:p>
        </p:txBody>
      </p:sp>
      <p:sp>
        <p:nvSpPr>
          <p:cNvPr id="75" name="مربع نص 74">
            <a:extLst>
              <a:ext uri="{FF2B5EF4-FFF2-40B4-BE49-F238E27FC236}">
                <a16:creationId xmlns:a16="http://schemas.microsoft.com/office/drawing/2014/main" id="{46D923C1-5458-40E3-884B-C2066C3B8AE6}"/>
              </a:ext>
            </a:extLst>
          </p:cNvPr>
          <p:cNvSpPr txBox="1"/>
          <p:nvPr/>
        </p:nvSpPr>
        <p:spPr>
          <a:xfrm>
            <a:off x="3066320" y="3118950"/>
            <a:ext cx="1315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</a:rPr>
              <a:t>Random Forest</a:t>
            </a:r>
            <a:endParaRPr lang="ar-SA" b="1" dirty="0">
              <a:latin typeface="Times New Roman" panose="02020603050405020304" pitchFamily="18" charset="0"/>
            </a:endParaRPr>
          </a:p>
        </p:txBody>
      </p:sp>
      <p:sp>
        <p:nvSpPr>
          <p:cNvPr id="76" name="مربع نص 75">
            <a:extLst>
              <a:ext uri="{FF2B5EF4-FFF2-40B4-BE49-F238E27FC236}">
                <a16:creationId xmlns:a16="http://schemas.microsoft.com/office/drawing/2014/main" id="{2D683404-000A-417A-A2DA-253FC3B599F0}"/>
              </a:ext>
            </a:extLst>
          </p:cNvPr>
          <p:cNvSpPr txBox="1"/>
          <p:nvPr/>
        </p:nvSpPr>
        <p:spPr>
          <a:xfrm>
            <a:off x="6309660" y="1557667"/>
            <a:ext cx="1650206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Accuracy: 97%</a:t>
            </a:r>
            <a:endParaRPr lang="en-US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Precision: 100%</a:t>
            </a:r>
          </a:p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Recall: 94%</a:t>
            </a:r>
          </a:p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F1 score: 97%</a:t>
            </a:r>
          </a:p>
          <a:p>
            <a:pPr algn="ctr"/>
            <a:endParaRPr lang="ar-SA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27" name="Google Shape;629;p39">
            <a:extLst>
              <a:ext uri="{FF2B5EF4-FFF2-40B4-BE49-F238E27FC236}">
                <a16:creationId xmlns:a16="http://schemas.microsoft.com/office/drawing/2014/main" id="{95CB5E7E-7907-4717-8EE7-AF381393E189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8" name="Google Shape;630;p39">
              <a:extLst>
                <a:ext uri="{FF2B5EF4-FFF2-40B4-BE49-F238E27FC236}">
                  <a16:creationId xmlns:a16="http://schemas.microsoft.com/office/drawing/2014/main" id="{54E2D5FE-0637-4085-8319-470F866880A1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1;p39">
              <a:extLst>
                <a:ext uri="{FF2B5EF4-FFF2-40B4-BE49-F238E27FC236}">
                  <a16:creationId xmlns:a16="http://schemas.microsoft.com/office/drawing/2014/main" id="{E46B848F-14B4-4A16-BEBC-AC5505A116DA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2;p39">
              <a:extLst>
                <a:ext uri="{FF2B5EF4-FFF2-40B4-BE49-F238E27FC236}">
                  <a16:creationId xmlns:a16="http://schemas.microsoft.com/office/drawing/2014/main" id="{5A90C81E-2C68-43C9-BBFA-09A6F857A8E7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3;p39">
              <a:extLst>
                <a:ext uri="{FF2B5EF4-FFF2-40B4-BE49-F238E27FC236}">
                  <a16:creationId xmlns:a16="http://schemas.microsoft.com/office/drawing/2014/main" id="{E4ED2D95-DD03-4C3E-AA60-BFDC4C6DF765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4;p39">
              <a:extLst>
                <a:ext uri="{FF2B5EF4-FFF2-40B4-BE49-F238E27FC236}">
                  <a16:creationId xmlns:a16="http://schemas.microsoft.com/office/drawing/2014/main" id="{ACA15CDD-FCCB-47E5-A389-3DCD8882467E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5;p39">
              <a:extLst>
                <a:ext uri="{FF2B5EF4-FFF2-40B4-BE49-F238E27FC236}">
                  <a16:creationId xmlns:a16="http://schemas.microsoft.com/office/drawing/2014/main" id="{CF244ACC-04B9-43D9-9A97-38C343FF5E6E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6;p39">
              <a:extLst>
                <a:ext uri="{FF2B5EF4-FFF2-40B4-BE49-F238E27FC236}">
                  <a16:creationId xmlns:a16="http://schemas.microsoft.com/office/drawing/2014/main" id="{D1272B1A-6113-459B-B894-E80814968F8A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7;p39">
              <a:extLst>
                <a:ext uri="{FF2B5EF4-FFF2-40B4-BE49-F238E27FC236}">
                  <a16:creationId xmlns:a16="http://schemas.microsoft.com/office/drawing/2014/main" id="{90F12014-C9C8-4AB2-8630-770C3201E3E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8;p39">
              <a:extLst>
                <a:ext uri="{FF2B5EF4-FFF2-40B4-BE49-F238E27FC236}">
                  <a16:creationId xmlns:a16="http://schemas.microsoft.com/office/drawing/2014/main" id="{4E5C0EFB-0242-44CD-8DAA-437904312A85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639;p39">
            <a:hlinkClick r:id="rId2" action="ppaction://hlinksldjump"/>
            <a:extLst>
              <a:ext uri="{FF2B5EF4-FFF2-40B4-BE49-F238E27FC236}">
                <a16:creationId xmlns:a16="http://schemas.microsoft.com/office/drawing/2014/main" id="{F116A692-53AB-445A-9825-B261FE2AC31B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000F92D8-6430-4150-94EA-D10871B06A3A}"/>
              </a:ext>
            </a:extLst>
          </p:cNvPr>
          <p:cNvSpPr txBox="1"/>
          <p:nvPr/>
        </p:nvSpPr>
        <p:spPr>
          <a:xfrm>
            <a:off x="6641349" y="2943126"/>
            <a:ext cx="1650206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Accuracy: 100%</a:t>
            </a:r>
            <a:endParaRPr lang="en-US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Precision: 100%</a:t>
            </a:r>
          </a:p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Recall: 100%</a:t>
            </a:r>
          </a:p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F1 score: 100%</a:t>
            </a:r>
          </a:p>
          <a:p>
            <a:pPr algn="ctr"/>
            <a:endParaRPr lang="ar-SA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691CAC3B-0B23-45FA-B075-0775C0D23D94}"/>
              </a:ext>
            </a:extLst>
          </p:cNvPr>
          <p:cNvSpPr txBox="1"/>
          <p:nvPr/>
        </p:nvSpPr>
        <p:spPr>
          <a:xfrm>
            <a:off x="882800" y="2943125"/>
            <a:ext cx="1650206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Accuracy: 100%</a:t>
            </a:r>
            <a:endParaRPr lang="en-US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Precision: 100%</a:t>
            </a:r>
          </a:p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Recall: 100%</a:t>
            </a:r>
          </a:p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F1 score: 100%</a:t>
            </a:r>
          </a:p>
          <a:p>
            <a:pPr algn="ctr"/>
            <a:endParaRPr lang="ar-SA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3" name="Google Shape;626;p39">
            <a:hlinkClick r:id="rId3" action="ppaction://hlinksldjump"/>
            <a:extLst>
              <a:ext uri="{FF2B5EF4-FFF2-40B4-BE49-F238E27FC236}">
                <a16:creationId xmlns:a16="http://schemas.microsoft.com/office/drawing/2014/main" id="{429A744A-5BE5-4309-B8F8-CABE59668FD1}"/>
              </a:ext>
            </a:extLst>
          </p:cNvPr>
          <p:cNvSpPr txBox="1"/>
          <p:nvPr/>
        </p:nvSpPr>
        <p:spPr>
          <a:xfrm>
            <a:off x="946249" y="261078"/>
            <a:ext cx="59548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627;p39">
            <a:hlinkClick r:id="" action="ppaction://noaction"/>
            <a:extLst>
              <a:ext uri="{FF2B5EF4-FFF2-40B4-BE49-F238E27FC236}">
                <a16:creationId xmlns:a16="http://schemas.microsoft.com/office/drawing/2014/main" id="{4FC0F3F5-6383-4BAE-B616-F8821F02B724}"/>
              </a:ext>
            </a:extLst>
          </p:cNvPr>
          <p:cNvSpPr txBox="1"/>
          <p:nvPr/>
        </p:nvSpPr>
        <p:spPr>
          <a:xfrm>
            <a:off x="1541729" y="312972"/>
            <a:ext cx="720744" cy="27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628;p39">
            <a:hlinkClick r:id="" action="ppaction://noaction"/>
            <a:extLst>
              <a:ext uri="{FF2B5EF4-FFF2-40B4-BE49-F238E27FC236}">
                <a16:creationId xmlns:a16="http://schemas.microsoft.com/office/drawing/2014/main" id="{73B45DCD-D83C-4660-895A-4D1ABA4A548C}"/>
              </a:ext>
            </a:extLst>
          </p:cNvPr>
          <p:cNvSpPr txBox="1"/>
          <p:nvPr/>
        </p:nvSpPr>
        <p:spPr>
          <a:xfrm>
            <a:off x="2262473" y="26349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5E3D95FE-1568-430A-A75B-9A53E3CB0702}"/>
              </a:ext>
            </a:extLst>
          </p:cNvPr>
          <p:cNvSpPr txBox="1"/>
          <p:nvPr/>
        </p:nvSpPr>
        <p:spPr>
          <a:xfrm>
            <a:off x="2825203" y="26107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E3146448-5AC4-4948-9321-DD812BDE11F0}"/>
              </a:ext>
            </a:extLst>
          </p:cNvPr>
          <p:cNvSpPr txBox="1"/>
          <p:nvPr/>
        </p:nvSpPr>
        <p:spPr>
          <a:xfrm>
            <a:off x="4050000" y="27893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622;p39">
            <a:extLst>
              <a:ext uri="{FF2B5EF4-FFF2-40B4-BE49-F238E27FC236}">
                <a16:creationId xmlns:a16="http://schemas.microsoft.com/office/drawing/2014/main" id="{5593A7E8-5C4A-4A7B-B876-7816682F3154}"/>
              </a:ext>
            </a:extLst>
          </p:cNvPr>
          <p:cNvSpPr txBox="1"/>
          <p:nvPr/>
        </p:nvSpPr>
        <p:spPr>
          <a:xfrm>
            <a:off x="6894936" y="216838"/>
            <a:ext cx="15314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Classification Problem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54" name="Google Shape;481;p37">
            <a:hlinkClick r:id="" action="ppaction://noaction"/>
            <a:extLst>
              <a:ext uri="{FF2B5EF4-FFF2-40B4-BE49-F238E27FC236}">
                <a16:creationId xmlns:a16="http://schemas.microsoft.com/office/drawing/2014/main" id="{44182FFE-721E-44BC-9AE6-9D3B3D22032D}"/>
              </a:ext>
            </a:extLst>
          </p:cNvPr>
          <p:cNvSpPr txBox="1"/>
          <p:nvPr/>
        </p:nvSpPr>
        <p:spPr>
          <a:xfrm>
            <a:off x="3356226" y="25610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51310021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أخضر مزرق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393</Words>
  <Application>Microsoft Office PowerPoint</Application>
  <PresentationFormat>عرض على الشاشة (16:9)</PresentationFormat>
  <Paragraphs>137</Paragraphs>
  <Slides>12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26" baseType="lpstr">
      <vt:lpstr>Arial Black</vt:lpstr>
      <vt:lpstr>Calibri</vt:lpstr>
      <vt:lpstr>Bahnschrift Condensed</vt:lpstr>
      <vt:lpstr>Open Sans</vt:lpstr>
      <vt:lpstr>Fira Sans</vt:lpstr>
      <vt:lpstr>Andalus</vt:lpstr>
      <vt:lpstr>Arimo</vt:lpstr>
      <vt:lpstr>Caladea</vt:lpstr>
      <vt:lpstr>Bebas Neue</vt:lpstr>
      <vt:lpstr>Aldhabi</vt:lpstr>
      <vt:lpstr>Arial</vt:lpstr>
      <vt:lpstr>Times New Roman</vt:lpstr>
      <vt:lpstr>Helvetica Neue</vt:lpstr>
      <vt:lpstr>Data Analysis for Business by Slidesgo</vt:lpstr>
      <vt:lpstr>                    DETECTION </vt:lpstr>
      <vt:lpstr>Bootcamp Data Science Project  Raghad Abdullah Alrehaili  </vt:lpstr>
      <vt:lpstr>عرض تقديمي في PowerPoint</vt:lpstr>
      <vt:lpstr>INTRODUCTION</vt:lpstr>
      <vt:lpstr>1</vt:lpstr>
      <vt:lpstr>عرض تقديمي في PowerPoint</vt:lpstr>
      <vt:lpstr>عرض تقديمي في PowerPoint</vt:lpstr>
      <vt:lpstr>عرض تقديمي في PowerPoint</vt:lpstr>
      <vt:lpstr>Models</vt:lpstr>
      <vt:lpstr>Tools used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شذا الرحيلي</dc:creator>
  <cp:lastModifiedBy>Raghad Alrehaili</cp:lastModifiedBy>
  <cp:revision>10</cp:revision>
  <dcterms:modified xsi:type="dcterms:W3CDTF">2022-01-13T07:17:46Z</dcterms:modified>
</cp:coreProperties>
</file>