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78" r:id="rId2"/>
    <p:sldId id="257" r:id="rId3"/>
    <p:sldId id="276" r:id="rId4"/>
    <p:sldId id="289" r:id="rId5"/>
    <p:sldId id="258" r:id="rId6"/>
    <p:sldId id="261" r:id="rId7"/>
    <p:sldId id="277" r:id="rId8"/>
    <p:sldId id="260" r:id="rId9"/>
    <p:sldId id="291" r:id="rId10"/>
    <p:sldId id="283" r:id="rId11"/>
    <p:sldId id="285" r:id="rId12"/>
    <p:sldId id="284" r:id="rId13"/>
    <p:sldId id="286" r:id="rId14"/>
    <p:sldId id="280" r:id="rId15"/>
    <p:sldId id="281" r:id="rId16"/>
    <p:sldId id="287" r:id="rId17"/>
    <p:sldId id="288" r:id="rId18"/>
    <p:sldId id="262" r:id="rId19"/>
    <p:sldId id="263" r:id="rId20"/>
    <p:sldId id="259" r:id="rId21"/>
    <p:sldId id="274" r:id="rId22"/>
    <p:sldId id="279" r:id="rId23"/>
    <p:sldId id="273" r:id="rId24"/>
    <p:sldId id="27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F107E-BEF5-43A5-B53D-D9383517028C}" v="4" dt="2025-05-06T13:51:45.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64" d="100"/>
          <a:sy n="64"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7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3a401e625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3a401e625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353a401e625_2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384956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280937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37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extLst>
      <p:ext uri="{BB962C8B-B14F-4D97-AF65-F5344CB8AC3E}">
        <p14:creationId xmlns:p14="http://schemas.microsoft.com/office/powerpoint/2010/main" val="274622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170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3a401e625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3a401e625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g353a401e625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3a401e625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3a401e625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53a401e625_2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3a401e625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3a401e625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53a401e625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07186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3a401e62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3a401e62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53a401e62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15108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3a401e625_2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3a401e625_2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353a401e625_2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5"/>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5"/>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6"/>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6"/>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6"/>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6"/>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mailto:mohamedharoun30215@gmail.com" TargetMode="External"/><Relationship Id="rId3" Type="http://schemas.openxmlformats.org/officeDocument/2006/relationships/hyperlink" Target="mailto:raghdwaleed2004@gmail.com" TargetMode="External"/><Relationship Id="rId7" Type="http://schemas.openxmlformats.org/officeDocument/2006/relationships/hyperlink" Target="mailto:kholoudahmed488@gmail.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mailto:mennawaleed219@gmail.com" TargetMode="External"/><Relationship Id="rId5" Type="http://schemas.openxmlformats.org/officeDocument/2006/relationships/hyperlink" Target="mailto:abanoubsamy351@gmail.com" TargetMode="External"/><Relationship Id="rId4" Type="http://schemas.openxmlformats.org/officeDocument/2006/relationships/hyperlink" Target="mailto:mayarelsayed411@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15" name="Google Shape;11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16" name="Google Shape;116;p15"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17" name="Google Shape;117;p15"/>
          <p:cNvSpPr txBox="1"/>
          <p:nvPr/>
        </p:nvSpPr>
        <p:spPr>
          <a:xfrm>
            <a:off x="134700" y="1309630"/>
            <a:ext cx="11922600" cy="4746396"/>
          </a:xfrm>
          <a:prstGeom prst="rect">
            <a:avLst/>
          </a:prstGeom>
          <a:noFill/>
          <a:ln>
            <a:noFill/>
          </a:ln>
        </p:spPr>
        <p:txBody>
          <a:bodyPr spcFirstLastPara="1" wrap="square" lIns="91425" tIns="91425" rIns="91425" bIns="91425" anchor="t" anchorCtr="0">
            <a:noAutofit/>
          </a:bodyPr>
          <a:lstStyle/>
          <a:p>
            <a:pPr marL="457200" indent="-457200">
              <a:lnSpc>
                <a:spcPct val="150000"/>
              </a:lnSpc>
              <a:buFont typeface="Wingdings" panose="05000000000000000000" pitchFamily="2" charset="2"/>
              <a:buChar char="q"/>
            </a:pPr>
            <a:r>
              <a:rPr lang="en-US" sz="3200" b="1" dirty="0">
                <a:latin typeface="Calibri" panose="020F0502020204030204" pitchFamily="34" charset="0"/>
                <a:cs typeface="Calibri" panose="020F0502020204030204" pitchFamily="34" charset="0"/>
              </a:rPr>
              <a:t>Presenter’s name </a:t>
            </a:r>
            <a:r>
              <a:rPr lang="en-US" sz="2800" b="1" dirty="0">
                <a:latin typeface="Calibri" panose="020F0502020204030204" pitchFamily="34" charset="0"/>
                <a:cs typeface="Calibri" panose="020F0502020204030204" pitchFamily="34" charset="0"/>
              </a:rPr>
              <a:t>:</a:t>
            </a:r>
          </a:p>
          <a:p>
            <a:pPr>
              <a:lnSpc>
                <a:spcPct val="150000"/>
              </a:lnSpc>
            </a:pPr>
            <a:r>
              <a:rPr lang="en-US" sz="2800" b="1" dirty="0">
                <a:solidFill>
                  <a:schemeClr val="tx1"/>
                </a:solidFill>
                <a:latin typeface="Calibri" panose="020F0502020204030204" pitchFamily="34" charset="0"/>
                <a:cs typeface="Calibri" panose="020F0502020204030204" pitchFamily="34" charset="0"/>
              </a:rPr>
              <a:t>    </a:t>
            </a:r>
            <a:r>
              <a:rPr lang="en-US" sz="2800" b="1" dirty="0">
                <a:solidFill>
                  <a:schemeClr val="accent5">
                    <a:lumMod val="75000"/>
                  </a:schemeClr>
                </a:solidFill>
                <a:latin typeface="Calibri" panose="020F0502020204030204" pitchFamily="34" charset="0"/>
                <a:cs typeface="Calibri" panose="020F0502020204030204" pitchFamily="34" charset="0"/>
              </a:rPr>
              <a:t>1- Raghad Waleed </a:t>
            </a:r>
          </a:p>
          <a:p>
            <a:r>
              <a:rPr lang="en-US" sz="2800" b="1" dirty="0">
                <a:solidFill>
                  <a:schemeClr val="accent5">
                    <a:lumMod val="75000"/>
                  </a:schemeClr>
                </a:solidFill>
                <a:latin typeface="Calibri" panose="020F0502020204030204" pitchFamily="34" charset="0"/>
                <a:cs typeface="Calibri" panose="020F0502020204030204" pitchFamily="34" charset="0"/>
              </a:rPr>
              <a:t>    2- Kholoud Hussein </a:t>
            </a:r>
          </a:p>
          <a:p>
            <a:r>
              <a:rPr lang="en-US" sz="2800" b="1" dirty="0">
                <a:solidFill>
                  <a:schemeClr val="accent5">
                    <a:lumMod val="75000"/>
                  </a:schemeClr>
                </a:solidFill>
                <a:latin typeface="Calibri" panose="020F0502020204030204" pitchFamily="34" charset="0"/>
                <a:cs typeface="Calibri" panose="020F0502020204030204" pitchFamily="34" charset="0"/>
              </a:rPr>
              <a:t>    3- Menna Waleed</a:t>
            </a:r>
          </a:p>
          <a:p>
            <a:r>
              <a:rPr lang="en-US" sz="2800" b="1" dirty="0">
                <a:solidFill>
                  <a:schemeClr val="accent5">
                    <a:lumMod val="75000"/>
                  </a:schemeClr>
                </a:solidFill>
                <a:latin typeface="Calibri" panose="020F0502020204030204" pitchFamily="34" charset="0"/>
                <a:cs typeface="Calibri" panose="020F0502020204030204" pitchFamily="34" charset="0"/>
              </a:rPr>
              <a:t>    4- Mayar Elsayed</a:t>
            </a:r>
          </a:p>
          <a:p>
            <a:r>
              <a:rPr lang="en-US" sz="2800" b="1" dirty="0">
                <a:solidFill>
                  <a:schemeClr val="accent5">
                    <a:lumMod val="75000"/>
                  </a:schemeClr>
                </a:solidFill>
                <a:latin typeface="Calibri" panose="020F0502020204030204" pitchFamily="34" charset="0"/>
                <a:cs typeface="Calibri" panose="020F0502020204030204" pitchFamily="34" charset="0"/>
              </a:rPr>
              <a:t>    5- Abanoub Samy</a:t>
            </a:r>
          </a:p>
          <a:p>
            <a:r>
              <a:rPr lang="en-US" sz="2800" b="1" dirty="0">
                <a:solidFill>
                  <a:schemeClr val="accent5">
                    <a:lumMod val="75000"/>
                  </a:schemeClr>
                </a:solidFill>
                <a:latin typeface="Calibri" panose="020F0502020204030204" pitchFamily="34" charset="0"/>
                <a:cs typeface="Calibri" panose="020F0502020204030204" pitchFamily="34" charset="0"/>
              </a:rPr>
              <a:t>    6-Mohamed Ashraf</a:t>
            </a:r>
          </a:p>
          <a:p>
            <a:pPr algn="just"/>
            <a:endParaRPr lang="en-US" sz="2800" b="1" dirty="0">
              <a:solidFill>
                <a:schemeClr val="tx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US" sz="3200" b="1" dirty="0">
                <a:latin typeface="Calibri" panose="020F0502020204030204" pitchFamily="34" charset="0"/>
                <a:cs typeface="Calibri" panose="020F0502020204030204" pitchFamily="34" charset="0"/>
              </a:rPr>
              <a:t>Date :</a:t>
            </a:r>
            <a:r>
              <a:rPr lang="en-US" sz="3200" b="1" dirty="0">
                <a:solidFill>
                  <a:schemeClr val="accent5">
                    <a:lumMod val="75000"/>
                  </a:schemeClr>
                </a:solidFill>
                <a:latin typeface="Calibri" panose="020F0502020204030204" pitchFamily="34" charset="0"/>
                <a:cs typeface="Calibri" panose="020F0502020204030204" pitchFamily="34" charset="0"/>
              </a:rPr>
              <a:t> </a:t>
            </a:r>
            <a:r>
              <a:rPr lang="en-US" sz="2800" b="1" dirty="0">
                <a:solidFill>
                  <a:schemeClr val="accent5">
                    <a:lumMod val="75000"/>
                  </a:schemeClr>
                </a:solidFill>
                <a:latin typeface="Calibri" panose="020F0502020204030204" pitchFamily="34" charset="0"/>
                <a:cs typeface="Calibri" panose="020F0502020204030204" pitchFamily="34" charset="0"/>
              </a:rPr>
              <a:t>17/5/2025</a:t>
            </a:r>
          </a:p>
          <a:p>
            <a:pPr algn="just"/>
            <a:endParaRPr lang="en-US" sz="2800" b="1" dirty="0">
              <a:solidFill>
                <a:schemeClr val="tx1"/>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 </a:t>
            </a:r>
          </a:p>
          <a:p>
            <a:pPr algn="just"/>
            <a:r>
              <a:rPr lang="en-US" sz="2800" b="1" dirty="0">
                <a:latin typeface="Calibri" panose="020F0502020204030204" pitchFamily="34" charset="0"/>
                <a:cs typeface="Calibri" panose="020F0502020204030204" pitchFamily="34" charset="0"/>
              </a:rPr>
              <a:t> </a:t>
            </a:r>
          </a:p>
          <a:p>
            <a:pPr marL="0" lvl="0" indent="0" algn="just" rtl="0">
              <a:spcBef>
                <a:spcPts val="0"/>
              </a:spcBef>
              <a:spcAft>
                <a:spcPts val="0"/>
              </a:spcAft>
              <a:buNone/>
            </a:pPr>
            <a:r>
              <a:rPr lang="en-US" sz="2800" dirty="0">
                <a:solidFill>
                  <a:schemeClr val="dk1"/>
                </a:solidFill>
                <a:latin typeface="Calibri"/>
                <a:ea typeface="Calibri"/>
                <a:cs typeface="Calibri"/>
                <a:sym typeface="Calibri"/>
              </a:rPr>
              <a:t> </a:t>
            </a:r>
            <a:endParaRPr sz="2800" dirty="0">
              <a:solidFill>
                <a:schemeClr val="dk1"/>
              </a:solidFill>
              <a:latin typeface="Calibri"/>
              <a:ea typeface="Calibri"/>
              <a:cs typeface="Calibri"/>
              <a:sym typeface="Calibri"/>
            </a:endParaRPr>
          </a:p>
        </p:txBody>
      </p:sp>
      <p:sp>
        <p:nvSpPr>
          <p:cNvPr id="2" name="TextBox 1"/>
          <p:cNvSpPr txBox="1"/>
          <p:nvPr/>
        </p:nvSpPr>
        <p:spPr>
          <a:xfrm>
            <a:off x="2260655" y="540189"/>
            <a:ext cx="7670690" cy="769441"/>
          </a:xfrm>
          <a:prstGeom prst="rect">
            <a:avLst/>
          </a:prstGeom>
          <a:noFill/>
        </p:spPr>
        <p:txBody>
          <a:bodyPr wrap="none" rtlCol="0">
            <a:spAutoFit/>
          </a:bodyPr>
          <a:lstStyle/>
          <a:p>
            <a:r>
              <a:rPr lang="en-US" sz="4400" b="1" u="sng" dirty="0">
                <a:solidFill>
                  <a:schemeClr val="accent5">
                    <a:lumMod val="75000"/>
                  </a:schemeClr>
                </a:solidFill>
                <a:latin typeface="Calibri" panose="020F0502020204030204" pitchFamily="34" charset="0"/>
                <a:cs typeface="Calibri" panose="020F0502020204030204" pitchFamily="34" charset="0"/>
              </a:rPr>
              <a:t>Sales store data analysis project</a:t>
            </a:r>
          </a:p>
        </p:txBody>
      </p:sp>
    </p:spTree>
    <p:extLst>
      <p:ext uri="{BB962C8B-B14F-4D97-AF65-F5344CB8AC3E}">
        <p14:creationId xmlns:p14="http://schemas.microsoft.com/office/powerpoint/2010/main" val="245704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A734BE-31EE-7009-43CF-434419BB8795}"/>
              </a:ext>
            </a:extLst>
          </p:cNvPr>
          <p:cNvPicPr>
            <a:picLocks noChangeAspect="1"/>
          </p:cNvPicPr>
          <p:nvPr/>
        </p:nvPicPr>
        <p:blipFill>
          <a:blip r:embed="rId2">
            <a:extLst>
              <a:ext uri="{28A0092B-C50C-407E-A947-70E740481C1C}">
                <a14:useLocalDpi xmlns:a14="http://schemas.microsoft.com/office/drawing/2010/main" val="0"/>
              </a:ext>
            </a:extLst>
          </a:blip>
          <a:srcRect r="31568"/>
          <a:stretch/>
        </p:blipFill>
        <p:spPr>
          <a:xfrm>
            <a:off x="151306" y="1678898"/>
            <a:ext cx="5425036" cy="4617491"/>
          </a:xfrm>
          <a:prstGeom prst="rect">
            <a:avLst/>
          </a:prstGeom>
        </p:spPr>
      </p:pic>
      <p:sp>
        <p:nvSpPr>
          <p:cNvPr id="2" name="Title 1">
            <a:extLst>
              <a:ext uri="{FF2B5EF4-FFF2-40B4-BE49-F238E27FC236}">
                <a16:creationId xmlns:a16="http://schemas.microsoft.com/office/drawing/2014/main" id="{7E5433F0-5E07-9B23-03F9-AD60D3FAC0BE}"/>
              </a:ext>
            </a:extLst>
          </p:cNvPr>
          <p:cNvSpPr>
            <a:spLocks noGrp="1"/>
          </p:cNvSpPr>
          <p:nvPr>
            <p:ph type="title"/>
          </p:nvPr>
        </p:nvSpPr>
        <p:spPr>
          <a:xfrm>
            <a:off x="3149496" y="301415"/>
            <a:ext cx="5213454" cy="1422452"/>
          </a:xfrm>
        </p:spPr>
        <p:txBody>
          <a:bodyPr>
            <a:noAutofit/>
          </a:bodyPr>
          <a:lstStyle/>
          <a:p>
            <a:pPr marL="342900" indent="-342900" algn="ctr">
              <a:buFont typeface="Arial" panose="020B0604020202020204" pitchFamily="34" charset="0"/>
              <a:buChar char="•"/>
            </a:pPr>
            <a:r>
              <a:rPr lang="en-US" sz="2400" b="1" dirty="0">
                <a:solidFill>
                  <a:schemeClr val="dk1"/>
                </a:solidFill>
                <a:latin typeface="Calibri"/>
                <a:cs typeface="Calibri"/>
              </a:rPr>
              <a:t>Top Insights</a:t>
            </a:r>
            <a:br>
              <a:rPr lang="en-US" sz="2400" b="1" dirty="0">
                <a:solidFill>
                  <a:schemeClr val="dk1"/>
                </a:solidFill>
                <a:latin typeface="Calibri"/>
                <a:cs typeface="Calibri"/>
              </a:rPr>
            </a:br>
            <a:r>
              <a:rPr lang="en-US" sz="2400" dirty="0">
                <a:solidFill>
                  <a:schemeClr val="dk1"/>
                </a:solidFill>
                <a:latin typeface="Calibri"/>
                <a:cs typeface="Calibri"/>
              </a:rPr>
              <a:t>Top 10 customers by sales </a:t>
            </a:r>
            <a:br>
              <a:rPr lang="en-US" sz="2400" dirty="0">
                <a:solidFill>
                  <a:schemeClr val="dk1"/>
                </a:solidFill>
                <a:latin typeface="Calibri"/>
                <a:cs typeface="Calibri"/>
              </a:rPr>
            </a:br>
            <a:r>
              <a:rPr lang="en-US" sz="2400" dirty="0">
                <a:solidFill>
                  <a:schemeClr val="dk1"/>
                </a:solidFill>
                <a:latin typeface="Calibri"/>
                <a:cs typeface="Calibri"/>
              </a:rPr>
              <a:t>Top products by sales</a:t>
            </a:r>
            <a:br>
              <a:rPr lang="en-US" sz="2400" dirty="0">
                <a:solidFill>
                  <a:schemeClr val="dk1"/>
                </a:solidFill>
                <a:latin typeface="Calibri"/>
                <a:cs typeface="Calibri"/>
              </a:rPr>
            </a:br>
            <a:r>
              <a:rPr lang="en-US" sz="2400" dirty="0">
                <a:solidFill>
                  <a:schemeClr val="dk1"/>
                </a:solidFill>
                <a:latin typeface="Calibri"/>
                <a:cs typeface="Calibri"/>
              </a:rPr>
              <a:t>Sort subcategory by sales descending  </a:t>
            </a:r>
            <a:br>
              <a:rPr lang="en-US" sz="2400" dirty="0">
                <a:solidFill>
                  <a:schemeClr val="dk1"/>
                </a:solidFill>
                <a:latin typeface="Calibri"/>
                <a:cs typeface="Calibri"/>
              </a:rPr>
            </a:br>
            <a:endParaRPr lang="ar-EG" sz="2400" dirty="0"/>
          </a:p>
        </p:txBody>
      </p:sp>
      <p:sp>
        <p:nvSpPr>
          <p:cNvPr id="5" name="Slide Number Placeholder 4">
            <a:extLst>
              <a:ext uri="{FF2B5EF4-FFF2-40B4-BE49-F238E27FC236}">
                <a16:creationId xmlns:a16="http://schemas.microsoft.com/office/drawing/2014/main" id="{6570A18E-D19B-5785-5E6D-081F191F81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0432593F-251D-D7F1-D400-D56A604B17B1}"/>
              </a:ext>
            </a:extLst>
          </p:cNvPr>
          <p:cNvPicPr>
            <a:picLocks noChangeAspect="1"/>
          </p:cNvPicPr>
          <p:nvPr/>
        </p:nvPicPr>
        <p:blipFill>
          <a:blip r:embed="rId3">
            <a:extLst>
              <a:ext uri="{28A0092B-C50C-407E-A947-70E740481C1C}">
                <a14:useLocalDpi xmlns:a14="http://schemas.microsoft.com/office/drawing/2010/main" val="0"/>
              </a:ext>
            </a:extLst>
          </a:blip>
          <a:srcRect t="24550" r="26285" b="6445"/>
          <a:stretch/>
        </p:blipFill>
        <p:spPr>
          <a:xfrm>
            <a:off x="5756223" y="1678897"/>
            <a:ext cx="6284471" cy="4617491"/>
          </a:xfrm>
          <a:prstGeom prst="rect">
            <a:avLst/>
          </a:prstGeom>
        </p:spPr>
      </p:pic>
    </p:spTree>
    <p:extLst>
      <p:ext uri="{BB962C8B-B14F-4D97-AF65-F5344CB8AC3E}">
        <p14:creationId xmlns:p14="http://schemas.microsoft.com/office/powerpoint/2010/main" val="3717382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46EB6-CBDA-ED6A-E809-865BD3FDC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a:extLst>
              <a:ext uri="{FF2B5EF4-FFF2-40B4-BE49-F238E27FC236}">
                <a16:creationId xmlns:a16="http://schemas.microsoft.com/office/drawing/2014/main" id="{48E0A116-6106-6E84-4BB1-6E4A3B6324EE}"/>
              </a:ext>
            </a:extLst>
          </p:cNvPr>
          <p:cNvSpPr txBox="1"/>
          <p:nvPr/>
        </p:nvSpPr>
        <p:spPr>
          <a:xfrm>
            <a:off x="2606889" y="290066"/>
            <a:ext cx="6282813" cy="1200329"/>
          </a:xfrm>
          <a:prstGeom prst="rect">
            <a:avLst/>
          </a:prstGeom>
          <a:noFill/>
        </p:spPr>
        <p:txBody>
          <a:bodyPr wrap="square" rtlCol="0">
            <a:spAutoFit/>
          </a:bodyPr>
          <a:lstStyle/>
          <a:p>
            <a:pPr algn="ctr">
              <a:buClr>
                <a:schemeClr val="dk1"/>
              </a:buClr>
              <a:buSzPts val="1100"/>
            </a:pPr>
            <a:r>
              <a:rPr lang="en-US" sz="2400" b="1" dirty="0">
                <a:solidFill>
                  <a:schemeClr val="dk1"/>
                </a:solidFill>
                <a:latin typeface="Calibri"/>
                <a:cs typeface="Calibri"/>
              </a:rPr>
              <a:t>Geographical Analysis </a:t>
            </a:r>
          </a:p>
          <a:p>
            <a:pPr marL="342900" indent="-342900" algn="ctr">
              <a:buClr>
                <a:schemeClr val="dk1"/>
              </a:buClr>
              <a:buSzPts val="1100"/>
              <a:buFont typeface="Wingdings" panose="05000000000000000000" pitchFamily="2" charset="2"/>
              <a:buChar char="§"/>
            </a:pPr>
            <a:r>
              <a:rPr lang="en-US" sz="2400" dirty="0">
                <a:solidFill>
                  <a:schemeClr val="dk1"/>
                </a:solidFill>
                <a:latin typeface="Calibri"/>
                <a:cs typeface="Calibri"/>
              </a:rPr>
              <a:t>Sales by state descending (by bandas only )</a:t>
            </a:r>
          </a:p>
          <a:p>
            <a:pPr marL="342900" indent="-342900" algn="ctr">
              <a:buClr>
                <a:schemeClr val="dk1"/>
              </a:buClr>
              <a:buSzPts val="1100"/>
              <a:buFont typeface="Wingdings" panose="05000000000000000000" pitchFamily="2" charset="2"/>
              <a:buChar char="§"/>
            </a:pPr>
            <a:r>
              <a:rPr lang="en-US" sz="2400" dirty="0">
                <a:solidFill>
                  <a:schemeClr val="dk1"/>
                </a:solidFill>
                <a:latin typeface="Calibri"/>
                <a:cs typeface="Calibri"/>
              </a:rPr>
              <a:t>Sales by region descending (by bandas only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r="33670"/>
          <a:stretch/>
        </p:blipFill>
        <p:spPr>
          <a:xfrm>
            <a:off x="239843" y="1787678"/>
            <a:ext cx="5513581" cy="4509942"/>
          </a:xfrm>
          <a:prstGeom prst="rect">
            <a:avLst/>
          </a:prstGeom>
        </p:spPr>
      </p:pic>
      <p:pic>
        <p:nvPicPr>
          <p:cNvPr id="3" name="Picture 2" descr="A screen shot of a computer&#10;&#10;AI-generated content may be incorrect.">
            <a:extLst>
              <a:ext uri="{FF2B5EF4-FFF2-40B4-BE49-F238E27FC236}">
                <a16:creationId xmlns:a16="http://schemas.microsoft.com/office/drawing/2014/main" id="{2C947DBF-9849-179B-9A4B-406C499A2131}"/>
              </a:ext>
            </a:extLst>
          </p:cNvPr>
          <p:cNvPicPr>
            <a:picLocks noChangeAspect="1"/>
          </p:cNvPicPr>
          <p:nvPr/>
        </p:nvPicPr>
        <p:blipFill>
          <a:blip r:embed="rId3"/>
          <a:srcRect r="42256"/>
          <a:stretch/>
        </p:blipFill>
        <p:spPr>
          <a:xfrm>
            <a:off x="5883941" y="1787677"/>
            <a:ext cx="6068216" cy="4509942"/>
          </a:xfrm>
          <a:prstGeom prst="rect">
            <a:avLst/>
          </a:prstGeom>
        </p:spPr>
      </p:pic>
    </p:spTree>
    <p:extLst>
      <p:ext uri="{BB962C8B-B14F-4D97-AF65-F5344CB8AC3E}">
        <p14:creationId xmlns:p14="http://schemas.microsoft.com/office/powerpoint/2010/main" val="2605262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46EB6-CBDA-ED6A-E809-865BD3FDC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8" name="TextBox 7">
            <a:extLst>
              <a:ext uri="{FF2B5EF4-FFF2-40B4-BE49-F238E27FC236}">
                <a16:creationId xmlns:a16="http://schemas.microsoft.com/office/drawing/2014/main" id="{48E0A116-6106-6E84-4BB1-6E4A3B6324EE}"/>
              </a:ext>
            </a:extLst>
          </p:cNvPr>
          <p:cNvSpPr txBox="1"/>
          <p:nvPr/>
        </p:nvSpPr>
        <p:spPr>
          <a:xfrm>
            <a:off x="2606889" y="290066"/>
            <a:ext cx="6282813" cy="1200329"/>
          </a:xfrm>
          <a:prstGeom prst="rect">
            <a:avLst/>
          </a:prstGeom>
          <a:noFill/>
        </p:spPr>
        <p:txBody>
          <a:bodyPr wrap="square" rtlCol="0">
            <a:spAutoFit/>
          </a:bodyPr>
          <a:lstStyle/>
          <a:p>
            <a:pPr algn="ctr">
              <a:buClr>
                <a:schemeClr val="dk1"/>
              </a:buClr>
              <a:buSzPts val="1100"/>
            </a:pPr>
            <a:r>
              <a:rPr lang="en-US" sz="2400" b="1" dirty="0">
                <a:solidFill>
                  <a:schemeClr val="dk1"/>
                </a:solidFill>
                <a:latin typeface="Calibri"/>
                <a:cs typeface="Calibri"/>
              </a:rPr>
              <a:t>Shipping performance analysis </a:t>
            </a:r>
          </a:p>
          <a:p>
            <a:pPr marL="342900" indent="-342900" algn="ctr">
              <a:buClr>
                <a:schemeClr val="dk1"/>
              </a:buClr>
              <a:buSzPts val="1100"/>
              <a:buFont typeface="Wingdings" panose="05000000000000000000" pitchFamily="2" charset="2"/>
              <a:buChar char="§"/>
            </a:pPr>
            <a:r>
              <a:rPr lang="en-US" sz="2400" dirty="0">
                <a:solidFill>
                  <a:schemeClr val="dk1"/>
                </a:solidFill>
                <a:latin typeface="Calibri"/>
                <a:cs typeface="Calibri"/>
              </a:rPr>
              <a:t>Average delivery duration </a:t>
            </a:r>
          </a:p>
          <a:p>
            <a:pPr marL="342900" indent="-342900" algn="ctr">
              <a:buClr>
                <a:schemeClr val="dk1"/>
              </a:buClr>
              <a:buSzPts val="1100"/>
              <a:buFont typeface="Wingdings" panose="05000000000000000000" pitchFamily="2" charset="2"/>
              <a:buChar char="§"/>
            </a:pPr>
            <a:r>
              <a:rPr lang="en-US" sz="2400" dirty="0">
                <a:solidFill>
                  <a:schemeClr val="dk1"/>
                </a:solidFill>
                <a:latin typeface="Calibri"/>
                <a:cs typeface="Calibri"/>
              </a:rPr>
              <a:t>Shipping mode performance </a:t>
            </a:r>
          </a:p>
        </p:txBody>
      </p:sp>
      <p:pic>
        <p:nvPicPr>
          <p:cNvPr id="5" name="Picture 4" descr="A screenshot of a computer&#10;&#10;AI-generated content may be incorrect.">
            <a:extLst>
              <a:ext uri="{FF2B5EF4-FFF2-40B4-BE49-F238E27FC236}">
                <a16:creationId xmlns:a16="http://schemas.microsoft.com/office/drawing/2014/main" id="{11CF6A73-68BE-43A8-1DA4-76A27548B9D9}"/>
              </a:ext>
            </a:extLst>
          </p:cNvPr>
          <p:cNvPicPr>
            <a:picLocks noChangeAspect="1"/>
          </p:cNvPicPr>
          <p:nvPr/>
        </p:nvPicPr>
        <p:blipFill>
          <a:blip r:embed="rId2"/>
          <a:srcRect r="56567" b="245"/>
          <a:stretch/>
        </p:blipFill>
        <p:spPr>
          <a:xfrm>
            <a:off x="2020547" y="1490395"/>
            <a:ext cx="7564564" cy="5130257"/>
          </a:xfrm>
          <a:prstGeom prst="rect">
            <a:avLst/>
          </a:prstGeom>
        </p:spPr>
      </p:pic>
    </p:spTree>
    <p:extLst>
      <p:ext uri="{BB962C8B-B14F-4D97-AF65-F5344CB8AC3E}">
        <p14:creationId xmlns:p14="http://schemas.microsoft.com/office/powerpoint/2010/main" val="681629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46EB6-CBDA-ED6A-E809-865BD3FDC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8" name="TextBox 7">
            <a:extLst>
              <a:ext uri="{FF2B5EF4-FFF2-40B4-BE49-F238E27FC236}">
                <a16:creationId xmlns:a16="http://schemas.microsoft.com/office/drawing/2014/main" id="{48E0A116-6106-6E84-4BB1-6E4A3B6324EE}"/>
              </a:ext>
            </a:extLst>
          </p:cNvPr>
          <p:cNvSpPr txBox="1"/>
          <p:nvPr/>
        </p:nvSpPr>
        <p:spPr>
          <a:xfrm>
            <a:off x="2606889" y="290066"/>
            <a:ext cx="6282813" cy="830997"/>
          </a:xfrm>
          <a:prstGeom prst="rect">
            <a:avLst/>
          </a:prstGeom>
          <a:noFill/>
        </p:spPr>
        <p:txBody>
          <a:bodyPr wrap="square" rtlCol="0">
            <a:spAutoFit/>
          </a:bodyPr>
          <a:lstStyle/>
          <a:p>
            <a:pPr algn="ctr">
              <a:buClr>
                <a:schemeClr val="dk1"/>
              </a:buClr>
              <a:buSzPts val="1100"/>
            </a:pPr>
            <a:r>
              <a:rPr lang="en-US" sz="2400" b="1" dirty="0">
                <a:solidFill>
                  <a:schemeClr val="dk1"/>
                </a:solidFill>
                <a:latin typeface="Calibri"/>
                <a:cs typeface="Calibri"/>
              </a:rPr>
              <a:t>The relationship between category and sales </a:t>
            </a:r>
          </a:p>
          <a:p>
            <a:pPr marL="342900" indent="-342900" algn="ctr">
              <a:buClr>
                <a:schemeClr val="dk1"/>
              </a:buClr>
              <a:buSzPts val="1100"/>
              <a:buFont typeface="Wingdings" panose="05000000000000000000" pitchFamily="2" charset="2"/>
              <a:buChar char="§"/>
            </a:pPr>
            <a:r>
              <a:rPr lang="en-US" sz="2400" dirty="0">
                <a:solidFill>
                  <a:schemeClr val="dk1"/>
                </a:solidFill>
                <a:latin typeface="Calibri"/>
                <a:cs typeface="Calibri"/>
              </a:rPr>
              <a:t>Sales by category descending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r="38402"/>
          <a:stretch/>
        </p:blipFill>
        <p:spPr>
          <a:xfrm>
            <a:off x="1321632" y="1121063"/>
            <a:ext cx="9548736" cy="5163015"/>
          </a:xfrm>
          <a:prstGeom prst="rect">
            <a:avLst/>
          </a:prstGeom>
        </p:spPr>
      </p:pic>
    </p:spTree>
    <p:extLst>
      <p:ext uri="{BB962C8B-B14F-4D97-AF65-F5344CB8AC3E}">
        <p14:creationId xmlns:p14="http://schemas.microsoft.com/office/powerpoint/2010/main" val="2273693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238506" y="353884"/>
            <a:ext cx="9714988" cy="1325700"/>
          </a:xfrm>
          <a:prstGeom prst="rect">
            <a:avLst/>
          </a:prstGeom>
        </p:spPr>
        <p:txBody>
          <a:bodyPr spcFirstLastPara="1" wrap="square" lIns="91425" tIns="45700" rIns="91425" bIns="45700" anchor="ctr" anchorCtr="0">
            <a:normAutofit/>
          </a:bodyPr>
          <a:lstStyle/>
          <a:p>
            <a:pPr algn="ctr"/>
            <a:r>
              <a:rPr lang="en-US" sz="2800" b="1" dirty="0">
                <a:solidFill>
                  <a:schemeClr val="tx1"/>
                </a:solidFill>
              </a:rPr>
              <a:t>Total sales by category (furniture – office supplies – technology)</a:t>
            </a:r>
            <a:br>
              <a:rPr lang="en-US" sz="2400" b="1" dirty="0">
                <a:solidFill>
                  <a:schemeClr val="tx1"/>
                </a:solidFill>
              </a:rPr>
            </a:br>
            <a:r>
              <a:rPr lang="en-US" sz="2000" dirty="0">
                <a:solidFill>
                  <a:schemeClr val="tx1"/>
                </a:solidFill>
              </a:rPr>
              <a:t>technology has the highest total sales exceeding 800000 </a:t>
            </a:r>
            <a:endParaRPr sz="2000" dirty="0">
              <a:solidFill>
                <a:schemeClr val="tx1"/>
              </a:solidFill>
            </a:endParaRPr>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t="16252" r="47014" b="5377"/>
          <a:stretch/>
        </p:blipFill>
        <p:spPr>
          <a:xfrm>
            <a:off x="1165657" y="1349800"/>
            <a:ext cx="9528178" cy="4886108"/>
          </a:xfrm>
          <a:prstGeom prst="rect">
            <a:avLst/>
          </a:prstGeom>
        </p:spPr>
      </p:pic>
    </p:spTree>
    <p:extLst>
      <p:ext uri="{BB962C8B-B14F-4D97-AF65-F5344CB8AC3E}">
        <p14:creationId xmlns:p14="http://schemas.microsoft.com/office/powerpoint/2010/main" val="2090517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0" y="512042"/>
            <a:ext cx="12192000" cy="1025814"/>
          </a:xfrm>
          <a:prstGeom prst="rect">
            <a:avLst/>
          </a:prstGeom>
        </p:spPr>
        <p:txBody>
          <a:bodyPr spcFirstLastPara="1" wrap="square" lIns="91425" tIns="45700" rIns="91425" bIns="45700" anchor="ctr" anchorCtr="0">
            <a:normAutofit fontScale="90000"/>
          </a:bodyPr>
          <a:lstStyle/>
          <a:p>
            <a:pPr algn="ctr"/>
            <a:r>
              <a:rPr lang="en-US" sz="3100" b="1" dirty="0">
                <a:solidFill>
                  <a:schemeClr val="tx1"/>
                </a:solidFill>
              </a:rPr>
              <a:t>Sales distribution across sub-categories </a:t>
            </a:r>
            <a:br>
              <a:rPr lang="en-US" sz="2200" b="1" dirty="0">
                <a:solidFill>
                  <a:schemeClr val="tx1"/>
                </a:solidFill>
              </a:rPr>
            </a:br>
            <a:r>
              <a:rPr lang="en-US" sz="2200" b="1" dirty="0">
                <a:solidFill>
                  <a:schemeClr val="tx1"/>
                </a:solidFill>
              </a:rPr>
              <a:t>- </a:t>
            </a:r>
            <a:r>
              <a:rPr lang="en-US" sz="2200" dirty="0">
                <a:solidFill>
                  <a:schemeClr val="tx1"/>
                </a:solidFill>
              </a:rPr>
              <a:t>the box itself spans the interquartile range containing the middle 50% of sales data</a:t>
            </a:r>
            <a:br>
              <a:rPr lang="en-US" sz="2200" dirty="0">
                <a:solidFill>
                  <a:schemeClr val="tx1"/>
                </a:solidFill>
              </a:rPr>
            </a:br>
            <a:r>
              <a:rPr lang="en-US" sz="2200" dirty="0">
                <a:solidFill>
                  <a:schemeClr val="tx1"/>
                </a:solidFill>
              </a:rPr>
              <a:t>- the line inside the box indicate the median sales value</a:t>
            </a:r>
            <a:br>
              <a:rPr lang="en-US" sz="2200" dirty="0">
                <a:solidFill>
                  <a:schemeClr val="tx1"/>
                </a:solidFill>
              </a:rPr>
            </a:br>
            <a:r>
              <a:rPr lang="en-US" sz="2200" dirty="0">
                <a:solidFill>
                  <a:schemeClr val="tx1"/>
                </a:solidFill>
              </a:rPr>
              <a:t>- the whisker extend to show the range of the data typically 1.5 times the IQR</a:t>
            </a:r>
            <a:br>
              <a:rPr lang="en-US" sz="2200" dirty="0">
                <a:solidFill>
                  <a:schemeClr val="tx1"/>
                </a:solidFill>
              </a:rPr>
            </a:br>
            <a:r>
              <a:rPr lang="en-US" sz="2200" dirty="0">
                <a:solidFill>
                  <a:schemeClr val="tx1"/>
                </a:solidFill>
              </a:rPr>
              <a:t>-Points outside the whiskers represent potential outliers </a:t>
            </a:r>
            <a:endParaRPr sz="2200" dirty="0">
              <a:solidFill>
                <a:schemeClr val="accent5">
                  <a:lumMod val="75000"/>
                </a:schemeClr>
              </a:solidFill>
            </a:endParaRPr>
          </a:p>
        </p:txBody>
      </p:sp>
      <p:sp>
        <p:nvSpPr>
          <p:cNvPr id="133" name="Google Shape;133;p17"/>
          <p:cNvSpPr txBox="1">
            <a:spLocks noGrp="1"/>
          </p:cNvSpPr>
          <p:nvPr>
            <p:ph type="body" idx="1"/>
          </p:nvPr>
        </p:nvSpPr>
        <p:spPr>
          <a:xfrm>
            <a:off x="0" y="1119044"/>
            <a:ext cx="121920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t> </a:t>
            </a:r>
            <a:endParaRPr lang="en-US" sz="3600" b="1" dirty="0"/>
          </a:p>
          <a:p>
            <a:pPr marL="0" lvl="0" indent="0" algn="l" rtl="0">
              <a:spcBef>
                <a:spcPts val="1000"/>
              </a:spcBef>
              <a:spcAft>
                <a:spcPts val="0"/>
              </a:spcAft>
              <a:buNone/>
            </a:pPr>
            <a:r>
              <a:rPr lang="en-US" dirty="0"/>
              <a:t> </a:t>
            </a:r>
          </a:p>
          <a:p>
            <a:pPr marL="0" lvl="0" indent="0" algn="l" rtl="0">
              <a:spcBef>
                <a:spcPts val="1000"/>
              </a:spcBef>
              <a:spcAft>
                <a:spcPts val="0"/>
              </a:spcAft>
              <a:buNone/>
            </a:pPr>
            <a:endParaRPr sz="2400" b="1" dirty="0"/>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t="13410" r="26521" b="6391"/>
          <a:stretch/>
        </p:blipFill>
        <p:spPr>
          <a:xfrm>
            <a:off x="1050940" y="1844857"/>
            <a:ext cx="10090120" cy="4351200"/>
          </a:xfrm>
          <a:prstGeom prst="rect">
            <a:avLst/>
          </a:prstGeom>
        </p:spPr>
      </p:pic>
    </p:spTree>
    <p:extLst>
      <p:ext uri="{BB962C8B-B14F-4D97-AF65-F5344CB8AC3E}">
        <p14:creationId xmlns:p14="http://schemas.microsoft.com/office/powerpoint/2010/main" val="3197701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D027-26F5-CDB6-7489-7FC2B3398B74}"/>
              </a:ext>
            </a:extLst>
          </p:cNvPr>
          <p:cNvSpPr>
            <a:spLocks noGrp="1"/>
          </p:cNvSpPr>
          <p:nvPr>
            <p:ph type="title"/>
          </p:nvPr>
        </p:nvSpPr>
        <p:spPr>
          <a:xfrm>
            <a:off x="1468411" y="501650"/>
            <a:ext cx="9255177" cy="789119"/>
          </a:xfrm>
        </p:spPr>
        <p:txBody>
          <a:bodyPr>
            <a:normAutofit/>
          </a:bodyPr>
          <a:lstStyle/>
          <a:p>
            <a:pPr marL="457200" indent="-457200" algn="ctr">
              <a:buFont typeface="Arial" panose="020B0604020202020204" pitchFamily="34" charset="0"/>
              <a:buChar char="•"/>
            </a:pPr>
            <a:r>
              <a:rPr lang="en-US" sz="2800" b="1" dirty="0"/>
              <a:t>Monthly Sales Analysis Using Python</a:t>
            </a:r>
            <a:br>
              <a:rPr lang="en-US" sz="2800" dirty="0"/>
            </a:br>
            <a:r>
              <a:rPr lang="en-US" sz="2000" dirty="0"/>
              <a:t>Identifying the Highest and Lowest Sales Months Based on Aggregated Order Data</a:t>
            </a:r>
            <a:endParaRPr lang="ar-EG" sz="2000" dirty="0"/>
          </a:p>
        </p:txBody>
      </p:sp>
      <p:sp>
        <p:nvSpPr>
          <p:cNvPr id="4" name="Slide Number Placeholder 3">
            <a:extLst>
              <a:ext uri="{FF2B5EF4-FFF2-40B4-BE49-F238E27FC236}">
                <a16:creationId xmlns:a16="http://schemas.microsoft.com/office/drawing/2014/main" id="{CA4A7991-3A26-3748-6CAC-BA2BF2F20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descr="A screenshot of a computer">
            <a:extLst>
              <a:ext uri="{FF2B5EF4-FFF2-40B4-BE49-F238E27FC236}">
                <a16:creationId xmlns:a16="http://schemas.microsoft.com/office/drawing/2014/main" id="{50286338-98C7-9860-9C90-6BB96B1BCE86}"/>
              </a:ext>
            </a:extLst>
          </p:cNvPr>
          <p:cNvPicPr>
            <a:picLocks noChangeAspect="1"/>
          </p:cNvPicPr>
          <p:nvPr/>
        </p:nvPicPr>
        <p:blipFill>
          <a:blip r:embed="rId2"/>
          <a:srcRect t="17441" r="36803" b="5262"/>
          <a:stretch/>
        </p:blipFill>
        <p:spPr>
          <a:xfrm>
            <a:off x="374754" y="1552288"/>
            <a:ext cx="11407515" cy="4668629"/>
          </a:xfrm>
          <a:prstGeom prst="rect">
            <a:avLst/>
          </a:prstGeom>
        </p:spPr>
      </p:pic>
    </p:spTree>
    <p:extLst>
      <p:ext uri="{BB962C8B-B14F-4D97-AF65-F5344CB8AC3E}">
        <p14:creationId xmlns:p14="http://schemas.microsoft.com/office/powerpoint/2010/main" val="2836802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5FE9-B10A-C3CA-79EC-6D1AE3135F21}"/>
              </a:ext>
            </a:extLst>
          </p:cNvPr>
          <p:cNvSpPr>
            <a:spLocks noGrp="1"/>
          </p:cNvSpPr>
          <p:nvPr>
            <p:ph type="title"/>
          </p:nvPr>
        </p:nvSpPr>
        <p:spPr>
          <a:xfrm>
            <a:off x="838200" y="395105"/>
            <a:ext cx="10515600" cy="1118901"/>
          </a:xfrm>
        </p:spPr>
        <p:txBody>
          <a:bodyPr>
            <a:normAutofit/>
          </a:bodyPr>
          <a:lstStyle/>
          <a:p>
            <a:pPr marL="457200" indent="-457200" algn="ctr">
              <a:buFont typeface="Arial" panose="020B0604020202020204" pitchFamily="34" charset="0"/>
              <a:buChar char="•"/>
            </a:pPr>
            <a:r>
              <a:rPr lang="en-US" sz="2800" b="1" dirty="0"/>
              <a:t>Sales Analysis by State and Region</a:t>
            </a:r>
            <a:br>
              <a:rPr lang="en-US" sz="2800" dirty="0"/>
            </a:br>
            <a:r>
              <a:rPr lang="en-US" sz="2000" dirty="0"/>
              <a:t>Visualizing Top 5 States by Sales and Regional Performance by Product Category Using Bar Plot and Heatmap</a:t>
            </a:r>
            <a:endParaRPr lang="ar-EG" sz="2000" dirty="0"/>
          </a:p>
        </p:txBody>
      </p:sp>
      <p:sp>
        <p:nvSpPr>
          <p:cNvPr id="4" name="Slide Number Placeholder 3">
            <a:extLst>
              <a:ext uri="{FF2B5EF4-FFF2-40B4-BE49-F238E27FC236}">
                <a16:creationId xmlns:a16="http://schemas.microsoft.com/office/drawing/2014/main" id="{88FDC49F-B0B3-5FA7-CFBF-A07E136990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A screenshot of a computer">
            <a:extLst>
              <a:ext uri="{FF2B5EF4-FFF2-40B4-BE49-F238E27FC236}">
                <a16:creationId xmlns:a16="http://schemas.microsoft.com/office/drawing/2014/main" id="{38E0F026-82DB-853E-E31F-971D91970DC2}"/>
              </a:ext>
            </a:extLst>
          </p:cNvPr>
          <p:cNvPicPr>
            <a:picLocks noChangeAspect="1"/>
          </p:cNvPicPr>
          <p:nvPr/>
        </p:nvPicPr>
        <p:blipFill>
          <a:blip r:embed="rId2"/>
          <a:srcRect t="15909" r="31516" b="5262"/>
          <a:stretch/>
        </p:blipFill>
        <p:spPr>
          <a:xfrm>
            <a:off x="838200" y="1798820"/>
            <a:ext cx="10515599" cy="4922656"/>
          </a:xfrm>
          <a:prstGeom prst="rect">
            <a:avLst/>
          </a:prstGeom>
        </p:spPr>
      </p:pic>
    </p:spTree>
    <p:extLst>
      <p:ext uri="{BB962C8B-B14F-4D97-AF65-F5344CB8AC3E}">
        <p14:creationId xmlns:p14="http://schemas.microsoft.com/office/powerpoint/2010/main" val="2670813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55" name="Google Shape;155;p20"/>
          <p:cNvSpPr txBox="1"/>
          <p:nvPr/>
        </p:nvSpPr>
        <p:spPr>
          <a:xfrm>
            <a:off x="3989882" y="358245"/>
            <a:ext cx="4212236" cy="60530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solidFill>
                  <a:schemeClr val="dk1"/>
                </a:solidFill>
                <a:latin typeface="Calibri"/>
                <a:ea typeface="Calibri"/>
                <a:cs typeface="Calibri"/>
                <a:sym typeface="Calibri"/>
              </a:rPr>
              <a:t>End Users + Features </a:t>
            </a:r>
            <a:endParaRPr sz="3600" b="1" dirty="0">
              <a:solidFill>
                <a:schemeClr val="dk1"/>
              </a:solidFill>
              <a:latin typeface="Calibri"/>
              <a:ea typeface="Calibri"/>
              <a:cs typeface="Calibri"/>
              <a:sym typeface="Calibri"/>
            </a:endParaRPr>
          </a:p>
        </p:txBody>
      </p:sp>
      <p:sp>
        <p:nvSpPr>
          <p:cNvPr id="158" name="Google Shape;158;p20"/>
          <p:cNvSpPr txBox="1"/>
          <p:nvPr/>
        </p:nvSpPr>
        <p:spPr>
          <a:xfrm>
            <a:off x="143876" y="1025997"/>
            <a:ext cx="11904248" cy="5330353"/>
          </a:xfrm>
          <a:prstGeom prst="rect">
            <a:avLst/>
          </a:prstGeom>
          <a:noFill/>
          <a:ln>
            <a:noFill/>
          </a:ln>
        </p:spPr>
        <p:txBody>
          <a:bodyPr spcFirstLastPara="1" wrap="square" lIns="91425" tIns="91425" rIns="91425" bIns="91425" anchor="t" anchorCtr="0">
            <a:noAutofit/>
          </a:bodyPr>
          <a:lstStyle/>
          <a:p>
            <a:pPr>
              <a:buNone/>
            </a:pPr>
            <a:r>
              <a:rPr lang="en-US" sz="2200" dirty="0"/>
              <a:t>🔹 </a:t>
            </a:r>
            <a:r>
              <a:rPr lang="en-US" sz="2200" b="1" dirty="0"/>
              <a:t>Primary Users:</a:t>
            </a:r>
            <a:endParaRPr lang="en-US" sz="2200" dirty="0"/>
          </a:p>
          <a:p>
            <a:pPr>
              <a:buFont typeface="Arial" panose="020B0604020202020204" pitchFamily="34" charset="0"/>
              <a:buChar char="•"/>
            </a:pPr>
            <a:r>
              <a:rPr lang="en-US" sz="2200" b="1" dirty="0"/>
              <a:t>Managers</a:t>
            </a:r>
            <a:r>
              <a:rPr lang="en-US" sz="2200" dirty="0"/>
              <a:t>: Need a dashboard to extract insights from raw data and develop future strategies.</a:t>
            </a:r>
          </a:p>
          <a:p>
            <a:pPr>
              <a:buFont typeface="Arial" panose="020B0604020202020204" pitchFamily="34" charset="0"/>
              <a:buChar char="•"/>
            </a:pPr>
            <a:r>
              <a:rPr lang="en-US" sz="2200" b="1" dirty="0"/>
              <a:t>Data Analysts</a:t>
            </a:r>
            <a:r>
              <a:rPr lang="en-US" sz="2200" dirty="0"/>
              <a:t>: Need tools to analyze data and visualize performance.</a:t>
            </a:r>
          </a:p>
          <a:p>
            <a:pPr>
              <a:buFont typeface="Arial" panose="020B0604020202020204" pitchFamily="34" charset="0"/>
              <a:buChar char="•"/>
            </a:pPr>
            <a:r>
              <a:rPr lang="en-US" sz="2200" b="1" dirty="0"/>
              <a:t>Operations &amp; Supply Chain Teams</a:t>
            </a:r>
            <a:r>
              <a:rPr lang="en-US" sz="2200" dirty="0"/>
              <a:t>: Need insights on product demand and supplier performance.</a:t>
            </a:r>
          </a:p>
          <a:p>
            <a:pPr>
              <a:buFont typeface="Arial" panose="020B0604020202020204" pitchFamily="34" charset="0"/>
              <a:buChar char="•"/>
            </a:pPr>
            <a:endParaRPr lang="en-US" sz="2200" dirty="0"/>
          </a:p>
          <a:p>
            <a:pPr>
              <a:buNone/>
            </a:pPr>
            <a:r>
              <a:rPr lang="en-US" sz="2200" dirty="0"/>
              <a:t>🔹 </a:t>
            </a:r>
            <a:r>
              <a:rPr lang="en-US" sz="2200" b="1" dirty="0"/>
              <a:t>Key Features:</a:t>
            </a:r>
            <a:endParaRPr lang="en-US" sz="2200" dirty="0"/>
          </a:p>
          <a:p>
            <a:pPr>
              <a:buFont typeface="Arial" panose="020B0604020202020204" pitchFamily="34" charset="0"/>
              <a:buChar char="•"/>
            </a:pPr>
            <a:r>
              <a:rPr lang="en-US" sz="2200" b="1" dirty="0"/>
              <a:t>Interactive Dashboard</a:t>
            </a:r>
            <a:r>
              <a:rPr lang="en-US" sz="2200" dirty="0"/>
              <a:t>: To extract key insights and make data-driven decisions.</a:t>
            </a:r>
          </a:p>
          <a:p>
            <a:pPr>
              <a:buFont typeface="Arial" panose="020B0604020202020204" pitchFamily="34" charset="0"/>
              <a:buChar char="•"/>
            </a:pPr>
            <a:r>
              <a:rPr lang="en-US" sz="2200" b="1" dirty="0"/>
              <a:t>Product Demand Analysis</a:t>
            </a:r>
            <a:r>
              <a:rPr lang="en-US" sz="2200" dirty="0"/>
              <a:t>: To identify high-demand products.</a:t>
            </a:r>
          </a:p>
          <a:p>
            <a:pPr>
              <a:buFont typeface="Arial" panose="020B0604020202020204" pitchFamily="34" charset="0"/>
              <a:buChar char="•"/>
            </a:pPr>
            <a:r>
              <a:rPr lang="en-US" sz="2200" b="1" dirty="0"/>
              <a:t>Sales &amp; Supplier Analysis</a:t>
            </a:r>
            <a:r>
              <a:rPr lang="en-US" sz="2200" dirty="0"/>
              <a:t>: To identify top sales segments and optimize distribution.</a:t>
            </a:r>
          </a:p>
          <a:p>
            <a:pPr>
              <a:buFont typeface="Arial" panose="020B0604020202020204" pitchFamily="34" charset="0"/>
              <a:buChar char="•"/>
            </a:pPr>
            <a:endParaRPr lang="en-US" sz="2200" dirty="0"/>
          </a:p>
          <a:p>
            <a:pPr>
              <a:buNone/>
            </a:pPr>
            <a:r>
              <a:rPr lang="en-US" sz="2200" dirty="0"/>
              <a:t>🔹 </a:t>
            </a:r>
            <a:r>
              <a:rPr lang="en-US" sz="2200" b="1" dirty="0"/>
              <a:t>How Features Solve Problems:</a:t>
            </a:r>
            <a:endParaRPr lang="en-US" sz="2200" dirty="0"/>
          </a:p>
          <a:p>
            <a:pPr>
              <a:buFont typeface="Arial" panose="020B0604020202020204" pitchFamily="34" charset="0"/>
              <a:buChar char="•"/>
            </a:pPr>
            <a:r>
              <a:rPr lang="en-US" sz="2200" b="1" dirty="0"/>
              <a:t>Managers</a:t>
            </a:r>
            <a:r>
              <a:rPr lang="en-US" sz="2200" dirty="0"/>
              <a:t>: Make strategic decisions based on data insights.</a:t>
            </a:r>
          </a:p>
          <a:p>
            <a:pPr>
              <a:buFont typeface="Arial" panose="020B0604020202020204" pitchFamily="34" charset="0"/>
              <a:buChar char="•"/>
            </a:pPr>
            <a:r>
              <a:rPr lang="en-US" sz="2200" b="1" dirty="0"/>
              <a:t>Data Analysts</a:t>
            </a:r>
            <a:r>
              <a:rPr lang="en-US" sz="2200" dirty="0"/>
              <a:t>: Simplify data analysis and trend identification.</a:t>
            </a:r>
          </a:p>
          <a:p>
            <a:pPr>
              <a:buFont typeface="Arial" panose="020B0604020202020204" pitchFamily="34" charset="0"/>
              <a:buChar char="•"/>
            </a:pPr>
            <a:r>
              <a:rPr lang="en-US" sz="2200" b="1" dirty="0"/>
              <a:t>Operations Teams</a:t>
            </a:r>
            <a:r>
              <a:rPr lang="en-US" sz="2200" dirty="0"/>
              <a:t>: Improve distribution and build supplier relationships.</a:t>
            </a:r>
          </a:p>
        </p:txBody>
      </p:sp>
      <p:pic>
        <p:nvPicPr>
          <p:cNvPr id="3" name="Graphic 2" descr="Customer review with solid fill">
            <a:extLst>
              <a:ext uri="{FF2B5EF4-FFF2-40B4-BE49-F238E27FC236}">
                <a16:creationId xmlns:a16="http://schemas.microsoft.com/office/drawing/2014/main" id="{0CE2B5E6-9694-7E97-7D09-8A0433797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4579" y="358245"/>
            <a:ext cx="605303" cy="6053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65" name="Google Shape;165;p21"/>
          <p:cNvSpPr txBox="1"/>
          <p:nvPr/>
        </p:nvSpPr>
        <p:spPr>
          <a:xfrm>
            <a:off x="4082599" y="216878"/>
            <a:ext cx="4026802" cy="8868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i="0" u="none" strike="noStrike" dirty="0">
                <a:solidFill>
                  <a:srgbClr val="0D0D0D"/>
                </a:solidFill>
                <a:effectLst/>
                <a:latin typeface="Arial" panose="020B0604020202020204" pitchFamily="34" charset="0"/>
              </a:rPr>
              <a:t>Data Structure</a:t>
            </a:r>
            <a:endParaRPr sz="8000" b="1" dirty="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ABBC589A-50D4-836F-91CF-D3C9A7DEFD30}"/>
              </a:ext>
            </a:extLst>
          </p:cNvPr>
          <p:cNvSpPr txBox="1"/>
          <p:nvPr/>
        </p:nvSpPr>
        <p:spPr>
          <a:xfrm>
            <a:off x="129914" y="1103723"/>
            <a:ext cx="11932171" cy="5139869"/>
          </a:xfrm>
          <a:prstGeom prst="rect">
            <a:avLst/>
          </a:prstGeom>
          <a:noFill/>
        </p:spPr>
        <p:txBody>
          <a:bodyPr wrap="square">
            <a:spAutoFit/>
          </a:bodyPr>
          <a:lstStyle/>
          <a:p>
            <a:r>
              <a:rPr lang="ar-EG" sz="2200" b="1"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 Database Architecture:</a:t>
            </a:r>
          </a:p>
          <a:p>
            <a:r>
              <a:rPr lang="en-US" sz="2000" dirty="0">
                <a:latin typeface="Calibri" panose="020F0502020204030204" pitchFamily="34" charset="0"/>
                <a:cs typeface="Calibri" panose="020F0502020204030204" pitchFamily="34" charset="0"/>
              </a:rPr>
              <a:t>The data is stored in CSV files, organized as structured documents with multiple fields. It is partially stored in the cloud and accessed both as files and tables, making it a hybrid of document-based and structured storage.</a:t>
            </a:r>
          </a:p>
          <a:p>
            <a:endParaRPr lang="en-US" sz="2200" dirty="0">
              <a:latin typeface="Calibri" panose="020F0502020204030204" pitchFamily="34" charset="0"/>
              <a:cs typeface="Calibri" panose="020F0502020204030204" pitchFamily="34" charset="0"/>
            </a:endParaRPr>
          </a:p>
          <a:p>
            <a:r>
              <a:rPr lang="ar-EG" sz="22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Key entities &amp; Relationships:</a:t>
            </a:r>
          </a:p>
          <a:p>
            <a:r>
              <a:rPr lang="en-US" sz="2000" b="1" dirty="0">
                <a:latin typeface="Calibri" panose="020F0502020204030204" pitchFamily="34" charset="0"/>
                <a:cs typeface="Calibri" panose="020F0502020204030204" pitchFamily="34" charset="0"/>
              </a:rPr>
              <a:t>Orders: </a:t>
            </a:r>
            <a:r>
              <a:rPr lang="en-US" sz="2000" dirty="0">
                <a:latin typeface="Calibri" panose="020F0502020204030204" pitchFamily="34" charset="0"/>
                <a:cs typeface="Calibri" panose="020F0502020204030204" pitchFamily="34" charset="0"/>
              </a:rPr>
              <a:t>includes Order ID, Order Date, Ship Date and Ship Mode.</a:t>
            </a:r>
          </a:p>
          <a:p>
            <a:r>
              <a:rPr lang="en-US" sz="2000" b="1" dirty="0">
                <a:latin typeface="Calibri" panose="020F0502020204030204" pitchFamily="34" charset="0"/>
                <a:cs typeface="Calibri" panose="020F0502020204030204" pitchFamily="34" charset="0"/>
              </a:rPr>
              <a:t>Customers: </a:t>
            </a:r>
            <a:r>
              <a:rPr lang="en-US" sz="2000" dirty="0">
                <a:latin typeface="Calibri" panose="020F0502020204030204" pitchFamily="34" charset="0"/>
                <a:cs typeface="Calibri" panose="020F0502020204030204" pitchFamily="34" charset="0"/>
              </a:rPr>
              <a:t>Identified by Customer ID, linked to Customer Name and Segment. </a:t>
            </a:r>
          </a:p>
          <a:p>
            <a:r>
              <a:rPr lang="en-US" sz="2000" b="1" dirty="0">
                <a:latin typeface="Calibri" panose="020F0502020204030204" pitchFamily="34" charset="0"/>
                <a:cs typeface="Calibri" panose="020F0502020204030204" pitchFamily="34" charset="0"/>
              </a:rPr>
              <a:t>Geographic Data: </a:t>
            </a:r>
            <a:r>
              <a:rPr lang="en-US" sz="2000" dirty="0">
                <a:latin typeface="Calibri" panose="020F0502020204030204" pitchFamily="34" charset="0"/>
                <a:cs typeface="Calibri" panose="020F0502020204030204" pitchFamily="34" charset="0"/>
              </a:rPr>
              <a:t>Includes Country, City, State, Postal Code and Region </a:t>
            </a:r>
          </a:p>
          <a:p>
            <a:r>
              <a:rPr lang="en-US" sz="2000" b="1" dirty="0">
                <a:latin typeface="Calibri" panose="020F0502020204030204" pitchFamily="34" charset="0"/>
                <a:cs typeface="Calibri" panose="020F0502020204030204" pitchFamily="34" charset="0"/>
              </a:rPr>
              <a:t>Products: </a:t>
            </a:r>
            <a:r>
              <a:rPr lang="en-US" sz="2000" dirty="0">
                <a:latin typeface="Calibri" panose="020F0502020204030204" pitchFamily="34" charset="0"/>
                <a:cs typeface="Calibri" panose="020F0502020204030204" pitchFamily="34" charset="0"/>
              </a:rPr>
              <a:t>Described by Product ID, Category, Sub-Category, Product Name and Sales.</a:t>
            </a:r>
          </a:p>
          <a:p>
            <a:endParaRPr lang="en-US" sz="2000" dirty="0">
              <a:latin typeface="Calibri" panose="020F0502020204030204" pitchFamily="34" charset="0"/>
              <a:cs typeface="Calibri" panose="020F0502020204030204" pitchFamily="34" charset="0"/>
            </a:endParaRPr>
          </a:p>
          <a:p>
            <a:r>
              <a:rPr lang="ar-EG" sz="2200" b="1" dirty="0">
                <a:latin typeface="Calibri" panose="020F0502020204030204" pitchFamily="34" charset="0"/>
                <a:cs typeface="Calibri" panose="020F0502020204030204" pitchFamily="34" charset="0"/>
              </a:rPr>
              <a:t>🔹</a:t>
            </a:r>
            <a:r>
              <a:rPr lang="en-US" sz="2200" b="1" dirty="0">
                <a:latin typeface="Calibri" panose="020F0502020204030204" pitchFamily="34" charset="0"/>
                <a:cs typeface="Calibri" panose="020F0502020204030204" pitchFamily="34" charset="0"/>
              </a:rPr>
              <a:t> Data Flow</a:t>
            </a:r>
            <a:r>
              <a:rPr lang="en-US" sz="2200" dirty="0">
                <a:latin typeface="Calibri" panose="020F0502020204030204" pitchFamily="34" charset="0"/>
                <a:cs typeface="Calibri" panose="020F0502020204030204" pitchFamily="34" charset="0"/>
              </a:rPr>
              <a:t>:</a:t>
            </a:r>
          </a:p>
          <a:p>
            <a:r>
              <a:rPr lang="en-US" sz="2000" b="1" dirty="0">
                <a:latin typeface="Calibri" panose="020F0502020204030204" pitchFamily="34" charset="0"/>
                <a:cs typeface="Calibri" panose="020F0502020204030204" pitchFamily="34" charset="0"/>
              </a:rPr>
              <a:t>Collection:</a:t>
            </a:r>
            <a:r>
              <a:rPr lang="en-US" sz="2000" dirty="0">
                <a:latin typeface="Calibri" panose="020F0502020204030204" pitchFamily="34" charset="0"/>
                <a:cs typeface="Calibri" panose="020F0502020204030204" pitchFamily="34" charset="0"/>
              </a:rPr>
              <a:t> From structured CSV files.</a:t>
            </a:r>
          </a:p>
          <a:p>
            <a:r>
              <a:rPr lang="en-US" sz="2000" b="1" dirty="0">
                <a:latin typeface="Calibri" panose="020F0502020204030204" pitchFamily="34" charset="0"/>
                <a:cs typeface="Calibri" panose="020F0502020204030204" pitchFamily="34" charset="0"/>
              </a:rPr>
              <a:t>Storage:</a:t>
            </a:r>
            <a:r>
              <a:rPr lang="en-US" sz="2000" dirty="0">
                <a:latin typeface="Calibri" panose="020F0502020204030204" pitchFamily="34" charset="0"/>
                <a:cs typeface="Calibri" panose="020F0502020204030204" pitchFamily="34" charset="0"/>
              </a:rPr>
              <a:t> Stored on the cloud in both file and table formats.</a:t>
            </a:r>
          </a:p>
          <a:p>
            <a:r>
              <a:rPr lang="en-US" sz="2000" b="1" dirty="0">
                <a:latin typeface="Calibri" panose="020F0502020204030204" pitchFamily="34" charset="0"/>
                <a:cs typeface="Calibri" panose="020F0502020204030204" pitchFamily="34" charset="0"/>
              </a:rPr>
              <a:t>Cleaning &amp; Processing: </a:t>
            </a:r>
            <a:r>
              <a:rPr lang="en-US" sz="2000" dirty="0">
                <a:latin typeface="Calibri" panose="020F0502020204030204" pitchFamily="34" charset="0"/>
                <a:cs typeface="Calibri" panose="020F0502020204030204" pitchFamily="34" charset="0"/>
              </a:rPr>
              <a:t>Data is cleaned using Power Query (Power BI) and Python for further preparation and processing.</a:t>
            </a:r>
          </a:p>
          <a:p>
            <a:r>
              <a:rPr lang="en-US" sz="2000" b="1" dirty="0">
                <a:latin typeface="Calibri" panose="020F0502020204030204" pitchFamily="34" charset="0"/>
                <a:cs typeface="Calibri" panose="020F0502020204030204" pitchFamily="34" charset="0"/>
              </a:rPr>
              <a:t>Access:</a:t>
            </a:r>
            <a:r>
              <a:rPr lang="en-US" sz="2000" dirty="0">
                <a:latin typeface="Calibri" panose="020F0502020204030204" pitchFamily="34" charset="0"/>
                <a:cs typeface="Calibri" panose="020F0502020204030204" pitchFamily="34" charset="0"/>
              </a:rPr>
              <a:t> Accessible via Power BI, Excel and Python notebooks.</a:t>
            </a:r>
            <a:endParaRPr lang="ar-EG" sz="20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5/17/24</a:t>
            </a:r>
            <a:endParaRPr dirty="0"/>
          </a:p>
        </p:txBody>
      </p:sp>
      <p:sp>
        <p:nvSpPr>
          <p:cNvPr id="115" name="Google Shape;11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6" name="Google Shape;116;p15"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17" name="Google Shape;117;p15"/>
          <p:cNvSpPr txBox="1"/>
          <p:nvPr/>
        </p:nvSpPr>
        <p:spPr>
          <a:xfrm>
            <a:off x="134700" y="843997"/>
            <a:ext cx="11922600" cy="5614197"/>
          </a:xfrm>
          <a:prstGeom prst="rect">
            <a:avLst/>
          </a:prstGeom>
          <a:noFill/>
          <a:ln>
            <a:noFill/>
          </a:ln>
        </p:spPr>
        <p:txBody>
          <a:bodyPr spcFirstLastPara="1" wrap="square" lIns="91425" tIns="91425" rIns="91425" bIns="91425" anchor="t" anchorCtr="0">
            <a:noAutofit/>
          </a:bodyPr>
          <a:lstStyle/>
          <a:p>
            <a:pPr>
              <a:lnSpc>
                <a:spcPct val="150000"/>
              </a:lnSpc>
              <a:buNone/>
            </a:pPr>
            <a:r>
              <a:rPr lang="en-US" sz="2000" dirty="0">
                <a:latin typeface="Calibri" panose="020F0502020204030204" pitchFamily="34" charset="0"/>
                <a:cs typeface="Calibri" panose="020F0502020204030204" pitchFamily="34" charset="0"/>
              </a:rPr>
              <a:t>🔹 The Store Sales Data Analysis Project aims to provide a comprehensive overview of sales performance by examining order details, customer information, product categories, and shipping data. The project focuses on analyzing different aspects of the sales process to better understand store performance and identify areas for improvement.</a:t>
            </a:r>
          </a:p>
          <a:p>
            <a:pPr>
              <a:lnSpc>
                <a:spcPct val="150000"/>
              </a:lnSpc>
              <a:buNone/>
            </a:pPr>
            <a:r>
              <a:rPr lang="en-US" sz="2000" dirty="0">
                <a:latin typeface="Calibri" panose="020F0502020204030204" pitchFamily="34" charset="0"/>
                <a:cs typeface="Calibri" panose="020F0502020204030204" pitchFamily="34" charset="0"/>
              </a:rPr>
              <a:t>🔹 The analysis evaluates performance across various geographic regions and compares the effectiveness of different product categories. It also explores customer behavior and purchasing patterns to uncover trends that impact overall sales.</a:t>
            </a:r>
          </a:p>
          <a:p>
            <a:pPr>
              <a:lnSpc>
                <a:spcPct val="150000"/>
              </a:lnSpc>
              <a:buNone/>
            </a:pPr>
            <a:r>
              <a:rPr lang="en-US" sz="2000" dirty="0">
                <a:latin typeface="Calibri" panose="020F0502020204030204" pitchFamily="34" charset="0"/>
                <a:cs typeface="Calibri" panose="020F0502020204030204" pitchFamily="34" charset="0"/>
              </a:rPr>
              <a:t>🔹 Additionally, the project examines the impact of shipping strategies on customer satisfaction and delivery efficiency, helping identify key factors that influence sales success.</a:t>
            </a:r>
          </a:p>
          <a:p>
            <a:pPr>
              <a:lnSpc>
                <a:spcPct val="150000"/>
              </a:lnSpc>
            </a:pPr>
            <a:r>
              <a:rPr lang="en-US" sz="2000" dirty="0">
                <a:latin typeface="Calibri" panose="020F0502020204030204" pitchFamily="34" charset="0"/>
                <a:cs typeface="Calibri" panose="020F0502020204030204" pitchFamily="34" charset="0"/>
              </a:rPr>
              <a:t>🔹 Ultimately, the project delivers data-driven insights and actionable recommendations to support informed decision-making, enhance operational performance, improve customer experience, and drive sustainable revenue growth.</a:t>
            </a:r>
          </a:p>
        </p:txBody>
      </p:sp>
      <p:sp>
        <p:nvSpPr>
          <p:cNvPr id="3" name="TextBox 2">
            <a:extLst>
              <a:ext uri="{FF2B5EF4-FFF2-40B4-BE49-F238E27FC236}">
                <a16:creationId xmlns:a16="http://schemas.microsoft.com/office/drawing/2014/main" id="{EE822A89-5C1F-3375-8828-A2A5F3C1B480}"/>
              </a:ext>
            </a:extLst>
          </p:cNvPr>
          <p:cNvSpPr txBox="1"/>
          <p:nvPr/>
        </p:nvSpPr>
        <p:spPr>
          <a:xfrm>
            <a:off x="4100010" y="353597"/>
            <a:ext cx="2825445" cy="1077218"/>
          </a:xfrm>
          <a:prstGeom prst="rect">
            <a:avLst/>
          </a:prstGeom>
          <a:noFill/>
        </p:spPr>
        <p:txBody>
          <a:bodyPr wrap="square" rtlCol="0">
            <a:spAutoFit/>
          </a:bodyPr>
          <a:lstStyle/>
          <a:p>
            <a:r>
              <a:rPr lang="en-US" sz="3200" b="1" dirty="0"/>
              <a:t>Project Idea:</a:t>
            </a:r>
          </a:p>
          <a:p>
            <a:endParaRPr lang="en-US" sz="3200" dirty="0"/>
          </a:p>
        </p:txBody>
      </p:sp>
      <p:pic>
        <p:nvPicPr>
          <p:cNvPr id="7" name="Graphic 6" descr="Classroom with solid fill">
            <a:extLst>
              <a:ext uri="{FF2B5EF4-FFF2-40B4-BE49-F238E27FC236}">
                <a16:creationId xmlns:a16="http://schemas.microsoft.com/office/drawing/2014/main" id="{160B56E9-6773-6784-2CC8-3DEEE9F4D5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8091" y="257838"/>
            <a:ext cx="681919" cy="681919"/>
          </a:xfrm>
          <a:prstGeom prst="rect">
            <a:avLst/>
          </a:prstGeom>
        </p:spPr>
      </p:pic>
      <p:sp>
        <p:nvSpPr>
          <p:cNvPr id="2" name="Rectangle: Rounded Corners 1">
            <a:extLst>
              <a:ext uri="{FF2B5EF4-FFF2-40B4-BE49-F238E27FC236}">
                <a16:creationId xmlns:a16="http://schemas.microsoft.com/office/drawing/2014/main" id="{F675E5AC-B0A1-4EA7-BAB2-0B5D3E330B28}"/>
              </a:ext>
            </a:extLst>
          </p:cNvPr>
          <p:cNvSpPr/>
          <p:nvPr/>
        </p:nvSpPr>
        <p:spPr>
          <a:xfrm>
            <a:off x="7928857" y="443537"/>
            <a:ext cx="2389239" cy="6321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2400" b="1" dirty="0"/>
              <a:t>5/17/24</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2134466" y="260479"/>
            <a:ext cx="7797128" cy="997366"/>
          </a:xfrm>
          <a:prstGeom prst="rect">
            <a:avLst/>
          </a:prstGeom>
        </p:spPr>
        <p:txBody>
          <a:bodyPr spcFirstLastPara="1" wrap="square" lIns="91425" tIns="45700" rIns="91425" bIns="45700" anchor="ctr" anchorCtr="0">
            <a:normAutofit fontScale="90000"/>
          </a:bodyPr>
          <a:lstStyle/>
          <a:p>
            <a:pPr algn="ctr"/>
            <a:r>
              <a:rPr lang="en-US" sz="3600" b="1" dirty="0"/>
              <a:t>          Programming languages + framework: </a:t>
            </a:r>
            <a:endParaRPr sz="3600" dirty="0"/>
          </a:p>
        </p:txBody>
      </p:sp>
      <p:sp>
        <p:nvSpPr>
          <p:cNvPr id="133" name="Google Shape;133;p17"/>
          <p:cNvSpPr txBox="1">
            <a:spLocks noGrp="1"/>
          </p:cNvSpPr>
          <p:nvPr>
            <p:ph type="body" idx="1"/>
          </p:nvPr>
        </p:nvSpPr>
        <p:spPr>
          <a:xfrm>
            <a:off x="148882" y="1124262"/>
            <a:ext cx="11768297" cy="5232088"/>
          </a:xfrm>
          <a:prstGeom prst="rect">
            <a:avLst/>
          </a:prstGeom>
        </p:spPr>
        <p:txBody>
          <a:bodyPr spcFirstLastPara="1" wrap="square" lIns="91425" tIns="45700" rIns="91425" bIns="45700" anchor="t" anchorCtr="0">
            <a:normAutofit fontScale="77500" lnSpcReduction="20000"/>
          </a:bodyPr>
          <a:lstStyle/>
          <a:p>
            <a:pPr>
              <a:buNone/>
            </a:pPr>
            <a:r>
              <a:rPr lang="en-US" dirty="0"/>
              <a:t>🔹 </a:t>
            </a:r>
            <a:r>
              <a:rPr lang="en-US" b="1" dirty="0"/>
              <a:t>Programming Languages:</a:t>
            </a:r>
            <a:endParaRPr lang="en-US" dirty="0"/>
          </a:p>
          <a:p>
            <a:pPr>
              <a:buFont typeface="Arial" panose="020B0604020202020204" pitchFamily="34" charset="0"/>
              <a:buChar char="•"/>
            </a:pPr>
            <a:r>
              <a:rPr lang="en-US" b="1" dirty="0"/>
              <a:t>Python</a:t>
            </a:r>
            <a:r>
              <a:rPr lang="en-US" dirty="0"/>
              <a:t>: Used for data analysis, processing, and generating insights through code.</a:t>
            </a:r>
          </a:p>
          <a:p>
            <a:pPr marL="114300" indent="0">
              <a:buNone/>
            </a:pPr>
            <a:endParaRPr lang="en-US" dirty="0"/>
          </a:p>
          <a:p>
            <a:pPr>
              <a:buNone/>
            </a:pPr>
            <a:r>
              <a:rPr lang="en-US" dirty="0"/>
              <a:t>🔹 </a:t>
            </a:r>
            <a:r>
              <a:rPr lang="en-US" b="1" dirty="0"/>
              <a:t>Frameworks / Tools:</a:t>
            </a:r>
            <a:endParaRPr lang="en-US" dirty="0"/>
          </a:p>
          <a:p>
            <a:pPr>
              <a:buFont typeface="Arial" panose="020B0604020202020204" pitchFamily="34" charset="0"/>
              <a:buChar char="•"/>
            </a:pPr>
            <a:r>
              <a:rPr lang="en-US" b="1" dirty="0"/>
              <a:t>Power BI</a:t>
            </a:r>
            <a:r>
              <a:rPr lang="en-US" dirty="0"/>
              <a:t>: For interactive dashboards and visual representation of data.</a:t>
            </a:r>
          </a:p>
          <a:p>
            <a:pPr>
              <a:buFont typeface="Arial" panose="020B0604020202020204" pitchFamily="34" charset="0"/>
              <a:buChar char="•"/>
            </a:pPr>
            <a:r>
              <a:rPr lang="en-US" b="1" dirty="0"/>
              <a:t>Power Query</a:t>
            </a:r>
            <a:r>
              <a:rPr lang="en-US" dirty="0"/>
              <a:t>: Used to clean and transform raw data efficiently.</a:t>
            </a:r>
          </a:p>
          <a:p>
            <a:pPr>
              <a:buFont typeface="Arial" panose="020B0604020202020204" pitchFamily="34" charset="0"/>
              <a:buChar char="•"/>
            </a:pPr>
            <a:r>
              <a:rPr lang="en-US" b="1" dirty="0"/>
              <a:t>Pandas</a:t>
            </a:r>
            <a:r>
              <a:rPr lang="en-US" dirty="0"/>
              <a:t> (Python library): For data manipulation and analysis.</a:t>
            </a:r>
          </a:p>
          <a:p>
            <a:pPr>
              <a:buFont typeface="Arial" panose="020B0604020202020204" pitchFamily="34" charset="0"/>
              <a:buChar char="•"/>
            </a:pPr>
            <a:r>
              <a:rPr lang="en-US" b="1" dirty="0"/>
              <a:t>Matplotlib / Seaborn</a:t>
            </a:r>
            <a:r>
              <a:rPr lang="en-US" dirty="0"/>
              <a:t>: For creating visualizations and exploring data patterns.</a:t>
            </a:r>
          </a:p>
          <a:p>
            <a:pPr marL="114300" indent="0">
              <a:buNone/>
            </a:pPr>
            <a:endParaRPr lang="en-US" dirty="0"/>
          </a:p>
          <a:p>
            <a:pPr>
              <a:buNone/>
            </a:pPr>
            <a:r>
              <a:rPr lang="en-US" dirty="0"/>
              <a:t>🔹 </a:t>
            </a:r>
            <a:r>
              <a:rPr lang="en-US" b="1" dirty="0"/>
              <a:t>Supporting Technologies:</a:t>
            </a:r>
            <a:endParaRPr lang="en-US" dirty="0"/>
          </a:p>
          <a:p>
            <a:pPr>
              <a:buFont typeface="Arial" panose="020B0604020202020204" pitchFamily="34" charset="0"/>
              <a:buChar char="•"/>
            </a:pPr>
            <a:r>
              <a:rPr lang="en-US" b="1" dirty="0"/>
              <a:t>Cloud Storage</a:t>
            </a:r>
            <a:r>
              <a:rPr lang="en-US" dirty="0"/>
              <a:t>: Data is stored and accessed via cloud platforms for flexibility and collaboration.</a:t>
            </a:r>
          </a:p>
          <a:p>
            <a:pPr>
              <a:buFont typeface="Arial" panose="020B0604020202020204" pitchFamily="34" charset="0"/>
              <a:buChar char="•"/>
            </a:pPr>
            <a:r>
              <a:rPr lang="en-US" b="1" dirty="0"/>
              <a:t>Excel</a:t>
            </a:r>
            <a:r>
              <a:rPr lang="en-US" dirty="0"/>
              <a:t>: Used to preview and verify raw data when needed.</a:t>
            </a:r>
          </a:p>
          <a:p>
            <a:pPr>
              <a:buFont typeface="Arial" panose="020B0604020202020204" pitchFamily="34" charset="0"/>
              <a:buChar char="•"/>
            </a:pPr>
            <a:r>
              <a:rPr lang="en-US" b="1" dirty="0"/>
              <a:t>CSV Files</a:t>
            </a:r>
            <a:r>
              <a:rPr lang="en-US" dirty="0"/>
              <a:t>: As the primary data source format for import and processing.</a:t>
            </a:r>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3196823" y="308068"/>
            <a:ext cx="5798354" cy="881107"/>
          </a:xfrm>
          <a:prstGeom prst="rect">
            <a:avLst/>
          </a:prstGeom>
        </p:spPr>
        <p:txBody>
          <a:bodyPr spcFirstLastPara="1" wrap="square" lIns="91425" tIns="45700" rIns="91425" bIns="45700" anchor="ctr" anchorCtr="0">
            <a:normAutofit/>
          </a:bodyPr>
          <a:lstStyle/>
          <a:p>
            <a:pPr algn="ctr"/>
            <a:r>
              <a:rPr lang="en-US" b="1" dirty="0"/>
              <a:t>Live application + Test </a:t>
            </a:r>
            <a:endParaRPr dirty="0"/>
          </a:p>
        </p:txBody>
      </p:sp>
      <p:sp>
        <p:nvSpPr>
          <p:cNvPr id="133" name="Google Shape;133;p17"/>
          <p:cNvSpPr txBox="1">
            <a:spLocks noGrp="1"/>
          </p:cNvSpPr>
          <p:nvPr>
            <p:ph type="body" idx="1"/>
          </p:nvPr>
        </p:nvSpPr>
        <p:spPr>
          <a:xfrm>
            <a:off x="110837" y="1189175"/>
            <a:ext cx="12192000" cy="5167175"/>
          </a:xfrm>
          <a:prstGeom prst="rect">
            <a:avLst/>
          </a:prstGeom>
        </p:spPr>
        <p:txBody>
          <a:bodyPr spcFirstLastPara="1" wrap="square" lIns="91425" tIns="45700" rIns="91425" bIns="45700" anchor="t" anchorCtr="0">
            <a:normAutofit lnSpcReduction="10000"/>
          </a:bodyPr>
          <a:lstStyle/>
          <a:p>
            <a:pPr indent="-457200">
              <a:lnSpc>
                <a:spcPct val="100000"/>
              </a:lnSpc>
              <a:buFont typeface="Wingdings" panose="05000000000000000000" pitchFamily="2" charset="2"/>
              <a:buChar char="q"/>
            </a:pPr>
            <a:r>
              <a:rPr lang="en-US" dirty="0"/>
              <a:t>The project was applied to real-world data and went through several testing phases which are :-</a:t>
            </a:r>
          </a:p>
          <a:p>
            <a:pPr marL="0" indent="0">
              <a:lnSpc>
                <a:spcPct val="100000"/>
              </a:lnSpc>
              <a:buNone/>
            </a:pPr>
            <a:r>
              <a:rPr lang="en-US" b="1" dirty="0"/>
              <a:t>key testing activities included :</a:t>
            </a:r>
          </a:p>
          <a:p>
            <a:pPr indent="-457200">
              <a:lnSpc>
                <a:spcPct val="100000"/>
              </a:lnSpc>
              <a:buFont typeface="Arial" panose="020B0604020202020204" pitchFamily="34" charset="0"/>
              <a:buChar char="•"/>
            </a:pPr>
            <a:r>
              <a:rPr lang="en-US" dirty="0"/>
              <a:t>Data cleaning validation : Ensuring no missing or duplicate values </a:t>
            </a:r>
          </a:p>
          <a:p>
            <a:pPr indent="-457200">
              <a:lnSpc>
                <a:spcPct val="100000"/>
              </a:lnSpc>
              <a:buFont typeface="Arial" panose="020B0604020202020204" pitchFamily="34" charset="0"/>
              <a:buChar char="•"/>
            </a:pPr>
            <a:r>
              <a:rPr lang="en-US" dirty="0"/>
              <a:t>Analysis accuracy check : Verifying calculations and statistical method </a:t>
            </a:r>
          </a:p>
          <a:p>
            <a:pPr indent="-457200">
              <a:lnSpc>
                <a:spcPct val="100000"/>
              </a:lnSpc>
              <a:buFont typeface="Arial" panose="020B0604020202020204" pitchFamily="34" charset="0"/>
              <a:buChar char="•"/>
            </a:pPr>
            <a:r>
              <a:rPr lang="en-US" dirty="0"/>
              <a:t>User interaction test : Sharing the dashboard with users to ensure readability and usability.</a:t>
            </a:r>
          </a:p>
          <a:p>
            <a:pPr marL="0" indent="0">
              <a:lnSpc>
                <a:spcPct val="100000"/>
              </a:lnSpc>
              <a:buNone/>
            </a:pPr>
            <a:r>
              <a:rPr lang="en-US" b="1" dirty="0"/>
              <a:t>Feedback was collected from :</a:t>
            </a:r>
          </a:p>
          <a:p>
            <a:pPr indent="-457200">
              <a:lnSpc>
                <a:spcPct val="100000"/>
              </a:lnSpc>
              <a:buFont typeface="Arial" panose="020B0604020202020204" pitchFamily="34" charset="0"/>
              <a:buChar char="•"/>
            </a:pPr>
            <a:r>
              <a:rPr lang="en-US" dirty="0"/>
              <a:t>Test users : Comments on the clarity and usability of the dashboard </a:t>
            </a:r>
          </a:p>
          <a:p>
            <a:pPr indent="-457200">
              <a:lnSpc>
                <a:spcPct val="100000"/>
              </a:lnSpc>
              <a:buFont typeface="Arial" panose="020B0604020202020204" pitchFamily="34" charset="0"/>
              <a:buChar char="•"/>
            </a:pPr>
            <a:r>
              <a:rPr lang="en-US" dirty="0"/>
              <a:t>Supervisor/clients : To confirm the insights match the project goal </a:t>
            </a:r>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dirty="0"/>
          </a:p>
        </p:txBody>
      </p:sp>
    </p:spTree>
    <p:extLst>
      <p:ext uri="{BB962C8B-B14F-4D97-AF65-F5344CB8AC3E}">
        <p14:creationId xmlns:p14="http://schemas.microsoft.com/office/powerpoint/2010/main" val="181503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4035193" y="161225"/>
            <a:ext cx="3579810" cy="1325700"/>
          </a:xfrm>
          <a:prstGeom prst="rect">
            <a:avLst/>
          </a:prstGeom>
        </p:spPr>
        <p:txBody>
          <a:bodyPr spcFirstLastPara="1" wrap="square" lIns="91425" tIns="45700" rIns="91425" bIns="45700" anchor="ctr" anchorCtr="0">
            <a:normAutofit/>
          </a:bodyPr>
          <a:lstStyle/>
          <a:p>
            <a:pPr algn="ctr"/>
            <a:r>
              <a:rPr lang="en-US" b="1" dirty="0">
                <a:solidFill>
                  <a:srgbClr val="0D0D0D"/>
                </a:solidFill>
                <a:latin typeface="Arial"/>
                <a:ea typeface="Arial"/>
                <a:cs typeface="Arial"/>
                <a:sym typeface="Arial"/>
              </a:rPr>
              <a:t>Deliverables</a:t>
            </a:r>
            <a:endParaRPr dirty="0"/>
          </a:p>
        </p:txBody>
      </p:sp>
      <p:sp>
        <p:nvSpPr>
          <p:cNvPr id="133" name="Google Shape;133;p17"/>
          <p:cNvSpPr txBox="1">
            <a:spLocks noGrp="1"/>
          </p:cNvSpPr>
          <p:nvPr>
            <p:ph type="body" idx="1"/>
          </p:nvPr>
        </p:nvSpPr>
        <p:spPr>
          <a:xfrm>
            <a:off x="221673" y="1189175"/>
            <a:ext cx="12192000" cy="5167175"/>
          </a:xfrm>
          <a:prstGeom prst="rect">
            <a:avLst/>
          </a:prstGeom>
        </p:spPr>
        <p:txBody>
          <a:bodyPr spcFirstLastPara="1" wrap="square" lIns="91425" tIns="45700" rIns="91425" bIns="45700" anchor="t" anchorCtr="0">
            <a:normAutofit fontScale="92500" lnSpcReduction="20000"/>
          </a:bodyPr>
          <a:lstStyle/>
          <a:p>
            <a:pPr indent="-457200">
              <a:lnSpc>
                <a:spcPct val="100000"/>
              </a:lnSpc>
              <a:buFont typeface="Wingdings" panose="05000000000000000000" pitchFamily="2" charset="2"/>
              <a:buChar char="q"/>
            </a:pPr>
            <a:r>
              <a:rPr lang="en-US" dirty="0"/>
              <a:t>The project include many deliverables which are :-</a:t>
            </a:r>
          </a:p>
          <a:p>
            <a:pPr marL="0" indent="0">
              <a:lnSpc>
                <a:spcPct val="100000"/>
              </a:lnSpc>
              <a:buNone/>
            </a:pPr>
            <a:r>
              <a:rPr lang="en-US" b="1" dirty="0"/>
              <a:t>Final deliverables include:</a:t>
            </a:r>
          </a:p>
          <a:p>
            <a:pPr indent="-457200">
              <a:lnSpc>
                <a:spcPct val="100000"/>
              </a:lnSpc>
              <a:buFont typeface="Arial" panose="020B0604020202020204" pitchFamily="34" charset="0"/>
              <a:buChar char="•"/>
            </a:pPr>
            <a:r>
              <a:rPr lang="en-US" dirty="0"/>
              <a:t>Cleaned and structured excel dataset </a:t>
            </a:r>
          </a:p>
          <a:p>
            <a:pPr indent="-457200">
              <a:lnSpc>
                <a:spcPct val="100000"/>
              </a:lnSpc>
              <a:buFont typeface="Arial" panose="020B0604020202020204" pitchFamily="34" charset="0"/>
              <a:buChar char="•"/>
            </a:pPr>
            <a:r>
              <a:rPr lang="en-US" dirty="0"/>
              <a:t>Interactive dashboard using Power BI</a:t>
            </a:r>
          </a:p>
          <a:p>
            <a:pPr indent="-457200">
              <a:lnSpc>
                <a:spcPct val="100000"/>
              </a:lnSpc>
              <a:buFont typeface="Arial" panose="020B0604020202020204" pitchFamily="34" charset="0"/>
              <a:buChar char="•"/>
            </a:pPr>
            <a:r>
              <a:rPr lang="en-US" dirty="0"/>
              <a:t>Pdf report summarizing insights and recommendations</a:t>
            </a:r>
          </a:p>
          <a:p>
            <a:pPr indent="-457200">
              <a:lnSpc>
                <a:spcPct val="100000"/>
              </a:lnSpc>
              <a:buFont typeface="Arial" panose="020B0604020202020204" pitchFamily="34" charset="0"/>
              <a:buChar char="•"/>
            </a:pPr>
            <a:r>
              <a:rPr lang="en-US" dirty="0"/>
              <a:t>Python code for analysis</a:t>
            </a:r>
            <a:r>
              <a:rPr lang="ar-SA" dirty="0"/>
              <a:t>.</a:t>
            </a:r>
            <a:endParaRPr lang="en-US" dirty="0"/>
          </a:p>
          <a:p>
            <a:pPr marL="0" indent="0">
              <a:lnSpc>
                <a:spcPct val="100000"/>
              </a:lnSpc>
              <a:buNone/>
            </a:pPr>
            <a:r>
              <a:rPr lang="en-US" b="1" dirty="0"/>
              <a:t>Tools used :</a:t>
            </a:r>
          </a:p>
          <a:p>
            <a:pPr indent="-457200">
              <a:lnSpc>
                <a:spcPct val="100000"/>
              </a:lnSpc>
              <a:buFont typeface="Arial" panose="020B0604020202020204" pitchFamily="34" charset="0"/>
              <a:buChar char="•"/>
            </a:pPr>
            <a:r>
              <a:rPr lang="en-US" dirty="0"/>
              <a:t>Excel, Power BI, Python, (Pandas- Seaborn- Matplotlib)</a:t>
            </a:r>
          </a:p>
          <a:p>
            <a:pPr marL="0" indent="0">
              <a:lnSpc>
                <a:spcPct val="100000"/>
              </a:lnSpc>
              <a:buNone/>
            </a:pPr>
            <a:r>
              <a:rPr lang="en-US" b="1" dirty="0"/>
              <a:t>Time line for submission : </a:t>
            </a:r>
          </a:p>
          <a:p>
            <a:pPr indent="-457200">
              <a:lnSpc>
                <a:spcPct val="100000"/>
              </a:lnSpc>
              <a:buFont typeface="Arial" panose="020B0604020202020204" pitchFamily="34" charset="0"/>
              <a:buChar char="•"/>
            </a:pPr>
            <a:r>
              <a:rPr lang="en-US" dirty="0"/>
              <a:t>Final report and dashboard delivery : 9/5/2025</a:t>
            </a:r>
          </a:p>
          <a:p>
            <a:pPr indent="-457200">
              <a:lnSpc>
                <a:spcPct val="100000"/>
              </a:lnSpc>
              <a:buFont typeface="Arial" panose="020B0604020202020204" pitchFamily="34" charset="0"/>
              <a:buChar char="•"/>
            </a:pPr>
            <a:r>
              <a:rPr lang="en-US" dirty="0"/>
              <a:t>Files/codes shared via google drive or GITHUB </a:t>
            </a:r>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dirty="0"/>
          </a:p>
        </p:txBody>
      </p:sp>
    </p:spTree>
    <p:extLst>
      <p:ext uri="{BB962C8B-B14F-4D97-AF65-F5344CB8AC3E}">
        <p14:creationId xmlns:p14="http://schemas.microsoft.com/office/powerpoint/2010/main" val="3824802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ctrTitle"/>
          </p:nvPr>
        </p:nvSpPr>
        <p:spPr>
          <a:xfrm>
            <a:off x="2570027" y="282578"/>
            <a:ext cx="6910464" cy="723243"/>
          </a:xfrm>
          <a:prstGeom prst="rect">
            <a:avLst/>
          </a:prstGeom>
          <a:noFill/>
          <a:ln>
            <a:noFill/>
          </a:ln>
        </p:spPr>
        <p:txBody>
          <a:bodyPr spcFirstLastPara="1" wrap="square" lIns="91425" tIns="45700" rIns="91425" bIns="45700" anchor="t" anchorCtr="0">
            <a:normAutofit fontScale="90000"/>
          </a:bodyPr>
          <a:lstStyle/>
          <a:p>
            <a:pPr marL="0" lvl="0" indent="0" rtl="0">
              <a:lnSpc>
                <a:spcPct val="90000"/>
              </a:lnSpc>
              <a:spcBef>
                <a:spcPts val="0"/>
              </a:spcBef>
              <a:spcAft>
                <a:spcPts val="0"/>
              </a:spcAft>
              <a:buClr>
                <a:schemeClr val="dk1"/>
              </a:buClr>
              <a:buSzPts val="6000"/>
              <a:buFont typeface="Calibri"/>
              <a:buNone/>
            </a:pPr>
            <a:r>
              <a:rPr lang="en-US" sz="4800" b="1" u="sng" dirty="0"/>
              <a:t>Sales Data Analysis Project</a:t>
            </a:r>
            <a:endParaRPr sz="4800" b="1" u="sng" dirty="0"/>
          </a:p>
        </p:txBody>
      </p:sp>
      <p:sp>
        <p:nvSpPr>
          <p:cNvPr id="106" name="Google Shape;106;p14"/>
          <p:cNvSpPr txBox="1">
            <a:spLocks noGrp="1"/>
          </p:cNvSpPr>
          <p:nvPr>
            <p:ph type="subTitle" idx="1"/>
          </p:nvPr>
        </p:nvSpPr>
        <p:spPr>
          <a:xfrm>
            <a:off x="214745" y="955438"/>
            <a:ext cx="11621028" cy="837551"/>
          </a:xfrm>
          <a:prstGeom prst="rect">
            <a:avLst/>
          </a:prstGeom>
          <a:noFill/>
          <a:ln>
            <a:noFill/>
          </a:ln>
        </p:spPr>
        <p:txBody>
          <a:bodyPr spcFirstLastPara="1" wrap="square" lIns="91425" tIns="45700" rIns="91425" bIns="45700" anchor="t" anchorCtr="0">
            <a:normAutofit fontScale="92500"/>
          </a:bodyPr>
          <a:lstStyle/>
          <a:p>
            <a:pPr lvl="0" indent="0" algn="l">
              <a:lnSpc>
                <a:spcPct val="150000"/>
              </a:lnSpc>
              <a:spcBef>
                <a:spcPts val="0"/>
              </a:spcBef>
            </a:pPr>
            <a:r>
              <a:rPr lang="en-US" sz="3400" b="1" dirty="0"/>
              <a:t>Team Members : </a:t>
            </a:r>
            <a:r>
              <a:rPr lang="en-US" sz="3400" dirty="0"/>
              <a:t>We use </a:t>
            </a:r>
            <a:r>
              <a:rPr lang="en-US" sz="3400" b="1" dirty="0"/>
              <a:t>WhatsApp group </a:t>
            </a:r>
            <a:r>
              <a:rPr lang="en-US" sz="3400" dirty="0"/>
              <a:t>for communication.</a:t>
            </a:r>
            <a:endParaRPr sz="3400" dirty="0"/>
          </a:p>
        </p:txBody>
      </p:sp>
      <p:sp>
        <p:nvSpPr>
          <p:cNvPr id="107" name="Google Shape;10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08" name="Google Shape;108;p14"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Rounded Rectangle 1"/>
          <p:cNvSpPr/>
          <p:nvPr/>
        </p:nvSpPr>
        <p:spPr>
          <a:xfrm>
            <a:off x="4696691" y="1899479"/>
            <a:ext cx="2657136" cy="175075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rPr>
              <a:t>2- Kholoud Ahmed </a:t>
            </a:r>
          </a:p>
          <a:p>
            <a:pPr lvl="0" algn="ctr">
              <a:lnSpc>
                <a:spcPct val="150000"/>
              </a:lnSpc>
            </a:pPr>
            <a:r>
              <a:rPr lang="en-US" sz="2000" dirty="0">
                <a:solidFill>
                  <a:schemeClr val="tx1"/>
                </a:solidFill>
              </a:rPr>
              <a:t>(Data Cleaning )</a:t>
            </a:r>
          </a:p>
        </p:txBody>
      </p:sp>
      <p:sp>
        <p:nvSpPr>
          <p:cNvPr id="12" name="Rounded Rectangle 11"/>
          <p:cNvSpPr/>
          <p:nvPr/>
        </p:nvSpPr>
        <p:spPr>
          <a:xfrm>
            <a:off x="629329" y="1925188"/>
            <a:ext cx="2684845" cy="172505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 Raghad Waleed </a:t>
            </a:r>
          </a:p>
          <a:p>
            <a:pPr algn="ctr"/>
            <a:r>
              <a:rPr lang="en-US" sz="2000" dirty="0">
                <a:solidFill>
                  <a:schemeClr val="tx1"/>
                </a:solidFill>
              </a:rPr>
              <a:t> (Team Leader)</a:t>
            </a:r>
          </a:p>
          <a:p>
            <a:pPr algn="ctr"/>
            <a:r>
              <a:rPr lang="en-US" sz="2000" dirty="0">
                <a:solidFill>
                  <a:schemeClr val="tx1"/>
                </a:solidFill>
              </a:rPr>
              <a:t>( Data Visualization and Python)</a:t>
            </a:r>
          </a:p>
        </p:txBody>
      </p:sp>
      <p:sp>
        <p:nvSpPr>
          <p:cNvPr id="13" name="Rounded Rectangle 12"/>
          <p:cNvSpPr/>
          <p:nvPr/>
        </p:nvSpPr>
        <p:spPr>
          <a:xfrm>
            <a:off x="8877827" y="1925188"/>
            <a:ext cx="2657136" cy="172505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000" b="1" dirty="0">
                <a:solidFill>
                  <a:schemeClr val="tx1"/>
                </a:solidFill>
              </a:rPr>
              <a:t>3- Menna Waleed </a:t>
            </a:r>
            <a:r>
              <a:rPr lang="en-US" sz="2000" dirty="0">
                <a:solidFill>
                  <a:schemeClr val="tx1"/>
                </a:solidFill>
              </a:rPr>
              <a:t>(Data Visualization and Python)</a:t>
            </a:r>
          </a:p>
        </p:txBody>
      </p:sp>
      <p:sp>
        <p:nvSpPr>
          <p:cNvPr id="14" name="Rounded Rectangle 13"/>
          <p:cNvSpPr/>
          <p:nvPr/>
        </p:nvSpPr>
        <p:spPr>
          <a:xfrm>
            <a:off x="4696691" y="4091912"/>
            <a:ext cx="2657136" cy="177272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000" b="1" dirty="0">
                <a:solidFill>
                  <a:schemeClr val="tx1"/>
                </a:solidFill>
              </a:rPr>
              <a:t>5- Abanoub Samy </a:t>
            </a:r>
            <a:r>
              <a:rPr lang="en-US" sz="2000" dirty="0">
                <a:solidFill>
                  <a:schemeClr val="tx1"/>
                </a:solidFill>
              </a:rPr>
              <a:t>(Presentation)</a:t>
            </a:r>
          </a:p>
        </p:txBody>
      </p:sp>
      <p:sp>
        <p:nvSpPr>
          <p:cNvPr id="15" name="Rounded Rectangle 14"/>
          <p:cNvSpPr/>
          <p:nvPr/>
        </p:nvSpPr>
        <p:spPr>
          <a:xfrm>
            <a:off x="629329" y="4079457"/>
            <a:ext cx="2684845" cy="177272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000" b="1" dirty="0">
                <a:solidFill>
                  <a:schemeClr val="tx1"/>
                </a:solidFill>
              </a:rPr>
              <a:t>4- Mayar Elsayed </a:t>
            </a:r>
            <a:r>
              <a:rPr lang="en-US" sz="2000" dirty="0">
                <a:solidFill>
                  <a:schemeClr val="tx1"/>
                </a:solidFill>
              </a:rPr>
              <a:t>(Data Visualization)</a:t>
            </a:r>
          </a:p>
        </p:txBody>
      </p:sp>
      <p:sp>
        <p:nvSpPr>
          <p:cNvPr id="16" name="Rounded Rectangle 15"/>
          <p:cNvSpPr/>
          <p:nvPr/>
        </p:nvSpPr>
        <p:spPr>
          <a:xfrm>
            <a:off x="8877827" y="4079458"/>
            <a:ext cx="2657136" cy="1772721"/>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sz="2000" b="1" dirty="0">
                <a:solidFill>
                  <a:schemeClr val="tx1"/>
                </a:solidFill>
              </a:rPr>
              <a:t>6-Mohamed Ashraf </a:t>
            </a:r>
            <a:r>
              <a:rPr lang="en-US" sz="2000" dirty="0">
                <a:solidFill>
                  <a:schemeClr val="tx1"/>
                </a:solidFill>
              </a:rPr>
              <a:t>(Presentation)</a:t>
            </a:r>
          </a:p>
        </p:txBody>
      </p:sp>
    </p:spTree>
    <p:extLst>
      <p:ext uri="{BB962C8B-B14F-4D97-AF65-F5344CB8AC3E}">
        <p14:creationId xmlns:p14="http://schemas.microsoft.com/office/powerpoint/2010/main" val="3843671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032164" y="600652"/>
            <a:ext cx="10515600" cy="1325700"/>
          </a:xfrm>
          <a:prstGeom prst="rect">
            <a:avLst/>
          </a:prstGeom>
        </p:spPr>
        <p:txBody>
          <a:bodyPr spcFirstLastPara="1" wrap="square" lIns="91425" tIns="45700" rIns="91425" bIns="45700" anchor="ctr" anchorCtr="0">
            <a:normAutofit fontScale="90000"/>
          </a:bodyPr>
          <a:lstStyle/>
          <a:p>
            <a:pPr algn="ctr"/>
            <a:r>
              <a:rPr lang="en-US" b="1" dirty="0">
                <a:solidFill>
                  <a:schemeClr val="tx1"/>
                </a:solidFill>
              </a:rPr>
              <a:t>For any questions or feedback…</a:t>
            </a:r>
            <a:br>
              <a:rPr lang="en-US" b="1" dirty="0">
                <a:solidFill>
                  <a:schemeClr val="accent5">
                    <a:lumMod val="75000"/>
                  </a:schemeClr>
                </a:solidFill>
              </a:rPr>
            </a:br>
            <a:br>
              <a:rPr lang="en-US" b="1" dirty="0">
                <a:solidFill>
                  <a:schemeClr val="accent5">
                    <a:lumMod val="75000"/>
                  </a:schemeClr>
                </a:solidFill>
              </a:rPr>
            </a:br>
            <a:endParaRPr dirty="0">
              <a:solidFill>
                <a:schemeClr val="accent5">
                  <a:lumMod val="75000"/>
                </a:schemeClr>
              </a:solidFill>
            </a:endParaRPr>
          </a:p>
        </p:txBody>
      </p:sp>
      <p:sp>
        <p:nvSpPr>
          <p:cNvPr id="133" name="Google Shape;133;p17"/>
          <p:cNvSpPr txBox="1">
            <a:spLocks noGrp="1"/>
          </p:cNvSpPr>
          <p:nvPr>
            <p:ph type="body" idx="1"/>
          </p:nvPr>
        </p:nvSpPr>
        <p:spPr>
          <a:xfrm>
            <a:off x="194872" y="1119044"/>
            <a:ext cx="11797259" cy="5237306"/>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dirty="0"/>
              <a:t> </a:t>
            </a:r>
            <a:r>
              <a:rPr lang="en-US" sz="3600" b="1" dirty="0"/>
              <a:t>Contact Us Via G-mail accounts :-</a:t>
            </a:r>
          </a:p>
          <a:p>
            <a:pPr lvl="0" indent="-457200" algn="l" rtl="0">
              <a:lnSpc>
                <a:spcPct val="100000"/>
              </a:lnSpc>
              <a:spcBef>
                <a:spcPts val="1000"/>
              </a:spcBef>
              <a:spcAft>
                <a:spcPts val="0"/>
              </a:spcAft>
              <a:buFont typeface="Wingdings" panose="05000000000000000000" pitchFamily="2" charset="2"/>
              <a:buChar char="ü"/>
            </a:pPr>
            <a:r>
              <a:rPr lang="en-US" dirty="0"/>
              <a:t>Raghad Waleed : </a:t>
            </a:r>
            <a:r>
              <a:rPr lang="en-US" dirty="0">
                <a:hlinkClick r:id="rId3"/>
              </a:rPr>
              <a:t>raghdwaleed2004@gmail.com</a:t>
            </a:r>
            <a:endParaRPr lang="en-US" dirty="0"/>
          </a:p>
          <a:p>
            <a:pPr lvl="0" indent="-457200" algn="l" rtl="0">
              <a:lnSpc>
                <a:spcPct val="100000"/>
              </a:lnSpc>
              <a:spcBef>
                <a:spcPts val="1000"/>
              </a:spcBef>
              <a:spcAft>
                <a:spcPts val="0"/>
              </a:spcAft>
              <a:buFont typeface="Wingdings" panose="05000000000000000000" pitchFamily="2" charset="2"/>
              <a:buChar char="ü"/>
            </a:pPr>
            <a:r>
              <a:rPr lang="en-US" dirty="0"/>
              <a:t>Mayar Elsayed : </a:t>
            </a:r>
            <a:r>
              <a:rPr lang="en-US" dirty="0">
                <a:hlinkClick r:id="rId4"/>
              </a:rPr>
              <a:t>mayarelsayed411@gmail.com</a:t>
            </a:r>
            <a:r>
              <a:rPr lang="en-US" dirty="0"/>
              <a:t> </a:t>
            </a:r>
          </a:p>
          <a:p>
            <a:pPr lvl="0" indent="-457200" algn="l" rtl="0">
              <a:lnSpc>
                <a:spcPct val="100000"/>
              </a:lnSpc>
              <a:spcBef>
                <a:spcPts val="1000"/>
              </a:spcBef>
              <a:spcAft>
                <a:spcPts val="0"/>
              </a:spcAft>
              <a:buFont typeface="Wingdings" panose="05000000000000000000" pitchFamily="2" charset="2"/>
              <a:buChar char="ü"/>
            </a:pPr>
            <a:r>
              <a:rPr lang="en-US" dirty="0" err="1"/>
              <a:t>Abanoub</a:t>
            </a:r>
            <a:r>
              <a:rPr lang="en-US" dirty="0"/>
              <a:t> </a:t>
            </a:r>
            <a:r>
              <a:rPr lang="en-US" dirty="0" err="1"/>
              <a:t>samy</a:t>
            </a:r>
            <a:r>
              <a:rPr lang="en-US" dirty="0"/>
              <a:t> : </a:t>
            </a:r>
            <a:r>
              <a:rPr lang="en-US" dirty="0">
                <a:hlinkClick r:id="rId5"/>
              </a:rPr>
              <a:t>abanoubsamy351@gmail.com</a:t>
            </a:r>
            <a:endParaRPr lang="en-US" dirty="0"/>
          </a:p>
          <a:p>
            <a:pPr lvl="0" indent="-457200" algn="l" rtl="0">
              <a:lnSpc>
                <a:spcPct val="100000"/>
              </a:lnSpc>
              <a:spcBef>
                <a:spcPts val="1000"/>
              </a:spcBef>
              <a:spcAft>
                <a:spcPts val="0"/>
              </a:spcAft>
              <a:buFont typeface="Wingdings" panose="05000000000000000000" pitchFamily="2" charset="2"/>
              <a:buChar char="ü"/>
            </a:pPr>
            <a:r>
              <a:rPr lang="en-US" dirty="0" err="1"/>
              <a:t>Menna</a:t>
            </a:r>
            <a:r>
              <a:rPr lang="en-US" dirty="0"/>
              <a:t> </a:t>
            </a:r>
            <a:r>
              <a:rPr lang="en-US" dirty="0" err="1"/>
              <a:t>waleed</a:t>
            </a:r>
            <a:r>
              <a:rPr lang="en-US" dirty="0"/>
              <a:t> : </a:t>
            </a:r>
            <a:r>
              <a:rPr lang="en-US" dirty="0">
                <a:hlinkClick r:id="rId6"/>
              </a:rPr>
              <a:t>mennawaleed219@gmail.com</a:t>
            </a:r>
            <a:endParaRPr lang="en-US" dirty="0"/>
          </a:p>
          <a:p>
            <a:pPr lvl="0" indent="-457200" algn="l" rtl="0">
              <a:lnSpc>
                <a:spcPct val="100000"/>
              </a:lnSpc>
              <a:spcBef>
                <a:spcPts val="1000"/>
              </a:spcBef>
              <a:spcAft>
                <a:spcPts val="0"/>
              </a:spcAft>
              <a:buFont typeface="Wingdings" panose="05000000000000000000" pitchFamily="2" charset="2"/>
              <a:buChar char="ü"/>
            </a:pPr>
            <a:r>
              <a:rPr lang="en-US" dirty="0" err="1"/>
              <a:t>Kholud</a:t>
            </a:r>
            <a:r>
              <a:rPr lang="en-US" dirty="0"/>
              <a:t> </a:t>
            </a:r>
            <a:r>
              <a:rPr lang="ar-SA" dirty="0"/>
              <a:t>Ahmed</a:t>
            </a:r>
            <a:r>
              <a:rPr lang="en-US" dirty="0"/>
              <a:t> :</a:t>
            </a:r>
            <a:r>
              <a:rPr lang="ar-SA" dirty="0"/>
              <a:t> </a:t>
            </a:r>
            <a:r>
              <a:rPr lang="en-US" u="sng" dirty="0">
                <a:hlinkClick r:id="rId7"/>
              </a:rPr>
              <a:t>kholoudahmed488@gmail.co</a:t>
            </a:r>
            <a:r>
              <a:rPr lang="ar-SA" u="sng" dirty="0">
                <a:hlinkClick r:id="rId7"/>
              </a:rPr>
              <a:t>m</a:t>
            </a:r>
            <a:endParaRPr lang="en-US" u="sng" dirty="0"/>
          </a:p>
          <a:p>
            <a:pPr lvl="0" indent="-457200" algn="l" rtl="0">
              <a:lnSpc>
                <a:spcPct val="100000"/>
              </a:lnSpc>
              <a:spcBef>
                <a:spcPts val="1000"/>
              </a:spcBef>
              <a:spcAft>
                <a:spcPts val="0"/>
              </a:spcAft>
              <a:buFont typeface="Wingdings" panose="05000000000000000000" pitchFamily="2" charset="2"/>
              <a:buChar char="ü"/>
            </a:pPr>
            <a:r>
              <a:rPr lang="en-US" dirty="0"/>
              <a:t>Mohamed Haroun : </a:t>
            </a:r>
            <a:r>
              <a:rPr lang="en-US" u="sng" dirty="0">
                <a:hlinkClick r:id="rId8"/>
              </a:rPr>
              <a:t>mohamedharoun30215@gmail.co</a:t>
            </a:r>
            <a:r>
              <a:rPr lang="ar-SA" u="sng" dirty="0">
                <a:hlinkClick r:id="rId8"/>
              </a:rPr>
              <a:t>m</a:t>
            </a:r>
            <a:endParaRPr lang="en-US" u="sng" dirty="0"/>
          </a:p>
          <a:p>
            <a:pPr marL="0" lvl="0" indent="0" algn="l" rtl="0">
              <a:spcBef>
                <a:spcPts val="1000"/>
              </a:spcBef>
              <a:spcAft>
                <a:spcPts val="0"/>
              </a:spcAft>
              <a:buNone/>
            </a:pPr>
            <a:endParaRPr lang="en-US" dirty="0"/>
          </a:p>
          <a:p>
            <a:pPr marL="0" lvl="0" indent="0" algn="l" rtl="0">
              <a:spcBef>
                <a:spcPts val="1000"/>
              </a:spcBef>
              <a:spcAft>
                <a:spcPts val="0"/>
              </a:spcAft>
              <a:buNone/>
            </a:pPr>
            <a:r>
              <a:rPr lang="en-US" sz="6600" b="1" dirty="0">
                <a:solidFill>
                  <a:srgbClr val="047954"/>
                </a:solidFill>
              </a:rPr>
              <a:t>                      Thank You </a:t>
            </a:r>
          </a:p>
          <a:p>
            <a:pPr marL="0" lvl="0" indent="0" algn="l" rtl="0">
              <a:spcBef>
                <a:spcPts val="1000"/>
              </a:spcBef>
              <a:spcAft>
                <a:spcPts val="0"/>
              </a:spcAft>
              <a:buNone/>
            </a:pPr>
            <a:endParaRPr sz="2400" b="1" dirty="0"/>
          </a:p>
        </p:txBody>
      </p:sp>
      <p:sp>
        <p:nvSpPr>
          <p:cNvPr id="134" name="Google Shape;13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dirty="0"/>
          </a:p>
        </p:txBody>
      </p:sp>
    </p:spTree>
    <p:extLst>
      <p:ext uri="{BB962C8B-B14F-4D97-AF65-F5344CB8AC3E}">
        <p14:creationId xmlns:p14="http://schemas.microsoft.com/office/powerpoint/2010/main" val="3359254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EB985E-8861-0D3E-36CF-9D4E56EED3AA}"/>
              </a:ext>
            </a:extLst>
          </p:cNvPr>
          <p:cNvSpPr>
            <a:spLocks noGrp="1"/>
          </p:cNvSpPr>
          <p:nvPr>
            <p:ph type="body" idx="1"/>
          </p:nvPr>
        </p:nvSpPr>
        <p:spPr>
          <a:xfrm>
            <a:off x="129915" y="1017014"/>
            <a:ext cx="11932170" cy="5339335"/>
          </a:xfrm>
        </p:spPr>
        <p:txBody>
          <a:bodyPr>
            <a:normAutofit/>
          </a:bodyPr>
          <a:lstStyle/>
          <a:p>
            <a:pPr marL="508000" lvl="0" indent="-457200" algn="just" rtl="0">
              <a:lnSpc>
                <a:spcPct val="100000"/>
              </a:lnSpc>
              <a:spcBef>
                <a:spcPts val="0"/>
              </a:spcBef>
              <a:spcAft>
                <a:spcPts val="0"/>
              </a:spcAft>
              <a:buClr>
                <a:schemeClr val="dk1"/>
              </a:buClr>
              <a:buSzPts val="2800"/>
              <a:buFont typeface="Wingdings" panose="05000000000000000000" pitchFamily="2" charset="2"/>
              <a:buChar char="Ø"/>
            </a:pPr>
            <a:r>
              <a:rPr lang="en-US" sz="2400" dirty="0">
                <a:latin typeface="Calibri" panose="020F0502020204030204" pitchFamily="34" charset="0"/>
                <a:ea typeface="Tahoma" panose="020B0604030504040204" pitchFamily="34" charset="0"/>
                <a:cs typeface="Calibri" panose="020F0502020204030204" pitchFamily="34" charset="0"/>
              </a:rPr>
              <a:t>The proposed solution involves collecting and preparing sales data using Power Query for cleaning and Python for both advanced processing and data analysis. Key patterns and insights are then visualized using Power BI through interactive dashboards. This high-level approach simplifies complex information and enables non-technical stakeholders to understand performance trends and make data-driven decisions</a:t>
            </a:r>
          </a:p>
          <a:p>
            <a:pPr marL="457200" lvl="0" indent="-406400" algn="ctr" rtl="0">
              <a:lnSpc>
                <a:spcPct val="100000"/>
              </a:lnSpc>
              <a:spcBef>
                <a:spcPts val="0"/>
              </a:spcBef>
              <a:spcAft>
                <a:spcPts val="0"/>
              </a:spcAft>
              <a:buClr>
                <a:schemeClr val="dk1"/>
              </a:buClr>
              <a:buSzPts val="2800"/>
              <a:buFont typeface="Calibri"/>
              <a:buChar char="❏"/>
            </a:pPr>
            <a:endParaRPr lang="en-US" sz="2400" b="1" dirty="0">
              <a:latin typeface="Calibri" panose="020F0502020204030204" pitchFamily="34" charset="0"/>
              <a:ea typeface="Tahoma" panose="020B0604030504040204" pitchFamily="34" charset="0"/>
              <a:cs typeface="Calibri" panose="020F0502020204030204" pitchFamily="34" charset="0"/>
            </a:endParaRPr>
          </a:p>
          <a:p>
            <a:pPr marL="50800" lvl="0" indent="0" algn="ctr" rtl="0">
              <a:lnSpc>
                <a:spcPct val="100000"/>
              </a:lnSpc>
              <a:spcBef>
                <a:spcPts val="0"/>
              </a:spcBef>
              <a:spcAft>
                <a:spcPts val="0"/>
              </a:spcAft>
              <a:buClr>
                <a:schemeClr val="dk1"/>
              </a:buClr>
              <a:buSzPts val="2800"/>
              <a:buNone/>
            </a:pPr>
            <a:r>
              <a:rPr lang="en-US" sz="2400" b="1" dirty="0">
                <a:latin typeface="Calibri" panose="020F0502020204030204" pitchFamily="34" charset="0"/>
                <a:ea typeface="Tahoma" panose="020B0604030504040204" pitchFamily="34" charset="0"/>
                <a:cs typeface="Calibri" panose="020F0502020204030204" pitchFamily="34" charset="0"/>
              </a:rPr>
              <a:t>     The value  proposition we add :</a:t>
            </a:r>
          </a:p>
          <a:p>
            <a:pPr>
              <a:lnSpc>
                <a:spcPct val="100000"/>
              </a:lnSpc>
              <a:buFont typeface="Wingdings" panose="05000000000000000000" pitchFamily="2" charset="2"/>
              <a:buChar char="Ø"/>
            </a:pPr>
            <a:r>
              <a:rPr lang="en-US" sz="2400" dirty="0">
                <a:latin typeface="Calibri" panose="020F0502020204030204" pitchFamily="34" charset="0"/>
                <a:ea typeface="Tahoma" panose="020B0604030504040204" pitchFamily="34" charset="0"/>
                <a:cs typeface="Calibri" panose="020F0502020204030204" pitchFamily="34" charset="0"/>
              </a:rPr>
              <a:t> Our project empowers managers by providing actionable insights through data analysis, helping them make informed decisions to optimize sales performance.</a:t>
            </a:r>
          </a:p>
          <a:p>
            <a:pPr>
              <a:lnSpc>
                <a:spcPct val="100000"/>
              </a:lnSpc>
              <a:buFont typeface="Wingdings" panose="05000000000000000000" pitchFamily="2" charset="2"/>
              <a:buChar char="Ø"/>
            </a:pPr>
            <a:r>
              <a:rPr lang="en-US" sz="2400" dirty="0">
                <a:latin typeface="Calibri" panose="020F0502020204030204" pitchFamily="34" charset="0"/>
                <a:ea typeface="Tahoma" panose="020B0604030504040204" pitchFamily="34" charset="0"/>
                <a:cs typeface="Calibri" panose="020F0502020204030204" pitchFamily="34" charset="0"/>
              </a:rPr>
              <a:t> The project assists management in identifying regions that require additional distribution centers and determining the most effective shipping methods, directly contributing to increased efficiency and higher sales.</a:t>
            </a:r>
          </a:p>
          <a:p>
            <a:pPr marL="457200" lvl="0" indent="-406400" algn="just" rtl="0">
              <a:lnSpc>
                <a:spcPct val="100000"/>
              </a:lnSpc>
              <a:spcBef>
                <a:spcPts val="0"/>
              </a:spcBef>
              <a:spcAft>
                <a:spcPts val="0"/>
              </a:spcAft>
              <a:buClr>
                <a:schemeClr val="dk1"/>
              </a:buClr>
              <a:buSzPts val="2800"/>
              <a:buFont typeface="Calibri"/>
              <a:buChar char="❏"/>
            </a:pPr>
            <a:endParaRPr lang="en-US" sz="2400" dirty="0">
              <a:solidFill>
                <a:schemeClr val="dk1"/>
              </a:solidFill>
              <a:latin typeface="Calibri" panose="020F0502020204030204" pitchFamily="34" charset="0"/>
              <a:ea typeface="Tahoma" panose="020B0604030504040204" pitchFamily="34" charset="0"/>
              <a:cs typeface="Calibri" panose="020F0502020204030204" pitchFamily="34" charset="0"/>
              <a:sym typeface="Calibri"/>
            </a:endParaRPr>
          </a:p>
          <a:p>
            <a:pPr>
              <a:lnSpc>
                <a:spcPct val="100000"/>
              </a:lnSpc>
            </a:pPr>
            <a:endParaRPr lang="en-US" sz="2400" dirty="0">
              <a:latin typeface="Calibri" panose="020F0502020204030204" pitchFamily="34" charset="0"/>
              <a:ea typeface="Tahoma" panose="020B060403050404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9EA7D32-8918-696D-C7A5-805E85E971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Graphic 5" descr="Business Growth with solid fill">
            <a:extLst>
              <a:ext uri="{FF2B5EF4-FFF2-40B4-BE49-F238E27FC236}">
                <a16:creationId xmlns:a16="http://schemas.microsoft.com/office/drawing/2014/main" id="{0E52C565-325A-29A0-9DB4-9BE6ED2C23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5487" y="3142313"/>
            <a:ext cx="573374" cy="573374"/>
          </a:xfrm>
          <a:prstGeom prst="rect">
            <a:avLst/>
          </a:prstGeom>
        </p:spPr>
      </p:pic>
      <p:pic>
        <p:nvPicPr>
          <p:cNvPr id="8" name="Graphic 7" descr="Checklist with solid fill">
            <a:extLst>
              <a:ext uri="{FF2B5EF4-FFF2-40B4-BE49-F238E27FC236}">
                <a16:creationId xmlns:a16="http://schemas.microsoft.com/office/drawing/2014/main" id="{D1B1DBD8-6EAD-838B-8D8E-0206ABC6C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7527" y="382589"/>
            <a:ext cx="691334" cy="512926"/>
          </a:xfrm>
          <a:prstGeom prst="rect">
            <a:avLst/>
          </a:prstGeom>
        </p:spPr>
      </p:pic>
      <p:sp>
        <p:nvSpPr>
          <p:cNvPr id="9" name="TextBox 8">
            <a:extLst>
              <a:ext uri="{FF2B5EF4-FFF2-40B4-BE49-F238E27FC236}">
                <a16:creationId xmlns:a16="http://schemas.microsoft.com/office/drawing/2014/main" id="{B004ED96-85B1-C0B8-AC9F-56EB0F261471}"/>
              </a:ext>
            </a:extLst>
          </p:cNvPr>
          <p:cNvSpPr txBox="1"/>
          <p:nvPr/>
        </p:nvSpPr>
        <p:spPr>
          <a:xfrm>
            <a:off x="4031558" y="372295"/>
            <a:ext cx="4128884" cy="523220"/>
          </a:xfrm>
          <a:prstGeom prst="rect">
            <a:avLst/>
          </a:prstGeom>
          <a:noFill/>
        </p:spPr>
        <p:txBody>
          <a:bodyPr wrap="square" rtlCol="0">
            <a:spAutoFit/>
          </a:bodyPr>
          <a:lstStyle/>
          <a:p>
            <a:pPr marL="50800" lvl="0" indent="0" algn="ctr" rtl="0">
              <a:spcBef>
                <a:spcPts val="0"/>
              </a:spcBef>
              <a:spcAft>
                <a:spcPts val="0"/>
              </a:spcAft>
              <a:buClr>
                <a:schemeClr val="dk1"/>
              </a:buClr>
              <a:buSzPts val="2800"/>
              <a:buNone/>
            </a:pPr>
            <a:r>
              <a:rPr lang="en-US" sz="2800" b="1" dirty="0">
                <a:solidFill>
                  <a:schemeClr val="dk1"/>
                </a:solidFill>
                <a:latin typeface="Calibri"/>
                <a:ea typeface="Calibri"/>
                <a:cs typeface="Calibri"/>
                <a:sym typeface="Calibri"/>
              </a:rPr>
              <a:t>our solution as following: </a:t>
            </a:r>
          </a:p>
        </p:txBody>
      </p:sp>
    </p:spTree>
    <p:extLst>
      <p:ext uri="{BB962C8B-B14F-4D97-AF65-F5344CB8AC3E}">
        <p14:creationId xmlns:p14="http://schemas.microsoft.com/office/powerpoint/2010/main" val="3028911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081A8D-D2DB-F2BE-E4EF-B1424716D961}"/>
              </a:ext>
            </a:extLst>
          </p:cNvPr>
          <p:cNvSpPr>
            <a:spLocks noGrp="1"/>
          </p:cNvSpPr>
          <p:nvPr>
            <p:ph type="body" idx="1"/>
          </p:nvPr>
        </p:nvSpPr>
        <p:spPr>
          <a:xfrm>
            <a:off x="1698944" y="2791918"/>
            <a:ext cx="8794112" cy="1274164"/>
          </a:xfrm>
        </p:spPr>
        <p:txBody>
          <a:bodyPr>
            <a:normAutofit/>
          </a:bodyPr>
          <a:lstStyle/>
          <a:p>
            <a:pPr marL="114300" indent="0" algn="ctr">
              <a:buNone/>
            </a:pPr>
            <a:r>
              <a:rPr lang="en-US" sz="6000" b="1" dirty="0">
                <a:solidFill>
                  <a:srgbClr val="047954"/>
                </a:solidFill>
              </a:rPr>
              <a:t>Visualization By Power BI </a:t>
            </a:r>
            <a:endParaRPr lang="ar-EG" sz="6000" b="1" dirty="0">
              <a:solidFill>
                <a:srgbClr val="047954"/>
              </a:solidFill>
            </a:endParaRPr>
          </a:p>
        </p:txBody>
      </p:sp>
      <p:sp>
        <p:nvSpPr>
          <p:cNvPr id="4" name="Slide Number Placeholder 3">
            <a:extLst>
              <a:ext uri="{FF2B5EF4-FFF2-40B4-BE49-F238E27FC236}">
                <a16:creationId xmlns:a16="http://schemas.microsoft.com/office/drawing/2014/main" id="{5133DCE8-A01A-FEF7-905D-5BB4A3890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16138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25" name="Google Shape;125;p16" title="photo_2025-05-02_17-16-00.jpg"/>
          <p:cNvPicPr preferRelativeResize="0"/>
          <p:nvPr/>
        </p:nvPicPr>
        <p:blipFill>
          <a:blip r:embed="rId3">
            <a:alphaModFix/>
          </a:blip>
          <a:srcRect t="-1" b="-298"/>
          <a:stretch/>
        </p:blipFill>
        <p:spPr>
          <a:xfrm>
            <a:off x="374841" y="1135500"/>
            <a:ext cx="11452397" cy="5040448"/>
          </a:xfrm>
          <a:prstGeom prst="rect">
            <a:avLst/>
          </a:prstGeom>
          <a:noFill/>
          <a:ln>
            <a:noFill/>
          </a:ln>
        </p:spPr>
      </p:pic>
      <p:sp>
        <p:nvSpPr>
          <p:cNvPr id="126" name="Google Shape;126;p16"/>
          <p:cNvSpPr txBox="1"/>
          <p:nvPr/>
        </p:nvSpPr>
        <p:spPr>
          <a:xfrm>
            <a:off x="1946787" y="389744"/>
            <a:ext cx="8465574" cy="38065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u="sng" dirty="0">
                <a:solidFill>
                  <a:schemeClr val="dk1"/>
                </a:solidFill>
                <a:latin typeface="Calibri"/>
                <a:ea typeface="Calibri"/>
                <a:cs typeface="Calibri"/>
                <a:sym typeface="Calibri"/>
              </a:rPr>
              <a:t>Sales performance and most important KPIs for the store .</a:t>
            </a:r>
            <a:endParaRPr sz="2400" b="1" u="sng" dirty="0">
              <a:solidFill>
                <a:schemeClr val="dk1"/>
              </a:solidFill>
              <a:latin typeface="Calibri"/>
              <a:ea typeface="Calibri"/>
              <a:cs typeface="Calibri"/>
              <a:sym typeface="Calibri"/>
            </a:endParaRPr>
          </a:p>
        </p:txBody>
      </p:sp>
      <p:pic>
        <p:nvPicPr>
          <p:cNvPr id="3" name="Graphic 2" descr="Bar graph with upward trend with solid fill">
            <a:extLst>
              <a:ext uri="{FF2B5EF4-FFF2-40B4-BE49-F238E27FC236}">
                <a16:creationId xmlns:a16="http://schemas.microsoft.com/office/drawing/2014/main" id="{E67A7066-E04A-40E2-49FB-2C38A35B96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6787" y="389744"/>
            <a:ext cx="426333" cy="461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48" name="Google Shape;148;p19" title="photo_2025-05-02_17-16-36.jpg"/>
          <p:cNvPicPr preferRelativeResize="0"/>
          <p:nvPr/>
        </p:nvPicPr>
        <p:blipFill>
          <a:blip r:embed="rId3">
            <a:alphaModFix/>
          </a:blip>
          <a:stretch>
            <a:fillRect/>
          </a:stretch>
        </p:blipFill>
        <p:spPr>
          <a:xfrm>
            <a:off x="137711" y="1158851"/>
            <a:ext cx="11916577" cy="5078143"/>
          </a:xfrm>
          <a:prstGeom prst="rect">
            <a:avLst/>
          </a:prstGeom>
          <a:noFill/>
          <a:ln>
            <a:noFill/>
          </a:ln>
        </p:spPr>
      </p:pic>
      <p:sp>
        <p:nvSpPr>
          <p:cNvPr id="2" name="TextBox 1">
            <a:extLst>
              <a:ext uri="{FF2B5EF4-FFF2-40B4-BE49-F238E27FC236}">
                <a16:creationId xmlns:a16="http://schemas.microsoft.com/office/drawing/2014/main" id="{90D89219-22CA-D7BC-0345-962A32D7EEBF}"/>
              </a:ext>
            </a:extLst>
          </p:cNvPr>
          <p:cNvSpPr txBox="1"/>
          <p:nvPr/>
        </p:nvSpPr>
        <p:spPr>
          <a:xfrm>
            <a:off x="2888225" y="450678"/>
            <a:ext cx="6415548" cy="461665"/>
          </a:xfrm>
          <a:prstGeom prst="rect">
            <a:avLst/>
          </a:prstGeom>
          <a:noFill/>
        </p:spPr>
        <p:txBody>
          <a:bodyPr wrap="square" rtlCol="0">
            <a:spAutoFit/>
          </a:bodyPr>
          <a:lstStyle/>
          <a:p>
            <a:pPr algn="ctr">
              <a:buClr>
                <a:schemeClr val="dk1"/>
              </a:buClr>
              <a:buSzPts val="1100"/>
            </a:pPr>
            <a:r>
              <a:rPr lang="en-US" sz="2400" b="1" u="sng" dirty="0">
                <a:solidFill>
                  <a:schemeClr val="dk1"/>
                </a:solidFill>
                <a:latin typeface="Calibri"/>
                <a:cs typeface="Calibri"/>
              </a:rPr>
              <a:t>Sales by product , category cities and Ship mode</a:t>
            </a:r>
          </a:p>
        </p:txBody>
      </p:sp>
      <p:pic>
        <p:nvPicPr>
          <p:cNvPr id="6" name="Graphic 5" descr="Coins with solid fill">
            <a:extLst>
              <a:ext uri="{FF2B5EF4-FFF2-40B4-BE49-F238E27FC236}">
                <a16:creationId xmlns:a16="http://schemas.microsoft.com/office/drawing/2014/main" id="{503C8708-54FA-7C68-5B08-38DC1687FC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1622" y="450678"/>
            <a:ext cx="626603" cy="521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46EB6-CBDA-ED6A-E809-865BD3FDC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map of the united states&#10;&#10;AI-generated content may be incorrect.">
            <a:extLst>
              <a:ext uri="{FF2B5EF4-FFF2-40B4-BE49-F238E27FC236}">
                <a16:creationId xmlns:a16="http://schemas.microsoft.com/office/drawing/2014/main" id="{AF31226F-7B1E-5DBE-5603-01B8933515DC}"/>
              </a:ext>
            </a:extLst>
          </p:cNvPr>
          <p:cNvPicPr>
            <a:picLocks noChangeAspect="1"/>
          </p:cNvPicPr>
          <p:nvPr/>
        </p:nvPicPr>
        <p:blipFill>
          <a:blip r:embed="rId2"/>
          <a:stretch>
            <a:fillRect/>
          </a:stretch>
        </p:blipFill>
        <p:spPr>
          <a:xfrm>
            <a:off x="193986" y="1144352"/>
            <a:ext cx="11549574" cy="5106546"/>
          </a:xfrm>
          <a:prstGeom prst="rect">
            <a:avLst/>
          </a:prstGeom>
        </p:spPr>
      </p:pic>
      <p:sp>
        <p:nvSpPr>
          <p:cNvPr id="8" name="TextBox 7">
            <a:extLst>
              <a:ext uri="{FF2B5EF4-FFF2-40B4-BE49-F238E27FC236}">
                <a16:creationId xmlns:a16="http://schemas.microsoft.com/office/drawing/2014/main" id="{48E0A116-6106-6E84-4BB1-6E4A3B6324EE}"/>
              </a:ext>
            </a:extLst>
          </p:cNvPr>
          <p:cNvSpPr txBox="1"/>
          <p:nvPr/>
        </p:nvSpPr>
        <p:spPr>
          <a:xfrm>
            <a:off x="3459651" y="526929"/>
            <a:ext cx="5272697" cy="461665"/>
          </a:xfrm>
          <a:prstGeom prst="rect">
            <a:avLst/>
          </a:prstGeom>
          <a:noFill/>
        </p:spPr>
        <p:txBody>
          <a:bodyPr wrap="square" rtlCol="0">
            <a:spAutoFit/>
          </a:bodyPr>
          <a:lstStyle/>
          <a:p>
            <a:pPr algn="ctr">
              <a:buClr>
                <a:schemeClr val="dk1"/>
              </a:buClr>
              <a:buSzPts val="1100"/>
            </a:pPr>
            <a:r>
              <a:rPr lang="en-US" sz="2400" b="1" dirty="0">
                <a:solidFill>
                  <a:schemeClr val="dk1"/>
                </a:solidFill>
                <a:latin typeface="Calibri"/>
                <a:cs typeface="Calibri"/>
              </a:rPr>
              <a:t>Map for the city's performance by sales</a:t>
            </a:r>
          </a:p>
        </p:txBody>
      </p:sp>
      <p:pic>
        <p:nvPicPr>
          <p:cNvPr id="10" name="Graphic 9" descr="Earth globe: Americas with solid fill">
            <a:extLst>
              <a:ext uri="{FF2B5EF4-FFF2-40B4-BE49-F238E27FC236}">
                <a16:creationId xmlns:a16="http://schemas.microsoft.com/office/drawing/2014/main" id="{1EE5B4E8-82E6-04AB-6697-B997D06CF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2261" y="484066"/>
            <a:ext cx="547390" cy="547390"/>
          </a:xfrm>
          <a:prstGeom prst="rect">
            <a:avLst/>
          </a:prstGeom>
        </p:spPr>
      </p:pic>
    </p:spTree>
    <p:extLst>
      <p:ext uri="{BB962C8B-B14F-4D97-AF65-F5344CB8AC3E}">
        <p14:creationId xmlns:p14="http://schemas.microsoft.com/office/powerpoint/2010/main" val="1051310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41" name="Google Shape;141;p18" title="photo_2025-05-02_17-16-24.jpg"/>
          <p:cNvPicPr preferRelativeResize="0"/>
          <p:nvPr/>
        </p:nvPicPr>
        <p:blipFill>
          <a:blip r:embed="rId3">
            <a:alphaModFix/>
          </a:blip>
          <a:stretch>
            <a:fillRect/>
          </a:stretch>
        </p:blipFill>
        <p:spPr>
          <a:xfrm>
            <a:off x="162362" y="1302044"/>
            <a:ext cx="12001823" cy="4903883"/>
          </a:xfrm>
          <a:prstGeom prst="rect">
            <a:avLst/>
          </a:prstGeom>
          <a:noFill/>
          <a:ln>
            <a:noFill/>
          </a:ln>
        </p:spPr>
      </p:pic>
      <p:sp>
        <p:nvSpPr>
          <p:cNvPr id="3" name="TextBox 2">
            <a:extLst>
              <a:ext uri="{FF2B5EF4-FFF2-40B4-BE49-F238E27FC236}">
                <a16:creationId xmlns:a16="http://schemas.microsoft.com/office/drawing/2014/main" id="{5E8FAAA6-1B7D-6ED9-9FF5-8A8DB0243970}"/>
              </a:ext>
            </a:extLst>
          </p:cNvPr>
          <p:cNvSpPr txBox="1"/>
          <p:nvPr/>
        </p:nvSpPr>
        <p:spPr>
          <a:xfrm>
            <a:off x="1748670" y="423221"/>
            <a:ext cx="8829205" cy="461665"/>
          </a:xfrm>
          <a:prstGeom prst="rect">
            <a:avLst/>
          </a:prstGeom>
          <a:noFill/>
        </p:spPr>
        <p:txBody>
          <a:bodyPr wrap="square" rtlCol="0">
            <a:spAutoFit/>
          </a:bodyPr>
          <a:lstStyle/>
          <a:p>
            <a:pPr algn="ctr">
              <a:buClr>
                <a:schemeClr val="dk1"/>
              </a:buClr>
              <a:buSzPts val="1100"/>
            </a:pPr>
            <a:r>
              <a:rPr lang="en-US" sz="2400" b="1" dirty="0">
                <a:solidFill>
                  <a:schemeClr val="dk1"/>
                </a:solidFill>
                <a:latin typeface="Calibri"/>
                <a:cs typeface="Calibri"/>
              </a:rPr>
              <a:t>Sales for subcategory products, and sales by region and segment</a:t>
            </a:r>
          </a:p>
        </p:txBody>
      </p:sp>
      <p:pic>
        <p:nvPicPr>
          <p:cNvPr id="7" name="Graphic 6" descr="Dollar with solid fill">
            <a:extLst>
              <a:ext uri="{FF2B5EF4-FFF2-40B4-BE49-F238E27FC236}">
                <a16:creationId xmlns:a16="http://schemas.microsoft.com/office/drawing/2014/main" id="{69BC08B5-493A-D389-5A5B-D0AC6A8A5E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4125" y="418960"/>
            <a:ext cx="466225" cy="466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0AEFA-32B3-43AC-4501-684099B2496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2FCB2D6-BDD5-A5A5-0C32-583BD0E282BD}"/>
              </a:ext>
            </a:extLst>
          </p:cNvPr>
          <p:cNvSpPr>
            <a:spLocks noGrp="1"/>
          </p:cNvSpPr>
          <p:nvPr>
            <p:ph type="body" idx="1"/>
          </p:nvPr>
        </p:nvSpPr>
        <p:spPr>
          <a:xfrm>
            <a:off x="1698944" y="2791918"/>
            <a:ext cx="8794112" cy="1274164"/>
          </a:xfrm>
        </p:spPr>
        <p:txBody>
          <a:bodyPr>
            <a:normAutofit lnSpcReduction="10000"/>
          </a:bodyPr>
          <a:lstStyle/>
          <a:p>
            <a:pPr marL="114300" indent="0" algn="ctr">
              <a:buNone/>
            </a:pPr>
            <a:r>
              <a:rPr lang="en-US" sz="8000" b="1" dirty="0">
                <a:solidFill>
                  <a:srgbClr val="047954"/>
                </a:solidFill>
              </a:rPr>
              <a:t>Coding By Python</a:t>
            </a:r>
            <a:endParaRPr lang="ar-EG" sz="8000" b="1" dirty="0">
              <a:solidFill>
                <a:srgbClr val="047954"/>
              </a:solidFill>
            </a:endParaRPr>
          </a:p>
        </p:txBody>
      </p:sp>
      <p:sp>
        <p:nvSpPr>
          <p:cNvPr id="4" name="Slide Number Placeholder 3">
            <a:extLst>
              <a:ext uri="{FF2B5EF4-FFF2-40B4-BE49-F238E27FC236}">
                <a16:creationId xmlns:a16="http://schemas.microsoft.com/office/drawing/2014/main" id="{153D8C7F-ADDB-E31C-D3AE-45DAB1A22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084132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1278</Words>
  <Application>Microsoft Office PowerPoint</Application>
  <PresentationFormat>Widescreen</PresentationFormat>
  <Paragraphs>171</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Wingdings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Insights Top 10 customers by sales  Top products by sales Sort subcategory by sales descending   </vt:lpstr>
      <vt:lpstr>PowerPoint Presentation</vt:lpstr>
      <vt:lpstr>PowerPoint Presentation</vt:lpstr>
      <vt:lpstr>PowerPoint Presentation</vt:lpstr>
      <vt:lpstr>Total sales by category (furniture – office supplies – technology) technology has the highest total sales exceeding 800000 </vt:lpstr>
      <vt:lpstr>Sales distribution across sub-categories  - the box itself spans the interquartile range containing the middle 50% of sales data - the line inside the box indicate the median sales value - the whisker extend to show the range of the data typically 1.5 times the IQR -Points outside the whiskers represent potential outliers </vt:lpstr>
      <vt:lpstr>Monthly Sales Analysis Using Python Identifying the Highest and Lowest Sales Months Based on Aggregated Order Data</vt:lpstr>
      <vt:lpstr>Sales Analysis by State and Region Visualizing Top 5 States by Sales and Regional Performance by Product Category Using Bar Plot and Heatmap</vt:lpstr>
      <vt:lpstr>PowerPoint Presentation</vt:lpstr>
      <vt:lpstr>PowerPoint Presentation</vt:lpstr>
      <vt:lpstr>          Programming languages + framework: </vt:lpstr>
      <vt:lpstr>Live application + Test </vt:lpstr>
      <vt:lpstr>Deliverables</vt:lpstr>
      <vt:lpstr>Sales Data Analysis Project</vt:lpstr>
      <vt:lpstr>For any questions or 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 project</dc:title>
  <dc:creator>ELBATOL</dc:creator>
  <cp:lastModifiedBy>raghad waleed</cp:lastModifiedBy>
  <cp:revision>32</cp:revision>
  <dcterms:modified xsi:type="dcterms:W3CDTF">2025-05-06T14:29:08Z</dcterms:modified>
</cp:coreProperties>
</file>