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84" r:id="rId3"/>
    <p:sldId id="258" r:id="rId4"/>
    <p:sldId id="259" r:id="rId5"/>
    <p:sldId id="260" r:id="rId6"/>
    <p:sldId id="308" r:id="rId7"/>
    <p:sldId id="267" r:id="rId8"/>
    <p:sldId id="263" r:id="rId9"/>
    <p:sldId id="264" r:id="rId10"/>
    <p:sldId id="265" r:id="rId11"/>
    <p:sldId id="272" r:id="rId12"/>
    <p:sldId id="268" r:id="rId13"/>
    <p:sldId id="312" r:id="rId14"/>
  </p:sldIdLst>
  <p:sldSz cx="9144000" cy="5143500" type="screen16x9"/>
  <p:notesSz cx="6858000" cy="9144000"/>
  <p:embeddedFontLst>
    <p:embeddedFont>
      <p:font typeface="Anton" pitchFamily="2" charset="0"/>
      <p:regular r:id="rId16"/>
    </p:embeddedFont>
    <p:embeddedFont>
      <p:font typeface="Bebas Neue" panose="020B0606020202050201" pitchFamily="34" charset="0"/>
      <p:regular r:id="rId17"/>
    </p:embeddedFont>
    <p:embeddedFont>
      <p:font typeface="Catamaran" panose="020B0604020202020204" charset="0"/>
      <p:regular r:id="rId18"/>
      <p:bold r:id="rId19"/>
    </p:embeddedFont>
    <p:embeddedFont>
      <p:font typeface="Open Sans" panose="020B0606030504020204" pitchFamily="34" charset="0"/>
      <p:regular r:id="rId20"/>
      <p:bold r:id="rId21"/>
      <p:italic r:id="rId22"/>
      <p:boldItalic r:id="rId23"/>
    </p:embeddedFont>
    <p:embeddedFont>
      <p:font typeface="PT Sans" panose="020B05030202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d aldaja" initials="ra" lastIdx="1" clrIdx="0">
    <p:extLst>
      <p:ext uri="{19B8F6BF-5375-455C-9EA6-DF929625EA0E}">
        <p15:presenceInfo xmlns:p15="http://schemas.microsoft.com/office/powerpoint/2012/main" userId="a8b309491d41cb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03DF05-36ED-4B3D-A5C5-18727A88C330}">
  <a:tblStyle styleId="{DE03DF05-36ED-4B3D-A5C5-18727A88C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069894-AE25-441D-AF53-0197E0C3E1C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02" d="100"/>
          <a:sy n="102" d="100"/>
        </p:scale>
        <p:origin x="9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20f41e19245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20f41e19245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33"/>
        <p:cNvGrpSpPr/>
        <p:nvPr/>
      </p:nvGrpSpPr>
      <p:grpSpPr>
        <a:xfrm>
          <a:off x="0" y="0"/>
          <a:ext cx="0" cy="0"/>
          <a:chOff x="0" y="0"/>
          <a:chExt cx="0" cy="0"/>
        </a:xfrm>
      </p:grpSpPr>
      <p:sp>
        <p:nvSpPr>
          <p:cNvPr id="634" name="Google Shape;634;p2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7"/>
          <p:cNvGrpSpPr/>
          <p:nvPr/>
        </p:nvGrpSpPr>
        <p:grpSpPr>
          <a:xfrm rot="10800000">
            <a:off x="50756" y="-1649516"/>
            <a:ext cx="740390" cy="2806450"/>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7"/>
          <p:cNvGrpSpPr/>
          <p:nvPr/>
        </p:nvGrpSpPr>
        <p:grpSpPr>
          <a:xfrm>
            <a:off x="8430766" y="2624662"/>
            <a:ext cx="536528" cy="2528697"/>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0" name="Google Shape;650;p27"/>
          <p:cNvSpPr txBox="1">
            <a:spLocks noGrp="1"/>
          </p:cNvSpPr>
          <p:nvPr>
            <p:ph type="subTitle" idx="1"/>
          </p:nvPr>
        </p:nvSpPr>
        <p:spPr>
          <a:xfrm>
            <a:off x="110117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1" name="Google Shape;651;p27"/>
          <p:cNvSpPr txBox="1">
            <a:spLocks noGrp="1"/>
          </p:cNvSpPr>
          <p:nvPr>
            <p:ph type="subTitle" idx="2"/>
          </p:nvPr>
        </p:nvSpPr>
        <p:spPr>
          <a:xfrm>
            <a:off x="3578947"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2" name="Google Shape;652;p27"/>
          <p:cNvSpPr txBox="1">
            <a:spLocks noGrp="1"/>
          </p:cNvSpPr>
          <p:nvPr>
            <p:ph type="subTitle" idx="3"/>
          </p:nvPr>
        </p:nvSpPr>
        <p:spPr>
          <a:xfrm>
            <a:off x="110117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3" name="Google Shape;653;p27"/>
          <p:cNvSpPr txBox="1">
            <a:spLocks noGrp="1"/>
          </p:cNvSpPr>
          <p:nvPr>
            <p:ph type="subTitle" idx="4"/>
          </p:nvPr>
        </p:nvSpPr>
        <p:spPr>
          <a:xfrm>
            <a:off x="3578947"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27"/>
          <p:cNvSpPr txBox="1">
            <a:spLocks noGrp="1"/>
          </p:cNvSpPr>
          <p:nvPr>
            <p:ph type="subTitle" idx="5"/>
          </p:nvPr>
        </p:nvSpPr>
        <p:spPr>
          <a:xfrm>
            <a:off x="605672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5" name="Google Shape;655;p27"/>
          <p:cNvSpPr txBox="1">
            <a:spLocks noGrp="1"/>
          </p:cNvSpPr>
          <p:nvPr>
            <p:ph type="subTitle" idx="6"/>
          </p:nvPr>
        </p:nvSpPr>
        <p:spPr>
          <a:xfrm>
            <a:off x="605672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27"/>
          <p:cNvSpPr txBox="1">
            <a:spLocks noGrp="1"/>
          </p:cNvSpPr>
          <p:nvPr>
            <p:ph type="subTitle" idx="7"/>
          </p:nvPr>
        </p:nvSpPr>
        <p:spPr>
          <a:xfrm>
            <a:off x="110117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7"/>
          <p:cNvSpPr txBox="1">
            <a:spLocks noGrp="1"/>
          </p:cNvSpPr>
          <p:nvPr>
            <p:ph type="subTitle" idx="8"/>
          </p:nvPr>
        </p:nvSpPr>
        <p:spPr>
          <a:xfrm>
            <a:off x="3578947"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8" name="Google Shape;658;p27"/>
          <p:cNvSpPr txBox="1">
            <a:spLocks noGrp="1"/>
          </p:cNvSpPr>
          <p:nvPr>
            <p:ph type="subTitle" idx="9"/>
          </p:nvPr>
        </p:nvSpPr>
        <p:spPr>
          <a:xfrm>
            <a:off x="110117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9" name="Google Shape;659;p27"/>
          <p:cNvSpPr txBox="1">
            <a:spLocks noGrp="1"/>
          </p:cNvSpPr>
          <p:nvPr>
            <p:ph type="subTitle" idx="13"/>
          </p:nvPr>
        </p:nvSpPr>
        <p:spPr>
          <a:xfrm>
            <a:off x="3578947"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0" name="Google Shape;660;p27"/>
          <p:cNvSpPr txBox="1">
            <a:spLocks noGrp="1"/>
          </p:cNvSpPr>
          <p:nvPr>
            <p:ph type="subTitle" idx="14"/>
          </p:nvPr>
        </p:nvSpPr>
        <p:spPr>
          <a:xfrm>
            <a:off x="605672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1" name="Google Shape;661;p27"/>
          <p:cNvSpPr txBox="1">
            <a:spLocks noGrp="1"/>
          </p:cNvSpPr>
          <p:nvPr>
            <p:ph type="subTitle" idx="15"/>
          </p:nvPr>
        </p:nvSpPr>
        <p:spPr>
          <a:xfrm>
            <a:off x="605672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749"/>
        <p:cNvGrpSpPr/>
        <p:nvPr/>
      </p:nvGrpSpPr>
      <p:grpSpPr>
        <a:xfrm>
          <a:off x="0" y="0"/>
          <a:ext cx="0" cy="0"/>
          <a:chOff x="0" y="0"/>
          <a:chExt cx="0" cy="0"/>
        </a:xfrm>
      </p:grpSpPr>
      <p:sp>
        <p:nvSpPr>
          <p:cNvPr id="750" name="Google Shape;750;p2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29"/>
          <p:cNvGrpSpPr/>
          <p:nvPr/>
        </p:nvGrpSpPr>
        <p:grpSpPr>
          <a:xfrm rot="10800000">
            <a:off x="431569" y="4"/>
            <a:ext cx="563316" cy="2318030"/>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29"/>
          <p:cNvGrpSpPr/>
          <p:nvPr/>
        </p:nvGrpSpPr>
        <p:grpSpPr>
          <a:xfrm>
            <a:off x="8324491" y="2624662"/>
            <a:ext cx="536528" cy="2528697"/>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9"/>
          <p:cNvSpPr txBox="1">
            <a:spLocks noGrp="1"/>
          </p:cNvSpPr>
          <p:nvPr>
            <p:ph type="title" hasCustomPrompt="1"/>
          </p:nvPr>
        </p:nvSpPr>
        <p:spPr>
          <a:xfrm>
            <a:off x="1325650" y="2571750"/>
            <a:ext cx="13989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5" name="Google Shape;765;p29"/>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66" name="Google Shape;766;p29"/>
          <p:cNvSpPr txBox="1">
            <a:spLocks noGrp="1"/>
          </p:cNvSpPr>
          <p:nvPr>
            <p:ph type="subTitle" idx="2"/>
          </p:nvPr>
        </p:nvSpPr>
        <p:spPr>
          <a:xfrm>
            <a:off x="9385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7" name="Google Shape;767;p29"/>
          <p:cNvSpPr txBox="1">
            <a:spLocks noGrp="1"/>
          </p:cNvSpPr>
          <p:nvPr>
            <p:ph type="title" idx="3" hasCustomPrompt="1"/>
          </p:nvPr>
        </p:nvSpPr>
        <p:spPr>
          <a:xfrm>
            <a:off x="3873100" y="2571750"/>
            <a:ext cx="13977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8" name="Google Shape;768;p29"/>
          <p:cNvSpPr txBox="1">
            <a:spLocks noGrp="1"/>
          </p:cNvSpPr>
          <p:nvPr>
            <p:ph type="subTitle" idx="4"/>
          </p:nvPr>
        </p:nvSpPr>
        <p:spPr>
          <a:xfrm>
            <a:off x="34854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69" name="Google Shape;769;p29"/>
          <p:cNvSpPr txBox="1">
            <a:spLocks noGrp="1"/>
          </p:cNvSpPr>
          <p:nvPr>
            <p:ph type="subTitle" idx="5"/>
          </p:nvPr>
        </p:nvSpPr>
        <p:spPr>
          <a:xfrm>
            <a:off x="34854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0" name="Google Shape;770;p29"/>
          <p:cNvSpPr txBox="1">
            <a:spLocks noGrp="1"/>
          </p:cNvSpPr>
          <p:nvPr>
            <p:ph type="title" idx="6" hasCustomPrompt="1"/>
          </p:nvPr>
        </p:nvSpPr>
        <p:spPr>
          <a:xfrm>
            <a:off x="6417675" y="2571750"/>
            <a:ext cx="13977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1" name="Google Shape;771;p29"/>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72" name="Google Shape;772;p29"/>
          <p:cNvSpPr txBox="1">
            <a:spLocks noGrp="1"/>
          </p:cNvSpPr>
          <p:nvPr>
            <p:ph type="subTitle" idx="8"/>
          </p:nvPr>
        </p:nvSpPr>
        <p:spPr>
          <a:xfrm>
            <a:off x="60323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3" name="Google Shape;773;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945475" y="3635300"/>
            <a:ext cx="2699775" cy="2633450"/>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5"/>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5"/>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5"/>
          <p:cNvSpPr txBox="1">
            <a:spLocks noGrp="1"/>
          </p:cNvSpPr>
          <p:nvPr>
            <p:ph type="subTitle" idx="3"/>
          </p:nvPr>
        </p:nvSpPr>
        <p:spPr>
          <a:xfrm>
            <a:off x="5040051"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5"/>
          <p:cNvSpPr txBox="1">
            <a:spLocks noGrp="1"/>
          </p:cNvSpPr>
          <p:nvPr>
            <p:ph type="subTitle" idx="4"/>
          </p:nvPr>
        </p:nvSpPr>
        <p:spPr>
          <a:xfrm>
            <a:off x="1543450"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9"/>
          <p:cNvGrpSpPr/>
          <p:nvPr/>
        </p:nvGrpSpPr>
        <p:grpSpPr>
          <a:xfrm>
            <a:off x="258082" y="2307261"/>
            <a:ext cx="599248" cy="2836249"/>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8303764" y="-1"/>
            <a:ext cx="717099" cy="2510019"/>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5" name="Google Shape;235;p9"/>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36" name="Google Shape;236;p9"/>
          <p:cNvSpPr>
            <a:spLocks noGrp="1"/>
          </p:cNvSpPr>
          <p:nvPr>
            <p:ph type="pic" idx="2"/>
          </p:nvPr>
        </p:nvSpPr>
        <p:spPr>
          <a:xfrm>
            <a:off x="5145025" y="601950"/>
            <a:ext cx="3025200" cy="39396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9144000" cy="5143500"/>
          </a:xfrm>
          <a:prstGeom prst="rect">
            <a:avLst/>
          </a:prstGeom>
          <a:noFill/>
          <a:ln>
            <a:noFill/>
          </a:ln>
        </p:spPr>
      </p:sp>
      <p:sp>
        <p:nvSpPr>
          <p:cNvPr id="239" name="Google Shape;239;p10"/>
          <p:cNvSpPr txBox="1">
            <a:spLocks noGrp="1"/>
          </p:cNvSpPr>
          <p:nvPr>
            <p:ph type="title"/>
          </p:nvPr>
        </p:nvSpPr>
        <p:spPr>
          <a:xfrm>
            <a:off x="720000" y="38620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7" name="Google Shape;337;p13"/>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3"/>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3"/>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3"/>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3"/>
          <p:cNvSpPr txBox="1">
            <a:spLocks noGrp="1"/>
          </p:cNvSpPr>
          <p:nvPr>
            <p:ph type="title" idx="5" hasCustomPrompt="1"/>
          </p:nvPr>
        </p:nvSpPr>
        <p:spPr>
          <a:xfrm>
            <a:off x="2639386"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6" hasCustomPrompt="1"/>
          </p:nvPr>
        </p:nvSpPr>
        <p:spPr>
          <a:xfrm>
            <a:off x="2639386"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7" hasCustomPrompt="1"/>
          </p:nvPr>
        </p:nvSpPr>
        <p:spPr>
          <a:xfrm>
            <a:off x="5736911"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8" hasCustomPrompt="1"/>
          </p:nvPr>
        </p:nvSpPr>
        <p:spPr>
          <a:xfrm>
            <a:off x="5736911"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13"/>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99"/>
        <p:cNvGrpSpPr/>
        <p:nvPr/>
      </p:nvGrpSpPr>
      <p:grpSpPr>
        <a:xfrm>
          <a:off x="0" y="0"/>
          <a:ext cx="0" cy="0"/>
          <a:chOff x="0" y="0"/>
          <a:chExt cx="0" cy="0"/>
        </a:xfrm>
      </p:grpSpPr>
      <p:sp>
        <p:nvSpPr>
          <p:cNvPr id="600" name="Google Shape;600;p2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5"/>
          <p:cNvGrpSpPr/>
          <p:nvPr/>
        </p:nvGrpSpPr>
        <p:grpSpPr>
          <a:xfrm rot="-5400000">
            <a:off x="7189326" y="2859976"/>
            <a:ext cx="764293" cy="3145045"/>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rot="10800000">
            <a:off x="346036" y="-4"/>
            <a:ext cx="586678" cy="2547665"/>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5"/>
          <p:cNvSpPr txBox="1">
            <a:spLocks noGrp="1"/>
          </p:cNvSpPr>
          <p:nvPr>
            <p:ph type="subTitle" idx="1"/>
          </p:nvPr>
        </p:nvSpPr>
        <p:spPr>
          <a:xfrm>
            <a:off x="720075"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5"/>
          <p:cNvSpPr txBox="1">
            <a:spLocks noGrp="1"/>
          </p:cNvSpPr>
          <p:nvPr>
            <p:ph type="subTitle" idx="2"/>
          </p:nvPr>
        </p:nvSpPr>
        <p:spPr>
          <a:xfrm>
            <a:off x="3419293"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25"/>
          <p:cNvSpPr txBox="1">
            <a:spLocks noGrp="1"/>
          </p:cNvSpPr>
          <p:nvPr>
            <p:ph type="subTitle" idx="3"/>
          </p:nvPr>
        </p:nvSpPr>
        <p:spPr>
          <a:xfrm>
            <a:off x="6118519"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9" name="Google Shape;619;p25"/>
          <p:cNvSpPr txBox="1">
            <a:spLocks noGrp="1"/>
          </p:cNvSpPr>
          <p:nvPr>
            <p:ph type="subTitle" idx="4"/>
          </p:nvPr>
        </p:nvSpPr>
        <p:spPr>
          <a:xfrm>
            <a:off x="720075"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0" name="Google Shape;620;p25"/>
          <p:cNvSpPr txBox="1">
            <a:spLocks noGrp="1"/>
          </p:cNvSpPr>
          <p:nvPr>
            <p:ph type="subTitle" idx="5"/>
          </p:nvPr>
        </p:nvSpPr>
        <p:spPr>
          <a:xfrm>
            <a:off x="3419296"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25"/>
          <p:cNvSpPr txBox="1">
            <a:spLocks noGrp="1"/>
          </p:cNvSpPr>
          <p:nvPr>
            <p:ph type="subTitle" idx="6"/>
          </p:nvPr>
        </p:nvSpPr>
        <p:spPr>
          <a:xfrm>
            <a:off x="6118523"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2"/>
        <p:cNvGrpSpPr/>
        <p:nvPr/>
      </p:nvGrpSpPr>
      <p:grpSpPr>
        <a:xfrm>
          <a:off x="0" y="0"/>
          <a:ext cx="0" cy="0"/>
          <a:chOff x="0" y="0"/>
          <a:chExt cx="0" cy="0"/>
        </a:xfrm>
      </p:grpSpPr>
      <p:sp>
        <p:nvSpPr>
          <p:cNvPr id="623" name="Google Shape;623;p2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5" name="Google Shape;625;p26"/>
          <p:cNvSpPr txBox="1">
            <a:spLocks noGrp="1"/>
          </p:cNvSpPr>
          <p:nvPr>
            <p:ph type="subTitle" idx="1"/>
          </p:nvPr>
        </p:nvSpPr>
        <p:spPr>
          <a:xfrm>
            <a:off x="1967648"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6"/>
          <p:cNvSpPr txBox="1">
            <a:spLocks noGrp="1"/>
          </p:cNvSpPr>
          <p:nvPr>
            <p:ph type="subTitle" idx="2"/>
          </p:nvPr>
        </p:nvSpPr>
        <p:spPr>
          <a:xfrm>
            <a:off x="5198152"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7" name="Google Shape;627;p26"/>
          <p:cNvSpPr txBox="1">
            <a:spLocks noGrp="1"/>
          </p:cNvSpPr>
          <p:nvPr>
            <p:ph type="subTitle" idx="3"/>
          </p:nvPr>
        </p:nvSpPr>
        <p:spPr>
          <a:xfrm>
            <a:off x="1967648"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8" name="Google Shape;628;p26"/>
          <p:cNvSpPr txBox="1">
            <a:spLocks noGrp="1"/>
          </p:cNvSpPr>
          <p:nvPr>
            <p:ph type="subTitle" idx="4"/>
          </p:nvPr>
        </p:nvSpPr>
        <p:spPr>
          <a:xfrm>
            <a:off x="5198152"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26"/>
          <p:cNvSpPr txBox="1">
            <a:spLocks noGrp="1"/>
          </p:cNvSpPr>
          <p:nvPr>
            <p:ph type="subTitle" idx="5"/>
          </p:nvPr>
        </p:nvSpPr>
        <p:spPr>
          <a:xfrm>
            <a:off x="1967650"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6"/>
          <p:cNvSpPr txBox="1">
            <a:spLocks noGrp="1"/>
          </p:cNvSpPr>
          <p:nvPr>
            <p:ph type="subTitle" idx="6"/>
          </p:nvPr>
        </p:nvSpPr>
        <p:spPr>
          <a:xfrm>
            <a:off x="5198151"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6"/>
          <p:cNvSpPr txBox="1">
            <a:spLocks noGrp="1"/>
          </p:cNvSpPr>
          <p:nvPr>
            <p:ph type="subTitle" idx="7"/>
          </p:nvPr>
        </p:nvSpPr>
        <p:spPr>
          <a:xfrm>
            <a:off x="1967650"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2" name="Google Shape;632;p26"/>
          <p:cNvSpPr txBox="1">
            <a:spLocks noGrp="1"/>
          </p:cNvSpPr>
          <p:nvPr>
            <p:ph type="subTitle" idx="8"/>
          </p:nvPr>
        </p:nvSpPr>
        <p:spPr>
          <a:xfrm>
            <a:off x="5198151"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9" r:id="rId6"/>
    <p:sldLayoutId id="2147483661" r:id="rId7"/>
    <p:sldLayoutId id="2147483671" r:id="rId8"/>
    <p:sldLayoutId id="2147483672" r:id="rId9"/>
    <p:sldLayoutId id="2147483673" r:id="rId10"/>
    <p:sldLayoutId id="2147483675"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 Programming Project</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Shopping Management System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on some elements</a:t>
            </a:r>
            <a:endParaRPr dirty="0"/>
          </a:p>
        </p:txBody>
      </p:sp>
      <p:sp>
        <p:nvSpPr>
          <p:cNvPr id="922" name="Google Shape;922;p45"/>
          <p:cNvSpPr txBox="1">
            <a:spLocks noGrp="1"/>
          </p:cNvSpPr>
          <p:nvPr>
            <p:ph type="subTitle" idx="1"/>
          </p:nvPr>
        </p:nvSpPr>
        <p:spPr>
          <a:xfrm>
            <a:off x="1235238" y="1979106"/>
            <a:ext cx="3386137"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is a function that has a specific name and type, but it does not contain body (an object), that is, it does not have beginning and end brackets { }.</a:t>
            </a:r>
            <a:endParaRPr dirty="0"/>
          </a:p>
        </p:txBody>
      </p:sp>
      <p:sp>
        <p:nvSpPr>
          <p:cNvPr id="923" name="Google Shape;923;p45"/>
          <p:cNvSpPr txBox="1">
            <a:spLocks noGrp="1"/>
          </p:cNvSpPr>
          <p:nvPr>
            <p:ph type="subTitle" idx="2"/>
          </p:nvPr>
        </p:nvSpPr>
        <p:spPr>
          <a:xfrm>
            <a:off x="5032063" y="2090441"/>
            <a:ext cx="2595679"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is used to define a class, variable, or function common to all objects from a given class.</a:t>
            </a:r>
            <a:endParaRPr dirty="0"/>
          </a:p>
        </p:txBody>
      </p:sp>
      <p:sp>
        <p:nvSpPr>
          <p:cNvPr id="924" name="Google Shape;924;p45"/>
          <p:cNvSpPr txBox="1">
            <a:spLocks noGrp="1"/>
          </p:cNvSpPr>
          <p:nvPr>
            <p:ph type="subTitle" idx="3"/>
          </p:nvPr>
        </p:nvSpPr>
        <p:spPr>
          <a:xfrm>
            <a:off x="2260355" y="3631155"/>
            <a:ext cx="4623289"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is used to prevent the inheritance of the class, to prevent the content of the function from being written (or modified) in the class that inherits it, or to make the value of the variable unchangeable after it has been specified.</a:t>
            </a:r>
            <a:endParaRPr dirty="0"/>
          </a:p>
        </p:txBody>
      </p:sp>
      <p:sp>
        <p:nvSpPr>
          <p:cNvPr id="925" name="Google Shape;925;p45"/>
          <p:cNvSpPr txBox="1">
            <a:spLocks noGrp="1"/>
          </p:cNvSpPr>
          <p:nvPr>
            <p:ph type="subTitle" idx="4"/>
          </p:nvPr>
        </p:nvSpPr>
        <p:spPr>
          <a:xfrm flipV="1">
            <a:off x="7130630" y="4197975"/>
            <a:ext cx="45721" cy="457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926" name="Google Shape;926;p45"/>
          <p:cNvSpPr txBox="1">
            <a:spLocks noGrp="1"/>
          </p:cNvSpPr>
          <p:nvPr>
            <p:ph type="subTitle" idx="5"/>
          </p:nvPr>
        </p:nvSpPr>
        <p:spPr>
          <a:xfrm>
            <a:off x="1967648" y="1390491"/>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Abstract</a:t>
            </a:r>
            <a:endParaRPr dirty="0"/>
          </a:p>
        </p:txBody>
      </p:sp>
      <p:sp>
        <p:nvSpPr>
          <p:cNvPr id="927" name="Google Shape;927;p45"/>
          <p:cNvSpPr txBox="1">
            <a:spLocks noGrp="1"/>
          </p:cNvSpPr>
          <p:nvPr>
            <p:ph type="subTitle" idx="6"/>
          </p:nvPr>
        </p:nvSpPr>
        <p:spPr>
          <a:xfrm>
            <a:off x="5248158" y="1406406"/>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Static</a:t>
            </a:r>
            <a:endParaRPr dirty="0"/>
          </a:p>
        </p:txBody>
      </p:sp>
      <p:sp>
        <p:nvSpPr>
          <p:cNvPr id="928" name="Google Shape;928;p45"/>
          <p:cNvSpPr txBox="1">
            <a:spLocks noGrp="1"/>
          </p:cNvSpPr>
          <p:nvPr>
            <p:ph type="subTitle" idx="7"/>
          </p:nvPr>
        </p:nvSpPr>
        <p:spPr>
          <a:xfrm>
            <a:off x="3620287" y="3002474"/>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Final</a:t>
            </a:r>
            <a:endParaRPr dirty="0"/>
          </a:p>
        </p:txBody>
      </p:sp>
      <p:sp>
        <p:nvSpPr>
          <p:cNvPr id="929" name="Google Shape;929;p45"/>
          <p:cNvSpPr txBox="1">
            <a:spLocks noGrp="1"/>
          </p:cNvSpPr>
          <p:nvPr>
            <p:ph type="subTitle" idx="8"/>
          </p:nvPr>
        </p:nvSpPr>
        <p:spPr>
          <a:xfrm>
            <a:off x="7130631" y="3532575"/>
            <a:ext cx="45719" cy="851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endParaRPr dirty="0"/>
          </a:p>
        </p:txBody>
      </p:sp>
      <p:grpSp>
        <p:nvGrpSpPr>
          <p:cNvPr id="930" name="Google Shape;930;p45"/>
          <p:cNvGrpSpPr/>
          <p:nvPr/>
        </p:nvGrpSpPr>
        <p:grpSpPr>
          <a:xfrm>
            <a:off x="8249805" y="2046364"/>
            <a:ext cx="701022" cy="3099742"/>
            <a:chOff x="4128096" y="2702970"/>
            <a:chExt cx="364812" cy="1613105"/>
          </a:xfrm>
        </p:grpSpPr>
        <p:sp>
          <p:nvSpPr>
            <p:cNvPr id="931" name="Google Shape;931;p45"/>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5"/>
          <p:cNvGrpSpPr/>
          <p:nvPr/>
        </p:nvGrpSpPr>
        <p:grpSpPr>
          <a:xfrm rot="10800000">
            <a:off x="310189" y="1"/>
            <a:ext cx="717099" cy="2510019"/>
            <a:chOff x="7780935" y="2930680"/>
            <a:chExt cx="392780" cy="1374825"/>
          </a:xfrm>
        </p:grpSpPr>
        <p:sp>
          <p:nvSpPr>
            <p:cNvPr id="937" name="Google Shape;937;p4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1079" name="Google Shape;1079;p52"/>
          <p:cNvPicPr preferRelativeResize="0">
            <a:picLocks noGrp="1"/>
          </p:cNvPicPr>
          <p:nvPr>
            <p:ph type="pic" idx="2"/>
          </p:nvPr>
        </p:nvPicPr>
        <p:blipFill rotWithShape="1">
          <a:blip r:embed="rId3">
            <a:alphaModFix/>
          </a:blip>
          <a:srcRect/>
          <a:stretch/>
        </p:blipFill>
        <p:spPr>
          <a:xfrm>
            <a:off x="0" y="0"/>
            <a:ext cx="9143997" cy="5143500"/>
          </a:xfrm>
          <a:prstGeom prst="rect">
            <a:avLst/>
          </a:prstGeom>
        </p:spPr>
      </p:pic>
      <p:grpSp>
        <p:nvGrpSpPr>
          <p:cNvPr id="1080" name="Google Shape;1080;p52"/>
          <p:cNvGrpSpPr/>
          <p:nvPr/>
        </p:nvGrpSpPr>
        <p:grpSpPr>
          <a:xfrm>
            <a:off x="7041544" y="231801"/>
            <a:ext cx="3502616" cy="4679889"/>
            <a:chOff x="7012519" y="401451"/>
            <a:chExt cx="3502616" cy="4679889"/>
          </a:xfrm>
        </p:grpSpPr>
        <p:grpSp>
          <p:nvGrpSpPr>
            <p:cNvPr id="1081" name="Google Shape;1081;p52"/>
            <p:cNvGrpSpPr/>
            <p:nvPr/>
          </p:nvGrpSpPr>
          <p:grpSpPr>
            <a:xfrm rot="-5400000" flipH="1">
              <a:off x="7984113" y="2550319"/>
              <a:ext cx="1559428" cy="3502615"/>
              <a:chOff x="1390914" y="2488356"/>
              <a:chExt cx="811526" cy="1822760"/>
            </a:xfrm>
          </p:grpSpPr>
          <p:sp>
            <p:nvSpPr>
              <p:cNvPr id="1082" name="Google Shape;1082;p52"/>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2"/>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2"/>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2"/>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2"/>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2"/>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2"/>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2"/>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2"/>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2"/>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52"/>
            <p:cNvGrpSpPr/>
            <p:nvPr/>
          </p:nvGrpSpPr>
          <p:grpSpPr>
            <a:xfrm rot="-5400000">
              <a:off x="8175918" y="-631579"/>
              <a:ext cx="740390" cy="2806450"/>
              <a:chOff x="8218831" y="2346909"/>
              <a:chExt cx="740390" cy="2806450"/>
            </a:xfrm>
          </p:grpSpPr>
          <p:sp>
            <p:nvSpPr>
              <p:cNvPr id="1103" name="Google Shape;1103;p52"/>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2"/>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2"/>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2"/>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2"/>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2"/>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2"/>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2"/>
            <p:cNvGrpSpPr/>
            <p:nvPr/>
          </p:nvGrpSpPr>
          <p:grpSpPr>
            <a:xfrm rot="-5400000">
              <a:off x="7984113" y="900656"/>
              <a:ext cx="1559428" cy="3502615"/>
              <a:chOff x="1390914" y="2488356"/>
              <a:chExt cx="811526" cy="1822760"/>
            </a:xfrm>
          </p:grpSpPr>
          <p:sp>
            <p:nvSpPr>
              <p:cNvPr id="1112" name="Google Shape;1112;p52"/>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2"/>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2"/>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2"/>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2"/>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52"/>
            <p:cNvGrpSpPr/>
            <p:nvPr/>
          </p:nvGrpSpPr>
          <p:grpSpPr>
            <a:xfrm rot="-5400000">
              <a:off x="8729180" y="58064"/>
              <a:ext cx="844118" cy="2727790"/>
              <a:chOff x="2474121" y="2891575"/>
              <a:chExt cx="439279" cy="1419541"/>
            </a:xfrm>
          </p:grpSpPr>
          <p:sp>
            <p:nvSpPr>
              <p:cNvPr id="1133" name="Google Shape;1133;p52"/>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1" name="Google Shape;1141;p52"/>
          <p:cNvSpPr txBox="1">
            <a:spLocks noGrp="1"/>
          </p:cNvSpPr>
          <p:nvPr>
            <p:ph type="title"/>
          </p:nvPr>
        </p:nvSpPr>
        <p:spPr>
          <a:xfrm flipH="1">
            <a:off x="571500" y="3874412"/>
            <a:ext cx="7985264" cy="560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The code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what`s in the </a:t>
            </a:r>
            <a:r>
              <a:rPr lang="en-US" dirty="0" err="1"/>
              <a:t>recorede</a:t>
            </a:r>
            <a:r>
              <a:rPr lang="en-US" dirty="0"/>
              <a:t> ? </a:t>
            </a:r>
            <a:endParaRPr dirty="0"/>
          </a:p>
        </p:txBody>
      </p:sp>
      <p:sp>
        <p:nvSpPr>
          <p:cNvPr id="989" name="Google Shape;989;p48"/>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In this recording, I will present how to work a shopping system that you wrote in the Java language in a smooth and easy way in which some items and products are purchased by method.</a:t>
            </a:r>
            <a:endParaRPr dirty="0"/>
          </a:p>
        </p:txBody>
      </p:sp>
      <p:pic>
        <p:nvPicPr>
          <p:cNvPr id="990" name="Google Shape;990;p48"/>
          <p:cNvPicPr preferRelativeResize="0">
            <a:picLocks noGrp="1"/>
          </p:cNvPicPr>
          <p:nvPr>
            <p:ph type="pic" idx="2"/>
          </p:nvPr>
        </p:nvPicPr>
        <p:blipFill rotWithShape="1">
          <a:blip r:embed="rId3">
            <a:alphaModFix/>
          </a:blip>
          <a:srcRect t="6589" b="6589"/>
          <a:stretch/>
        </p:blipFill>
        <p:spPr>
          <a:xfrm>
            <a:off x="5145025" y="601950"/>
            <a:ext cx="3025197" cy="393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DB3-271D-7D09-EA9D-1DCDCA1A0E91}"/>
              </a:ext>
            </a:extLst>
          </p:cNvPr>
          <p:cNvSpPr>
            <a:spLocks noGrp="1"/>
          </p:cNvSpPr>
          <p:nvPr>
            <p:ph type="ctrTitle"/>
          </p:nvPr>
        </p:nvSpPr>
        <p:spPr/>
        <p:txBody>
          <a:bodyPr/>
          <a:lstStyle/>
          <a:p>
            <a:r>
              <a:rPr lang="en-US" sz="9600" dirty="0"/>
              <a:t>Thanks</a:t>
            </a:r>
          </a:p>
        </p:txBody>
      </p:sp>
      <p:sp>
        <p:nvSpPr>
          <p:cNvPr id="3" name="Subtitle 2">
            <a:extLst>
              <a:ext uri="{FF2B5EF4-FFF2-40B4-BE49-F238E27FC236}">
                <a16:creationId xmlns:a16="http://schemas.microsoft.com/office/drawing/2014/main" id="{C924A453-6957-7BC8-6B0B-C0167E71AEF4}"/>
              </a:ext>
            </a:extLst>
          </p:cNvPr>
          <p:cNvSpPr>
            <a:spLocks noGrp="1"/>
          </p:cNvSpPr>
          <p:nvPr>
            <p:ph type="subTitle" idx="1"/>
          </p:nvPr>
        </p:nvSpPr>
        <p:spPr/>
        <p:txBody>
          <a:bodyPr/>
          <a:lstStyle/>
          <a:p>
            <a:r>
              <a:rPr lang="en-US" sz="1800" dirty="0" err="1"/>
              <a:t>Dr.laith</a:t>
            </a:r>
            <a:r>
              <a:rPr lang="en-US" sz="1800" dirty="0"/>
              <a:t> </a:t>
            </a:r>
          </a:p>
        </p:txBody>
      </p:sp>
    </p:spTree>
    <p:extLst>
      <p:ext uri="{BB962C8B-B14F-4D97-AF65-F5344CB8AC3E}">
        <p14:creationId xmlns:p14="http://schemas.microsoft.com/office/powerpoint/2010/main" val="363744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64"/>
          <p:cNvSpPr/>
          <p:nvPr/>
        </p:nvSpPr>
        <p:spPr>
          <a:xfrm>
            <a:off x="1631563"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4"/>
          <p:cNvSpPr/>
          <p:nvPr/>
        </p:nvSpPr>
        <p:spPr>
          <a:xfrm flipH="1">
            <a:off x="1556325" y="1297039"/>
            <a:ext cx="937569" cy="937569"/>
          </a:xfrm>
          <a:prstGeom prst="blockArc">
            <a:avLst>
              <a:gd name="adj1" fmla="val 10798115"/>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txBox="1">
            <a:spLocks noGrp="1"/>
          </p:cNvSpPr>
          <p:nvPr>
            <p:ph type="subTitle" idx="4"/>
          </p:nvPr>
        </p:nvSpPr>
        <p:spPr>
          <a:xfrm>
            <a:off x="34854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1527" name="Google Shape;1527;p64"/>
          <p:cNvSpPr txBox="1">
            <a:spLocks noGrp="1"/>
          </p:cNvSpPr>
          <p:nvPr>
            <p:ph type="title"/>
          </p:nvPr>
        </p:nvSpPr>
        <p:spPr>
          <a:xfrm>
            <a:off x="1325650" y="2571750"/>
            <a:ext cx="13989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528" name="Google Shape;1528;p64"/>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1529" name="Google Shape;1529;p64"/>
          <p:cNvSpPr txBox="1">
            <a:spLocks noGrp="1"/>
          </p:cNvSpPr>
          <p:nvPr>
            <p:ph type="subTitle" idx="2"/>
          </p:nvPr>
        </p:nvSpPr>
        <p:spPr>
          <a:xfrm>
            <a:off x="9385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HTML</a:t>
            </a:r>
            <a:endParaRPr/>
          </a:p>
        </p:txBody>
      </p:sp>
      <p:sp>
        <p:nvSpPr>
          <p:cNvPr id="1530" name="Google Shape;1530;p64"/>
          <p:cNvSpPr txBox="1">
            <a:spLocks noGrp="1"/>
          </p:cNvSpPr>
          <p:nvPr>
            <p:ph type="title" idx="3"/>
          </p:nvPr>
        </p:nvSpPr>
        <p:spPr>
          <a:xfrm>
            <a:off x="3873100" y="2571750"/>
            <a:ext cx="13977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531" name="Google Shape;1531;p64"/>
          <p:cNvSpPr txBox="1">
            <a:spLocks noGrp="1"/>
          </p:cNvSpPr>
          <p:nvPr>
            <p:ph type="subTitle" idx="5"/>
          </p:nvPr>
        </p:nvSpPr>
        <p:spPr>
          <a:xfrm>
            <a:off x="34854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Python</a:t>
            </a:r>
            <a:endParaRPr/>
          </a:p>
        </p:txBody>
      </p:sp>
      <p:sp>
        <p:nvSpPr>
          <p:cNvPr id="1532" name="Google Shape;1532;p64"/>
          <p:cNvSpPr txBox="1">
            <a:spLocks noGrp="1"/>
          </p:cNvSpPr>
          <p:nvPr>
            <p:ph type="title" idx="6"/>
          </p:nvPr>
        </p:nvSpPr>
        <p:spPr>
          <a:xfrm>
            <a:off x="6417675" y="2571750"/>
            <a:ext cx="13977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1533" name="Google Shape;1533;p64"/>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1534" name="Google Shape;1534;p64"/>
          <p:cNvSpPr txBox="1">
            <a:spLocks noGrp="1"/>
          </p:cNvSpPr>
          <p:nvPr>
            <p:ph type="subTitle" idx="8"/>
          </p:nvPr>
        </p:nvSpPr>
        <p:spPr>
          <a:xfrm>
            <a:off x="60323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Java</a:t>
            </a:r>
            <a:endParaRPr/>
          </a:p>
        </p:txBody>
      </p:sp>
      <p:sp>
        <p:nvSpPr>
          <p:cNvPr id="1535" name="Google Shape;1535;p6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Most used programming languages</a:t>
            </a:r>
            <a:endParaRPr/>
          </a:p>
        </p:txBody>
      </p:sp>
      <p:sp>
        <p:nvSpPr>
          <p:cNvPr id="1536" name="Google Shape;1536;p64"/>
          <p:cNvSpPr/>
          <p:nvPr/>
        </p:nvSpPr>
        <p:spPr>
          <a:xfrm>
            <a:off x="4178400"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4"/>
          <p:cNvSpPr/>
          <p:nvPr/>
        </p:nvSpPr>
        <p:spPr>
          <a:xfrm flipH="1">
            <a:off x="4103162" y="1297039"/>
            <a:ext cx="937569" cy="937569"/>
          </a:xfrm>
          <a:prstGeom prst="blockArc">
            <a:avLst>
              <a:gd name="adj1" fmla="val 5362729"/>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4"/>
          <p:cNvSpPr/>
          <p:nvPr/>
        </p:nvSpPr>
        <p:spPr>
          <a:xfrm>
            <a:off x="6725225"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4"/>
          <p:cNvSpPr/>
          <p:nvPr/>
        </p:nvSpPr>
        <p:spPr>
          <a:xfrm flipH="1">
            <a:off x="6649987" y="1297039"/>
            <a:ext cx="937569" cy="937569"/>
          </a:xfrm>
          <a:prstGeom prst="blockArc">
            <a:avLst>
              <a:gd name="adj1" fmla="val 29630"/>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a:t>
            </a:r>
            <a:r>
              <a:rPr lang="en" dirty="0"/>
              <a:t>n this power point </a:t>
            </a:r>
            <a:endParaRPr dirty="0"/>
          </a:p>
        </p:txBody>
      </p:sp>
      <p:sp>
        <p:nvSpPr>
          <p:cNvPr id="847" name="Google Shape;847;p38"/>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t>
            </a:r>
            <a:r>
              <a:rPr lang="en" dirty="0"/>
              <a:t>ode in java </a:t>
            </a:r>
            <a:endParaRPr sz="1600" dirty="0">
              <a:solidFill>
                <a:srgbClr val="666666"/>
              </a:solidFill>
            </a:endParaRPr>
          </a:p>
        </p:txBody>
      </p:sp>
      <p:sp>
        <p:nvSpPr>
          <p:cNvPr id="848" name="Google Shape;848;p38"/>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 dirty="0"/>
              <a:t>e will talk about </a:t>
            </a:r>
          </a:p>
          <a:p>
            <a:pPr marL="0" lvl="0" indent="0" algn="ctr" rtl="0">
              <a:spcBef>
                <a:spcPts val="0"/>
              </a:spcBef>
              <a:spcAft>
                <a:spcPts val="0"/>
              </a:spcAft>
              <a:buNone/>
            </a:pPr>
            <a:r>
              <a:rPr lang="en" dirty="0"/>
              <a:t>java briefly </a:t>
            </a:r>
          </a:p>
          <a:p>
            <a:pPr marL="0" lvl="0" indent="0" algn="ctr" rtl="0">
              <a:spcBef>
                <a:spcPts val="0"/>
              </a:spcBef>
              <a:spcAft>
                <a:spcPts val="0"/>
              </a:spcAft>
              <a:buNone/>
            </a:pPr>
            <a:endParaRPr dirty="0"/>
          </a:p>
        </p:txBody>
      </p:sp>
      <p:sp>
        <p:nvSpPr>
          <p:cNvPr id="849" name="Google Shape;849;p38"/>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 dirty="0"/>
              <a:t>e will mention the basics</a:t>
            </a:r>
          </a:p>
          <a:p>
            <a:pPr marL="0" lvl="0" indent="0" algn="ctr" rtl="0">
              <a:spcBef>
                <a:spcPts val="0"/>
              </a:spcBef>
              <a:spcAft>
                <a:spcPts val="0"/>
              </a:spcAft>
              <a:buNone/>
            </a:pPr>
            <a:r>
              <a:rPr lang="en" dirty="0"/>
              <a:t> of java </a:t>
            </a:r>
          </a:p>
        </p:txBody>
      </p:sp>
      <p:sp>
        <p:nvSpPr>
          <p:cNvPr id="850" name="Google Shape;850;p38"/>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851" name="Google Shape;851;p38"/>
          <p:cNvSpPr txBox="1">
            <a:spLocks noGrp="1"/>
          </p:cNvSpPr>
          <p:nvPr>
            <p:ph type="title" idx="5"/>
          </p:nvPr>
        </p:nvSpPr>
        <p:spPr>
          <a:xfrm>
            <a:off x="2639386"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2" name="Google Shape;852;p38"/>
          <p:cNvSpPr txBox="1">
            <a:spLocks noGrp="1"/>
          </p:cNvSpPr>
          <p:nvPr>
            <p:ph type="title" idx="7"/>
          </p:nvPr>
        </p:nvSpPr>
        <p:spPr>
          <a:xfrm>
            <a:off x="5736911"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3" name="Google Shape;853;p38"/>
          <p:cNvSpPr txBox="1">
            <a:spLocks noGrp="1"/>
          </p:cNvSpPr>
          <p:nvPr>
            <p:ph type="title" idx="8"/>
          </p:nvPr>
        </p:nvSpPr>
        <p:spPr>
          <a:xfrm>
            <a:off x="5736911"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4" name="Google Shape;854;p38"/>
          <p:cNvSpPr txBox="1">
            <a:spLocks noGrp="1"/>
          </p:cNvSpPr>
          <p:nvPr>
            <p:ph type="title" idx="6"/>
          </p:nvPr>
        </p:nvSpPr>
        <p:spPr>
          <a:xfrm>
            <a:off x="2639386"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5" name="Google Shape;855;p38"/>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856" name="Google Shape;856;p38"/>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Java basics </a:t>
            </a:r>
            <a:endParaRPr dirty="0"/>
          </a:p>
        </p:txBody>
      </p:sp>
      <p:sp>
        <p:nvSpPr>
          <p:cNvPr id="857" name="Google Shape;857;p38"/>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Recorde</a:t>
            </a:r>
            <a:endParaRPr dirty="0"/>
          </a:p>
        </p:txBody>
      </p:sp>
      <p:sp>
        <p:nvSpPr>
          <p:cNvPr id="858" name="Google Shape;858;p38"/>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64" name="Google Shape;864;p39"/>
          <p:cNvSpPr txBox="1">
            <a:spLocks noGrp="1"/>
          </p:cNvSpPr>
          <p:nvPr>
            <p:ph type="subTitle" idx="1"/>
          </p:nvPr>
        </p:nvSpPr>
        <p:spPr>
          <a:xfrm>
            <a:off x="713225" y="2966593"/>
            <a:ext cx="4121700" cy="36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865" name="Google Shape;865;p39"/>
          <p:cNvSpPr txBox="1">
            <a:spLocks noGrp="1"/>
          </p:cNvSpPr>
          <p:nvPr>
            <p:ph type="title" idx="2"/>
          </p:nvPr>
        </p:nvSpPr>
        <p:spPr>
          <a:xfrm>
            <a:off x="713225" y="1155439"/>
            <a:ext cx="1135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871" name="Google Shape;871;p40"/>
          <p:cNvSpPr txBox="1">
            <a:spLocks noGrp="1"/>
          </p:cNvSpPr>
          <p:nvPr>
            <p:ph type="subTitle" idx="1"/>
          </p:nvPr>
        </p:nvSpPr>
        <p:spPr>
          <a:xfrm flipV="1">
            <a:off x="8000191" y="3613899"/>
            <a:ext cx="45719" cy="45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872" name="Google Shape;872;p40"/>
          <p:cNvSpPr txBox="1">
            <a:spLocks noGrp="1"/>
          </p:cNvSpPr>
          <p:nvPr>
            <p:ph type="subTitle" idx="2"/>
          </p:nvPr>
        </p:nvSpPr>
        <p:spPr>
          <a:xfrm>
            <a:off x="1291999" y="1421606"/>
            <a:ext cx="6560001" cy="2486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is a versatile and powerful programming language widely used in various applications, from web development to enterprise systems. Developed by Sun Microsystems and released in 1995, Java's "write once, run anywhere" capability allows code to run on any platform with a compatible Java Virtual Machine (JVM). Its object-oriented nature, rich standard library, and robust security features have made Java a cornerstone in the software development industry, powering everything from mobile applications to large-scale enterprise solutions.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A73F-35F1-7B8D-1525-0C904D2FC576}"/>
              </a:ext>
            </a:extLst>
          </p:cNvPr>
          <p:cNvSpPr>
            <a:spLocks noGrp="1"/>
          </p:cNvSpPr>
          <p:nvPr>
            <p:ph type="title"/>
          </p:nvPr>
        </p:nvSpPr>
        <p:spPr/>
        <p:txBody>
          <a:bodyPr/>
          <a:lstStyle/>
          <a:p>
            <a:r>
              <a:rPr lang="en" dirty="0"/>
              <a:t>Java basics </a:t>
            </a:r>
            <a:endParaRPr lang="en-US" dirty="0"/>
          </a:p>
        </p:txBody>
      </p:sp>
      <p:sp>
        <p:nvSpPr>
          <p:cNvPr id="3" name="Title 2">
            <a:extLst>
              <a:ext uri="{FF2B5EF4-FFF2-40B4-BE49-F238E27FC236}">
                <a16:creationId xmlns:a16="http://schemas.microsoft.com/office/drawing/2014/main" id="{088055DF-0A9F-2871-08A6-022A5EC0B9AF}"/>
              </a:ext>
            </a:extLst>
          </p:cNvPr>
          <p:cNvSpPr>
            <a:spLocks noGrp="1"/>
          </p:cNvSpPr>
          <p:nvPr>
            <p:ph type="title" idx="2"/>
          </p:nvPr>
        </p:nvSpPr>
        <p:spPr/>
        <p:txBody>
          <a:bodyPr/>
          <a:lstStyle/>
          <a:p>
            <a:r>
              <a:rPr lang="en-US" dirty="0"/>
              <a:t>02</a:t>
            </a:r>
          </a:p>
        </p:txBody>
      </p:sp>
      <p:sp>
        <p:nvSpPr>
          <p:cNvPr id="4" name="Subtitle 3">
            <a:extLst>
              <a:ext uri="{FF2B5EF4-FFF2-40B4-BE49-F238E27FC236}">
                <a16:creationId xmlns:a16="http://schemas.microsoft.com/office/drawing/2014/main" id="{B0C0A6E2-84F5-B7A3-7C05-6FE00F35C3F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85869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7"/>
          <p:cNvSpPr txBox="1">
            <a:spLocks noGrp="1"/>
          </p:cNvSpPr>
          <p:nvPr>
            <p:ph type="subTitle" idx="2"/>
          </p:nvPr>
        </p:nvSpPr>
        <p:spPr>
          <a:xfrm>
            <a:off x="3547135" y="1806505"/>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 uses strongly-typed variables like :int, double, String.</a:t>
            </a:r>
            <a:endParaRPr dirty="0"/>
          </a:p>
        </p:txBody>
      </p:sp>
      <p:sp>
        <p:nvSpPr>
          <p:cNvPr id="962" name="Google Shape;962;p47"/>
          <p:cNvSpPr txBox="1">
            <a:spLocks noGrp="1"/>
          </p:cNvSpPr>
          <p:nvPr>
            <p:ph type="subTitle" idx="5"/>
          </p:nvPr>
        </p:nvSpPr>
        <p:spPr>
          <a:xfrm>
            <a:off x="5773364" y="1824592"/>
            <a:ext cx="2922969" cy="969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Java includes common control structures like if-else statements, for loops, and switch statements.</a:t>
            </a:r>
            <a:endParaRPr dirty="0"/>
          </a:p>
        </p:txBody>
      </p:sp>
      <p:sp>
        <p:nvSpPr>
          <p:cNvPr id="963" name="Google Shape;9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Java basics </a:t>
            </a:r>
            <a:endParaRPr dirty="0"/>
          </a:p>
        </p:txBody>
      </p:sp>
      <p:sp>
        <p:nvSpPr>
          <p:cNvPr id="964" name="Google Shape;964;p47"/>
          <p:cNvSpPr txBox="1">
            <a:spLocks noGrp="1"/>
          </p:cNvSpPr>
          <p:nvPr>
            <p:ph type="subTitle" idx="1"/>
          </p:nvPr>
        </p:nvSpPr>
        <p:spPr>
          <a:xfrm>
            <a:off x="524996" y="1655842"/>
            <a:ext cx="2587874" cy="11016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Java's syntax is similar to C++, making it easier for developers familiar with those languages to learn.</a:t>
            </a:r>
            <a:endParaRPr dirty="0"/>
          </a:p>
        </p:txBody>
      </p:sp>
      <p:sp>
        <p:nvSpPr>
          <p:cNvPr id="965" name="Google Shape;965;p47"/>
          <p:cNvSpPr txBox="1">
            <a:spLocks noGrp="1"/>
          </p:cNvSpPr>
          <p:nvPr>
            <p:ph type="subTitle" idx="3"/>
          </p:nvPr>
        </p:nvSpPr>
        <p:spPr>
          <a:xfrm>
            <a:off x="351741" y="3487658"/>
            <a:ext cx="2934384" cy="9099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4. Java is based on OOP principles, including inheritance, encapsulation, polymorphism, and abstraction.</a:t>
            </a:r>
            <a:endParaRPr dirty="0"/>
          </a:p>
        </p:txBody>
      </p:sp>
      <p:sp>
        <p:nvSpPr>
          <p:cNvPr id="966" name="Google Shape;966;p47"/>
          <p:cNvSpPr txBox="1">
            <a:spLocks noGrp="1"/>
          </p:cNvSpPr>
          <p:nvPr>
            <p:ph type="subTitle" idx="4"/>
          </p:nvPr>
        </p:nvSpPr>
        <p:spPr>
          <a:xfrm>
            <a:off x="3286125" y="3483332"/>
            <a:ext cx="2687258" cy="10632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Classes define the blueprint for objects. An object is an instance of a class, containing methods and attributes.</a:t>
            </a:r>
            <a:endParaRPr dirty="0"/>
          </a:p>
        </p:txBody>
      </p:sp>
      <p:sp>
        <p:nvSpPr>
          <p:cNvPr id="967" name="Google Shape;967;p47"/>
          <p:cNvSpPr txBox="1">
            <a:spLocks noGrp="1"/>
          </p:cNvSpPr>
          <p:nvPr>
            <p:ph type="subTitle" idx="6"/>
          </p:nvPr>
        </p:nvSpPr>
        <p:spPr>
          <a:xfrm>
            <a:off x="6056724" y="3483331"/>
            <a:ext cx="2367275" cy="788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Java has a rich set of libraries and frameworks, such as JavaFX for GUI applications.</a:t>
            </a:r>
            <a:endParaRPr dirty="0"/>
          </a:p>
        </p:txBody>
      </p:sp>
      <p:sp>
        <p:nvSpPr>
          <p:cNvPr id="968" name="Google Shape;968;p47"/>
          <p:cNvSpPr txBox="1">
            <a:spLocks noGrp="1"/>
          </p:cNvSpPr>
          <p:nvPr>
            <p:ph type="subTitle" idx="7"/>
          </p:nvPr>
        </p:nvSpPr>
        <p:spPr>
          <a:xfrm>
            <a:off x="825933" y="1216288"/>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Syntax</a:t>
            </a:r>
            <a:endParaRPr dirty="0"/>
          </a:p>
        </p:txBody>
      </p:sp>
      <p:sp>
        <p:nvSpPr>
          <p:cNvPr id="969" name="Google Shape;969;p47"/>
          <p:cNvSpPr txBox="1">
            <a:spLocks noGrp="1"/>
          </p:cNvSpPr>
          <p:nvPr>
            <p:ph type="subTitle" idx="8"/>
          </p:nvPr>
        </p:nvSpPr>
        <p:spPr>
          <a:xfrm>
            <a:off x="3500031" y="1146742"/>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Variables</a:t>
            </a:r>
            <a:endParaRPr dirty="0"/>
          </a:p>
        </p:txBody>
      </p:sp>
      <p:sp>
        <p:nvSpPr>
          <p:cNvPr id="970" name="Google Shape;970;p47"/>
          <p:cNvSpPr txBox="1">
            <a:spLocks noGrp="1"/>
          </p:cNvSpPr>
          <p:nvPr>
            <p:ph type="subTitle" idx="9"/>
          </p:nvPr>
        </p:nvSpPr>
        <p:spPr>
          <a:xfrm>
            <a:off x="499301" y="3073851"/>
            <a:ext cx="2587874"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Object-Oriented Programming (OOP)</a:t>
            </a:r>
            <a:endParaRPr sz="1800" dirty="0"/>
          </a:p>
        </p:txBody>
      </p:sp>
      <p:sp>
        <p:nvSpPr>
          <p:cNvPr id="971" name="Google Shape;971;p47"/>
          <p:cNvSpPr txBox="1">
            <a:spLocks noGrp="1"/>
          </p:cNvSpPr>
          <p:nvPr>
            <p:ph type="subTitle" idx="13"/>
          </p:nvPr>
        </p:nvSpPr>
        <p:spPr>
          <a:xfrm>
            <a:off x="3578947" y="2974232"/>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 and Objects</a:t>
            </a:r>
            <a:endParaRPr dirty="0"/>
          </a:p>
        </p:txBody>
      </p:sp>
      <p:sp>
        <p:nvSpPr>
          <p:cNvPr id="972" name="Google Shape;972;p47"/>
          <p:cNvSpPr txBox="1">
            <a:spLocks noGrp="1"/>
          </p:cNvSpPr>
          <p:nvPr>
            <p:ph type="subTitle" idx="14"/>
          </p:nvPr>
        </p:nvSpPr>
        <p:spPr>
          <a:xfrm>
            <a:off x="6056725" y="1382534"/>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Control Structures</a:t>
            </a:r>
            <a:endParaRPr dirty="0"/>
          </a:p>
        </p:txBody>
      </p:sp>
      <p:sp>
        <p:nvSpPr>
          <p:cNvPr id="973" name="Google Shape;973;p47"/>
          <p:cNvSpPr txBox="1">
            <a:spLocks noGrp="1"/>
          </p:cNvSpPr>
          <p:nvPr>
            <p:ph type="subTitle" idx="15"/>
          </p:nvPr>
        </p:nvSpPr>
        <p:spPr>
          <a:xfrm>
            <a:off x="6056725" y="2997702"/>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Libraries and Frameworks</a:t>
            </a:r>
            <a:endParaRPr dirty="0"/>
          </a:p>
        </p:txBody>
      </p:sp>
      <p:grpSp>
        <p:nvGrpSpPr>
          <p:cNvPr id="974" name="Google Shape;974;p47"/>
          <p:cNvGrpSpPr/>
          <p:nvPr/>
        </p:nvGrpSpPr>
        <p:grpSpPr>
          <a:xfrm rot="-5400000" flipH="1">
            <a:off x="8572622" y="222590"/>
            <a:ext cx="252845" cy="1843132"/>
            <a:chOff x="8755272" y="1650740"/>
            <a:chExt cx="252845" cy="1843132"/>
          </a:xfrm>
        </p:grpSpPr>
        <p:sp>
          <p:nvSpPr>
            <p:cNvPr id="975" name="Google Shape;975;p47"/>
            <p:cNvSpPr/>
            <p:nvPr/>
          </p:nvSpPr>
          <p:spPr>
            <a:xfrm rot="-5400000">
              <a:off x="8119314" y="2430964"/>
              <a:ext cx="1669025" cy="108577"/>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rot="-5400000">
              <a:off x="8168713" y="2555505"/>
              <a:ext cx="1495085" cy="183720"/>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rot="-5400000">
              <a:off x="8151454" y="2637209"/>
              <a:ext cx="1460481" cy="252845"/>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rot="5400000">
            <a:off x="701913" y="3264951"/>
            <a:ext cx="531765" cy="2687258"/>
            <a:chOff x="7448688" y="2466101"/>
            <a:chExt cx="531765" cy="2687258"/>
          </a:xfrm>
        </p:grpSpPr>
        <p:sp>
          <p:nvSpPr>
            <p:cNvPr id="979" name="Google Shape;979;p47"/>
            <p:cNvSpPr/>
            <p:nvPr/>
          </p:nvSpPr>
          <p:spPr>
            <a:xfrm rot="-5400000">
              <a:off x="7411113" y="4584020"/>
              <a:ext cx="875135" cy="263544"/>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rot="-5400000">
              <a:off x="7344372" y="4517277"/>
              <a:ext cx="944260" cy="327904"/>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rot="-5400000">
              <a:off x="6527164" y="3943215"/>
              <a:ext cx="2131668" cy="288619"/>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rot="-5400000">
              <a:off x="6432961" y="3630858"/>
              <a:ext cx="2687258" cy="357744"/>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rot="-5400000">
              <a:off x="6445500" y="3732832"/>
              <a:ext cx="2503622" cy="337433"/>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Concepts:</a:t>
            </a:r>
            <a:endParaRPr dirty="0"/>
          </a:p>
        </p:txBody>
      </p:sp>
      <p:sp>
        <p:nvSpPr>
          <p:cNvPr id="890" name="Google Shape;890;p43"/>
          <p:cNvSpPr txBox="1">
            <a:spLocks noGrp="1"/>
          </p:cNvSpPr>
          <p:nvPr>
            <p:ph type="subTitle" idx="1"/>
          </p:nvPr>
        </p:nvSpPr>
        <p:spPr>
          <a:xfrm>
            <a:off x="5040058" y="2339784"/>
            <a:ext cx="3383942" cy="12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 Allows treating subclass objects as superclass objects, enhancing flexibility in application design.</a:t>
            </a:r>
            <a:endParaRPr sz="1600" dirty="0"/>
          </a:p>
        </p:txBody>
      </p:sp>
      <p:sp>
        <p:nvSpPr>
          <p:cNvPr id="891" name="Google Shape;891;p43"/>
          <p:cNvSpPr txBox="1">
            <a:spLocks noGrp="1"/>
          </p:cNvSpPr>
          <p:nvPr>
            <p:ph type="subTitle" idx="2"/>
          </p:nvPr>
        </p:nvSpPr>
        <p:spPr>
          <a:xfrm>
            <a:off x="719999" y="2339784"/>
            <a:ext cx="3908333" cy="12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Inheritance in Java is a feature that allows a new class to inherit properties and behaviors (fields and methods) from an existing class. This promotes code reusability and establishes a natural hierarchy between classes.</a:t>
            </a:r>
            <a:endParaRPr dirty="0"/>
          </a:p>
        </p:txBody>
      </p:sp>
      <p:sp>
        <p:nvSpPr>
          <p:cNvPr id="892" name="Google Shape;892;p43"/>
          <p:cNvSpPr txBox="1">
            <a:spLocks noGrp="1"/>
          </p:cNvSpPr>
          <p:nvPr>
            <p:ph type="subTitle" idx="3"/>
          </p:nvPr>
        </p:nvSpPr>
        <p:spPr>
          <a:xfrm>
            <a:off x="5451775" y="1855753"/>
            <a:ext cx="2560500" cy="5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Polymorphism</a:t>
            </a:r>
            <a:endParaRPr dirty="0"/>
          </a:p>
        </p:txBody>
      </p:sp>
      <p:sp>
        <p:nvSpPr>
          <p:cNvPr id="893" name="Google Shape;893;p43"/>
          <p:cNvSpPr txBox="1">
            <a:spLocks noGrp="1"/>
          </p:cNvSpPr>
          <p:nvPr>
            <p:ph type="subTitle" idx="4"/>
          </p:nvPr>
        </p:nvSpPr>
        <p:spPr>
          <a:xfrm>
            <a:off x="1393915" y="1855753"/>
            <a:ext cx="2560500" cy="5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Inheritance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Access modifiers</a:t>
            </a:r>
            <a:endParaRPr/>
          </a:p>
        </p:txBody>
      </p:sp>
      <p:sp>
        <p:nvSpPr>
          <p:cNvPr id="899" name="Google Shape;899;p44"/>
          <p:cNvSpPr txBox="1">
            <a:spLocks noGrp="1"/>
          </p:cNvSpPr>
          <p:nvPr>
            <p:ph type="subTitle" idx="1"/>
          </p:nvPr>
        </p:nvSpPr>
        <p:spPr>
          <a:xfrm>
            <a:off x="228600" y="2883490"/>
            <a:ext cx="2921793"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 Access: Only within the same class. </a:t>
            </a:r>
          </a:p>
          <a:p>
            <a:pPr marL="0" lvl="0" indent="0" algn="ctr" rtl="0">
              <a:spcBef>
                <a:spcPts val="0"/>
              </a:spcBef>
              <a:spcAft>
                <a:spcPts val="0"/>
              </a:spcAft>
              <a:buNone/>
            </a:pPr>
            <a:r>
              <a:rPr lang="en-US" dirty="0"/>
              <a:t>  - Usage: Used to restrict access to members, ensuring encapsulation. </a:t>
            </a:r>
            <a:endParaRPr dirty="0"/>
          </a:p>
        </p:txBody>
      </p:sp>
      <p:sp>
        <p:nvSpPr>
          <p:cNvPr id="900" name="Google Shape;900;p44"/>
          <p:cNvSpPr txBox="1">
            <a:spLocks noGrp="1"/>
          </p:cNvSpPr>
          <p:nvPr>
            <p:ph type="subTitle" idx="2"/>
          </p:nvPr>
        </p:nvSpPr>
        <p:spPr>
          <a:xfrm>
            <a:off x="3149960" y="2883490"/>
            <a:ext cx="2843649"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 Access: Within the same package and subclasses (even if they are in different packages).  </a:t>
            </a:r>
          </a:p>
          <a:p>
            <a:pPr marL="0" lvl="0" indent="0" algn="ctr" rtl="0">
              <a:spcBef>
                <a:spcPts val="0"/>
              </a:spcBef>
              <a:spcAft>
                <a:spcPts val="0"/>
              </a:spcAft>
              <a:buNone/>
            </a:pPr>
            <a:r>
              <a:rPr lang="en-US" dirty="0"/>
              <a:t> - Usage: Used to allow controlled access to subclasses and classes within the same package.</a:t>
            </a:r>
            <a:endParaRPr dirty="0"/>
          </a:p>
        </p:txBody>
      </p:sp>
      <p:sp>
        <p:nvSpPr>
          <p:cNvPr id="901" name="Google Shape;901;p44"/>
          <p:cNvSpPr txBox="1">
            <a:spLocks noGrp="1"/>
          </p:cNvSpPr>
          <p:nvPr>
            <p:ph type="subTitle" idx="3"/>
          </p:nvPr>
        </p:nvSpPr>
        <p:spPr>
          <a:xfrm>
            <a:off x="5993691" y="2801690"/>
            <a:ext cx="3093156"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 Access: Everywhere, without any restriction. </a:t>
            </a:r>
          </a:p>
          <a:p>
            <a:pPr marL="0" lvl="0" indent="0" algn="ctr" rtl="0">
              <a:spcBef>
                <a:spcPts val="0"/>
              </a:spcBef>
              <a:spcAft>
                <a:spcPts val="0"/>
              </a:spcAft>
              <a:buNone/>
            </a:pPr>
            <a:r>
              <a:rPr lang="en-US" dirty="0"/>
              <a:t>  - Usage: Used for members that should be accessible from any other class. </a:t>
            </a:r>
            <a:endParaRPr dirty="0"/>
          </a:p>
        </p:txBody>
      </p:sp>
      <p:sp>
        <p:nvSpPr>
          <p:cNvPr id="902" name="Google Shape;902;p44"/>
          <p:cNvSpPr txBox="1">
            <a:spLocks noGrp="1"/>
          </p:cNvSpPr>
          <p:nvPr>
            <p:ph type="subTitle" idx="4"/>
          </p:nvPr>
        </p:nvSpPr>
        <p:spPr>
          <a:xfrm>
            <a:off x="575562" y="2390815"/>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Private</a:t>
            </a:r>
            <a:endParaRPr dirty="0"/>
          </a:p>
        </p:txBody>
      </p:sp>
      <p:sp>
        <p:nvSpPr>
          <p:cNvPr id="903" name="Google Shape;903;p44"/>
          <p:cNvSpPr txBox="1">
            <a:spLocks noGrp="1"/>
          </p:cNvSpPr>
          <p:nvPr>
            <p:ph type="subTitle" idx="5"/>
          </p:nvPr>
        </p:nvSpPr>
        <p:spPr>
          <a:xfrm>
            <a:off x="3436196" y="2300293"/>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Protected</a:t>
            </a:r>
            <a:endParaRPr dirty="0"/>
          </a:p>
        </p:txBody>
      </p:sp>
      <p:sp>
        <p:nvSpPr>
          <p:cNvPr id="904" name="Google Shape;904;p44"/>
          <p:cNvSpPr txBox="1">
            <a:spLocks noGrp="1"/>
          </p:cNvSpPr>
          <p:nvPr>
            <p:ph type="subTitle" idx="6"/>
          </p:nvPr>
        </p:nvSpPr>
        <p:spPr>
          <a:xfrm>
            <a:off x="6296831" y="2309783"/>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Public</a:t>
            </a:r>
            <a:endParaRPr dirty="0"/>
          </a:p>
        </p:txBody>
      </p:sp>
      <p:grpSp>
        <p:nvGrpSpPr>
          <p:cNvPr id="905" name="Google Shape;905;p44"/>
          <p:cNvGrpSpPr/>
          <p:nvPr/>
        </p:nvGrpSpPr>
        <p:grpSpPr>
          <a:xfrm>
            <a:off x="1520293" y="1972793"/>
            <a:ext cx="399812" cy="306477"/>
            <a:chOff x="2567841" y="1994124"/>
            <a:chExt cx="399812" cy="306477"/>
          </a:xfrm>
        </p:grpSpPr>
        <p:sp>
          <p:nvSpPr>
            <p:cNvPr id="906" name="Google Shape;906;p44"/>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4"/>
          <p:cNvGrpSpPr/>
          <p:nvPr/>
        </p:nvGrpSpPr>
        <p:grpSpPr>
          <a:xfrm>
            <a:off x="4387980" y="1859158"/>
            <a:ext cx="367608" cy="350548"/>
            <a:chOff x="6659725" y="3808035"/>
            <a:chExt cx="367608" cy="350548"/>
          </a:xfrm>
        </p:grpSpPr>
        <p:sp>
          <p:nvSpPr>
            <p:cNvPr id="910" name="Google Shape;910;p4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4"/>
          <p:cNvGrpSpPr/>
          <p:nvPr/>
        </p:nvGrpSpPr>
        <p:grpSpPr>
          <a:xfrm>
            <a:off x="7267080" y="1940204"/>
            <a:ext cx="356627" cy="334252"/>
            <a:chOff x="6219391" y="3816756"/>
            <a:chExt cx="356627" cy="334252"/>
          </a:xfrm>
        </p:grpSpPr>
        <p:sp>
          <p:nvSpPr>
            <p:cNvPr id="913" name="Google Shape;913;p44"/>
            <p:cNvSpPr/>
            <p:nvPr/>
          </p:nvSpPr>
          <p:spPr>
            <a:xfrm>
              <a:off x="6219391" y="3816756"/>
              <a:ext cx="306594" cy="334252"/>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549060" y="3978567"/>
              <a:ext cx="26958" cy="10630"/>
            </a:xfrm>
            <a:custGeom>
              <a:avLst/>
              <a:gdLst/>
              <a:ahLst/>
              <a:cxnLst/>
              <a:rect l="l" t="t" r="r" b="b"/>
              <a:pathLst>
                <a:path w="847" h="334" extrusionOk="0">
                  <a:moveTo>
                    <a:pt x="156" y="0"/>
                  </a:moveTo>
                  <a:cubicBezTo>
                    <a:pt x="72" y="0"/>
                    <a:pt x="1" y="84"/>
                    <a:pt x="1" y="167"/>
                  </a:cubicBezTo>
                  <a:cubicBezTo>
                    <a:pt x="1" y="262"/>
                    <a:pt x="72" y="334"/>
                    <a:pt x="156" y="334"/>
                  </a:cubicBezTo>
                  <a:lnTo>
                    <a:pt x="680" y="334"/>
                  </a:lnTo>
                  <a:cubicBezTo>
                    <a:pt x="763" y="334"/>
                    <a:pt x="846" y="262"/>
                    <a:pt x="846" y="167"/>
                  </a:cubicBezTo>
                  <a:cubicBezTo>
                    <a:pt x="846" y="84"/>
                    <a:pt x="775" y="0"/>
                    <a:pt x="68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6525572" y="3915357"/>
              <a:ext cx="24666" cy="22311"/>
            </a:xfrm>
            <a:custGeom>
              <a:avLst/>
              <a:gdLst/>
              <a:ahLst/>
              <a:cxnLst/>
              <a:rect l="l" t="t" r="r" b="b"/>
              <a:pathLst>
                <a:path w="775" h="701" extrusionOk="0">
                  <a:moveTo>
                    <a:pt x="605" y="1"/>
                  </a:moveTo>
                  <a:cubicBezTo>
                    <a:pt x="563" y="1"/>
                    <a:pt x="519" y="16"/>
                    <a:pt x="477" y="46"/>
                  </a:cubicBezTo>
                  <a:lnTo>
                    <a:pt x="108" y="415"/>
                  </a:lnTo>
                  <a:cubicBezTo>
                    <a:pt x="1" y="522"/>
                    <a:pt x="84" y="700"/>
                    <a:pt x="227" y="700"/>
                  </a:cubicBezTo>
                  <a:cubicBezTo>
                    <a:pt x="275" y="700"/>
                    <a:pt x="322" y="677"/>
                    <a:pt x="346" y="653"/>
                  </a:cubicBezTo>
                  <a:lnTo>
                    <a:pt x="715" y="284"/>
                  </a:lnTo>
                  <a:cubicBezTo>
                    <a:pt x="775" y="224"/>
                    <a:pt x="775" y="117"/>
                    <a:pt x="715" y="46"/>
                  </a:cubicBezTo>
                  <a:cubicBezTo>
                    <a:pt x="685" y="16"/>
                    <a:pt x="647" y="1"/>
                    <a:pt x="60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6527099" y="4030191"/>
              <a:ext cx="23139" cy="22661"/>
            </a:xfrm>
            <a:custGeom>
              <a:avLst/>
              <a:gdLst/>
              <a:ahLst/>
              <a:cxnLst/>
              <a:rect l="l" t="t" r="r" b="b"/>
              <a:pathLst>
                <a:path w="727" h="712" extrusionOk="0">
                  <a:moveTo>
                    <a:pt x="183" y="1"/>
                  </a:moveTo>
                  <a:cubicBezTo>
                    <a:pt x="140" y="1"/>
                    <a:pt x="96" y="15"/>
                    <a:pt x="60" y="45"/>
                  </a:cubicBezTo>
                  <a:cubicBezTo>
                    <a:pt x="0" y="105"/>
                    <a:pt x="0" y="212"/>
                    <a:pt x="60" y="283"/>
                  </a:cubicBezTo>
                  <a:lnTo>
                    <a:pt x="429" y="664"/>
                  </a:lnTo>
                  <a:cubicBezTo>
                    <a:pt x="466" y="696"/>
                    <a:pt x="505" y="711"/>
                    <a:pt x="543" y="711"/>
                  </a:cubicBezTo>
                  <a:cubicBezTo>
                    <a:pt x="590" y="711"/>
                    <a:pt x="634" y="687"/>
                    <a:pt x="667" y="641"/>
                  </a:cubicBezTo>
                  <a:cubicBezTo>
                    <a:pt x="727" y="569"/>
                    <a:pt x="727" y="486"/>
                    <a:pt x="667" y="426"/>
                  </a:cubicBezTo>
                  <a:lnTo>
                    <a:pt x="298" y="45"/>
                  </a:lnTo>
                  <a:cubicBezTo>
                    <a:pt x="268" y="15"/>
                    <a:pt x="227" y="1"/>
                    <a:pt x="18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589</Words>
  <Application>Microsoft Office PowerPoint</Application>
  <PresentationFormat>On-screen Show (16:9)</PresentationFormat>
  <Paragraphs>78</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Bebas Neue</vt:lpstr>
      <vt:lpstr>Catamaran</vt:lpstr>
      <vt:lpstr>Arial</vt:lpstr>
      <vt:lpstr>Open Sans</vt:lpstr>
      <vt:lpstr>Anton</vt:lpstr>
      <vt:lpstr>PT Sans</vt:lpstr>
      <vt:lpstr>Java Programming Workshop by Slidesgo</vt:lpstr>
      <vt:lpstr>Java Programming Project</vt:lpstr>
      <vt:lpstr>25%</vt:lpstr>
      <vt:lpstr>In this power point </vt:lpstr>
      <vt:lpstr>Introduction</vt:lpstr>
      <vt:lpstr>Introduction</vt:lpstr>
      <vt:lpstr>Java basics </vt:lpstr>
      <vt:lpstr>Java basics </vt:lpstr>
      <vt:lpstr>Concepts:</vt:lpstr>
      <vt:lpstr>Access modifiers</vt:lpstr>
      <vt:lpstr>Definition on some elements</vt:lpstr>
      <vt:lpstr> The code :</vt:lpstr>
      <vt:lpstr>what`s in the recorede ?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Project</dc:title>
  <dc:creator>hp</dc:creator>
  <cp:lastModifiedBy>raghad aldaja</cp:lastModifiedBy>
  <cp:revision>2</cp:revision>
  <dcterms:modified xsi:type="dcterms:W3CDTF">2024-06-11T18:03:43Z</dcterms:modified>
</cp:coreProperties>
</file>