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embeddedFontLst>
    <p:embeddedFont>
      <p:font typeface="Calibri" panose="020F0502020204030204" pitchFamily="34" charset="0"/>
      <p:regular r:id="rId14"/>
      <p:bold r:id="rId15"/>
      <p:italic r:id="rId16"/>
      <p:boldItalic r:id="rId17"/>
    </p:embeddedFont>
    <p:embeddedFont>
      <p:font typeface="Lato" panose="020B0604020202020204" charset="0"/>
      <p:regular r:id="rId18"/>
      <p:bold r:id="rId19"/>
      <p:italic r:id="rId20"/>
      <p:boldItalic r:id="rId21"/>
    </p:embeddedFont>
    <p:embeddedFont>
      <p:font typeface="Raleway" panose="020B060402020202020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2" d="100"/>
          <a:sy n="142" d="100"/>
        </p:scale>
        <p:origin x="714"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35f391192_0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35f391192_045: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35ed75ccf_022: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35ed75ccf_015: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Idea + Motivation</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35f391192_029: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35ed75ccf_044: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These were the key steps in building our contract.</a:t>
            </a:r>
            <a:endParaRPr/>
          </a:p>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35ed75ccf_057: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Block hash is an encrypted output that contains information. It’s how we were able to use a random number generator.</a:t>
            </a:r>
            <a:endParaRPr/>
          </a:p>
          <a:p>
            <a:pPr marL="0" lvl="0" indent="0" algn="l" rtl="0">
              <a:spcBef>
                <a:spcPts val="0"/>
              </a:spcBef>
              <a:spcAft>
                <a:spcPts val="0"/>
              </a:spcAft>
              <a:buNone/>
            </a:pPr>
            <a:r>
              <a:rPr lang="en"/>
              <a:t>The wallet address is unique to each purchaser so we can choose where to send the money to.</a:t>
            </a:r>
            <a:endParaRPr/>
          </a:p>
          <a:p>
            <a:pPr marL="0" lvl="0" indent="0" algn="l" rtl="0">
              <a:spcBef>
                <a:spcPts val="0"/>
              </a:spcBef>
              <a:spcAft>
                <a:spcPts val="0"/>
              </a:spcAft>
              <a:buNone/>
            </a:pPr>
            <a:r>
              <a:rPr lang="en"/>
              <a:t>In terms of tokens, we’re using a non-fungible token specifically, which represents a unique lottery ticket.</a:t>
            </a:r>
            <a:endParaRPr/>
          </a:p>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aaa6d39ba0_1_83: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aaa6d39ba0_1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04800" algn="l" rtl="0">
              <a:lnSpc>
                <a:spcPct val="115000"/>
              </a:lnSpc>
              <a:spcBef>
                <a:spcPts val="0"/>
              </a:spcBef>
              <a:spcAft>
                <a:spcPts val="0"/>
              </a:spcAft>
              <a:buClr>
                <a:srgbClr val="24292E"/>
              </a:buClr>
              <a:buSzPts val="1200"/>
              <a:buChar char="●"/>
            </a:pPr>
            <a:r>
              <a:rPr lang="en" sz="1200">
                <a:solidFill>
                  <a:srgbClr val="24292E"/>
                </a:solidFill>
                <a:highlight>
                  <a:srgbClr val="FFFFFF"/>
                </a:highlight>
              </a:rPr>
              <a:t>A constructor sets up the token on the Ethereum network.</a:t>
            </a:r>
            <a:endParaRPr sz="1200">
              <a:solidFill>
                <a:srgbClr val="24292E"/>
              </a:solidFill>
              <a:highlight>
                <a:srgbClr val="FFFFFF"/>
              </a:highlight>
            </a:endParaRPr>
          </a:p>
          <a:p>
            <a:pPr marL="457200" lvl="0" indent="-304800" algn="l" rtl="0">
              <a:lnSpc>
                <a:spcPct val="115000"/>
              </a:lnSpc>
              <a:spcBef>
                <a:spcPts val="0"/>
              </a:spcBef>
              <a:spcAft>
                <a:spcPts val="0"/>
              </a:spcAft>
              <a:buClr>
                <a:srgbClr val="24292E"/>
              </a:buClr>
              <a:buSzPts val="1200"/>
              <a:buChar char="●"/>
            </a:pPr>
            <a:r>
              <a:rPr lang="en" sz="1200">
                <a:solidFill>
                  <a:srgbClr val="24292E"/>
                </a:solidFill>
                <a:highlight>
                  <a:srgbClr val="FFFFFF"/>
                </a:highlight>
              </a:rPr>
              <a:t>An array called tickets that stores the addresses of the ticket purchasers. The index of each address in the array is the lottery ticket number.</a:t>
            </a:r>
            <a:endParaRPr sz="1200">
              <a:solidFill>
                <a:srgbClr val="24292E"/>
              </a:solidFill>
              <a:highlight>
                <a:srgbClr val="FFFFFF"/>
              </a:highlight>
            </a:endParaRPr>
          </a:p>
          <a:p>
            <a:pPr marL="457200" lvl="0" indent="-304800" algn="l" rtl="0">
              <a:lnSpc>
                <a:spcPct val="115000"/>
              </a:lnSpc>
              <a:spcBef>
                <a:spcPts val="0"/>
              </a:spcBef>
              <a:spcAft>
                <a:spcPts val="0"/>
              </a:spcAft>
              <a:buClr>
                <a:srgbClr val="24292E"/>
              </a:buClr>
              <a:buSzPts val="1200"/>
              <a:buChar char="●"/>
            </a:pPr>
            <a:r>
              <a:rPr lang="en" sz="1200">
                <a:solidFill>
                  <a:srgbClr val="24292E"/>
                </a:solidFill>
                <a:highlight>
                  <a:srgbClr val="FFFFFF"/>
                </a:highlight>
              </a:rPr>
              <a:t>The Buy function sets the purchase price for each lottery ticket and then push the address of each ticket purchaser into the array.</a:t>
            </a:r>
            <a:endParaRPr sz="1200">
              <a:solidFill>
                <a:srgbClr val="24292E"/>
              </a:solidFill>
              <a:highlight>
                <a:srgbClr val="FFFFFF"/>
              </a:highlight>
            </a:endParaRPr>
          </a:p>
          <a:p>
            <a:pPr marL="457200" lvl="0" indent="-304800" algn="l" rtl="0">
              <a:lnSpc>
                <a:spcPct val="115000"/>
              </a:lnSpc>
              <a:spcBef>
                <a:spcPts val="0"/>
              </a:spcBef>
              <a:spcAft>
                <a:spcPts val="0"/>
              </a:spcAft>
              <a:buClr>
                <a:srgbClr val="24292E"/>
              </a:buClr>
              <a:buSzPts val="1200"/>
              <a:buChar char="●"/>
            </a:pPr>
            <a:r>
              <a:rPr lang="en" sz="1200">
                <a:solidFill>
                  <a:srgbClr val="24292E"/>
                </a:solidFill>
                <a:highlight>
                  <a:srgbClr val="FFFFFF"/>
                </a:highlight>
              </a:rPr>
              <a:t>To select a winner, the contract generates a random number by taking the current block number, subtracting 1 and running it through the block hash function to get a number which we converted to an integer. This integer is multiplied by the ticket count to ensure that it falls within the range of the number of tickets purchased, and determines the winner from the array.</a:t>
            </a:r>
            <a:endParaRPr sz="1200">
              <a:solidFill>
                <a:srgbClr val="24292E"/>
              </a:solidFill>
              <a:highlight>
                <a:srgbClr val="FFFFFF"/>
              </a:highlight>
            </a:endParaRPr>
          </a:p>
          <a:p>
            <a:pPr marL="457200" lvl="0" indent="-304800" algn="l" rtl="0">
              <a:lnSpc>
                <a:spcPct val="115000"/>
              </a:lnSpc>
              <a:spcBef>
                <a:spcPts val="0"/>
              </a:spcBef>
              <a:spcAft>
                <a:spcPts val="0"/>
              </a:spcAft>
              <a:buClr>
                <a:srgbClr val="24292E"/>
              </a:buClr>
              <a:buSzPts val="1200"/>
              <a:buChar char="●"/>
            </a:pPr>
            <a:r>
              <a:rPr lang="en" sz="1200">
                <a:solidFill>
                  <a:srgbClr val="24292E"/>
                </a:solidFill>
                <a:highlight>
                  <a:srgbClr val="FFFFFF"/>
                </a:highlight>
              </a:rPr>
              <a:t>Once a winner is chosen, all of the lottery proceeds are assigned to the address corresponding to the lottery winner.</a:t>
            </a:r>
            <a:endParaRPr sz="1200">
              <a:solidFill>
                <a:srgbClr val="24292E"/>
              </a:solidFill>
              <a:highlight>
                <a:srgbClr val="FFFFFF"/>
              </a:highlight>
            </a:endParaRPr>
          </a:p>
          <a:p>
            <a:pPr marL="457200" lvl="0" indent="-304800" algn="l" rtl="0">
              <a:lnSpc>
                <a:spcPct val="115000"/>
              </a:lnSpc>
              <a:spcBef>
                <a:spcPts val="0"/>
              </a:spcBef>
              <a:spcAft>
                <a:spcPts val="0"/>
              </a:spcAft>
              <a:buClr>
                <a:srgbClr val="24292E"/>
              </a:buClr>
              <a:buSzPts val="1200"/>
              <a:buChar char="●"/>
            </a:pPr>
            <a:r>
              <a:rPr lang="en" sz="1200">
                <a:solidFill>
                  <a:srgbClr val="24292E"/>
                </a:solidFill>
                <a:highlight>
                  <a:srgbClr val="FFFFFF"/>
                </a:highlight>
              </a:rPr>
              <a:t>The withdraw function verifies that the address of the person trying to withdraw funds matches the winner, allows them to withdraw their winnings in ether, and then resets their balance to 0 so they can't withdraw more than once.</a:t>
            </a:r>
            <a:endParaRPr sz="1200">
              <a:solidFill>
                <a:srgbClr val="24292E"/>
              </a:solidFill>
              <a:highlight>
                <a:srgbClr val="FFFFFF"/>
              </a:highlight>
            </a:endParaRPr>
          </a:p>
          <a:p>
            <a:pPr marL="457200" lvl="0" indent="-304800" algn="l" rtl="0">
              <a:lnSpc>
                <a:spcPct val="115000"/>
              </a:lnSpc>
              <a:spcBef>
                <a:spcPts val="0"/>
              </a:spcBef>
              <a:spcAft>
                <a:spcPts val="0"/>
              </a:spcAft>
              <a:buClr>
                <a:srgbClr val="24292E"/>
              </a:buClr>
              <a:buSzPts val="1200"/>
              <a:buChar char="●"/>
            </a:pPr>
            <a:r>
              <a:rPr lang="en" sz="1200">
                <a:solidFill>
                  <a:srgbClr val="24292E"/>
                </a:solidFill>
                <a:highlight>
                  <a:srgbClr val="FFFFFF"/>
                </a:highlight>
              </a:rPr>
              <a:t>The code then resets the the ticket count and winnings to zero, and resets/clears the array to start the lottery over again.</a:t>
            </a:r>
            <a:endParaRPr sz="1200">
              <a:solidFill>
                <a:srgbClr val="24292E"/>
              </a:solidFill>
              <a:highlight>
                <a:srgbClr val="FFFFFF"/>
              </a:highlight>
            </a:endParaRPr>
          </a:p>
          <a:p>
            <a:pPr marL="0" lvl="0" indent="0" algn="l" rtl="0">
              <a:spcBef>
                <a:spcPts val="120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c5de2215e2_3_6: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c5de2215e2_3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aaa6d39ba0_1_36: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aaa6d39ba0_1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aaa6d39ba0_1_114: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aaa6d39ba0_1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645225" y="2762725"/>
            <a:ext cx="6736500" cy="11598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4400"/>
              <a:buNone/>
              <a:defRPr sz="4400">
                <a:solidFill>
                  <a:schemeClr val="dk2"/>
                </a:solidFill>
              </a:defRPr>
            </a:lvl1pPr>
            <a:lvl2pPr lvl="1">
              <a:spcBef>
                <a:spcPts val="0"/>
              </a:spcBef>
              <a:spcAft>
                <a:spcPts val="0"/>
              </a:spcAft>
              <a:buClr>
                <a:schemeClr val="dk2"/>
              </a:buClr>
              <a:buSzPts val="4400"/>
              <a:buNone/>
              <a:defRPr sz="4400">
                <a:solidFill>
                  <a:schemeClr val="dk2"/>
                </a:solidFill>
              </a:defRPr>
            </a:lvl2pPr>
            <a:lvl3pPr lvl="2">
              <a:spcBef>
                <a:spcPts val="0"/>
              </a:spcBef>
              <a:spcAft>
                <a:spcPts val="0"/>
              </a:spcAft>
              <a:buClr>
                <a:schemeClr val="dk2"/>
              </a:buClr>
              <a:buSzPts val="4400"/>
              <a:buNone/>
              <a:defRPr sz="4400">
                <a:solidFill>
                  <a:schemeClr val="dk2"/>
                </a:solidFill>
              </a:defRPr>
            </a:lvl3pPr>
            <a:lvl4pPr lvl="3">
              <a:spcBef>
                <a:spcPts val="0"/>
              </a:spcBef>
              <a:spcAft>
                <a:spcPts val="0"/>
              </a:spcAft>
              <a:buClr>
                <a:schemeClr val="dk2"/>
              </a:buClr>
              <a:buSzPts val="4400"/>
              <a:buNone/>
              <a:defRPr sz="4400">
                <a:solidFill>
                  <a:schemeClr val="dk2"/>
                </a:solidFill>
              </a:defRPr>
            </a:lvl4pPr>
            <a:lvl5pPr lvl="4">
              <a:spcBef>
                <a:spcPts val="0"/>
              </a:spcBef>
              <a:spcAft>
                <a:spcPts val="0"/>
              </a:spcAft>
              <a:buClr>
                <a:schemeClr val="dk2"/>
              </a:buClr>
              <a:buSzPts val="4400"/>
              <a:buNone/>
              <a:defRPr sz="4400">
                <a:solidFill>
                  <a:schemeClr val="dk2"/>
                </a:solidFill>
              </a:defRPr>
            </a:lvl5pPr>
            <a:lvl6pPr lvl="5">
              <a:spcBef>
                <a:spcPts val="0"/>
              </a:spcBef>
              <a:spcAft>
                <a:spcPts val="0"/>
              </a:spcAft>
              <a:buClr>
                <a:schemeClr val="dk2"/>
              </a:buClr>
              <a:buSzPts val="4400"/>
              <a:buNone/>
              <a:defRPr sz="4400">
                <a:solidFill>
                  <a:schemeClr val="dk2"/>
                </a:solidFill>
              </a:defRPr>
            </a:lvl6pPr>
            <a:lvl7pPr lvl="6">
              <a:spcBef>
                <a:spcPts val="0"/>
              </a:spcBef>
              <a:spcAft>
                <a:spcPts val="0"/>
              </a:spcAft>
              <a:buClr>
                <a:schemeClr val="dk2"/>
              </a:buClr>
              <a:buSzPts val="4400"/>
              <a:buNone/>
              <a:defRPr sz="4400">
                <a:solidFill>
                  <a:schemeClr val="dk2"/>
                </a:solidFill>
              </a:defRPr>
            </a:lvl7pPr>
            <a:lvl8pPr lvl="7">
              <a:spcBef>
                <a:spcPts val="0"/>
              </a:spcBef>
              <a:spcAft>
                <a:spcPts val="0"/>
              </a:spcAft>
              <a:buClr>
                <a:schemeClr val="dk2"/>
              </a:buClr>
              <a:buSzPts val="4400"/>
              <a:buNone/>
              <a:defRPr sz="4400">
                <a:solidFill>
                  <a:schemeClr val="dk2"/>
                </a:solidFill>
              </a:defRPr>
            </a:lvl8pPr>
            <a:lvl9pPr lvl="8">
              <a:spcBef>
                <a:spcPts val="0"/>
              </a:spcBef>
              <a:spcAft>
                <a:spcPts val="0"/>
              </a:spcAft>
              <a:buClr>
                <a:schemeClr val="dk2"/>
              </a:buClr>
              <a:buSzPts val="4400"/>
              <a:buNone/>
              <a:defRPr sz="4400">
                <a:solidFill>
                  <a:schemeClr val="dk2"/>
                </a:solidFill>
              </a:defRPr>
            </a:lvl9pPr>
          </a:lstStyle>
          <a:p>
            <a:endParaRPr/>
          </a:p>
        </p:txBody>
      </p:sp>
      <p:sp>
        <p:nvSpPr>
          <p:cNvPr id="11" name="Google Shape;11;p2"/>
          <p:cNvSpPr/>
          <p:nvPr/>
        </p:nvSpPr>
        <p:spPr>
          <a:xfrm>
            <a:off x="5938246" y="2533163"/>
            <a:ext cx="7218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6659861" y="2533163"/>
            <a:ext cx="7218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1" y="2533163"/>
            <a:ext cx="7218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721425" y="2533163"/>
            <a:ext cx="5216700" cy="77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color background">
  <p:cSld name="BLANK_1">
    <p:bg>
      <p:bgPr>
        <a:solidFill>
          <a:schemeClr val="accent1"/>
        </a:solidFill>
        <a:effectLst/>
      </p:bgPr>
    </p:bg>
    <p:spTree>
      <p:nvGrpSpPr>
        <p:cNvPr id="1" name="Shape 78"/>
        <p:cNvGrpSpPr/>
        <p:nvPr/>
      </p:nvGrpSpPr>
      <p:grpSpPr>
        <a:xfrm>
          <a:off x="0" y="0"/>
          <a:ext cx="0" cy="0"/>
          <a:chOff x="0" y="0"/>
          <a:chExt cx="0" cy="0"/>
        </a:xfrm>
      </p:grpSpPr>
      <p:sp>
        <p:nvSpPr>
          <p:cNvPr id="79" name="Google Shape;79;p11"/>
          <p:cNvSpPr/>
          <p:nvPr/>
        </p:nvSpPr>
        <p:spPr>
          <a:xfrm>
            <a:off x="7356366" y="5066325"/>
            <a:ext cx="8937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1"/>
          <p:cNvSpPr/>
          <p:nvPr/>
        </p:nvSpPr>
        <p:spPr>
          <a:xfrm>
            <a:off x="8250312" y="5066325"/>
            <a:ext cx="8937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1"/>
          <p:cNvSpPr/>
          <p:nvPr/>
        </p:nvSpPr>
        <p:spPr>
          <a:xfrm>
            <a:off x="0" y="5066325"/>
            <a:ext cx="893700" cy="77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1"/>
          <p:cNvSpPr/>
          <p:nvPr/>
        </p:nvSpPr>
        <p:spPr>
          <a:xfrm>
            <a:off x="893710" y="5066325"/>
            <a:ext cx="64626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1"/>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5"/>
        <p:cNvGrpSpPr/>
        <p:nvPr/>
      </p:nvGrpSpPr>
      <p:grpSpPr>
        <a:xfrm>
          <a:off x="0" y="0"/>
          <a:ext cx="0" cy="0"/>
          <a:chOff x="0" y="0"/>
          <a:chExt cx="0" cy="0"/>
        </a:xfrm>
      </p:grpSpPr>
      <p:sp>
        <p:nvSpPr>
          <p:cNvPr id="16" name="Google Shape;16;p3"/>
          <p:cNvSpPr/>
          <p:nvPr/>
        </p:nvSpPr>
        <p:spPr>
          <a:xfrm>
            <a:off x="0" y="0"/>
            <a:ext cx="9144000" cy="3993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txBox="1">
            <a:spLocks noGrp="1"/>
          </p:cNvSpPr>
          <p:nvPr>
            <p:ph type="ctrTitle"/>
          </p:nvPr>
        </p:nvSpPr>
        <p:spPr>
          <a:xfrm>
            <a:off x="685800" y="1583342"/>
            <a:ext cx="7772400" cy="1159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4800"/>
              <a:buNone/>
              <a:defRPr sz="4800">
                <a:solidFill>
                  <a:schemeClr val="lt1"/>
                </a:solidFill>
              </a:defRPr>
            </a:lvl1pPr>
            <a:lvl2pPr lvl="1" algn="ctr" rtl="0">
              <a:spcBef>
                <a:spcPts val="0"/>
              </a:spcBef>
              <a:spcAft>
                <a:spcPts val="0"/>
              </a:spcAft>
              <a:buClr>
                <a:schemeClr val="lt1"/>
              </a:buClr>
              <a:buSzPts val="4800"/>
              <a:buNone/>
              <a:defRPr sz="4800">
                <a:solidFill>
                  <a:schemeClr val="lt1"/>
                </a:solidFill>
              </a:defRPr>
            </a:lvl2pPr>
            <a:lvl3pPr lvl="2" algn="ctr" rtl="0">
              <a:spcBef>
                <a:spcPts val="0"/>
              </a:spcBef>
              <a:spcAft>
                <a:spcPts val="0"/>
              </a:spcAft>
              <a:buClr>
                <a:schemeClr val="lt1"/>
              </a:buClr>
              <a:buSzPts val="4800"/>
              <a:buNone/>
              <a:defRPr sz="4800">
                <a:solidFill>
                  <a:schemeClr val="lt1"/>
                </a:solidFill>
              </a:defRPr>
            </a:lvl3pPr>
            <a:lvl4pPr lvl="3" algn="ctr" rtl="0">
              <a:spcBef>
                <a:spcPts val="0"/>
              </a:spcBef>
              <a:spcAft>
                <a:spcPts val="0"/>
              </a:spcAft>
              <a:buClr>
                <a:schemeClr val="lt1"/>
              </a:buClr>
              <a:buSzPts val="4800"/>
              <a:buNone/>
              <a:defRPr sz="4800">
                <a:solidFill>
                  <a:schemeClr val="lt1"/>
                </a:solidFill>
              </a:defRPr>
            </a:lvl4pPr>
            <a:lvl5pPr lvl="4" algn="ctr" rtl="0">
              <a:spcBef>
                <a:spcPts val="0"/>
              </a:spcBef>
              <a:spcAft>
                <a:spcPts val="0"/>
              </a:spcAft>
              <a:buClr>
                <a:schemeClr val="lt1"/>
              </a:buClr>
              <a:buSzPts val="4800"/>
              <a:buNone/>
              <a:defRPr sz="4800">
                <a:solidFill>
                  <a:schemeClr val="lt1"/>
                </a:solidFill>
              </a:defRPr>
            </a:lvl5pPr>
            <a:lvl6pPr lvl="5" algn="ctr" rtl="0">
              <a:spcBef>
                <a:spcPts val="0"/>
              </a:spcBef>
              <a:spcAft>
                <a:spcPts val="0"/>
              </a:spcAft>
              <a:buClr>
                <a:schemeClr val="lt1"/>
              </a:buClr>
              <a:buSzPts val="4800"/>
              <a:buNone/>
              <a:defRPr sz="4800">
                <a:solidFill>
                  <a:schemeClr val="lt1"/>
                </a:solidFill>
              </a:defRPr>
            </a:lvl6pPr>
            <a:lvl7pPr lvl="6" algn="ctr" rtl="0">
              <a:spcBef>
                <a:spcPts val="0"/>
              </a:spcBef>
              <a:spcAft>
                <a:spcPts val="0"/>
              </a:spcAft>
              <a:buClr>
                <a:schemeClr val="lt1"/>
              </a:buClr>
              <a:buSzPts val="4800"/>
              <a:buNone/>
              <a:defRPr sz="4800">
                <a:solidFill>
                  <a:schemeClr val="lt1"/>
                </a:solidFill>
              </a:defRPr>
            </a:lvl7pPr>
            <a:lvl8pPr lvl="7" algn="ctr" rtl="0">
              <a:spcBef>
                <a:spcPts val="0"/>
              </a:spcBef>
              <a:spcAft>
                <a:spcPts val="0"/>
              </a:spcAft>
              <a:buClr>
                <a:schemeClr val="lt1"/>
              </a:buClr>
              <a:buSzPts val="4800"/>
              <a:buNone/>
              <a:defRPr sz="4800">
                <a:solidFill>
                  <a:schemeClr val="lt1"/>
                </a:solidFill>
              </a:defRPr>
            </a:lvl8pPr>
            <a:lvl9pPr lvl="8" algn="ctr" rtl="0">
              <a:spcBef>
                <a:spcPts val="0"/>
              </a:spcBef>
              <a:spcAft>
                <a:spcPts val="0"/>
              </a:spcAft>
              <a:buClr>
                <a:schemeClr val="lt1"/>
              </a:buClr>
              <a:buSzPts val="4800"/>
              <a:buNone/>
              <a:defRPr sz="4800">
                <a:solidFill>
                  <a:schemeClr val="lt1"/>
                </a:solidFill>
              </a:defRPr>
            </a:lvl9pPr>
          </a:lstStyle>
          <a:p>
            <a:endParaRPr/>
          </a:p>
        </p:txBody>
      </p:sp>
      <p:sp>
        <p:nvSpPr>
          <p:cNvPr id="18" name="Google Shape;18;p3"/>
          <p:cNvSpPr txBox="1">
            <a:spLocks noGrp="1"/>
          </p:cNvSpPr>
          <p:nvPr>
            <p:ph type="subTitle" idx="1"/>
          </p:nvPr>
        </p:nvSpPr>
        <p:spPr>
          <a:xfrm>
            <a:off x="685800" y="2840053"/>
            <a:ext cx="7772400" cy="78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2400"/>
              <a:buNone/>
              <a:defRPr sz="2400" b="1">
                <a:solidFill>
                  <a:schemeClr val="lt1"/>
                </a:solidFill>
              </a:defRPr>
            </a:lvl1pPr>
            <a:lvl2pPr lvl="1" algn="ctr" rtl="0">
              <a:spcBef>
                <a:spcPts val="0"/>
              </a:spcBef>
              <a:spcAft>
                <a:spcPts val="0"/>
              </a:spcAft>
              <a:buClr>
                <a:schemeClr val="lt1"/>
              </a:buClr>
              <a:buSzPts val="2400"/>
              <a:buNone/>
              <a:defRPr b="1">
                <a:solidFill>
                  <a:schemeClr val="lt1"/>
                </a:solidFill>
              </a:defRPr>
            </a:lvl2pPr>
            <a:lvl3pPr lvl="2" algn="ctr" rtl="0">
              <a:spcBef>
                <a:spcPts val="0"/>
              </a:spcBef>
              <a:spcAft>
                <a:spcPts val="0"/>
              </a:spcAft>
              <a:buClr>
                <a:schemeClr val="lt1"/>
              </a:buClr>
              <a:buSzPts val="2400"/>
              <a:buNone/>
              <a:defRPr b="1">
                <a:solidFill>
                  <a:schemeClr val="lt1"/>
                </a:solidFill>
              </a:defRPr>
            </a:lvl3pPr>
            <a:lvl4pPr lvl="3" algn="ctr" rtl="0">
              <a:spcBef>
                <a:spcPts val="0"/>
              </a:spcBef>
              <a:spcAft>
                <a:spcPts val="0"/>
              </a:spcAft>
              <a:buClr>
                <a:schemeClr val="lt1"/>
              </a:buClr>
              <a:buSzPts val="2400"/>
              <a:buNone/>
              <a:defRPr sz="2400" b="1">
                <a:solidFill>
                  <a:schemeClr val="lt1"/>
                </a:solidFill>
              </a:defRPr>
            </a:lvl4pPr>
            <a:lvl5pPr lvl="4" algn="ctr" rtl="0">
              <a:spcBef>
                <a:spcPts val="0"/>
              </a:spcBef>
              <a:spcAft>
                <a:spcPts val="0"/>
              </a:spcAft>
              <a:buClr>
                <a:schemeClr val="lt1"/>
              </a:buClr>
              <a:buSzPts val="2400"/>
              <a:buNone/>
              <a:defRPr sz="2400" b="1">
                <a:solidFill>
                  <a:schemeClr val="lt1"/>
                </a:solidFill>
              </a:defRPr>
            </a:lvl5pPr>
            <a:lvl6pPr lvl="5" algn="ctr" rtl="0">
              <a:spcBef>
                <a:spcPts val="0"/>
              </a:spcBef>
              <a:spcAft>
                <a:spcPts val="0"/>
              </a:spcAft>
              <a:buClr>
                <a:schemeClr val="lt1"/>
              </a:buClr>
              <a:buSzPts val="2400"/>
              <a:buNone/>
              <a:defRPr sz="2400" b="1">
                <a:solidFill>
                  <a:schemeClr val="lt1"/>
                </a:solidFill>
              </a:defRPr>
            </a:lvl6pPr>
            <a:lvl7pPr lvl="6" algn="ctr" rtl="0">
              <a:spcBef>
                <a:spcPts val="0"/>
              </a:spcBef>
              <a:spcAft>
                <a:spcPts val="0"/>
              </a:spcAft>
              <a:buClr>
                <a:schemeClr val="lt1"/>
              </a:buClr>
              <a:buSzPts val="2400"/>
              <a:buNone/>
              <a:defRPr sz="2400" b="1">
                <a:solidFill>
                  <a:schemeClr val="lt1"/>
                </a:solidFill>
              </a:defRPr>
            </a:lvl7pPr>
            <a:lvl8pPr lvl="7" algn="ctr" rtl="0">
              <a:spcBef>
                <a:spcPts val="0"/>
              </a:spcBef>
              <a:spcAft>
                <a:spcPts val="0"/>
              </a:spcAft>
              <a:buClr>
                <a:schemeClr val="lt1"/>
              </a:buClr>
              <a:buSzPts val="2400"/>
              <a:buNone/>
              <a:defRPr sz="2400" b="1">
                <a:solidFill>
                  <a:schemeClr val="lt1"/>
                </a:solidFill>
              </a:defRPr>
            </a:lvl8pPr>
            <a:lvl9pPr lvl="8" algn="ctr" rtl="0">
              <a:spcBef>
                <a:spcPts val="0"/>
              </a:spcBef>
              <a:spcAft>
                <a:spcPts val="0"/>
              </a:spcAft>
              <a:buClr>
                <a:schemeClr val="lt1"/>
              </a:buClr>
              <a:buSzPts val="2400"/>
              <a:buNone/>
              <a:defRPr sz="2400" b="1">
                <a:solidFill>
                  <a:schemeClr val="lt1"/>
                </a:solidFill>
              </a:defRPr>
            </a:lvl9pPr>
          </a:lstStyle>
          <a:p>
            <a:endParaRPr/>
          </a:p>
        </p:txBody>
      </p:sp>
      <p:sp>
        <p:nvSpPr>
          <p:cNvPr id="19" name="Google Shape;19;p3"/>
          <p:cNvSpPr/>
          <p:nvPr/>
        </p:nvSpPr>
        <p:spPr>
          <a:xfrm>
            <a:off x="3047704" y="3992850"/>
            <a:ext cx="30477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a:off x="6096271" y="3992850"/>
            <a:ext cx="30477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a:off x="1" y="3992850"/>
            <a:ext cx="30477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txBox="1">
            <a:spLocks noGrp="1"/>
          </p:cNvSpPr>
          <p:nvPr>
            <p:ph type="sldNum" idx="12"/>
          </p:nvPr>
        </p:nvSpPr>
        <p:spPr>
          <a:xfrm>
            <a:off x="-125" y="4830281"/>
            <a:ext cx="9144000" cy="313500"/>
          </a:xfrm>
          <a:prstGeom prst="rect">
            <a:avLst/>
          </a:prstGeom>
        </p:spPr>
        <p:txBody>
          <a:bodyPr spcFirstLastPara="1" wrap="square" lIns="91425" tIns="91425" rIns="91425" bIns="91425" anchor="t"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23"/>
        <p:cNvGrpSpPr/>
        <p:nvPr/>
      </p:nvGrpSpPr>
      <p:grpSpPr>
        <a:xfrm>
          <a:off x="0" y="0"/>
          <a:ext cx="0" cy="0"/>
          <a:chOff x="0" y="0"/>
          <a:chExt cx="0" cy="0"/>
        </a:xfrm>
      </p:grpSpPr>
      <p:sp>
        <p:nvSpPr>
          <p:cNvPr id="24" name="Google Shape;24;p4"/>
          <p:cNvSpPr txBox="1">
            <a:spLocks noGrp="1"/>
          </p:cNvSpPr>
          <p:nvPr>
            <p:ph type="body" idx="1"/>
          </p:nvPr>
        </p:nvSpPr>
        <p:spPr>
          <a:xfrm>
            <a:off x="1710425" y="2161800"/>
            <a:ext cx="5723700" cy="819900"/>
          </a:xfrm>
          <a:prstGeom prst="rect">
            <a:avLst/>
          </a:prstGeom>
        </p:spPr>
        <p:txBody>
          <a:bodyPr spcFirstLastPara="1" wrap="square" lIns="91425" tIns="91425" rIns="91425" bIns="91425" anchor="t" anchorCtr="0">
            <a:noAutofit/>
          </a:bodyPr>
          <a:lstStyle>
            <a:lvl1pPr marL="457200" lvl="0" indent="-381000" algn="ctr" rtl="0">
              <a:spcBef>
                <a:spcPts val="600"/>
              </a:spcBef>
              <a:spcAft>
                <a:spcPts val="0"/>
              </a:spcAft>
              <a:buSzPts val="2400"/>
              <a:buChar char="▷"/>
              <a:defRPr i="1"/>
            </a:lvl1pPr>
            <a:lvl2pPr marL="914400" lvl="1" indent="-381000" algn="ctr" rtl="0">
              <a:spcBef>
                <a:spcPts val="0"/>
              </a:spcBef>
              <a:spcAft>
                <a:spcPts val="0"/>
              </a:spcAft>
              <a:buSzPts val="2400"/>
              <a:buChar char="○"/>
              <a:defRPr i="1"/>
            </a:lvl2pPr>
            <a:lvl3pPr marL="1371600" lvl="2" indent="-381000" algn="ctr" rtl="0">
              <a:spcBef>
                <a:spcPts val="0"/>
              </a:spcBef>
              <a:spcAft>
                <a:spcPts val="0"/>
              </a:spcAft>
              <a:buSzPts val="2400"/>
              <a:buChar char="■"/>
              <a:defRPr i="1"/>
            </a:lvl3pPr>
            <a:lvl4pPr marL="1828800" lvl="3" indent="-381000" algn="ctr" rtl="0">
              <a:spcBef>
                <a:spcPts val="0"/>
              </a:spcBef>
              <a:spcAft>
                <a:spcPts val="0"/>
              </a:spcAft>
              <a:buSzPts val="2400"/>
              <a:buChar char="●"/>
              <a:defRPr i="1"/>
            </a:lvl4pPr>
            <a:lvl5pPr marL="2286000" lvl="4" indent="-381000" algn="ctr" rtl="0">
              <a:spcBef>
                <a:spcPts val="0"/>
              </a:spcBef>
              <a:spcAft>
                <a:spcPts val="0"/>
              </a:spcAft>
              <a:buSzPts val="2400"/>
              <a:buChar char="○"/>
              <a:defRPr i="1"/>
            </a:lvl5pPr>
            <a:lvl6pPr marL="2743200" lvl="5" indent="-381000" algn="ctr" rtl="0">
              <a:spcBef>
                <a:spcPts val="0"/>
              </a:spcBef>
              <a:spcAft>
                <a:spcPts val="0"/>
              </a:spcAft>
              <a:buSzPts val="2400"/>
              <a:buChar char="■"/>
              <a:defRPr i="1"/>
            </a:lvl6pPr>
            <a:lvl7pPr marL="3200400" lvl="6" indent="-381000" algn="ctr" rtl="0">
              <a:spcBef>
                <a:spcPts val="0"/>
              </a:spcBef>
              <a:spcAft>
                <a:spcPts val="0"/>
              </a:spcAft>
              <a:buSzPts val="2400"/>
              <a:buChar char="●"/>
              <a:defRPr i="1"/>
            </a:lvl7pPr>
            <a:lvl8pPr marL="3657600" lvl="7" indent="-381000" algn="ctr" rtl="0">
              <a:spcBef>
                <a:spcPts val="0"/>
              </a:spcBef>
              <a:spcAft>
                <a:spcPts val="0"/>
              </a:spcAft>
              <a:buSzPts val="2400"/>
              <a:buChar char="○"/>
              <a:defRPr i="1"/>
            </a:lvl8pPr>
            <a:lvl9pPr marL="4114800" lvl="8" indent="-381000" algn="ctr">
              <a:spcBef>
                <a:spcPts val="0"/>
              </a:spcBef>
              <a:spcAft>
                <a:spcPts val="0"/>
              </a:spcAft>
              <a:buSzPts val="2400"/>
              <a:buChar char="■"/>
              <a:defRPr i="1"/>
            </a:lvl9pPr>
          </a:lstStyle>
          <a:p>
            <a:endParaRPr/>
          </a:p>
        </p:txBody>
      </p:sp>
      <p:sp>
        <p:nvSpPr>
          <p:cNvPr id="25" name="Google Shape;25;p4"/>
          <p:cNvSpPr txBox="1"/>
          <p:nvPr/>
        </p:nvSpPr>
        <p:spPr>
          <a:xfrm>
            <a:off x="3593400" y="1181419"/>
            <a:ext cx="19572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600" b="1">
                <a:solidFill>
                  <a:schemeClr val="accent6"/>
                </a:solidFill>
              </a:rPr>
              <a:t>“</a:t>
            </a:r>
            <a:endParaRPr sz="9600" b="1">
              <a:solidFill>
                <a:schemeClr val="accent6"/>
              </a:solidFill>
            </a:endParaRPr>
          </a:p>
        </p:txBody>
      </p:sp>
      <p:sp>
        <p:nvSpPr>
          <p:cNvPr id="26" name="Google Shape;26;p4"/>
          <p:cNvSpPr/>
          <p:nvPr/>
        </p:nvSpPr>
        <p:spPr>
          <a:xfrm>
            <a:off x="5723283" y="1599675"/>
            <a:ext cx="17103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a:off x="7434177" y="1599675"/>
            <a:ext cx="17103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p:nvPr/>
        </p:nvSpPr>
        <p:spPr>
          <a:xfrm>
            <a:off x="0" y="1599675"/>
            <a:ext cx="17103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4"/>
          <p:cNvSpPr/>
          <p:nvPr/>
        </p:nvSpPr>
        <p:spPr>
          <a:xfrm>
            <a:off x="1710425" y="1599675"/>
            <a:ext cx="1710300" cy="77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4"/>
          <p:cNvSpPr txBox="1">
            <a:spLocks noGrp="1"/>
          </p:cNvSpPr>
          <p:nvPr>
            <p:ph type="sldNum" idx="12"/>
          </p:nvPr>
        </p:nvSpPr>
        <p:spPr>
          <a:xfrm>
            <a:off x="-125" y="4830281"/>
            <a:ext cx="9144000" cy="313500"/>
          </a:xfrm>
          <a:prstGeom prst="rect">
            <a:avLst/>
          </a:prstGeom>
        </p:spPr>
        <p:txBody>
          <a:bodyPr spcFirstLastPara="1" wrap="square" lIns="91425" tIns="91425" rIns="91425" bIns="91425" anchor="t"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93700" y="358388"/>
            <a:ext cx="6462600" cy="8574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33" name="Google Shape;33;p5"/>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Clr>
                <a:schemeClr val="accent6"/>
              </a:buClr>
              <a:buSzPts val="1800"/>
              <a:buChar char="▷"/>
              <a:defRPr>
                <a:solidFill>
                  <a:schemeClr val="dk1"/>
                </a:solidFill>
              </a:defRPr>
            </a:lvl1pPr>
            <a:lvl2pPr marL="914400" lvl="1" indent="-381000">
              <a:spcBef>
                <a:spcPts val="0"/>
              </a:spcBef>
              <a:spcAft>
                <a:spcPts val="0"/>
              </a:spcAft>
              <a:buClr>
                <a:schemeClr val="dk1"/>
              </a:buClr>
              <a:buSzPts val="2400"/>
              <a:buChar char="○"/>
              <a:defRPr>
                <a:solidFill>
                  <a:schemeClr val="dk1"/>
                </a:solidFill>
              </a:defRPr>
            </a:lvl2pPr>
            <a:lvl3pPr marL="1371600" lvl="2" indent="-381000">
              <a:spcBef>
                <a:spcPts val="0"/>
              </a:spcBef>
              <a:spcAft>
                <a:spcPts val="0"/>
              </a:spcAft>
              <a:buClr>
                <a:schemeClr val="dk1"/>
              </a:buClr>
              <a:buSzPts val="2400"/>
              <a:buChar char="■"/>
              <a:defRPr>
                <a:solidFill>
                  <a:schemeClr val="dk1"/>
                </a:solidFill>
              </a:defRPr>
            </a:lvl3pPr>
            <a:lvl4pPr marL="1828800" lvl="3" indent="-381000">
              <a:spcBef>
                <a:spcPts val="0"/>
              </a:spcBef>
              <a:spcAft>
                <a:spcPts val="0"/>
              </a:spcAft>
              <a:buClr>
                <a:schemeClr val="dk1"/>
              </a:buClr>
              <a:buSzPts val="2400"/>
              <a:buChar char="●"/>
              <a:defRPr>
                <a:solidFill>
                  <a:schemeClr val="dk1"/>
                </a:solidFill>
              </a:defRPr>
            </a:lvl4pPr>
            <a:lvl5pPr marL="2286000" lvl="4" indent="-381000">
              <a:spcBef>
                <a:spcPts val="0"/>
              </a:spcBef>
              <a:spcAft>
                <a:spcPts val="0"/>
              </a:spcAft>
              <a:buClr>
                <a:schemeClr val="dk1"/>
              </a:buClr>
              <a:buSzPts val="2400"/>
              <a:buChar char="○"/>
              <a:defRPr>
                <a:solidFill>
                  <a:schemeClr val="dk1"/>
                </a:solidFill>
              </a:defRPr>
            </a:lvl5pPr>
            <a:lvl6pPr marL="2743200" lvl="5" indent="-381000">
              <a:spcBef>
                <a:spcPts val="0"/>
              </a:spcBef>
              <a:spcAft>
                <a:spcPts val="0"/>
              </a:spcAft>
              <a:buClr>
                <a:schemeClr val="dk1"/>
              </a:buClr>
              <a:buSzPts val="2400"/>
              <a:buChar char="■"/>
              <a:defRPr>
                <a:solidFill>
                  <a:schemeClr val="dk1"/>
                </a:solidFill>
              </a:defRPr>
            </a:lvl6pPr>
            <a:lvl7pPr marL="3200400" lvl="6" indent="-381000">
              <a:spcBef>
                <a:spcPts val="0"/>
              </a:spcBef>
              <a:spcAft>
                <a:spcPts val="0"/>
              </a:spcAft>
              <a:buClr>
                <a:schemeClr val="dk1"/>
              </a:buClr>
              <a:buSzPts val="2400"/>
              <a:buChar char="●"/>
              <a:defRPr>
                <a:solidFill>
                  <a:schemeClr val="dk1"/>
                </a:solidFill>
              </a:defRPr>
            </a:lvl7pPr>
            <a:lvl8pPr marL="3657600" lvl="7" indent="-381000">
              <a:spcBef>
                <a:spcPts val="0"/>
              </a:spcBef>
              <a:spcAft>
                <a:spcPts val="0"/>
              </a:spcAft>
              <a:buClr>
                <a:schemeClr val="dk1"/>
              </a:buClr>
              <a:buSzPts val="2400"/>
              <a:buChar char="○"/>
              <a:defRPr>
                <a:solidFill>
                  <a:schemeClr val="dk1"/>
                </a:solidFill>
              </a:defRPr>
            </a:lvl8pPr>
            <a:lvl9pPr marL="4114800" lvl="8" indent="-381000">
              <a:spcBef>
                <a:spcPts val="0"/>
              </a:spcBef>
              <a:spcAft>
                <a:spcPts val="0"/>
              </a:spcAft>
              <a:buClr>
                <a:schemeClr val="dk1"/>
              </a:buClr>
              <a:buSzPts val="2400"/>
              <a:buChar char="■"/>
              <a:defRPr>
                <a:solidFill>
                  <a:schemeClr val="dk1"/>
                </a:solidFill>
              </a:defRPr>
            </a:lvl9pPr>
          </a:lstStyle>
          <a:p>
            <a:endParaRPr/>
          </a:p>
        </p:txBody>
      </p:sp>
      <p:sp>
        <p:nvSpPr>
          <p:cNvPr id="34" name="Google Shape;34;p5"/>
          <p:cNvSpPr/>
          <p:nvPr/>
        </p:nvSpPr>
        <p:spPr>
          <a:xfrm>
            <a:off x="7356366" y="5066325"/>
            <a:ext cx="8937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a:off x="8250312" y="5066325"/>
            <a:ext cx="8937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5"/>
          <p:cNvSpPr/>
          <p:nvPr/>
        </p:nvSpPr>
        <p:spPr>
          <a:xfrm>
            <a:off x="0" y="5066325"/>
            <a:ext cx="8937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5"/>
          <p:cNvSpPr/>
          <p:nvPr/>
        </p:nvSpPr>
        <p:spPr>
          <a:xfrm>
            <a:off x="893710" y="5066325"/>
            <a:ext cx="6462600" cy="77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5"/>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9"/>
        <p:cNvGrpSpPr/>
        <p:nvPr/>
      </p:nvGrpSpPr>
      <p:grpSpPr>
        <a:xfrm>
          <a:off x="0" y="0"/>
          <a:ext cx="0" cy="0"/>
          <a:chOff x="0" y="0"/>
          <a:chExt cx="0" cy="0"/>
        </a:xfrm>
      </p:grpSpPr>
      <p:sp>
        <p:nvSpPr>
          <p:cNvPr id="40" name="Google Shape;40;p6"/>
          <p:cNvSpPr/>
          <p:nvPr/>
        </p:nvSpPr>
        <p:spPr>
          <a:xfrm>
            <a:off x="7356366" y="5066325"/>
            <a:ext cx="8937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6"/>
          <p:cNvSpPr/>
          <p:nvPr/>
        </p:nvSpPr>
        <p:spPr>
          <a:xfrm>
            <a:off x="8250312" y="5066325"/>
            <a:ext cx="8937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6"/>
          <p:cNvSpPr/>
          <p:nvPr/>
        </p:nvSpPr>
        <p:spPr>
          <a:xfrm>
            <a:off x="0" y="5066325"/>
            <a:ext cx="8937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6"/>
          <p:cNvSpPr/>
          <p:nvPr/>
        </p:nvSpPr>
        <p:spPr>
          <a:xfrm>
            <a:off x="893710" y="5066325"/>
            <a:ext cx="6462600" cy="77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txBox="1">
            <a:spLocks noGrp="1"/>
          </p:cNvSpPr>
          <p:nvPr>
            <p:ph type="title"/>
          </p:nvPr>
        </p:nvSpPr>
        <p:spPr>
          <a:xfrm>
            <a:off x="893700" y="358388"/>
            <a:ext cx="6462600" cy="8574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45" name="Google Shape;45;p6"/>
          <p:cNvSpPr txBox="1">
            <a:spLocks noGrp="1"/>
          </p:cNvSpPr>
          <p:nvPr>
            <p:ph type="body" idx="1"/>
          </p:nvPr>
        </p:nvSpPr>
        <p:spPr>
          <a:xfrm>
            <a:off x="893625" y="1200150"/>
            <a:ext cx="31368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6" name="Google Shape;46;p6"/>
          <p:cNvSpPr txBox="1">
            <a:spLocks noGrp="1"/>
          </p:cNvSpPr>
          <p:nvPr>
            <p:ph type="body" idx="2"/>
          </p:nvPr>
        </p:nvSpPr>
        <p:spPr>
          <a:xfrm>
            <a:off x="4219456" y="1200150"/>
            <a:ext cx="31368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7" name="Google Shape;47;p6"/>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48"/>
        <p:cNvGrpSpPr/>
        <p:nvPr/>
      </p:nvGrpSpPr>
      <p:grpSpPr>
        <a:xfrm>
          <a:off x="0" y="0"/>
          <a:ext cx="0" cy="0"/>
          <a:chOff x="0" y="0"/>
          <a:chExt cx="0" cy="0"/>
        </a:xfrm>
      </p:grpSpPr>
      <p:sp>
        <p:nvSpPr>
          <p:cNvPr id="49" name="Google Shape;49;p7"/>
          <p:cNvSpPr/>
          <p:nvPr/>
        </p:nvSpPr>
        <p:spPr>
          <a:xfrm>
            <a:off x="7356366" y="5066325"/>
            <a:ext cx="8937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7"/>
          <p:cNvSpPr/>
          <p:nvPr/>
        </p:nvSpPr>
        <p:spPr>
          <a:xfrm>
            <a:off x="8250312" y="5066325"/>
            <a:ext cx="8937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a:off x="0" y="5066325"/>
            <a:ext cx="8937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7"/>
          <p:cNvSpPr/>
          <p:nvPr/>
        </p:nvSpPr>
        <p:spPr>
          <a:xfrm>
            <a:off x="893710" y="5066325"/>
            <a:ext cx="6462600" cy="77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7"/>
          <p:cNvSpPr txBox="1">
            <a:spLocks noGrp="1"/>
          </p:cNvSpPr>
          <p:nvPr>
            <p:ph type="title"/>
          </p:nvPr>
        </p:nvSpPr>
        <p:spPr>
          <a:xfrm>
            <a:off x="893700" y="358388"/>
            <a:ext cx="6462600" cy="857400"/>
          </a:xfrm>
          <a:prstGeom prst="rect">
            <a:avLst/>
          </a:prstGeom>
        </p:spPr>
        <p:txBody>
          <a:bodyPr spcFirstLastPara="1" wrap="square" lIns="91425" tIns="91425" rIns="91425" bIns="91425"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54" name="Google Shape;54;p7"/>
          <p:cNvSpPr txBox="1">
            <a:spLocks noGrp="1"/>
          </p:cNvSpPr>
          <p:nvPr>
            <p:ph type="body" idx="1"/>
          </p:nvPr>
        </p:nvSpPr>
        <p:spPr>
          <a:xfrm>
            <a:off x="893700" y="1200150"/>
            <a:ext cx="2371200" cy="37257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55" name="Google Shape;55;p7"/>
          <p:cNvSpPr txBox="1">
            <a:spLocks noGrp="1"/>
          </p:cNvSpPr>
          <p:nvPr>
            <p:ph type="body" idx="2"/>
          </p:nvPr>
        </p:nvSpPr>
        <p:spPr>
          <a:xfrm>
            <a:off x="3386404" y="1200150"/>
            <a:ext cx="2371200" cy="37257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56" name="Google Shape;56;p7"/>
          <p:cNvSpPr txBox="1">
            <a:spLocks noGrp="1"/>
          </p:cNvSpPr>
          <p:nvPr>
            <p:ph type="body" idx="3"/>
          </p:nvPr>
        </p:nvSpPr>
        <p:spPr>
          <a:xfrm>
            <a:off x="5879107" y="1200150"/>
            <a:ext cx="2371200" cy="37257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57" name="Google Shape;57;p7"/>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8"/>
        <p:cNvGrpSpPr/>
        <p:nvPr/>
      </p:nvGrpSpPr>
      <p:grpSpPr>
        <a:xfrm>
          <a:off x="0" y="0"/>
          <a:ext cx="0" cy="0"/>
          <a:chOff x="0" y="0"/>
          <a:chExt cx="0" cy="0"/>
        </a:xfrm>
      </p:grpSpPr>
      <p:sp>
        <p:nvSpPr>
          <p:cNvPr id="59" name="Google Shape;59;p8"/>
          <p:cNvSpPr/>
          <p:nvPr/>
        </p:nvSpPr>
        <p:spPr>
          <a:xfrm>
            <a:off x="7356366" y="5066325"/>
            <a:ext cx="8937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8"/>
          <p:cNvSpPr/>
          <p:nvPr/>
        </p:nvSpPr>
        <p:spPr>
          <a:xfrm>
            <a:off x="8250312" y="5066325"/>
            <a:ext cx="8937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8"/>
          <p:cNvSpPr/>
          <p:nvPr/>
        </p:nvSpPr>
        <p:spPr>
          <a:xfrm>
            <a:off x="0" y="5066325"/>
            <a:ext cx="8937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8"/>
          <p:cNvSpPr/>
          <p:nvPr/>
        </p:nvSpPr>
        <p:spPr>
          <a:xfrm>
            <a:off x="893710" y="5066325"/>
            <a:ext cx="6462600" cy="77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8"/>
          <p:cNvSpPr txBox="1">
            <a:spLocks noGrp="1"/>
          </p:cNvSpPr>
          <p:nvPr>
            <p:ph type="title"/>
          </p:nvPr>
        </p:nvSpPr>
        <p:spPr>
          <a:xfrm>
            <a:off x="893700" y="358388"/>
            <a:ext cx="6462600" cy="8574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64" name="Google Shape;64;p8"/>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5"/>
        <p:cNvGrpSpPr/>
        <p:nvPr/>
      </p:nvGrpSpPr>
      <p:grpSpPr>
        <a:xfrm>
          <a:off x="0" y="0"/>
          <a:ext cx="0" cy="0"/>
          <a:chOff x="0" y="0"/>
          <a:chExt cx="0" cy="0"/>
        </a:xfrm>
      </p:grpSpPr>
      <p:sp>
        <p:nvSpPr>
          <p:cNvPr id="66" name="Google Shape;66;p9"/>
          <p:cNvSpPr/>
          <p:nvPr/>
        </p:nvSpPr>
        <p:spPr>
          <a:xfrm>
            <a:off x="7356366" y="5066325"/>
            <a:ext cx="8937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9"/>
          <p:cNvSpPr/>
          <p:nvPr/>
        </p:nvSpPr>
        <p:spPr>
          <a:xfrm>
            <a:off x="8250312" y="5066325"/>
            <a:ext cx="8937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9"/>
          <p:cNvSpPr/>
          <p:nvPr/>
        </p:nvSpPr>
        <p:spPr>
          <a:xfrm>
            <a:off x="0" y="5066325"/>
            <a:ext cx="8937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9"/>
          <p:cNvSpPr/>
          <p:nvPr/>
        </p:nvSpPr>
        <p:spPr>
          <a:xfrm>
            <a:off x="893710" y="5066325"/>
            <a:ext cx="6462600" cy="77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9"/>
          <p:cNvSpPr txBox="1">
            <a:spLocks noGrp="1"/>
          </p:cNvSpPr>
          <p:nvPr>
            <p:ph type="body" idx="1"/>
          </p:nvPr>
        </p:nvSpPr>
        <p:spPr>
          <a:xfrm>
            <a:off x="893700" y="4649963"/>
            <a:ext cx="6462600" cy="350700"/>
          </a:xfrm>
          <a:prstGeom prst="rect">
            <a:avLst/>
          </a:prstGeom>
        </p:spPr>
        <p:txBody>
          <a:bodyPr spcFirstLastPara="1" wrap="square" lIns="91425" tIns="91425" rIns="91425" bIns="91425" anchor="b" anchorCtr="0">
            <a:noAutofit/>
          </a:bodyPr>
          <a:lstStyle>
            <a:lvl1pPr marL="457200" lvl="0" indent="-228600">
              <a:spcBef>
                <a:spcPts val="360"/>
              </a:spcBef>
              <a:spcAft>
                <a:spcPts val="0"/>
              </a:spcAft>
              <a:buClr>
                <a:schemeClr val="dk2"/>
              </a:buClr>
              <a:buSzPts val="1400"/>
              <a:buNone/>
              <a:defRPr sz="1400">
                <a:solidFill>
                  <a:schemeClr val="dk2"/>
                </a:solidFill>
              </a:defRPr>
            </a:lvl1pPr>
          </a:lstStyle>
          <a:p>
            <a:endParaRPr/>
          </a:p>
        </p:txBody>
      </p:sp>
      <p:sp>
        <p:nvSpPr>
          <p:cNvPr id="71" name="Google Shape;71;p9"/>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2"/>
        <p:cNvGrpSpPr/>
        <p:nvPr/>
      </p:nvGrpSpPr>
      <p:grpSpPr>
        <a:xfrm>
          <a:off x="0" y="0"/>
          <a:ext cx="0" cy="0"/>
          <a:chOff x="0" y="0"/>
          <a:chExt cx="0" cy="0"/>
        </a:xfrm>
      </p:grpSpPr>
      <p:sp>
        <p:nvSpPr>
          <p:cNvPr id="73" name="Google Shape;73;p10"/>
          <p:cNvSpPr/>
          <p:nvPr/>
        </p:nvSpPr>
        <p:spPr>
          <a:xfrm>
            <a:off x="7356366" y="5066325"/>
            <a:ext cx="8937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0"/>
          <p:cNvSpPr/>
          <p:nvPr/>
        </p:nvSpPr>
        <p:spPr>
          <a:xfrm>
            <a:off x="8250312" y="5066325"/>
            <a:ext cx="8937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0"/>
          <p:cNvSpPr/>
          <p:nvPr/>
        </p:nvSpPr>
        <p:spPr>
          <a:xfrm>
            <a:off x="0" y="5066325"/>
            <a:ext cx="8937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0"/>
          <p:cNvSpPr/>
          <p:nvPr/>
        </p:nvSpPr>
        <p:spPr>
          <a:xfrm>
            <a:off x="893710" y="5066325"/>
            <a:ext cx="6462600" cy="77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0"/>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93700" y="358388"/>
            <a:ext cx="6462600" cy="8574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1pPr>
            <a:lvl2pPr lvl="1">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2pPr>
            <a:lvl3pPr lvl="2">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3pPr>
            <a:lvl4pPr lvl="3">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4pPr>
            <a:lvl5pPr lvl="4">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5pPr>
            <a:lvl6pPr lvl="5">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6pPr>
            <a:lvl7pPr lvl="6">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7pPr>
            <a:lvl8pPr lvl="7">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8pPr>
            <a:lvl9pPr lvl="8">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893700" y="1373588"/>
            <a:ext cx="6462600" cy="35523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6"/>
              </a:buClr>
              <a:buSzPts val="2400"/>
              <a:buFont typeface="Lato"/>
              <a:buChar char="▷"/>
              <a:defRPr sz="2400">
                <a:solidFill>
                  <a:schemeClr val="dk1"/>
                </a:solidFill>
                <a:latin typeface="Lato"/>
                <a:ea typeface="Lato"/>
                <a:cs typeface="Lato"/>
                <a:sym typeface="Lato"/>
              </a:defRPr>
            </a:lvl1pPr>
            <a:lvl2pPr marL="914400" lvl="1"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2pPr>
            <a:lvl3pPr marL="1371600" lvl="2"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3pPr>
            <a:lvl4pPr marL="1828800" lvl="3"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4pPr>
            <a:lvl5pPr marL="2286000" lvl="4"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5pPr>
            <a:lvl6pPr marL="2743200" lvl="5"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6pPr>
            <a:lvl7pPr marL="3200400" lvl="6"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7pPr>
            <a:lvl8pPr marL="3657600" lvl="7"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8pPr>
            <a:lvl9pPr marL="4114800" lvl="8"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80575" y="4696933"/>
            <a:ext cx="548700" cy="313500"/>
          </a:xfrm>
          <a:prstGeom prst="rect">
            <a:avLst/>
          </a:prstGeom>
          <a:noFill/>
          <a:ln>
            <a:noFill/>
          </a:ln>
        </p:spPr>
        <p:txBody>
          <a:bodyPr spcFirstLastPara="1" wrap="square" lIns="91425" tIns="91425" rIns="91425" bIns="91425" anchor="t" anchorCtr="0">
            <a:noAutofit/>
          </a:bodyPr>
          <a:lstStyle>
            <a:lvl1pPr lvl="0" algn="r">
              <a:buNone/>
              <a:defRPr sz="1300">
                <a:solidFill>
                  <a:schemeClr val="accent6"/>
                </a:solidFill>
                <a:latin typeface="Lato"/>
                <a:ea typeface="Lato"/>
                <a:cs typeface="Lato"/>
                <a:sym typeface="Lato"/>
              </a:defRPr>
            </a:lvl1pPr>
            <a:lvl2pPr lvl="1" algn="r">
              <a:buNone/>
              <a:defRPr sz="1300">
                <a:solidFill>
                  <a:schemeClr val="accent6"/>
                </a:solidFill>
                <a:latin typeface="Lato"/>
                <a:ea typeface="Lato"/>
                <a:cs typeface="Lato"/>
                <a:sym typeface="Lato"/>
              </a:defRPr>
            </a:lvl2pPr>
            <a:lvl3pPr lvl="2" algn="r">
              <a:buNone/>
              <a:defRPr sz="1300">
                <a:solidFill>
                  <a:schemeClr val="accent6"/>
                </a:solidFill>
                <a:latin typeface="Lato"/>
                <a:ea typeface="Lato"/>
                <a:cs typeface="Lato"/>
                <a:sym typeface="Lato"/>
              </a:defRPr>
            </a:lvl3pPr>
            <a:lvl4pPr lvl="3" algn="r">
              <a:buNone/>
              <a:defRPr sz="1300">
                <a:solidFill>
                  <a:schemeClr val="accent6"/>
                </a:solidFill>
                <a:latin typeface="Lato"/>
                <a:ea typeface="Lato"/>
                <a:cs typeface="Lato"/>
                <a:sym typeface="Lato"/>
              </a:defRPr>
            </a:lvl4pPr>
            <a:lvl5pPr lvl="4" algn="r">
              <a:buNone/>
              <a:defRPr sz="1300">
                <a:solidFill>
                  <a:schemeClr val="accent6"/>
                </a:solidFill>
                <a:latin typeface="Lato"/>
                <a:ea typeface="Lato"/>
                <a:cs typeface="Lato"/>
                <a:sym typeface="Lato"/>
              </a:defRPr>
            </a:lvl5pPr>
            <a:lvl6pPr lvl="5" algn="r">
              <a:buNone/>
              <a:defRPr sz="1300">
                <a:solidFill>
                  <a:schemeClr val="accent6"/>
                </a:solidFill>
                <a:latin typeface="Lato"/>
                <a:ea typeface="Lato"/>
                <a:cs typeface="Lato"/>
                <a:sym typeface="Lato"/>
              </a:defRPr>
            </a:lvl6pPr>
            <a:lvl7pPr lvl="6" algn="r">
              <a:buNone/>
              <a:defRPr sz="1300">
                <a:solidFill>
                  <a:schemeClr val="accent6"/>
                </a:solidFill>
                <a:latin typeface="Lato"/>
                <a:ea typeface="Lato"/>
                <a:cs typeface="Lato"/>
                <a:sym typeface="Lato"/>
              </a:defRPr>
            </a:lvl7pPr>
            <a:lvl8pPr lvl="7" algn="r">
              <a:buNone/>
              <a:defRPr sz="1300">
                <a:solidFill>
                  <a:schemeClr val="accent6"/>
                </a:solidFill>
                <a:latin typeface="Lato"/>
                <a:ea typeface="Lato"/>
                <a:cs typeface="Lato"/>
                <a:sym typeface="Lato"/>
              </a:defRPr>
            </a:lvl8pPr>
            <a:lvl9pPr lvl="8" algn="r">
              <a:buNone/>
              <a:defRPr sz="1300">
                <a:solidFill>
                  <a:schemeClr val="accent6"/>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spd="slow">
    <p:push/>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2"/>
          <p:cNvSpPr txBox="1">
            <a:spLocks noGrp="1"/>
          </p:cNvSpPr>
          <p:nvPr>
            <p:ph type="ctrTitle"/>
          </p:nvPr>
        </p:nvSpPr>
        <p:spPr>
          <a:xfrm>
            <a:off x="645225" y="2762725"/>
            <a:ext cx="67365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5100"/>
              <a:t>Whole Lotto Tokens</a:t>
            </a:r>
            <a:endParaRPr sz="5100"/>
          </a:p>
        </p:txBody>
      </p:sp>
      <p:sp>
        <p:nvSpPr>
          <p:cNvPr id="89" name="Google Shape;89;p12"/>
          <p:cNvSpPr txBox="1"/>
          <p:nvPr/>
        </p:nvSpPr>
        <p:spPr>
          <a:xfrm>
            <a:off x="714125" y="4215175"/>
            <a:ext cx="71928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i="1">
                <a:latin typeface="Lato"/>
                <a:ea typeface="Lato"/>
                <a:cs typeface="Lato"/>
                <a:sym typeface="Lato"/>
              </a:rPr>
              <a:t>Modernizing lottery systems through smart contracts </a:t>
            </a:r>
            <a:endParaRPr sz="2500" i="1">
              <a:latin typeface="Lato"/>
              <a:ea typeface="Lato"/>
              <a:cs typeface="Lato"/>
              <a:sym typeface="Lato"/>
            </a:endParaRPr>
          </a:p>
        </p:txBody>
      </p:sp>
      <p:sp>
        <p:nvSpPr>
          <p:cNvPr id="90" name="Google Shape;90;p12"/>
          <p:cNvSpPr txBox="1"/>
          <p:nvPr/>
        </p:nvSpPr>
        <p:spPr>
          <a:xfrm>
            <a:off x="150700" y="301375"/>
            <a:ext cx="49224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Project 3</a:t>
            </a:r>
            <a:endParaRPr>
              <a:latin typeface="Lato"/>
              <a:ea typeface="Lato"/>
              <a:cs typeface="Lato"/>
              <a:sym typeface="Lato"/>
            </a:endParaRPr>
          </a:p>
          <a:p>
            <a:pPr marL="0" lvl="0" indent="0" algn="l" rtl="0">
              <a:spcBef>
                <a:spcPts val="0"/>
              </a:spcBef>
              <a:spcAft>
                <a:spcPts val="0"/>
              </a:spcAft>
              <a:buNone/>
            </a:pPr>
            <a:r>
              <a:rPr lang="en">
                <a:latin typeface="Lato"/>
                <a:ea typeface="Lato"/>
                <a:cs typeface="Lato"/>
                <a:sym typeface="Lato"/>
              </a:rPr>
              <a:t>Floriane Beyegue, Fareed Freihat, Josh Jaggat, Cassandra Johnson, Ken Lindgren, and Aparna Pooleri</a:t>
            </a:r>
            <a:endParaRPr>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26"/>
        <p:cNvGrpSpPr/>
        <p:nvPr/>
      </p:nvGrpSpPr>
      <p:grpSpPr>
        <a:xfrm>
          <a:off x="0" y="0"/>
          <a:ext cx="0" cy="0"/>
          <a:chOff x="0" y="0"/>
          <a:chExt cx="0" cy="0"/>
        </a:xfrm>
      </p:grpSpPr>
      <p:sp>
        <p:nvSpPr>
          <p:cNvPr id="227" name="Google Shape;227;p21"/>
          <p:cNvSpPr/>
          <p:nvPr/>
        </p:nvSpPr>
        <p:spPr>
          <a:xfrm>
            <a:off x="5804991" y="1651700"/>
            <a:ext cx="2696100" cy="581400"/>
          </a:xfrm>
          <a:prstGeom prst="chevron">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SzPts val="1100"/>
              <a:buNone/>
            </a:pPr>
            <a:r>
              <a:rPr lang="en" sz="2400">
                <a:solidFill>
                  <a:schemeClr val="lt1"/>
                </a:solidFill>
                <a:latin typeface="Raleway"/>
                <a:ea typeface="Raleway"/>
                <a:cs typeface="Raleway"/>
                <a:sym typeface="Raleway"/>
              </a:rPr>
              <a:t>  </a:t>
            </a:r>
            <a:endParaRPr>
              <a:solidFill>
                <a:schemeClr val="lt1"/>
              </a:solidFill>
              <a:latin typeface="Lato"/>
              <a:ea typeface="Lato"/>
              <a:cs typeface="Lato"/>
              <a:sym typeface="Lato"/>
            </a:endParaRPr>
          </a:p>
        </p:txBody>
      </p:sp>
      <p:sp>
        <p:nvSpPr>
          <p:cNvPr id="228" name="Google Shape;228;p21"/>
          <p:cNvSpPr/>
          <p:nvPr/>
        </p:nvSpPr>
        <p:spPr>
          <a:xfrm>
            <a:off x="3192210" y="1651700"/>
            <a:ext cx="2696100" cy="581400"/>
          </a:xfrm>
          <a:prstGeom prst="chevron">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SzPts val="1100"/>
              <a:buNone/>
            </a:pPr>
            <a:r>
              <a:rPr lang="en" sz="2400">
                <a:solidFill>
                  <a:schemeClr val="lt1"/>
                </a:solidFill>
                <a:latin typeface="Raleway"/>
                <a:ea typeface="Raleway"/>
                <a:cs typeface="Raleway"/>
                <a:sym typeface="Raleway"/>
              </a:rPr>
              <a:t>  </a:t>
            </a:r>
            <a:endParaRPr>
              <a:solidFill>
                <a:schemeClr val="lt1"/>
              </a:solidFill>
              <a:latin typeface="Lato"/>
              <a:ea typeface="Lato"/>
              <a:cs typeface="Lato"/>
              <a:sym typeface="Lato"/>
            </a:endParaRPr>
          </a:p>
        </p:txBody>
      </p:sp>
      <p:sp>
        <p:nvSpPr>
          <p:cNvPr id="229" name="Google Shape;229;p21"/>
          <p:cNvSpPr/>
          <p:nvPr/>
        </p:nvSpPr>
        <p:spPr>
          <a:xfrm>
            <a:off x="606325" y="1651695"/>
            <a:ext cx="2673300" cy="581400"/>
          </a:xfrm>
          <a:prstGeom prst="homePlate">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SzPts val="1100"/>
              <a:buNone/>
            </a:pPr>
            <a:endParaRPr sz="2400">
              <a:solidFill>
                <a:schemeClr val="lt1"/>
              </a:solidFill>
              <a:latin typeface="Raleway"/>
              <a:ea typeface="Raleway"/>
              <a:cs typeface="Raleway"/>
              <a:sym typeface="Raleway"/>
            </a:endParaRPr>
          </a:p>
        </p:txBody>
      </p:sp>
      <p:sp>
        <p:nvSpPr>
          <p:cNvPr id="230" name="Google Shape;230;p21"/>
          <p:cNvSpPr txBox="1">
            <a:spLocks noGrp="1"/>
          </p:cNvSpPr>
          <p:nvPr>
            <p:ph type="title"/>
          </p:nvPr>
        </p:nvSpPr>
        <p:spPr>
          <a:xfrm>
            <a:off x="893700" y="4345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rgbClr val="000000"/>
                </a:solidFill>
              </a:rPr>
              <a:t>Next Steps</a:t>
            </a:r>
            <a:endParaRPr>
              <a:solidFill>
                <a:srgbClr val="000000"/>
              </a:solidFill>
            </a:endParaRPr>
          </a:p>
        </p:txBody>
      </p:sp>
      <p:sp>
        <p:nvSpPr>
          <p:cNvPr id="231" name="Google Shape;231;p21"/>
          <p:cNvSpPr txBox="1">
            <a:spLocks noGrp="1"/>
          </p:cNvSpPr>
          <p:nvPr>
            <p:ph type="body" idx="1"/>
          </p:nvPr>
        </p:nvSpPr>
        <p:spPr>
          <a:xfrm>
            <a:off x="726437" y="1647900"/>
            <a:ext cx="2514000" cy="16101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900" b="1">
                <a:solidFill>
                  <a:srgbClr val="FFFFFF"/>
                </a:solidFill>
              </a:rPr>
              <a:t>Exchange Rate</a:t>
            </a:r>
            <a:endParaRPr sz="1900" b="1">
              <a:solidFill>
                <a:srgbClr val="FFFFFF"/>
              </a:solidFill>
            </a:endParaRPr>
          </a:p>
          <a:p>
            <a:pPr marL="0" lvl="0" indent="0" algn="l" rtl="0">
              <a:spcBef>
                <a:spcPts val="600"/>
              </a:spcBef>
              <a:spcAft>
                <a:spcPts val="0"/>
              </a:spcAft>
              <a:buNone/>
            </a:pPr>
            <a:endParaRPr sz="1800">
              <a:solidFill>
                <a:srgbClr val="000000"/>
              </a:solidFill>
            </a:endParaRPr>
          </a:p>
          <a:p>
            <a:pPr marL="0" lvl="0" indent="0" algn="l" rtl="0">
              <a:spcBef>
                <a:spcPts val="600"/>
              </a:spcBef>
              <a:spcAft>
                <a:spcPts val="0"/>
              </a:spcAft>
              <a:buNone/>
            </a:pPr>
            <a:r>
              <a:rPr lang="en" sz="1900">
                <a:solidFill>
                  <a:srgbClr val="000000"/>
                </a:solidFill>
              </a:rPr>
              <a:t>Use </a:t>
            </a:r>
            <a:r>
              <a:rPr lang="en" sz="1900">
                <a:solidFill>
                  <a:schemeClr val="accent2"/>
                </a:solidFill>
              </a:rPr>
              <a:t>multiple types </a:t>
            </a:r>
            <a:r>
              <a:rPr lang="en" sz="1900">
                <a:solidFill>
                  <a:srgbClr val="000000"/>
                </a:solidFill>
              </a:rPr>
              <a:t>of cryptocurrency in the </a:t>
            </a:r>
            <a:r>
              <a:rPr lang="en" sz="1900">
                <a:solidFill>
                  <a:schemeClr val="accent2"/>
                </a:solidFill>
              </a:rPr>
              <a:t>same</a:t>
            </a:r>
            <a:r>
              <a:rPr lang="en" sz="1900">
                <a:solidFill>
                  <a:srgbClr val="000000"/>
                </a:solidFill>
              </a:rPr>
              <a:t> contract</a:t>
            </a:r>
            <a:endParaRPr sz="1900">
              <a:solidFill>
                <a:srgbClr val="000000"/>
              </a:solidFill>
            </a:endParaRPr>
          </a:p>
        </p:txBody>
      </p:sp>
      <p:sp>
        <p:nvSpPr>
          <p:cNvPr id="232" name="Google Shape;232;p21"/>
          <p:cNvSpPr txBox="1">
            <a:spLocks noGrp="1"/>
          </p:cNvSpPr>
          <p:nvPr>
            <p:ph type="body" idx="2"/>
          </p:nvPr>
        </p:nvSpPr>
        <p:spPr>
          <a:xfrm>
            <a:off x="3556889" y="1647900"/>
            <a:ext cx="2331600" cy="26931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900" b="1">
                <a:solidFill>
                  <a:srgbClr val="FFFFFF"/>
                </a:solidFill>
              </a:rPr>
              <a:t>Other Methods</a:t>
            </a:r>
            <a:endParaRPr sz="1900" b="1">
              <a:solidFill>
                <a:srgbClr val="FFFFFF"/>
              </a:solidFill>
            </a:endParaRPr>
          </a:p>
          <a:p>
            <a:pPr marL="0" lvl="0" indent="0" algn="l" rtl="0">
              <a:spcBef>
                <a:spcPts val="600"/>
              </a:spcBef>
              <a:spcAft>
                <a:spcPts val="0"/>
              </a:spcAft>
              <a:buNone/>
            </a:pPr>
            <a:endParaRPr sz="1800" b="1">
              <a:solidFill>
                <a:srgbClr val="000000"/>
              </a:solidFill>
            </a:endParaRPr>
          </a:p>
          <a:p>
            <a:pPr marL="0" lvl="0" indent="0" algn="l" rtl="0">
              <a:spcBef>
                <a:spcPts val="600"/>
              </a:spcBef>
              <a:spcAft>
                <a:spcPts val="0"/>
              </a:spcAft>
              <a:buNone/>
            </a:pPr>
            <a:r>
              <a:rPr lang="en" sz="1900">
                <a:solidFill>
                  <a:srgbClr val="000000"/>
                </a:solidFill>
              </a:rPr>
              <a:t>Have users </a:t>
            </a:r>
            <a:r>
              <a:rPr lang="en" sz="1900">
                <a:solidFill>
                  <a:schemeClr val="accent3"/>
                </a:solidFill>
              </a:rPr>
              <a:t>pick a number</a:t>
            </a:r>
            <a:r>
              <a:rPr lang="en" sz="1900">
                <a:solidFill>
                  <a:srgbClr val="000000"/>
                </a:solidFill>
              </a:rPr>
              <a:t> to win instead of assigning a </a:t>
            </a:r>
            <a:r>
              <a:rPr lang="en" sz="1900">
                <a:solidFill>
                  <a:schemeClr val="accent3"/>
                </a:solidFill>
              </a:rPr>
              <a:t>random</a:t>
            </a:r>
            <a:r>
              <a:rPr lang="en" sz="1900">
                <a:solidFill>
                  <a:srgbClr val="000000"/>
                </a:solidFill>
              </a:rPr>
              <a:t> winner</a:t>
            </a:r>
            <a:endParaRPr sz="1900">
              <a:solidFill>
                <a:srgbClr val="000000"/>
              </a:solidFill>
            </a:endParaRPr>
          </a:p>
        </p:txBody>
      </p:sp>
      <p:sp>
        <p:nvSpPr>
          <p:cNvPr id="233" name="Google Shape;233;p21"/>
          <p:cNvSpPr txBox="1">
            <a:spLocks noGrp="1"/>
          </p:cNvSpPr>
          <p:nvPr>
            <p:ph type="body" idx="3"/>
          </p:nvPr>
        </p:nvSpPr>
        <p:spPr>
          <a:xfrm>
            <a:off x="6282872" y="1647900"/>
            <a:ext cx="2589300" cy="16101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900" b="1">
                <a:solidFill>
                  <a:schemeClr val="lt1"/>
                </a:solidFill>
              </a:rPr>
              <a:t>More Security </a:t>
            </a:r>
            <a:endParaRPr sz="1900" b="1">
              <a:solidFill>
                <a:schemeClr val="lt1"/>
              </a:solidFill>
            </a:endParaRPr>
          </a:p>
          <a:p>
            <a:pPr marL="0" lvl="0" indent="0" algn="l" rtl="0">
              <a:spcBef>
                <a:spcPts val="600"/>
              </a:spcBef>
              <a:spcAft>
                <a:spcPts val="0"/>
              </a:spcAft>
              <a:buNone/>
            </a:pPr>
            <a:endParaRPr sz="1800">
              <a:solidFill>
                <a:srgbClr val="000000"/>
              </a:solidFill>
            </a:endParaRPr>
          </a:p>
          <a:p>
            <a:pPr marL="0" lvl="0" indent="0" algn="l" rtl="0">
              <a:spcBef>
                <a:spcPts val="600"/>
              </a:spcBef>
              <a:spcAft>
                <a:spcPts val="0"/>
              </a:spcAft>
              <a:buNone/>
            </a:pPr>
            <a:r>
              <a:rPr lang="en" sz="1900">
                <a:solidFill>
                  <a:schemeClr val="accent4"/>
                </a:solidFill>
              </a:rPr>
              <a:t>Restrict</a:t>
            </a:r>
            <a:r>
              <a:rPr lang="en" sz="1900">
                <a:solidFill>
                  <a:srgbClr val="000000"/>
                </a:solidFill>
              </a:rPr>
              <a:t> certain functionality to the </a:t>
            </a:r>
            <a:r>
              <a:rPr lang="en" sz="1900">
                <a:solidFill>
                  <a:schemeClr val="accent4"/>
                </a:solidFill>
              </a:rPr>
              <a:t>contract owner </a:t>
            </a:r>
            <a:r>
              <a:rPr lang="en" sz="1900">
                <a:solidFill>
                  <a:srgbClr val="000000"/>
                </a:solidFill>
              </a:rPr>
              <a:t> </a:t>
            </a:r>
            <a:endParaRPr sz="1900">
              <a:solidFill>
                <a:srgbClr val="000000"/>
              </a:solidFill>
            </a:endParaRPr>
          </a:p>
          <a:p>
            <a:pPr marL="0" lvl="0" indent="0" algn="l" rtl="0">
              <a:spcBef>
                <a:spcPts val="600"/>
              </a:spcBef>
              <a:spcAft>
                <a:spcPts val="0"/>
              </a:spcAft>
              <a:buNone/>
            </a:pPr>
            <a:endParaRPr sz="1900">
              <a:solidFill>
                <a:srgbClr val="000000"/>
              </a:solidFill>
            </a:endParaRPr>
          </a:p>
        </p:txBody>
      </p:sp>
      <p:sp>
        <p:nvSpPr>
          <p:cNvPr id="234" name="Google Shape;234;p21"/>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238"/>
        <p:cNvGrpSpPr/>
        <p:nvPr/>
      </p:nvGrpSpPr>
      <p:grpSpPr>
        <a:xfrm>
          <a:off x="0" y="0"/>
          <a:ext cx="0" cy="0"/>
          <a:chOff x="0" y="0"/>
          <a:chExt cx="0" cy="0"/>
        </a:xfrm>
      </p:grpSpPr>
      <p:sp>
        <p:nvSpPr>
          <p:cNvPr id="239" name="Google Shape;239;p22"/>
          <p:cNvSpPr txBox="1">
            <a:spLocks noGrp="1"/>
          </p:cNvSpPr>
          <p:nvPr>
            <p:ph type="ctrTitle" idx="4294967295"/>
          </p:nvPr>
        </p:nvSpPr>
        <p:spPr>
          <a:xfrm>
            <a:off x="916025" y="726094"/>
            <a:ext cx="55611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a:solidFill>
                  <a:srgbClr val="24292E"/>
                </a:solidFill>
              </a:rPr>
              <a:t>Thanks!</a:t>
            </a:r>
            <a:endParaRPr sz="6000">
              <a:solidFill>
                <a:srgbClr val="24292E"/>
              </a:solidFill>
            </a:endParaRPr>
          </a:p>
        </p:txBody>
      </p:sp>
      <p:sp>
        <p:nvSpPr>
          <p:cNvPr id="240" name="Google Shape;240;p22"/>
          <p:cNvSpPr txBox="1">
            <a:spLocks noGrp="1"/>
          </p:cNvSpPr>
          <p:nvPr>
            <p:ph type="subTitle" idx="4294967295"/>
          </p:nvPr>
        </p:nvSpPr>
        <p:spPr>
          <a:xfrm>
            <a:off x="916025" y="1754213"/>
            <a:ext cx="5561100"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4800" b="1">
                <a:solidFill>
                  <a:schemeClr val="accent1"/>
                </a:solidFill>
              </a:rPr>
              <a:t>Any questions?</a:t>
            </a:r>
            <a:endParaRPr sz="4800" b="1">
              <a:solidFill>
                <a:schemeClr val="accent1"/>
              </a:solidFill>
            </a:endParaRPr>
          </a:p>
        </p:txBody>
      </p:sp>
      <p:sp>
        <p:nvSpPr>
          <p:cNvPr id="241" name="Google Shape;241;p22"/>
          <p:cNvSpPr txBox="1">
            <a:spLocks noGrp="1"/>
          </p:cNvSpPr>
          <p:nvPr>
            <p:ph type="body" idx="4294967295"/>
          </p:nvPr>
        </p:nvSpPr>
        <p:spPr>
          <a:xfrm>
            <a:off x="5808625" y="4312625"/>
            <a:ext cx="2903400" cy="697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solidFill>
                  <a:srgbClr val="24292E"/>
                </a:solidFill>
              </a:rPr>
              <a:t>We’ll miss you guys.</a:t>
            </a:r>
            <a:endParaRPr sz="2400">
              <a:solidFill>
                <a:srgbClr val="24292E"/>
              </a:solidFill>
            </a:endParaRPr>
          </a:p>
        </p:txBody>
      </p:sp>
      <p:sp>
        <p:nvSpPr>
          <p:cNvPr id="242" name="Google Shape;242;p22"/>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94"/>
        <p:cNvGrpSpPr/>
        <p:nvPr/>
      </p:nvGrpSpPr>
      <p:grpSpPr>
        <a:xfrm>
          <a:off x="0" y="0"/>
          <a:ext cx="0" cy="0"/>
          <a:chOff x="0" y="0"/>
          <a:chExt cx="0" cy="0"/>
        </a:xfrm>
      </p:grpSpPr>
      <p:sp>
        <p:nvSpPr>
          <p:cNvPr id="95" name="Google Shape;95;p13"/>
          <p:cNvSpPr txBox="1">
            <a:spLocks noGrp="1"/>
          </p:cNvSpPr>
          <p:nvPr>
            <p:ph type="ctrTitle" idx="4294967295"/>
          </p:nvPr>
        </p:nvSpPr>
        <p:spPr>
          <a:xfrm>
            <a:off x="778225" y="2383444"/>
            <a:ext cx="66231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500">
                <a:solidFill>
                  <a:srgbClr val="24292E"/>
                </a:solidFill>
              </a:rPr>
              <a:t>Lottery Contract</a:t>
            </a:r>
            <a:endParaRPr sz="4500">
              <a:solidFill>
                <a:srgbClr val="24292E"/>
              </a:solidFill>
            </a:endParaRPr>
          </a:p>
        </p:txBody>
      </p:sp>
      <p:sp>
        <p:nvSpPr>
          <p:cNvPr id="96" name="Google Shape;96;p13"/>
          <p:cNvSpPr txBox="1">
            <a:spLocks noGrp="1"/>
          </p:cNvSpPr>
          <p:nvPr>
            <p:ph type="subTitle" idx="4294967295"/>
          </p:nvPr>
        </p:nvSpPr>
        <p:spPr>
          <a:xfrm>
            <a:off x="778225" y="3731573"/>
            <a:ext cx="6623100" cy="6816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 sz="2500">
                <a:solidFill>
                  <a:srgbClr val="24292E"/>
                </a:solidFill>
              </a:rPr>
              <a:t>Create an </a:t>
            </a:r>
            <a:r>
              <a:rPr lang="en" sz="2500">
                <a:solidFill>
                  <a:schemeClr val="accent1"/>
                </a:solidFill>
              </a:rPr>
              <a:t>interactive lottery system</a:t>
            </a:r>
            <a:r>
              <a:rPr lang="en" sz="2500">
                <a:solidFill>
                  <a:srgbClr val="24292E"/>
                </a:solidFill>
              </a:rPr>
              <a:t> through </a:t>
            </a:r>
            <a:r>
              <a:rPr lang="en" sz="2500">
                <a:solidFill>
                  <a:schemeClr val="dk2"/>
                </a:solidFill>
              </a:rPr>
              <a:t>smart contracts</a:t>
            </a:r>
            <a:r>
              <a:rPr lang="en" sz="2500">
                <a:solidFill>
                  <a:srgbClr val="24292E"/>
                </a:solidFill>
              </a:rPr>
              <a:t> utilizing</a:t>
            </a:r>
            <a:r>
              <a:rPr lang="en" sz="2500">
                <a:solidFill>
                  <a:schemeClr val="accent1"/>
                </a:solidFill>
              </a:rPr>
              <a:t> Solidity</a:t>
            </a:r>
            <a:endParaRPr sz="2500">
              <a:solidFill>
                <a:schemeClr val="accent1"/>
              </a:solidFill>
            </a:endParaRPr>
          </a:p>
        </p:txBody>
      </p:sp>
      <p:sp>
        <p:nvSpPr>
          <p:cNvPr id="97" name="Google Shape;97;p13"/>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
        <p:nvSpPr>
          <p:cNvPr id="98" name="Google Shape;98;p13"/>
          <p:cNvSpPr txBox="1"/>
          <p:nvPr/>
        </p:nvSpPr>
        <p:spPr>
          <a:xfrm>
            <a:off x="5633875" y="-3126650"/>
            <a:ext cx="7362300" cy="85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ato"/>
              <a:ea typeface="Lato"/>
              <a:cs typeface="Lato"/>
              <a:sym typeface="Lato"/>
            </a:endParaRPr>
          </a:p>
        </p:txBody>
      </p:sp>
      <p:sp>
        <p:nvSpPr>
          <p:cNvPr id="99" name="Google Shape;99;p13"/>
          <p:cNvSpPr txBox="1"/>
          <p:nvPr/>
        </p:nvSpPr>
        <p:spPr>
          <a:xfrm>
            <a:off x="7256200" y="-2182750"/>
            <a:ext cx="7362300" cy="85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ato"/>
              <a:ea typeface="Lato"/>
              <a:cs typeface="Lato"/>
              <a:sym typeface="Lato"/>
            </a:endParaRPr>
          </a:p>
        </p:txBody>
      </p:sp>
      <p:pic>
        <p:nvPicPr>
          <p:cNvPr id="100" name="Google Shape;100;p13"/>
          <p:cNvPicPr preferRelativeResize="0"/>
          <p:nvPr/>
        </p:nvPicPr>
        <p:blipFill>
          <a:blip r:embed="rId3">
            <a:alphaModFix/>
          </a:blip>
          <a:stretch>
            <a:fillRect/>
          </a:stretch>
        </p:blipFill>
        <p:spPr>
          <a:xfrm>
            <a:off x="4709024" y="304800"/>
            <a:ext cx="3978267" cy="2078645"/>
          </a:xfrm>
          <a:prstGeom prst="rect">
            <a:avLst/>
          </a:prstGeom>
          <a:noFill/>
          <a:ln w="19050" cap="flat" cmpd="sng">
            <a:solidFill>
              <a:schemeClr val="lt1"/>
            </a:solidFill>
            <a:prstDash val="solid"/>
            <a:round/>
            <a:headEnd type="none" w="sm" len="sm"/>
            <a:tailEnd type="none" w="sm" len="sm"/>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4"/>
          <p:cNvSpPr txBox="1">
            <a:spLocks noGrp="1"/>
          </p:cNvSpPr>
          <p:nvPr>
            <p:ph type="ctrTitle"/>
          </p:nvPr>
        </p:nvSpPr>
        <p:spPr>
          <a:xfrm>
            <a:off x="685800" y="1583342"/>
            <a:ext cx="77724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7200">
                <a:solidFill>
                  <a:schemeClr val="accent2"/>
                </a:solidFill>
              </a:rPr>
              <a:t>1.</a:t>
            </a:r>
            <a:endParaRPr sz="7200">
              <a:solidFill>
                <a:schemeClr val="accent2"/>
              </a:solidFill>
            </a:endParaRPr>
          </a:p>
          <a:p>
            <a:pPr marL="0" lvl="0" indent="0" algn="ctr" rtl="0">
              <a:spcBef>
                <a:spcPts val="0"/>
              </a:spcBef>
              <a:spcAft>
                <a:spcPts val="0"/>
              </a:spcAft>
              <a:buNone/>
            </a:pPr>
            <a:r>
              <a:rPr lang="en"/>
              <a:t>Project Background!</a:t>
            </a:r>
            <a:endParaRPr/>
          </a:p>
        </p:txBody>
      </p:sp>
      <p:sp>
        <p:nvSpPr>
          <p:cNvPr id="106" name="Google Shape;106;p14"/>
          <p:cNvSpPr txBox="1">
            <a:spLocks noGrp="1"/>
          </p:cNvSpPr>
          <p:nvPr>
            <p:ph type="subTitle" idx="1"/>
          </p:nvPr>
        </p:nvSpPr>
        <p:spPr>
          <a:xfrm>
            <a:off x="685800" y="2840053"/>
            <a:ext cx="7772400" cy="7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Here’s a bit more about our idea.</a:t>
            </a:r>
            <a:endParaRPr/>
          </a:p>
        </p:txBody>
      </p:sp>
      <p:sp>
        <p:nvSpPr>
          <p:cNvPr id="107" name="Google Shape;107;p14"/>
          <p:cNvSpPr txBox="1">
            <a:spLocks noGrp="1"/>
          </p:cNvSpPr>
          <p:nvPr>
            <p:ph type="sldNum" idx="12"/>
          </p:nvPr>
        </p:nvSpPr>
        <p:spPr>
          <a:xfrm>
            <a:off x="-125" y="4830281"/>
            <a:ext cx="9144000" cy="313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5"/>
          <p:cNvSpPr txBox="1">
            <a:spLocks noGrp="1"/>
          </p:cNvSpPr>
          <p:nvPr>
            <p:ph type="title"/>
          </p:nvPr>
        </p:nvSpPr>
        <p:spPr>
          <a:xfrm>
            <a:off x="837175" y="3583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rgbClr val="434343"/>
                </a:solidFill>
              </a:rPr>
              <a:t>Objectives </a:t>
            </a:r>
            <a:endParaRPr>
              <a:solidFill>
                <a:srgbClr val="434343"/>
              </a:solidFill>
            </a:endParaRPr>
          </a:p>
        </p:txBody>
      </p:sp>
      <p:grpSp>
        <p:nvGrpSpPr>
          <p:cNvPr id="113" name="Google Shape;113;p15"/>
          <p:cNvGrpSpPr/>
          <p:nvPr/>
        </p:nvGrpSpPr>
        <p:grpSpPr>
          <a:xfrm>
            <a:off x="4370399" y="1650217"/>
            <a:ext cx="2469027" cy="2612288"/>
            <a:chOff x="5632317" y="1189775"/>
            <a:chExt cx="3305700" cy="3483050"/>
          </a:xfrm>
        </p:grpSpPr>
        <p:sp>
          <p:nvSpPr>
            <p:cNvPr id="114" name="Google Shape;114;p15"/>
            <p:cNvSpPr/>
            <p:nvPr/>
          </p:nvSpPr>
          <p:spPr>
            <a:xfrm>
              <a:off x="5632317" y="1189775"/>
              <a:ext cx="3305700" cy="669000"/>
            </a:xfrm>
            <a:prstGeom prst="chevron">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SzPts val="1100"/>
                <a:buNone/>
              </a:pPr>
              <a:r>
                <a:rPr lang="en" sz="2400">
                  <a:solidFill>
                    <a:schemeClr val="lt1"/>
                  </a:solidFill>
                  <a:latin typeface="Raleway"/>
                  <a:ea typeface="Raleway"/>
                  <a:cs typeface="Raleway"/>
                  <a:sym typeface="Raleway"/>
                </a:rPr>
                <a:t>  Third</a:t>
              </a:r>
              <a:endParaRPr>
                <a:solidFill>
                  <a:schemeClr val="lt1"/>
                </a:solidFill>
                <a:latin typeface="Lato"/>
                <a:ea typeface="Lato"/>
                <a:cs typeface="Lato"/>
                <a:sym typeface="Lato"/>
              </a:endParaRPr>
            </a:p>
          </p:txBody>
        </p:sp>
        <p:sp>
          <p:nvSpPr>
            <p:cNvPr id="115" name="Google Shape;115;p15"/>
            <p:cNvSpPr txBox="1"/>
            <p:nvPr/>
          </p:nvSpPr>
          <p:spPr>
            <a:xfrm>
              <a:off x="6167063" y="2057125"/>
              <a:ext cx="2236200" cy="261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600">
                  <a:solidFill>
                    <a:schemeClr val="accent3"/>
                  </a:solidFill>
                  <a:latin typeface="Lato"/>
                  <a:ea typeface="Lato"/>
                  <a:cs typeface="Lato"/>
                  <a:sym typeface="Lato"/>
                </a:rPr>
                <a:t>Select</a:t>
              </a:r>
              <a:r>
                <a:rPr lang="en" sz="1600">
                  <a:solidFill>
                    <a:srgbClr val="434343"/>
                  </a:solidFill>
                  <a:latin typeface="Lato"/>
                  <a:ea typeface="Lato"/>
                  <a:cs typeface="Lato"/>
                  <a:sym typeface="Lato"/>
                </a:rPr>
                <a:t> a randomized winner</a:t>
              </a:r>
              <a:endParaRPr sz="1200">
                <a:solidFill>
                  <a:srgbClr val="434343"/>
                </a:solidFill>
                <a:latin typeface="Lato"/>
                <a:ea typeface="Lato"/>
                <a:cs typeface="Lato"/>
                <a:sym typeface="Lato"/>
              </a:endParaRPr>
            </a:p>
          </p:txBody>
        </p:sp>
      </p:grpSp>
      <p:grpSp>
        <p:nvGrpSpPr>
          <p:cNvPr id="116" name="Google Shape;116;p15"/>
          <p:cNvGrpSpPr/>
          <p:nvPr/>
        </p:nvGrpSpPr>
        <p:grpSpPr>
          <a:xfrm>
            <a:off x="137175" y="1650288"/>
            <a:ext cx="2468865" cy="2612124"/>
            <a:chOff x="0" y="1189989"/>
            <a:chExt cx="3510900" cy="3482833"/>
          </a:xfrm>
        </p:grpSpPr>
        <p:sp>
          <p:nvSpPr>
            <p:cNvPr id="117" name="Google Shape;117;p15"/>
            <p:cNvSpPr/>
            <p:nvPr/>
          </p:nvSpPr>
          <p:spPr>
            <a:xfrm>
              <a:off x="0" y="1189989"/>
              <a:ext cx="3510900" cy="669000"/>
            </a:xfrm>
            <a:prstGeom prst="homePlate">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SzPts val="1100"/>
                <a:buNone/>
              </a:pPr>
              <a:r>
                <a:rPr lang="en" sz="2400">
                  <a:solidFill>
                    <a:schemeClr val="lt1"/>
                  </a:solidFill>
                  <a:latin typeface="Raleway"/>
                  <a:ea typeface="Raleway"/>
                  <a:cs typeface="Raleway"/>
                  <a:sym typeface="Raleway"/>
                </a:rPr>
                <a:t>    First</a:t>
              </a:r>
              <a:endParaRPr sz="2400">
                <a:solidFill>
                  <a:schemeClr val="lt1"/>
                </a:solidFill>
                <a:latin typeface="Raleway"/>
                <a:ea typeface="Raleway"/>
                <a:cs typeface="Raleway"/>
                <a:sym typeface="Raleway"/>
              </a:endParaRPr>
            </a:p>
          </p:txBody>
        </p:sp>
        <p:sp>
          <p:nvSpPr>
            <p:cNvPr id="118" name="Google Shape;118;p15"/>
            <p:cNvSpPr txBox="1"/>
            <p:nvPr/>
          </p:nvSpPr>
          <p:spPr>
            <a:xfrm>
              <a:off x="421608" y="2057122"/>
              <a:ext cx="2459400" cy="261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600">
                  <a:solidFill>
                    <a:schemeClr val="accent2"/>
                  </a:solidFill>
                  <a:latin typeface="Lato"/>
                  <a:ea typeface="Lato"/>
                  <a:cs typeface="Lato"/>
                  <a:sym typeface="Lato"/>
                </a:rPr>
                <a:t>Allow</a:t>
              </a:r>
              <a:r>
                <a:rPr lang="en" sz="1600">
                  <a:solidFill>
                    <a:srgbClr val="434343"/>
                  </a:solidFill>
                  <a:latin typeface="Lato"/>
                  <a:ea typeface="Lato"/>
                  <a:cs typeface="Lato"/>
                  <a:sym typeface="Lato"/>
                </a:rPr>
                <a:t> multiple addresses to </a:t>
              </a:r>
              <a:r>
                <a:rPr lang="en" sz="1600">
                  <a:solidFill>
                    <a:schemeClr val="accent2"/>
                  </a:solidFill>
                  <a:latin typeface="Lato"/>
                  <a:ea typeface="Lato"/>
                  <a:cs typeface="Lato"/>
                  <a:sym typeface="Lato"/>
                </a:rPr>
                <a:t>purchase</a:t>
              </a:r>
              <a:r>
                <a:rPr lang="en" sz="1600">
                  <a:solidFill>
                    <a:srgbClr val="434343"/>
                  </a:solidFill>
                  <a:latin typeface="Lato"/>
                  <a:ea typeface="Lato"/>
                  <a:cs typeface="Lato"/>
                  <a:sym typeface="Lato"/>
                </a:rPr>
                <a:t> lottery tickets for a set price </a:t>
              </a:r>
              <a:endParaRPr sz="1200">
                <a:solidFill>
                  <a:srgbClr val="434343"/>
                </a:solidFill>
                <a:highlight>
                  <a:srgbClr val="FFFFFF"/>
                </a:highlight>
              </a:endParaRPr>
            </a:p>
            <a:p>
              <a:pPr marL="0" lvl="0" indent="0" algn="l" rtl="0">
                <a:lnSpc>
                  <a:spcPct val="115000"/>
                </a:lnSpc>
                <a:spcBef>
                  <a:spcPts val="0"/>
                </a:spcBef>
                <a:spcAft>
                  <a:spcPts val="0"/>
                </a:spcAft>
                <a:buNone/>
              </a:pPr>
              <a:endParaRPr sz="1600">
                <a:solidFill>
                  <a:schemeClr val="dk1"/>
                </a:solidFill>
                <a:latin typeface="Lato"/>
                <a:ea typeface="Lato"/>
                <a:cs typeface="Lato"/>
                <a:sym typeface="Lato"/>
              </a:endParaRPr>
            </a:p>
          </p:txBody>
        </p:sp>
      </p:grpSp>
      <p:grpSp>
        <p:nvGrpSpPr>
          <p:cNvPr id="119" name="Google Shape;119;p15"/>
          <p:cNvGrpSpPr/>
          <p:nvPr/>
        </p:nvGrpSpPr>
        <p:grpSpPr>
          <a:xfrm>
            <a:off x="2163097" y="1650217"/>
            <a:ext cx="2469027" cy="2612288"/>
            <a:chOff x="2944204" y="1189775"/>
            <a:chExt cx="3305700" cy="3483050"/>
          </a:xfrm>
        </p:grpSpPr>
        <p:sp>
          <p:nvSpPr>
            <p:cNvPr id="120" name="Google Shape;120;p15"/>
            <p:cNvSpPr/>
            <p:nvPr/>
          </p:nvSpPr>
          <p:spPr>
            <a:xfrm>
              <a:off x="2944204" y="1189775"/>
              <a:ext cx="3305700" cy="669000"/>
            </a:xfrm>
            <a:prstGeom prst="chevron">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SzPts val="1100"/>
                <a:buNone/>
              </a:pPr>
              <a:r>
                <a:rPr lang="en" sz="2400">
                  <a:solidFill>
                    <a:schemeClr val="lt1"/>
                  </a:solidFill>
                  <a:latin typeface="Raleway"/>
                  <a:ea typeface="Raleway"/>
                  <a:cs typeface="Raleway"/>
                  <a:sym typeface="Raleway"/>
                </a:rPr>
                <a:t>  Second</a:t>
              </a:r>
              <a:endParaRPr>
                <a:solidFill>
                  <a:schemeClr val="lt1"/>
                </a:solidFill>
                <a:latin typeface="Lato"/>
                <a:ea typeface="Lato"/>
                <a:cs typeface="Lato"/>
                <a:sym typeface="Lato"/>
              </a:endParaRPr>
            </a:p>
          </p:txBody>
        </p:sp>
        <p:sp>
          <p:nvSpPr>
            <p:cNvPr id="121" name="Google Shape;121;p15"/>
            <p:cNvSpPr txBox="1"/>
            <p:nvPr/>
          </p:nvSpPr>
          <p:spPr>
            <a:xfrm>
              <a:off x="3478949" y="2057125"/>
              <a:ext cx="2236200" cy="261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600">
                  <a:solidFill>
                    <a:schemeClr val="accent1"/>
                  </a:solidFill>
                  <a:latin typeface="Lato"/>
                  <a:ea typeface="Lato"/>
                  <a:cs typeface="Lato"/>
                  <a:sym typeface="Lato"/>
                </a:rPr>
                <a:t>Pool</a:t>
              </a:r>
              <a:r>
                <a:rPr lang="en" sz="1600">
                  <a:latin typeface="Lato"/>
                  <a:ea typeface="Lato"/>
                  <a:cs typeface="Lato"/>
                  <a:sym typeface="Lato"/>
                </a:rPr>
                <a:t> </a:t>
              </a:r>
              <a:r>
                <a:rPr lang="en" sz="1600">
                  <a:solidFill>
                    <a:srgbClr val="24292E"/>
                  </a:solidFill>
                  <a:latin typeface="Lato"/>
                  <a:ea typeface="Lato"/>
                  <a:cs typeface="Lato"/>
                  <a:sym typeface="Lato"/>
                </a:rPr>
                <a:t>the earnings</a:t>
              </a:r>
              <a:r>
                <a:rPr lang="en" sz="1600">
                  <a:solidFill>
                    <a:schemeClr val="dk1"/>
                  </a:solidFill>
                  <a:latin typeface="Lato"/>
                  <a:ea typeface="Lato"/>
                  <a:cs typeface="Lato"/>
                  <a:sym typeface="Lato"/>
                </a:rPr>
                <a:t> </a:t>
              </a:r>
              <a:r>
                <a:rPr lang="en" sz="1600">
                  <a:solidFill>
                    <a:srgbClr val="434343"/>
                  </a:solidFill>
                  <a:latin typeface="Lato"/>
                  <a:ea typeface="Lato"/>
                  <a:cs typeface="Lato"/>
                  <a:sym typeface="Lato"/>
                </a:rPr>
                <a:t>from the ticket purchase</a:t>
              </a:r>
              <a:endParaRPr sz="1200">
                <a:solidFill>
                  <a:srgbClr val="434343"/>
                </a:solidFill>
                <a:latin typeface="Lato"/>
                <a:ea typeface="Lato"/>
                <a:cs typeface="Lato"/>
                <a:sym typeface="Lato"/>
              </a:endParaRPr>
            </a:p>
          </p:txBody>
        </p:sp>
      </p:grpSp>
      <p:sp>
        <p:nvSpPr>
          <p:cNvPr id="122" name="Google Shape;122;p15"/>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sp>
        <p:nvSpPr>
          <p:cNvPr id="123" name="Google Shape;123;p15"/>
          <p:cNvSpPr/>
          <p:nvPr/>
        </p:nvSpPr>
        <p:spPr>
          <a:xfrm>
            <a:off x="6537830" y="1650217"/>
            <a:ext cx="2469000" cy="501900"/>
          </a:xfrm>
          <a:prstGeom prst="chevron">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SzPts val="1100"/>
              <a:buNone/>
            </a:pPr>
            <a:r>
              <a:rPr lang="en" sz="2400">
                <a:solidFill>
                  <a:schemeClr val="lt1"/>
                </a:solidFill>
                <a:latin typeface="Raleway"/>
                <a:ea typeface="Raleway"/>
                <a:cs typeface="Raleway"/>
                <a:sym typeface="Raleway"/>
              </a:rPr>
              <a:t>  Last</a:t>
            </a:r>
            <a:endParaRPr>
              <a:solidFill>
                <a:schemeClr val="lt1"/>
              </a:solidFill>
              <a:latin typeface="Lato"/>
              <a:ea typeface="Lato"/>
              <a:cs typeface="Lato"/>
              <a:sym typeface="Lato"/>
            </a:endParaRPr>
          </a:p>
        </p:txBody>
      </p:sp>
      <p:sp>
        <p:nvSpPr>
          <p:cNvPr id="124" name="Google Shape;124;p15"/>
          <p:cNvSpPr txBox="1"/>
          <p:nvPr/>
        </p:nvSpPr>
        <p:spPr>
          <a:xfrm>
            <a:off x="6937276" y="2300804"/>
            <a:ext cx="1670100" cy="1961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600">
                <a:solidFill>
                  <a:schemeClr val="accent4"/>
                </a:solidFill>
                <a:latin typeface="Lato"/>
                <a:ea typeface="Lato"/>
                <a:cs typeface="Lato"/>
                <a:sym typeface="Lato"/>
              </a:rPr>
              <a:t>Pay out</a:t>
            </a:r>
            <a:r>
              <a:rPr lang="en" sz="1600">
                <a:solidFill>
                  <a:srgbClr val="434343"/>
                </a:solidFill>
                <a:latin typeface="Lato"/>
                <a:ea typeface="Lato"/>
                <a:cs typeface="Lato"/>
                <a:sym typeface="Lato"/>
              </a:rPr>
              <a:t> the earnings to the winner and </a:t>
            </a:r>
            <a:r>
              <a:rPr lang="en" sz="1600">
                <a:solidFill>
                  <a:schemeClr val="accent4"/>
                </a:solidFill>
                <a:latin typeface="Lato"/>
                <a:ea typeface="Lato"/>
                <a:cs typeface="Lato"/>
                <a:sym typeface="Lato"/>
              </a:rPr>
              <a:t>reset to zero</a:t>
            </a:r>
            <a:endParaRPr sz="1200">
              <a:solidFill>
                <a:schemeClr val="accent4"/>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16"/>
          <p:cNvSpPr txBox="1">
            <a:spLocks noGrp="1"/>
          </p:cNvSpPr>
          <p:nvPr>
            <p:ph type="title"/>
          </p:nvPr>
        </p:nvSpPr>
        <p:spPr>
          <a:xfrm>
            <a:off x="893700" y="358388"/>
            <a:ext cx="6462600"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434343"/>
                </a:solidFill>
              </a:rPr>
              <a:t>Definitions</a:t>
            </a:r>
            <a:endParaRPr>
              <a:solidFill>
                <a:srgbClr val="434343"/>
              </a:solidFill>
            </a:endParaRPr>
          </a:p>
        </p:txBody>
      </p:sp>
      <p:sp>
        <p:nvSpPr>
          <p:cNvPr id="130" name="Google Shape;130;p16"/>
          <p:cNvSpPr txBox="1">
            <a:spLocks noGrp="1"/>
          </p:cNvSpPr>
          <p:nvPr>
            <p:ph type="body" idx="1"/>
          </p:nvPr>
        </p:nvSpPr>
        <p:spPr>
          <a:xfrm>
            <a:off x="893688" y="1784200"/>
            <a:ext cx="2491200" cy="1305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600" b="1">
                <a:solidFill>
                  <a:srgbClr val="434343"/>
                </a:solidFill>
              </a:rPr>
              <a:t>Blockchain</a:t>
            </a:r>
            <a:endParaRPr sz="1600" b="1">
              <a:solidFill>
                <a:srgbClr val="434343"/>
              </a:solidFill>
            </a:endParaRPr>
          </a:p>
          <a:p>
            <a:pPr marL="0" lvl="0" indent="0" algn="l" rtl="0">
              <a:spcBef>
                <a:spcPts val="600"/>
              </a:spcBef>
              <a:spcAft>
                <a:spcPts val="0"/>
              </a:spcAft>
              <a:buNone/>
            </a:pPr>
            <a:r>
              <a:rPr lang="en" sz="1200">
                <a:solidFill>
                  <a:schemeClr val="accent2"/>
                </a:solidFill>
              </a:rPr>
              <a:t>A network of nodes </a:t>
            </a:r>
            <a:r>
              <a:rPr lang="en" sz="1200">
                <a:solidFill>
                  <a:srgbClr val="24292E"/>
                </a:solidFill>
                <a:highlight>
                  <a:srgbClr val="FFFFFF"/>
                </a:highlight>
              </a:rPr>
              <a:t>linked peer-to-peer that facilitates </a:t>
            </a:r>
            <a:r>
              <a:rPr lang="en" sz="1200">
                <a:solidFill>
                  <a:schemeClr val="accent2"/>
                </a:solidFill>
              </a:rPr>
              <a:t>transactions</a:t>
            </a:r>
            <a:r>
              <a:rPr lang="en" sz="1200">
                <a:solidFill>
                  <a:srgbClr val="24292E"/>
                </a:solidFill>
                <a:highlight>
                  <a:srgbClr val="FFFFFF"/>
                </a:highlight>
              </a:rPr>
              <a:t> similar to a distributed ledger.</a:t>
            </a:r>
            <a:endParaRPr sz="1000">
              <a:solidFill>
                <a:srgbClr val="434343"/>
              </a:solidFill>
            </a:endParaRPr>
          </a:p>
        </p:txBody>
      </p:sp>
      <p:sp>
        <p:nvSpPr>
          <p:cNvPr id="131" name="Google Shape;131;p16"/>
          <p:cNvSpPr txBox="1">
            <a:spLocks noGrp="1"/>
          </p:cNvSpPr>
          <p:nvPr>
            <p:ph type="body" idx="2"/>
          </p:nvPr>
        </p:nvSpPr>
        <p:spPr>
          <a:xfrm>
            <a:off x="3512547" y="1784200"/>
            <a:ext cx="2491200" cy="1305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600" b="1">
                <a:solidFill>
                  <a:srgbClr val="434343"/>
                </a:solidFill>
              </a:rPr>
              <a:t>Block Hash</a:t>
            </a:r>
            <a:endParaRPr sz="1600" b="1">
              <a:solidFill>
                <a:srgbClr val="434343"/>
              </a:solidFill>
            </a:endParaRPr>
          </a:p>
          <a:p>
            <a:pPr marL="0" lvl="0" indent="0" algn="l" rtl="0">
              <a:spcBef>
                <a:spcPts val="600"/>
              </a:spcBef>
              <a:spcAft>
                <a:spcPts val="0"/>
              </a:spcAft>
              <a:buNone/>
            </a:pPr>
            <a:r>
              <a:rPr lang="en" sz="1200">
                <a:solidFill>
                  <a:srgbClr val="24292E"/>
                </a:solidFill>
                <a:highlight>
                  <a:srgbClr val="FFFFFF"/>
                </a:highlight>
              </a:rPr>
              <a:t>A function that </a:t>
            </a:r>
            <a:r>
              <a:rPr lang="en" sz="1200">
                <a:solidFill>
                  <a:schemeClr val="accent4"/>
                </a:solidFill>
              </a:rPr>
              <a:t>converts</a:t>
            </a:r>
            <a:r>
              <a:rPr lang="en" sz="1200">
                <a:solidFill>
                  <a:srgbClr val="24292E"/>
                </a:solidFill>
                <a:highlight>
                  <a:srgbClr val="FFFFFF"/>
                </a:highlight>
              </a:rPr>
              <a:t> an input of letters and numbers into an </a:t>
            </a:r>
            <a:r>
              <a:rPr lang="en" sz="1200">
                <a:solidFill>
                  <a:schemeClr val="accent4"/>
                </a:solidFill>
              </a:rPr>
              <a:t>encrypted</a:t>
            </a:r>
            <a:r>
              <a:rPr lang="en" sz="1200">
                <a:solidFill>
                  <a:srgbClr val="24292E"/>
                </a:solidFill>
                <a:highlight>
                  <a:srgbClr val="FFFFFF"/>
                </a:highlight>
              </a:rPr>
              <a:t> output.</a:t>
            </a:r>
            <a:endParaRPr sz="1200">
              <a:solidFill>
                <a:srgbClr val="434343"/>
              </a:solidFill>
            </a:endParaRPr>
          </a:p>
        </p:txBody>
      </p:sp>
      <p:sp>
        <p:nvSpPr>
          <p:cNvPr id="132" name="Google Shape;132;p16"/>
          <p:cNvSpPr txBox="1">
            <a:spLocks noGrp="1"/>
          </p:cNvSpPr>
          <p:nvPr>
            <p:ph type="body" idx="3"/>
          </p:nvPr>
        </p:nvSpPr>
        <p:spPr>
          <a:xfrm>
            <a:off x="6131407" y="1784200"/>
            <a:ext cx="2491200" cy="1305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600" b="1">
                <a:solidFill>
                  <a:srgbClr val="434343"/>
                </a:solidFill>
              </a:rPr>
              <a:t>Smart Contract</a:t>
            </a:r>
            <a:endParaRPr sz="1600" b="1">
              <a:solidFill>
                <a:srgbClr val="434343"/>
              </a:solidFill>
            </a:endParaRPr>
          </a:p>
          <a:p>
            <a:pPr marL="0" lvl="0" indent="0" algn="l" rtl="0">
              <a:spcBef>
                <a:spcPts val="600"/>
              </a:spcBef>
              <a:spcAft>
                <a:spcPts val="0"/>
              </a:spcAft>
              <a:buNone/>
            </a:pPr>
            <a:r>
              <a:rPr lang="en" sz="1200">
                <a:solidFill>
                  <a:srgbClr val="434343"/>
                </a:solidFill>
              </a:rPr>
              <a:t>Computer code that </a:t>
            </a:r>
            <a:r>
              <a:rPr lang="en" sz="1200">
                <a:solidFill>
                  <a:schemeClr val="accent3"/>
                </a:solidFill>
              </a:rPr>
              <a:t>automatically executes</a:t>
            </a:r>
            <a:r>
              <a:rPr lang="en" sz="1200">
                <a:solidFill>
                  <a:srgbClr val="434343"/>
                </a:solidFill>
              </a:rPr>
              <a:t> all or parts of an agreement and is stored on a </a:t>
            </a:r>
            <a:r>
              <a:rPr lang="en" sz="1200">
                <a:solidFill>
                  <a:schemeClr val="accent3"/>
                </a:solidFill>
              </a:rPr>
              <a:t>blockchain-based</a:t>
            </a:r>
            <a:r>
              <a:rPr lang="en" sz="1200">
                <a:solidFill>
                  <a:srgbClr val="434343"/>
                </a:solidFill>
              </a:rPr>
              <a:t> platform.</a:t>
            </a:r>
            <a:endParaRPr sz="1200">
              <a:solidFill>
                <a:srgbClr val="434343"/>
              </a:solidFill>
            </a:endParaRPr>
          </a:p>
          <a:p>
            <a:pPr marL="0" lvl="0" indent="0" algn="l" rtl="0">
              <a:spcBef>
                <a:spcPts val="600"/>
              </a:spcBef>
              <a:spcAft>
                <a:spcPts val="0"/>
              </a:spcAft>
              <a:buNone/>
            </a:pPr>
            <a:endParaRPr>
              <a:solidFill>
                <a:srgbClr val="434343"/>
              </a:solidFill>
            </a:endParaRPr>
          </a:p>
        </p:txBody>
      </p:sp>
      <p:sp>
        <p:nvSpPr>
          <p:cNvPr id="133" name="Google Shape;133;p16"/>
          <p:cNvSpPr/>
          <p:nvPr/>
        </p:nvSpPr>
        <p:spPr>
          <a:xfrm>
            <a:off x="977625" y="3171225"/>
            <a:ext cx="568200" cy="5193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6"/>
          <p:cNvSpPr/>
          <p:nvPr/>
        </p:nvSpPr>
        <p:spPr>
          <a:xfrm>
            <a:off x="3615300" y="3171225"/>
            <a:ext cx="568200" cy="5193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6"/>
          <p:cNvSpPr/>
          <p:nvPr/>
        </p:nvSpPr>
        <p:spPr>
          <a:xfrm>
            <a:off x="6238259" y="3171225"/>
            <a:ext cx="568200" cy="5193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6"/>
          <p:cNvSpPr txBox="1">
            <a:spLocks noGrp="1"/>
          </p:cNvSpPr>
          <p:nvPr>
            <p:ph type="body" idx="1"/>
          </p:nvPr>
        </p:nvSpPr>
        <p:spPr>
          <a:xfrm>
            <a:off x="893700" y="3657600"/>
            <a:ext cx="2491200" cy="1305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600" b="1">
                <a:solidFill>
                  <a:srgbClr val="434343"/>
                </a:solidFill>
              </a:rPr>
              <a:t>Wallet Address</a:t>
            </a:r>
            <a:endParaRPr sz="1600" b="1">
              <a:solidFill>
                <a:srgbClr val="434343"/>
              </a:solidFill>
            </a:endParaRPr>
          </a:p>
          <a:p>
            <a:pPr marL="0" lvl="0" indent="0" algn="l" rtl="0">
              <a:spcBef>
                <a:spcPts val="600"/>
              </a:spcBef>
              <a:spcAft>
                <a:spcPts val="0"/>
              </a:spcAft>
              <a:buNone/>
            </a:pPr>
            <a:r>
              <a:rPr lang="en" sz="1200">
                <a:solidFill>
                  <a:srgbClr val="24292E"/>
                </a:solidFill>
                <a:highlight>
                  <a:srgbClr val="FFFFFF"/>
                </a:highlight>
              </a:rPr>
              <a:t>A </a:t>
            </a:r>
            <a:r>
              <a:rPr lang="en" sz="1200">
                <a:solidFill>
                  <a:schemeClr val="accent2"/>
                </a:solidFill>
              </a:rPr>
              <a:t>digital wallet</a:t>
            </a:r>
            <a:r>
              <a:rPr lang="en" sz="1200">
                <a:solidFill>
                  <a:srgbClr val="24292E"/>
                </a:solidFill>
                <a:highlight>
                  <a:srgbClr val="FFFFFF"/>
                </a:highlight>
              </a:rPr>
              <a:t> used to store cryptocurrencies and conduct secure transactions.</a:t>
            </a:r>
            <a:endParaRPr sz="1200">
              <a:solidFill>
                <a:srgbClr val="434343"/>
              </a:solidFill>
            </a:endParaRPr>
          </a:p>
        </p:txBody>
      </p:sp>
      <p:sp>
        <p:nvSpPr>
          <p:cNvPr id="137" name="Google Shape;137;p16"/>
          <p:cNvSpPr txBox="1">
            <a:spLocks noGrp="1"/>
          </p:cNvSpPr>
          <p:nvPr>
            <p:ph type="body" idx="2"/>
          </p:nvPr>
        </p:nvSpPr>
        <p:spPr>
          <a:xfrm>
            <a:off x="3512560" y="3657600"/>
            <a:ext cx="2491200" cy="1305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600" b="1">
                <a:solidFill>
                  <a:srgbClr val="434343"/>
                </a:solidFill>
              </a:rPr>
              <a:t>Constructor</a:t>
            </a:r>
            <a:endParaRPr sz="1600" b="1">
              <a:solidFill>
                <a:srgbClr val="434343"/>
              </a:solidFill>
            </a:endParaRPr>
          </a:p>
          <a:p>
            <a:pPr marL="0" lvl="0" indent="0" algn="l" rtl="0">
              <a:spcBef>
                <a:spcPts val="600"/>
              </a:spcBef>
              <a:spcAft>
                <a:spcPts val="0"/>
              </a:spcAft>
              <a:buNone/>
            </a:pPr>
            <a:r>
              <a:rPr lang="en" sz="1200">
                <a:solidFill>
                  <a:srgbClr val="434343"/>
                </a:solidFill>
              </a:rPr>
              <a:t>A special method that gets called whenever an </a:t>
            </a:r>
            <a:r>
              <a:rPr lang="en" sz="1200">
                <a:solidFill>
                  <a:schemeClr val="accent4"/>
                </a:solidFill>
              </a:rPr>
              <a:t>object</a:t>
            </a:r>
            <a:r>
              <a:rPr lang="en" sz="1200">
                <a:solidFill>
                  <a:srgbClr val="434343"/>
                </a:solidFill>
              </a:rPr>
              <a:t> of a class is </a:t>
            </a:r>
            <a:r>
              <a:rPr lang="en" sz="1200">
                <a:solidFill>
                  <a:schemeClr val="accent4"/>
                </a:solidFill>
              </a:rPr>
              <a:t>initialized</a:t>
            </a:r>
            <a:r>
              <a:rPr lang="en" sz="1200">
                <a:solidFill>
                  <a:srgbClr val="434343"/>
                </a:solidFill>
              </a:rPr>
              <a:t>.</a:t>
            </a:r>
            <a:endParaRPr sz="1200">
              <a:solidFill>
                <a:srgbClr val="434343"/>
              </a:solidFill>
            </a:endParaRPr>
          </a:p>
        </p:txBody>
      </p:sp>
      <p:sp>
        <p:nvSpPr>
          <p:cNvPr id="138" name="Google Shape;138;p16"/>
          <p:cNvSpPr txBox="1">
            <a:spLocks noGrp="1"/>
          </p:cNvSpPr>
          <p:nvPr>
            <p:ph type="body" idx="3"/>
          </p:nvPr>
        </p:nvSpPr>
        <p:spPr>
          <a:xfrm>
            <a:off x="6131420" y="3657600"/>
            <a:ext cx="2491200" cy="1305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600" b="1">
                <a:solidFill>
                  <a:srgbClr val="434343"/>
                </a:solidFill>
              </a:rPr>
              <a:t>Token</a:t>
            </a:r>
            <a:endParaRPr sz="1600" b="1">
              <a:solidFill>
                <a:srgbClr val="434343"/>
              </a:solidFill>
            </a:endParaRPr>
          </a:p>
          <a:p>
            <a:pPr marL="0" lvl="0" indent="0" algn="l" rtl="0">
              <a:spcBef>
                <a:spcPts val="600"/>
              </a:spcBef>
              <a:spcAft>
                <a:spcPts val="0"/>
              </a:spcAft>
              <a:buNone/>
            </a:pPr>
            <a:r>
              <a:rPr lang="en" sz="1200">
                <a:solidFill>
                  <a:srgbClr val="434343"/>
                </a:solidFill>
              </a:rPr>
              <a:t>A </a:t>
            </a:r>
            <a:r>
              <a:rPr lang="en" sz="1200">
                <a:solidFill>
                  <a:schemeClr val="accent3"/>
                </a:solidFill>
              </a:rPr>
              <a:t>virtual asset</a:t>
            </a:r>
            <a:r>
              <a:rPr lang="en" sz="1200">
                <a:solidFill>
                  <a:srgbClr val="434343"/>
                </a:solidFill>
              </a:rPr>
              <a:t> or utility that resides on their own </a:t>
            </a:r>
            <a:r>
              <a:rPr lang="en" sz="1200">
                <a:solidFill>
                  <a:schemeClr val="accent3"/>
                </a:solidFill>
              </a:rPr>
              <a:t>blockchain</a:t>
            </a:r>
            <a:r>
              <a:rPr lang="en" sz="1200">
                <a:solidFill>
                  <a:srgbClr val="434343"/>
                </a:solidFill>
              </a:rPr>
              <a:t>.</a:t>
            </a:r>
            <a:endParaRPr sz="1200">
              <a:solidFill>
                <a:srgbClr val="434343"/>
              </a:solidFill>
            </a:endParaRPr>
          </a:p>
        </p:txBody>
      </p:sp>
      <p:grpSp>
        <p:nvGrpSpPr>
          <p:cNvPr id="139" name="Google Shape;139;p16"/>
          <p:cNvGrpSpPr/>
          <p:nvPr/>
        </p:nvGrpSpPr>
        <p:grpSpPr>
          <a:xfrm>
            <a:off x="3622663" y="1291225"/>
            <a:ext cx="568200" cy="519300"/>
            <a:chOff x="3615300" y="1399575"/>
            <a:chExt cx="568200" cy="519300"/>
          </a:xfrm>
        </p:grpSpPr>
        <p:sp>
          <p:nvSpPr>
            <p:cNvPr id="140" name="Google Shape;140;p16"/>
            <p:cNvSpPr/>
            <p:nvPr/>
          </p:nvSpPr>
          <p:spPr>
            <a:xfrm>
              <a:off x="3615300" y="1399575"/>
              <a:ext cx="568200" cy="5193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6"/>
            <p:cNvSpPr/>
            <p:nvPr/>
          </p:nvSpPr>
          <p:spPr>
            <a:xfrm>
              <a:off x="3761627" y="1533267"/>
              <a:ext cx="275755" cy="251913"/>
            </a:xfrm>
            <a:custGeom>
              <a:avLst/>
              <a:gdLst/>
              <a:ahLst/>
              <a:cxnLst/>
              <a:rect l="l" t="t" r="r" b="b"/>
              <a:pathLst>
                <a:path w="16072" h="16071" extrusionOk="0">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2" name="Google Shape;142;p16"/>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grpSp>
        <p:nvGrpSpPr>
          <p:cNvPr id="143" name="Google Shape;143;p16"/>
          <p:cNvGrpSpPr/>
          <p:nvPr/>
        </p:nvGrpSpPr>
        <p:grpSpPr>
          <a:xfrm>
            <a:off x="6245622" y="1291225"/>
            <a:ext cx="568200" cy="519300"/>
            <a:chOff x="6238259" y="1399575"/>
            <a:chExt cx="568200" cy="519300"/>
          </a:xfrm>
        </p:grpSpPr>
        <p:sp>
          <p:nvSpPr>
            <p:cNvPr id="144" name="Google Shape;144;p16"/>
            <p:cNvSpPr/>
            <p:nvPr/>
          </p:nvSpPr>
          <p:spPr>
            <a:xfrm>
              <a:off x="6238259" y="1399575"/>
              <a:ext cx="568200" cy="5193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5" name="Google Shape;145;p16"/>
            <p:cNvGrpSpPr/>
            <p:nvPr/>
          </p:nvGrpSpPr>
          <p:grpSpPr>
            <a:xfrm>
              <a:off x="6370548" y="1529603"/>
              <a:ext cx="294182" cy="286367"/>
              <a:chOff x="5970800" y="1619250"/>
              <a:chExt cx="428650" cy="456725"/>
            </a:xfrm>
          </p:grpSpPr>
          <p:sp>
            <p:nvSpPr>
              <p:cNvPr id="146" name="Google Shape;146;p16"/>
              <p:cNvSpPr/>
              <p:nvPr/>
            </p:nvSpPr>
            <p:spPr>
              <a:xfrm>
                <a:off x="5970800" y="1674200"/>
                <a:ext cx="377975" cy="377950"/>
              </a:xfrm>
              <a:custGeom>
                <a:avLst/>
                <a:gdLst/>
                <a:ahLst/>
                <a:cxnLst/>
                <a:rect l="l" t="t" r="r" b="b"/>
                <a:pathLst>
                  <a:path w="15119" h="15118" extrusionOk="0">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6"/>
              <p:cNvSpPr/>
              <p:nvPr/>
            </p:nvSpPr>
            <p:spPr>
              <a:xfrm>
                <a:off x="6068500" y="1771875"/>
                <a:ext cx="182575" cy="182600"/>
              </a:xfrm>
              <a:custGeom>
                <a:avLst/>
                <a:gdLst/>
                <a:ahLst/>
                <a:cxnLst/>
                <a:rect l="l" t="t" r="r" b="b"/>
                <a:pathLst>
                  <a:path w="7303" h="7304" extrusionOk="0">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6"/>
              <p:cNvSpPr/>
              <p:nvPr/>
            </p:nvSpPr>
            <p:spPr>
              <a:xfrm>
                <a:off x="5981175" y="2005125"/>
                <a:ext cx="75125" cy="70850"/>
              </a:xfrm>
              <a:custGeom>
                <a:avLst/>
                <a:gdLst/>
                <a:ahLst/>
                <a:cxnLst/>
                <a:rect l="l" t="t" r="r" b="b"/>
                <a:pathLst>
                  <a:path w="3005" h="2834" extrusionOk="0">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6"/>
              <p:cNvSpPr/>
              <p:nvPr/>
            </p:nvSpPr>
            <p:spPr>
              <a:xfrm>
                <a:off x="6263875" y="2005125"/>
                <a:ext cx="74525" cy="70850"/>
              </a:xfrm>
              <a:custGeom>
                <a:avLst/>
                <a:gdLst/>
                <a:ahLst/>
                <a:cxnLst/>
                <a:rect l="l" t="t" r="r" b="b"/>
                <a:pathLst>
                  <a:path w="2981" h="2834" extrusionOk="0">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6"/>
              <p:cNvSpPr/>
              <p:nvPr/>
            </p:nvSpPr>
            <p:spPr>
              <a:xfrm>
                <a:off x="6147875" y="1619250"/>
                <a:ext cx="251575" cy="255850"/>
              </a:xfrm>
              <a:custGeom>
                <a:avLst/>
                <a:gdLst/>
                <a:ahLst/>
                <a:cxnLst/>
                <a:rect l="l" t="t" r="r" b="b"/>
                <a:pathLst>
                  <a:path w="10063" h="10234" extrusionOk="0">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1" name="Google Shape;151;p16"/>
          <p:cNvGrpSpPr/>
          <p:nvPr/>
        </p:nvGrpSpPr>
        <p:grpSpPr>
          <a:xfrm>
            <a:off x="984988" y="1291225"/>
            <a:ext cx="568200" cy="519300"/>
            <a:chOff x="977625" y="1399575"/>
            <a:chExt cx="568200" cy="519300"/>
          </a:xfrm>
        </p:grpSpPr>
        <p:sp>
          <p:nvSpPr>
            <p:cNvPr id="152" name="Google Shape;152;p16"/>
            <p:cNvSpPr/>
            <p:nvPr/>
          </p:nvSpPr>
          <p:spPr>
            <a:xfrm>
              <a:off x="977625" y="1399575"/>
              <a:ext cx="568200" cy="5193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3" name="Google Shape;153;p16"/>
            <p:cNvGrpSpPr/>
            <p:nvPr/>
          </p:nvGrpSpPr>
          <p:grpSpPr>
            <a:xfrm>
              <a:off x="1109724" y="1533800"/>
              <a:ext cx="304237" cy="277965"/>
              <a:chOff x="570875" y="4322250"/>
              <a:chExt cx="443300" cy="443325"/>
            </a:xfrm>
          </p:grpSpPr>
          <p:sp>
            <p:nvSpPr>
              <p:cNvPr id="154" name="Google Shape;154;p16"/>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6"/>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6"/>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6"/>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8" name="Google Shape;158;p16"/>
          <p:cNvGrpSpPr/>
          <p:nvPr/>
        </p:nvGrpSpPr>
        <p:grpSpPr>
          <a:xfrm>
            <a:off x="3724087" y="3305590"/>
            <a:ext cx="351180" cy="237367"/>
            <a:chOff x="5255200" y="3006475"/>
            <a:chExt cx="511700" cy="378575"/>
          </a:xfrm>
        </p:grpSpPr>
        <p:sp>
          <p:nvSpPr>
            <p:cNvPr id="159" name="Google Shape;159;p16"/>
            <p:cNvSpPr/>
            <p:nvPr/>
          </p:nvSpPr>
          <p:spPr>
            <a:xfrm>
              <a:off x="5255200" y="3006475"/>
              <a:ext cx="349900" cy="349875"/>
            </a:xfrm>
            <a:custGeom>
              <a:avLst/>
              <a:gdLst/>
              <a:ahLst/>
              <a:cxnLst/>
              <a:rect l="l" t="t" r="r" b="b"/>
              <a:pathLst>
                <a:path w="13996" h="13995" extrusionOk="0">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6"/>
            <p:cNvSpPr/>
            <p:nvPr/>
          </p:nvSpPr>
          <p:spPr>
            <a:xfrm>
              <a:off x="5567825" y="3185975"/>
              <a:ext cx="199075" cy="199075"/>
            </a:xfrm>
            <a:custGeom>
              <a:avLst/>
              <a:gdLst/>
              <a:ahLst/>
              <a:cxnLst/>
              <a:rect l="l" t="t" r="r" b="b"/>
              <a:pathLst>
                <a:path w="7963" h="7963" extrusionOk="0">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 name="Google Shape;161;p16"/>
          <p:cNvGrpSpPr/>
          <p:nvPr/>
        </p:nvGrpSpPr>
        <p:grpSpPr>
          <a:xfrm>
            <a:off x="6378533" y="3296014"/>
            <a:ext cx="280765" cy="256521"/>
            <a:chOff x="6654650" y="3665275"/>
            <a:chExt cx="409100" cy="409125"/>
          </a:xfrm>
        </p:grpSpPr>
        <p:sp>
          <p:nvSpPr>
            <p:cNvPr id="162" name="Google Shape;162;p16"/>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6"/>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 name="Google Shape;164;p16"/>
          <p:cNvGrpSpPr/>
          <p:nvPr/>
        </p:nvGrpSpPr>
        <p:grpSpPr>
          <a:xfrm>
            <a:off x="1117882" y="3302526"/>
            <a:ext cx="288315" cy="243495"/>
            <a:chOff x="5975075" y="2327500"/>
            <a:chExt cx="420100" cy="388350"/>
          </a:xfrm>
        </p:grpSpPr>
        <p:sp>
          <p:nvSpPr>
            <p:cNvPr id="165" name="Google Shape;165;p16"/>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6"/>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17"/>
          <p:cNvSpPr txBox="1">
            <a:spLocks noGrp="1"/>
          </p:cNvSpPr>
          <p:nvPr>
            <p:ph type="title"/>
          </p:nvPr>
        </p:nvSpPr>
        <p:spPr>
          <a:xfrm>
            <a:off x="901625" y="231700"/>
            <a:ext cx="3807300" cy="857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434343"/>
                </a:solidFill>
              </a:rPr>
              <a:t>Coding Roadmap</a:t>
            </a:r>
            <a:endParaRPr>
              <a:solidFill>
                <a:srgbClr val="434343"/>
              </a:solidFill>
            </a:endParaRPr>
          </a:p>
        </p:txBody>
      </p:sp>
      <p:sp>
        <p:nvSpPr>
          <p:cNvPr id="172" name="Google Shape;172;p17"/>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sp>
        <p:nvSpPr>
          <p:cNvPr id="173" name="Google Shape;173;p17"/>
          <p:cNvSpPr/>
          <p:nvPr/>
        </p:nvSpPr>
        <p:spPr>
          <a:xfrm>
            <a:off x="0" y="244722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2286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 name="Google Shape;174;p17"/>
          <p:cNvSpPr/>
          <p:nvPr/>
        </p:nvSpPr>
        <p:spPr>
          <a:xfrm>
            <a:off x="0" y="244722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19050" cap="flat" cmpd="sng">
            <a:solidFill>
              <a:schemeClr val="lt1"/>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175" name="Google Shape;175;p17"/>
          <p:cNvSpPr/>
          <p:nvPr/>
        </p:nvSpPr>
        <p:spPr>
          <a:xfrm rot="8100000">
            <a:off x="1855667" y="1848929"/>
            <a:ext cx="334744" cy="334744"/>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7"/>
          <p:cNvSpPr/>
          <p:nvPr/>
        </p:nvSpPr>
        <p:spPr>
          <a:xfrm>
            <a:off x="1955989" y="19426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Lato"/>
                <a:ea typeface="Lato"/>
                <a:cs typeface="Lato"/>
                <a:sym typeface="Lato"/>
              </a:rPr>
              <a:t>1</a:t>
            </a:r>
            <a:endParaRPr sz="600">
              <a:solidFill>
                <a:schemeClr val="dk2"/>
              </a:solidFill>
              <a:latin typeface="Lato"/>
              <a:ea typeface="Lato"/>
              <a:cs typeface="Lato"/>
              <a:sym typeface="Lato"/>
            </a:endParaRPr>
          </a:p>
        </p:txBody>
      </p:sp>
      <p:sp>
        <p:nvSpPr>
          <p:cNvPr id="177" name="Google Shape;177;p17"/>
          <p:cNvSpPr/>
          <p:nvPr/>
        </p:nvSpPr>
        <p:spPr>
          <a:xfrm rot="8100000">
            <a:off x="3883742" y="1848929"/>
            <a:ext cx="334744" cy="334744"/>
          </a:xfrm>
          <a:prstGeom prst="teardrop">
            <a:avLst>
              <a:gd name="adj" fmla="val 1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7"/>
          <p:cNvSpPr/>
          <p:nvPr/>
        </p:nvSpPr>
        <p:spPr>
          <a:xfrm>
            <a:off x="3984064" y="19426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Lato"/>
                <a:ea typeface="Lato"/>
                <a:cs typeface="Lato"/>
                <a:sym typeface="Lato"/>
              </a:rPr>
              <a:t>3</a:t>
            </a:r>
            <a:endParaRPr sz="600">
              <a:solidFill>
                <a:schemeClr val="dk2"/>
              </a:solidFill>
              <a:latin typeface="Lato"/>
              <a:ea typeface="Lato"/>
              <a:cs typeface="Lato"/>
              <a:sym typeface="Lato"/>
            </a:endParaRPr>
          </a:p>
        </p:txBody>
      </p:sp>
      <p:sp>
        <p:nvSpPr>
          <p:cNvPr id="179" name="Google Shape;179;p17"/>
          <p:cNvSpPr/>
          <p:nvPr/>
        </p:nvSpPr>
        <p:spPr>
          <a:xfrm rot="8100000">
            <a:off x="5911817" y="1848929"/>
            <a:ext cx="334744" cy="334744"/>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7"/>
          <p:cNvSpPr/>
          <p:nvPr/>
        </p:nvSpPr>
        <p:spPr>
          <a:xfrm>
            <a:off x="6012139" y="19426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Lato"/>
                <a:ea typeface="Lato"/>
                <a:cs typeface="Lato"/>
                <a:sym typeface="Lato"/>
              </a:rPr>
              <a:t>5</a:t>
            </a:r>
            <a:endParaRPr sz="600">
              <a:solidFill>
                <a:schemeClr val="dk2"/>
              </a:solidFill>
              <a:latin typeface="Lato"/>
              <a:ea typeface="Lato"/>
              <a:cs typeface="Lato"/>
              <a:sym typeface="Lato"/>
            </a:endParaRPr>
          </a:p>
        </p:txBody>
      </p:sp>
      <p:sp>
        <p:nvSpPr>
          <p:cNvPr id="181" name="Google Shape;181;p17"/>
          <p:cNvSpPr/>
          <p:nvPr/>
        </p:nvSpPr>
        <p:spPr>
          <a:xfrm rot="-2700000">
            <a:off x="6950142" y="3721828"/>
            <a:ext cx="334744" cy="334744"/>
          </a:xfrm>
          <a:prstGeom prst="teardrop">
            <a:avLst>
              <a:gd name="adj" fmla="val 10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7"/>
          <p:cNvSpPr/>
          <p:nvPr/>
        </p:nvSpPr>
        <p:spPr>
          <a:xfrm flipH="1">
            <a:off x="7050464" y="38287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Lato"/>
                <a:ea typeface="Lato"/>
                <a:cs typeface="Lato"/>
                <a:sym typeface="Lato"/>
              </a:rPr>
              <a:t>6</a:t>
            </a:r>
            <a:endParaRPr sz="600">
              <a:solidFill>
                <a:schemeClr val="dk2"/>
              </a:solidFill>
              <a:latin typeface="Lato"/>
              <a:ea typeface="Lato"/>
              <a:cs typeface="Lato"/>
              <a:sym typeface="Lato"/>
            </a:endParaRPr>
          </a:p>
        </p:txBody>
      </p:sp>
      <p:sp>
        <p:nvSpPr>
          <p:cNvPr id="183" name="Google Shape;183;p17"/>
          <p:cNvSpPr/>
          <p:nvPr/>
        </p:nvSpPr>
        <p:spPr>
          <a:xfrm rot="-2700000">
            <a:off x="4922067" y="3721828"/>
            <a:ext cx="334744" cy="334744"/>
          </a:xfrm>
          <a:prstGeom prst="teardrop">
            <a:avLst>
              <a:gd name="adj" fmla="val 1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7"/>
          <p:cNvSpPr/>
          <p:nvPr/>
        </p:nvSpPr>
        <p:spPr>
          <a:xfrm flipH="1">
            <a:off x="5022389" y="38287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Lato"/>
                <a:ea typeface="Lato"/>
                <a:cs typeface="Lato"/>
                <a:sym typeface="Lato"/>
              </a:rPr>
              <a:t>4</a:t>
            </a:r>
            <a:endParaRPr sz="600">
              <a:solidFill>
                <a:schemeClr val="dk2"/>
              </a:solidFill>
              <a:latin typeface="Lato"/>
              <a:ea typeface="Lato"/>
              <a:cs typeface="Lato"/>
              <a:sym typeface="Lato"/>
            </a:endParaRPr>
          </a:p>
        </p:txBody>
      </p:sp>
      <p:sp>
        <p:nvSpPr>
          <p:cNvPr id="185" name="Google Shape;185;p17"/>
          <p:cNvSpPr/>
          <p:nvPr/>
        </p:nvSpPr>
        <p:spPr>
          <a:xfrm rot="-2700000">
            <a:off x="2893992" y="3721828"/>
            <a:ext cx="334744" cy="334744"/>
          </a:xfrm>
          <a:prstGeom prst="teardrop">
            <a:avLst>
              <a:gd name="adj" fmla="val 1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7"/>
          <p:cNvSpPr/>
          <p:nvPr/>
        </p:nvSpPr>
        <p:spPr>
          <a:xfrm flipH="1">
            <a:off x="2994314" y="38287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Lato"/>
                <a:ea typeface="Lato"/>
                <a:cs typeface="Lato"/>
                <a:sym typeface="Lato"/>
              </a:rPr>
              <a:t>2</a:t>
            </a:r>
            <a:endParaRPr sz="600">
              <a:solidFill>
                <a:schemeClr val="dk2"/>
              </a:solidFill>
              <a:latin typeface="Lato"/>
              <a:ea typeface="Lato"/>
              <a:cs typeface="Lato"/>
              <a:sym typeface="Lato"/>
            </a:endParaRPr>
          </a:p>
        </p:txBody>
      </p:sp>
      <p:sp>
        <p:nvSpPr>
          <p:cNvPr id="187" name="Google Shape;187;p17"/>
          <p:cNvSpPr txBox="1"/>
          <p:nvPr/>
        </p:nvSpPr>
        <p:spPr>
          <a:xfrm>
            <a:off x="1379850" y="1232300"/>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1100">
                <a:solidFill>
                  <a:srgbClr val="24292E"/>
                </a:solidFill>
                <a:latin typeface="Lato"/>
                <a:ea typeface="Lato"/>
                <a:cs typeface="Lato"/>
                <a:sym typeface="Lato"/>
              </a:rPr>
              <a:t>A </a:t>
            </a:r>
            <a:r>
              <a:rPr lang="en" sz="1100">
                <a:solidFill>
                  <a:schemeClr val="dk2"/>
                </a:solidFill>
                <a:latin typeface="Lato"/>
                <a:ea typeface="Lato"/>
                <a:cs typeface="Lato"/>
                <a:sym typeface="Lato"/>
              </a:rPr>
              <a:t>constructor</a:t>
            </a:r>
            <a:r>
              <a:rPr lang="en" sz="1100">
                <a:solidFill>
                  <a:srgbClr val="24292E"/>
                </a:solidFill>
                <a:latin typeface="Lato"/>
                <a:ea typeface="Lato"/>
                <a:cs typeface="Lato"/>
                <a:sym typeface="Lato"/>
              </a:rPr>
              <a:t> sets up the token on the Ethereum network.</a:t>
            </a:r>
            <a:endParaRPr sz="1100">
              <a:solidFill>
                <a:srgbClr val="24292E"/>
              </a:solidFill>
              <a:latin typeface="Lato"/>
              <a:ea typeface="Lato"/>
              <a:cs typeface="Lato"/>
              <a:sym typeface="Lato"/>
            </a:endParaRPr>
          </a:p>
        </p:txBody>
      </p:sp>
      <p:sp>
        <p:nvSpPr>
          <p:cNvPr id="188" name="Google Shape;188;p17"/>
          <p:cNvSpPr txBox="1"/>
          <p:nvPr/>
        </p:nvSpPr>
        <p:spPr>
          <a:xfrm>
            <a:off x="3270475" y="1102850"/>
            <a:ext cx="1548000" cy="6630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1100">
                <a:solidFill>
                  <a:srgbClr val="24292E"/>
                </a:solidFill>
                <a:latin typeface="Lato"/>
                <a:ea typeface="Lato"/>
                <a:cs typeface="Lato"/>
                <a:sym typeface="Lato"/>
              </a:rPr>
              <a:t>The </a:t>
            </a:r>
            <a:r>
              <a:rPr lang="en" sz="1100">
                <a:solidFill>
                  <a:schemeClr val="accent3"/>
                </a:solidFill>
                <a:latin typeface="Lato"/>
                <a:ea typeface="Lato"/>
                <a:cs typeface="Lato"/>
                <a:sym typeface="Lato"/>
              </a:rPr>
              <a:t>Buy function</a:t>
            </a:r>
            <a:r>
              <a:rPr lang="en" sz="1100">
                <a:solidFill>
                  <a:srgbClr val="24292E"/>
                </a:solidFill>
                <a:latin typeface="Lato"/>
                <a:ea typeface="Lato"/>
                <a:cs typeface="Lato"/>
                <a:sym typeface="Lato"/>
              </a:rPr>
              <a:t> sets the ticket price and pushes each purchaser’s address into the array.</a:t>
            </a:r>
            <a:endParaRPr sz="1100">
              <a:solidFill>
                <a:srgbClr val="24292E"/>
              </a:solidFill>
              <a:latin typeface="Lato"/>
              <a:ea typeface="Lato"/>
              <a:cs typeface="Lato"/>
              <a:sym typeface="Lato"/>
            </a:endParaRPr>
          </a:p>
        </p:txBody>
      </p:sp>
      <p:sp>
        <p:nvSpPr>
          <p:cNvPr id="189" name="Google Shape;189;p17"/>
          <p:cNvSpPr txBox="1"/>
          <p:nvPr/>
        </p:nvSpPr>
        <p:spPr>
          <a:xfrm>
            <a:off x="5436010" y="1232300"/>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1100">
                <a:solidFill>
                  <a:schemeClr val="accent5"/>
                </a:solidFill>
                <a:latin typeface="Lato"/>
                <a:ea typeface="Lato"/>
                <a:cs typeface="Lato"/>
                <a:sym typeface="Lato"/>
              </a:rPr>
              <a:t>Lottery proceeds </a:t>
            </a:r>
            <a:r>
              <a:rPr lang="en" sz="1100">
                <a:solidFill>
                  <a:srgbClr val="24292E"/>
                </a:solidFill>
                <a:latin typeface="Lato"/>
                <a:ea typeface="Lato"/>
                <a:cs typeface="Lato"/>
                <a:sym typeface="Lato"/>
              </a:rPr>
              <a:t>can be withdrawn by the winner.</a:t>
            </a:r>
            <a:endParaRPr sz="1100">
              <a:solidFill>
                <a:srgbClr val="24292E"/>
              </a:solidFill>
              <a:latin typeface="Lato"/>
              <a:ea typeface="Lato"/>
              <a:cs typeface="Lato"/>
              <a:sym typeface="Lato"/>
            </a:endParaRPr>
          </a:p>
        </p:txBody>
      </p:sp>
      <p:sp>
        <p:nvSpPr>
          <p:cNvPr id="190" name="Google Shape;190;p17"/>
          <p:cNvSpPr txBox="1"/>
          <p:nvPr/>
        </p:nvSpPr>
        <p:spPr>
          <a:xfrm>
            <a:off x="2418175" y="4139800"/>
            <a:ext cx="1286400" cy="6630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1100">
                <a:solidFill>
                  <a:srgbClr val="24292E"/>
                </a:solidFill>
                <a:latin typeface="Lato"/>
                <a:ea typeface="Lato"/>
                <a:cs typeface="Lato"/>
                <a:sym typeface="Lato"/>
              </a:rPr>
              <a:t>An </a:t>
            </a:r>
            <a:r>
              <a:rPr lang="en" sz="1100">
                <a:solidFill>
                  <a:schemeClr val="accent2"/>
                </a:solidFill>
                <a:latin typeface="Lato"/>
                <a:ea typeface="Lato"/>
                <a:cs typeface="Lato"/>
                <a:sym typeface="Lato"/>
              </a:rPr>
              <a:t>array</a:t>
            </a:r>
            <a:r>
              <a:rPr lang="en" sz="1100">
                <a:solidFill>
                  <a:srgbClr val="24292E"/>
                </a:solidFill>
                <a:latin typeface="Lato"/>
                <a:ea typeface="Lato"/>
                <a:cs typeface="Lato"/>
                <a:sym typeface="Lato"/>
              </a:rPr>
              <a:t> stores the addresses of ticket purchasers.  </a:t>
            </a:r>
            <a:endParaRPr sz="1100">
              <a:solidFill>
                <a:srgbClr val="24292E"/>
              </a:solidFill>
              <a:latin typeface="Lato"/>
              <a:ea typeface="Lato"/>
              <a:cs typeface="Lato"/>
              <a:sym typeface="Lato"/>
            </a:endParaRPr>
          </a:p>
          <a:p>
            <a:pPr marL="0" marR="0" lvl="0" indent="0" algn="ctr" rtl="0">
              <a:lnSpc>
                <a:spcPct val="100000"/>
              </a:lnSpc>
              <a:spcBef>
                <a:spcPts val="0"/>
              </a:spcBef>
              <a:spcAft>
                <a:spcPts val="0"/>
              </a:spcAft>
              <a:buNone/>
            </a:pPr>
            <a:r>
              <a:rPr lang="en" sz="1100">
                <a:solidFill>
                  <a:srgbClr val="24292E"/>
                </a:solidFill>
                <a:latin typeface="Lato"/>
                <a:ea typeface="Lato"/>
                <a:cs typeface="Lato"/>
                <a:sym typeface="Lato"/>
              </a:rPr>
              <a:t>The index = lottery ticket numbe</a:t>
            </a:r>
            <a:r>
              <a:rPr lang="en" sz="1000">
                <a:solidFill>
                  <a:srgbClr val="24292E"/>
                </a:solidFill>
                <a:latin typeface="Lato"/>
                <a:ea typeface="Lato"/>
                <a:cs typeface="Lato"/>
                <a:sym typeface="Lato"/>
              </a:rPr>
              <a:t>r.</a:t>
            </a:r>
            <a:endParaRPr sz="1000">
              <a:solidFill>
                <a:srgbClr val="24292E"/>
              </a:solidFill>
              <a:latin typeface="Lato"/>
              <a:ea typeface="Lato"/>
              <a:cs typeface="Lato"/>
              <a:sym typeface="Lato"/>
            </a:endParaRPr>
          </a:p>
        </p:txBody>
      </p:sp>
      <p:sp>
        <p:nvSpPr>
          <p:cNvPr id="191" name="Google Shape;191;p17"/>
          <p:cNvSpPr txBox="1"/>
          <p:nvPr/>
        </p:nvSpPr>
        <p:spPr>
          <a:xfrm>
            <a:off x="4352200" y="4139800"/>
            <a:ext cx="1548000" cy="7902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1100">
                <a:solidFill>
                  <a:srgbClr val="24292E"/>
                </a:solidFill>
                <a:latin typeface="Lato"/>
                <a:ea typeface="Lato"/>
                <a:cs typeface="Lato"/>
                <a:sym typeface="Lato"/>
              </a:rPr>
              <a:t>The </a:t>
            </a:r>
            <a:r>
              <a:rPr lang="en" sz="1100">
                <a:solidFill>
                  <a:schemeClr val="accent4"/>
                </a:solidFill>
                <a:latin typeface="Lato"/>
                <a:ea typeface="Lato"/>
                <a:cs typeface="Lato"/>
                <a:sym typeface="Lato"/>
              </a:rPr>
              <a:t>contract</a:t>
            </a:r>
            <a:r>
              <a:rPr lang="en" sz="1100">
                <a:solidFill>
                  <a:srgbClr val="24292E"/>
                </a:solidFill>
                <a:latin typeface="Lato"/>
                <a:ea typeface="Lato"/>
                <a:cs typeface="Lato"/>
                <a:sym typeface="Lato"/>
              </a:rPr>
              <a:t> generates a random number within a set range to determine the winner. </a:t>
            </a:r>
            <a:endParaRPr sz="1100">
              <a:solidFill>
                <a:srgbClr val="24292E"/>
              </a:solidFill>
              <a:latin typeface="Lato"/>
              <a:ea typeface="Lato"/>
              <a:cs typeface="Lato"/>
              <a:sym typeface="Lato"/>
            </a:endParaRPr>
          </a:p>
        </p:txBody>
      </p:sp>
      <p:sp>
        <p:nvSpPr>
          <p:cNvPr id="192" name="Google Shape;192;p17"/>
          <p:cNvSpPr txBox="1"/>
          <p:nvPr/>
        </p:nvSpPr>
        <p:spPr>
          <a:xfrm>
            <a:off x="6474335" y="4139800"/>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1100">
                <a:solidFill>
                  <a:schemeClr val="accent6"/>
                </a:solidFill>
                <a:latin typeface="Lato"/>
                <a:ea typeface="Lato"/>
                <a:cs typeface="Lato"/>
                <a:sym typeface="Lato"/>
              </a:rPr>
              <a:t>The contract</a:t>
            </a:r>
            <a:r>
              <a:rPr lang="en" sz="1100">
                <a:solidFill>
                  <a:srgbClr val="24292E"/>
                </a:solidFill>
                <a:latin typeface="Lato"/>
                <a:ea typeface="Lato"/>
                <a:cs typeface="Lato"/>
                <a:sym typeface="Lato"/>
              </a:rPr>
              <a:t> resets everything to zero.</a:t>
            </a:r>
            <a:endParaRPr sz="1100">
              <a:solidFill>
                <a:srgbClr val="24292E"/>
              </a:solidFill>
              <a:latin typeface="Lato"/>
              <a:ea typeface="Lato"/>
              <a:cs typeface="Lato"/>
              <a:sym typeface="Lato"/>
            </a:endParaRPr>
          </a:p>
        </p:txBody>
      </p:sp>
      <p:sp>
        <p:nvSpPr>
          <p:cNvPr id="193" name="Google Shape;193;p17"/>
          <p:cNvSpPr txBox="1"/>
          <p:nvPr/>
        </p:nvSpPr>
        <p:spPr>
          <a:xfrm>
            <a:off x="1421775" y="571500"/>
            <a:ext cx="7337400" cy="855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18"/>
          <p:cNvSpPr txBox="1">
            <a:spLocks noGrp="1"/>
          </p:cNvSpPr>
          <p:nvPr>
            <p:ph type="body" idx="1"/>
          </p:nvPr>
        </p:nvSpPr>
        <p:spPr>
          <a:xfrm>
            <a:off x="893625" y="1308450"/>
            <a:ext cx="3136800" cy="2625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solidFill>
                  <a:schemeClr val="accent3"/>
                </a:solidFill>
              </a:rPr>
              <a:t>Phase 1</a:t>
            </a:r>
            <a:endParaRPr b="1">
              <a:solidFill>
                <a:schemeClr val="accent3"/>
              </a:solidFill>
            </a:endParaRPr>
          </a:p>
          <a:p>
            <a:pPr marL="0" lvl="0" indent="0" algn="l" rtl="0">
              <a:spcBef>
                <a:spcPts val="600"/>
              </a:spcBef>
              <a:spcAft>
                <a:spcPts val="0"/>
              </a:spcAft>
              <a:buNone/>
            </a:pPr>
            <a:r>
              <a:rPr lang="en">
                <a:solidFill>
                  <a:srgbClr val="434343"/>
                </a:solidFill>
              </a:rPr>
              <a:t>A </a:t>
            </a:r>
            <a:r>
              <a:rPr lang="en">
                <a:solidFill>
                  <a:schemeClr val="accent3"/>
                </a:solidFill>
              </a:rPr>
              <a:t>single person </a:t>
            </a:r>
            <a:r>
              <a:rPr lang="en">
                <a:solidFill>
                  <a:srgbClr val="434343"/>
                </a:solidFill>
              </a:rPr>
              <a:t>purchased multiple lottery tickets from several accounts.  This initial test verified the </a:t>
            </a:r>
            <a:r>
              <a:rPr lang="en">
                <a:solidFill>
                  <a:srgbClr val="24292E"/>
                </a:solidFill>
              </a:rPr>
              <a:t>contract </a:t>
            </a:r>
            <a:r>
              <a:rPr lang="en">
                <a:solidFill>
                  <a:srgbClr val="434343"/>
                </a:solidFill>
              </a:rPr>
              <a:t>would </a:t>
            </a:r>
            <a:r>
              <a:rPr lang="en">
                <a:solidFill>
                  <a:schemeClr val="accent3"/>
                </a:solidFill>
              </a:rPr>
              <a:t>select</a:t>
            </a:r>
            <a:r>
              <a:rPr lang="en">
                <a:solidFill>
                  <a:srgbClr val="434343"/>
                </a:solidFill>
              </a:rPr>
              <a:t> a </a:t>
            </a:r>
            <a:r>
              <a:rPr lang="en">
                <a:solidFill>
                  <a:schemeClr val="accent3"/>
                </a:solidFill>
              </a:rPr>
              <a:t>random winner</a:t>
            </a:r>
            <a:r>
              <a:rPr lang="en">
                <a:solidFill>
                  <a:srgbClr val="434343"/>
                </a:solidFill>
              </a:rPr>
              <a:t>. </a:t>
            </a:r>
            <a:endParaRPr>
              <a:solidFill>
                <a:srgbClr val="434343"/>
              </a:solidFill>
            </a:endParaRPr>
          </a:p>
        </p:txBody>
      </p:sp>
      <p:sp>
        <p:nvSpPr>
          <p:cNvPr id="199" name="Google Shape;199;p18"/>
          <p:cNvSpPr txBox="1">
            <a:spLocks noGrp="1"/>
          </p:cNvSpPr>
          <p:nvPr>
            <p:ph type="title"/>
          </p:nvPr>
        </p:nvSpPr>
        <p:spPr>
          <a:xfrm>
            <a:off x="893625" y="45103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rgbClr val="434343"/>
                </a:solidFill>
              </a:rPr>
              <a:t>Testing</a:t>
            </a:r>
            <a:endParaRPr>
              <a:solidFill>
                <a:srgbClr val="434343"/>
              </a:solidFill>
            </a:endParaRPr>
          </a:p>
        </p:txBody>
      </p:sp>
      <p:sp>
        <p:nvSpPr>
          <p:cNvPr id="200" name="Google Shape;200;p18"/>
          <p:cNvSpPr txBox="1">
            <a:spLocks noGrp="1"/>
          </p:cNvSpPr>
          <p:nvPr>
            <p:ph type="body" idx="2"/>
          </p:nvPr>
        </p:nvSpPr>
        <p:spPr>
          <a:xfrm>
            <a:off x="4779825" y="1308450"/>
            <a:ext cx="3136800" cy="2112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solidFill>
                  <a:schemeClr val="accent4"/>
                </a:solidFill>
              </a:rPr>
              <a:t>Phase 2</a:t>
            </a:r>
            <a:endParaRPr b="1">
              <a:solidFill>
                <a:schemeClr val="accent4"/>
              </a:solidFill>
            </a:endParaRPr>
          </a:p>
          <a:p>
            <a:pPr marL="0" lvl="0" indent="0" algn="l" rtl="0">
              <a:spcBef>
                <a:spcPts val="600"/>
              </a:spcBef>
              <a:spcAft>
                <a:spcPts val="0"/>
              </a:spcAft>
              <a:buNone/>
            </a:pPr>
            <a:r>
              <a:rPr lang="en">
                <a:solidFill>
                  <a:schemeClr val="accent4"/>
                </a:solidFill>
              </a:rPr>
              <a:t>Several different</a:t>
            </a:r>
            <a:r>
              <a:rPr lang="en">
                <a:solidFill>
                  <a:srgbClr val="434343"/>
                </a:solidFill>
              </a:rPr>
              <a:t> individuals purchased  lottery tickets. This test verified others could</a:t>
            </a:r>
            <a:r>
              <a:rPr lang="en">
                <a:solidFill>
                  <a:schemeClr val="accent4"/>
                </a:solidFill>
              </a:rPr>
              <a:t> import </a:t>
            </a:r>
            <a:r>
              <a:rPr lang="en">
                <a:solidFill>
                  <a:srgbClr val="24292E"/>
                </a:solidFill>
              </a:rPr>
              <a:t>the contract</a:t>
            </a:r>
            <a:r>
              <a:rPr lang="en">
                <a:solidFill>
                  <a:srgbClr val="434343"/>
                </a:solidFill>
              </a:rPr>
              <a:t> and </a:t>
            </a:r>
            <a:r>
              <a:rPr lang="en">
                <a:solidFill>
                  <a:schemeClr val="accent4"/>
                </a:solidFill>
              </a:rPr>
              <a:t>buy </a:t>
            </a:r>
            <a:r>
              <a:rPr lang="en">
                <a:solidFill>
                  <a:srgbClr val="434343"/>
                </a:solidFill>
              </a:rPr>
              <a:t>a ticket. </a:t>
            </a:r>
            <a:endParaRPr>
              <a:solidFill>
                <a:srgbClr val="434343"/>
              </a:solidFill>
            </a:endParaRPr>
          </a:p>
        </p:txBody>
      </p:sp>
      <p:sp>
        <p:nvSpPr>
          <p:cNvPr id="201" name="Google Shape;201;p18"/>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19"/>
          <p:cNvSpPr txBox="1">
            <a:spLocks noGrp="1"/>
          </p:cNvSpPr>
          <p:nvPr>
            <p:ph type="ctrTitle"/>
          </p:nvPr>
        </p:nvSpPr>
        <p:spPr>
          <a:xfrm>
            <a:off x="685800" y="1583342"/>
            <a:ext cx="77724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solidFill>
                  <a:schemeClr val="accent2"/>
                </a:solidFill>
              </a:rPr>
              <a:t>2.</a:t>
            </a:r>
            <a:endParaRPr>
              <a:solidFill>
                <a:schemeClr val="accent2"/>
              </a:solidFill>
            </a:endParaRPr>
          </a:p>
          <a:p>
            <a:pPr marL="0" lvl="0" indent="0" algn="ctr" rtl="0">
              <a:spcBef>
                <a:spcPts val="0"/>
              </a:spcBef>
              <a:spcAft>
                <a:spcPts val="0"/>
              </a:spcAft>
              <a:buNone/>
            </a:pPr>
            <a:r>
              <a:rPr lang="en"/>
              <a:t>Demo!</a:t>
            </a:r>
            <a:endParaRPr/>
          </a:p>
        </p:txBody>
      </p:sp>
      <p:sp>
        <p:nvSpPr>
          <p:cNvPr id="207" name="Google Shape;207;p19"/>
          <p:cNvSpPr txBox="1">
            <a:spLocks noGrp="1"/>
          </p:cNvSpPr>
          <p:nvPr>
            <p:ph type="subTitle" idx="1"/>
          </p:nvPr>
        </p:nvSpPr>
        <p:spPr>
          <a:xfrm>
            <a:off x="685800" y="2840053"/>
            <a:ext cx="7772400" cy="7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Ethere-UM, you just won the lottery!</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211"/>
        <p:cNvGrpSpPr/>
        <p:nvPr/>
      </p:nvGrpSpPr>
      <p:grpSpPr>
        <a:xfrm>
          <a:off x="0" y="0"/>
          <a:ext cx="0" cy="0"/>
          <a:chOff x="0" y="0"/>
          <a:chExt cx="0" cy="0"/>
        </a:xfrm>
      </p:grpSpPr>
      <p:sp>
        <p:nvSpPr>
          <p:cNvPr id="212" name="Google Shape;212;p20"/>
          <p:cNvSpPr txBox="1">
            <a:spLocks noGrp="1"/>
          </p:cNvSpPr>
          <p:nvPr>
            <p:ph type="title"/>
          </p:nvPr>
        </p:nvSpPr>
        <p:spPr>
          <a:xfrm>
            <a:off x="893700" y="3583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rgbClr val="434343"/>
                </a:solidFill>
              </a:rPr>
              <a:t>Challenges</a:t>
            </a:r>
            <a:endParaRPr>
              <a:solidFill>
                <a:srgbClr val="434343"/>
              </a:solidFill>
            </a:endParaRPr>
          </a:p>
        </p:txBody>
      </p:sp>
      <p:sp>
        <p:nvSpPr>
          <p:cNvPr id="213" name="Google Shape;213;p20"/>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sp>
        <p:nvSpPr>
          <p:cNvPr id="214" name="Google Shape;214;p20"/>
          <p:cNvSpPr/>
          <p:nvPr/>
        </p:nvSpPr>
        <p:spPr>
          <a:xfrm>
            <a:off x="286775" y="1363400"/>
            <a:ext cx="4206300" cy="1584600"/>
          </a:xfrm>
          <a:prstGeom prst="rect">
            <a:avLst/>
          </a:prstGeom>
          <a:solidFill>
            <a:schemeClr val="lt1"/>
          </a:solidFill>
          <a:ln>
            <a:noFill/>
          </a:ln>
        </p:spPr>
        <p:txBody>
          <a:bodyPr spcFirstLastPara="1" wrap="square" lIns="91425" tIns="91425" rIns="1371600" bIns="91425" anchor="ctr" anchorCtr="0">
            <a:noAutofit/>
          </a:bodyPr>
          <a:lstStyle/>
          <a:p>
            <a:pPr marL="0" lvl="0" indent="0" algn="l" rtl="0">
              <a:spcBef>
                <a:spcPts val="0"/>
              </a:spcBef>
              <a:spcAft>
                <a:spcPts val="600"/>
              </a:spcAft>
              <a:buNone/>
            </a:pPr>
            <a:r>
              <a:rPr lang="en" sz="1900">
                <a:solidFill>
                  <a:srgbClr val="434343"/>
                </a:solidFill>
                <a:latin typeface="Lato"/>
                <a:ea typeface="Lato"/>
                <a:cs typeface="Lato"/>
                <a:sym typeface="Lato"/>
              </a:rPr>
              <a:t>Getting a </a:t>
            </a:r>
            <a:r>
              <a:rPr lang="en" sz="1900">
                <a:solidFill>
                  <a:schemeClr val="accent1"/>
                </a:solidFill>
                <a:latin typeface="Lato"/>
                <a:ea typeface="Lato"/>
                <a:cs typeface="Lato"/>
                <a:sym typeface="Lato"/>
              </a:rPr>
              <a:t>random number generator</a:t>
            </a:r>
            <a:r>
              <a:rPr lang="en" sz="1900">
                <a:solidFill>
                  <a:srgbClr val="434343"/>
                </a:solidFill>
                <a:latin typeface="Lato"/>
                <a:ea typeface="Lato"/>
                <a:cs typeface="Lato"/>
                <a:sym typeface="Lato"/>
              </a:rPr>
              <a:t> to work. </a:t>
            </a:r>
            <a:endParaRPr sz="1900">
              <a:solidFill>
                <a:srgbClr val="434343"/>
              </a:solidFill>
              <a:latin typeface="Lato"/>
              <a:ea typeface="Lato"/>
              <a:cs typeface="Lato"/>
              <a:sym typeface="Lato"/>
            </a:endParaRPr>
          </a:p>
        </p:txBody>
      </p:sp>
      <p:sp>
        <p:nvSpPr>
          <p:cNvPr id="215" name="Google Shape;215;p20"/>
          <p:cNvSpPr/>
          <p:nvPr/>
        </p:nvSpPr>
        <p:spPr>
          <a:xfrm>
            <a:off x="4667075" y="1363400"/>
            <a:ext cx="4206300" cy="1584600"/>
          </a:xfrm>
          <a:prstGeom prst="rect">
            <a:avLst/>
          </a:prstGeom>
          <a:solidFill>
            <a:schemeClr val="lt1"/>
          </a:solidFill>
          <a:ln>
            <a:noFill/>
          </a:ln>
        </p:spPr>
        <p:txBody>
          <a:bodyPr spcFirstLastPara="1" wrap="square" lIns="1371600" tIns="91425" rIns="91425" bIns="91425" anchor="ctr" anchorCtr="0">
            <a:noAutofit/>
          </a:bodyPr>
          <a:lstStyle/>
          <a:p>
            <a:pPr marL="0" lvl="0" indent="0" algn="r" rtl="0">
              <a:spcBef>
                <a:spcPts val="0"/>
              </a:spcBef>
              <a:spcAft>
                <a:spcPts val="600"/>
              </a:spcAft>
              <a:buNone/>
            </a:pPr>
            <a:r>
              <a:rPr lang="en" sz="1900">
                <a:solidFill>
                  <a:srgbClr val="434343"/>
                </a:solidFill>
                <a:latin typeface="Lato"/>
                <a:ea typeface="Lato"/>
                <a:cs typeface="Lato"/>
                <a:sym typeface="Lato"/>
              </a:rPr>
              <a:t>Determining how to give </a:t>
            </a:r>
            <a:r>
              <a:rPr lang="en" sz="1900">
                <a:solidFill>
                  <a:schemeClr val="accent3"/>
                </a:solidFill>
                <a:latin typeface="Lato"/>
                <a:ea typeface="Lato"/>
                <a:cs typeface="Lato"/>
                <a:sym typeface="Lato"/>
              </a:rPr>
              <a:t>multiple people</a:t>
            </a:r>
            <a:r>
              <a:rPr lang="en" sz="1900">
                <a:solidFill>
                  <a:srgbClr val="434343"/>
                </a:solidFill>
                <a:latin typeface="Lato"/>
                <a:ea typeface="Lato"/>
                <a:cs typeface="Lato"/>
                <a:sym typeface="Lato"/>
              </a:rPr>
              <a:t> the ability to </a:t>
            </a:r>
            <a:r>
              <a:rPr lang="en" sz="1900">
                <a:solidFill>
                  <a:schemeClr val="accent3"/>
                </a:solidFill>
                <a:latin typeface="Lato"/>
                <a:ea typeface="Lato"/>
                <a:cs typeface="Lato"/>
                <a:sym typeface="Lato"/>
              </a:rPr>
              <a:t>buy tickets</a:t>
            </a:r>
            <a:r>
              <a:rPr lang="en" sz="1900">
                <a:solidFill>
                  <a:srgbClr val="24292E"/>
                </a:solidFill>
                <a:latin typeface="Lato"/>
                <a:ea typeface="Lato"/>
                <a:cs typeface="Lato"/>
                <a:sym typeface="Lato"/>
              </a:rPr>
              <a:t>.</a:t>
            </a:r>
            <a:r>
              <a:rPr lang="en" sz="1900">
                <a:solidFill>
                  <a:schemeClr val="accent3"/>
                </a:solidFill>
                <a:latin typeface="Lato"/>
                <a:ea typeface="Lato"/>
                <a:cs typeface="Lato"/>
                <a:sym typeface="Lato"/>
              </a:rPr>
              <a:t> </a:t>
            </a:r>
            <a:endParaRPr sz="1900">
              <a:solidFill>
                <a:schemeClr val="accent3"/>
              </a:solidFill>
              <a:latin typeface="Lato"/>
              <a:ea typeface="Lato"/>
              <a:cs typeface="Lato"/>
              <a:sym typeface="Lato"/>
            </a:endParaRPr>
          </a:p>
        </p:txBody>
      </p:sp>
      <p:sp>
        <p:nvSpPr>
          <p:cNvPr id="216" name="Google Shape;216;p20"/>
          <p:cNvSpPr/>
          <p:nvPr/>
        </p:nvSpPr>
        <p:spPr>
          <a:xfrm>
            <a:off x="286775" y="3121900"/>
            <a:ext cx="4206300" cy="1584600"/>
          </a:xfrm>
          <a:prstGeom prst="rect">
            <a:avLst/>
          </a:prstGeom>
          <a:solidFill>
            <a:schemeClr val="lt1"/>
          </a:solidFill>
          <a:ln>
            <a:noFill/>
          </a:ln>
        </p:spPr>
        <p:txBody>
          <a:bodyPr spcFirstLastPara="1" wrap="square" lIns="91425" tIns="91425" rIns="1371600" bIns="91425" anchor="ctr" anchorCtr="0">
            <a:noAutofit/>
          </a:bodyPr>
          <a:lstStyle/>
          <a:p>
            <a:pPr marL="0" lvl="0" indent="0" algn="l" rtl="0">
              <a:spcBef>
                <a:spcPts val="0"/>
              </a:spcBef>
              <a:spcAft>
                <a:spcPts val="0"/>
              </a:spcAft>
              <a:buNone/>
            </a:pPr>
            <a:endParaRPr b="1">
              <a:solidFill>
                <a:srgbClr val="434343"/>
              </a:solidFill>
              <a:latin typeface="Lato"/>
              <a:ea typeface="Lato"/>
              <a:cs typeface="Lato"/>
              <a:sym typeface="Lato"/>
            </a:endParaRPr>
          </a:p>
          <a:p>
            <a:pPr marL="0" lvl="0" indent="0" algn="l" rtl="0">
              <a:spcBef>
                <a:spcPts val="600"/>
              </a:spcBef>
              <a:spcAft>
                <a:spcPts val="0"/>
              </a:spcAft>
              <a:buNone/>
            </a:pPr>
            <a:r>
              <a:rPr lang="en" sz="1900">
                <a:solidFill>
                  <a:schemeClr val="accent2"/>
                </a:solidFill>
                <a:latin typeface="Lato"/>
                <a:ea typeface="Lato"/>
                <a:cs typeface="Lato"/>
                <a:sym typeface="Lato"/>
              </a:rPr>
              <a:t>Conversion rate</a:t>
            </a:r>
            <a:r>
              <a:rPr lang="en" sz="1900">
                <a:solidFill>
                  <a:srgbClr val="434343"/>
                </a:solidFill>
                <a:latin typeface="Lato"/>
                <a:ea typeface="Lato"/>
                <a:cs typeface="Lato"/>
                <a:sym typeface="Lato"/>
              </a:rPr>
              <a:t> of Ethereum to our Lottery Token.</a:t>
            </a:r>
            <a:endParaRPr sz="1900">
              <a:solidFill>
                <a:srgbClr val="434343"/>
              </a:solidFill>
              <a:latin typeface="Lato"/>
              <a:ea typeface="Lato"/>
              <a:cs typeface="Lato"/>
              <a:sym typeface="Lato"/>
            </a:endParaRPr>
          </a:p>
          <a:p>
            <a:pPr marL="0" lvl="0" indent="0" algn="l" rtl="0">
              <a:spcBef>
                <a:spcPts val="600"/>
              </a:spcBef>
              <a:spcAft>
                <a:spcPts val="600"/>
              </a:spcAft>
              <a:buNone/>
            </a:pPr>
            <a:endParaRPr>
              <a:solidFill>
                <a:srgbClr val="434343"/>
              </a:solidFill>
              <a:latin typeface="Lato"/>
              <a:ea typeface="Lato"/>
              <a:cs typeface="Lato"/>
              <a:sym typeface="Lato"/>
            </a:endParaRPr>
          </a:p>
        </p:txBody>
      </p:sp>
      <p:sp>
        <p:nvSpPr>
          <p:cNvPr id="217" name="Google Shape;217;p20"/>
          <p:cNvSpPr/>
          <p:nvPr/>
        </p:nvSpPr>
        <p:spPr>
          <a:xfrm>
            <a:off x="4667075" y="3121900"/>
            <a:ext cx="4206300" cy="1584600"/>
          </a:xfrm>
          <a:prstGeom prst="rect">
            <a:avLst/>
          </a:prstGeom>
          <a:solidFill>
            <a:schemeClr val="lt1"/>
          </a:solidFill>
          <a:ln>
            <a:noFill/>
          </a:ln>
        </p:spPr>
        <p:txBody>
          <a:bodyPr spcFirstLastPara="1" wrap="square" lIns="1371600" tIns="91425" rIns="91425" bIns="91425" anchor="ctr" anchorCtr="0">
            <a:noAutofit/>
          </a:bodyPr>
          <a:lstStyle/>
          <a:p>
            <a:pPr marL="0" lvl="0" indent="0" algn="r" rtl="0">
              <a:spcBef>
                <a:spcPts val="0"/>
              </a:spcBef>
              <a:spcAft>
                <a:spcPts val="600"/>
              </a:spcAft>
              <a:buNone/>
            </a:pPr>
            <a:r>
              <a:rPr lang="en" sz="1900">
                <a:solidFill>
                  <a:srgbClr val="434343"/>
                </a:solidFill>
                <a:latin typeface="Lato"/>
                <a:ea typeface="Lato"/>
                <a:cs typeface="Lato"/>
                <a:sym typeface="Lato"/>
              </a:rPr>
              <a:t>Getting prompted by MetaMask to </a:t>
            </a:r>
            <a:r>
              <a:rPr lang="en" sz="1900">
                <a:solidFill>
                  <a:schemeClr val="accent4"/>
                </a:solidFill>
                <a:latin typeface="Lato"/>
                <a:ea typeface="Lato"/>
                <a:cs typeface="Lato"/>
                <a:sym typeface="Lato"/>
              </a:rPr>
              <a:t>send Ether </a:t>
            </a:r>
            <a:r>
              <a:rPr lang="en" sz="1900">
                <a:solidFill>
                  <a:srgbClr val="434343"/>
                </a:solidFill>
                <a:latin typeface="Lato"/>
                <a:ea typeface="Lato"/>
                <a:cs typeface="Lato"/>
                <a:sym typeface="Lato"/>
              </a:rPr>
              <a:t>for the token.</a:t>
            </a:r>
            <a:endParaRPr sz="1900">
              <a:solidFill>
                <a:srgbClr val="434343"/>
              </a:solidFill>
              <a:latin typeface="Lato"/>
              <a:ea typeface="Lato"/>
              <a:cs typeface="Lato"/>
              <a:sym typeface="Lato"/>
            </a:endParaRPr>
          </a:p>
        </p:txBody>
      </p:sp>
      <p:sp>
        <p:nvSpPr>
          <p:cNvPr id="218" name="Google Shape;218;p20"/>
          <p:cNvSpPr/>
          <p:nvPr/>
        </p:nvSpPr>
        <p:spPr>
          <a:xfrm>
            <a:off x="3285625" y="1738389"/>
            <a:ext cx="2417100" cy="2417100"/>
          </a:xfrm>
          <a:prstGeom prst="pie">
            <a:avLst>
              <a:gd name="adj1" fmla="val 10788866"/>
              <a:gd name="adj2" fmla="val 162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0"/>
          <p:cNvSpPr/>
          <p:nvPr/>
        </p:nvSpPr>
        <p:spPr>
          <a:xfrm rot="5400000">
            <a:off x="3459879" y="1738389"/>
            <a:ext cx="2417100" cy="2417100"/>
          </a:xfrm>
          <a:prstGeom prst="pie">
            <a:avLst>
              <a:gd name="adj1" fmla="val 10788866"/>
              <a:gd name="adj2" fmla="val 162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0"/>
          <p:cNvSpPr/>
          <p:nvPr/>
        </p:nvSpPr>
        <p:spPr>
          <a:xfrm rot="10800000">
            <a:off x="3459879" y="1914006"/>
            <a:ext cx="2417100" cy="2417100"/>
          </a:xfrm>
          <a:prstGeom prst="pie">
            <a:avLst>
              <a:gd name="adj1" fmla="val 10788866"/>
              <a:gd name="adj2" fmla="val 162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0"/>
          <p:cNvSpPr/>
          <p:nvPr/>
        </p:nvSpPr>
        <p:spPr>
          <a:xfrm rot="-5400000">
            <a:off x="3285625" y="1914006"/>
            <a:ext cx="2417100" cy="2417100"/>
          </a:xfrm>
          <a:prstGeom prst="pie">
            <a:avLst>
              <a:gd name="adj1" fmla="val 10788866"/>
              <a:gd name="adj2" fmla="val 162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0"/>
          <p:cNvSpPr txBox="1"/>
          <p:nvPr/>
        </p:nvSpPr>
        <p:spPr>
          <a:xfrm>
            <a:off x="3539625" y="-2330250"/>
            <a:ext cx="7362300" cy="85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ato"/>
              <a:ea typeface="Lato"/>
              <a:cs typeface="Lato"/>
              <a:sym typeface="Lato"/>
            </a:endParaRPr>
          </a:p>
        </p:txBody>
      </p:sp>
    </p:spTree>
  </p:cSld>
  <p:clrMapOvr>
    <a:masterClrMapping/>
  </p:clrMapOvr>
</p:sld>
</file>

<file path=ppt/theme/theme1.xml><?xml version="1.0" encoding="utf-8"?>
<a:theme xmlns:a="http://schemas.openxmlformats.org/drawingml/2006/main" name="Antonio template">
  <a:themeElements>
    <a:clrScheme name="Custom 347">
      <a:dk1>
        <a:srgbClr val="677480"/>
      </a:dk1>
      <a:lt1>
        <a:srgbClr val="FFFFFF"/>
      </a:lt1>
      <a:dk2>
        <a:srgbClr val="2185C5"/>
      </a:dk2>
      <a:lt2>
        <a:srgbClr val="DEE2E6"/>
      </a:lt2>
      <a:accent1>
        <a:srgbClr val="2185C5"/>
      </a:accent1>
      <a:accent2>
        <a:srgbClr val="7ECEFD"/>
      </a:accent2>
      <a:accent3>
        <a:srgbClr val="F20253"/>
      </a:accent3>
      <a:accent4>
        <a:srgbClr val="FF9715"/>
      </a:accent4>
      <a:accent5>
        <a:srgbClr val="1C3AA9"/>
      </a:accent5>
      <a:accent6>
        <a:srgbClr val="97ABBC"/>
      </a:accent6>
      <a:hlink>
        <a:srgbClr val="2185C5"/>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730</Words>
  <Application>Microsoft Office PowerPoint</Application>
  <PresentationFormat>On-screen Show (16:9)</PresentationFormat>
  <Paragraphs>95</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Lato</vt:lpstr>
      <vt:lpstr>Calibri</vt:lpstr>
      <vt:lpstr>Raleway</vt:lpstr>
      <vt:lpstr>Arial</vt:lpstr>
      <vt:lpstr>Antonio template</vt:lpstr>
      <vt:lpstr>Whole Lotto Tokens</vt:lpstr>
      <vt:lpstr>Lottery Contract</vt:lpstr>
      <vt:lpstr>1. Project Background!</vt:lpstr>
      <vt:lpstr>Objectives </vt:lpstr>
      <vt:lpstr>Definitions</vt:lpstr>
      <vt:lpstr>Coding Roadmap</vt:lpstr>
      <vt:lpstr>Testing</vt:lpstr>
      <vt:lpstr>2. Demo!</vt:lpstr>
      <vt:lpstr>Challenges</vt:lpstr>
      <vt:lpstr>Next Steps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Whole Lotto Tokens</dc:title>
  <dc:creator>Cassandra Johnson</dc:creator>
  <cp:lastModifiedBy>Cassandra Johnson</cp:lastModifiedBy>
  <cp:revision>1</cp:revision>
  <dcterms:modified xsi:type="dcterms:W3CDTF">2021-03-13T16:54:13Z</dcterms:modified>
</cp:coreProperties>
</file>