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3"/>
  </p:notesMasterIdLst>
  <p:sldIdLst>
    <p:sldId id="256" r:id="rId2"/>
    <p:sldId id="339" r:id="rId3"/>
    <p:sldId id="292" r:id="rId4"/>
    <p:sldId id="340" r:id="rId5"/>
    <p:sldId id="341" r:id="rId6"/>
    <p:sldId id="260" r:id="rId7"/>
    <p:sldId id="363" r:id="rId8"/>
    <p:sldId id="261" r:id="rId9"/>
    <p:sldId id="264" r:id="rId10"/>
    <p:sldId id="342" r:id="rId11"/>
    <p:sldId id="343" r:id="rId12"/>
    <p:sldId id="345" r:id="rId13"/>
    <p:sldId id="279" r:id="rId14"/>
    <p:sldId id="344" r:id="rId15"/>
    <p:sldId id="361" r:id="rId16"/>
    <p:sldId id="346" r:id="rId17"/>
    <p:sldId id="266" r:id="rId18"/>
    <p:sldId id="263" r:id="rId19"/>
    <p:sldId id="347" r:id="rId20"/>
    <p:sldId id="348" r:id="rId21"/>
    <p:sldId id="349" r:id="rId22"/>
    <p:sldId id="350" r:id="rId23"/>
    <p:sldId id="352" r:id="rId24"/>
    <p:sldId id="362" r:id="rId25"/>
    <p:sldId id="351" r:id="rId26"/>
    <p:sldId id="353" r:id="rId27"/>
    <p:sldId id="364" r:id="rId28"/>
    <p:sldId id="365" r:id="rId29"/>
    <p:sldId id="277" r:id="rId30"/>
    <p:sldId id="355" r:id="rId31"/>
    <p:sldId id="280" r:id="rId32"/>
    <p:sldId id="357" r:id="rId33"/>
    <p:sldId id="366" r:id="rId34"/>
    <p:sldId id="367" r:id="rId35"/>
    <p:sldId id="282" r:id="rId36"/>
    <p:sldId id="358" r:id="rId37"/>
    <p:sldId id="283" r:id="rId38"/>
    <p:sldId id="359" r:id="rId39"/>
    <p:sldId id="356" r:id="rId40"/>
    <p:sldId id="360" r:id="rId41"/>
    <p:sldId id="369" r:id="rId42"/>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342892" algn="l" rtl="0" fontAlgn="base">
      <a:spcBef>
        <a:spcPct val="0"/>
      </a:spcBef>
      <a:spcAft>
        <a:spcPct val="0"/>
      </a:spcAft>
      <a:defRPr kern="1200">
        <a:solidFill>
          <a:schemeClr val="tx1"/>
        </a:solidFill>
        <a:latin typeface="Arial" charset="0"/>
        <a:ea typeface="+mn-ea"/>
        <a:cs typeface="+mn-cs"/>
      </a:defRPr>
    </a:lvl2pPr>
    <a:lvl3pPr marL="685783" algn="l" rtl="0" fontAlgn="base">
      <a:spcBef>
        <a:spcPct val="0"/>
      </a:spcBef>
      <a:spcAft>
        <a:spcPct val="0"/>
      </a:spcAft>
      <a:defRPr kern="1200">
        <a:solidFill>
          <a:schemeClr val="tx1"/>
        </a:solidFill>
        <a:latin typeface="Arial" charset="0"/>
        <a:ea typeface="+mn-ea"/>
        <a:cs typeface="+mn-cs"/>
      </a:defRPr>
    </a:lvl3pPr>
    <a:lvl4pPr marL="1028675" algn="l" rtl="0" fontAlgn="base">
      <a:spcBef>
        <a:spcPct val="0"/>
      </a:spcBef>
      <a:spcAft>
        <a:spcPct val="0"/>
      </a:spcAft>
      <a:defRPr kern="1200">
        <a:solidFill>
          <a:schemeClr val="tx1"/>
        </a:solidFill>
        <a:latin typeface="Arial" charset="0"/>
        <a:ea typeface="+mn-ea"/>
        <a:cs typeface="+mn-cs"/>
      </a:defRPr>
    </a:lvl4pPr>
    <a:lvl5pPr marL="1371566" algn="l" rtl="0" fontAlgn="base">
      <a:spcBef>
        <a:spcPct val="0"/>
      </a:spcBef>
      <a:spcAft>
        <a:spcPct val="0"/>
      </a:spcAft>
      <a:defRPr kern="1200">
        <a:solidFill>
          <a:schemeClr val="tx1"/>
        </a:solidFill>
        <a:latin typeface="Arial" charset="0"/>
        <a:ea typeface="+mn-ea"/>
        <a:cs typeface="+mn-cs"/>
      </a:defRPr>
    </a:lvl5pPr>
    <a:lvl6pPr marL="1714457" algn="l" defTabSz="685783" rtl="0" eaLnBrk="1" latinLnBrk="0" hangingPunct="1">
      <a:defRPr kern="1200">
        <a:solidFill>
          <a:schemeClr val="tx1"/>
        </a:solidFill>
        <a:latin typeface="Arial" charset="0"/>
        <a:ea typeface="+mn-ea"/>
        <a:cs typeface="+mn-cs"/>
      </a:defRPr>
    </a:lvl6pPr>
    <a:lvl7pPr marL="2057348" algn="l" defTabSz="685783" rtl="0" eaLnBrk="1" latinLnBrk="0" hangingPunct="1">
      <a:defRPr kern="1200">
        <a:solidFill>
          <a:schemeClr val="tx1"/>
        </a:solidFill>
        <a:latin typeface="Arial" charset="0"/>
        <a:ea typeface="+mn-ea"/>
        <a:cs typeface="+mn-cs"/>
      </a:defRPr>
    </a:lvl7pPr>
    <a:lvl8pPr marL="2400240" algn="l" defTabSz="685783" rtl="0" eaLnBrk="1" latinLnBrk="0" hangingPunct="1">
      <a:defRPr kern="1200">
        <a:solidFill>
          <a:schemeClr val="tx1"/>
        </a:solidFill>
        <a:latin typeface="Arial" charset="0"/>
        <a:ea typeface="+mn-ea"/>
        <a:cs typeface="+mn-cs"/>
      </a:defRPr>
    </a:lvl8pPr>
    <a:lvl9pPr marL="2743132" algn="l" defTabSz="685783"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921"/>
    <p:restoredTop sz="92123" autoAdjust="0"/>
  </p:normalViewPr>
  <p:slideViewPr>
    <p:cSldViewPr>
      <p:cViewPr varScale="1">
        <p:scale>
          <a:sx n="58" d="100"/>
          <a:sy n="58" d="100"/>
        </p:scale>
        <p:origin x="224" y="37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590261E-DED2-4ECB-93F0-6041BFF84361}" type="datetimeFigureOut">
              <a:rPr lang="en-US" smtClean="0"/>
              <a:pPr/>
              <a:t>2/19/22</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754576A-F041-465B-B05C-90CC0BF4FA5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900" dirty="0">
              <a:latin typeface="Calibri"/>
              <a:cs typeface="Calibri"/>
            </a:endParaRPr>
          </a:p>
        </p:txBody>
      </p:sp>
      <p:sp>
        <p:nvSpPr>
          <p:cNvPr id="4" name="Slide Number Placeholder 3"/>
          <p:cNvSpPr>
            <a:spLocks noGrp="1"/>
          </p:cNvSpPr>
          <p:nvPr>
            <p:ph type="sldNum" sz="quarter" idx="10"/>
          </p:nvPr>
        </p:nvSpPr>
        <p:spPr/>
        <p:txBody>
          <a:bodyPr/>
          <a:lstStyle/>
          <a:p>
            <a:pPr>
              <a:defRPr/>
            </a:pPr>
            <a:fld id="{951F94F5-58D1-42ED-AB38-DD97D2E49478}" type="slidenum">
              <a:rPr lang="en-US" smtClean="0"/>
              <a:pPr>
                <a:defRPr/>
              </a:pPr>
              <a:t>1</a:t>
            </a:fld>
            <a:endParaRPr lang="en-US"/>
          </a:p>
        </p:txBody>
      </p:sp>
    </p:spTree>
    <p:extLst>
      <p:ext uri="{BB962C8B-B14F-4D97-AF65-F5344CB8AC3E}">
        <p14:creationId xmlns:p14="http://schemas.microsoft.com/office/powerpoint/2010/main" val="1783783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19</a:t>
            </a:fld>
            <a:endParaRPr lang="en-US"/>
          </a:p>
        </p:txBody>
      </p:sp>
    </p:spTree>
    <p:extLst>
      <p:ext uri="{BB962C8B-B14F-4D97-AF65-F5344CB8AC3E}">
        <p14:creationId xmlns:p14="http://schemas.microsoft.com/office/powerpoint/2010/main" val="2089669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20</a:t>
            </a:fld>
            <a:endParaRPr lang="en-US"/>
          </a:p>
        </p:txBody>
      </p:sp>
    </p:spTree>
    <p:extLst>
      <p:ext uri="{BB962C8B-B14F-4D97-AF65-F5344CB8AC3E}">
        <p14:creationId xmlns:p14="http://schemas.microsoft.com/office/powerpoint/2010/main" val="3436491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21</a:t>
            </a:fld>
            <a:endParaRPr lang="en-US"/>
          </a:p>
        </p:txBody>
      </p:sp>
    </p:spTree>
    <p:extLst>
      <p:ext uri="{BB962C8B-B14F-4D97-AF65-F5344CB8AC3E}">
        <p14:creationId xmlns:p14="http://schemas.microsoft.com/office/powerpoint/2010/main" val="2169280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22</a:t>
            </a:fld>
            <a:endParaRPr lang="en-US"/>
          </a:p>
        </p:txBody>
      </p:sp>
    </p:spTree>
    <p:extLst>
      <p:ext uri="{BB962C8B-B14F-4D97-AF65-F5344CB8AC3E}">
        <p14:creationId xmlns:p14="http://schemas.microsoft.com/office/powerpoint/2010/main" val="168224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23</a:t>
            </a:fld>
            <a:endParaRPr lang="en-US"/>
          </a:p>
        </p:txBody>
      </p:sp>
    </p:spTree>
    <p:extLst>
      <p:ext uri="{BB962C8B-B14F-4D97-AF65-F5344CB8AC3E}">
        <p14:creationId xmlns:p14="http://schemas.microsoft.com/office/powerpoint/2010/main" val="73549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build a rational agent in this way, we as designers must construct a table that contains the appropriate action for every possible percept sequence. </a:t>
            </a:r>
            <a:endParaRPr lang="en-US" dirty="0"/>
          </a:p>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26</a:t>
            </a:fld>
            <a:endParaRPr lang="en-US"/>
          </a:p>
        </p:txBody>
      </p:sp>
    </p:spTree>
    <p:extLst>
      <p:ext uri="{BB962C8B-B14F-4D97-AF65-F5344CB8AC3E}">
        <p14:creationId xmlns:p14="http://schemas.microsoft.com/office/powerpoint/2010/main" val="26481190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condition–action rules, situation–action rules</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productions</a:t>
            </a:r>
            <a:r>
              <a:rPr lang="en-US" sz="1200" kern="1200" dirty="0">
                <a:solidFill>
                  <a:schemeClr val="tx1"/>
                </a:solidFill>
                <a:effectLst/>
                <a:latin typeface="+mn-lt"/>
                <a:ea typeface="+mn-ea"/>
                <a:cs typeface="+mn-cs"/>
              </a:rPr>
              <a:t>, or </a:t>
            </a:r>
            <a:r>
              <a:rPr lang="en-US" sz="1200" b="1" kern="1200" dirty="0">
                <a:solidFill>
                  <a:schemeClr val="tx1"/>
                </a:solidFill>
                <a:effectLst/>
                <a:latin typeface="+mn-lt"/>
                <a:ea typeface="+mn-ea"/>
                <a:cs typeface="+mn-cs"/>
              </a:rPr>
              <a:t>if–then rules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200" kern="1200" dirty="0">
                <a:solidFill>
                  <a:schemeClr val="tx1"/>
                </a:solidFill>
                <a:effectLst/>
                <a:latin typeface="+mn-lt"/>
                <a:ea typeface="+mn-ea"/>
                <a:cs typeface="+mn-cs"/>
              </a:rPr>
              <a:t>Simple reflex agents have the admirable property of being simple, but they turn out to be of limited intelligence </a:t>
            </a:r>
            <a:endParaRPr lang="en-US" dirty="0"/>
          </a:p>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30</a:t>
            </a:fld>
            <a:endParaRPr lang="en-US"/>
          </a:p>
        </p:txBody>
      </p:sp>
    </p:spTree>
    <p:extLst>
      <p:ext uri="{BB962C8B-B14F-4D97-AF65-F5344CB8AC3E}">
        <p14:creationId xmlns:p14="http://schemas.microsoft.com/office/powerpoint/2010/main" val="2809328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32</a:t>
            </a:fld>
            <a:endParaRPr lang="en-US"/>
          </a:p>
        </p:txBody>
      </p:sp>
    </p:spTree>
    <p:extLst>
      <p:ext uri="{BB962C8B-B14F-4D97-AF65-F5344CB8AC3E}">
        <p14:creationId xmlns:p14="http://schemas.microsoft.com/office/powerpoint/2010/main" val="3697066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buFont typeface="Arial" panose="020B0604020202020204" pitchFamily="34" charset="0"/>
              <a:buChar char="•"/>
            </a:pPr>
            <a:r>
              <a:rPr lang="en-US" altLang="en-US" sz="2800" dirty="0">
                <a:ea typeface="ＭＳ Ｐゴシック" panose="020B0600070205080204" pitchFamily="34" charset="-128"/>
              </a:rPr>
              <a:t>Human agent: </a:t>
            </a:r>
          </a:p>
          <a:p>
            <a:pPr lvl="1" eaLnBrk="1" hangingPunct="1">
              <a:lnSpc>
                <a:spcPct val="80000"/>
              </a:lnSpc>
              <a:buFont typeface="Arial" panose="020B0604020202020204" pitchFamily="34" charset="0"/>
              <a:buChar char="–"/>
            </a:pPr>
            <a:r>
              <a:rPr lang="en-US" altLang="en-US" sz="2400" dirty="0">
                <a:ea typeface="ＭＳ Ｐゴシック" panose="020B0600070205080204" pitchFamily="34" charset="-128"/>
              </a:rPr>
              <a:t>eyes, ears, and other organs for sensors; </a:t>
            </a:r>
          </a:p>
          <a:p>
            <a:pPr lvl="1" eaLnBrk="1" hangingPunct="1">
              <a:lnSpc>
                <a:spcPct val="80000"/>
              </a:lnSpc>
              <a:buFont typeface="Arial" panose="020B0604020202020204" pitchFamily="34" charset="0"/>
              <a:buChar char="–"/>
            </a:pPr>
            <a:r>
              <a:rPr lang="en-US" altLang="en-US" sz="2400" dirty="0">
                <a:ea typeface="ＭＳ Ｐゴシック" panose="020B0600070205080204" pitchFamily="34" charset="-128"/>
              </a:rPr>
              <a:t>hands, legs, mouth, and other body parts for actuators</a:t>
            </a:r>
          </a:p>
          <a:p>
            <a:pPr lvl="1" eaLnBrk="1" hangingPunct="1">
              <a:lnSpc>
                <a:spcPct val="80000"/>
              </a:lnSpc>
              <a:buFont typeface="Arial" panose="020B0604020202020204" pitchFamily="34" charset="0"/>
              <a:buChar char="–"/>
            </a:pPr>
            <a:endParaRPr lang="en-US" altLang="en-US" sz="2400" dirty="0">
              <a:ea typeface="ＭＳ Ｐゴシック" panose="020B0600070205080204" pitchFamily="34" charset="-128"/>
            </a:endParaRPr>
          </a:p>
          <a:p>
            <a:pPr eaLnBrk="1" hangingPunct="1">
              <a:lnSpc>
                <a:spcPct val="80000"/>
              </a:lnSpc>
              <a:buFont typeface="Arial" panose="020B0604020202020204" pitchFamily="34" charset="0"/>
              <a:buChar char="•"/>
            </a:pPr>
            <a:r>
              <a:rPr lang="en-US" altLang="en-US" sz="2800" dirty="0">
                <a:ea typeface="ＭＳ Ｐゴシック" panose="020B0600070205080204" pitchFamily="34" charset="-128"/>
              </a:rPr>
              <a:t>Robotic agent:</a:t>
            </a:r>
          </a:p>
          <a:p>
            <a:pPr lvl="1" eaLnBrk="1" hangingPunct="1">
              <a:lnSpc>
                <a:spcPct val="80000"/>
              </a:lnSpc>
              <a:buFont typeface="Arial" panose="020B0604020202020204" pitchFamily="34" charset="0"/>
              <a:buChar char="–"/>
            </a:pPr>
            <a:r>
              <a:rPr lang="en-US" altLang="en-US" sz="2400" dirty="0">
                <a:ea typeface="ＭＳ Ｐゴシック" panose="020B0600070205080204" pitchFamily="34" charset="-128"/>
              </a:rPr>
              <a:t>cameras and infrared range finders for sensors </a:t>
            </a:r>
          </a:p>
          <a:p>
            <a:pPr lvl="1" eaLnBrk="1" hangingPunct="1">
              <a:lnSpc>
                <a:spcPct val="80000"/>
              </a:lnSpc>
              <a:buFont typeface="Arial" panose="020B0604020202020204" pitchFamily="34" charset="0"/>
              <a:buChar char="–"/>
            </a:pPr>
            <a:r>
              <a:rPr lang="en-US" altLang="en-US" sz="2400" dirty="0">
                <a:ea typeface="ＭＳ Ｐゴシック" panose="020B0600070205080204" pitchFamily="34" charset="-128"/>
              </a:rPr>
              <a:t>various motors for actuators</a:t>
            </a:r>
          </a:p>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4</a:t>
            </a:fld>
            <a:endParaRPr lang="en-US"/>
          </a:p>
        </p:txBody>
      </p:sp>
    </p:spTree>
    <p:extLst>
      <p:ext uri="{BB962C8B-B14F-4D97-AF65-F5344CB8AC3E}">
        <p14:creationId xmlns:p14="http://schemas.microsoft.com/office/powerpoint/2010/main" val="14526777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33</a:t>
            </a:fld>
            <a:endParaRPr lang="en-US"/>
          </a:p>
        </p:txBody>
      </p:sp>
    </p:spTree>
    <p:extLst>
      <p:ext uri="{BB962C8B-B14F-4D97-AF65-F5344CB8AC3E}">
        <p14:creationId xmlns:p14="http://schemas.microsoft.com/office/powerpoint/2010/main" val="28322453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34</a:t>
            </a:fld>
            <a:endParaRPr lang="en-US"/>
          </a:p>
        </p:txBody>
      </p:sp>
    </p:spTree>
    <p:extLst>
      <p:ext uri="{BB962C8B-B14F-4D97-AF65-F5344CB8AC3E}">
        <p14:creationId xmlns:p14="http://schemas.microsoft.com/office/powerpoint/2010/main" val="2235051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Sometimes goal-based action selection is straightforward—for example, when goal sat- </a:t>
            </a:r>
            <a:r>
              <a:rPr lang="en-US" sz="1200" kern="1200" dirty="0" err="1">
                <a:solidFill>
                  <a:schemeClr val="tx1"/>
                </a:solidFill>
                <a:effectLst/>
                <a:latin typeface="+mn-lt"/>
                <a:ea typeface="+mn-ea"/>
                <a:cs typeface="+mn-cs"/>
              </a:rPr>
              <a:t>isfaction</a:t>
            </a:r>
            <a:r>
              <a:rPr lang="en-US" sz="1200" kern="1200" dirty="0">
                <a:solidFill>
                  <a:schemeClr val="tx1"/>
                </a:solidFill>
                <a:effectLst/>
                <a:latin typeface="+mn-lt"/>
                <a:ea typeface="+mn-ea"/>
                <a:cs typeface="+mn-cs"/>
              </a:rPr>
              <a:t> results immediately from a single action. Sometimes it will be more tricky—for example, when the agent has to consider long sequences of twists and turns in order to find a way to achieve the goal. </a:t>
            </a:r>
            <a:r>
              <a:rPr lang="en-US" sz="1200" b="0" kern="1200" dirty="0">
                <a:solidFill>
                  <a:schemeClr val="tx1"/>
                </a:solidFill>
                <a:effectLst/>
                <a:latin typeface="+mn-lt"/>
                <a:ea typeface="+mn-ea"/>
                <a:cs typeface="+mn-cs"/>
              </a:rPr>
              <a:t>Search </a:t>
            </a:r>
            <a:r>
              <a:rPr lang="en-US" sz="1200" kern="1200" dirty="0">
                <a:solidFill>
                  <a:schemeClr val="tx1"/>
                </a:solidFill>
                <a:effectLst/>
                <a:latin typeface="+mn-lt"/>
                <a:ea typeface="+mn-ea"/>
                <a:cs typeface="+mn-cs"/>
              </a:rPr>
              <a:t>(Chapters 3, 4, and 6) and </a:t>
            </a:r>
            <a:r>
              <a:rPr lang="en-US" sz="1200" b="0" kern="1200" dirty="0">
                <a:solidFill>
                  <a:schemeClr val="tx1"/>
                </a:solidFill>
                <a:effectLst/>
                <a:latin typeface="+mn-lt"/>
                <a:ea typeface="+mn-ea"/>
                <a:cs typeface="+mn-cs"/>
              </a:rPr>
              <a:t>planning </a:t>
            </a:r>
            <a:r>
              <a:rPr lang="en-US" sz="1200" kern="1200" dirty="0">
                <a:solidFill>
                  <a:schemeClr val="tx1"/>
                </a:solidFill>
                <a:effectLst/>
                <a:latin typeface="+mn-lt"/>
                <a:ea typeface="+mn-ea"/>
                <a:cs typeface="+mn-cs"/>
              </a:rPr>
              <a:t>(Chapter 11) are the subfields of AI devoted to finding action sequences that achieve the agent’s goals. </a:t>
            </a:r>
            <a:endParaRPr lang="en-US" dirty="0"/>
          </a:p>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36</a:t>
            </a:fld>
            <a:endParaRPr lang="en-US"/>
          </a:p>
        </p:txBody>
      </p:sp>
    </p:spTree>
    <p:extLst>
      <p:ext uri="{BB962C8B-B14F-4D97-AF65-F5344CB8AC3E}">
        <p14:creationId xmlns:p14="http://schemas.microsoft.com/office/powerpoint/2010/main" val="34396454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38</a:t>
            </a:fld>
            <a:endParaRPr lang="en-US"/>
          </a:p>
        </p:txBody>
      </p:sp>
    </p:spTree>
    <p:extLst>
      <p:ext uri="{BB962C8B-B14F-4D97-AF65-F5344CB8AC3E}">
        <p14:creationId xmlns:p14="http://schemas.microsoft.com/office/powerpoint/2010/main" val="40776825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39</a:t>
            </a:fld>
            <a:endParaRPr lang="en-US"/>
          </a:p>
        </p:txBody>
      </p:sp>
    </p:spTree>
    <p:extLst>
      <p:ext uri="{BB962C8B-B14F-4D97-AF65-F5344CB8AC3E}">
        <p14:creationId xmlns:p14="http://schemas.microsoft.com/office/powerpoint/2010/main" val="4114922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40</a:t>
            </a:fld>
            <a:endParaRPr lang="en-US"/>
          </a:p>
        </p:txBody>
      </p:sp>
    </p:spTree>
    <p:extLst>
      <p:ext uri="{BB962C8B-B14F-4D97-AF65-F5344CB8AC3E}">
        <p14:creationId xmlns:p14="http://schemas.microsoft.com/office/powerpoint/2010/main" val="36231660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41</a:t>
            </a:fld>
            <a:endParaRPr lang="en-US"/>
          </a:p>
        </p:txBody>
      </p:sp>
    </p:spTree>
    <p:extLst>
      <p:ext uri="{BB962C8B-B14F-4D97-AF65-F5344CB8AC3E}">
        <p14:creationId xmlns:p14="http://schemas.microsoft.com/office/powerpoint/2010/main" val="828183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5</a:t>
            </a:fld>
            <a:endParaRPr lang="en-US"/>
          </a:p>
        </p:txBody>
      </p:sp>
    </p:spTree>
    <p:extLst>
      <p:ext uri="{BB962C8B-B14F-4D97-AF65-F5344CB8AC3E}">
        <p14:creationId xmlns:p14="http://schemas.microsoft.com/office/powerpoint/2010/main" val="4139397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8D01C99C-4043-BE4A-883C-BDB9BAE343E6}"/>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9F4F8104-D4A6-C947-93C7-D7B917B6C75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panose="020B0600070205080204" pitchFamily="34" charset="-128"/>
              </a:rPr>
              <a:t>Only 2 locations</a:t>
            </a:r>
          </a:p>
        </p:txBody>
      </p:sp>
      <p:sp>
        <p:nvSpPr>
          <p:cNvPr id="20484" name="Slide Number Placeholder 3">
            <a:extLst>
              <a:ext uri="{FF2B5EF4-FFF2-40B4-BE49-F238E27FC236}">
                <a16:creationId xmlns:a16="http://schemas.microsoft.com/office/drawing/2014/main" id="{467B77C5-5E66-2B4D-BED5-A219AED3684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C0D61FA6-6B88-3A4F-B8D6-5AB3880640A4}" type="slidenum">
              <a:rPr lang="en-US" altLang="en-US" sz="1200">
                <a:latin typeface="Calibri" panose="020F0502020204030204" pitchFamily="34" charset="0"/>
              </a:rPr>
              <a:pPr eaLnBrk="1" hangingPunct="1"/>
              <a:t>6</a:t>
            </a:fld>
            <a:endParaRPr lang="en-US" altLang="en-US" sz="1200">
              <a:latin typeface="Calibri" panose="020F0502020204030204" pitchFamily="34" charset="0"/>
            </a:endParaRPr>
          </a:p>
        </p:txBody>
      </p:sp>
    </p:spTree>
    <p:extLst>
      <p:ext uri="{BB962C8B-B14F-4D97-AF65-F5344CB8AC3E}">
        <p14:creationId xmlns:p14="http://schemas.microsoft.com/office/powerpoint/2010/main" val="3328354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ämˈnisēənt</a:t>
            </a:r>
            <a:r>
              <a:rPr lang="en-US" sz="1200" b="0" i="0" kern="1200" dirty="0">
                <a:solidFill>
                  <a:schemeClr val="tx1"/>
                </a:solidFill>
                <a:effectLst/>
                <a:latin typeface="+mn-lt"/>
                <a:ea typeface="+mn-ea"/>
                <a:cs typeface="+mn-cs"/>
              </a:rPr>
              <a:t> </a:t>
            </a:r>
            <a:r>
              <a:rPr lang="ar-SA" sz="1200" b="0" i="0" kern="1200" dirty="0" err="1">
                <a:solidFill>
                  <a:schemeClr val="tx1"/>
                </a:solidFill>
                <a:effectLst/>
                <a:latin typeface="+mn-lt"/>
                <a:ea typeface="+mn-ea"/>
                <a:cs typeface="+mn-cs"/>
              </a:rPr>
              <a:t>اومنيشينت</a:t>
            </a:r>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11</a:t>
            </a:fld>
            <a:endParaRPr lang="en-US"/>
          </a:p>
        </p:txBody>
      </p:sp>
    </p:spTree>
    <p:extLst>
      <p:ext uri="{BB962C8B-B14F-4D97-AF65-F5344CB8AC3E}">
        <p14:creationId xmlns:p14="http://schemas.microsoft.com/office/powerpoint/2010/main" val="1397299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14</a:t>
            </a:fld>
            <a:endParaRPr lang="en-US"/>
          </a:p>
        </p:txBody>
      </p:sp>
    </p:spTree>
    <p:extLst>
      <p:ext uri="{BB962C8B-B14F-4D97-AF65-F5344CB8AC3E}">
        <p14:creationId xmlns:p14="http://schemas.microsoft.com/office/powerpoint/2010/main" val="2850578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altLang="en-US" dirty="0"/>
              <a:t>Performance measure: Safe, fast, legal, comfortable trip, maximize profits</a:t>
            </a:r>
          </a:p>
          <a:p>
            <a:pPr lvl="1"/>
            <a:r>
              <a:rPr lang="en-US" altLang="en-US" dirty="0"/>
              <a:t>Environment: Roads, other traffic, pedestrians, customers</a:t>
            </a:r>
          </a:p>
          <a:p>
            <a:pPr lvl="1"/>
            <a:r>
              <a:rPr lang="en-US" altLang="en-US" dirty="0"/>
              <a:t>Actuators: Steering wheel, accelerator, brake, signal, horn</a:t>
            </a:r>
          </a:p>
          <a:p>
            <a:pPr lvl="1"/>
            <a:r>
              <a:rPr lang="en-US" altLang="en-US" dirty="0"/>
              <a:t>Sensors: Cameras, sonar, speedometer, GPS, odometer, engine sensors, keyboard</a:t>
            </a:r>
          </a:p>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18</a:t>
            </a:fld>
            <a:endParaRPr lang="en-US"/>
          </a:p>
        </p:txBody>
      </p:sp>
    </p:spTree>
    <p:extLst>
      <p:ext uri="{BB962C8B-B14F-4D97-AF65-F5344CB8AC3E}">
        <p14:creationId xmlns:p14="http://schemas.microsoft.com/office/powerpoint/2010/main" val="924560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1044578"/>
            <a:ext cx="12192000" cy="1470025"/>
          </a:xfrm>
        </p:spPr>
        <p:txBody>
          <a:bodyPr/>
          <a:lstStyle>
            <a:lvl1pPr>
              <a:defRPr>
                <a:solidFill>
                  <a:schemeClr val="accent2"/>
                </a:solidFill>
              </a:defRPr>
            </a:lvl1pPr>
          </a:lstStyle>
          <a:p>
            <a:r>
              <a:rPr lang="en-US"/>
              <a:t>Click to edit Master title style</a:t>
            </a:r>
          </a:p>
        </p:txBody>
      </p:sp>
      <p:sp>
        <p:nvSpPr>
          <p:cNvPr id="5123" name="Rectangle 3"/>
          <p:cNvSpPr>
            <a:spLocks noGrp="1" noChangeArrowheads="1"/>
          </p:cNvSpPr>
          <p:nvPr>
            <p:ph type="subTitle" idx="1"/>
          </p:nvPr>
        </p:nvSpPr>
        <p:spPr>
          <a:xfrm>
            <a:off x="0" y="3657600"/>
            <a:ext cx="12192000" cy="1524000"/>
          </a:xfrm>
        </p:spPr>
        <p:txBody>
          <a:bodyPr/>
          <a:lstStyle>
            <a:lvl1pPr marL="0" indent="0" algn="ctr">
              <a:buFont typeface="Wingdings" pitchFamily="2" charset="2"/>
              <a:buNone/>
              <a:defRPr>
                <a:solidFill>
                  <a:schemeClr val="tx1"/>
                </a:solidFill>
              </a:defRPr>
            </a:lvl1pPr>
          </a:lstStyle>
          <a:p>
            <a:r>
              <a:rPr lang="en-US"/>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74041002-DB11-4CB5-8D08-702C16F0A10E}" type="slidenum">
              <a:rPr lang="en-US" smtClean="0"/>
              <a:pPr/>
              <a:t>‹#›</a:t>
            </a:fld>
            <a:endParaRPr lang="en-US"/>
          </a:p>
        </p:txBody>
      </p:sp>
    </p:spTree>
    <p:extLst>
      <p:ext uri="{BB962C8B-B14F-4D97-AF65-F5344CB8AC3E}">
        <p14:creationId xmlns:p14="http://schemas.microsoft.com/office/powerpoint/2010/main" val="234567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811DA4DA-FE51-4727-A448-71DB39333978}" type="slidenum">
              <a:rPr lang="en-US" smtClean="0"/>
              <a:pPr/>
              <a:t>‹#›</a:t>
            </a:fld>
            <a:endParaRPr lang="en-US"/>
          </a:p>
        </p:txBody>
      </p:sp>
    </p:spTree>
    <p:extLst>
      <p:ext uri="{BB962C8B-B14F-4D97-AF65-F5344CB8AC3E}">
        <p14:creationId xmlns:p14="http://schemas.microsoft.com/office/powerpoint/2010/main" val="2106342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FD447C27-FF74-4852-9465-57F11B88EDD0}" type="slidenum">
              <a:rPr lang="en-US" smtClean="0"/>
              <a:pPr/>
              <a:t>‹#›</a:t>
            </a:fld>
            <a:endParaRPr lang="en-US"/>
          </a:p>
        </p:txBody>
      </p:sp>
    </p:spTree>
    <p:extLst>
      <p:ext uri="{BB962C8B-B14F-4D97-AF65-F5344CB8AC3E}">
        <p14:creationId xmlns:p14="http://schemas.microsoft.com/office/powerpoint/2010/main" val="228330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6F5C59D9-7B0B-4A47-B130-1CDBC65A3C5C}" type="slidenum">
              <a:rPr lang="en-US" smtClean="0"/>
              <a:pPr/>
              <a:t>‹#›</a:t>
            </a:fld>
            <a:endParaRPr lang="en-US"/>
          </a:p>
        </p:txBody>
      </p:sp>
    </p:spTree>
    <p:extLst>
      <p:ext uri="{BB962C8B-B14F-4D97-AF65-F5344CB8AC3E}">
        <p14:creationId xmlns:p14="http://schemas.microsoft.com/office/powerpoint/2010/main" val="2976630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78" indent="0">
              <a:buNone/>
              <a:defRPr sz="1867"/>
            </a:lvl2pPr>
            <a:lvl3pPr marL="914354" indent="0">
              <a:buNone/>
              <a:defRPr sz="1600"/>
            </a:lvl3pPr>
            <a:lvl4pPr marL="1371532" indent="0">
              <a:buNone/>
              <a:defRPr sz="1467"/>
            </a:lvl4pPr>
            <a:lvl5pPr marL="1828709" indent="0">
              <a:buNone/>
              <a:defRPr sz="1467"/>
            </a:lvl5pPr>
            <a:lvl6pPr marL="2285886" indent="0">
              <a:buNone/>
              <a:defRPr sz="1467"/>
            </a:lvl6pPr>
            <a:lvl7pPr marL="2743062" indent="0">
              <a:buNone/>
              <a:defRPr sz="1467"/>
            </a:lvl7pPr>
            <a:lvl8pPr marL="3200240" indent="0">
              <a:buNone/>
              <a:defRPr sz="1467"/>
            </a:lvl8pPr>
            <a:lvl9pPr marL="3657418" indent="0">
              <a:buNone/>
              <a:defRPr sz="1467"/>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3362B86-7F7E-4139-B376-4AD4B8D85F65}" type="slidenum">
              <a:rPr lang="en-US" smtClean="0"/>
              <a:pPr/>
              <a:t>‹#›</a:t>
            </a:fld>
            <a:endParaRPr lang="en-US"/>
          </a:p>
        </p:txBody>
      </p:sp>
    </p:spTree>
    <p:extLst>
      <p:ext uri="{BB962C8B-B14F-4D97-AF65-F5344CB8AC3E}">
        <p14:creationId xmlns:p14="http://schemas.microsoft.com/office/powerpoint/2010/main" val="2005197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67"/>
            </a:lvl4pPr>
            <a:lvl5pPr>
              <a:defRPr sz="1867"/>
            </a:lvl5pPr>
            <a:lvl6pPr>
              <a:defRPr sz="1867"/>
            </a:lvl6pPr>
            <a:lvl7pPr>
              <a:defRPr sz="1867"/>
            </a:lvl7pPr>
            <a:lvl8pPr>
              <a:defRPr sz="1867"/>
            </a:lvl8pPr>
            <a:lvl9pPr>
              <a:defRPr sz="18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67"/>
            </a:lvl4pPr>
            <a:lvl5pPr>
              <a:defRPr sz="1867"/>
            </a:lvl5pPr>
            <a:lvl6pPr>
              <a:defRPr sz="1867"/>
            </a:lvl6pPr>
            <a:lvl7pPr>
              <a:defRPr sz="1867"/>
            </a:lvl7pPr>
            <a:lvl8pPr>
              <a:defRPr sz="1867"/>
            </a:lvl8pPr>
            <a:lvl9pPr>
              <a:defRPr sz="18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63CE097A-0202-40AA-A458-179EE75DF308}" type="slidenum">
              <a:rPr lang="en-US" smtClean="0"/>
              <a:pPr/>
              <a:t>‹#›</a:t>
            </a:fld>
            <a:endParaRPr lang="en-US"/>
          </a:p>
        </p:txBody>
      </p:sp>
    </p:spTree>
    <p:extLst>
      <p:ext uri="{BB962C8B-B14F-4D97-AF65-F5344CB8AC3E}">
        <p14:creationId xmlns:p14="http://schemas.microsoft.com/office/powerpoint/2010/main" val="1859717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2" y="1535113"/>
            <a:ext cx="4040188" cy="639763"/>
          </a:xfrm>
        </p:spPr>
        <p:txBody>
          <a:bodyPr anchor="b"/>
          <a:lstStyle>
            <a:lvl1pPr marL="0" indent="0">
              <a:buNone/>
              <a:defRPr sz="2400" b="1"/>
            </a:lvl1pPr>
            <a:lvl2pPr marL="457178" indent="0">
              <a:buNone/>
              <a:defRPr sz="2000" b="1"/>
            </a:lvl2pPr>
            <a:lvl3pPr marL="914354" indent="0">
              <a:buNone/>
              <a:defRPr sz="1867"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867"/>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178" indent="0">
              <a:buNone/>
              <a:defRPr sz="2000" b="1"/>
            </a:lvl2pPr>
            <a:lvl3pPr marL="914354" indent="0">
              <a:buNone/>
              <a:defRPr sz="1867"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67"/>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ED15B2DA-E7BB-48C3-84E0-E007D0828B96}" type="slidenum">
              <a:rPr lang="en-US" smtClean="0"/>
              <a:pPr/>
              <a:t>‹#›</a:t>
            </a:fld>
            <a:endParaRPr lang="en-US"/>
          </a:p>
        </p:txBody>
      </p:sp>
    </p:spTree>
    <p:extLst>
      <p:ext uri="{BB962C8B-B14F-4D97-AF65-F5344CB8AC3E}">
        <p14:creationId xmlns:p14="http://schemas.microsoft.com/office/powerpoint/2010/main" val="325869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583E5F97-0747-4E28-9EC3-9A00DB5D1CC0}" type="slidenum">
              <a:rPr lang="en-US" smtClean="0"/>
              <a:pPr/>
              <a:t>‹#›</a:t>
            </a:fld>
            <a:endParaRPr lang="en-US"/>
          </a:p>
        </p:txBody>
      </p:sp>
    </p:spTree>
    <p:extLst>
      <p:ext uri="{BB962C8B-B14F-4D97-AF65-F5344CB8AC3E}">
        <p14:creationId xmlns:p14="http://schemas.microsoft.com/office/powerpoint/2010/main" val="4244917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01594F5C-90A9-4417-807B-514F8236606C}" type="slidenum">
              <a:rPr lang="en-US" smtClean="0"/>
              <a:pPr/>
              <a:t>‹#›</a:t>
            </a:fld>
            <a:endParaRPr lang="en-US"/>
          </a:p>
        </p:txBody>
      </p:sp>
    </p:spTree>
    <p:extLst>
      <p:ext uri="{BB962C8B-B14F-4D97-AF65-F5344CB8AC3E}">
        <p14:creationId xmlns:p14="http://schemas.microsoft.com/office/powerpoint/2010/main" val="3227997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1"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67"/>
            </a:lvl1pPr>
            <a:lvl2pPr marL="457178" indent="0">
              <a:buNone/>
              <a:defRPr sz="1200"/>
            </a:lvl2pPr>
            <a:lvl3pPr marL="914354" indent="0">
              <a:buNone/>
              <a:defRPr sz="1067"/>
            </a:lvl3pPr>
            <a:lvl4pPr marL="1371532" indent="0">
              <a:buNone/>
              <a:defRPr sz="933"/>
            </a:lvl4pPr>
            <a:lvl5pPr marL="1828709" indent="0">
              <a:buNone/>
              <a:defRPr sz="933"/>
            </a:lvl5pPr>
            <a:lvl6pPr marL="2285886" indent="0">
              <a:buNone/>
              <a:defRPr sz="933"/>
            </a:lvl6pPr>
            <a:lvl7pPr marL="2743062" indent="0">
              <a:buNone/>
              <a:defRPr sz="933"/>
            </a:lvl7pPr>
            <a:lvl8pPr marL="3200240" indent="0">
              <a:buNone/>
              <a:defRPr sz="933"/>
            </a:lvl8pPr>
            <a:lvl9pPr marL="3657418" indent="0">
              <a:buNone/>
              <a:defRPr sz="933"/>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71FBFBB7-A63E-4184-8C27-28D5A1B90F77}" type="slidenum">
              <a:rPr lang="en-US" smtClean="0"/>
              <a:pPr/>
              <a:t>‹#›</a:t>
            </a:fld>
            <a:endParaRPr lang="en-US"/>
          </a:p>
        </p:txBody>
      </p:sp>
    </p:spTree>
    <p:extLst>
      <p:ext uri="{BB962C8B-B14F-4D97-AF65-F5344CB8AC3E}">
        <p14:creationId xmlns:p14="http://schemas.microsoft.com/office/powerpoint/2010/main" val="4224354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467"/>
            </a:lvl1pPr>
            <a:lvl2pPr marL="457178" indent="0">
              <a:buNone/>
              <a:defRPr sz="1200"/>
            </a:lvl2pPr>
            <a:lvl3pPr marL="914354" indent="0">
              <a:buNone/>
              <a:defRPr sz="1067"/>
            </a:lvl3pPr>
            <a:lvl4pPr marL="1371532" indent="0">
              <a:buNone/>
              <a:defRPr sz="933"/>
            </a:lvl4pPr>
            <a:lvl5pPr marL="1828709" indent="0">
              <a:buNone/>
              <a:defRPr sz="933"/>
            </a:lvl5pPr>
            <a:lvl6pPr marL="2285886" indent="0">
              <a:buNone/>
              <a:defRPr sz="933"/>
            </a:lvl6pPr>
            <a:lvl7pPr marL="2743062" indent="0">
              <a:buNone/>
              <a:defRPr sz="933"/>
            </a:lvl7pPr>
            <a:lvl8pPr marL="3200240" indent="0">
              <a:buNone/>
              <a:defRPr sz="933"/>
            </a:lvl8pPr>
            <a:lvl9pPr marL="3657418" indent="0">
              <a:buNone/>
              <a:defRPr sz="933"/>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47486196-CF52-4FC7-AF29-4DD7E56B5403}" type="slidenum">
              <a:rPr lang="en-US" smtClean="0"/>
              <a:pPr/>
              <a:t>‹#›</a:t>
            </a:fld>
            <a:endParaRPr lang="en-US"/>
          </a:p>
        </p:txBody>
      </p:sp>
    </p:spTree>
    <p:extLst>
      <p:ext uri="{BB962C8B-B14F-4D97-AF65-F5344CB8AC3E}">
        <p14:creationId xmlns:p14="http://schemas.microsoft.com/office/powerpoint/2010/main" val="4184055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5400"/>
            <a:ext cx="12192000" cy="1143000"/>
          </a:xfrm>
          <a:prstGeom prst="rect">
            <a:avLst/>
          </a:prstGeom>
          <a:noFill/>
          <a:ln w="9525">
            <a:noFill/>
            <a:miter lim="800000"/>
            <a:headEnd/>
            <a:tailEnd/>
          </a:ln>
        </p:spPr>
        <p:txBody>
          <a:bodyPr vert="horz" wrap="square" lIns="68579" tIns="34289" rIns="68579" bIns="34289" numCol="1" anchor="ctr" anchorCtr="0" compatLnSpc="1">
            <a:prstTxWarp prst="textNoShape">
              <a:avLst/>
            </a:prstTxWarp>
          </a:bodyPr>
          <a:lstStyle/>
          <a:p>
            <a:pPr lvl="0"/>
            <a:r>
              <a:rPr lang="en-US"/>
              <a:t>Click to edit Master title style</a:t>
            </a:r>
            <a:endParaRPr lang="en-US" dirty="0"/>
          </a:p>
        </p:txBody>
      </p:sp>
      <p:sp>
        <p:nvSpPr>
          <p:cNvPr id="3075" name="Rectangle 3"/>
          <p:cNvSpPr>
            <a:spLocks noGrp="1" noChangeArrowheads="1"/>
          </p:cNvSpPr>
          <p:nvPr>
            <p:ph type="body" idx="1"/>
          </p:nvPr>
        </p:nvSpPr>
        <p:spPr bwMode="auto">
          <a:xfrm>
            <a:off x="406400" y="1397000"/>
            <a:ext cx="11379200" cy="5080000"/>
          </a:xfrm>
          <a:prstGeom prst="rect">
            <a:avLst/>
          </a:prstGeom>
          <a:noFill/>
          <a:ln w="9525">
            <a:noFill/>
            <a:miter lim="800000"/>
            <a:headEnd/>
            <a:tailEnd/>
          </a:ln>
        </p:spPr>
        <p:txBody>
          <a:bodyPr vert="horz" wrap="square" lIns="68579" tIns="34289" rIns="68579" bIns="34289"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00" name="Rectangle 4"/>
          <p:cNvSpPr>
            <a:spLocks noGrp="1" noChangeArrowheads="1"/>
          </p:cNvSpPr>
          <p:nvPr>
            <p:ph type="dt" sz="half" idx="2"/>
          </p:nvPr>
        </p:nvSpPr>
        <p:spPr bwMode="auto">
          <a:xfrm>
            <a:off x="406400" y="6477001"/>
            <a:ext cx="2133600" cy="295713"/>
          </a:xfrm>
          <a:prstGeom prst="rect">
            <a:avLst/>
          </a:prstGeom>
          <a:noFill/>
          <a:ln w="9525">
            <a:noFill/>
            <a:miter lim="800000"/>
            <a:headEnd/>
            <a:tailEnd/>
          </a:ln>
          <a:effectLst/>
        </p:spPr>
        <p:txBody>
          <a:bodyPr vert="horz" wrap="square" lIns="68579" tIns="34289" rIns="68579" bIns="34289" numCol="1" anchor="t" anchorCtr="0" compatLnSpc="1">
            <a:prstTxWarp prst="textNoShape">
              <a:avLst/>
            </a:prstTxWarp>
          </a:bodyPr>
          <a:lstStyle>
            <a:lvl1pPr>
              <a:defRPr sz="1467">
                <a:latin typeface="Palatino"/>
                <a:cs typeface="Palatino"/>
              </a:defRPr>
            </a:lvl1pPr>
          </a:lstStyle>
          <a:p>
            <a:endParaRPr lang="en-US"/>
          </a:p>
        </p:txBody>
      </p:sp>
      <p:sp>
        <p:nvSpPr>
          <p:cNvPr id="4101" name="Rectangle 5"/>
          <p:cNvSpPr>
            <a:spLocks noGrp="1" noChangeArrowheads="1"/>
          </p:cNvSpPr>
          <p:nvPr>
            <p:ph type="ftr" sz="quarter" idx="3"/>
          </p:nvPr>
        </p:nvSpPr>
        <p:spPr bwMode="auto">
          <a:xfrm>
            <a:off x="4521200" y="6477001"/>
            <a:ext cx="2895600" cy="295713"/>
          </a:xfrm>
          <a:prstGeom prst="rect">
            <a:avLst/>
          </a:prstGeom>
          <a:noFill/>
          <a:ln w="9525">
            <a:noFill/>
            <a:miter lim="800000"/>
            <a:headEnd/>
            <a:tailEnd/>
          </a:ln>
          <a:effectLst/>
        </p:spPr>
        <p:txBody>
          <a:bodyPr vert="horz" wrap="square" lIns="68579" tIns="34289" rIns="68579" bIns="34289" numCol="1" anchor="t" anchorCtr="0" compatLnSpc="1">
            <a:prstTxWarp prst="textNoShape">
              <a:avLst/>
            </a:prstTxWarp>
          </a:bodyPr>
          <a:lstStyle>
            <a:lvl1pPr algn="ctr">
              <a:defRPr sz="1467">
                <a:latin typeface="Palatino"/>
                <a:cs typeface="Palatino"/>
              </a:defRPr>
            </a:lvl1pPr>
          </a:lstStyle>
          <a:p>
            <a:endParaRPr lang="en-US"/>
          </a:p>
        </p:txBody>
      </p:sp>
      <p:sp>
        <p:nvSpPr>
          <p:cNvPr id="4102" name="Rectangle 6"/>
          <p:cNvSpPr>
            <a:spLocks noGrp="1" noChangeArrowheads="1"/>
          </p:cNvSpPr>
          <p:nvPr>
            <p:ph type="sldNum" sz="quarter" idx="4"/>
          </p:nvPr>
        </p:nvSpPr>
        <p:spPr bwMode="auto">
          <a:xfrm>
            <a:off x="9652000" y="6477001"/>
            <a:ext cx="2133600" cy="295713"/>
          </a:xfrm>
          <a:prstGeom prst="rect">
            <a:avLst/>
          </a:prstGeom>
          <a:noFill/>
          <a:ln w="9525">
            <a:noFill/>
            <a:miter lim="800000"/>
            <a:headEnd/>
            <a:tailEnd/>
          </a:ln>
          <a:effectLst/>
        </p:spPr>
        <p:txBody>
          <a:bodyPr vert="horz" wrap="square" lIns="68579" tIns="34289" rIns="68579" bIns="34289" numCol="1" anchor="t" anchorCtr="0" compatLnSpc="1">
            <a:prstTxWarp prst="textNoShape">
              <a:avLst/>
            </a:prstTxWarp>
          </a:bodyPr>
          <a:lstStyle>
            <a:lvl1pPr algn="r">
              <a:defRPr sz="1467">
                <a:latin typeface="Palatino"/>
                <a:cs typeface="Palatino"/>
              </a:defRPr>
            </a:lvl1pPr>
          </a:lstStyle>
          <a:p>
            <a:fld id="{0764D00B-BD52-414C-8F65-9176DEBFB48D}" type="slidenum">
              <a:rPr lang="en-US" smtClean="0"/>
              <a:pPr/>
              <a:t>‹#›</a:t>
            </a:fld>
            <a:endParaRPr lang="en-US"/>
          </a:p>
        </p:txBody>
      </p:sp>
      <p:cxnSp>
        <p:nvCxnSpPr>
          <p:cNvPr id="3" name="Straight Connector 2"/>
          <p:cNvCxnSpPr/>
          <p:nvPr/>
        </p:nvCxnSpPr>
        <p:spPr>
          <a:xfrm>
            <a:off x="304800" y="1092200"/>
            <a:ext cx="11379200" cy="0"/>
          </a:xfrm>
          <a:prstGeom prst="line">
            <a:avLst/>
          </a:prstGeom>
          <a:ln w="12700" cmpd="sng">
            <a:solidFill>
              <a:schemeClr val="accent6">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41518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fontAlgn="base" hangingPunct="1">
        <a:spcBef>
          <a:spcPct val="0"/>
        </a:spcBef>
        <a:spcAft>
          <a:spcPct val="0"/>
        </a:spcAft>
        <a:defRPr sz="4400">
          <a:solidFill>
            <a:schemeClr val="tx2"/>
          </a:solidFill>
          <a:latin typeface="Palatino"/>
          <a:ea typeface="+mj-ea"/>
          <a:cs typeface="Palatino"/>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p:titleStyle>
    <p:bodyStyle>
      <a:lvl1pPr marL="342882" indent="-342882" algn="l" rtl="0" eaLnBrk="1" fontAlgn="base" hangingPunct="1">
        <a:spcBef>
          <a:spcPct val="20000"/>
        </a:spcBef>
        <a:spcAft>
          <a:spcPct val="0"/>
        </a:spcAft>
        <a:buClr>
          <a:schemeClr val="accent2"/>
        </a:buClr>
        <a:buFont typeface="Courier New"/>
        <a:buChar char="o"/>
        <a:defRPr sz="2800">
          <a:solidFill>
            <a:schemeClr val="tx1"/>
          </a:solidFill>
          <a:latin typeface="Palatino"/>
          <a:ea typeface="+mn-ea"/>
          <a:cs typeface="Palatino"/>
        </a:defRPr>
      </a:lvl1pPr>
      <a:lvl2pPr marL="742913" indent="-285737" algn="l" rtl="0" eaLnBrk="1" fontAlgn="base" hangingPunct="1">
        <a:spcBef>
          <a:spcPct val="20000"/>
        </a:spcBef>
        <a:spcAft>
          <a:spcPct val="0"/>
        </a:spcAft>
        <a:buClr>
          <a:schemeClr val="tx1"/>
        </a:buClr>
        <a:buFont typeface="Courier New"/>
        <a:buChar char="o"/>
        <a:defRPr sz="2400">
          <a:solidFill>
            <a:schemeClr val="tx1"/>
          </a:solidFill>
          <a:latin typeface="Palatino"/>
          <a:cs typeface="Palatino"/>
        </a:defRPr>
      </a:lvl2pPr>
      <a:lvl3pPr marL="1142942" indent="-228589" algn="l" rtl="0" eaLnBrk="1" fontAlgn="base" hangingPunct="1">
        <a:spcBef>
          <a:spcPct val="20000"/>
        </a:spcBef>
        <a:spcAft>
          <a:spcPct val="0"/>
        </a:spcAft>
        <a:buClr>
          <a:schemeClr val="accent2"/>
        </a:buClr>
        <a:buFont typeface="Courier New"/>
        <a:buChar char="o"/>
        <a:defRPr sz="2000">
          <a:solidFill>
            <a:schemeClr val="tx1"/>
          </a:solidFill>
          <a:latin typeface="Palatino"/>
          <a:cs typeface="Palatino"/>
        </a:defRPr>
      </a:lvl3pPr>
      <a:lvl4pPr marL="1600120" indent="-228589" algn="l" rtl="0" eaLnBrk="1" fontAlgn="base" hangingPunct="1">
        <a:spcBef>
          <a:spcPct val="20000"/>
        </a:spcBef>
        <a:spcAft>
          <a:spcPct val="0"/>
        </a:spcAft>
        <a:buClr>
          <a:schemeClr val="tx1"/>
        </a:buClr>
        <a:buFont typeface="Courier New"/>
        <a:buChar char="o"/>
        <a:defRPr sz="1800">
          <a:solidFill>
            <a:schemeClr val="tx1"/>
          </a:solidFill>
          <a:latin typeface="Palatino"/>
          <a:cs typeface="Palatino"/>
        </a:defRPr>
      </a:lvl4pPr>
      <a:lvl5pPr marL="2057298" indent="-228589" algn="l" rtl="0" eaLnBrk="1" fontAlgn="base" hangingPunct="1">
        <a:spcBef>
          <a:spcPct val="20000"/>
        </a:spcBef>
        <a:spcAft>
          <a:spcPct val="0"/>
        </a:spcAft>
        <a:buClr>
          <a:schemeClr val="accent2"/>
        </a:buClr>
        <a:buFont typeface="Courier New"/>
        <a:buChar char="o"/>
        <a:defRPr sz="1800">
          <a:solidFill>
            <a:schemeClr val="tx1"/>
          </a:solidFill>
          <a:latin typeface="Palatino"/>
          <a:cs typeface="Palatino"/>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354" rtl="0" eaLnBrk="1" latinLnBrk="0" hangingPunct="1">
        <a:defRPr sz="1867" kern="1200">
          <a:solidFill>
            <a:schemeClr val="tx1"/>
          </a:solidFill>
          <a:latin typeface="+mn-lt"/>
          <a:ea typeface="+mn-ea"/>
          <a:cs typeface="+mn-cs"/>
        </a:defRPr>
      </a:lvl1pPr>
      <a:lvl2pPr marL="457178" algn="l" defTabSz="914354" rtl="0" eaLnBrk="1" latinLnBrk="0" hangingPunct="1">
        <a:defRPr sz="1867" kern="1200">
          <a:solidFill>
            <a:schemeClr val="tx1"/>
          </a:solidFill>
          <a:latin typeface="+mn-lt"/>
          <a:ea typeface="+mn-ea"/>
          <a:cs typeface="+mn-cs"/>
        </a:defRPr>
      </a:lvl2pPr>
      <a:lvl3pPr marL="914354" algn="l" defTabSz="914354" rtl="0" eaLnBrk="1" latinLnBrk="0" hangingPunct="1">
        <a:defRPr sz="1867" kern="1200">
          <a:solidFill>
            <a:schemeClr val="tx1"/>
          </a:solidFill>
          <a:latin typeface="+mn-lt"/>
          <a:ea typeface="+mn-ea"/>
          <a:cs typeface="+mn-cs"/>
        </a:defRPr>
      </a:lvl3pPr>
      <a:lvl4pPr marL="1371532" algn="l" defTabSz="914354" rtl="0" eaLnBrk="1" latinLnBrk="0" hangingPunct="1">
        <a:defRPr sz="1867" kern="1200">
          <a:solidFill>
            <a:schemeClr val="tx1"/>
          </a:solidFill>
          <a:latin typeface="+mn-lt"/>
          <a:ea typeface="+mn-ea"/>
          <a:cs typeface="+mn-cs"/>
        </a:defRPr>
      </a:lvl4pPr>
      <a:lvl5pPr marL="1828709" algn="l" defTabSz="914354" rtl="0" eaLnBrk="1" latinLnBrk="0" hangingPunct="1">
        <a:defRPr sz="1867" kern="1200">
          <a:solidFill>
            <a:schemeClr val="tx1"/>
          </a:solidFill>
          <a:latin typeface="+mn-lt"/>
          <a:ea typeface="+mn-ea"/>
          <a:cs typeface="+mn-cs"/>
        </a:defRPr>
      </a:lvl5pPr>
      <a:lvl6pPr marL="2285886" algn="l" defTabSz="914354" rtl="0" eaLnBrk="1" latinLnBrk="0" hangingPunct="1">
        <a:defRPr sz="1867" kern="1200">
          <a:solidFill>
            <a:schemeClr val="tx1"/>
          </a:solidFill>
          <a:latin typeface="+mn-lt"/>
          <a:ea typeface="+mn-ea"/>
          <a:cs typeface="+mn-cs"/>
        </a:defRPr>
      </a:lvl6pPr>
      <a:lvl7pPr marL="2743062" algn="l" defTabSz="914354" rtl="0" eaLnBrk="1" latinLnBrk="0" hangingPunct="1">
        <a:defRPr sz="1867" kern="1200">
          <a:solidFill>
            <a:schemeClr val="tx1"/>
          </a:solidFill>
          <a:latin typeface="+mn-lt"/>
          <a:ea typeface="+mn-ea"/>
          <a:cs typeface="+mn-cs"/>
        </a:defRPr>
      </a:lvl7pPr>
      <a:lvl8pPr marL="3200240" algn="l" defTabSz="914354" rtl="0" eaLnBrk="1" latinLnBrk="0" hangingPunct="1">
        <a:defRPr sz="1867" kern="1200">
          <a:solidFill>
            <a:schemeClr val="tx1"/>
          </a:solidFill>
          <a:latin typeface="+mn-lt"/>
          <a:ea typeface="+mn-ea"/>
          <a:cs typeface="+mn-cs"/>
        </a:defRPr>
      </a:lvl8pPr>
      <a:lvl9pPr marL="3657418" algn="l" defTabSz="914354"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ctrTitle"/>
          </p:nvPr>
        </p:nvSpPr>
        <p:spPr>
          <a:xfrm>
            <a:off x="0" y="584201"/>
            <a:ext cx="12192000" cy="1470025"/>
          </a:xfrm>
        </p:spPr>
        <p:txBody>
          <a:bodyPr/>
          <a:lstStyle/>
          <a:p>
            <a:pPr eaLnBrk="1" hangingPunct="1"/>
            <a:r>
              <a:rPr lang="en-US" dirty="0"/>
              <a:t>Artificial Intelligence</a:t>
            </a:r>
            <a:br>
              <a:rPr lang="en-US" dirty="0"/>
            </a:br>
            <a:endParaRPr lang="en-US" sz="3600" dirty="0"/>
          </a:p>
        </p:txBody>
      </p:sp>
      <p:sp>
        <p:nvSpPr>
          <p:cNvPr id="5123" name="Rectangle 6"/>
          <p:cNvSpPr>
            <a:spLocks noGrp="1" noChangeArrowheads="1"/>
          </p:cNvSpPr>
          <p:nvPr>
            <p:ph type="subTitle" idx="1"/>
          </p:nvPr>
        </p:nvSpPr>
        <p:spPr>
          <a:xfrm>
            <a:off x="3252171" y="1840341"/>
            <a:ext cx="5687659" cy="1385460"/>
          </a:xfrm>
        </p:spPr>
        <p:txBody>
          <a:bodyPr/>
          <a:lstStyle/>
          <a:p>
            <a:pPr eaLnBrk="1" hangingPunct="1"/>
            <a:r>
              <a:rPr lang="en-US" sz="4267" dirty="0">
                <a:solidFill>
                  <a:srgbClr val="C00000"/>
                </a:solidFill>
              </a:rPr>
              <a:t>Ch2: Intelligent Agents</a:t>
            </a:r>
          </a:p>
          <a:p>
            <a:pPr eaLnBrk="1" hangingPunct="1"/>
            <a:r>
              <a:rPr lang="en-US" sz="4267" dirty="0">
                <a:solidFill>
                  <a:schemeClr val="bg1"/>
                </a:solidFill>
              </a:rPr>
              <a:t>Part 1</a:t>
            </a:r>
          </a:p>
        </p:txBody>
      </p:sp>
      <p:sp>
        <p:nvSpPr>
          <p:cNvPr id="5124" name="Text Box 7"/>
          <p:cNvSpPr txBox="1">
            <a:spLocks noChangeArrowheads="1"/>
          </p:cNvSpPr>
          <p:nvPr/>
        </p:nvSpPr>
        <p:spPr bwMode="auto">
          <a:xfrm>
            <a:off x="1524000" y="6248402"/>
            <a:ext cx="5867400" cy="369330"/>
          </a:xfrm>
          <a:prstGeom prst="rect">
            <a:avLst/>
          </a:prstGeom>
          <a:noFill/>
          <a:ln w="9525">
            <a:noFill/>
            <a:miter lim="800000"/>
            <a:headEnd/>
            <a:tailEnd/>
          </a:ln>
        </p:spPr>
        <p:txBody>
          <a:bodyPr lIns="91439" tIns="45719" rIns="91439" bIns="45719">
            <a:spAutoFit/>
          </a:bodyPr>
          <a:lstStyle/>
          <a:p>
            <a:pPr>
              <a:spcBef>
                <a:spcPct val="50000"/>
              </a:spcBef>
            </a:pPr>
            <a:endParaRPr lang="en-US"/>
          </a:p>
        </p:txBody>
      </p:sp>
      <p:sp>
        <p:nvSpPr>
          <p:cNvPr id="5125" name="Text Box 8"/>
          <p:cNvSpPr txBox="1">
            <a:spLocks noChangeArrowheads="1"/>
          </p:cNvSpPr>
          <p:nvPr/>
        </p:nvSpPr>
        <p:spPr bwMode="auto">
          <a:xfrm>
            <a:off x="2310865" y="5673807"/>
            <a:ext cx="7570273" cy="1015661"/>
          </a:xfrm>
          <a:prstGeom prst="rect">
            <a:avLst/>
          </a:prstGeom>
          <a:noFill/>
          <a:ln w="9525">
            <a:noFill/>
            <a:miter lim="800000"/>
            <a:headEnd/>
            <a:tailEnd/>
          </a:ln>
        </p:spPr>
        <p:txBody>
          <a:bodyPr wrap="square" lIns="91439" tIns="45719" rIns="91439" bIns="45719">
            <a:spAutoFit/>
          </a:bodyPr>
          <a:lstStyle/>
          <a:p>
            <a:pPr algn="ctr">
              <a:spcBef>
                <a:spcPct val="50000"/>
              </a:spcBef>
            </a:pPr>
            <a:r>
              <a:rPr lang="en-US" dirty="0">
                <a:latin typeface="Calibri"/>
                <a:cs typeface="Calibri"/>
              </a:rPr>
              <a:t>Instructor: Iyad </a:t>
            </a:r>
            <a:r>
              <a:rPr lang="en-US" dirty="0" err="1">
                <a:latin typeface="Calibri"/>
                <a:cs typeface="Calibri"/>
              </a:rPr>
              <a:t>Alshami</a:t>
            </a:r>
            <a:endParaRPr lang="en-US" dirty="0">
              <a:latin typeface="Calibri"/>
              <a:cs typeface="Calibri"/>
            </a:endParaRPr>
          </a:p>
          <a:p>
            <a:pPr algn="ctr">
              <a:spcBef>
                <a:spcPct val="50000"/>
              </a:spcBef>
            </a:pPr>
            <a:endParaRPr lang="en-US" sz="1200" dirty="0">
              <a:latin typeface="Calibri"/>
              <a:cs typeface="Calibri"/>
            </a:endParaRPr>
          </a:p>
          <a:p>
            <a:pPr algn="ctr">
              <a:spcBef>
                <a:spcPct val="50000"/>
              </a:spcBef>
            </a:pPr>
            <a:r>
              <a:rPr lang="en-US" sz="1600" dirty="0">
                <a:solidFill>
                  <a:schemeClr val="bg1"/>
                </a:solidFill>
                <a:latin typeface="Calibri"/>
                <a:cs typeface="Calibri"/>
              </a:rPr>
              <a:t>[These slides adopted from Dan Klein and Pieter </a:t>
            </a:r>
            <a:r>
              <a:rPr lang="en-US" sz="1600" dirty="0" err="1">
                <a:solidFill>
                  <a:schemeClr val="bg1"/>
                </a:solidFill>
                <a:latin typeface="Calibri"/>
                <a:cs typeface="Calibri"/>
              </a:rPr>
              <a:t>Abbeel</a:t>
            </a:r>
            <a:r>
              <a:rPr lang="en-US" sz="1600" dirty="0">
                <a:solidFill>
                  <a:schemeClr val="bg1"/>
                </a:solidFill>
                <a:latin typeface="Calibri"/>
                <a:cs typeface="Calibri"/>
              </a:rPr>
              <a:t> at UC Berkeley </a:t>
            </a:r>
            <a:r>
              <a:rPr lang="en-US" sz="1600" i="1" dirty="0" err="1">
                <a:solidFill>
                  <a:schemeClr val="bg1"/>
                </a:solidFill>
              </a:rPr>
              <a:t>ai.berkeley.edu</a:t>
            </a:r>
            <a:r>
              <a:rPr lang="en-US" sz="1600" dirty="0">
                <a:solidFill>
                  <a:schemeClr val="bg1"/>
                </a:solidFill>
                <a:latin typeface="Calibri"/>
                <a:cs typeface="Calibri"/>
              </a:rPr>
              <a:t>]</a:t>
            </a:r>
          </a:p>
        </p:txBody>
      </p:sp>
      <p:pic>
        <p:nvPicPr>
          <p:cNvPr id="23" name="Picture 3">
            <a:extLst>
              <a:ext uri="{FF2B5EF4-FFF2-40B4-BE49-F238E27FC236}">
                <a16:creationId xmlns:a16="http://schemas.microsoft.com/office/drawing/2014/main" id="{1334928B-266B-7849-B2EB-E6FB6F0D5756}"/>
              </a:ext>
            </a:extLst>
          </p:cNvPr>
          <p:cNvPicPr preferRelativeResize="0">
            <a:picLocks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flipH="1">
            <a:off x="6459328" y="2820989"/>
            <a:ext cx="3474720" cy="2648583"/>
          </a:xfrm>
          <a:prstGeom prst="rect">
            <a:avLst/>
          </a:prstGeom>
          <a:noFill/>
          <a:ln>
            <a:solidFill>
              <a:schemeClr val="accent1"/>
            </a:solidFill>
          </a:ln>
        </p:spPr>
      </p:pic>
      <p:pic>
        <p:nvPicPr>
          <p:cNvPr id="24" name="Picture 1">
            <a:extLst>
              <a:ext uri="{FF2B5EF4-FFF2-40B4-BE49-F238E27FC236}">
                <a16:creationId xmlns:a16="http://schemas.microsoft.com/office/drawing/2014/main" id="{0205A4CB-1157-6B43-9144-4F7808F4B08F}"/>
              </a:ext>
            </a:extLst>
          </p:cNvPr>
          <p:cNvPicPr>
            <a:picLocks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343777" y="2819400"/>
            <a:ext cx="3474720" cy="2651760"/>
          </a:xfrm>
          <a:prstGeom prst="rect">
            <a:avLst/>
          </a:prstGeom>
          <a:noFill/>
          <a:ln>
            <a:solidFill>
              <a:schemeClr val="accent1"/>
            </a:solidFill>
          </a:ln>
        </p:spPr>
      </p:pic>
    </p:spTree>
    <p:extLst>
      <p:ext uri="{BB962C8B-B14F-4D97-AF65-F5344CB8AC3E}">
        <p14:creationId xmlns:p14="http://schemas.microsoft.com/office/powerpoint/2010/main" val="593529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F70F-93F6-8940-8289-71E158727F1C}"/>
              </a:ext>
            </a:extLst>
          </p:cNvPr>
          <p:cNvSpPr>
            <a:spLocks noGrp="1"/>
          </p:cNvSpPr>
          <p:nvPr>
            <p:ph type="title"/>
          </p:nvPr>
        </p:nvSpPr>
        <p:spPr/>
        <p:txBody>
          <a:bodyPr/>
          <a:lstStyle/>
          <a:p>
            <a:r>
              <a:rPr lang="en-US" dirty="0"/>
              <a:t>Rational agents</a:t>
            </a:r>
          </a:p>
        </p:txBody>
      </p:sp>
      <p:sp>
        <p:nvSpPr>
          <p:cNvPr id="3" name="Content Placeholder 2">
            <a:extLst>
              <a:ext uri="{FF2B5EF4-FFF2-40B4-BE49-F238E27FC236}">
                <a16:creationId xmlns:a16="http://schemas.microsoft.com/office/drawing/2014/main" id="{8DC7532E-A55E-4A4D-B66B-302727C43077}"/>
              </a:ext>
            </a:extLst>
          </p:cNvPr>
          <p:cNvSpPr>
            <a:spLocks noGrp="1"/>
          </p:cNvSpPr>
          <p:nvPr>
            <p:ph idx="1"/>
          </p:nvPr>
        </p:nvSpPr>
        <p:spPr/>
        <p:txBody>
          <a:bodyPr/>
          <a:lstStyle/>
          <a:p>
            <a:r>
              <a:rPr lang="en-US" dirty="0"/>
              <a:t>Let us assume the following:</a:t>
            </a:r>
          </a:p>
          <a:p>
            <a:pPr lvl="1" algn="just"/>
            <a:r>
              <a:rPr lang="en-US" dirty="0"/>
              <a:t>The performance measure awards one point for each clean square at each time step, over a “lifetime” of 1000 time steps.</a:t>
            </a:r>
          </a:p>
          <a:p>
            <a:pPr lvl="1" algn="just"/>
            <a:r>
              <a:rPr lang="en-US" dirty="0"/>
              <a:t>The “geography” of the environment is known a priori but the dirt distribution and the initial location of the agent are not. Clean squares stay clean and sucking cleans the current square. The Left and Right actions move the agent left and right except when this would take the agent outside the environment, in which case the agent remains where it is.</a:t>
            </a:r>
          </a:p>
          <a:p>
            <a:pPr lvl="1"/>
            <a:r>
              <a:rPr lang="en-US" dirty="0"/>
              <a:t>The only available actions are Left, Right, and Suck.</a:t>
            </a:r>
          </a:p>
          <a:p>
            <a:pPr lvl="1" algn="just"/>
            <a:r>
              <a:rPr lang="en-US" dirty="0"/>
              <a:t>The agent correctly perceives its location and whether that location contains dirt.</a:t>
            </a:r>
          </a:p>
        </p:txBody>
      </p:sp>
      <p:sp>
        <p:nvSpPr>
          <p:cNvPr id="4" name="Slide Number Placeholder 3">
            <a:extLst>
              <a:ext uri="{FF2B5EF4-FFF2-40B4-BE49-F238E27FC236}">
                <a16:creationId xmlns:a16="http://schemas.microsoft.com/office/drawing/2014/main" id="{F7F7C9C1-199A-C646-B785-2752E555769D}"/>
              </a:ext>
            </a:extLst>
          </p:cNvPr>
          <p:cNvSpPr>
            <a:spLocks noGrp="1"/>
          </p:cNvSpPr>
          <p:nvPr>
            <p:ph type="sldNum" sz="quarter" idx="12"/>
          </p:nvPr>
        </p:nvSpPr>
        <p:spPr/>
        <p:txBody>
          <a:bodyPr/>
          <a:lstStyle/>
          <a:p>
            <a:fld id="{6F5C59D9-7B0B-4A47-B130-1CDBC65A3C5C}" type="slidenum">
              <a:rPr lang="en-US" smtClean="0"/>
              <a:pPr/>
              <a:t>10</a:t>
            </a:fld>
            <a:endParaRPr lang="en-US"/>
          </a:p>
        </p:txBody>
      </p:sp>
    </p:spTree>
    <p:extLst>
      <p:ext uri="{BB962C8B-B14F-4D97-AF65-F5344CB8AC3E}">
        <p14:creationId xmlns:p14="http://schemas.microsoft.com/office/powerpoint/2010/main" val="2958503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F70F-93F6-8940-8289-71E158727F1C}"/>
              </a:ext>
            </a:extLst>
          </p:cNvPr>
          <p:cNvSpPr>
            <a:spLocks noGrp="1"/>
          </p:cNvSpPr>
          <p:nvPr>
            <p:ph type="title"/>
          </p:nvPr>
        </p:nvSpPr>
        <p:spPr/>
        <p:txBody>
          <a:bodyPr/>
          <a:lstStyle/>
          <a:p>
            <a:r>
              <a:rPr lang="en-US" dirty="0"/>
              <a:t>Rational agents</a:t>
            </a:r>
          </a:p>
        </p:txBody>
      </p:sp>
      <p:sp>
        <p:nvSpPr>
          <p:cNvPr id="3" name="Content Placeholder 2">
            <a:extLst>
              <a:ext uri="{FF2B5EF4-FFF2-40B4-BE49-F238E27FC236}">
                <a16:creationId xmlns:a16="http://schemas.microsoft.com/office/drawing/2014/main" id="{8DC7532E-A55E-4A4D-B66B-302727C43077}"/>
              </a:ext>
            </a:extLst>
          </p:cNvPr>
          <p:cNvSpPr>
            <a:spLocks noGrp="1"/>
          </p:cNvSpPr>
          <p:nvPr>
            <p:ph idx="1"/>
          </p:nvPr>
        </p:nvSpPr>
        <p:spPr/>
        <p:txBody>
          <a:bodyPr/>
          <a:lstStyle/>
          <a:p>
            <a:r>
              <a:rPr lang="en-US" dirty="0"/>
              <a:t>An </a:t>
            </a:r>
            <a:r>
              <a:rPr lang="en-US" dirty="0">
                <a:solidFill>
                  <a:srgbClr val="0070C0"/>
                </a:solidFill>
              </a:rPr>
              <a:t>omniscient agent </a:t>
            </a:r>
            <a:r>
              <a:rPr lang="en-US" dirty="0"/>
              <a:t>knows the </a:t>
            </a:r>
            <a:r>
              <a:rPr lang="en-US" i="1" dirty="0">
                <a:solidFill>
                  <a:srgbClr val="0070C0"/>
                </a:solidFill>
              </a:rPr>
              <a:t>actual </a:t>
            </a:r>
            <a:r>
              <a:rPr lang="en-US" dirty="0">
                <a:solidFill>
                  <a:srgbClr val="0070C0"/>
                </a:solidFill>
              </a:rPr>
              <a:t>outcome </a:t>
            </a:r>
            <a:r>
              <a:rPr lang="en-US" dirty="0"/>
              <a:t>of its actions and can act accordingly; but omniscience is impossible in reality.</a:t>
            </a:r>
          </a:p>
          <a:p>
            <a:endParaRPr lang="en-US" dirty="0"/>
          </a:p>
          <a:p>
            <a:r>
              <a:rPr lang="en-US" altLang="en-US" dirty="0"/>
              <a:t>Rational is </a:t>
            </a:r>
            <a:r>
              <a:rPr lang="en-US" altLang="en-US" dirty="0">
                <a:solidFill>
                  <a:srgbClr val="0070C0"/>
                </a:solidFill>
              </a:rPr>
              <a:t>different from </a:t>
            </a:r>
            <a:r>
              <a:rPr lang="en-US" altLang="en-US" dirty="0"/>
              <a:t>omniscience</a:t>
            </a:r>
          </a:p>
          <a:p>
            <a:pPr lvl="1"/>
            <a:r>
              <a:rPr lang="en-US" altLang="en-US" dirty="0"/>
              <a:t>Percepts </a:t>
            </a:r>
            <a:r>
              <a:rPr lang="en-US" altLang="en-US" dirty="0">
                <a:solidFill>
                  <a:srgbClr val="C00000"/>
                </a:solidFill>
              </a:rPr>
              <a:t>may not supply </a:t>
            </a:r>
            <a:r>
              <a:rPr lang="en-US" altLang="en-US" dirty="0"/>
              <a:t>all relevant information</a:t>
            </a:r>
          </a:p>
          <a:p>
            <a:pPr lvl="2"/>
            <a:r>
              <a:rPr lang="en-US" altLang="en-US" dirty="0"/>
              <a:t>E.g., in card game, don’t know cards of others.</a:t>
            </a:r>
          </a:p>
          <a:p>
            <a:endParaRPr lang="en-US" altLang="en-US" dirty="0"/>
          </a:p>
          <a:p>
            <a:r>
              <a:rPr lang="en-US" altLang="en-US" dirty="0"/>
              <a:t>Rational is different from being perfect</a:t>
            </a:r>
          </a:p>
          <a:p>
            <a:pPr lvl="1"/>
            <a:r>
              <a:rPr lang="en-US" altLang="en-US" dirty="0"/>
              <a:t>Rationality maximizes expected outcome while perfection maximizes actual outcome.</a:t>
            </a:r>
          </a:p>
          <a:p>
            <a:endParaRPr lang="en-US" dirty="0"/>
          </a:p>
          <a:p>
            <a:endParaRPr lang="en-US" dirty="0"/>
          </a:p>
        </p:txBody>
      </p:sp>
      <p:sp>
        <p:nvSpPr>
          <p:cNvPr id="4" name="Slide Number Placeholder 3">
            <a:extLst>
              <a:ext uri="{FF2B5EF4-FFF2-40B4-BE49-F238E27FC236}">
                <a16:creationId xmlns:a16="http://schemas.microsoft.com/office/drawing/2014/main" id="{83F28E1A-B1DF-4447-94DF-4EC4E5EC4338}"/>
              </a:ext>
            </a:extLst>
          </p:cNvPr>
          <p:cNvSpPr>
            <a:spLocks noGrp="1"/>
          </p:cNvSpPr>
          <p:nvPr>
            <p:ph type="sldNum" sz="quarter" idx="12"/>
          </p:nvPr>
        </p:nvSpPr>
        <p:spPr/>
        <p:txBody>
          <a:bodyPr/>
          <a:lstStyle/>
          <a:p>
            <a:fld id="{6F5C59D9-7B0B-4A47-B130-1CDBC65A3C5C}" type="slidenum">
              <a:rPr lang="en-US" smtClean="0"/>
              <a:pPr/>
              <a:t>11</a:t>
            </a:fld>
            <a:endParaRPr lang="en-US"/>
          </a:p>
        </p:txBody>
      </p:sp>
    </p:spTree>
    <p:extLst>
      <p:ext uri="{BB962C8B-B14F-4D97-AF65-F5344CB8AC3E}">
        <p14:creationId xmlns:p14="http://schemas.microsoft.com/office/powerpoint/2010/main" val="2198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0F26-9608-6E49-9E9A-579180B24780}"/>
              </a:ext>
            </a:extLst>
          </p:cNvPr>
          <p:cNvSpPr>
            <a:spLocks noGrp="1"/>
          </p:cNvSpPr>
          <p:nvPr>
            <p:ph type="title"/>
          </p:nvPr>
        </p:nvSpPr>
        <p:spPr/>
        <p:txBody>
          <a:bodyPr/>
          <a:lstStyle/>
          <a:p>
            <a:r>
              <a:rPr lang="en-US" dirty="0"/>
              <a:t>Rational agents</a:t>
            </a:r>
          </a:p>
        </p:txBody>
      </p:sp>
      <p:sp>
        <p:nvSpPr>
          <p:cNvPr id="3" name="Content Placeholder 2">
            <a:extLst>
              <a:ext uri="{FF2B5EF4-FFF2-40B4-BE49-F238E27FC236}">
                <a16:creationId xmlns:a16="http://schemas.microsoft.com/office/drawing/2014/main" id="{8DDD015D-69EB-9D40-B843-430923831124}"/>
              </a:ext>
            </a:extLst>
          </p:cNvPr>
          <p:cNvSpPr>
            <a:spLocks noGrp="1"/>
          </p:cNvSpPr>
          <p:nvPr>
            <p:ph idx="1"/>
          </p:nvPr>
        </p:nvSpPr>
        <p:spPr/>
        <p:txBody>
          <a:bodyPr/>
          <a:lstStyle/>
          <a:p>
            <a:pPr algn="just"/>
            <a:r>
              <a:rPr lang="en-US" dirty="0"/>
              <a:t>A rational agent should choose the “looking” action before stepping, because looking helps maximize the expected performance.</a:t>
            </a:r>
          </a:p>
          <a:p>
            <a:pPr algn="just"/>
            <a:endParaRPr lang="en-US" dirty="0"/>
          </a:p>
          <a:p>
            <a:pPr algn="just"/>
            <a:r>
              <a:rPr lang="en-US" dirty="0"/>
              <a:t>Doing actions </a:t>
            </a:r>
            <a:r>
              <a:rPr lang="en-US" dirty="0">
                <a:solidFill>
                  <a:srgbClr val="0070C0"/>
                </a:solidFill>
              </a:rPr>
              <a:t>in order to modify future percepts</a:t>
            </a:r>
            <a:r>
              <a:rPr lang="en-US" dirty="0"/>
              <a:t>—sometimes called </a:t>
            </a:r>
            <a:r>
              <a:rPr lang="en-US" b="1" dirty="0"/>
              <a:t>information gathering.</a:t>
            </a:r>
          </a:p>
          <a:p>
            <a:pPr lvl="1" algn="just"/>
            <a:r>
              <a:rPr lang="en-US" dirty="0"/>
              <a:t>A second example of information gathering is provided by the </a:t>
            </a:r>
            <a:r>
              <a:rPr lang="en-US" b="1" dirty="0"/>
              <a:t>exploration </a:t>
            </a:r>
            <a:r>
              <a:rPr lang="en-US" dirty="0"/>
              <a:t>that must be undertaken by an agent in an initially unknown environment.</a:t>
            </a:r>
          </a:p>
          <a:p>
            <a:pPr lvl="1" algn="just"/>
            <a:endParaRPr lang="en-US" dirty="0"/>
          </a:p>
          <a:p>
            <a:pPr algn="just"/>
            <a:r>
              <a:rPr lang="en-US" dirty="0"/>
              <a:t>The definition requires a rational agent </a:t>
            </a:r>
            <a:r>
              <a:rPr lang="en-US" dirty="0">
                <a:solidFill>
                  <a:srgbClr val="C00000"/>
                </a:solidFill>
              </a:rPr>
              <a:t>not only </a:t>
            </a:r>
            <a:r>
              <a:rPr lang="en-US" dirty="0"/>
              <a:t>to </a:t>
            </a:r>
            <a:r>
              <a:rPr lang="en-US" b="1" dirty="0">
                <a:solidFill>
                  <a:srgbClr val="0070C0"/>
                </a:solidFill>
              </a:rPr>
              <a:t>gather information</a:t>
            </a:r>
            <a:r>
              <a:rPr lang="en-US" dirty="0"/>
              <a:t> </a:t>
            </a:r>
            <a:r>
              <a:rPr lang="en-US" dirty="0">
                <a:solidFill>
                  <a:srgbClr val="C00000"/>
                </a:solidFill>
              </a:rPr>
              <a:t>but</a:t>
            </a:r>
            <a:r>
              <a:rPr lang="en-US" dirty="0"/>
              <a:t> also to </a:t>
            </a:r>
            <a:r>
              <a:rPr lang="en-US" b="1" dirty="0">
                <a:solidFill>
                  <a:srgbClr val="0070C0"/>
                </a:solidFill>
              </a:rPr>
              <a:t>learn</a:t>
            </a:r>
            <a:r>
              <a:rPr lang="en-US" b="1" dirty="0"/>
              <a:t> </a:t>
            </a:r>
            <a:r>
              <a:rPr lang="en-US" dirty="0"/>
              <a:t>as much as possible from what it perceives. </a:t>
            </a:r>
          </a:p>
          <a:p>
            <a:endParaRPr lang="en-US" dirty="0"/>
          </a:p>
        </p:txBody>
      </p:sp>
      <p:sp>
        <p:nvSpPr>
          <p:cNvPr id="4" name="Slide Number Placeholder 3">
            <a:extLst>
              <a:ext uri="{FF2B5EF4-FFF2-40B4-BE49-F238E27FC236}">
                <a16:creationId xmlns:a16="http://schemas.microsoft.com/office/drawing/2014/main" id="{523E21CB-979C-A942-A0C5-41315685446B}"/>
              </a:ext>
            </a:extLst>
          </p:cNvPr>
          <p:cNvSpPr>
            <a:spLocks noGrp="1"/>
          </p:cNvSpPr>
          <p:nvPr>
            <p:ph type="sldNum" sz="quarter" idx="12"/>
          </p:nvPr>
        </p:nvSpPr>
        <p:spPr/>
        <p:txBody>
          <a:bodyPr/>
          <a:lstStyle/>
          <a:p>
            <a:fld id="{6F5C59D9-7B0B-4A47-B130-1CDBC65A3C5C}" type="slidenum">
              <a:rPr lang="en-US" smtClean="0"/>
              <a:pPr/>
              <a:t>12</a:t>
            </a:fld>
            <a:endParaRPr lang="en-US"/>
          </a:p>
        </p:txBody>
      </p:sp>
    </p:spTree>
    <p:extLst>
      <p:ext uri="{BB962C8B-B14F-4D97-AF65-F5344CB8AC3E}">
        <p14:creationId xmlns:p14="http://schemas.microsoft.com/office/powerpoint/2010/main" val="1765509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069D0EC-D3CF-764A-84F0-AB0C2E483309}"/>
              </a:ext>
            </a:extLst>
          </p:cNvPr>
          <p:cNvSpPr>
            <a:spLocks noGrp="1" noChangeArrowheads="1"/>
          </p:cNvSpPr>
          <p:nvPr>
            <p:ph type="title"/>
          </p:nvPr>
        </p:nvSpPr>
        <p:spPr>
          <a:xfrm>
            <a:off x="0" y="-25400"/>
            <a:ext cx="12192000" cy="1143000"/>
          </a:xfrm>
        </p:spPr>
        <p:txBody>
          <a:bodyPr/>
          <a:lstStyle/>
          <a:p>
            <a:r>
              <a:rPr lang="en-GB" altLang="en-US"/>
              <a:t>Autonomy in Agents</a:t>
            </a:r>
          </a:p>
        </p:txBody>
      </p:sp>
      <p:sp>
        <p:nvSpPr>
          <p:cNvPr id="24579" name="Rectangle 3">
            <a:extLst>
              <a:ext uri="{FF2B5EF4-FFF2-40B4-BE49-F238E27FC236}">
                <a16:creationId xmlns:a16="http://schemas.microsoft.com/office/drawing/2014/main" id="{93238A98-668B-9749-A9E7-6151C8DC785A}"/>
              </a:ext>
            </a:extLst>
          </p:cNvPr>
          <p:cNvSpPr>
            <a:spLocks noGrp="1" noChangeArrowheads="1"/>
          </p:cNvSpPr>
          <p:nvPr>
            <p:ph idx="1"/>
          </p:nvPr>
        </p:nvSpPr>
        <p:spPr>
          <a:xfrm>
            <a:off x="406400" y="1397000"/>
            <a:ext cx="11379200" cy="5080000"/>
          </a:xfrm>
        </p:spPr>
        <p:txBody>
          <a:bodyPr/>
          <a:lstStyle/>
          <a:p>
            <a:pPr algn="just"/>
            <a:r>
              <a:rPr lang="en-GB" altLang="en-US" dirty="0"/>
              <a:t>The </a:t>
            </a:r>
            <a:r>
              <a:rPr lang="en-GB" altLang="en-US" b="1" dirty="0"/>
              <a:t>autonomy </a:t>
            </a:r>
            <a:r>
              <a:rPr lang="en-GB" altLang="en-US" dirty="0"/>
              <a:t>of an agent is </a:t>
            </a:r>
            <a:r>
              <a:rPr lang="en-GB" altLang="en-US" dirty="0">
                <a:solidFill>
                  <a:srgbClr val="C00000"/>
                </a:solidFill>
              </a:rPr>
              <a:t>the extent </a:t>
            </a:r>
            <a:r>
              <a:rPr lang="en-GB" altLang="en-US" dirty="0"/>
              <a:t>to which </a:t>
            </a:r>
            <a:r>
              <a:rPr lang="en-GB" altLang="en-US" dirty="0">
                <a:solidFill>
                  <a:srgbClr val="0070C0"/>
                </a:solidFill>
              </a:rPr>
              <a:t>its behaviour is determined </a:t>
            </a:r>
            <a:r>
              <a:rPr lang="en-GB" altLang="en-US" i="1" dirty="0">
                <a:solidFill>
                  <a:srgbClr val="0070C0"/>
                </a:solidFill>
              </a:rPr>
              <a:t>by its own experience</a:t>
            </a:r>
            <a:r>
              <a:rPr lang="en-GB" altLang="en-US" dirty="0"/>
              <a:t>, rather than knowledge of designer.</a:t>
            </a:r>
            <a:endParaRPr lang="en-GB" altLang="en-US" sz="2000" dirty="0"/>
          </a:p>
          <a:p>
            <a:pPr lvl="1"/>
            <a:r>
              <a:rPr lang="en-GB" altLang="en-US" dirty="0"/>
              <a:t>Example: baby learning to crawl</a:t>
            </a:r>
          </a:p>
          <a:p>
            <a:endParaRPr lang="en-GB" altLang="en-US" dirty="0"/>
          </a:p>
          <a:p>
            <a:r>
              <a:rPr lang="en-GB" altLang="en-US" dirty="0"/>
              <a:t>Extremes</a:t>
            </a:r>
          </a:p>
          <a:p>
            <a:pPr lvl="1"/>
            <a:r>
              <a:rPr lang="en-GB" altLang="en-US" dirty="0"/>
              <a:t>No autonomy – ignores environment/data</a:t>
            </a:r>
          </a:p>
          <a:p>
            <a:pPr lvl="1"/>
            <a:r>
              <a:rPr lang="en-GB" altLang="en-US" dirty="0"/>
              <a:t>Complete autonomy – must act randomly/no program</a:t>
            </a:r>
          </a:p>
          <a:p>
            <a:endParaRPr lang="en-GB" altLang="en-US" dirty="0"/>
          </a:p>
          <a:p>
            <a:r>
              <a:rPr lang="en-GB" altLang="en-US" dirty="0"/>
              <a:t>Ideal: design agents to have some autonomy</a:t>
            </a:r>
          </a:p>
          <a:p>
            <a:pPr lvl="1"/>
            <a:r>
              <a:rPr lang="en-GB" altLang="en-US" dirty="0"/>
              <a:t>Possibly become more autonomous with experience</a:t>
            </a:r>
          </a:p>
        </p:txBody>
      </p:sp>
      <p:sp>
        <p:nvSpPr>
          <p:cNvPr id="2" name="Slide Number Placeholder 1">
            <a:extLst>
              <a:ext uri="{FF2B5EF4-FFF2-40B4-BE49-F238E27FC236}">
                <a16:creationId xmlns:a16="http://schemas.microsoft.com/office/drawing/2014/main" id="{C3157574-610A-8849-8CFB-97A811EB9095}"/>
              </a:ext>
            </a:extLst>
          </p:cNvPr>
          <p:cNvSpPr>
            <a:spLocks noGrp="1"/>
          </p:cNvSpPr>
          <p:nvPr>
            <p:ph type="sldNum" sz="quarter" idx="12"/>
          </p:nvPr>
        </p:nvSpPr>
        <p:spPr/>
        <p:txBody>
          <a:bodyPr/>
          <a:lstStyle/>
          <a:p>
            <a:fld id="{6F5C59D9-7B0B-4A47-B130-1CDBC65A3C5C}" type="slidenum">
              <a:rPr lang="en-US" smtClean="0"/>
              <a:pPr/>
              <a:t>13</a:t>
            </a:fld>
            <a:endParaRPr lang="en-US"/>
          </a:p>
        </p:txBody>
      </p:sp>
    </p:spTree>
    <p:extLst>
      <p:ext uri="{BB962C8B-B14F-4D97-AF65-F5344CB8AC3E}">
        <p14:creationId xmlns:p14="http://schemas.microsoft.com/office/powerpoint/2010/main" val="2001519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25400"/>
            <a:ext cx="12192000" cy="1143000"/>
          </a:xfrm>
        </p:spPr>
        <p:txBody>
          <a:bodyPr/>
          <a:lstStyle/>
          <a:p>
            <a:r>
              <a:rPr lang="en-US" dirty="0"/>
              <a:t>Back to vacuum-cleaner world</a:t>
            </a:r>
          </a:p>
        </p:txBody>
      </p:sp>
      <p:sp>
        <p:nvSpPr>
          <p:cNvPr id="7171" name="Rectangle 3"/>
          <p:cNvSpPr>
            <a:spLocks noGrp="1" noChangeArrowheads="1"/>
          </p:cNvSpPr>
          <p:nvPr>
            <p:ph idx="1"/>
          </p:nvPr>
        </p:nvSpPr>
        <p:spPr>
          <a:xfrm>
            <a:off x="406400" y="1397000"/>
            <a:ext cx="11379200" cy="5080000"/>
          </a:xfrm>
        </p:spPr>
        <p:txBody>
          <a:bodyPr/>
          <a:lstStyle/>
          <a:p>
            <a:r>
              <a:rPr lang="en-US" altLang="en-US" dirty="0">
                <a:solidFill>
                  <a:srgbClr val="C00000"/>
                </a:solidFill>
              </a:rPr>
              <a:t>Percepts</a:t>
            </a:r>
            <a:r>
              <a:rPr lang="en-US" altLang="en-US" dirty="0"/>
              <a:t>: location and contents, e.g., [</a:t>
            </a:r>
            <a:r>
              <a:rPr lang="en-US" altLang="en-US" dirty="0" err="1"/>
              <a:t>A,Dirty</a:t>
            </a:r>
            <a:r>
              <a:rPr lang="en-US" altLang="en-US" dirty="0"/>
              <a:t>]</a:t>
            </a:r>
          </a:p>
          <a:p>
            <a:r>
              <a:rPr lang="en-US" altLang="en-US" dirty="0">
                <a:solidFill>
                  <a:srgbClr val="C00000"/>
                </a:solidFill>
              </a:rPr>
              <a:t>Actions</a:t>
            </a:r>
            <a:r>
              <a:rPr lang="en-US" altLang="en-US" dirty="0"/>
              <a:t>: Left, Right, Suck, </a:t>
            </a:r>
            <a:r>
              <a:rPr lang="en-US" altLang="en-US" dirty="0" err="1"/>
              <a:t>Noop</a:t>
            </a:r>
            <a:endParaRPr lang="en-US" altLang="en-US" dirty="0"/>
          </a:p>
          <a:p>
            <a:endParaRPr lang="en-US" dirty="0"/>
          </a:p>
          <a:p>
            <a:endParaRPr lang="en-US" dirty="0"/>
          </a:p>
          <a:p>
            <a:r>
              <a:rPr lang="en-US" dirty="0"/>
              <a:t>function Vacuum-Agent(</a:t>
            </a:r>
            <a:r>
              <a:rPr lang="en-US" dirty="0">
                <a:solidFill>
                  <a:srgbClr val="C00000"/>
                </a:solidFill>
              </a:rPr>
              <a:t>[</a:t>
            </a:r>
            <a:r>
              <a:rPr lang="en-US" dirty="0">
                <a:solidFill>
                  <a:srgbClr val="0070C0"/>
                </a:solidFill>
              </a:rPr>
              <a:t>location</a:t>
            </a:r>
            <a:r>
              <a:rPr lang="en-US" dirty="0"/>
              <a:t>, </a:t>
            </a:r>
            <a:r>
              <a:rPr lang="en-US" dirty="0">
                <a:solidFill>
                  <a:srgbClr val="0070C0"/>
                </a:solidFill>
              </a:rPr>
              <a:t>status</a:t>
            </a:r>
            <a:r>
              <a:rPr lang="en-US" dirty="0">
                <a:solidFill>
                  <a:srgbClr val="C00000"/>
                </a:solidFill>
              </a:rPr>
              <a:t>]</a:t>
            </a:r>
            <a:r>
              <a:rPr lang="en-US" dirty="0"/>
              <a:t>) returns </a:t>
            </a:r>
            <a:r>
              <a:rPr lang="en-US" dirty="0">
                <a:solidFill>
                  <a:srgbClr val="00B050"/>
                </a:solidFill>
              </a:rPr>
              <a:t>an action</a:t>
            </a:r>
          </a:p>
          <a:p>
            <a:pPr lvl="1"/>
            <a:r>
              <a:rPr lang="en-US" dirty="0"/>
              <a:t>if </a:t>
            </a:r>
            <a:r>
              <a:rPr lang="en-US" dirty="0">
                <a:solidFill>
                  <a:srgbClr val="0070C0"/>
                </a:solidFill>
              </a:rPr>
              <a:t>status = Dirty </a:t>
            </a:r>
            <a:r>
              <a:rPr lang="en-US" dirty="0"/>
              <a:t>then return </a:t>
            </a:r>
            <a:r>
              <a:rPr lang="en-US" dirty="0">
                <a:solidFill>
                  <a:srgbClr val="00B050"/>
                </a:solidFill>
              </a:rPr>
              <a:t>Suck</a:t>
            </a:r>
          </a:p>
          <a:p>
            <a:pPr lvl="1"/>
            <a:r>
              <a:rPr lang="en-US" dirty="0"/>
              <a:t>else if </a:t>
            </a:r>
            <a:r>
              <a:rPr lang="en-US" dirty="0">
                <a:solidFill>
                  <a:srgbClr val="0070C0"/>
                </a:solidFill>
              </a:rPr>
              <a:t>location = A </a:t>
            </a:r>
            <a:r>
              <a:rPr lang="en-US" dirty="0"/>
              <a:t>then return </a:t>
            </a:r>
            <a:r>
              <a:rPr lang="en-US" dirty="0">
                <a:solidFill>
                  <a:srgbClr val="00B050"/>
                </a:solidFill>
              </a:rPr>
              <a:t>Right</a:t>
            </a:r>
          </a:p>
          <a:p>
            <a:pPr lvl="1"/>
            <a:r>
              <a:rPr lang="en-US" dirty="0"/>
              <a:t>else if </a:t>
            </a:r>
            <a:r>
              <a:rPr lang="en-US" dirty="0">
                <a:solidFill>
                  <a:srgbClr val="0070C0"/>
                </a:solidFill>
              </a:rPr>
              <a:t>location = B </a:t>
            </a:r>
            <a:r>
              <a:rPr lang="en-US" dirty="0"/>
              <a:t>then return </a:t>
            </a:r>
            <a:r>
              <a:rPr lang="en-US" dirty="0">
                <a:solidFill>
                  <a:srgbClr val="00B050"/>
                </a:solidFill>
              </a:rPr>
              <a:t>Left</a:t>
            </a:r>
          </a:p>
        </p:txBody>
      </p:sp>
      <p:pic>
        <p:nvPicPr>
          <p:cNvPr id="7172" name="Picture 4" descr="vacuum2-environment"/>
          <p:cNvPicPr>
            <a:picLocks noChangeAspect="1" noChangeArrowheads="1"/>
          </p:cNvPicPr>
          <p:nvPr/>
        </p:nvPicPr>
        <p:blipFill>
          <a:blip r:embed="rId3" cstate="print"/>
          <a:srcRect/>
          <a:stretch>
            <a:fillRect/>
          </a:stretch>
        </p:blipFill>
        <p:spPr bwMode="auto">
          <a:xfrm>
            <a:off x="8153400" y="1627909"/>
            <a:ext cx="3520314" cy="1801091"/>
          </a:xfrm>
          <a:prstGeom prst="rect">
            <a:avLst/>
          </a:prstGeom>
          <a:noFill/>
        </p:spPr>
      </p:pic>
      <p:sp>
        <p:nvSpPr>
          <p:cNvPr id="4" name="Oval 3">
            <a:extLst>
              <a:ext uri="{FF2B5EF4-FFF2-40B4-BE49-F238E27FC236}">
                <a16:creationId xmlns:a16="http://schemas.microsoft.com/office/drawing/2014/main" id="{DC0B0EE0-F6F2-D641-A2BA-27DB7C979E3F}"/>
              </a:ext>
            </a:extLst>
          </p:cNvPr>
          <p:cNvSpPr/>
          <p:nvPr/>
        </p:nvSpPr>
        <p:spPr>
          <a:xfrm rot="20128309">
            <a:off x="5664869" y="4411742"/>
            <a:ext cx="3699274" cy="1168539"/>
          </a:xfrm>
          <a:prstGeom prst="ellipse">
            <a:avLst/>
          </a:prstGeom>
          <a:solidFill>
            <a:srgbClr val="FFC000"/>
          </a:solidFill>
        </p:spPr>
        <p:txBody>
          <a:bodyPr wrap="square">
            <a:spAutoFit/>
          </a:bodyPr>
          <a:lstStyle/>
          <a:p>
            <a:pPr algn="ctr"/>
            <a:r>
              <a:rPr lang="en-US" sz="2400" dirty="0"/>
              <a:t>Is this agent rational?</a:t>
            </a:r>
          </a:p>
        </p:txBody>
      </p:sp>
      <p:sp>
        <p:nvSpPr>
          <p:cNvPr id="5" name="Rectangle 4">
            <a:extLst>
              <a:ext uri="{FF2B5EF4-FFF2-40B4-BE49-F238E27FC236}">
                <a16:creationId xmlns:a16="http://schemas.microsoft.com/office/drawing/2014/main" id="{741F9F2C-370D-994C-8BE8-B1793D524986}"/>
              </a:ext>
            </a:extLst>
          </p:cNvPr>
          <p:cNvSpPr/>
          <p:nvPr/>
        </p:nvSpPr>
        <p:spPr>
          <a:xfrm>
            <a:off x="6600309" y="5715000"/>
            <a:ext cx="5073405" cy="707886"/>
          </a:xfrm>
          <a:prstGeom prst="rect">
            <a:avLst/>
          </a:prstGeom>
          <a:solidFill>
            <a:schemeClr val="accent5"/>
          </a:solidFill>
        </p:spPr>
        <p:txBody>
          <a:bodyPr wrap="square">
            <a:spAutoFit/>
          </a:bodyPr>
          <a:lstStyle/>
          <a:p>
            <a:pPr lvl="1" algn="just"/>
            <a:r>
              <a:rPr lang="en-US" sz="2000" dirty="0"/>
              <a:t>It depends on performance measure, environment properties</a:t>
            </a:r>
          </a:p>
        </p:txBody>
      </p:sp>
      <p:sp>
        <p:nvSpPr>
          <p:cNvPr id="2" name="Slide Number Placeholder 1">
            <a:extLst>
              <a:ext uri="{FF2B5EF4-FFF2-40B4-BE49-F238E27FC236}">
                <a16:creationId xmlns:a16="http://schemas.microsoft.com/office/drawing/2014/main" id="{5B76E5DD-B39A-6A45-A7A6-931F3ABBB009}"/>
              </a:ext>
            </a:extLst>
          </p:cNvPr>
          <p:cNvSpPr>
            <a:spLocks noGrp="1"/>
          </p:cNvSpPr>
          <p:nvPr>
            <p:ph type="sldNum" sz="quarter" idx="12"/>
          </p:nvPr>
        </p:nvSpPr>
        <p:spPr/>
        <p:txBody>
          <a:bodyPr/>
          <a:lstStyle/>
          <a:p>
            <a:fld id="{6F5C59D9-7B0B-4A47-B130-1CDBC65A3C5C}" type="slidenum">
              <a:rPr lang="en-US" smtClean="0"/>
              <a:pPr/>
              <a:t>14</a:t>
            </a:fld>
            <a:endParaRPr lang="en-US"/>
          </a:p>
        </p:txBody>
      </p:sp>
    </p:spTree>
    <p:extLst>
      <p:ext uri="{BB962C8B-B14F-4D97-AF65-F5344CB8AC3E}">
        <p14:creationId xmlns:p14="http://schemas.microsoft.com/office/powerpoint/2010/main" val="2112003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D756B-5BF7-FC45-838E-13DB55478BB3}"/>
              </a:ext>
            </a:extLst>
          </p:cNvPr>
          <p:cNvSpPr>
            <a:spLocks noGrp="1"/>
          </p:cNvSpPr>
          <p:nvPr>
            <p:ph type="title"/>
          </p:nvPr>
        </p:nvSpPr>
        <p:spPr>
          <a:xfrm>
            <a:off x="722312" y="4406901"/>
            <a:ext cx="10326688" cy="1362075"/>
          </a:xfrm>
        </p:spPr>
        <p:txBody>
          <a:bodyPr/>
          <a:lstStyle/>
          <a:p>
            <a:r>
              <a:rPr lang="en-US" dirty="0"/>
              <a:t>The Nature Of Environments </a:t>
            </a:r>
          </a:p>
        </p:txBody>
      </p:sp>
      <p:sp>
        <p:nvSpPr>
          <p:cNvPr id="3" name="Text Placeholder 2">
            <a:extLst>
              <a:ext uri="{FF2B5EF4-FFF2-40B4-BE49-F238E27FC236}">
                <a16:creationId xmlns:a16="http://schemas.microsoft.com/office/drawing/2014/main" id="{B9FEE7F4-9A9D-BE48-A6C9-9A9204FA3DB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DEE0509-58C6-174F-BB4B-4CBA68F155FC}"/>
              </a:ext>
            </a:extLst>
          </p:cNvPr>
          <p:cNvSpPr>
            <a:spLocks noGrp="1"/>
          </p:cNvSpPr>
          <p:nvPr>
            <p:ph type="sldNum" sz="quarter" idx="12"/>
          </p:nvPr>
        </p:nvSpPr>
        <p:spPr/>
        <p:txBody>
          <a:bodyPr/>
          <a:lstStyle/>
          <a:p>
            <a:fld id="{E3362B86-7F7E-4139-B376-4AD4B8D85F65}" type="slidenum">
              <a:rPr lang="en-US" smtClean="0"/>
              <a:pPr/>
              <a:t>15</a:t>
            </a:fld>
            <a:endParaRPr lang="en-US"/>
          </a:p>
        </p:txBody>
      </p:sp>
    </p:spTree>
    <p:extLst>
      <p:ext uri="{BB962C8B-B14F-4D97-AF65-F5344CB8AC3E}">
        <p14:creationId xmlns:p14="http://schemas.microsoft.com/office/powerpoint/2010/main" val="1504113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89373-45A9-314C-B4A5-984B12F484B6}"/>
              </a:ext>
            </a:extLst>
          </p:cNvPr>
          <p:cNvSpPr>
            <a:spLocks noGrp="1"/>
          </p:cNvSpPr>
          <p:nvPr>
            <p:ph type="title"/>
          </p:nvPr>
        </p:nvSpPr>
        <p:spPr/>
        <p:txBody>
          <a:bodyPr/>
          <a:lstStyle/>
          <a:p>
            <a:r>
              <a:rPr lang="en-US" dirty="0"/>
              <a:t>The Nature Of Environments </a:t>
            </a:r>
          </a:p>
        </p:txBody>
      </p:sp>
      <p:sp>
        <p:nvSpPr>
          <p:cNvPr id="3" name="Content Placeholder 2">
            <a:extLst>
              <a:ext uri="{FF2B5EF4-FFF2-40B4-BE49-F238E27FC236}">
                <a16:creationId xmlns:a16="http://schemas.microsoft.com/office/drawing/2014/main" id="{3F5A864A-2C01-B449-990C-7095418A818F}"/>
              </a:ext>
            </a:extLst>
          </p:cNvPr>
          <p:cNvSpPr>
            <a:spLocks noGrp="1"/>
          </p:cNvSpPr>
          <p:nvPr>
            <p:ph idx="1"/>
          </p:nvPr>
        </p:nvSpPr>
        <p:spPr/>
        <p:txBody>
          <a:bodyPr/>
          <a:lstStyle/>
          <a:p>
            <a:pPr algn="just"/>
            <a:r>
              <a:rPr lang="en-US" dirty="0"/>
              <a:t>An </a:t>
            </a:r>
            <a:r>
              <a:rPr lang="en-US" b="1" dirty="0">
                <a:solidFill>
                  <a:srgbClr val="C00000"/>
                </a:solidFill>
              </a:rPr>
              <a:t>agent</a:t>
            </a:r>
            <a:r>
              <a:rPr lang="en-US" b="1" dirty="0"/>
              <a:t> </a:t>
            </a:r>
            <a:r>
              <a:rPr lang="en-US" dirty="0"/>
              <a:t>is anything that can be viewed as </a:t>
            </a:r>
            <a:r>
              <a:rPr lang="en-US" dirty="0">
                <a:solidFill>
                  <a:srgbClr val="0070C0"/>
                </a:solidFill>
              </a:rPr>
              <a:t>perceiving</a:t>
            </a:r>
            <a:r>
              <a:rPr lang="en-US" dirty="0"/>
              <a:t> its</a:t>
            </a:r>
            <a:r>
              <a:rPr lang="en-US" dirty="0">
                <a:solidFill>
                  <a:srgbClr val="0070C0"/>
                </a:solidFill>
              </a:rPr>
              <a:t> </a:t>
            </a:r>
            <a:r>
              <a:rPr lang="en-US" b="1" dirty="0">
                <a:solidFill>
                  <a:srgbClr val="0070C0"/>
                </a:solidFill>
              </a:rPr>
              <a:t>environment</a:t>
            </a:r>
            <a:r>
              <a:rPr lang="en-US" b="1" dirty="0"/>
              <a:t> </a:t>
            </a:r>
            <a:r>
              <a:rPr lang="en-US" i="1" dirty="0"/>
              <a:t>through</a:t>
            </a:r>
            <a:r>
              <a:rPr lang="en-US" dirty="0"/>
              <a:t> </a:t>
            </a:r>
            <a:r>
              <a:rPr lang="en-US" b="1" dirty="0">
                <a:solidFill>
                  <a:srgbClr val="00B050"/>
                </a:solidFill>
              </a:rPr>
              <a:t>sensors</a:t>
            </a:r>
            <a:r>
              <a:rPr lang="en-US" b="1" dirty="0"/>
              <a:t> </a:t>
            </a:r>
            <a:r>
              <a:rPr lang="en-US" dirty="0"/>
              <a:t>and </a:t>
            </a:r>
            <a:r>
              <a:rPr lang="en-US" dirty="0">
                <a:solidFill>
                  <a:srgbClr val="0070C0"/>
                </a:solidFill>
              </a:rPr>
              <a:t>acting</a:t>
            </a:r>
            <a:r>
              <a:rPr lang="en-US" dirty="0"/>
              <a:t> upon that environment </a:t>
            </a:r>
            <a:r>
              <a:rPr lang="en-US" i="1" dirty="0"/>
              <a:t>through</a:t>
            </a:r>
            <a:r>
              <a:rPr lang="en-US" dirty="0"/>
              <a:t> </a:t>
            </a:r>
            <a:r>
              <a:rPr lang="en-US" b="1" dirty="0">
                <a:solidFill>
                  <a:srgbClr val="00B050"/>
                </a:solidFill>
              </a:rPr>
              <a:t>actuators</a:t>
            </a:r>
            <a:r>
              <a:rPr lang="en-US" dirty="0"/>
              <a:t>. </a:t>
            </a:r>
          </a:p>
          <a:p>
            <a:pPr lvl="1" algn="just"/>
            <a:r>
              <a:rPr lang="en-US" dirty="0"/>
              <a:t>Specific environment no agent can do in every environment, since that each environments come in a variety of flavors. The flavor of the environment directly affects the appropriate design for the agent program. </a:t>
            </a:r>
          </a:p>
          <a:p>
            <a:pPr marL="457176" lvl="1" indent="0">
              <a:buNone/>
            </a:pPr>
            <a:endParaRPr lang="en-US" dirty="0"/>
          </a:p>
          <a:p>
            <a:pPr algn="just"/>
            <a:r>
              <a:rPr lang="en-US" dirty="0"/>
              <a:t>The environments “</a:t>
            </a:r>
            <a:r>
              <a:rPr lang="en-US" b="1" dirty="0"/>
              <a:t>Task environments”</a:t>
            </a:r>
            <a:r>
              <a:rPr lang="en-US" dirty="0"/>
              <a:t>, are essentially the “problems” to which rational agents are the “solutions.” </a:t>
            </a:r>
          </a:p>
          <a:p>
            <a:endParaRPr lang="en-US" dirty="0"/>
          </a:p>
          <a:p>
            <a:endParaRPr lang="en-US" dirty="0"/>
          </a:p>
        </p:txBody>
      </p:sp>
      <p:sp>
        <p:nvSpPr>
          <p:cNvPr id="4" name="Slide Number Placeholder 3">
            <a:extLst>
              <a:ext uri="{FF2B5EF4-FFF2-40B4-BE49-F238E27FC236}">
                <a16:creationId xmlns:a16="http://schemas.microsoft.com/office/drawing/2014/main" id="{012F6AB1-B8D4-8F44-86F3-20FB76590BAD}"/>
              </a:ext>
            </a:extLst>
          </p:cNvPr>
          <p:cNvSpPr>
            <a:spLocks noGrp="1"/>
          </p:cNvSpPr>
          <p:nvPr>
            <p:ph type="sldNum" sz="quarter" idx="12"/>
          </p:nvPr>
        </p:nvSpPr>
        <p:spPr/>
        <p:txBody>
          <a:bodyPr/>
          <a:lstStyle/>
          <a:p>
            <a:fld id="{6F5C59D9-7B0B-4A47-B130-1CDBC65A3C5C}" type="slidenum">
              <a:rPr lang="en-US" smtClean="0"/>
              <a:pPr/>
              <a:t>16</a:t>
            </a:fld>
            <a:endParaRPr lang="en-US"/>
          </a:p>
        </p:txBody>
      </p:sp>
    </p:spTree>
    <p:extLst>
      <p:ext uri="{BB962C8B-B14F-4D97-AF65-F5344CB8AC3E}">
        <p14:creationId xmlns:p14="http://schemas.microsoft.com/office/powerpoint/2010/main" val="1644581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25400"/>
            <a:ext cx="12192000" cy="1143000"/>
          </a:xfrm>
        </p:spPr>
        <p:txBody>
          <a:bodyPr/>
          <a:lstStyle/>
          <a:p>
            <a:r>
              <a:rPr lang="en-US" dirty="0"/>
              <a:t>Specifying the Task Environment</a:t>
            </a:r>
          </a:p>
        </p:txBody>
      </p:sp>
      <p:sp>
        <p:nvSpPr>
          <p:cNvPr id="12291" name="Rectangle 3"/>
          <p:cNvSpPr>
            <a:spLocks noGrp="1" noChangeArrowheads="1"/>
          </p:cNvSpPr>
          <p:nvPr>
            <p:ph idx="1"/>
          </p:nvPr>
        </p:nvSpPr>
        <p:spPr>
          <a:xfrm>
            <a:off x="406400" y="1397000"/>
            <a:ext cx="11379200" cy="5080000"/>
          </a:xfrm>
        </p:spPr>
        <p:txBody>
          <a:bodyPr/>
          <a:lstStyle/>
          <a:p>
            <a:pPr algn="just"/>
            <a:r>
              <a:rPr lang="en-US" dirty="0"/>
              <a:t>In designing an agent, </a:t>
            </a:r>
            <a:r>
              <a:rPr lang="en-US" dirty="0">
                <a:solidFill>
                  <a:srgbClr val="0070C0"/>
                </a:solidFill>
              </a:rPr>
              <a:t>the first step </a:t>
            </a:r>
            <a:r>
              <a:rPr lang="en-US" dirty="0"/>
              <a:t>must always be to </a:t>
            </a:r>
            <a:r>
              <a:rPr lang="en-US" dirty="0">
                <a:solidFill>
                  <a:srgbClr val="C00000"/>
                </a:solidFill>
              </a:rPr>
              <a:t>specify the task environment</a:t>
            </a:r>
            <a:r>
              <a:rPr lang="en-US" dirty="0"/>
              <a:t> as fully as possible. </a:t>
            </a:r>
          </a:p>
          <a:p>
            <a:pPr lvl="1" algn="just"/>
            <a:endParaRPr lang="en-US" dirty="0"/>
          </a:p>
          <a:p>
            <a:pPr algn="just"/>
            <a:r>
              <a:rPr lang="en-US" dirty="0">
                <a:solidFill>
                  <a:srgbClr val="0070C0"/>
                </a:solidFill>
              </a:rPr>
              <a:t>Problem specification</a:t>
            </a:r>
            <a:r>
              <a:rPr lang="en-US" dirty="0"/>
              <a:t>: (PEAS) </a:t>
            </a:r>
            <a:r>
              <a:rPr lang="en-US" b="1" dirty="0"/>
              <a:t>P</a:t>
            </a:r>
            <a:r>
              <a:rPr lang="en-US" dirty="0"/>
              <a:t>erformance measure, </a:t>
            </a:r>
            <a:r>
              <a:rPr lang="en-US" b="1" dirty="0"/>
              <a:t>E</a:t>
            </a:r>
            <a:r>
              <a:rPr lang="en-US" dirty="0"/>
              <a:t>nvironment, </a:t>
            </a:r>
            <a:r>
              <a:rPr lang="en-US" b="1" dirty="0"/>
              <a:t>A</a:t>
            </a:r>
            <a:r>
              <a:rPr lang="en-US" dirty="0"/>
              <a:t>ctuators, </a:t>
            </a:r>
            <a:r>
              <a:rPr lang="en-US" b="1" dirty="0"/>
              <a:t>S</a:t>
            </a:r>
            <a:r>
              <a:rPr lang="en-US" dirty="0"/>
              <a:t>ensors </a:t>
            </a:r>
          </a:p>
          <a:p>
            <a:pPr lvl="1"/>
            <a:r>
              <a:rPr lang="en-US" altLang="en-US" dirty="0"/>
              <a:t>the setting for intelligent agent design</a:t>
            </a:r>
          </a:p>
          <a:p>
            <a:endParaRPr lang="en-US" dirty="0"/>
          </a:p>
          <a:p>
            <a:pPr algn="just"/>
            <a:r>
              <a:rPr lang="en-US" altLang="en-US" dirty="0"/>
              <a:t>Consider, for example, the task of designing an automated taxi driver.</a:t>
            </a:r>
          </a:p>
          <a:p>
            <a:endParaRPr lang="en-US" dirty="0"/>
          </a:p>
        </p:txBody>
      </p:sp>
      <p:sp>
        <p:nvSpPr>
          <p:cNvPr id="2" name="Slide Number Placeholder 1">
            <a:extLst>
              <a:ext uri="{FF2B5EF4-FFF2-40B4-BE49-F238E27FC236}">
                <a16:creationId xmlns:a16="http://schemas.microsoft.com/office/drawing/2014/main" id="{B4F9170F-B969-E347-B232-D1D86D332B06}"/>
              </a:ext>
            </a:extLst>
          </p:cNvPr>
          <p:cNvSpPr>
            <a:spLocks noGrp="1"/>
          </p:cNvSpPr>
          <p:nvPr>
            <p:ph type="sldNum" sz="quarter" idx="12"/>
          </p:nvPr>
        </p:nvSpPr>
        <p:spPr/>
        <p:txBody>
          <a:bodyPr/>
          <a:lstStyle/>
          <a:p>
            <a:fld id="{6F5C59D9-7B0B-4A47-B130-1CDBC65A3C5C}"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25E8AB5E-BC65-4D40-A3A4-15D730AD5E6D}"/>
              </a:ext>
            </a:extLst>
          </p:cNvPr>
          <p:cNvSpPr>
            <a:spLocks noGrp="1" noChangeArrowheads="1"/>
          </p:cNvSpPr>
          <p:nvPr>
            <p:ph type="title"/>
          </p:nvPr>
        </p:nvSpPr>
        <p:spPr>
          <a:xfrm>
            <a:off x="0" y="-25400"/>
            <a:ext cx="12192000" cy="1143000"/>
          </a:xfrm>
        </p:spPr>
        <p:txBody>
          <a:bodyPr/>
          <a:lstStyle/>
          <a:p>
            <a:r>
              <a:rPr lang="en-US" dirty="0"/>
              <a:t>Specifying the Task Environment</a:t>
            </a:r>
            <a:endParaRPr lang="en-US" altLang="en-US" dirty="0"/>
          </a:p>
        </p:txBody>
      </p:sp>
      <p:sp>
        <p:nvSpPr>
          <p:cNvPr id="12291" name="Rectangle 3">
            <a:extLst>
              <a:ext uri="{FF2B5EF4-FFF2-40B4-BE49-F238E27FC236}">
                <a16:creationId xmlns:a16="http://schemas.microsoft.com/office/drawing/2014/main" id="{A87144E6-BD70-ED47-9B5B-F6F55B489B7B}"/>
              </a:ext>
            </a:extLst>
          </p:cNvPr>
          <p:cNvSpPr>
            <a:spLocks noGrp="1" noChangeArrowheads="1"/>
          </p:cNvSpPr>
          <p:nvPr>
            <p:ph idx="1"/>
          </p:nvPr>
        </p:nvSpPr>
        <p:spPr>
          <a:xfrm>
            <a:off x="406400" y="1397000"/>
            <a:ext cx="11379200" cy="5080000"/>
          </a:xfrm>
        </p:spPr>
        <p:txBody>
          <a:bodyPr/>
          <a:lstStyle/>
          <a:p>
            <a:pPr algn="just"/>
            <a:r>
              <a:rPr lang="en-US" altLang="en-US" dirty="0"/>
              <a:t>Consider, for example, the task of designing an </a:t>
            </a:r>
            <a:r>
              <a:rPr lang="en-US" altLang="en-US" dirty="0">
                <a:solidFill>
                  <a:srgbClr val="0070C0"/>
                </a:solidFill>
              </a:rPr>
              <a:t>automated taxi driver</a:t>
            </a:r>
            <a:r>
              <a:rPr lang="en-US" altLang="en-US" dirty="0"/>
              <a:t>:</a:t>
            </a:r>
          </a:p>
        </p:txBody>
      </p:sp>
      <p:pic>
        <p:nvPicPr>
          <p:cNvPr id="11" name="Picture 10">
            <a:extLst>
              <a:ext uri="{FF2B5EF4-FFF2-40B4-BE49-F238E27FC236}">
                <a16:creationId xmlns:a16="http://schemas.microsoft.com/office/drawing/2014/main" id="{3F97CF17-BBEF-1C44-A806-781E3E21AAED}"/>
              </a:ext>
            </a:extLst>
          </p:cNvPr>
          <p:cNvPicPr>
            <a:picLocks noChangeAspect="1"/>
          </p:cNvPicPr>
          <p:nvPr/>
        </p:nvPicPr>
        <p:blipFill>
          <a:blip r:embed="rId3"/>
          <a:stretch>
            <a:fillRect/>
          </a:stretch>
        </p:blipFill>
        <p:spPr>
          <a:xfrm>
            <a:off x="533400" y="2438400"/>
            <a:ext cx="11125200" cy="3771900"/>
          </a:xfrm>
          <a:prstGeom prst="rect">
            <a:avLst/>
          </a:prstGeom>
        </p:spPr>
      </p:pic>
      <p:sp>
        <p:nvSpPr>
          <p:cNvPr id="2" name="Slide Number Placeholder 1">
            <a:extLst>
              <a:ext uri="{FF2B5EF4-FFF2-40B4-BE49-F238E27FC236}">
                <a16:creationId xmlns:a16="http://schemas.microsoft.com/office/drawing/2014/main" id="{EEC3CAC1-A109-7F47-92B1-BC513B65F337}"/>
              </a:ext>
            </a:extLst>
          </p:cNvPr>
          <p:cNvSpPr>
            <a:spLocks noGrp="1"/>
          </p:cNvSpPr>
          <p:nvPr>
            <p:ph type="sldNum" sz="quarter" idx="12"/>
          </p:nvPr>
        </p:nvSpPr>
        <p:spPr/>
        <p:txBody>
          <a:bodyPr/>
          <a:lstStyle/>
          <a:p>
            <a:fld id="{6F5C59D9-7B0B-4A47-B130-1CDBC65A3C5C}" type="slidenum">
              <a:rPr lang="en-US" smtClean="0"/>
              <a:pPr/>
              <a:t>18</a:t>
            </a:fld>
            <a:endParaRPr lang="en-US"/>
          </a:p>
        </p:txBody>
      </p:sp>
    </p:spTree>
    <p:extLst>
      <p:ext uri="{BB962C8B-B14F-4D97-AF65-F5344CB8AC3E}">
        <p14:creationId xmlns:p14="http://schemas.microsoft.com/office/powerpoint/2010/main" val="3981447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Environment Types</a:t>
            </a:r>
          </a:p>
        </p:txBody>
      </p:sp>
      <p:sp>
        <p:nvSpPr>
          <p:cNvPr id="17411" name="Rectangle 3"/>
          <p:cNvSpPr>
            <a:spLocks noGrp="1" noChangeArrowheads="1"/>
          </p:cNvSpPr>
          <p:nvPr>
            <p:ph idx="1"/>
          </p:nvPr>
        </p:nvSpPr>
        <p:spPr/>
        <p:txBody>
          <a:bodyPr>
            <a:normAutofit lnSpcReduction="10000"/>
          </a:bodyPr>
          <a:lstStyle/>
          <a:p>
            <a:pPr algn="just"/>
            <a:r>
              <a:rPr lang="en-US" b="1" dirty="0">
                <a:solidFill>
                  <a:srgbClr val="0070C0"/>
                </a:solidFill>
              </a:rPr>
              <a:t>Fully observable (</a:t>
            </a:r>
            <a:r>
              <a:rPr lang="en-US" b="1" dirty="0">
                <a:solidFill>
                  <a:srgbClr val="C00000"/>
                </a:solidFill>
              </a:rPr>
              <a:t>vs. </a:t>
            </a:r>
            <a:r>
              <a:rPr lang="en-US" b="1" dirty="0">
                <a:solidFill>
                  <a:srgbClr val="0070C0"/>
                </a:solidFill>
              </a:rPr>
              <a:t>partially observable): </a:t>
            </a:r>
            <a:r>
              <a:rPr lang="en-US" dirty="0"/>
              <a:t>The agent's sensors give it access to the complete state of the environment at each point in time</a:t>
            </a:r>
          </a:p>
          <a:p>
            <a:pPr lvl="1" algn="just"/>
            <a:endParaRPr lang="en-US" b="1" dirty="0">
              <a:solidFill>
                <a:srgbClr val="0070C0"/>
              </a:solidFill>
            </a:endParaRPr>
          </a:p>
          <a:p>
            <a:pPr algn="just"/>
            <a:r>
              <a:rPr lang="en-US" b="1" dirty="0">
                <a:solidFill>
                  <a:srgbClr val="0070C0"/>
                </a:solidFill>
              </a:rPr>
              <a:t>Deterministic (</a:t>
            </a:r>
            <a:r>
              <a:rPr lang="en-US" b="1" dirty="0">
                <a:solidFill>
                  <a:srgbClr val="C00000"/>
                </a:solidFill>
              </a:rPr>
              <a:t>vs. </a:t>
            </a:r>
            <a:r>
              <a:rPr lang="en-US" b="1" dirty="0">
                <a:solidFill>
                  <a:srgbClr val="0070C0"/>
                </a:solidFill>
              </a:rPr>
              <a:t>stochastic): </a:t>
            </a:r>
            <a:r>
              <a:rPr lang="en-US" dirty="0"/>
              <a:t>The next state of the environment is completely determined by the current state and the agent’s action</a:t>
            </a:r>
          </a:p>
          <a:p>
            <a:pPr lvl="1" algn="just"/>
            <a:r>
              <a:rPr lang="en-US" b="1" dirty="0">
                <a:solidFill>
                  <a:srgbClr val="0070C0"/>
                </a:solidFill>
              </a:rPr>
              <a:t>Strategic:</a:t>
            </a:r>
            <a:r>
              <a:rPr lang="en-US" dirty="0">
                <a:solidFill>
                  <a:srgbClr val="0070C0"/>
                </a:solidFill>
              </a:rPr>
              <a:t> </a:t>
            </a:r>
            <a:r>
              <a:rPr lang="en-US" dirty="0"/>
              <a:t>the environment is deterministic except for the actions of other agents</a:t>
            </a:r>
          </a:p>
          <a:p>
            <a:pPr lvl="1" algn="just"/>
            <a:endParaRPr lang="en-US" b="1" dirty="0">
              <a:solidFill>
                <a:srgbClr val="0070C0"/>
              </a:solidFill>
            </a:endParaRPr>
          </a:p>
          <a:p>
            <a:pPr algn="just"/>
            <a:r>
              <a:rPr lang="en-US" b="1" dirty="0">
                <a:solidFill>
                  <a:srgbClr val="0070C0"/>
                </a:solidFill>
              </a:rPr>
              <a:t>Episodic (</a:t>
            </a:r>
            <a:r>
              <a:rPr lang="en-US" b="1" dirty="0">
                <a:solidFill>
                  <a:srgbClr val="C00000"/>
                </a:solidFill>
              </a:rPr>
              <a:t>vs. </a:t>
            </a:r>
            <a:r>
              <a:rPr lang="en-US" b="1" dirty="0">
                <a:solidFill>
                  <a:srgbClr val="0070C0"/>
                </a:solidFill>
              </a:rPr>
              <a:t>sequential): </a:t>
            </a:r>
            <a:r>
              <a:rPr lang="en-US" dirty="0"/>
              <a:t>The agent's experience is divided into atomic “episodes,” and the choice of action in each episode depends only on the episode itself</a:t>
            </a:r>
          </a:p>
        </p:txBody>
      </p:sp>
      <p:sp>
        <p:nvSpPr>
          <p:cNvPr id="2" name="Slide Number Placeholder 1">
            <a:extLst>
              <a:ext uri="{FF2B5EF4-FFF2-40B4-BE49-F238E27FC236}">
                <a16:creationId xmlns:a16="http://schemas.microsoft.com/office/drawing/2014/main" id="{A2BF9DAC-5706-DF47-A222-55BE705C4DED}"/>
              </a:ext>
            </a:extLst>
          </p:cNvPr>
          <p:cNvSpPr>
            <a:spLocks noGrp="1"/>
          </p:cNvSpPr>
          <p:nvPr>
            <p:ph type="sldNum" sz="quarter" idx="12"/>
          </p:nvPr>
        </p:nvSpPr>
        <p:spPr/>
        <p:txBody>
          <a:bodyPr/>
          <a:lstStyle/>
          <a:p>
            <a:fld id="{6F5C59D9-7B0B-4A47-B130-1CDBC65A3C5C}" type="slidenum">
              <a:rPr lang="en-US" smtClean="0"/>
              <a:pPr/>
              <a:t>19</a:t>
            </a:fld>
            <a:endParaRPr lang="en-US"/>
          </a:p>
        </p:txBody>
      </p:sp>
    </p:spTree>
    <p:extLst>
      <p:ext uri="{BB962C8B-B14F-4D97-AF65-F5344CB8AC3E}">
        <p14:creationId xmlns:p14="http://schemas.microsoft.com/office/powerpoint/2010/main" val="3333544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Rectangle 4"/>
          <p:cNvSpPr>
            <a:spLocks noGrp="1" noChangeArrowheads="1"/>
          </p:cNvSpPr>
          <p:nvPr>
            <p:ph type="title"/>
          </p:nvPr>
        </p:nvSpPr>
        <p:spPr/>
        <p:txBody>
          <a:bodyPr vert="horz" wrap="square" lIns="68579" tIns="34289" rIns="132077" bIns="34289" numCol="1" anchor="ctr" anchorCtr="0" compatLnSpc="1">
            <a:prstTxWarp prst="textNoShape">
              <a:avLst/>
            </a:prstTxWarp>
          </a:bodyPr>
          <a:lstStyle/>
          <a:p>
            <a:r>
              <a:rPr lang="en-US" dirty="0"/>
              <a:t>Rational Agents</a:t>
            </a:r>
          </a:p>
        </p:txBody>
      </p:sp>
      <p:sp>
        <p:nvSpPr>
          <p:cNvPr id="27653" name="Rectangle 5"/>
          <p:cNvSpPr>
            <a:spLocks noGrp="1" noChangeArrowheads="1"/>
          </p:cNvSpPr>
          <p:nvPr>
            <p:ph idx="1"/>
          </p:nvPr>
        </p:nvSpPr>
        <p:spPr>
          <a:xfrm>
            <a:off x="457199" y="1600199"/>
            <a:ext cx="7083837" cy="4718049"/>
          </a:xfrm>
        </p:spPr>
        <p:txBody>
          <a:bodyPr vert="horz" wrap="square" lIns="68579" tIns="34289" rIns="132077" bIns="34289" numCol="1" anchor="t" anchorCtr="0" compatLnSpc="1">
            <a:prstTxWarp prst="textNoShape">
              <a:avLst/>
            </a:prstTxWarp>
          </a:bodyPr>
          <a:lstStyle/>
          <a:p>
            <a:pPr marL="457178" indent="-457178">
              <a:spcBef>
                <a:spcPct val="0"/>
              </a:spcBef>
              <a:buClrTx/>
            </a:pPr>
            <a:r>
              <a:rPr lang="en-US" sz="2400" dirty="0"/>
              <a:t>An </a:t>
            </a:r>
            <a:r>
              <a:rPr lang="en-US" sz="2400" b="1" dirty="0"/>
              <a:t>agent</a:t>
            </a:r>
            <a:r>
              <a:rPr lang="en-US" sz="2400" dirty="0"/>
              <a:t> is </a:t>
            </a:r>
            <a:r>
              <a:rPr lang="en-US" sz="2400" dirty="0">
                <a:solidFill>
                  <a:srgbClr val="C00000"/>
                </a:solidFill>
              </a:rPr>
              <a:t>an entity</a:t>
            </a:r>
            <a:r>
              <a:rPr lang="en-US" sz="2400" dirty="0"/>
              <a:t> that </a:t>
            </a:r>
            <a:r>
              <a:rPr lang="en-US" sz="2400" dirty="0">
                <a:solidFill>
                  <a:srgbClr val="0070C0"/>
                </a:solidFill>
              </a:rPr>
              <a:t>perceives</a:t>
            </a:r>
            <a:r>
              <a:rPr lang="en-US" sz="2400" dirty="0"/>
              <a:t> and </a:t>
            </a:r>
            <a:r>
              <a:rPr lang="en-US" sz="2400" dirty="0">
                <a:solidFill>
                  <a:srgbClr val="0070C0"/>
                </a:solidFill>
              </a:rPr>
              <a:t>acts</a:t>
            </a:r>
            <a:r>
              <a:rPr lang="en-US" sz="2400" dirty="0"/>
              <a:t>.</a:t>
            </a:r>
          </a:p>
          <a:p>
            <a:pPr marL="457178" indent="-457178">
              <a:spcBef>
                <a:spcPts val="1500"/>
              </a:spcBef>
              <a:buClrTx/>
            </a:pPr>
            <a:endParaRPr lang="en-US" sz="2400" dirty="0"/>
          </a:p>
          <a:p>
            <a:pPr marL="457178" indent="-457178">
              <a:spcBef>
                <a:spcPts val="1500"/>
              </a:spcBef>
              <a:buClrTx/>
            </a:pPr>
            <a:r>
              <a:rPr lang="en-US" sz="2400" dirty="0"/>
              <a:t>A </a:t>
            </a:r>
            <a:r>
              <a:rPr lang="en-US" sz="2400" b="1" dirty="0"/>
              <a:t>rational agent</a:t>
            </a:r>
            <a:r>
              <a:rPr lang="en-US" sz="2400" b="1" i="1" dirty="0"/>
              <a:t> </a:t>
            </a:r>
            <a:r>
              <a:rPr lang="en-US" sz="2400" i="1" dirty="0">
                <a:solidFill>
                  <a:srgbClr val="C00000"/>
                </a:solidFill>
              </a:rPr>
              <a:t>selects</a:t>
            </a:r>
            <a:r>
              <a:rPr lang="en-US" sz="2400" dirty="0"/>
              <a:t> </a:t>
            </a:r>
            <a:r>
              <a:rPr lang="en-US" sz="2400" dirty="0">
                <a:solidFill>
                  <a:srgbClr val="0070C0"/>
                </a:solidFill>
              </a:rPr>
              <a:t>actions</a:t>
            </a:r>
            <a:r>
              <a:rPr lang="en-US" sz="2400" dirty="0"/>
              <a:t> that </a:t>
            </a:r>
            <a:r>
              <a:rPr lang="en-US" sz="2400" dirty="0">
                <a:solidFill>
                  <a:srgbClr val="0070C0"/>
                </a:solidFill>
              </a:rPr>
              <a:t>maximize</a:t>
            </a:r>
            <a:r>
              <a:rPr lang="en-US" sz="2400" dirty="0"/>
              <a:t> </a:t>
            </a:r>
            <a:r>
              <a:rPr lang="en-US" sz="2400" dirty="0">
                <a:solidFill>
                  <a:srgbClr val="0070C0"/>
                </a:solidFill>
              </a:rPr>
              <a:t>its</a:t>
            </a:r>
            <a:r>
              <a:rPr lang="en-US" sz="2400" dirty="0"/>
              <a:t> (expected) </a:t>
            </a:r>
            <a:r>
              <a:rPr lang="en-US" sz="2400" dirty="0">
                <a:solidFill>
                  <a:srgbClr val="0070C0"/>
                </a:solidFill>
              </a:rPr>
              <a:t>utility</a:t>
            </a:r>
            <a:r>
              <a:rPr lang="en-US" sz="2400" dirty="0"/>
              <a:t>.  </a:t>
            </a:r>
          </a:p>
          <a:p>
            <a:pPr marL="457178" indent="-457178">
              <a:spcBef>
                <a:spcPts val="1500"/>
              </a:spcBef>
              <a:buClrTx/>
            </a:pPr>
            <a:endParaRPr lang="en-US" sz="2400" dirty="0"/>
          </a:p>
          <a:p>
            <a:pPr marL="457178" indent="-457178">
              <a:spcBef>
                <a:spcPts val="1500"/>
              </a:spcBef>
              <a:buClrTx/>
            </a:pPr>
            <a:r>
              <a:rPr lang="en-US" sz="2400" dirty="0"/>
              <a:t>Characteristics of the </a:t>
            </a:r>
            <a:r>
              <a:rPr lang="en-US" sz="2400" dirty="0">
                <a:solidFill>
                  <a:srgbClr val="0070C0"/>
                </a:solidFill>
              </a:rPr>
              <a:t>percepts</a:t>
            </a:r>
            <a:r>
              <a:rPr lang="en-US" sz="2400" b="1" dirty="0"/>
              <a:t>, </a:t>
            </a:r>
            <a:r>
              <a:rPr lang="en-US" sz="2400" dirty="0">
                <a:solidFill>
                  <a:srgbClr val="0070C0"/>
                </a:solidFill>
              </a:rPr>
              <a:t>environment</a:t>
            </a:r>
            <a:r>
              <a:rPr lang="en-US" sz="2400" b="1" dirty="0"/>
              <a:t>,</a:t>
            </a:r>
            <a:r>
              <a:rPr lang="en-US" sz="2400" dirty="0"/>
              <a:t> and </a:t>
            </a:r>
            <a:r>
              <a:rPr lang="en-US" sz="2400" dirty="0">
                <a:solidFill>
                  <a:srgbClr val="0070C0"/>
                </a:solidFill>
              </a:rPr>
              <a:t>action</a:t>
            </a:r>
            <a:r>
              <a:rPr lang="en-US" sz="2400" b="1" dirty="0"/>
              <a:t> </a:t>
            </a:r>
            <a:r>
              <a:rPr lang="en-US" sz="2400" dirty="0">
                <a:solidFill>
                  <a:srgbClr val="0070C0"/>
                </a:solidFill>
              </a:rPr>
              <a:t>space</a:t>
            </a:r>
            <a:r>
              <a:rPr lang="en-US" sz="2400" b="1" dirty="0"/>
              <a:t> </a:t>
            </a:r>
            <a:r>
              <a:rPr lang="en-US" sz="2400" dirty="0"/>
              <a:t>dictate techniques for selecting rational actions</a:t>
            </a:r>
          </a:p>
          <a:p>
            <a:pPr marL="457178" indent="-457178">
              <a:spcBef>
                <a:spcPts val="1500"/>
              </a:spcBef>
              <a:buClrTx/>
            </a:pPr>
            <a:endParaRPr lang="en-US" sz="2400" dirty="0"/>
          </a:p>
        </p:txBody>
      </p:sp>
      <p:grpSp>
        <p:nvGrpSpPr>
          <p:cNvPr id="34" name="Group 33"/>
          <p:cNvGrpSpPr/>
          <p:nvPr/>
        </p:nvGrpSpPr>
        <p:grpSpPr>
          <a:xfrm>
            <a:off x="7620000" y="4564064"/>
            <a:ext cx="3860797" cy="1912937"/>
            <a:chOff x="4616215" y="3194447"/>
            <a:chExt cx="4052397" cy="1434703"/>
          </a:xfrm>
        </p:grpSpPr>
        <p:sp>
          <p:nvSpPr>
            <p:cNvPr id="19" name="AutoShape 7"/>
            <p:cNvSpPr>
              <a:spLocks/>
            </p:cNvSpPr>
            <p:nvPr/>
          </p:nvSpPr>
          <p:spPr bwMode="auto">
            <a:xfrm>
              <a:off x="4616215" y="3200398"/>
              <a:ext cx="1919558" cy="1309688"/>
            </a:xfrm>
            <a:prstGeom prst="roundRect">
              <a:avLst>
                <a:gd name="adj" fmla="val 10912"/>
              </a:avLst>
            </a:prstGeom>
            <a:solidFill>
              <a:srgbClr val="9FB0D1"/>
            </a:solidFill>
            <a:ln w="12700">
              <a:solidFill>
                <a:schemeClr val="tx1"/>
              </a:solidFill>
              <a:round/>
              <a:headEnd/>
              <a:tailEnd/>
            </a:ln>
          </p:spPr>
          <p:txBody>
            <a:bodyPr lIns="0" tIns="0" rIns="0" bIns="0"/>
            <a:lstStyle/>
            <a:p>
              <a:endParaRPr lang="en-US" sz="2133">
                <a:latin typeface="Calibri" pitchFamily="34" charset="0"/>
              </a:endParaRPr>
            </a:p>
          </p:txBody>
        </p:sp>
        <p:sp>
          <p:nvSpPr>
            <p:cNvPr id="20" name="Line 8"/>
            <p:cNvSpPr>
              <a:spLocks noChangeShapeType="1"/>
            </p:cNvSpPr>
            <p:nvPr/>
          </p:nvSpPr>
          <p:spPr bwMode="auto">
            <a:xfrm rot="10800000" flipH="1">
              <a:off x="5611414" y="3672670"/>
              <a:ext cx="0" cy="531019"/>
            </a:xfrm>
            <a:prstGeom prst="line">
              <a:avLst/>
            </a:prstGeom>
            <a:noFill/>
            <a:ln w="25400">
              <a:solidFill>
                <a:schemeClr val="tx1"/>
              </a:solidFill>
              <a:round/>
              <a:headEnd type="stealth" w="med" len="med"/>
              <a:tailEnd/>
            </a:ln>
          </p:spPr>
          <p:txBody>
            <a:bodyPr lIns="91439" tIns="45719" rIns="91439" bIns="45719"/>
            <a:lstStyle/>
            <a:p>
              <a:endParaRPr lang="en-US" sz="2133">
                <a:latin typeface="Calibri" pitchFamily="34" charset="0"/>
              </a:endParaRPr>
            </a:p>
          </p:txBody>
        </p:sp>
        <p:sp>
          <p:nvSpPr>
            <p:cNvPr id="21" name="Rectangle 9"/>
            <p:cNvSpPr>
              <a:spLocks/>
            </p:cNvSpPr>
            <p:nvPr/>
          </p:nvSpPr>
          <p:spPr bwMode="auto">
            <a:xfrm rot="16200000">
              <a:off x="4687016" y="3598189"/>
              <a:ext cx="564897" cy="493220"/>
            </a:xfrm>
            <a:prstGeom prst="rect">
              <a:avLst/>
            </a:prstGeom>
            <a:noFill/>
            <a:ln w="12700">
              <a:noFill/>
              <a:miter lim="800000"/>
              <a:headEnd/>
              <a:tailEnd/>
            </a:ln>
          </p:spPr>
          <p:txBody>
            <a:bodyPr lIns="0" tIns="0" rIns="40639" bIns="0"/>
            <a:lstStyle/>
            <a:p>
              <a:pPr marL="39686"/>
              <a:r>
                <a:rPr lang="en-US" sz="2133" b="1" dirty="0">
                  <a:latin typeface="Calibri" pitchFamily="34" charset="0"/>
                  <a:cs typeface="Arial" charset="0"/>
                </a:rPr>
                <a:t>Agent</a:t>
              </a:r>
            </a:p>
          </p:txBody>
        </p:sp>
        <p:grpSp>
          <p:nvGrpSpPr>
            <p:cNvPr id="22" name="Group 10"/>
            <p:cNvGrpSpPr>
              <a:grpSpLocks/>
            </p:cNvGrpSpPr>
            <p:nvPr/>
          </p:nvGrpSpPr>
          <p:grpSpPr bwMode="auto">
            <a:xfrm>
              <a:off x="5363764" y="3748869"/>
              <a:ext cx="476250" cy="323850"/>
              <a:chOff x="0" y="0"/>
              <a:chExt cx="400" cy="272"/>
            </a:xfrm>
          </p:grpSpPr>
          <p:sp>
            <p:nvSpPr>
              <p:cNvPr id="23" name="AutoShape 11"/>
              <p:cNvSpPr>
                <a:spLocks/>
              </p:cNvSpPr>
              <p:nvPr/>
            </p:nvSpPr>
            <p:spPr bwMode="auto">
              <a:xfrm>
                <a:off x="0" y="0"/>
                <a:ext cx="400" cy="272"/>
              </a:xfrm>
              <a:prstGeom prst="roundRect">
                <a:avLst>
                  <a:gd name="adj" fmla="val 28120"/>
                </a:avLst>
              </a:prstGeom>
              <a:solidFill>
                <a:srgbClr val="FFFFFF"/>
              </a:solidFill>
              <a:ln w="12700">
                <a:solidFill>
                  <a:schemeClr val="tx1"/>
                </a:solidFill>
                <a:round/>
                <a:headEnd/>
                <a:tailEnd/>
              </a:ln>
            </p:spPr>
            <p:txBody>
              <a:bodyPr lIns="0" tIns="0" rIns="0" bIns="0"/>
              <a:lstStyle/>
              <a:p>
                <a:endParaRPr lang="en-US" sz="2133">
                  <a:latin typeface="Calibri" pitchFamily="34" charset="0"/>
                </a:endParaRPr>
              </a:p>
            </p:txBody>
          </p:sp>
          <p:sp>
            <p:nvSpPr>
              <p:cNvPr id="24" name="Rectangle 12"/>
              <p:cNvSpPr>
                <a:spLocks/>
              </p:cNvSpPr>
              <p:nvPr/>
            </p:nvSpPr>
            <p:spPr bwMode="auto">
              <a:xfrm>
                <a:off x="135" y="32"/>
                <a:ext cx="139" cy="236"/>
              </a:xfrm>
              <a:prstGeom prst="rect">
                <a:avLst/>
              </a:prstGeom>
              <a:noFill/>
              <a:ln w="12700">
                <a:noFill/>
                <a:miter lim="800000"/>
                <a:headEnd/>
                <a:tailEnd/>
              </a:ln>
            </p:spPr>
            <p:txBody>
              <a:bodyPr lIns="0" tIns="0" rIns="54185" bIns="0"/>
              <a:lstStyle/>
              <a:p>
                <a:pPr marL="39686" algn="ctr"/>
                <a:r>
                  <a:rPr lang="en-US" sz="2133" b="1" dirty="0">
                    <a:latin typeface="Calibri" pitchFamily="34" charset="0"/>
                    <a:cs typeface="Arial" charset="0"/>
                  </a:rPr>
                  <a:t>?</a:t>
                </a:r>
              </a:p>
            </p:txBody>
          </p:sp>
        </p:grpSp>
        <p:grpSp>
          <p:nvGrpSpPr>
            <p:cNvPr id="25" name="Group 13"/>
            <p:cNvGrpSpPr>
              <a:grpSpLocks/>
            </p:cNvGrpSpPr>
            <p:nvPr/>
          </p:nvGrpSpPr>
          <p:grpSpPr bwMode="auto">
            <a:xfrm>
              <a:off x="5073252" y="3430191"/>
              <a:ext cx="1104900" cy="1059657"/>
              <a:chOff x="32" y="19"/>
              <a:chExt cx="928" cy="890"/>
            </a:xfrm>
          </p:grpSpPr>
          <p:sp>
            <p:nvSpPr>
              <p:cNvPr id="26" name="Rectangle 14"/>
              <p:cNvSpPr>
                <a:spLocks/>
              </p:cNvSpPr>
              <p:nvPr/>
            </p:nvSpPr>
            <p:spPr bwMode="auto">
              <a:xfrm>
                <a:off x="84" y="19"/>
                <a:ext cx="824" cy="304"/>
              </a:xfrm>
              <a:prstGeom prst="rect">
                <a:avLst/>
              </a:prstGeom>
              <a:noFill/>
              <a:ln w="12700">
                <a:noFill/>
                <a:miter lim="800000"/>
                <a:headEnd/>
                <a:tailEnd/>
              </a:ln>
            </p:spPr>
            <p:txBody>
              <a:bodyPr lIns="0" tIns="0" rIns="54185" bIns="0"/>
              <a:lstStyle/>
              <a:p>
                <a:pPr marL="39686" algn="ctr"/>
                <a:r>
                  <a:rPr lang="en-US" sz="1867" dirty="0">
                    <a:latin typeface="Calibri" pitchFamily="34" charset="0"/>
                    <a:cs typeface="Arial" charset="0"/>
                  </a:rPr>
                  <a:t>Sensors</a:t>
                </a:r>
              </a:p>
            </p:txBody>
          </p:sp>
          <p:sp>
            <p:nvSpPr>
              <p:cNvPr id="27" name="Rectangle 15"/>
              <p:cNvSpPr>
                <a:spLocks/>
              </p:cNvSpPr>
              <p:nvPr/>
            </p:nvSpPr>
            <p:spPr bwMode="auto">
              <a:xfrm>
                <a:off x="32" y="661"/>
                <a:ext cx="928" cy="248"/>
              </a:xfrm>
              <a:prstGeom prst="rect">
                <a:avLst/>
              </a:prstGeom>
              <a:noFill/>
              <a:ln w="12700">
                <a:noFill/>
                <a:miter lim="800000"/>
                <a:headEnd/>
                <a:tailEnd/>
              </a:ln>
            </p:spPr>
            <p:txBody>
              <a:bodyPr lIns="0" tIns="0" rIns="54185" bIns="0"/>
              <a:lstStyle/>
              <a:p>
                <a:pPr marL="39686" algn="ctr"/>
                <a:r>
                  <a:rPr lang="en-US" sz="1867" dirty="0">
                    <a:latin typeface="Calibri" pitchFamily="34" charset="0"/>
                    <a:cs typeface="Arial" charset="0"/>
                  </a:rPr>
                  <a:t>Actuators</a:t>
                </a:r>
              </a:p>
            </p:txBody>
          </p:sp>
        </p:grpSp>
        <p:sp>
          <p:nvSpPr>
            <p:cNvPr id="28" name="AutoShape 16"/>
            <p:cNvSpPr>
              <a:spLocks/>
            </p:cNvSpPr>
            <p:nvPr/>
          </p:nvSpPr>
          <p:spPr bwMode="auto">
            <a:xfrm>
              <a:off x="7815475" y="3194447"/>
              <a:ext cx="853137" cy="1304925"/>
            </a:xfrm>
            <a:prstGeom prst="roundRect">
              <a:avLst>
                <a:gd name="adj" fmla="val 10944"/>
              </a:avLst>
            </a:prstGeom>
            <a:solidFill>
              <a:srgbClr val="9FB0D1"/>
            </a:solidFill>
            <a:ln w="12700">
              <a:solidFill>
                <a:schemeClr val="tx1"/>
              </a:solidFill>
              <a:round/>
              <a:headEnd/>
              <a:tailEnd/>
            </a:ln>
          </p:spPr>
          <p:txBody>
            <a:bodyPr lIns="0" tIns="0" rIns="0" bIns="0"/>
            <a:lstStyle/>
            <a:p>
              <a:endParaRPr lang="en-US" sz="2133">
                <a:latin typeface="Calibri" pitchFamily="34" charset="0"/>
              </a:endParaRPr>
            </a:p>
          </p:txBody>
        </p:sp>
        <p:sp>
          <p:nvSpPr>
            <p:cNvPr id="29" name="Rectangle 17"/>
            <p:cNvSpPr>
              <a:spLocks/>
            </p:cNvSpPr>
            <p:nvPr/>
          </p:nvSpPr>
          <p:spPr bwMode="auto">
            <a:xfrm rot="5400000">
              <a:off x="7696859" y="3589450"/>
              <a:ext cx="1157018" cy="493220"/>
            </a:xfrm>
            <a:prstGeom prst="rect">
              <a:avLst/>
            </a:prstGeom>
            <a:noFill/>
            <a:ln w="12700">
              <a:noFill/>
              <a:miter lim="800000"/>
              <a:headEnd/>
              <a:tailEnd/>
            </a:ln>
          </p:spPr>
          <p:txBody>
            <a:bodyPr lIns="0" tIns="0" rIns="40639" bIns="0"/>
            <a:lstStyle/>
            <a:p>
              <a:pPr marL="39686" algn="ctr"/>
              <a:r>
                <a:rPr lang="en-US" sz="2133" b="1" dirty="0">
                  <a:latin typeface="Calibri" pitchFamily="34" charset="0"/>
                  <a:cs typeface="Arial" charset="0"/>
                </a:rPr>
                <a:t>Environment</a:t>
              </a:r>
            </a:p>
          </p:txBody>
        </p:sp>
        <p:sp>
          <p:nvSpPr>
            <p:cNvPr id="30" name="Line 18"/>
            <p:cNvSpPr>
              <a:spLocks noChangeShapeType="1"/>
            </p:cNvSpPr>
            <p:nvPr/>
          </p:nvSpPr>
          <p:spPr bwMode="auto">
            <a:xfrm rot="10800000" flipH="1">
              <a:off x="6182915" y="3574256"/>
              <a:ext cx="1859756" cy="0"/>
            </a:xfrm>
            <a:prstGeom prst="line">
              <a:avLst/>
            </a:prstGeom>
            <a:noFill/>
            <a:ln w="25400">
              <a:solidFill>
                <a:schemeClr val="tx1"/>
              </a:solidFill>
              <a:round/>
              <a:headEnd type="stealth" w="med" len="med"/>
              <a:tailEnd/>
            </a:ln>
          </p:spPr>
          <p:txBody>
            <a:bodyPr lIns="91439" tIns="45719" rIns="91439" bIns="45719"/>
            <a:lstStyle/>
            <a:p>
              <a:endParaRPr lang="en-US" sz="2133">
                <a:latin typeface="Calibri" pitchFamily="34" charset="0"/>
              </a:endParaRPr>
            </a:p>
          </p:txBody>
        </p:sp>
        <p:sp>
          <p:nvSpPr>
            <p:cNvPr id="31" name="Line 19"/>
            <p:cNvSpPr>
              <a:spLocks noChangeShapeType="1"/>
            </p:cNvSpPr>
            <p:nvPr/>
          </p:nvSpPr>
          <p:spPr bwMode="auto">
            <a:xfrm flipH="1">
              <a:off x="6275783" y="4324350"/>
              <a:ext cx="1760934" cy="0"/>
            </a:xfrm>
            <a:prstGeom prst="line">
              <a:avLst/>
            </a:prstGeom>
            <a:noFill/>
            <a:ln w="25400">
              <a:solidFill>
                <a:schemeClr val="tx1"/>
              </a:solidFill>
              <a:round/>
              <a:headEnd type="stealth" w="med" len="med"/>
              <a:tailEnd/>
            </a:ln>
          </p:spPr>
          <p:txBody>
            <a:bodyPr lIns="91439" tIns="45719" rIns="91439" bIns="45719"/>
            <a:lstStyle/>
            <a:p>
              <a:endParaRPr lang="en-US" sz="2133">
                <a:latin typeface="Calibri" pitchFamily="34" charset="0"/>
              </a:endParaRPr>
            </a:p>
          </p:txBody>
        </p:sp>
        <p:sp>
          <p:nvSpPr>
            <p:cNvPr id="32" name="Rectangle 20"/>
            <p:cNvSpPr>
              <a:spLocks/>
            </p:cNvSpPr>
            <p:nvPr/>
          </p:nvSpPr>
          <p:spPr bwMode="auto">
            <a:xfrm>
              <a:off x="6682977" y="3584972"/>
              <a:ext cx="942975" cy="266700"/>
            </a:xfrm>
            <a:prstGeom prst="rect">
              <a:avLst/>
            </a:prstGeom>
            <a:noFill/>
            <a:ln w="12700">
              <a:noFill/>
              <a:miter lim="800000"/>
              <a:headEnd/>
              <a:tailEnd/>
            </a:ln>
          </p:spPr>
          <p:txBody>
            <a:bodyPr lIns="0" tIns="0" rIns="40639" bIns="0"/>
            <a:lstStyle/>
            <a:p>
              <a:pPr marL="39686" algn="ctr"/>
              <a:r>
                <a:rPr lang="en-US" sz="1467" dirty="0">
                  <a:latin typeface="Calibri" pitchFamily="34" charset="0"/>
                  <a:cs typeface="Arial" charset="0"/>
                </a:rPr>
                <a:t>Percepts</a:t>
              </a:r>
            </a:p>
          </p:txBody>
        </p:sp>
        <p:sp>
          <p:nvSpPr>
            <p:cNvPr id="33" name="Rectangle 21"/>
            <p:cNvSpPr>
              <a:spLocks/>
            </p:cNvSpPr>
            <p:nvPr/>
          </p:nvSpPr>
          <p:spPr bwMode="auto">
            <a:xfrm>
              <a:off x="6749652" y="4324350"/>
              <a:ext cx="809625" cy="304800"/>
            </a:xfrm>
            <a:prstGeom prst="rect">
              <a:avLst/>
            </a:prstGeom>
            <a:noFill/>
            <a:ln w="12700">
              <a:noFill/>
              <a:miter lim="800000"/>
              <a:headEnd/>
              <a:tailEnd/>
            </a:ln>
          </p:spPr>
          <p:txBody>
            <a:bodyPr lIns="0" tIns="0" rIns="40639" bIns="0"/>
            <a:lstStyle/>
            <a:p>
              <a:pPr marL="39686" algn="ctr"/>
              <a:r>
                <a:rPr lang="en-US" sz="1467" dirty="0">
                  <a:latin typeface="Calibri" pitchFamily="34" charset="0"/>
                  <a:cs typeface="Arial" charset="0"/>
                </a:rPr>
                <a:t>Actions</a:t>
              </a:r>
            </a:p>
          </p:txBody>
        </p:sp>
      </p:grpSp>
      <p:pic>
        <p:nvPicPr>
          <p:cNvPr id="46083" name="Picture 3"/>
          <p:cNvPicPr preferRelativeResize="0">
            <a:picLocks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flipH="1">
            <a:off x="7721601" y="1143000"/>
            <a:ext cx="3759199" cy="2942868"/>
          </a:xfrm>
          <a:prstGeom prst="rect">
            <a:avLst/>
          </a:prstGeom>
          <a:noFill/>
        </p:spPr>
      </p:pic>
      <p:sp>
        <p:nvSpPr>
          <p:cNvPr id="2" name="Slide Number Placeholder 1">
            <a:extLst>
              <a:ext uri="{FF2B5EF4-FFF2-40B4-BE49-F238E27FC236}">
                <a16:creationId xmlns:a16="http://schemas.microsoft.com/office/drawing/2014/main" id="{741B0F37-9F6A-D548-91CA-8CFD0A570E79}"/>
              </a:ext>
            </a:extLst>
          </p:cNvPr>
          <p:cNvSpPr>
            <a:spLocks noGrp="1"/>
          </p:cNvSpPr>
          <p:nvPr>
            <p:ph type="sldNum" sz="quarter" idx="12"/>
          </p:nvPr>
        </p:nvSpPr>
        <p:spPr/>
        <p:txBody>
          <a:bodyPr/>
          <a:lstStyle/>
          <a:p>
            <a:pPr>
              <a:defRPr/>
            </a:pPr>
            <a:fld id="{A91A05A8-D087-49F8-A68B-53BB47A7E6BF}" type="slidenum">
              <a:rPr lang="en-US" smtClean="0"/>
              <a:pPr>
                <a:defRPr/>
              </a:pPr>
              <a:t>2</a:t>
            </a:fld>
            <a:endParaRPr lang="en-US"/>
          </a:p>
        </p:txBody>
      </p:sp>
    </p:spTree>
    <p:extLst>
      <p:ext uri="{BB962C8B-B14F-4D97-AF65-F5344CB8AC3E}">
        <p14:creationId xmlns:p14="http://schemas.microsoft.com/office/powerpoint/2010/main" val="11646644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08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65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Environment types</a:t>
            </a:r>
          </a:p>
        </p:txBody>
      </p:sp>
      <p:sp>
        <p:nvSpPr>
          <p:cNvPr id="18435" name="Rectangle 3"/>
          <p:cNvSpPr>
            <a:spLocks noGrp="1" noChangeArrowheads="1"/>
          </p:cNvSpPr>
          <p:nvPr>
            <p:ph idx="1"/>
          </p:nvPr>
        </p:nvSpPr>
        <p:spPr/>
        <p:txBody>
          <a:bodyPr>
            <a:normAutofit/>
          </a:bodyPr>
          <a:lstStyle/>
          <a:p>
            <a:pPr algn="just"/>
            <a:r>
              <a:rPr lang="en-US" b="1" dirty="0">
                <a:solidFill>
                  <a:srgbClr val="0070C0"/>
                </a:solidFill>
              </a:rPr>
              <a:t>Static (</a:t>
            </a:r>
            <a:r>
              <a:rPr lang="en-US" b="1" dirty="0">
                <a:solidFill>
                  <a:srgbClr val="C00000"/>
                </a:solidFill>
              </a:rPr>
              <a:t>vs. </a:t>
            </a:r>
            <a:r>
              <a:rPr lang="en-US" b="1" dirty="0">
                <a:solidFill>
                  <a:srgbClr val="0070C0"/>
                </a:solidFill>
              </a:rPr>
              <a:t>dynamic): </a:t>
            </a:r>
            <a:r>
              <a:rPr lang="en-US" dirty="0"/>
              <a:t>The environment is unchanged while an agent is deliberating</a:t>
            </a:r>
          </a:p>
          <a:p>
            <a:pPr lvl="1" algn="just"/>
            <a:r>
              <a:rPr lang="en-US" b="1" dirty="0">
                <a:solidFill>
                  <a:srgbClr val="0070C0"/>
                </a:solidFill>
              </a:rPr>
              <a:t>Semi-dynamic:</a:t>
            </a:r>
            <a:r>
              <a:rPr lang="en-US" dirty="0">
                <a:solidFill>
                  <a:srgbClr val="0070C0"/>
                </a:solidFill>
              </a:rPr>
              <a:t> </a:t>
            </a:r>
            <a:r>
              <a:rPr lang="en-US" dirty="0"/>
              <a:t>the environment does not change with the passage of time, but the agent's performance score does</a:t>
            </a:r>
          </a:p>
          <a:p>
            <a:pPr algn="just"/>
            <a:endParaRPr lang="en-US" b="1" dirty="0">
              <a:solidFill>
                <a:srgbClr val="FF0000"/>
              </a:solidFill>
            </a:endParaRPr>
          </a:p>
          <a:p>
            <a:pPr algn="just"/>
            <a:r>
              <a:rPr lang="en-US" b="1" dirty="0">
                <a:solidFill>
                  <a:srgbClr val="0070C0"/>
                </a:solidFill>
              </a:rPr>
              <a:t>Discrete (</a:t>
            </a:r>
            <a:r>
              <a:rPr lang="en-US" b="1" dirty="0">
                <a:solidFill>
                  <a:srgbClr val="C00000"/>
                </a:solidFill>
              </a:rPr>
              <a:t>vs. </a:t>
            </a:r>
            <a:r>
              <a:rPr lang="en-US" b="1" dirty="0">
                <a:solidFill>
                  <a:srgbClr val="0070C0"/>
                </a:solidFill>
              </a:rPr>
              <a:t>continuous): </a:t>
            </a:r>
            <a:r>
              <a:rPr lang="en-US" dirty="0"/>
              <a:t>The environment provides a fixed number of distinct percepts, actions, and environment states</a:t>
            </a:r>
          </a:p>
          <a:p>
            <a:pPr lvl="1" algn="just"/>
            <a:r>
              <a:rPr lang="en-US" dirty="0"/>
              <a:t>Time can also evolve in a discrete or continuous fashion</a:t>
            </a:r>
          </a:p>
          <a:p>
            <a:pPr algn="just"/>
            <a:endParaRPr lang="en-US" b="1" dirty="0">
              <a:solidFill>
                <a:srgbClr val="0070C0"/>
              </a:solidFill>
            </a:endParaRPr>
          </a:p>
          <a:p>
            <a:pPr algn="just"/>
            <a:r>
              <a:rPr lang="en-US" b="1" dirty="0">
                <a:solidFill>
                  <a:srgbClr val="0070C0"/>
                </a:solidFill>
              </a:rPr>
              <a:t>Single agent (</a:t>
            </a:r>
            <a:r>
              <a:rPr lang="en-US" b="1" dirty="0">
                <a:solidFill>
                  <a:srgbClr val="C00000"/>
                </a:solidFill>
              </a:rPr>
              <a:t>vs. </a:t>
            </a:r>
            <a:r>
              <a:rPr lang="en-US" b="1" dirty="0">
                <a:solidFill>
                  <a:srgbClr val="0070C0"/>
                </a:solidFill>
              </a:rPr>
              <a:t>multi-agent): </a:t>
            </a:r>
            <a:r>
              <a:rPr lang="en-US" dirty="0"/>
              <a:t>An agent operating by itself in an environment</a:t>
            </a:r>
          </a:p>
          <a:p>
            <a:pPr algn="just"/>
            <a:endParaRPr lang="en-US" dirty="0"/>
          </a:p>
        </p:txBody>
      </p:sp>
      <p:sp>
        <p:nvSpPr>
          <p:cNvPr id="2" name="Slide Number Placeholder 1">
            <a:extLst>
              <a:ext uri="{FF2B5EF4-FFF2-40B4-BE49-F238E27FC236}">
                <a16:creationId xmlns:a16="http://schemas.microsoft.com/office/drawing/2014/main" id="{BC0D0119-04BE-144D-97B6-0F5700437786}"/>
              </a:ext>
            </a:extLst>
          </p:cNvPr>
          <p:cNvSpPr>
            <a:spLocks noGrp="1"/>
          </p:cNvSpPr>
          <p:nvPr>
            <p:ph type="sldNum" sz="quarter" idx="12"/>
          </p:nvPr>
        </p:nvSpPr>
        <p:spPr/>
        <p:txBody>
          <a:bodyPr/>
          <a:lstStyle/>
          <a:p>
            <a:fld id="{6F5C59D9-7B0B-4A47-B130-1CDBC65A3C5C}" type="slidenum">
              <a:rPr lang="en-US" smtClean="0"/>
              <a:pPr/>
              <a:t>20</a:t>
            </a:fld>
            <a:endParaRPr lang="en-US"/>
          </a:p>
        </p:txBody>
      </p:sp>
    </p:spTree>
    <p:extLst>
      <p:ext uri="{BB962C8B-B14F-4D97-AF65-F5344CB8AC3E}">
        <p14:creationId xmlns:p14="http://schemas.microsoft.com/office/powerpoint/2010/main" val="22305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Environment types</a:t>
            </a:r>
          </a:p>
        </p:txBody>
      </p:sp>
      <p:sp>
        <p:nvSpPr>
          <p:cNvPr id="18435" name="Rectangle 3"/>
          <p:cNvSpPr>
            <a:spLocks noGrp="1" noChangeArrowheads="1"/>
          </p:cNvSpPr>
          <p:nvPr>
            <p:ph idx="1"/>
          </p:nvPr>
        </p:nvSpPr>
        <p:spPr/>
        <p:txBody>
          <a:bodyPr>
            <a:normAutofit/>
          </a:bodyPr>
          <a:lstStyle/>
          <a:p>
            <a:pPr algn="just"/>
            <a:r>
              <a:rPr lang="en-US" b="1" dirty="0">
                <a:solidFill>
                  <a:srgbClr val="0070C0"/>
                </a:solidFill>
              </a:rPr>
              <a:t>Known (</a:t>
            </a:r>
            <a:r>
              <a:rPr lang="en-US" b="1" dirty="0">
                <a:solidFill>
                  <a:srgbClr val="C00000"/>
                </a:solidFill>
              </a:rPr>
              <a:t>vs.</a:t>
            </a:r>
            <a:r>
              <a:rPr lang="en-US" b="1" dirty="0">
                <a:solidFill>
                  <a:srgbClr val="0070C0"/>
                </a:solidFill>
              </a:rPr>
              <a:t> unknown): </a:t>
            </a:r>
            <a:r>
              <a:rPr lang="en-US" dirty="0"/>
              <a:t>The agent knows the rules of the environment</a:t>
            </a:r>
          </a:p>
        </p:txBody>
      </p:sp>
      <p:sp>
        <p:nvSpPr>
          <p:cNvPr id="2" name="Slide Number Placeholder 1">
            <a:extLst>
              <a:ext uri="{FF2B5EF4-FFF2-40B4-BE49-F238E27FC236}">
                <a16:creationId xmlns:a16="http://schemas.microsoft.com/office/drawing/2014/main" id="{30C243CE-AA23-004D-9C3F-7D55F5C536C8}"/>
              </a:ext>
            </a:extLst>
          </p:cNvPr>
          <p:cNvSpPr>
            <a:spLocks noGrp="1"/>
          </p:cNvSpPr>
          <p:nvPr>
            <p:ph type="sldNum" sz="quarter" idx="12"/>
          </p:nvPr>
        </p:nvSpPr>
        <p:spPr/>
        <p:txBody>
          <a:bodyPr/>
          <a:lstStyle/>
          <a:p>
            <a:fld id="{6F5C59D9-7B0B-4A47-B130-1CDBC65A3C5C}" type="slidenum">
              <a:rPr lang="en-US" smtClean="0"/>
              <a:pPr/>
              <a:t>21</a:t>
            </a:fld>
            <a:endParaRPr lang="en-US"/>
          </a:p>
        </p:txBody>
      </p:sp>
    </p:spTree>
    <p:extLst>
      <p:ext uri="{BB962C8B-B14F-4D97-AF65-F5344CB8AC3E}">
        <p14:creationId xmlns:p14="http://schemas.microsoft.com/office/powerpoint/2010/main" val="500978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E4274-9433-854A-AB1C-A5B0A011E6A8}"/>
              </a:ext>
            </a:extLst>
          </p:cNvPr>
          <p:cNvSpPr>
            <a:spLocks noGrp="1"/>
          </p:cNvSpPr>
          <p:nvPr>
            <p:ph type="title"/>
          </p:nvPr>
        </p:nvSpPr>
        <p:spPr>
          <a:xfrm>
            <a:off x="0" y="-25400"/>
            <a:ext cx="12192000" cy="1143000"/>
          </a:xfrm>
        </p:spPr>
        <p:txBody>
          <a:bodyPr/>
          <a:lstStyle/>
          <a:p>
            <a:r>
              <a:rPr lang="en-US" dirty="0"/>
              <a:t>Examples of different environments</a:t>
            </a:r>
          </a:p>
        </p:txBody>
      </p:sp>
      <p:pic>
        <p:nvPicPr>
          <p:cNvPr id="4" name="Picture 3">
            <a:extLst>
              <a:ext uri="{FF2B5EF4-FFF2-40B4-BE49-F238E27FC236}">
                <a16:creationId xmlns:a16="http://schemas.microsoft.com/office/drawing/2014/main" id="{7585FE45-E124-E04E-975F-4F378B70BEF7}"/>
              </a:ext>
            </a:extLst>
          </p:cNvPr>
          <p:cNvPicPr>
            <a:picLocks noChangeAspect="1"/>
          </p:cNvPicPr>
          <p:nvPr/>
        </p:nvPicPr>
        <p:blipFill>
          <a:blip r:embed="rId3"/>
          <a:stretch>
            <a:fillRect/>
          </a:stretch>
        </p:blipFill>
        <p:spPr>
          <a:xfrm>
            <a:off x="1638300" y="1371600"/>
            <a:ext cx="8915400" cy="5257800"/>
          </a:xfrm>
          <a:prstGeom prst="rect">
            <a:avLst/>
          </a:prstGeom>
        </p:spPr>
      </p:pic>
      <p:sp>
        <p:nvSpPr>
          <p:cNvPr id="3" name="Slide Number Placeholder 2">
            <a:extLst>
              <a:ext uri="{FF2B5EF4-FFF2-40B4-BE49-F238E27FC236}">
                <a16:creationId xmlns:a16="http://schemas.microsoft.com/office/drawing/2014/main" id="{B1AF685E-13DD-084E-8B0B-6A78B53327EA}"/>
              </a:ext>
            </a:extLst>
          </p:cNvPr>
          <p:cNvSpPr>
            <a:spLocks noGrp="1"/>
          </p:cNvSpPr>
          <p:nvPr>
            <p:ph type="sldNum" sz="quarter" idx="12"/>
          </p:nvPr>
        </p:nvSpPr>
        <p:spPr/>
        <p:txBody>
          <a:bodyPr/>
          <a:lstStyle/>
          <a:p>
            <a:fld id="{6F5C59D9-7B0B-4A47-B130-1CDBC65A3C5C}" type="slidenum">
              <a:rPr lang="en-US" smtClean="0"/>
              <a:pPr/>
              <a:t>22</a:t>
            </a:fld>
            <a:endParaRPr lang="en-US"/>
          </a:p>
        </p:txBody>
      </p:sp>
    </p:spTree>
    <p:extLst>
      <p:ext uri="{BB962C8B-B14F-4D97-AF65-F5344CB8AC3E}">
        <p14:creationId xmlns:p14="http://schemas.microsoft.com/office/powerpoint/2010/main" val="3641435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E4274-9433-854A-AB1C-A5B0A011E6A8}"/>
              </a:ext>
            </a:extLst>
          </p:cNvPr>
          <p:cNvSpPr>
            <a:spLocks noGrp="1"/>
          </p:cNvSpPr>
          <p:nvPr>
            <p:ph type="title"/>
          </p:nvPr>
        </p:nvSpPr>
        <p:spPr/>
        <p:txBody>
          <a:bodyPr/>
          <a:lstStyle/>
          <a:p>
            <a:r>
              <a:rPr lang="en-US" dirty="0"/>
              <a:t>Examples of different environments</a:t>
            </a:r>
          </a:p>
        </p:txBody>
      </p:sp>
      <p:pic>
        <p:nvPicPr>
          <p:cNvPr id="3" name="Picture 2">
            <a:extLst>
              <a:ext uri="{FF2B5EF4-FFF2-40B4-BE49-F238E27FC236}">
                <a16:creationId xmlns:a16="http://schemas.microsoft.com/office/drawing/2014/main" id="{111E3CE6-2A88-0942-A0F3-53A6812AF752}"/>
              </a:ext>
            </a:extLst>
          </p:cNvPr>
          <p:cNvPicPr>
            <a:picLocks noChangeAspect="1"/>
          </p:cNvPicPr>
          <p:nvPr/>
        </p:nvPicPr>
        <p:blipFill>
          <a:blip r:embed="rId3"/>
          <a:stretch>
            <a:fillRect/>
          </a:stretch>
        </p:blipFill>
        <p:spPr>
          <a:xfrm>
            <a:off x="1010228" y="1443182"/>
            <a:ext cx="10171545" cy="5033818"/>
          </a:xfrm>
          <a:prstGeom prst="rect">
            <a:avLst/>
          </a:prstGeom>
        </p:spPr>
      </p:pic>
      <p:sp>
        <p:nvSpPr>
          <p:cNvPr id="4" name="Slide Number Placeholder 3">
            <a:extLst>
              <a:ext uri="{FF2B5EF4-FFF2-40B4-BE49-F238E27FC236}">
                <a16:creationId xmlns:a16="http://schemas.microsoft.com/office/drawing/2014/main" id="{89A193CD-4DFE-5C42-A8CF-C44860F69D30}"/>
              </a:ext>
            </a:extLst>
          </p:cNvPr>
          <p:cNvSpPr>
            <a:spLocks noGrp="1"/>
          </p:cNvSpPr>
          <p:nvPr>
            <p:ph type="sldNum" sz="quarter" idx="12"/>
          </p:nvPr>
        </p:nvSpPr>
        <p:spPr/>
        <p:txBody>
          <a:bodyPr/>
          <a:lstStyle/>
          <a:p>
            <a:fld id="{6F5C59D9-7B0B-4A47-B130-1CDBC65A3C5C}" type="slidenum">
              <a:rPr lang="en-US" smtClean="0"/>
              <a:pPr/>
              <a:t>23</a:t>
            </a:fld>
            <a:endParaRPr lang="en-US"/>
          </a:p>
        </p:txBody>
      </p:sp>
    </p:spTree>
    <p:extLst>
      <p:ext uri="{BB962C8B-B14F-4D97-AF65-F5344CB8AC3E}">
        <p14:creationId xmlns:p14="http://schemas.microsoft.com/office/powerpoint/2010/main" val="3054311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B3B502C-5C14-1043-B99C-3B793D22E3E5}"/>
              </a:ext>
            </a:extLst>
          </p:cNvPr>
          <p:cNvSpPr>
            <a:spLocks noGrp="1"/>
          </p:cNvSpPr>
          <p:nvPr>
            <p:ph type="title"/>
          </p:nvPr>
        </p:nvSpPr>
        <p:spPr/>
        <p:txBody>
          <a:bodyPr/>
          <a:lstStyle/>
          <a:p>
            <a:r>
              <a:rPr lang="en-US" dirty="0"/>
              <a:t>The Structure Of Agents </a:t>
            </a:r>
          </a:p>
        </p:txBody>
      </p:sp>
      <p:sp>
        <p:nvSpPr>
          <p:cNvPr id="6" name="Text Placeholder 5">
            <a:extLst>
              <a:ext uri="{FF2B5EF4-FFF2-40B4-BE49-F238E27FC236}">
                <a16:creationId xmlns:a16="http://schemas.microsoft.com/office/drawing/2014/main" id="{8A208564-29B9-B34B-B38A-0FEAAA590F6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6BEDE48-5870-7D4F-8566-79B0B656C2B3}"/>
              </a:ext>
            </a:extLst>
          </p:cNvPr>
          <p:cNvSpPr>
            <a:spLocks noGrp="1"/>
          </p:cNvSpPr>
          <p:nvPr>
            <p:ph type="sldNum" sz="quarter" idx="12"/>
          </p:nvPr>
        </p:nvSpPr>
        <p:spPr/>
        <p:txBody>
          <a:bodyPr/>
          <a:lstStyle/>
          <a:p>
            <a:fld id="{6F5C59D9-7B0B-4A47-B130-1CDBC65A3C5C}" type="slidenum">
              <a:rPr lang="en-US" smtClean="0"/>
              <a:pPr/>
              <a:t>24</a:t>
            </a:fld>
            <a:endParaRPr lang="en-US"/>
          </a:p>
        </p:txBody>
      </p:sp>
    </p:spTree>
    <p:extLst>
      <p:ext uri="{BB962C8B-B14F-4D97-AF65-F5344CB8AC3E}">
        <p14:creationId xmlns:p14="http://schemas.microsoft.com/office/powerpoint/2010/main" val="3328784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BB888-47FF-6D40-80C6-66ED68F3F461}"/>
              </a:ext>
            </a:extLst>
          </p:cNvPr>
          <p:cNvSpPr>
            <a:spLocks noGrp="1"/>
          </p:cNvSpPr>
          <p:nvPr>
            <p:ph type="title"/>
          </p:nvPr>
        </p:nvSpPr>
        <p:spPr/>
        <p:txBody>
          <a:bodyPr/>
          <a:lstStyle/>
          <a:p>
            <a:r>
              <a:rPr lang="en-US" dirty="0"/>
              <a:t>The Structure Of Agents </a:t>
            </a:r>
          </a:p>
        </p:txBody>
      </p:sp>
      <p:sp>
        <p:nvSpPr>
          <p:cNvPr id="3" name="Content Placeholder 2">
            <a:extLst>
              <a:ext uri="{FF2B5EF4-FFF2-40B4-BE49-F238E27FC236}">
                <a16:creationId xmlns:a16="http://schemas.microsoft.com/office/drawing/2014/main" id="{04DCABB8-4E58-FD41-B787-3CA1A9D14482}"/>
              </a:ext>
            </a:extLst>
          </p:cNvPr>
          <p:cNvSpPr>
            <a:spLocks noGrp="1"/>
          </p:cNvSpPr>
          <p:nvPr>
            <p:ph idx="1"/>
          </p:nvPr>
        </p:nvSpPr>
        <p:spPr/>
        <p:txBody>
          <a:bodyPr/>
          <a:lstStyle/>
          <a:p>
            <a:pPr algn="just"/>
            <a:r>
              <a:rPr lang="en-US" dirty="0"/>
              <a:t>The job of AI is to design an </a:t>
            </a:r>
            <a:r>
              <a:rPr lang="en-US" dirty="0">
                <a:solidFill>
                  <a:srgbClr val="C00000"/>
                </a:solidFill>
              </a:rPr>
              <a:t>agent program </a:t>
            </a:r>
            <a:r>
              <a:rPr lang="en-US" dirty="0"/>
              <a:t>that </a:t>
            </a:r>
            <a:r>
              <a:rPr lang="en-US" dirty="0">
                <a:solidFill>
                  <a:srgbClr val="0070C0"/>
                </a:solidFill>
              </a:rPr>
              <a:t>implements</a:t>
            </a:r>
            <a:r>
              <a:rPr lang="en-US" dirty="0"/>
              <a:t> the </a:t>
            </a:r>
            <a:r>
              <a:rPr lang="en-US" dirty="0">
                <a:solidFill>
                  <a:srgbClr val="0070C0"/>
                </a:solidFill>
              </a:rPr>
              <a:t>agent function</a:t>
            </a:r>
            <a:r>
              <a:rPr lang="en-US" dirty="0"/>
              <a:t>— the mapping </a:t>
            </a:r>
            <a:r>
              <a:rPr lang="en-US" dirty="0">
                <a:solidFill>
                  <a:srgbClr val="C00000"/>
                </a:solidFill>
              </a:rPr>
              <a:t>from</a:t>
            </a:r>
            <a:r>
              <a:rPr lang="en-US" dirty="0"/>
              <a:t> percepts </a:t>
            </a:r>
            <a:r>
              <a:rPr lang="en-US" dirty="0">
                <a:solidFill>
                  <a:srgbClr val="C00000"/>
                </a:solidFill>
              </a:rPr>
              <a:t>to</a:t>
            </a:r>
            <a:r>
              <a:rPr lang="en-US" dirty="0"/>
              <a:t> actions. </a:t>
            </a:r>
          </a:p>
          <a:p>
            <a:pPr algn="just"/>
            <a:endParaRPr lang="en-US" sz="2400" dirty="0"/>
          </a:p>
          <a:p>
            <a:pPr algn="just"/>
            <a:r>
              <a:rPr lang="en-US" dirty="0"/>
              <a:t>This agent program will run on some sort of </a:t>
            </a:r>
            <a:r>
              <a:rPr lang="en-US" dirty="0">
                <a:solidFill>
                  <a:srgbClr val="0070C0"/>
                </a:solidFill>
              </a:rPr>
              <a:t>computing device with physical </a:t>
            </a:r>
            <a:r>
              <a:rPr lang="en-US" i="1" dirty="0">
                <a:solidFill>
                  <a:srgbClr val="C00000"/>
                </a:solidFill>
              </a:rPr>
              <a:t>sensors</a:t>
            </a:r>
            <a:r>
              <a:rPr lang="en-US" dirty="0">
                <a:solidFill>
                  <a:srgbClr val="0070C0"/>
                </a:solidFill>
              </a:rPr>
              <a:t> and </a:t>
            </a:r>
            <a:r>
              <a:rPr lang="en-US" i="1" dirty="0">
                <a:solidFill>
                  <a:srgbClr val="C00000"/>
                </a:solidFill>
              </a:rPr>
              <a:t>actuators</a:t>
            </a:r>
            <a:r>
              <a:rPr lang="en-US" dirty="0"/>
              <a:t>—call this the </a:t>
            </a:r>
            <a:r>
              <a:rPr lang="en-US" dirty="0">
                <a:solidFill>
                  <a:srgbClr val="C00000"/>
                </a:solidFill>
              </a:rPr>
              <a:t>architecture</a:t>
            </a:r>
            <a:r>
              <a:rPr lang="en-US" dirty="0"/>
              <a:t>: </a:t>
            </a:r>
          </a:p>
          <a:p>
            <a:pPr lvl="1" algn="ctr"/>
            <a:endParaRPr lang="en-US" sz="1600" i="1" dirty="0"/>
          </a:p>
          <a:p>
            <a:pPr marL="457176" lvl="1" indent="0" algn="ctr">
              <a:buNone/>
            </a:pPr>
            <a:r>
              <a:rPr lang="en-US" sz="2800" b="1" i="1" dirty="0">
                <a:highlight>
                  <a:srgbClr val="FFFF00"/>
                </a:highlight>
              </a:rPr>
              <a:t>agent</a:t>
            </a:r>
            <a:r>
              <a:rPr lang="en-US" sz="2800" i="1" dirty="0">
                <a:highlight>
                  <a:srgbClr val="FFFF00"/>
                </a:highlight>
              </a:rPr>
              <a:t> </a:t>
            </a:r>
            <a:r>
              <a:rPr lang="en-US" sz="2800" dirty="0">
                <a:highlight>
                  <a:srgbClr val="FFFF00"/>
                </a:highlight>
              </a:rPr>
              <a:t>= </a:t>
            </a:r>
            <a:r>
              <a:rPr lang="en-US" sz="2800" b="1" i="1" dirty="0">
                <a:highlight>
                  <a:srgbClr val="FFFF00"/>
                </a:highlight>
              </a:rPr>
              <a:t>architecture</a:t>
            </a:r>
            <a:r>
              <a:rPr lang="en-US" sz="2800" i="1" dirty="0">
                <a:highlight>
                  <a:srgbClr val="FFFF00"/>
                </a:highlight>
              </a:rPr>
              <a:t> </a:t>
            </a:r>
            <a:r>
              <a:rPr lang="en-US" sz="2800" dirty="0">
                <a:highlight>
                  <a:srgbClr val="FFFF00"/>
                </a:highlight>
              </a:rPr>
              <a:t>+ </a:t>
            </a:r>
            <a:r>
              <a:rPr lang="en-US" sz="2800" b="1" i="1" dirty="0">
                <a:highlight>
                  <a:srgbClr val="FFFF00"/>
                </a:highlight>
              </a:rPr>
              <a:t>program</a:t>
            </a:r>
            <a:r>
              <a:rPr lang="en-US" sz="2800" i="1" dirty="0">
                <a:highlight>
                  <a:srgbClr val="FFFF00"/>
                </a:highlight>
              </a:rPr>
              <a:t> </a:t>
            </a:r>
          </a:p>
          <a:p>
            <a:pPr lvl="1"/>
            <a:endParaRPr lang="en-US" sz="1600" dirty="0"/>
          </a:p>
          <a:p>
            <a:pPr algn="just"/>
            <a:r>
              <a:rPr lang="en-US" dirty="0"/>
              <a:t>Hence, the program has to be one that is appropriate for the architecture. </a:t>
            </a:r>
          </a:p>
          <a:p>
            <a:pPr lvl="1" algn="just"/>
            <a:r>
              <a:rPr lang="en-US" dirty="0"/>
              <a:t>If the program is going to recommend actions like Walk, the architecture had better have legs.</a:t>
            </a:r>
          </a:p>
          <a:p>
            <a:endParaRPr lang="en-US" dirty="0"/>
          </a:p>
        </p:txBody>
      </p:sp>
      <p:sp>
        <p:nvSpPr>
          <p:cNvPr id="4" name="Slide Number Placeholder 3">
            <a:extLst>
              <a:ext uri="{FF2B5EF4-FFF2-40B4-BE49-F238E27FC236}">
                <a16:creationId xmlns:a16="http://schemas.microsoft.com/office/drawing/2014/main" id="{B054CF1A-C343-AF48-8E93-D039207503D2}"/>
              </a:ext>
            </a:extLst>
          </p:cNvPr>
          <p:cNvSpPr>
            <a:spLocks noGrp="1"/>
          </p:cNvSpPr>
          <p:nvPr>
            <p:ph type="sldNum" sz="quarter" idx="12"/>
          </p:nvPr>
        </p:nvSpPr>
        <p:spPr/>
        <p:txBody>
          <a:bodyPr/>
          <a:lstStyle/>
          <a:p>
            <a:fld id="{6F5C59D9-7B0B-4A47-B130-1CDBC65A3C5C}" type="slidenum">
              <a:rPr lang="en-US" smtClean="0"/>
              <a:pPr/>
              <a:t>25</a:t>
            </a:fld>
            <a:endParaRPr lang="en-US"/>
          </a:p>
        </p:txBody>
      </p:sp>
    </p:spTree>
    <p:extLst>
      <p:ext uri="{BB962C8B-B14F-4D97-AF65-F5344CB8AC3E}">
        <p14:creationId xmlns:p14="http://schemas.microsoft.com/office/powerpoint/2010/main" val="2430210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253B3-8F1A-F043-BD71-59EA3F698CAC}"/>
              </a:ext>
            </a:extLst>
          </p:cNvPr>
          <p:cNvSpPr>
            <a:spLocks noGrp="1"/>
          </p:cNvSpPr>
          <p:nvPr>
            <p:ph type="title"/>
          </p:nvPr>
        </p:nvSpPr>
        <p:spPr/>
        <p:txBody>
          <a:bodyPr/>
          <a:lstStyle/>
          <a:p>
            <a:r>
              <a:rPr lang="en-US" dirty="0"/>
              <a:t>Agent Program</a:t>
            </a:r>
          </a:p>
        </p:txBody>
      </p:sp>
      <p:sp>
        <p:nvSpPr>
          <p:cNvPr id="3" name="Content Placeholder 2">
            <a:extLst>
              <a:ext uri="{FF2B5EF4-FFF2-40B4-BE49-F238E27FC236}">
                <a16:creationId xmlns:a16="http://schemas.microsoft.com/office/drawing/2014/main" id="{0E884896-EC1F-704A-9A51-E9CEF3D747E9}"/>
              </a:ext>
            </a:extLst>
          </p:cNvPr>
          <p:cNvSpPr>
            <a:spLocks noGrp="1"/>
          </p:cNvSpPr>
          <p:nvPr>
            <p:ph idx="1"/>
          </p:nvPr>
        </p:nvSpPr>
        <p:spPr/>
        <p:txBody>
          <a:bodyPr/>
          <a:lstStyle/>
          <a:p>
            <a:pPr algn="just"/>
            <a:r>
              <a:rPr lang="en-US" dirty="0"/>
              <a:t>The agent programs </a:t>
            </a:r>
            <a:r>
              <a:rPr lang="en-US" dirty="0">
                <a:solidFill>
                  <a:srgbClr val="0070C0"/>
                </a:solidFill>
              </a:rPr>
              <a:t>have</a:t>
            </a:r>
            <a:r>
              <a:rPr lang="en-US" dirty="0"/>
              <a:t> a </a:t>
            </a:r>
            <a:r>
              <a:rPr lang="en-US" dirty="0">
                <a:solidFill>
                  <a:srgbClr val="C00000"/>
                </a:solidFill>
              </a:rPr>
              <a:t>skeleton</a:t>
            </a:r>
            <a:r>
              <a:rPr lang="en-US" dirty="0"/>
              <a:t>, they </a:t>
            </a:r>
            <a:r>
              <a:rPr lang="en-US" dirty="0">
                <a:solidFill>
                  <a:srgbClr val="0070C0"/>
                </a:solidFill>
              </a:rPr>
              <a:t>take</a:t>
            </a:r>
            <a:r>
              <a:rPr lang="en-US" dirty="0"/>
              <a:t> the </a:t>
            </a:r>
            <a:r>
              <a:rPr lang="en-US" dirty="0">
                <a:solidFill>
                  <a:srgbClr val="C00000"/>
                </a:solidFill>
              </a:rPr>
              <a:t>current percept</a:t>
            </a:r>
            <a:r>
              <a:rPr lang="en-US" dirty="0"/>
              <a:t> as input from the </a:t>
            </a:r>
            <a:r>
              <a:rPr lang="en-US" i="1" dirty="0"/>
              <a:t>sensors</a:t>
            </a:r>
            <a:r>
              <a:rPr lang="en-US" dirty="0"/>
              <a:t> and </a:t>
            </a:r>
            <a:r>
              <a:rPr lang="en-US" dirty="0">
                <a:solidFill>
                  <a:srgbClr val="0070C0"/>
                </a:solidFill>
              </a:rPr>
              <a:t>return</a:t>
            </a:r>
            <a:r>
              <a:rPr lang="en-US" dirty="0"/>
              <a:t> an </a:t>
            </a:r>
            <a:r>
              <a:rPr lang="en-US" dirty="0">
                <a:solidFill>
                  <a:srgbClr val="C00000"/>
                </a:solidFill>
              </a:rPr>
              <a:t>action</a:t>
            </a:r>
            <a:r>
              <a:rPr lang="en-US" dirty="0"/>
              <a:t> to the </a:t>
            </a:r>
            <a:r>
              <a:rPr lang="en-US" i="1" dirty="0"/>
              <a:t>actuators</a:t>
            </a:r>
            <a:r>
              <a:rPr lang="en-US" dirty="0"/>
              <a:t>.</a:t>
            </a:r>
          </a:p>
          <a:p>
            <a:pPr lvl="1" algn="just"/>
            <a:r>
              <a:rPr lang="en-US" dirty="0"/>
              <a:t>if the agent’s actions need to depend on the entire percept sequence, the agent will have to remember the percepts. </a:t>
            </a:r>
          </a:p>
        </p:txBody>
      </p:sp>
      <p:pic>
        <p:nvPicPr>
          <p:cNvPr id="4" name="Picture 3">
            <a:extLst>
              <a:ext uri="{FF2B5EF4-FFF2-40B4-BE49-F238E27FC236}">
                <a16:creationId xmlns:a16="http://schemas.microsoft.com/office/drawing/2014/main" id="{799D3797-D080-4847-BD17-B2F7D7534DB2}"/>
              </a:ext>
            </a:extLst>
          </p:cNvPr>
          <p:cNvPicPr>
            <a:picLocks noChangeAspect="1"/>
          </p:cNvPicPr>
          <p:nvPr/>
        </p:nvPicPr>
        <p:blipFill>
          <a:blip r:embed="rId3"/>
          <a:stretch>
            <a:fillRect/>
          </a:stretch>
        </p:blipFill>
        <p:spPr>
          <a:xfrm>
            <a:off x="1066800" y="3200400"/>
            <a:ext cx="10090727" cy="3417455"/>
          </a:xfrm>
          <a:prstGeom prst="rect">
            <a:avLst/>
          </a:prstGeom>
        </p:spPr>
      </p:pic>
      <p:sp>
        <p:nvSpPr>
          <p:cNvPr id="5" name="Slide Number Placeholder 4">
            <a:extLst>
              <a:ext uri="{FF2B5EF4-FFF2-40B4-BE49-F238E27FC236}">
                <a16:creationId xmlns:a16="http://schemas.microsoft.com/office/drawing/2014/main" id="{8832681C-48BA-044E-91B7-ABE064E19651}"/>
              </a:ext>
            </a:extLst>
          </p:cNvPr>
          <p:cNvSpPr>
            <a:spLocks noGrp="1"/>
          </p:cNvSpPr>
          <p:nvPr>
            <p:ph type="sldNum" sz="quarter" idx="12"/>
          </p:nvPr>
        </p:nvSpPr>
        <p:spPr/>
        <p:txBody>
          <a:bodyPr/>
          <a:lstStyle/>
          <a:p>
            <a:fld id="{6F5C59D9-7B0B-4A47-B130-1CDBC65A3C5C}" type="slidenum">
              <a:rPr lang="en-US" smtClean="0"/>
              <a:pPr/>
              <a:t>26</a:t>
            </a:fld>
            <a:endParaRPr lang="en-US"/>
          </a:p>
        </p:txBody>
      </p:sp>
    </p:spTree>
    <p:extLst>
      <p:ext uri="{BB962C8B-B14F-4D97-AF65-F5344CB8AC3E}">
        <p14:creationId xmlns:p14="http://schemas.microsoft.com/office/powerpoint/2010/main" val="35989719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0105D-31BB-B94E-A4BF-C0796EC0E38C}"/>
              </a:ext>
            </a:extLst>
          </p:cNvPr>
          <p:cNvSpPr>
            <a:spLocks noGrp="1"/>
          </p:cNvSpPr>
          <p:nvPr>
            <p:ph type="title"/>
          </p:nvPr>
        </p:nvSpPr>
        <p:spPr/>
        <p:txBody>
          <a:bodyPr/>
          <a:lstStyle/>
          <a:p>
            <a:r>
              <a:rPr lang="en-US" dirty="0"/>
              <a:t>Table-Driven-Agent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472F77C-AA32-E044-B479-82F0D00309BD}"/>
                  </a:ext>
                </a:extLst>
              </p:cNvPr>
              <p:cNvSpPr>
                <a:spLocks noGrp="1"/>
              </p:cNvSpPr>
              <p:nvPr>
                <p:ph idx="1"/>
              </p:nvPr>
            </p:nvSpPr>
            <p:spPr/>
            <p:txBody>
              <a:bodyPr>
                <a:noAutofit/>
              </a:bodyPr>
              <a:lstStyle/>
              <a:p>
                <a:pPr algn="just"/>
                <a:r>
                  <a:rPr lang="en-US" sz="2000" kern="1200" dirty="0"/>
                  <a:t>To build a rational agent in this way, we as designers must construct a table that contains the appropriate action for every possible percept sequence. </a:t>
                </a:r>
                <a:endParaRPr lang="en-US" sz="2000" dirty="0"/>
              </a:p>
              <a:p>
                <a:pPr algn="just"/>
                <a:endParaRPr lang="en-US" sz="1050" dirty="0"/>
              </a:p>
              <a:p>
                <a:pPr algn="just"/>
                <a:r>
                  <a:rPr lang="en-US" sz="2000" dirty="0"/>
                  <a:t>It is instructive to consider why the table-driven approach to agent construction is doomed to failure. Let P be the set of possible percepts and let </a:t>
                </a:r>
                <a:r>
                  <a:rPr lang="en-US" sz="2000" i="1" dirty="0"/>
                  <a:t>T </a:t>
                </a:r>
                <a:r>
                  <a:rPr lang="en-US" sz="2000" dirty="0"/>
                  <a:t>be the lifetime of the agent (the total number of percepts it will receive). The lookup table will contain </a:t>
                </a:r>
                <a14:m>
                  <m:oMath xmlns:m="http://schemas.openxmlformats.org/officeDocument/2006/math">
                    <m:nary>
                      <m:naryPr>
                        <m:chr m:val="∑"/>
                        <m:limLoc m:val="subSup"/>
                        <m:ctrlPr>
                          <a:rPr lang="en-US" sz="2000" i="1" dirty="0" smtClean="0">
                            <a:latin typeface="Cambria Math" panose="02040503050406030204" pitchFamily="18" charset="0"/>
                          </a:rPr>
                        </m:ctrlPr>
                      </m:naryPr>
                      <m:sub>
                        <m:r>
                          <m:rPr>
                            <m:brk m:alnAt="25"/>
                          </m:rPr>
                          <a:rPr lang="en-US" sz="2000" b="0" i="1" dirty="0" smtClean="0">
                            <a:latin typeface="Cambria Math" panose="02040503050406030204" pitchFamily="18" charset="0"/>
                          </a:rPr>
                          <m:t>𝑡</m:t>
                        </m:r>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𝑇</m:t>
                        </m:r>
                      </m:sup>
                      <m:e>
                        <m:r>
                          <a:rPr lang="en-US" sz="2000" i="1" dirty="0">
                            <a:latin typeface="Cambria Math" panose="02040503050406030204" pitchFamily="18" charset="0"/>
                          </a:rPr>
                          <m:t>|</m:t>
                        </m:r>
                        <m:r>
                          <a:rPr lang="en-US" sz="2000" i="1" dirty="0">
                            <a:latin typeface="Cambria Math" panose="02040503050406030204" pitchFamily="18" charset="0"/>
                          </a:rPr>
                          <m:t>𝑃</m:t>
                        </m:r>
                        <m:r>
                          <a:rPr lang="en-US" sz="2000" i="1" dirty="0">
                            <a:latin typeface="Cambria Math" panose="02040503050406030204" pitchFamily="18" charset="0"/>
                          </a:rPr>
                          <m:t>|</m:t>
                        </m:r>
                        <m:r>
                          <a:rPr lang="en-US" sz="2000" i="1" baseline="30000" dirty="0">
                            <a:latin typeface="Cambria Math" panose="02040503050406030204" pitchFamily="18" charset="0"/>
                          </a:rPr>
                          <m:t>𝑡</m:t>
                        </m:r>
                      </m:e>
                    </m:nary>
                    <m:r>
                      <a:rPr lang="en-US" sz="2000" b="0" i="1" dirty="0" smtClean="0">
                        <a:latin typeface="Cambria Math" panose="02040503050406030204" pitchFamily="18" charset="0"/>
                      </a:rPr>
                      <m:t> </m:t>
                    </m:r>
                  </m:oMath>
                </a14:m>
                <a:r>
                  <a:rPr lang="en-US" sz="2000" dirty="0"/>
                  <a:t>entries. </a:t>
                </a:r>
              </a:p>
              <a:p>
                <a:pPr algn="just"/>
                <a:endParaRPr lang="en-US" sz="1200" dirty="0"/>
              </a:p>
              <a:p>
                <a:r>
                  <a:rPr lang="en-US" sz="2000" dirty="0"/>
                  <a:t>The daunting size of these tables means that:</a:t>
                </a:r>
              </a:p>
              <a:p>
                <a:pPr lvl="1" algn="just"/>
                <a:r>
                  <a:rPr lang="en-US" sz="1800" dirty="0"/>
                  <a:t>(a) no physical agent in this universe will have the space to store the table; </a:t>
                </a:r>
              </a:p>
              <a:p>
                <a:pPr lvl="1" algn="just"/>
                <a:r>
                  <a:rPr lang="en-US" sz="1800" dirty="0"/>
                  <a:t>(b) the designer would not have time to create the table; and </a:t>
                </a:r>
              </a:p>
              <a:p>
                <a:pPr lvl="1" algn="just"/>
                <a:r>
                  <a:rPr lang="en-US" sz="1800" dirty="0"/>
                  <a:t>(c) no agent could ever learn all the right table entries from its experience. </a:t>
                </a:r>
                <a:endParaRPr lang="en-US" sz="1400" dirty="0"/>
              </a:p>
              <a:p>
                <a:r>
                  <a:rPr lang="en-US" sz="2200" dirty="0"/>
                  <a:t>Examples:</a:t>
                </a:r>
              </a:p>
              <a:p>
                <a:pPr lvl="2" algn="just"/>
                <a:r>
                  <a:rPr lang="en-US" sz="1600" dirty="0"/>
                  <a:t>the automated taxi: the visual input from a single camera (eight cameras is typical) comes in at the rate of roughly 70 megabytes per second (30 frames per second, 1080×720 pixels with 24 bits of color information). This gives a lookup table with over 10</a:t>
                </a:r>
                <a:r>
                  <a:rPr lang="en-US" sz="1600" baseline="30000" dirty="0"/>
                  <a:t>600,000,000,000</a:t>
                </a:r>
                <a:r>
                  <a:rPr lang="en-US" sz="1600" dirty="0"/>
                  <a:t> entries for an hour’s driving. </a:t>
                </a:r>
              </a:p>
              <a:p>
                <a:pPr lvl="2" algn="just"/>
                <a:r>
                  <a:rPr lang="en-US" sz="1600" dirty="0"/>
                  <a:t>Even the lookup table for chess—a tiny, well-behaved fragment of the real world—has (it turns out) at least 10</a:t>
                </a:r>
                <a:r>
                  <a:rPr lang="en-US" sz="1600" baseline="30000" dirty="0"/>
                  <a:t>150</a:t>
                </a:r>
                <a:r>
                  <a:rPr lang="en-US" sz="1600" dirty="0"/>
                  <a:t> entries.</a:t>
                </a:r>
              </a:p>
            </p:txBody>
          </p:sp>
        </mc:Choice>
        <mc:Fallback xmlns="">
          <p:sp>
            <p:nvSpPr>
              <p:cNvPr id="3" name="Content Placeholder 2">
                <a:extLst>
                  <a:ext uri="{FF2B5EF4-FFF2-40B4-BE49-F238E27FC236}">
                    <a16:creationId xmlns:a16="http://schemas.microsoft.com/office/drawing/2014/main" id="{4472F77C-AA32-E044-B479-82F0D00309BD}"/>
                  </a:ext>
                </a:extLst>
              </p:cNvPr>
              <p:cNvSpPr>
                <a:spLocks noGrp="1" noRot="1" noChangeAspect="1" noMove="1" noResize="1" noEditPoints="1" noAdjustHandles="1" noChangeArrowheads="1" noChangeShapeType="1" noTextEdit="1"/>
              </p:cNvSpPr>
              <p:nvPr>
                <p:ph idx="1"/>
              </p:nvPr>
            </p:nvSpPr>
            <p:spPr>
              <a:blipFill>
                <a:blip r:embed="rId2"/>
                <a:stretch>
                  <a:fillRect l="-893" t="-746" r="-781" b="-298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D393E24-DE7D-6440-B16E-50A91DBE45D5}"/>
              </a:ext>
            </a:extLst>
          </p:cNvPr>
          <p:cNvSpPr>
            <a:spLocks noGrp="1"/>
          </p:cNvSpPr>
          <p:nvPr>
            <p:ph type="sldNum" sz="quarter" idx="12"/>
          </p:nvPr>
        </p:nvSpPr>
        <p:spPr/>
        <p:txBody>
          <a:bodyPr/>
          <a:lstStyle/>
          <a:p>
            <a:fld id="{6F5C59D9-7B0B-4A47-B130-1CDBC65A3C5C}" type="slidenum">
              <a:rPr lang="en-US" smtClean="0"/>
              <a:pPr/>
              <a:t>27</a:t>
            </a:fld>
            <a:endParaRPr lang="en-US"/>
          </a:p>
        </p:txBody>
      </p:sp>
    </p:spTree>
    <p:extLst>
      <p:ext uri="{BB962C8B-B14F-4D97-AF65-F5344CB8AC3E}">
        <p14:creationId xmlns:p14="http://schemas.microsoft.com/office/powerpoint/2010/main" val="2881774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010E36E-4532-C84F-96CD-FDC87B7B3B0C}"/>
              </a:ext>
            </a:extLst>
          </p:cNvPr>
          <p:cNvSpPr>
            <a:spLocks noGrp="1"/>
          </p:cNvSpPr>
          <p:nvPr>
            <p:ph type="title"/>
          </p:nvPr>
        </p:nvSpPr>
        <p:spPr/>
        <p:txBody>
          <a:bodyPr/>
          <a:lstStyle/>
          <a:p>
            <a:r>
              <a:rPr lang="en-US" dirty="0"/>
              <a:t>Table-Driven-Agent</a:t>
            </a:r>
          </a:p>
        </p:txBody>
      </p:sp>
      <p:sp>
        <p:nvSpPr>
          <p:cNvPr id="3" name="Content Placeholder 2">
            <a:extLst>
              <a:ext uri="{FF2B5EF4-FFF2-40B4-BE49-F238E27FC236}">
                <a16:creationId xmlns:a16="http://schemas.microsoft.com/office/drawing/2014/main" id="{F4C2A229-24C3-0845-AA8F-B7EF05705BCB}"/>
              </a:ext>
            </a:extLst>
          </p:cNvPr>
          <p:cNvSpPr>
            <a:spLocks noGrp="1"/>
          </p:cNvSpPr>
          <p:nvPr>
            <p:ph idx="1"/>
          </p:nvPr>
        </p:nvSpPr>
        <p:spPr/>
        <p:txBody>
          <a:bodyPr/>
          <a:lstStyle/>
          <a:p>
            <a:pPr algn="just"/>
            <a:r>
              <a:rPr lang="en-US" dirty="0"/>
              <a:t>The key challenge for AI is to find out how to write programs that, to the extent possible, produce rational behavior from a smallish program rather than from a vast table. </a:t>
            </a:r>
          </a:p>
          <a:p>
            <a:endParaRPr lang="en-US" dirty="0"/>
          </a:p>
          <a:p>
            <a:endParaRPr lang="en-US" dirty="0"/>
          </a:p>
        </p:txBody>
      </p:sp>
      <p:sp>
        <p:nvSpPr>
          <p:cNvPr id="4" name="Slide Number Placeholder 3">
            <a:extLst>
              <a:ext uri="{FF2B5EF4-FFF2-40B4-BE49-F238E27FC236}">
                <a16:creationId xmlns:a16="http://schemas.microsoft.com/office/drawing/2014/main" id="{1ADEA3C2-9411-D941-818C-D8565DA39B6F}"/>
              </a:ext>
            </a:extLst>
          </p:cNvPr>
          <p:cNvSpPr>
            <a:spLocks noGrp="1"/>
          </p:cNvSpPr>
          <p:nvPr>
            <p:ph type="sldNum" sz="quarter" idx="12"/>
          </p:nvPr>
        </p:nvSpPr>
        <p:spPr/>
        <p:txBody>
          <a:bodyPr/>
          <a:lstStyle/>
          <a:p>
            <a:fld id="{6F5C59D9-7B0B-4A47-B130-1CDBC65A3C5C}" type="slidenum">
              <a:rPr lang="en-US" smtClean="0"/>
              <a:pPr/>
              <a:t>28</a:t>
            </a:fld>
            <a:endParaRPr lang="en-US"/>
          </a:p>
        </p:txBody>
      </p:sp>
    </p:spTree>
    <p:extLst>
      <p:ext uri="{BB962C8B-B14F-4D97-AF65-F5344CB8AC3E}">
        <p14:creationId xmlns:p14="http://schemas.microsoft.com/office/powerpoint/2010/main" val="3740583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Agent Types</a:t>
            </a:r>
          </a:p>
        </p:txBody>
      </p:sp>
      <p:sp>
        <p:nvSpPr>
          <p:cNvPr id="23555" name="Rectangle 3"/>
          <p:cNvSpPr>
            <a:spLocks noGrp="1" noChangeArrowheads="1"/>
          </p:cNvSpPr>
          <p:nvPr>
            <p:ph idx="1"/>
          </p:nvPr>
        </p:nvSpPr>
        <p:spPr/>
        <p:txBody>
          <a:bodyPr/>
          <a:lstStyle/>
          <a:p>
            <a:pPr algn="just"/>
            <a:r>
              <a:rPr lang="en-US" dirty="0"/>
              <a:t>There are four basic kinds of agent programs that embody the principles underlying almost all intelligent systems: </a:t>
            </a:r>
            <a:endParaRPr lang="en-US" sz="2800" dirty="0"/>
          </a:p>
          <a:p>
            <a:pPr lvl="1">
              <a:lnSpc>
                <a:spcPct val="150000"/>
              </a:lnSpc>
            </a:pPr>
            <a:r>
              <a:rPr lang="en-US" dirty="0"/>
              <a:t>Simple reflex agents</a:t>
            </a:r>
          </a:p>
          <a:p>
            <a:pPr lvl="1">
              <a:lnSpc>
                <a:spcPct val="150000"/>
              </a:lnSpc>
            </a:pPr>
            <a:r>
              <a:rPr lang="en-US" dirty="0"/>
              <a:t>Model-based reflex agents</a:t>
            </a:r>
          </a:p>
          <a:p>
            <a:pPr lvl="1">
              <a:lnSpc>
                <a:spcPct val="150000"/>
              </a:lnSpc>
            </a:pPr>
            <a:r>
              <a:rPr lang="en-US" dirty="0"/>
              <a:t>Goal-based agents</a:t>
            </a:r>
          </a:p>
          <a:p>
            <a:pPr lvl="1">
              <a:lnSpc>
                <a:spcPct val="150000"/>
              </a:lnSpc>
            </a:pPr>
            <a:r>
              <a:rPr lang="en-US" dirty="0"/>
              <a:t>Utility-based agents</a:t>
            </a:r>
          </a:p>
          <a:p>
            <a:pPr lvl="1">
              <a:lnSpc>
                <a:spcPct val="150000"/>
              </a:lnSpc>
            </a:pPr>
            <a:r>
              <a:rPr lang="en-US"/>
              <a:t>Learning Agents</a:t>
            </a:r>
            <a:endParaRPr lang="en-US" dirty="0"/>
          </a:p>
        </p:txBody>
      </p:sp>
      <p:sp>
        <p:nvSpPr>
          <p:cNvPr id="2" name="Slide Number Placeholder 1">
            <a:extLst>
              <a:ext uri="{FF2B5EF4-FFF2-40B4-BE49-F238E27FC236}">
                <a16:creationId xmlns:a16="http://schemas.microsoft.com/office/drawing/2014/main" id="{09BA4315-A423-9140-999A-79EE21E9F978}"/>
              </a:ext>
            </a:extLst>
          </p:cNvPr>
          <p:cNvSpPr>
            <a:spLocks noGrp="1"/>
          </p:cNvSpPr>
          <p:nvPr>
            <p:ph type="sldNum" sz="quarter" idx="12"/>
          </p:nvPr>
        </p:nvSpPr>
        <p:spPr/>
        <p:txBody>
          <a:bodyPr/>
          <a:lstStyle/>
          <a:p>
            <a:fld id="{6F5C59D9-7B0B-4A47-B130-1CDBC65A3C5C}"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2A55-DB3D-804C-A1E9-02CFFBB990F4}"/>
              </a:ext>
            </a:extLst>
          </p:cNvPr>
          <p:cNvSpPr>
            <a:spLocks noGrp="1"/>
          </p:cNvSpPr>
          <p:nvPr>
            <p:ph type="title"/>
          </p:nvPr>
        </p:nvSpPr>
        <p:spPr>
          <a:xfrm>
            <a:off x="0" y="-25400"/>
            <a:ext cx="12192000" cy="1143000"/>
          </a:xfrm>
        </p:spPr>
        <p:txBody>
          <a:bodyPr/>
          <a:lstStyle/>
          <a:p>
            <a:r>
              <a:rPr lang="en-US" dirty="0"/>
              <a:t>This Chapter about</a:t>
            </a:r>
          </a:p>
        </p:txBody>
      </p:sp>
      <p:sp>
        <p:nvSpPr>
          <p:cNvPr id="3" name="Content Placeholder 2">
            <a:extLst>
              <a:ext uri="{FF2B5EF4-FFF2-40B4-BE49-F238E27FC236}">
                <a16:creationId xmlns:a16="http://schemas.microsoft.com/office/drawing/2014/main" id="{80192DD3-376E-0241-A12F-123436939F13}"/>
              </a:ext>
            </a:extLst>
          </p:cNvPr>
          <p:cNvSpPr>
            <a:spLocks noGrp="1"/>
          </p:cNvSpPr>
          <p:nvPr>
            <p:ph idx="1"/>
          </p:nvPr>
        </p:nvSpPr>
        <p:spPr>
          <a:xfrm>
            <a:off x="406400" y="1397000"/>
            <a:ext cx="11379200" cy="5080000"/>
          </a:xfrm>
        </p:spPr>
        <p:txBody>
          <a:bodyPr/>
          <a:lstStyle/>
          <a:p>
            <a:r>
              <a:rPr lang="en-US" dirty="0"/>
              <a:t>Agents And Environments </a:t>
            </a:r>
          </a:p>
          <a:p>
            <a:r>
              <a:rPr lang="en-US" dirty="0"/>
              <a:t>Good Behavior: The Concept Of Rationality </a:t>
            </a:r>
          </a:p>
          <a:p>
            <a:r>
              <a:rPr lang="en-US" dirty="0"/>
              <a:t>The Nature Of Environments </a:t>
            </a:r>
          </a:p>
          <a:p>
            <a:r>
              <a:rPr lang="en-US" dirty="0"/>
              <a:t>The Structure Of Agents </a:t>
            </a:r>
          </a:p>
          <a:p>
            <a:endParaRPr lang="en-US" dirty="0"/>
          </a:p>
        </p:txBody>
      </p:sp>
      <p:sp>
        <p:nvSpPr>
          <p:cNvPr id="4" name="Slide Number Placeholder 3">
            <a:extLst>
              <a:ext uri="{FF2B5EF4-FFF2-40B4-BE49-F238E27FC236}">
                <a16:creationId xmlns:a16="http://schemas.microsoft.com/office/drawing/2014/main" id="{A15E1520-5B68-3F4C-A7CA-88CEC6705BD4}"/>
              </a:ext>
            </a:extLst>
          </p:cNvPr>
          <p:cNvSpPr>
            <a:spLocks noGrp="1"/>
          </p:cNvSpPr>
          <p:nvPr>
            <p:ph type="sldNum" sz="quarter" idx="12"/>
          </p:nvPr>
        </p:nvSpPr>
        <p:spPr/>
        <p:txBody>
          <a:bodyPr/>
          <a:lstStyle/>
          <a:p>
            <a:fld id="{6F5C59D9-7B0B-4A47-B130-1CDBC65A3C5C}" type="slidenum">
              <a:rPr lang="en-US" smtClean="0"/>
              <a:pPr/>
              <a:t>3</a:t>
            </a:fld>
            <a:endParaRPr lang="en-US"/>
          </a:p>
        </p:txBody>
      </p:sp>
    </p:spTree>
    <p:extLst>
      <p:ext uri="{BB962C8B-B14F-4D97-AF65-F5344CB8AC3E}">
        <p14:creationId xmlns:p14="http://schemas.microsoft.com/office/powerpoint/2010/main" val="2772491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Simple reflex agent</a:t>
            </a:r>
          </a:p>
        </p:txBody>
      </p:sp>
      <p:sp>
        <p:nvSpPr>
          <p:cNvPr id="6" name="Content Placeholder 5"/>
          <p:cNvSpPr>
            <a:spLocks noGrp="1"/>
          </p:cNvSpPr>
          <p:nvPr>
            <p:ph idx="1"/>
          </p:nvPr>
        </p:nvSpPr>
        <p:spPr/>
        <p:txBody>
          <a:bodyPr/>
          <a:lstStyle/>
          <a:p>
            <a:pPr algn="just"/>
            <a:r>
              <a:rPr lang="en-US" dirty="0"/>
              <a:t>Select action on the basis of current percept, ignoring all past percepts</a:t>
            </a:r>
          </a:p>
        </p:txBody>
      </p:sp>
      <p:pic>
        <p:nvPicPr>
          <p:cNvPr id="2" name="Picture 1">
            <a:extLst>
              <a:ext uri="{FF2B5EF4-FFF2-40B4-BE49-F238E27FC236}">
                <a16:creationId xmlns:a16="http://schemas.microsoft.com/office/drawing/2014/main" id="{CCD4C199-63FD-CC42-9139-2F1044CF437F}"/>
              </a:ext>
            </a:extLst>
          </p:cNvPr>
          <p:cNvPicPr>
            <a:picLocks noChangeAspect="1"/>
          </p:cNvPicPr>
          <p:nvPr/>
        </p:nvPicPr>
        <p:blipFill>
          <a:blip r:embed="rId3"/>
          <a:stretch>
            <a:fillRect/>
          </a:stretch>
        </p:blipFill>
        <p:spPr>
          <a:xfrm>
            <a:off x="517244" y="2805919"/>
            <a:ext cx="5273956" cy="3322245"/>
          </a:xfrm>
          <a:prstGeom prst="rect">
            <a:avLst/>
          </a:prstGeom>
        </p:spPr>
      </p:pic>
      <p:pic>
        <p:nvPicPr>
          <p:cNvPr id="4" name="Picture 3">
            <a:extLst>
              <a:ext uri="{FF2B5EF4-FFF2-40B4-BE49-F238E27FC236}">
                <a16:creationId xmlns:a16="http://schemas.microsoft.com/office/drawing/2014/main" id="{3AA9A2D9-0503-5142-8591-B97637E349A9}"/>
              </a:ext>
            </a:extLst>
          </p:cNvPr>
          <p:cNvPicPr>
            <a:picLocks noChangeAspect="1"/>
          </p:cNvPicPr>
          <p:nvPr/>
        </p:nvPicPr>
        <p:blipFill>
          <a:blip r:embed="rId4"/>
          <a:stretch>
            <a:fillRect/>
          </a:stretch>
        </p:blipFill>
        <p:spPr>
          <a:xfrm>
            <a:off x="5807989" y="3093720"/>
            <a:ext cx="6307811" cy="2011680"/>
          </a:xfrm>
          <a:prstGeom prst="rect">
            <a:avLst/>
          </a:prstGeom>
          <a:ln>
            <a:solidFill>
              <a:srgbClr val="0070C0"/>
            </a:solidFill>
          </a:ln>
        </p:spPr>
      </p:pic>
      <p:sp>
        <p:nvSpPr>
          <p:cNvPr id="5" name="Rectangle 4">
            <a:extLst>
              <a:ext uri="{FF2B5EF4-FFF2-40B4-BE49-F238E27FC236}">
                <a16:creationId xmlns:a16="http://schemas.microsoft.com/office/drawing/2014/main" id="{B67720FB-2F2C-CB49-AEDC-F3437AD820EE}"/>
              </a:ext>
            </a:extLst>
          </p:cNvPr>
          <p:cNvSpPr/>
          <p:nvPr/>
        </p:nvSpPr>
        <p:spPr>
          <a:xfrm>
            <a:off x="5913691" y="5144869"/>
            <a:ext cx="6125909" cy="646331"/>
          </a:xfrm>
          <a:prstGeom prst="rect">
            <a:avLst/>
          </a:prstGeom>
        </p:spPr>
        <p:txBody>
          <a:bodyPr wrap="square">
            <a:spAutoFit/>
          </a:bodyPr>
          <a:lstStyle/>
          <a:p>
            <a:pPr algn="just"/>
            <a:r>
              <a:rPr lang="en-US" dirty="0">
                <a:latin typeface="Times" pitchFamily="2" charset="0"/>
              </a:rPr>
              <a:t>A simple reflex agent. It acts according to a rule whose condition matches the current state, as defined by the percept. </a:t>
            </a:r>
            <a:endParaRPr lang="en-US" dirty="0">
              <a:effectLst/>
            </a:endParaRPr>
          </a:p>
        </p:txBody>
      </p:sp>
      <p:sp>
        <p:nvSpPr>
          <p:cNvPr id="3" name="Slide Number Placeholder 2">
            <a:extLst>
              <a:ext uri="{FF2B5EF4-FFF2-40B4-BE49-F238E27FC236}">
                <a16:creationId xmlns:a16="http://schemas.microsoft.com/office/drawing/2014/main" id="{45314B27-DC3F-4B45-8CAD-66AC209A911A}"/>
              </a:ext>
            </a:extLst>
          </p:cNvPr>
          <p:cNvSpPr>
            <a:spLocks noGrp="1"/>
          </p:cNvSpPr>
          <p:nvPr>
            <p:ph type="sldNum" sz="quarter" idx="12"/>
          </p:nvPr>
        </p:nvSpPr>
        <p:spPr/>
        <p:txBody>
          <a:bodyPr/>
          <a:lstStyle/>
          <a:p>
            <a:fld id="{6F5C59D9-7B0B-4A47-B130-1CDBC65A3C5C}" type="slidenum">
              <a:rPr lang="en-US" smtClean="0"/>
              <a:pPr/>
              <a:t>30</a:t>
            </a:fld>
            <a:endParaRPr lang="en-US"/>
          </a:p>
        </p:txBody>
      </p:sp>
    </p:spTree>
    <p:extLst>
      <p:ext uri="{BB962C8B-B14F-4D97-AF65-F5344CB8AC3E}">
        <p14:creationId xmlns:p14="http://schemas.microsoft.com/office/powerpoint/2010/main" val="6033548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Model-based reflex agent</a:t>
            </a:r>
          </a:p>
        </p:txBody>
      </p:sp>
      <p:sp>
        <p:nvSpPr>
          <p:cNvPr id="6" name="Content Placeholder 5"/>
          <p:cNvSpPr>
            <a:spLocks noGrp="1"/>
          </p:cNvSpPr>
          <p:nvPr>
            <p:ph idx="1"/>
          </p:nvPr>
        </p:nvSpPr>
        <p:spPr/>
        <p:txBody>
          <a:bodyPr/>
          <a:lstStyle/>
          <a:p>
            <a:pPr algn="just" fontAlgn="auto">
              <a:spcBef>
                <a:spcPts val="0"/>
              </a:spcBef>
              <a:spcAft>
                <a:spcPts val="0"/>
              </a:spcAft>
              <a:buClrTx/>
              <a:defRPr/>
            </a:pPr>
            <a:r>
              <a:rPr lang="en-US" dirty="0"/>
              <a:t>Maintains </a:t>
            </a:r>
            <a:r>
              <a:rPr lang="en-US" dirty="0">
                <a:solidFill>
                  <a:srgbClr val="C00000"/>
                </a:solidFill>
              </a:rPr>
              <a:t>internal state that keeps track </a:t>
            </a:r>
            <a:r>
              <a:rPr lang="en-US" dirty="0"/>
              <a:t>of </a:t>
            </a:r>
            <a:r>
              <a:rPr lang="en-US" dirty="0">
                <a:solidFill>
                  <a:srgbClr val="0070C0"/>
                </a:solidFill>
              </a:rPr>
              <a:t>aspects of the environment that cannot be currently observed</a:t>
            </a:r>
          </a:p>
        </p:txBody>
      </p:sp>
      <p:pic>
        <p:nvPicPr>
          <p:cNvPr id="2" name="Picture 1">
            <a:extLst>
              <a:ext uri="{FF2B5EF4-FFF2-40B4-BE49-F238E27FC236}">
                <a16:creationId xmlns:a16="http://schemas.microsoft.com/office/drawing/2014/main" id="{C28AF6CD-DD80-9644-A75F-0D811F8877F3}"/>
              </a:ext>
            </a:extLst>
          </p:cNvPr>
          <p:cNvPicPr>
            <a:picLocks noChangeAspect="1"/>
          </p:cNvPicPr>
          <p:nvPr/>
        </p:nvPicPr>
        <p:blipFill>
          <a:blip r:embed="rId3"/>
          <a:stretch>
            <a:fillRect/>
          </a:stretch>
        </p:blipFill>
        <p:spPr>
          <a:xfrm>
            <a:off x="152400" y="2825267"/>
            <a:ext cx="5169152" cy="3346933"/>
          </a:xfrm>
          <a:prstGeom prst="rect">
            <a:avLst/>
          </a:prstGeom>
        </p:spPr>
      </p:pic>
      <p:pic>
        <p:nvPicPr>
          <p:cNvPr id="3" name="Picture 2">
            <a:extLst>
              <a:ext uri="{FF2B5EF4-FFF2-40B4-BE49-F238E27FC236}">
                <a16:creationId xmlns:a16="http://schemas.microsoft.com/office/drawing/2014/main" id="{1234FB79-31A9-5440-8CA7-3365FFD4F960}"/>
              </a:ext>
            </a:extLst>
          </p:cNvPr>
          <p:cNvPicPr>
            <a:picLocks noChangeAspect="1"/>
          </p:cNvPicPr>
          <p:nvPr/>
        </p:nvPicPr>
        <p:blipFill>
          <a:blip r:embed="rId4"/>
          <a:stretch>
            <a:fillRect/>
          </a:stretch>
        </p:blipFill>
        <p:spPr>
          <a:xfrm>
            <a:off x="5457117" y="3053867"/>
            <a:ext cx="6582483" cy="2816466"/>
          </a:xfrm>
          <a:prstGeom prst="rect">
            <a:avLst/>
          </a:prstGeom>
          <a:ln>
            <a:solidFill>
              <a:srgbClr val="0070C0"/>
            </a:solidFill>
          </a:ln>
        </p:spPr>
      </p:pic>
      <p:sp>
        <p:nvSpPr>
          <p:cNvPr id="4" name="Slide Number Placeholder 3">
            <a:extLst>
              <a:ext uri="{FF2B5EF4-FFF2-40B4-BE49-F238E27FC236}">
                <a16:creationId xmlns:a16="http://schemas.microsoft.com/office/drawing/2014/main" id="{22D343B5-E9BF-7140-8103-B1D66A1D1AB3}"/>
              </a:ext>
            </a:extLst>
          </p:cNvPr>
          <p:cNvSpPr>
            <a:spLocks noGrp="1"/>
          </p:cNvSpPr>
          <p:nvPr>
            <p:ph type="sldNum" sz="quarter" idx="12"/>
          </p:nvPr>
        </p:nvSpPr>
        <p:spPr/>
        <p:txBody>
          <a:bodyPr/>
          <a:lstStyle/>
          <a:p>
            <a:fld id="{6F5C59D9-7B0B-4A47-B130-1CDBC65A3C5C}"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Model-based reflex agent</a:t>
            </a:r>
          </a:p>
        </p:txBody>
      </p:sp>
      <p:sp>
        <p:nvSpPr>
          <p:cNvPr id="6" name="Content Placeholder 5"/>
          <p:cNvSpPr>
            <a:spLocks noGrp="1"/>
          </p:cNvSpPr>
          <p:nvPr>
            <p:ph idx="1"/>
          </p:nvPr>
        </p:nvSpPr>
        <p:spPr/>
        <p:txBody>
          <a:bodyPr>
            <a:normAutofit fontScale="92500" lnSpcReduction="10000"/>
          </a:bodyPr>
          <a:lstStyle/>
          <a:p>
            <a:pPr algn="just" fontAlgn="auto">
              <a:spcBef>
                <a:spcPts val="0"/>
              </a:spcBef>
              <a:spcAft>
                <a:spcPts val="0"/>
              </a:spcAft>
              <a:buClrTx/>
              <a:defRPr/>
            </a:pPr>
            <a:r>
              <a:rPr lang="en-US" kern="1200" dirty="0"/>
              <a:t>Updating</a:t>
            </a:r>
            <a:r>
              <a:rPr lang="en-US" b="1" kern="1200" dirty="0"/>
              <a:t> </a:t>
            </a:r>
            <a:r>
              <a:rPr lang="en-US" kern="1200" dirty="0">
                <a:solidFill>
                  <a:srgbClr val="C00000"/>
                </a:solidFill>
              </a:rPr>
              <a:t>the internal state information </a:t>
            </a:r>
            <a:r>
              <a:rPr lang="en-US" kern="1200" dirty="0"/>
              <a:t>as time goes by </a:t>
            </a:r>
            <a:r>
              <a:rPr lang="en-US" kern="1200" dirty="0">
                <a:solidFill>
                  <a:srgbClr val="0070C0"/>
                </a:solidFill>
              </a:rPr>
              <a:t>requires two kinds </a:t>
            </a:r>
            <a:r>
              <a:rPr lang="en-US" kern="1200" dirty="0"/>
              <a:t>of </a:t>
            </a:r>
            <a:r>
              <a:rPr lang="en-US" kern="1200" dirty="0">
                <a:solidFill>
                  <a:srgbClr val="0070C0"/>
                </a:solidFill>
              </a:rPr>
              <a:t>knowledge</a:t>
            </a:r>
            <a:r>
              <a:rPr lang="en-US" kern="1200" dirty="0"/>
              <a:t> to be encoded in the agent program. </a:t>
            </a:r>
          </a:p>
          <a:p>
            <a:pPr lvl="1" algn="just" fontAlgn="auto">
              <a:spcBef>
                <a:spcPts val="0"/>
              </a:spcBef>
              <a:spcAft>
                <a:spcPts val="0"/>
              </a:spcAft>
              <a:buClrTx/>
              <a:defRPr/>
            </a:pPr>
            <a:r>
              <a:rPr lang="en-US" b="1" kern="1200" dirty="0"/>
              <a:t>First</a:t>
            </a:r>
            <a:r>
              <a:rPr lang="en-US" kern="1200" dirty="0"/>
              <a:t>, we need some information about  </a:t>
            </a:r>
            <a:r>
              <a:rPr lang="en-US" kern="1200" dirty="0">
                <a:solidFill>
                  <a:srgbClr val="0070C0"/>
                </a:solidFill>
              </a:rPr>
              <a:t>how the world evolves independently of the agent</a:t>
            </a:r>
            <a:endParaRPr lang="en-US" kern="1200" dirty="0"/>
          </a:p>
          <a:p>
            <a:pPr lvl="2" algn="just" fontAlgn="auto">
              <a:spcBef>
                <a:spcPts val="0"/>
              </a:spcBef>
              <a:spcAft>
                <a:spcPts val="0"/>
              </a:spcAft>
              <a:buClrTx/>
              <a:defRPr/>
            </a:pPr>
            <a:r>
              <a:rPr lang="en-US" sz="1800" kern="1200" dirty="0"/>
              <a:t>for example, that an overtaking car generally will be closer behind than it was a moment ago.</a:t>
            </a:r>
          </a:p>
          <a:p>
            <a:pPr lvl="1" algn="just" fontAlgn="auto">
              <a:spcBef>
                <a:spcPts val="0"/>
              </a:spcBef>
              <a:spcAft>
                <a:spcPts val="0"/>
              </a:spcAft>
              <a:buClrTx/>
              <a:defRPr/>
            </a:pPr>
            <a:endParaRPr lang="en-US" sz="1800" b="1" kern="1200" dirty="0"/>
          </a:p>
          <a:p>
            <a:pPr lvl="1" algn="just" fontAlgn="auto">
              <a:spcBef>
                <a:spcPts val="0"/>
              </a:spcBef>
              <a:spcAft>
                <a:spcPts val="0"/>
              </a:spcAft>
              <a:buClrTx/>
              <a:defRPr/>
            </a:pPr>
            <a:r>
              <a:rPr lang="en-US" b="1" kern="1200" dirty="0"/>
              <a:t>Second</a:t>
            </a:r>
            <a:r>
              <a:rPr lang="en-US" kern="1200" dirty="0"/>
              <a:t>, we need some information about </a:t>
            </a:r>
            <a:r>
              <a:rPr lang="en-US" kern="1200" dirty="0">
                <a:solidFill>
                  <a:srgbClr val="0070C0"/>
                </a:solidFill>
              </a:rPr>
              <a:t>how the agent’s own actions affect the world</a:t>
            </a:r>
            <a:endParaRPr lang="en-US" kern="1200" dirty="0"/>
          </a:p>
          <a:p>
            <a:pPr lvl="2" algn="just" fontAlgn="auto">
              <a:spcBef>
                <a:spcPts val="0"/>
              </a:spcBef>
              <a:spcAft>
                <a:spcPts val="0"/>
              </a:spcAft>
              <a:buClrTx/>
              <a:defRPr/>
            </a:pPr>
            <a:r>
              <a:rPr lang="en-US" sz="1800" kern="1200" dirty="0"/>
              <a:t>for example, that when the agent turns the steering wheel clockwise, the car turns to the right, or that after driving for five minutes northbound on the freeway, one is usually about five miles north of where one was five minutes ago. </a:t>
            </a:r>
          </a:p>
          <a:p>
            <a:pPr marL="0" lvl="0" indent="0" algn="just" fontAlgn="auto">
              <a:spcBef>
                <a:spcPts val="0"/>
              </a:spcBef>
              <a:spcAft>
                <a:spcPts val="0"/>
              </a:spcAft>
              <a:buClrTx/>
              <a:buNone/>
              <a:defRPr/>
            </a:pPr>
            <a:endParaRPr lang="en-US" kern="1200" dirty="0"/>
          </a:p>
          <a:p>
            <a:pPr algn="just" fontAlgn="auto">
              <a:spcBef>
                <a:spcPts val="0"/>
              </a:spcBef>
              <a:spcAft>
                <a:spcPts val="0"/>
              </a:spcAft>
              <a:buClrTx/>
              <a:defRPr/>
            </a:pPr>
            <a:r>
              <a:rPr lang="en-US" kern="1200" dirty="0"/>
              <a:t>This </a:t>
            </a:r>
            <a:r>
              <a:rPr lang="en-US" kern="1200" dirty="0">
                <a:solidFill>
                  <a:srgbClr val="C00000"/>
                </a:solidFill>
              </a:rPr>
              <a:t>knowledge about </a:t>
            </a:r>
            <a:r>
              <a:rPr lang="en-US" kern="1200" dirty="0"/>
              <a:t>“</a:t>
            </a:r>
            <a:r>
              <a:rPr lang="en-US" kern="1200" dirty="0">
                <a:solidFill>
                  <a:srgbClr val="0070C0"/>
                </a:solidFill>
              </a:rPr>
              <a:t>how the world works</a:t>
            </a:r>
            <a:r>
              <a:rPr lang="en-US" kern="1200" dirty="0"/>
              <a:t>”—whether implemented in simple Boolean circuits or in complete scientific theories—</a:t>
            </a:r>
            <a:r>
              <a:rPr lang="en-US" kern="1200" dirty="0">
                <a:solidFill>
                  <a:srgbClr val="C00000"/>
                </a:solidFill>
              </a:rPr>
              <a:t>is called a </a:t>
            </a:r>
            <a:r>
              <a:rPr lang="en-US" b="1" kern="1200" dirty="0">
                <a:solidFill>
                  <a:srgbClr val="0070C0"/>
                </a:solidFill>
              </a:rPr>
              <a:t>model</a:t>
            </a:r>
            <a:r>
              <a:rPr lang="en-US" b="1" kern="1200" dirty="0"/>
              <a:t> </a:t>
            </a:r>
            <a:r>
              <a:rPr lang="en-US" kern="1200" dirty="0"/>
              <a:t>of the world. An agent that </a:t>
            </a:r>
            <a:r>
              <a:rPr lang="en-US" kern="1200" dirty="0">
                <a:solidFill>
                  <a:srgbClr val="C00000"/>
                </a:solidFill>
              </a:rPr>
              <a:t>uses such a model </a:t>
            </a:r>
            <a:r>
              <a:rPr lang="en-US" kern="1200" dirty="0"/>
              <a:t>is called a </a:t>
            </a:r>
            <a:r>
              <a:rPr lang="en-US" b="1" kern="1200" dirty="0">
                <a:solidFill>
                  <a:srgbClr val="C00000"/>
                </a:solidFill>
              </a:rPr>
              <a:t>model-based agent</a:t>
            </a:r>
            <a:r>
              <a:rPr lang="en-US" kern="1200" dirty="0"/>
              <a:t>. </a:t>
            </a:r>
            <a:endParaRPr lang="en-US" dirty="0"/>
          </a:p>
        </p:txBody>
      </p:sp>
      <p:sp>
        <p:nvSpPr>
          <p:cNvPr id="2" name="Slide Number Placeholder 1">
            <a:extLst>
              <a:ext uri="{FF2B5EF4-FFF2-40B4-BE49-F238E27FC236}">
                <a16:creationId xmlns:a16="http://schemas.microsoft.com/office/drawing/2014/main" id="{9D5ADD34-A4A2-9D48-9261-2100343B0B5B}"/>
              </a:ext>
            </a:extLst>
          </p:cNvPr>
          <p:cNvSpPr>
            <a:spLocks noGrp="1"/>
          </p:cNvSpPr>
          <p:nvPr>
            <p:ph type="sldNum" sz="quarter" idx="12"/>
          </p:nvPr>
        </p:nvSpPr>
        <p:spPr/>
        <p:txBody>
          <a:bodyPr/>
          <a:lstStyle/>
          <a:p>
            <a:fld id="{6F5C59D9-7B0B-4A47-B130-1CDBC65A3C5C}" type="slidenum">
              <a:rPr lang="en-US" smtClean="0"/>
              <a:pPr/>
              <a:t>32</a:t>
            </a:fld>
            <a:endParaRPr lang="en-US"/>
          </a:p>
        </p:txBody>
      </p:sp>
    </p:spTree>
    <p:extLst>
      <p:ext uri="{BB962C8B-B14F-4D97-AF65-F5344CB8AC3E}">
        <p14:creationId xmlns:p14="http://schemas.microsoft.com/office/powerpoint/2010/main" val="24325426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Model-based reflex agent (4</a:t>
            </a:r>
            <a:r>
              <a:rPr lang="en-US" baseline="30000" dirty="0"/>
              <a:t>th</a:t>
            </a:r>
            <a:r>
              <a:rPr lang="en-US" dirty="0"/>
              <a:t> Edition)</a:t>
            </a:r>
          </a:p>
        </p:txBody>
      </p:sp>
      <p:sp>
        <p:nvSpPr>
          <p:cNvPr id="6" name="Content Placeholder 5"/>
          <p:cNvSpPr>
            <a:spLocks noGrp="1"/>
          </p:cNvSpPr>
          <p:nvPr>
            <p:ph idx="1"/>
          </p:nvPr>
        </p:nvSpPr>
        <p:spPr/>
        <p:txBody>
          <a:bodyPr>
            <a:normAutofit fontScale="77500" lnSpcReduction="20000"/>
          </a:bodyPr>
          <a:lstStyle/>
          <a:p>
            <a:pPr algn="just" fontAlgn="auto">
              <a:spcBef>
                <a:spcPts val="0"/>
              </a:spcBef>
              <a:spcAft>
                <a:spcPts val="0"/>
              </a:spcAft>
              <a:buClrTx/>
              <a:defRPr/>
            </a:pPr>
            <a:r>
              <a:rPr lang="en-US" kern="1200" dirty="0"/>
              <a:t>Updating</a:t>
            </a:r>
            <a:r>
              <a:rPr lang="en-US" b="1" kern="1200" dirty="0"/>
              <a:t> </a:t>
            </a:r>
            <a:r>
              <a:rPr lang="en-US" kern="1200" dirty="0">
                <a:solidFill>
                  <a:srgbClr val="C00000"/>
                </a:solidFill>
              </a:rPr>
              <a:t>the internal state information </a:t>
            </a:r>
            <a:r>
              <a:rPr lang="en-US" kern="1200" dirty="0"/>
              <a:t>as time goes by </a:t>
            </a:r>
            <a:r>
              <a:rPr lang="en-US" kern="1200" dirty="0">
                <a:solidFill>
                  <a:srgbClr val="0070C0"/>
                </a:solidFill>
              </a:rPr>
              <a:t>requires two kinds </a:t>
            </a:r>
            <a:r>
              <a:rPr lang="en-US" kern="1200" dirty="0"/>
              <a:t>of </a:t>
            </a:r>
            <a:r>
              <a:rPr lang="en-US" kern="1200" dirty="0">
                <a:solidFill>
                  <a:srgbClr val="0070C0"/>
                </a:solidFill>
              </a:rPr>
              <a:t>knowledge</a:t>
            </a:r>
            <a:r>
              <a:rPr lang="en-US" kern="1200" dirty="0"/>
              <a:t> to be encoded in the agent program. </a:t>
            </a:r>
          </a:p>
          <a:p>
            <a:pPr algn="just"/>
            <a:r>
              <a:rPr lang="en-US" b="1" i="1" dirty="0"/>
              <a:t>First</a:t>
            </a:r>
            <a:r>
              <a:rPr lang="en-US" dirty="0"/>
              <a:t>, we need some </a:t>
            </a:r>
            <a:r>
              <a:rPr lang="en-US" dirty="0">
                <a:solidFill>
                  <a:srgbClr val="C00000"/>
                </a:solidFill>
              </a:rPr>
              <a:t>information</a:t>
            </a:r>
            <a:r>
              <a:rPr lang="en-US" dirty="0"/>
              <a:t> about </a:t>
            </a:r>
            <a:r>
              <a:rPr lang="en-US" dirty="0">
                <a:solidFill>
                  <a:srgbClr val="C00000"/>
                </a:solidFill>
              </a:rPr>
              <a:t>how the world changes over time</a:t>
            </a:r>
            <a:r>
              <a:rPr lang="en-US" dirty="0"/>
              <a:t>, which can be divided roughly into two parts: </a:t>
            </a:r>
            <a:r>
              <a:rPr lang="en-US" i="1" dirty="0">
                <a:solidFill>
                  <a:srgbClr val="0070C0"/>
                </a:solidFill>
              </a:rPr>
              <a:t>the effects of the agent’s actions </a:t>
            </a:r>
            <a:r>
              <a:rPr lang="en-US" dirty="0"/>
              <a:t>and </a:t>
            </a:r>
            <a:r>
              <a:rPr lang="en-US" i="1" dirty="0">
                <a:solidFill>
                  <a:srgbClr val="0070C0"/>
                </a:solidFill>
              </a:rPr>
              <a:t>how the world evolves independently of the agent</a:t>
            </a:r>
            <a:r>
              <a:rPr lang="en-US" dirty="0"/>
              <a:t>. </a:t>
            </a:r>
          </a:p>
          <a:p>
            <a:pPr lvl="1" algn="just"/>
            <a:r>
              <a:rPr lang="en-US" dirty="0"/>
              <a:t>For example, when the agent turns the steering wheel clockwise, the car turns to the right, and when it’s raining the car’s cameras can get wet. </a:t>
            </a:r>
          </a:p>
          <a:p>
            <a:pPr algn="just"/>
            <a:r>
              <a:rPr lang="en-US" u="sng" dirty="0"/>
              <a:t>This knowledge about </a:t>
            </a:r>
            <a:r>
              <a:rPr lang="en-US" dirty="0"/>
              <a:t>“</a:t>
            </a:r>
            <a:r>
              <a:rPr lang="en-US" dirty="0">
                <a:solidFill>
                  <a:srgbClr val="C00000"/>
                </a:solidFill>
              </a:rPr>
              <a:t>how the world works</a:t>
            </a:r>
            <a:r>
              <a:rPr lang="en-US" dirty="0"/>
              <a:t>”—whether implemented in simple Boolean circuits or in complete scientific theories—</a:t>
            </a:r>
            <a:r>
              <a:rPr lang="en-US" dirty="0">
                <a:solidFill>
                  <a:srgbClr val="0070C0"/>
                </a:solidFill>
              </a:rPr>
              <a:t>is called </a:t>
            </a:r>
            <a:r>
              <a:rPr lang="en-US" dirty="0"/>
              <a:t>a </a:t>
            </a:r>
            <a:r>
              <a:rPr lang="en-US" dirty="0">
                <a:solidFill>
                  <a:srgbClr val="C00000"/>
                </a:solidFill>
              </a:rPr>
              <a:t>transition model </a:t>
            </a:r>
            <a:r>
              <a:rPr lang="en-US" dirty="0"/>
              <a:t>of the world. </a:t>
            </a:r>
          </a:p>
          <a:p>
            <a:pPr algn="just"/>
            <a:endParaRPr lang="en-US" b="1" i="1" dirty="0"/>
          </a:p>
          <a:p>
            <a:pPr algn="just"/>
            <a:r>
              <a:rPr lang="en-US" b="1" i="1" dirty="0"/>
              <a:t>Second</a:t>
            </a:r>
            <a:r>
              <a:rPr lang="en-US" dirty="0"/>
              <a:t>, we need some information about how the state of the world is reflected in the agent’s percepts. </a:t>
            </a:r>
          </a:p>
          <a:p>
            <a:pPr lvl="1" algn="just"/>
            <a:r>
              <a:rPr lang="en-US" dirty="0"/>
              <a:t>For example, when the car in front initiates braking, one or more illuminated red regions appear in the forward-facing camera image, and, when the camera gets wet, droplet-shaped objects appear in the image partially obscuring the road. </a:t>
            </a:r>
          </a:p>
          <a:p>
            <a:pPr algn="just"/>
            <a:r>
              <a:rPr lang="en-US" u="sng" dirty="0"/>
              <a:t>This kind of knowledge </a:t>
            </a:r>
            <a:r>
              <a:rPr lang="en-US" dirty="0">
                <a:solidFill>
                  <a:srgbClr val="0070C0"/>
                </a:solidFill>
              </a:rPr>
              <a:t>is</a:t>
            </a:r>
            <a:r>
              <a:rPr lang="en-US" dirty="0"/>
              <a:t> </a:t>
            </a:r>
            <a:r>
              <a:rPr lang="en-US" dirty="0">
                <a:solidFill>
                  <a:srgbClr val="0070C0"/>
                </a:solidFill>
              </a:rPr>
              <a:t>called</a:t>
            </a:r>
            <a:r>
              <a:rPr lang="en-US" dirty="0"/>
              <a:t> a </a:t>
            </a:r>
            <a:r>
              <a:rPr lang="en-US" dirty="0">
                <a:solidFill>
                  <a:srgbClr val="C00000"/>
                </a:solidFill>
              </a:rPr>
              <a:t>sensor model</a:t>
            </a:r>
            <a:r>
              <a:rPr lang="en-US" dirty="0"/>
              <a:t>. </a:t>
            </a:r>
          </a:p>
        </p:txBody>
      </p:sp>
      <p:sp>
        <p:nvSpPr>
          <p:cNvPr id="2" name="Slide Number Placeholder 1">
            <a:extLst>
              <a:ext uri="{FF2B5EF4-FFF2-40B4-BE49-F238E27FC236}">
                <a16:creationId xmlns:a16="http://schemas.microsoft.com/office/drawing/2014/main" id="{9D5ADD34-A4A2-9D48-9261-2100343B0B5B}"/>
              </a:ext>
            </a:extLst>
          </p:cNvPr>
          <p:cNvSpPr>
            <a:spLocks noGrp="1"/>
          </p:cNvSpPr>
          <p:nvPr>
            <p:ph type="sldNum" sz="quarter" idx="12"/>
          </p:nvPr>
        </p:nvSpPr>
        <p:spPr/>
        <p:txBody>
          <a:bodyPr/>
          <a:lstStyle/>
          <a:p>
            <a:fld id="{6F5C59D9-7B0B-4A47-B130-1CDBC65A3C5C}" type="slidenum">
              <a:rPr lang="en-US" smtClean="0"/>
              <a:pPr/>
              <a:t>33</a:t>
            </a:fld>
            <a:endParaRPr lang="en-US"/>
          </a:p>
        </p:txBody>
      </p:sp>
    </p:spTree>
    <p:extLst>
      <p:ext uri="{BB962C8B-B14F-4D97-AF65-F5344CB8AC3E}">
        <p14:creationId xmlns:p14="http://schemas.microsoft.com/office/powerpoint/2010/main" val="37535768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Model-based reflex agent(4</a:t>
            </a:r>
            <a:r>
              <a:rPr lang="en-US" baseline="30000" dirty="0"/>
              <a:t>th</a:t>
            </a:r>
            <a:r>
              <a:rPr lang="en-US" dirty="0"/>
              <a:t> Edition)</a:t>
            </a:r>
          </a:p>
        </p:txBody>
      </p:sp>
      <p:sp>
        <p:nvSpPr>
          <p:cNvPr id="6" name="Content Placeholder 5"/>
          <p:cNvSpPr>
            <a:spLocks noGrp="1"/>
          </p:cNvSpPr>
          <p:nvPr>
            <p:ph idx="1"/>
          </p:nvPr>
        </p:nvSpPr>
        <p:spPr/>
        <p:txBody>
          <a:bodyPr>
            <a:normAutofit/>
          </a:bodyPr>
          <a:lstStyle/>
          <a:p>
            <a:pPr algn="just"/>
            <a:r>
              <a:rPr lang="en-US" dirty="0"/>
              <a:t>Together, the transition model and sensor model allow an agent to keep track of the state of the world—to the extent possible given the limitations of the agent’s sensors. </a:t>
            </a:r>
            <a:r>
              <a:rPr lang="en-US" kern="1200" dirty="0"/>
              <a:t>An agent that </a:t>
            </a:r>
            <a:r>
              <a:rPr lang="en-US" kern="1200" dirty="0">
                <a:solidFill>
                  <a:srgbClr val="C00000"/>
                </a:solidFill>
              </a:rPr>
              <a:t>uses such a model </a:t>
            </a:r>
            <a:r>
              <a:rPr lang="en-US" kern="1200" dirty="0"/>
              <a:t>is called a </a:t>
            </a:r>
            <a:r>
              <a:rPr lang="en-US" b="1" kern="1200" dirty="0">
                <a:solidFill>
                  <a:srgbClr val="C00000"/>
                </a:solidFill>
              </a:rPr>
              <a:t>model-based agent</a:t>
            </a:r>
            <a:r>
              <a:rPr lang="en-US" kern="1200" dirty="0"/>
              <a:t>. </a:t>
            </a:r>
            <a:endParaRPr lang="en-US" dirty="0"/>
          </a:p>
        </p:txBody>
      </p:sp>
      <p:sp>
        <p:nvSpPr>
          <p:cNvPr id="2" name="Slide Number Placeholder 1">
            <a:extLst>
              <a:ext uri="{FF2B5EF4-FFF2-40B4-BE49-F238E27FC236}">
                <a16:creationId xmlns:a16="http://schemas.microsoft.com/office/drawing/2014/main" id="{9D5ADD34-A4A2-9D48-9261-2100343B0B5B}"/>
              </a:ext>
            </a:extLst>
          </p:cNvPr>
          <p:cNvSpPr>
            <a:spLocks noGrp="1"/>
          </p:cNvSpPr>
          <p:nvPr>
            <p:ph type="sldNum" sz="quarter" idx="12"/>
          </p:nvPr>
        </p:nvSpPr>
        <p:spPr/>
        <p:txBody>
          <a:bodyPr/>
          <a:lstStyle/>
          <a:p>
            <a:fld id="{6F5C59D9-7B0B-4A47-B130-1CDBC65A3C5C}" type="slidenum">
              <a:rPr lang="en-US" smtClean="0"/>
              <a:pPr/>
              <a:t>34</a:t>
            </a:fld>
            <a:endParaRPr lang="en-US"/>
          </a:p>
        </p:txBody>
      </p:sp>
    </p:spTree>
    <p:extLst>
      <p:ext uri="{BB962C8B-B14F-4D97-AF65-F5344CB8AC3E}">
        <p14:creationId xmlns:p14="http://schemas.microsoft.com/office/powerpoint/2010/main" val="39315492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Goal-based agent</a:t>
            </a:r>
          </a:p>
        </p:txBody>
      </p:sp>
      <p:sp>
        <p:nvSpPr>
          <p:cNvPr id="7" name="Content Placeholder 6"/>
          <p:cNvSpPr>
            <a:spLocks noGrp="1"/>
          </p:cNvSpPr>
          <p:nvPr>
            <p:ph idx="1"/>
          </p:nvPr>
        </p:nvSpPr>
        <p:spPr/>
        <p:txBody>
          <a:bodyPr/>
          <a:lstStyle/>
          <a:p>
            <a:r>
              <a:rPr lang="en-US" dirty="0"/>
              <a:t>The agent </a:t>
            </a:r>
            <a:r>
              <a:rPr lang="en-US" dirty="0">
                <a:solidFill>
                  <a:srgbClr val="0070C0"/>
                </a:solidFill>
              </a:rPr>
              <a:t>uses goal information </a:t>
            </a:r>
            <a:r>
              <a:rPr lang="en-US" dirty="0"/>
              <a:t>to </a:t>
            </a:r>
            <a:r>
              <a:rPr lang="en-US" dirty="0">
                <a:solidFill>
                  <a:srgbClr val="C00000"/>
                </a:solidFill>
              </a:rPr>
              <a:t>select between possible actions </a:t>
            </a:r>
            <a:r>
              <a:rPr lang="en-US" dirty="0"/>
              <a:t>in the current state.</a:t>
            </a:r>
          </a:p>
        </p:txBody>
      </p:sp>
      <p:pic>
        <p:nvPicPr>
          <p:cNvPr id="2" name="Picture 1">
            <a:extLst>
              <a:ext uri="{FF2B5EF4-FFF2-40B4-BE49-F238E27FC236}">
                <a16:creationId xmlns:a16="http://schemas.microsoft.com/office/drawing/2014/main" id="{86645128-35E8-5642-BCB1-07B6521CB89A}"/>
              </a:ext>
            </a:extLst>
          </p:cNvPr>
          <p:cNvPicPr>
            <a:picLocks noChangeAspect="1"/>
          </p:cNvPicPr>
          <p:nvPr/>
        </p:nvPicPr>
        <p:blipFill>
          <a:blip r:embed="rId3"/>
          <a:stretch>
            <a:fillRect/>
          </a:stretch>
        </p:blipFill>
        <p:spPr>
          <a:xfrm>
            <a:off x="2302810" y="2358394"/>
            <a:ext cx="7586381" cy="4351013"/>
          </a:xfrm>
          <a:prstGeom prst="rect">
            <a:avLst/>
          </a:prstGeom>
        </p:spPr>
      </p:pic>
      <p:sp>
        <p:nvSpPr>
          <p:cNvPr id="3" name="Slide Number Placeholder 2">
            <a:extLst>
              <a:ext uri="{FF2B5EF4-FFF2-40B4-BE49-F238E27FC236}">
                <a16:creationId xmlns:a16="http://schemas.microsoft.com/office/drawing/2014/main" id="{D14B818E-E2A7-B141-AC1D-763597555FDA}"/>
              </a:ext>
            </a:extLst>
          </p:cNvPr>
          <p:cNvSpPr>
            <a:spLocks noGrp="1"/>
          </p:cNvSpPr>
          <p:nvPr>
            <p:ph type="sldNum" sz="quarter" idx="12"/>
          </p:nvPr>
        </p:nvSpPr>
        <p:spPr/>
        <p:txBody>
          <a:bodyPr/>
          <a:lstStyle/>
          <a:p>
            <a:fld id="{6F5C59D9-7B0B-4A47-B130-1CDBC65A3C5C}"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Goal-based agent</a:t>
            </a:r>
          </a:p>
        </p:txBody>
      </p:sp>
      <p:sp>
        <p:nvSpPr>
          <p:cNvPr id="4" name="Content Placeholder 3">
            <a:extLst>
              <a:ext uri="{FF2B5EF4-FFF2-40B4-BE49-F238E27FC236}">
                <a16:creationId xmlns:a16="http://schemas.microsoft.com/office/drawing/2014/main" id="{4E31E2E7-537F-1E44-B98B-22CC093830CB}"/>
              </a:ext>
            </a:extLst>
          </p:cNvPr>
          <p:cNvSpPr>
            <a:spLocks noGrp="1"/>
          </p:cNvSpPr>
          <p:nvPr>
            <p:ph idx="1"/>
          </p:nvPr>
        </p:nvSpPr>
        <p:spPr/>
        <p:txBody>
          <a:bodyPr>
            <a:normAutofit lnSpcReduction="10000"/>
          </a:bodyPr>
          <a:lstStyle/>
          <a:p>
            <a:pPr algn="just"/>
            <a:r>
              <a:rPr lang="en-US" dirty="0"/>
              <a:t>Knowing </a:t>
            </a:r>
            <a:r>
              <a:rPr lang="en-US" dirty="0">
                <a:solidFill>
                  <a:srgbClr val="0070C0"/>
                </a:solidFill>
              </a:rPr>
              <a:t>something about the current state </a:t>
            </a:r>
            <a:r>
              <a:rPr lang="en-US" dirty="0"/>
              <a:t>of the environment </a:t>
            </a:r>
            <a:r>
              <a:rPr lang="en-US" dirty="0">
                <a:solidFill>
                  <a:srgbClr val="C00000"/>
                </a:solidFill>
              </a:rPr>
              <a:t>is not always enough to decide what to do</a:t>
            </a:r>
            <a:r>
              <a:rPr lang="en-US" dirty="0"/>
              <a:t>. </a:t>
            </a:r>
          </a:p>
          <a:p>
            <a:pPr lvl="1" algn="just"/>
            <a:r>
              <a:rPr lang="en-US" dirty="0"/>
              <a:t>For example, at a road junction, the taxi can turn left, turn right, or go straight on. The correct decision depends on where the taxi is trying to get to.</a:t>
            </a:r>
          </a:p>
          <a:p>
            <a:pPr lvl="2" algn="just"/>
            <a:endParaRPr lang="en-US" sz="1400" dirty="0"/>
          </a:p>
          <a:p>
            <a:pPr algn="just"/>
            <a:r>
              <a:rPr lang="en-US" dirty="0"/>
              <a:t>In other words, as well as a current state description, </a:t>
            </a:r>
            <a:r>
              <a:rPr lang="en-US" dirty="0">
                <a:solidFill>
                  <a:srgbClr val="0070C0"/>
                </a:solidFill>
              </a:rPr>
              <a:t>the agent needs some sort of </a:t>
            </a:r>
            <a:r>
              <a:rPr lang="en-US" b="1" dirty="0">
                <a:solidFill>
                  <a:srgbClr val="0070C0"/>
                </a:solidFill>
              </a:rPr>
              <a:t>goal </a:t>
            </a:r>
            <a:r>
              <a:rPr lang="en-US" dirty="0">
                <a:solidFill>
                  <a:srgbClr val="0070C0"/>
                </a:solidFill>
              </a:rPr>
              <a:t>information </a:t>
            </a:r>
            <a:r>
              <a:rPr lang="en-US" dirty="0"/>
              <a:t>that </a:t>
            </a:r>
            <a:r>
              <a:rPr lang="en-US" i="1" dirty="0"/>
              <a:t>describes situations </a:t>
            </a:r>
            <a:r>
              <a:rPr lang="en-US" dirty="0"/>
              <a:t>that are desirable</a:t>
            </a:r>
          </a:p>
          <a:p>
            <a:pPr lvl="1" algn="just"/>
            <a:r>
              <a:rPr lang="en-US" dirty="0"/>
              <a:t>for example, being at the passenger’s destination. </a:t>
            </a:r>
          </a:p>
          <a:p>
            <a:pPr lvl="2" algn="just"/>
            <a:endParaRPr lang="en-US" sz="1400" dirty="0"/>
          </a:p>
          <a:p>
            <a:pPr algn="just"/>
            <a:r>
              <a:rPr lang="en-US" dirty="0"/>
              <a:t>The agent program </a:t>
            </a:r>
            <a:r>
              <a:rPr lang="en-US" dirty="0">
                <a:solidFill>
                  <a:srgbClr val="0070C0"/>
                </a:solidFill>
              </a:rPr>
              <a:t>can combine </a:t>
            </a:r>
            <a:r>
              <a:rPr lang="en-US" dirty="0"/>
              <a:t>this with the model (the same information as was used in the model- based reflex agent) </a:t>
            </a:r>
            <a:r>
              <a:rPr lang="en-US" dirty="0">
                <a:solidFill>
                  <a:srgbClr val="0070C0"/>
                </a:solidFill>
              </a:rPr>
              <a:t>to choose actions that achieve the goal</a:t>
            </a:r>
            <a:r>
              <a:rPr lang="en-US" dirty="0"/>
              <a:t>. </a:t>
            </a:r>
          </a:p>
          <a:p>
            <a:pPr algn="just"/>
            <a:endParaRPr lang="en-US" dirty="0"/>
          </a:p>
        </p:txBody>
      </p:sp>
      <p:sp>
        <p:nvSpPr>
          <p:cNvPr id="2" name="Slide Number Placeholder 1">
            <a:extLst>
              <a:ext uri="{FF2B5EF4-FFF2-40B4-BE49-F238E27FC236}">
                <a16:creationId xmlns:a16="http://schemas.microsoft.com/office/drawing/2014/main" id="{37141543-218A-D142-9567-4EEB3BF36A84}"/>
              </a:ext>
            </a:extLst>
          </p:cNvPr>
          <p:cNvSpPr>
            <a:spLocks noGrp="1"/>
          </p:cNvSpPr>
          <p:nvPr>
            <p:ph type="sldNum" sz="quarter" idx="12"/>
          </p:nvPr>
        </p:nvSpPr>
        <p:spPr/>
        <p:txBody>
          <a:bodyPr/>
          <a:lstStyle/>
          <a:p>
            <a:fld id="{6F5C59D9-7B0B-4A47-B130-1CDBC65A3C5C}" type="slidenum">
              <a:rPr lang="en-US" smtClean="0"/>
              <a:pPr/>
              <a:t>36</a:t>
            </a:fld>
            <a:endParaRPr lang="en-US"/>
          </a:p>
        </p:txBody>
      </p:sp>
    </p:spTree>
    <p:extLst>
      <p:ext uri="{BB962C8B-B14F-4D97-AF65-F5344CB8AC3E}">
        <p14:creationId xmlns:p14="http://schemas.microsoft.com/office/powerpoint/2010/main" val="10290328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25400"/>
            <a:ext cx="12192000" cy="1143000"/>
          </a:xfrm>
        </p:spPr>
        <p:txBody>
          <a:bodyPr/>
          <a:lstStyle/>
          <a:p>
            <a:r>
              <a:rPr lang="en-US" dirty="0"/>
              <a:t>Utility-based agent</a:t>
            </a:r>
          </a:p>
        </p:txBody>
      </p:sp>
      <p:sp>
        <p:nvSpPr>
          <p:cNvPr id="6" name="Content Placeholder 5"/>
          <p:cNvSpPr>
            <a:spLocks noGrp="1"/>
          </p:cNvSpPr>
          <p:nvPr>
            <p:ph idx="1"/>
          </p:nvPr>
        </p:nvSpPr>
        <p:spPr>
          <a:xfrm>
            <a:off x="406400" y="1397000"/>
            <a:ext cx="11379200" cy="5080000"/>
          </a:xfrm>
        </p:spPr>
        <p:txBody>
          <a:bodyPr/>
          <a:lstStyle/>
          <a:p>
            <a:pPr algn="just"/>
            <a:r>
              <a:rPr lang="en-US" dirty="0"/>
              <a:t>The agent uses a </a:t>
            </a:r>
            <a:r>
              <a:rPr lang="en-US" dirty="0">
                <a:solidFill>
                  <a:srgbClr val="C00000"/>
                </a:solidFill>
              </a:rPr>
              <a:t>utility function </a:t>
            </a:r>
            <a:r>
              <a:rPr lang="en-US" dirty="0"/>
              <a:t>to </a:t>
            </a:r>
            <a:r>
              <a:rPr lang="en-US" dirty="0">
                <a:solidFill>
                  <a:srgbClr val="0070C0"/>
                </a:solidFill>
              </a:rPr>
              <a:t>evaluate the desirability </a:t>
            </a:r>
            <a:r>
              <a:rPr lang="en-US" dirty="0"/>
              <a:t>of states that could result from each possible action.</a:t>
            </a:r>
          </a:p>
          <a:p>
            <a:endParaRPr lang="en-US" dirty="0"/>
          </a:p>
        </p:txBody>
      </p:sp>
      <p:pic>
        <p:nvPicPr>
          <p:cNvPr id="4" name="Picture 3">
            <a:extLst>
              <a:ext uri="{FF2B5EF4-FFF2-40B4-BE49-F238E27FC236}">
                <a16:creationId xmlns:a16="http://schemas.microsoft.com/office/drawing/2014/main" id="{0278C862-C925-8D41-8619-F6A35C218DD4}"/>
              </a:ext>
            </a:extLst>
          </p:cNvPr>
          <p:cNvPicPr>
            <a:picLocks noChangeAspect="1"/>
          </p:cNvPicPr>
          <p:nvPr/>
        </p:nvPicPr>
        <p:blipFill>
          <a:blip r:embed="rId3"/>
          <a:stretch>
            <a:fillRect/>
          </a:stretch>
        </p:blipFill>
        <p:spPr>
          <a:xfrm>
            <a:off x="2293514" y="2290731"/>
            <a:ext cx="7406640" cy="4491069"/>
          </a:xfrm>
          <a:prstGeom prst="rect">
            <a:avLst/>
          </a:prstGeom>
        </p:spPr>
      </p:pic>
      <p:sp>
        <p:nvSpPr>
          <p:cNvPr id="2" name="Slide Number Placeholder 1">
            <a:extLst>
              <a:ext uri="{FF2B5EF4-FFF2-40B4-BE49-F238E27FC236}">
                <a16:creationId xmlns:a16="http://schemas.microsoft.com/office/drawing/2014/main" id="{8A99D0D8-F418-BB46-BCF1-62565D02AF1F}"/>
              </a:ext>
            </a:extLst>
          </p:cNvPr>
          <p:cNvSpPr>
            <a:spLocks noGrp="1"/>
          </p:cNvSpPr>
          <p:nvPr>
            <p:ph type="sldNum" sz="quarter" idx="12"/>
          </p:nvPr>
        </p:nvSpPr>
        <p:spPr/>
        <p:txBody>
          <a:bodyPr/>
          <a:lstStyle/>
          <a:p>
            <a:fld id="{6F5C59D9-7B0B-4A47-B130-1CDBC65A3C5C}"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25400"/>
            <a:ext cx="12192000" cy="1143000"/>
          </a:xfrm>
        </p:spPr>
        <p:txBody>
          <a:bodyPr/>
          <a:lstStyle/>
          <a:p>
            <a:r>
              <a:rPr lang="en-US" dirty="0"/>
              <a:t>Utility-based agent</a:t>
            </a:r>
          </a:p>
        </p:txBody>
      </p:sp>
      <p:sp>
        <p:nvSpPr>
          <p:cNvPr id="6" name="Content Placeholder 5"/>
          <p:cNvSpPr>
            <a:spLocks noGrp="1"/>
          </p:cNvSpPr>
          <p:nvPr>
            <p:ph idx="1"/>
          </p:nvPr>
        </p:nvSpPr>
        <p:spPr>
          <a:xfrm>
            <a:off x="406400" y="1397000"/>
            <a:ext cx="11379200" cy="5080000"/>
          </a:xfrm>
        </p:spPr>
        <p:txBody>
          <a:bodyPr>
            <a:normAutofit fontScale="92500" lnSpcReduction="10000"/>
          </a:bodyPr>
          <a:lstStyle/>
          <a:p>
            <a:pPr algn="just"/>
            <a:r>
              <a:rPr lang="en-US" dirty="0"/>
              <a:t>Goals alone </a:t>
            </a:r>
            <a:r>
              <a:rPr lang="en-US" dirty="0">
                <a:solidFill>
                  <a:srgbClr val="C00000"/>
                </a:solidFill>
              </a:rPr>
              <a:t>are not enough </a:t>
            </a:r>
            <a:r>
              <a:rPr lang="en-US" dirty="0">
                <a:solidFill>
                  <a:srgbClr val="0070C0"/>
                </a:solidFill>
              </a:rPr>
              <a:t>to generate high-quality behavior</a:t>
            </a:r>
            <a:r>
              <a:rPr lang="en-US" dirty="0"/>
              <a:t> in most environments. </a:t>
            </a:r>
          </a:p>
          <a:p>
            <a:pPr lvl="1" algn="just"/>
            <a:r>
              <a:rPr lang="en-US" dirty="0"/>
              <a:t>For example, many action sequences will get the taxi to its destination (thereby achieving the goal) </a:t>
            </a:r>
            <a:r>
              <a:rPr lang="en-US" dirty="0">
                <a:solidFill>
                  <a:srgbClr val="C00000"/>
                </a:solidFill>
              </a:rPr>
              <a:t>but some</a:t>
            </a:r>
            <a:r>
              <a:rPr lang="en-US" dirty="0"/>
              <a:t> are quicker, safer, more reliable, or cheaper than others. </a:t>
            </a:r>
          </a:p>
          <a:p>
            <a:pPr algn="just"/>
            <a:r>
              <a:rPr lang="en-US" dirty="0"/>
              <a:t>Goals just </a:t>
            </a:r>
            <a:r>
              <a:rPr lang="en-US" dirty="0">
                <a:solidFill>
                  <a:srgbClr val="C00000"/>
                </a:solidFill>
              </a:rPr>
              <a:t>provide a crude binary distinction between </a:t>
            </a:r>
            <a:r>
              <a:rPr lang="en-US" dirty="0"/>
              <a:t>“</a:t>
            </a:r>
            <a:r>
              <a:rPr lang="en-US" dirty="0">
                <a:solidFill>
                  <a:srgbClr val="0070C0"/>
                </a:solidFill>
              </a:rPr>
              <a:t>happy</a:t>
            </a:r>
            <a:r>
              <a:rPr lang="en-US" dirty="0"/>
              <a:t>” and “</a:t>
            </a:r>
            <a:r>
              <a:rPr lang="en-US" dirty="0">
                <a:solidFill>
                  <a:srgbClr val="0070C0"/>
                </a:solidFill>
              </a:rPr>
              <a:t>unhappy</a:t>
            </a:r>
            <a:r>
              <a:rPr lang="en-US" dirty="0"/>
              <a:t>” states. </a:t>
            </a:r>
          </a:p>
          <a:p>
            <a:pPr algn="just"/>
            <a:r>
              <a:rPr lang="en-US" dirty="0"/>
              <a:t>A more general performance measure should allow a comparison of different world states according to exactly how happy they would make the agent. </a:t>
            </a:r>
          </a:p>
          <a:p>
            <a:pPr lvl="1" algn="just"/>
            <a:r>
              <a:rPr lang="en-US" dirty="0"/>
              <a:t>Because “happy” does not sound very scientific, economists and computer scientists use the term </a:t>
            </a:r>
            <a:r>
              <a:rPr lang="en-US" dirty="0">
                <a:solidFill>
                  <a:srgbClr val="C00000"/>
                </a:solidFill>
              </a:rPr>
              <a:t>utility</a:t>
            </a:r>
            <a:r>
              <a:rPr lang="en-US" b="1" dirty="0"/>
              <a:t> </a:t>
            </a:r>
            <a:r>
              <a:rPr lang="en-US" dirty="0"/>
              <a:t>instead.</a:t>
            </a:r>
          </a:p>
          <a:p>
            <a:pPr algn="just"/>
            <a:r>
              <a:rPr lang="en-US" dirty="0">
                <a:solidFill>
                  <a:srgbClr val="C00000"/>
                </a:solidFill>
              </a:rPr>
              <a:t>Utility function </a:t>
            </a:r>
            <a:r>
              <a:rPr lang="en-US" dirty="0"/>
              <a:t>maps a state or a sequence of states onto a real number =&gt; degree of happiness </a:t>
            </a:r>
          </a:p>
          <a:p>
            <a:pPr marL="0" indent="0" algn="just">
              <a:buNone/>
            </a:pPr>
            <a:endParaRPr lang="en-US" dirty="0"/>
          </a:p>
        </p:txBody>
      </p:sp>
      <p:sp>
        <p:nvSpPr>
          <p:cNvPr id="2" name="Slide Number Placeholder 1">
            <a:extLst>
              <a:ext uri="{FF2B5EF4-FFF2-40B4-BE49-F238E27FC236}">
                <a16:creationId xmlns:a16="http://schemas.microsoft.com/office/drawing/2014/main" id="{FC61249A-62EB-FA4F-90DB-3CA15C05DC42}"/>
              </a:ext>
            </a:extLst>
          </p:cNvPr>
          <p:cNvSpPr>
            <a:spLocks noGrp="1"/>
          </p:cNvSpPr>
          <p:nvPr>
            <p:ph type="sldNum" sz="quarter" idx="12"/>
          </p:nvPr>
        </p:nvSpPr>
        <p:spPr/>
        <p:txBody>
          <a:bodyPr/>
          <a:lstStyle/>
          <a:p>
            <a:fld id="{6F5C59D9-7B0B-4A47-B130-1CDBC65A3C5C}" type="slidenum">
              <a:rPr lang="en-US" smtClean="0"/>
              <a:pPr/>
              <a:t>38</a:t>
            </a:fld>
            <a:endParaRPr lang="en-US"/>
          </a:p>
        </p:txBody>
      </p:sp>
    </p:spTree>
    <p:extLst>
      <p:ext uri="{BB962C8B-B14F-4D97-AF65-F5344CB8AC3E}">
        <p14:creationId xmlns:p14="http://schemas.microsoft.com/office/powerpoint/2010/main" val="34412101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b="1" dirty="0"/>
              <a:t>Learning agents </a:t>
            </a:r>
            <a:endParaRPr lang="en-US" dirty="0"/>
          </a:p>
        </p:txBody>
      </p:sp>
      <p:sp>
        <p:nvSpPr>
          <p:cNvPr id="6" name="Content Placeholder 5"/>
          <p:cNvSpPr>
            <a:spLocks noGrp="1"/>
          </p:cNvSpPr>
          <p:nvPr>
            <p:ph idx="1"/>
          </p:nvPr>
        </p:nvSpPr>
        <p:spPr/>
        <p:txBody>
          <a:bodyPr/>
          <a:lstStyle/>
          <a:p>
            <a:r>
              <a:rPr lang="en-US" dirty="0"/>
              <a:t>Where does learning come in?</a:t>
            </a:r>
          </a:p>
          <a:p>
            <a:endParaRPr lang="en-US" dirty="0"/>
          </a:p>
        </p:txBody>
      </p:sp>
      <p:pic>
        <p:nvPicPr>
          <p:cNvPr id="2" name="Picture 1">
            <a:extLst>
              <a:ext uri="{FF2B5EF4-FFF2-40B4-BE49-F238E27FC236}">
                <a16:creationId xmlns:a16="http://schemas.microsoft.com/office/drawing/2014/main" id="{05BC5295-074B-1648-BB8B-51F4435977E9}"/>
              </a:ext>
            </a:extLst>
          </p:cNvPr>
          <p:cNvPicPr>
            <a:picLocks noChangeAspect="1"/>
          </p:cNvPicPr>
          <p:nvPr/>
        </p:nvPicPr>
        <p:blipFill>
          <a:blip r:embed="rId3"/>
          <a:stretch>
            <a:fillRect/>
          </a:stretch>
        </p:blipFill>
        <p:spPr>
          <a:xfrm>
            <a:off x="2132848" y="2345572"/>
            <a:ext cx="7604974" cy="4239448"/>
          </a:xfrm>
          <a:prstGeom prst="rect">
            <a:avLst/>
          </a:prstGeom>
        </p:spPr>
      </p:pic>
      <p:sp>
        <p:nvSpPr>
          <p:cNvPr id="3" name="Slide Number Placeholder 2">
            <a:extLst>
              <a:ext uri="{FF2B5EF4-FFF2-40B4-BE49-F238E27FC236}">
                <a16:creationId xmlns:a16="http://schemas.microsoft.com/office/drawing/2014/main" id="{E742EB52-27EE-A94C-913E-01D56C559C2B}"/>
              </a:ext>
            </a:extLst>
          </p:cNvPr>
          <p:cNvSpPr>
            <a:spLocks noGrp="1"/>
          </p:cNvSpPr>
          <p:nvPr>
            <p:ph type="sldNum" sz="quarter" idx="12"/>
          </p:nvPr>
        </p:nvSpPr>
        <p:spPr/>
        <p:txBody>
          <a:bodyPr/>
          <a:lstStyle/>
          <a:p>
            <a:fld id="{6F5C59D9-7B0B-4A47-B130-1CDBC65A3C5C}" type="slidenum">
              <a:rPr lang="en-US" smtClean="0"/>
              <a:pPr/>
              <a:t>39</a:t>
            </a:fld>
            <a:endParaRPr lang="en-US"/>
          </a:p>
        </p:txBody>
      </p:sp>
    </p:spTree>
    <p:extLst>
      <p:ext uri="{BB962C8B-B14F-4D97-AF65-F5344CB8AC3E}">
        <p14:creationId xmlns:p14="http://schemas.microsoft.com/office/powerpoint/2010/main" val="3485532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09159-EC43-834C-9E23-F7A06F2FA819}"/>
              </a:ext>
            </a:extLst>
          </p:cNvPr>
          <p:cNvSpPr>
            <a:spLocks noGrp="1"/>
          </p:cNvSpPr>
          <p:nvPr>
            <p:ph type="title"/>
          </p:nvPr>
        </p:nvSpPr>
        <p:spPr/>
        <p:txBody>
          <a:bodyPr/>
          <a:lstStyle/>
          <a:p>
            <a:r>
              <a:rPr lang="en-US" dirty="0"/>
              <a:t>Agents And Environments </a:t>
            </a:r>
          </a:p>
        </p:txBody>
      </p:sp>
      <p:sp>
        <p:nvSpPr>
          <p:cNvPr id="3" name="Content Placeholder 2">
            <a:extLst>
              <a:ext uri="{FF2B5EF4-FFF2-40B4-BE49-F238E27FC236}">
                <a16:creationId xmlns:a16="http://schemas.microsoft.com/office/drawing/2014/main" id="{30375E8C-0272-704C-86EA-B1548BBE588E}"/>
              </a:ext>
            </a:extLst>
          </p:cNvPr>
          <p:cNvSpPr>
            <a:spLocks noGrp="1"/>
          </p:cNvSpPr>
          <p:nvPr>
            <p:ph idx="1"/>
          </p:nvPr>
        </p:nvSpPr>
        <p:spPr/>
        <p:txBody>
          <a:bodyPr>
            <a:normAutofit/>
          </a:bodyPr>
          <a:lstStyle/>
          <a:p>
            <a:pPr algn="just"/>
            <a:r>
              <a:rPr lang="en-US" sz="2800" dirty="0"/>
              <a:t>An </a:t>
            </a:r>
            <a:r>
              <a:rPr lang="en-US" sz="2800" b="1" dirty="0">
                <a:solidFill>
                  <a:srgbClr val="C00000"/>
                </a:solidFill>
              </a:rPr>
              <a:t>agent</a:t>
            </a:r>
            <a:r>
              <a:rPr lang="en-US" sz="2800" b="1" dirty="0"/>
              <a:t> </a:t>
            </a:r>
            <a:r>
              <a:rPr lang="en-US" sz="2800" dirty="0"/>
              <a:t>is anything that can be viewed as </a:t>
            </a:r>
            <a:r>
              <a:rPr lang="en-US" sz="2800" dirty="0">
                <a:solidFill>
                  <a:srgbClr val="0070C0"/>
                </a:solidFill>
              </a:rPr>
              <a:t>perceiving</a:t>
            </a:r>
            <a:r>
              <a:rPr lang="en-US" sz="2800" dirty="0"/>
              <a:t> its</a:t>
            </a:r>
            <a:r>
              <a:rPr lang="en-US" sz="2800" dirty="0">
                <a:solidFill>
                  <a:srgbClr val="0070C0"/>
                </a:solidFill>
              </a:rPr>
              <a:t> </a:t>
            </a:r>
            <a:r>
              <a:rPr lang="en-US" sz="2800" b="1" dirty="0">
                <a:solidFill>
                  <a:srgbClr val="0070C0"/>
                </a:solidFill>
              </a:rPr>
              <a:t>environment</a:t>
            </a:r>
            <a:r>
              <a:rPr lang="en-US" sz="2800" b="1" dirty="0"/>
              <a:t> </a:t>
            </a:r>
            <a:r>
              <a:rPr lang="en-US" sz="2800" i="1" dirty="0"/>
              <a:t>through</a:t>
            </a:r>
            <a:r>
              <a:rPr lang="en-US" sz="2800" dirty="0"/>
              <a:t> </a:t>
            </a:r>
            <a:r>
              <a:rPr lang="en-US" sz="2800" b="1" dirty="0">
                <a:solidFill>
                  <a:srgbClr val="00B050"/>
                </a:solidFill>
              </a:rPr>
              <a:t>sensors</a:t>
            </a:r>
            <a:r>
              <a:rPr lang="en-US" sz="2800" b="1" dirty="0"/>
              <a:t> </a:t>
            </a:r>
            <a:r>
              <a:rPr lang="en-US" sz="2800" dirty="0"/>
              <a:t>and </a:t>
            </a:r>
            <a:r>
              <a:rPr lang="en-US" sz="2800" dirty="0">
                <a:solidFill>
                  <a:srgbClr val="0070C0"/>
                </a:solidFill>
              </a:rPr>
              <a:t>acting</a:t>
            </a:r>
            <a:r>
              <a:rPr lang="en-US" sz="2800" dirty="0"/>
              <a:t> upon that environment </a:t>
            </a:r>
            <a:r>
              <a:rPr lang="en-US" sz="2800" i="1" dirty="0"/>
              <a:t>through</a:t>
            </a:r>
            <a:r>
              <a:rPr lang="en-US" sz="2800" dirty="0"/>
              <a:t> </a:t>
            </a:r>
            <a:r>
              <a:rPr lang="en-US" sz="2800" b="1" dirty="0">
                <a:solidFill>
                  <a:srgbClr val="00B050"/>
                </a:solidFill>
              </a:rPr>
              <a:t>actuators</a:t>
            </a:r>
            <a:r>
              <a:rPr lang="en-US" sz="2800" dirty="0"/>
              <a:t>. </a:t>
            </a:r>
          </a:p>
          <a:p>
            <a:endParaRPr lang="en-US" sz="2800" dirty="0"/>
          </a:p>
          <a:p>
            <a:endParaRPr lang="en-US" sz="2800" dirty="0"/>
          </a:p>
          <a:p>
            <a:endParaRPr lang="en-US" sz="2800" dirty="0"/>
          </a:p>
          <a:p>
            <a:endParaRPr lang="en-US" sz="2800" dirty="0"/>
          </a:p>
          <a:p>
            <a:endParaRPr lang="en-US" sz="2800" dirty="0"/>
          </a:p>
          <a:p>
            <a:endParaRPr lang="en-US" sz="2800" dirty="0"/>
          </a:p>
          <a:p>
            <a:pPr marL="0" indent="0">
              <a:buNone/>
            </a:pPr>
            <a:endParaRPr lang="en-US" sz="2800" dirty="0"/>
          </a:p>
        </p:txBody>
      </p:sp>
      <p:grpSp>
        <p:nvGrpSpPr>
          <p:cNvPr id="4" name="Group 3">
            <a:extLst>
              <a:ext uri="{FF2B5EF4-FFF2-40B4-BE49-F238E27FC236}">
                <a16:creationId xmlns:a16="http://schemas.microsoft.com/office/drawing/2014/main" id="{264CBA25-43E0-014D-A861-858AF6266CDB}"/>
              </a:ext>
            </a:extLst>
          </p:cNvPr>
          <p:cNvGrpSpPr/>
          <p:nvPr/>
        </p:nvGrpSpPr>
        <p:grpSpPr>
          <a:xfrm>
            <a:off x="2987073" y="3066669"/>
            <a:ext cx="6217853" cy="2800731"/>
            <a:chOff x="4616215" y="3194447"/>
            <a:chExt cx="4052397" cy="1434703"/>
          </a:xfrm>
        </p:grpSpPr>
        <p:sp>
          <p:nvSpPr>
            <p:cNvPr id="5" name="AutoShape 7">
              <a:extLst>
                <a:ext uri="{FF2B5EF4-FFF2-40B4-BE49-F238E27FC236}">
                  <a16:creationId xmlns:a16="http://schemas.microsoft.com/office/drawing/2014/main" id="{3B79F173-2358-7448-8862-C7A8961CA44C}"/>
                </a:ext>
              </a:extLst>
            </p:cNvPr>
            <p:cNvSpPr>
              <a:spLocks/>
            </p:cNvSpPr>
            <p:nvPr/>
          </p:nvSpPr>
          <p:spPr bwMode="auto">
            <a:xfrm>
              <a:off x="4616215" y="3200398"/>
              <a:ext cx="1919558" cy="1309688"/>
            </a:xfrm>
            <a:prstGeom prst="roundRect">
              <a:avLst>
                <a:gd name="adj" fmla="val 10912"/>
              </a:avLst>
            </a:prstGeom>
            <a:solidFill>
              <a:srgbClr val="9FB0D1"/>
            </a:solidFill>
            <a:ln w="12700">
              <a:solidFill>
                <a:schemeClr val="tx1"/>
              </a:solidFill>
              <a:round/>
              <a:headEnd/>
              <a:tailEnd/>
            </a:ln>
          </p:spPr>
          <p:txBody>
            <a:bodyPr lIns="0" tIns="0" rIns="0" bIns="0"/>
            <a:lstStyle/>
            <a:p>
              <a:endParaRPr lang="en-US" sz="2133">
                <a:latin typeface="Calibri" pitchFamily="34" charset="0"/>
              </a:endParaRPr>
            </a:p>
          </p:txBody>
        </p:sp>
        <p:sp>
          <p:nvSpPr>
            <p:cNvPr id="6" name="Line 8">
              <a:extLst>
                <a:ext uri="{FF2B5EF4-FFF2-40B4-BE49-F238E27FC236}">
                  <a16:creationId xmlns:a16="http://schemas.microsoft.com/office/drawing/2014/main" id="{67139B71-C161-1E49-8DD5-446376CB526D}"/>
                </a:ext>
              </a:extLst>
            </p:cNvPr>
            <p:cNvSpPr>
              <a:spLocks noChangeShapeType="1"/>
            </p:cNvSpPr>
            <p:nvPr/>
          </p:nvSpPr>
          <p:spPr bwMode="auto">
            <a:xfrm rot="10800000" flipH="1">
              <a:off x="5611414" y="3672670"/>
              <a:ext cx="0" cy="531019"/>
            </a:xfrm>
            <a:prstGeom prst="line">
              <a:avLst/>
            </a:prstGeom>
            <a:noFill/>
            <a:ln w="25400">
              <a:solidFill>
                <a:schemeClr val="tx1"/>
              </a:solidFill>
              <a:round/>
              <a:headEnd type="stealth" w="med" len="med"/>
              <a:tailEnd/>
            </a:ln>
          </p:spPr>
          <p:txBody>
            <a:bodyPr lIns="91439" tIns="45719" rIns="91439" bIns="45719"/>
            <a:lstStyle/>
            <a:p>
              <a:endParaRPr lang="en-US" sz="2133">
                <a:latin typeface="Calibri" pitchFamily="34" charset="0"/>
              </a:endParaRPr>
            </a:p>
          </p:txBody>
        </p:sp>
        <p:sp>
          <p:nvSpPr>
            <p:cNvPr id="7" name="Rectangle 9">
              <a:extLst>
                <a:ext uri="{FF2B5EF4-FFF2-40B4-BE49-F238E27FC236}">
                  <a16:creationId xmlns:a16="http://schemas.microsoft.com/office/drawing/2014/main" id="{AB87A884-2AA8-AC4C-8227-79A23ABD911E}"/>
                </a:ext>
              </a:extLst>
            </p:cNvPr>
            <p:cNvSpPr>
              <a:spLocks/>
            </p:cNvSpPr>
            <p:nvPr/>
          </p:nvSpPr>
          <p:spPr bwMode="auto">
            <a:xfrm rot="16200000">
              <a:off x="4687016" y="3598189"/>
              <a:ext cx="564897" cy="493220"/>
            </a:xfrm>
            <a:prstGeom prst="rect">
              <a:avLst/>
            </a:prstGeom>
            <a:noFill/>
            <a:ln w="12700">
              <a:noFill/>
              <a:miter lim="800000"/>
              <a:headEnd/>
              <a:tailEnd/>
            </a:ln>
          </p:spPr>
          <p:txBody>
            <a:bodyPr lIns="0" tIns="0" rIns="40639" bIns="0"/>
            <a:lstStyle/>
            <a:p>
              <a:pPr marL="39686"/>
              <a:r>
                <a:rPr lang="en-US" sz="2133" b="1" dirty="0">
                  <a:latin typeface="Calibri" pitchFamily="34" charset="0"/>
                  <a:cs typeface="Arial" charset="0"/>
                </a:rPr>
                <a:t>Agent</a:t>
              </a:r>
            </a:p>
          </p:txBody>
        </p:sp>
        <p:grpSp>
          <p:nvGrpSpPr>
            <p:cNvPr id="8" name="Group 10">
              <a:extLst>
                <a:ext uri="{FF2B5EF4-FFF2-40B4-BE49-F238E27FC236}">
                  <a16:creationId xmlns:a16="http://schemas.microsoft.com/office/drawing/2014/main" id="{A15FC9E6-F385-4242-AFA5-AAACA31A7F7C}"/>
                </a:ext>
              </a:extLst>
            </p:cNvPr>
            <p:cNvGrpSpPr>
              <a:grpSpLocks/>
            </p:cNvGrpSpPr>
            <p:nvPr/>
          </p:nvGrpSpPr>
          <p:grpSpPr bwMode="auto">
            <a:xfrm>
              <a:off x="5363764" y="3748869"/>
              <a:ext cx="476250" cy="323850"/>
              <a:chOff x="0" y="0"/>
              <a:chExt cx="400" cy="272"/>
            </a:xfrm>
          </p:grpSpPr>
          <p:sp>
            <p:nvSpPr>
              <p:cNvPr id="18" name="AutoShape 11">
                <a:extLst>
                  <a:ext uri="{FF2B5EF4-FFF2-40B4-BE49-F238E27FC236}">
                    <a16:creationId xmlns:a16="http://schemas.microsoft.com/office/drawing/2014/main" id="{F7BA9F9F-41E8-444E-9341-5C00C30BE1CA}"/>
                  </a:ext>
                </a:extLst>
              </p:cNvPr>
              <p:cNvSpPr>
                <a:spLocks/>
              </p:cNvSpPr>
              <p:nvPr/>
            </p:nvSpPr>
            <p:spPr bwMode="auto">
              <a:xfrm>
                <a:off x="0" y="0"/>
                <a:ext cx="400" cy="272"/>
              </a:xfrm>
              <a:prstGeom prst="roundRect">
                <a:avLst>
                  <a:gd name="adj" fmla="val 28120"/>
                </a:avLst>
              </a:prstGeom>
              <a:solidFill>
                <a:srgbClr val="FFFFFF"/>
              </a:solidFill>
              <a:ln w="12700">
                <a:solidFill>
                  <a:schemeClr val="tx1"/>
                </a:solidFill>
                <a:round/>
                <a:headEnd/>
                <a:tailEnd/>
              </a:ln>
            </p:spPr>
            <p:txBody>
              <a:bodyPr lIns="0" tIns="0" rIns="0" bIns="0"/>
              <a:lstStyle/>
              <a:p>
                <a:endParaRPr lang="en-US" sz="2133">
                  <a:latin typeface="Calibri" pitchFamily="34" charset="0"/>
                </a:endParaRPr>
              </a:p>
            </p:txBody>
          </p:sp>
          <p:sp>
            <p:nvSpPr>
              <p:cNvPr id="19" name="Rectangle 12">
                <a:extLst>
                  <a:ext uri="{FF2B5EF4-FFF2-40B4-BE49-F238E27FC236}">
                    <a16:creationId xmlns:a16="http://schemas.microsoft.com/office/drawing/2014/main" id="{FF5D199D-C54B-0148-A6A2-854488E36A86}"/>
                  </a:ext>
                </a:extLst>
              </p:cNvPr>
              <p:cNvSpPr>
                <a:spLocks/>
              </p:cNvSpPr>
              <p:nvPr/>
            </p:nvSpPr>
            <p:spPr bwMode="auto">
              <a:xfrm>
                <a:off x="135" y="32"/>
                <a:ext cx="139" cy="236"/>
              </a:xfrm>
              <a:prstGeom prst="rect">
                <a:avLst/>
              </a:prstGeom>
              <a:noFill/>
              <a:ln w="12700">
                <a:noFill/>
                <a:miter lim="800000"/>
                <a:headEnd/>
                <a:tailEnd/>
              </a:ln>
            </p:spPr>
            <p:txBody>
              <a:bodyPr lIns="0" tIns="0" rIns="54185" bIns="0"/>
              <a:lstStyle/>
              <a:p>
                <a:pPr marL="39686" algn="ctr"/>
                <a:r>
                  <a:rPr lang="en-US" sz="2133" b="1" dirty="0">
                    <a:latin typeface="Calibri" pitchFamily="34" charset="0"/>
                    <a:cs typeface="Arial" charset="0"/>
                  </a:rPr>
                  <a:t>?</a:t>
                </a:r>
              </a:p>
            </p:txBody>
          </p:sp>
        </p:grpSp>
        <p:grpSp>
          <p:nvGrpSpPr>
            <p:cNvPr id="9" name="Group 13">
              <a:extLst>
                <a:ext uri="{FF2B5EF4-FFF2-40B4-BE49-F238E27FC236}">
                  <a16:creationId xmlns:a16="http://schemas.microsoft.com/office/drawing/2014/main" id="{08A30399-6B36-D243-AE71-8AB5ABD7F35C}"/>
                </a:ext>
              </a:extLst>
            </p:cNvPr>
            <p:cNvGrpSpPr>
              <a:grpSpLocks/>
            </p:cNvGrpSpPr>
            <p:nvPr/>
          </p:nvGrpSpPr>
          <p:grpSpPr bwMode="auto">
            <a:xfrm>
              <a:off x="5073252" y="3430191"/>
              <a:ext cx="1104900" cy="1059657"/>
              <a:chOff x="32" y="19"/>
              <a:chExt cx="928" cy="890"/>
            </a:xfrm>
          </p:grpSpPr>
          <p:sp>
            <p:nvSpPr>
              <p:cNvPr id="16" name="Rectangle 14">
                <a:extLst>
                  <a:ext uri="{FF2B5EF4-FFF2-40B4-BE49-F238E27FC236}">
                    <a16:creationId xmlns:a16="http://schemas.microsoft.com/office/drawing/2014/main" id="{31736230-E711-B145-BB20-52161A1D41BF}"/>
                  </a:ext>
                </a:extLst>
              </p:cNvPr>
              <p:cNvSpPr>
                <a:spLocks/>
              </p:cNvSpPr>
              <p:nvPr/>
            </p:nvSpPr>
            <p:spPr bwMode="auto">
              <a:xfrm>
                <a:off x="84" y="19"/>
                <a:ext cx="824" cy="304"/>
              </a:xfrm>
              <a:prstGeom prst="rect">
                <a:avLst/>
              </a:prstGeom>
              <a:noFill/>
              <a:ln w="12700">
                <a:noFill/>
                <a:miter lim="800000"/>
                <a:headEnd/>
                <a:tailEnd/>
              </a:ln>
            </p:spPr>
            <p:txBody>
              <a:bodyPr lIns="0" tIns="0" rIns="54185" bIns="0"/>
              <a:lstStyle/>
              <a:p>
                <a:pPr marL="39686" algn="ctr"/>
                <a:r>
                  <a:rPr lang="en-US" sz="1867" dirty="0">
                    <a:latin typeface="Calibri" pitchFamily="34" charset="0"/>
                    <a:cs typeface="Arial" charset="0"/>
                  </a:rPr>
                  <a:t>Sensors</a:t>
                </a:r>
              </a:p>
            </p:txBody>
          </p:sp>
          <p:sp>
            <p:nvSpPr>
              <p:cNvPr id="17" name="Rectangle 15">
                <a:extLst>
                  <a:ext uri="{FF2B5EF4-FFF2-40B4-BE49-F238E27FC236}">
                    <a16:creationId xmlns:a16="http://schemas.microsoft.com/office/drawing/2014/main" id="{756BDED1-965B-324C-8220-FFC6235A2284}"/>
                  </a:ext>
                </a:extLst>
              </p:cNvPr>
              <p:cNvSpPr>
                <a:spLocks/>
              </p:cNvSpPr>
              <p:nvPr/>
            </p:nvSpPr>
            <p:spPr bwMode="auto">
              <a:xfrm>
                <a:off x="32" y="661"/>
                <a:ext cx="928" cy="248"/>
              </a:xfrm>
              <a:prstGeom prst="rect">
                <a:avLst/>
              </a:prstGeom>
              <a:noFill/>
              <a:ln w="12700">
                <a:noFill/>
                <a:miter lim="800000"/>
                <a:headEnd/>
                <a:tailEnd/>
              </a:ln>
            </p:spPr>
            <p:txBody>
              <a:bodyPr lIns="0" tIns="0" rIns="54185" bIns="0"/>
              <a:lstStyle/>
              <a:p>
                <a:pPr marL="39686" algn="ctr"/>
                <a:r>
                  <a:rPr lang="en-US" sz="1867" dirty="0">
                    <a:latin typeface="Calibri" pitchFamily="34" charset="0"/>
                    <a:cs typeface="Arial" charset="0"/>
                  </a:rPr>
                  <a:t>Actuators</a:t>
                </a:r>
              </a:p>
            </p:txBody>
          </p:sp>
        </p:grpSp>
        <p:sp>
          <p:nvSpPr>
            <p:cNvPr id="10" name="AutoShape 16">
              <a:extLst>
                <a:ext uri="{FF2B5EF4-FFF2-40B4-BE49-F238E27FC236}">
                  <a16:creationId xmlns:a16="http://schemas.microsoft.com/office/drawing/2014/main" id="{F0718A04-CABC-C246-BE79-0D78DF285D5F}"/>
                </a:ext>
              </a:extLst>
            </p:cNvPr>
            <p:cNvSpPr>
              <a:spLocks/>
            </p:cNvSpPr>
            <p:nvPr/>
          </p:nvSpPr>
          <p:spPr bwMode="auto">
            <a:xfrm>
              <a:off x="7815475" y="3194447"/>
              <a:ext cx="853137" cy="1304925"/>
            </a:xfrm>
            <a:prstGeom prst="roundRect">
              <a:avLst>
                <a:gd name="adj" fmla="val 10944"/>
              </a:avLst>
            </a:prstGeom>
            <a:solidFill>
              <a:srgbClr val="9FB0D1"/>
            </a:solidFill>
            <a:ln w="12700">
              <a:solidFill>
                <a:schemeClr val="tx1"/>
              </a:solidFill>
              <a:round/>
              <a:headEnd/>
              <a:tailEnd/>
            </a:ln>
          </p:spPr>
          <p:txBody>
            <a:bodyPr lIns="0" tIns="0" rIns="0" bIns="0"/>
            <a:lstStyle/>
            <a:p>
              <a:endParaRPr lang="en-US" sz="2133">
                <a:latin typeface="Calibri" pitchFamily="34" charset="0"/>
              </a:endParaRPr>
            </a:p>
          </p:txBody>
        </p:sp>
        <p:sp>
          <p:nvSpPr>
            <p:cNvPr id="11" name="Rectangle 17">
              <a:extLst>
                <a:ext uri="{FF2B5EF4-FFF2-40B4-BE49-F238E27FC236}">
                  <a16:creationId xmlns:a16="http://schemas.microsoft.com/office/drawing/2014/main" id="{0A0AF898-9A00-F54E-B805-5FAB01644E92}"/>
                </a:ext>
              </a:extLst>
            </p:cNvPr>
            <p:cNvSpPr>
              <a:spLocks/>
            </p:cNvSpPr>
            <p:nvPr/>
          </p:nvSpPr>
          <p:spPr bwMode="auto">
            <a:xfrm rot="5400000">
              <a:off x="7696859" y="3589450"/>
              <a:ext cx="1157018" cy="493220"/>
            </a:xfrm>
            <a:prstGeom prst="rect">
              <a:avLst/>
            </a:prstGeom>
            <a:noFill/>
            <a:ln w="12700">
              <a:noFill/>
              <a:miter lim="800000"/>
              <a:headEnd/>
              <a:tailEnd/>
            </a:ln>
          </p:spPr>
          <p:txBody>
            <a:bodyPr lIns="0" tIns="0" rIns="40639" bIns="0"/>
            <a:lstStyle/>
            <a:p>
              <a:pPr marL="39686" algn="ctr"/>
              <a:r>
                <a:rPr lang="en-US" sz="2133" b="1" dirty="0">
                  <a:latin typeface="Calibri" pitchFamily="34" charset="0"/>
                  <a:cs typeface="Arial" charset="0"/>
                </a:rPr>
                <a:t>Environment</a:t>
              </a:r>
            </a:p>
          </p:txBody>
        </p:sp>
        <p:sp>
          <p:nvSpPr>
            <p:cNvPr id="12" name="Line 18">
              <a:extLst>
                <a:ext uri="{FF2B5EF4-FFF2-40B4-BE49-F238E27FC236}">
                  <a16:creationId xmlns:a16="http://schemas.microsoft.com/office/drawing/2014/main" id="{6CC56048-4052-0A4A-BA52-BF76B614626F}"/>
                </a:ext>
              </a:extLst>
            </p:cNvPr>
            <p:cNvSpPr>
              <a:spLocks noChangeShapeType="1"/>
            </p:cNvSpPr>
            <p:nvPr/>
          </p:nvSpPr>
          <p:spPr bwMode="auto">
            <a:xfrm rot="10800000" flipH="1">
              <a:off x="6182915" y="3574256"/>
              <a:ext cx="1859756" cy="0"/>
            </a:xfrm>
            <a:prstGeom prst="line">
              <a:avLst/>
            </a:prstGeom>
            <a:noFill/>
            <a:ln w="25400">
              <a:solidFill>
                <a:schemeClr val="tx1"/>
              </a:solidFill>
              <a:round/>
              <a:headEnd type="stealth" w="med" len="med"/>
              <a:tailEnd/>
            </a:ln>
          </p:spPr>
          <p:txBody>
            <a:bodyPr lIns="91439" tIns="45719" rIns="91439" bIns="45719"/>
            <a:lstStyle/>
            <a:p>
              <a:endParaRPr lang="en-US" sz="2133">
                <a:latin typeface="Calibri" pitchFamily="34" charset="0"/>
              </a:endParaRPr>
            </a:p>
          </p:txBody>
        </p:sp>
        <p:sp>
          <p:nvSpPr>
            <p:cNvPr id="13" name="Line 19">
              <a:extLst>
                <a:ext uri="{FF2B5EF4-FFF2-40B4-BE49-F238E27FC236}">
                  <a16:creationId xmlns:a16="http://schemas.microsoft.com/office/drawing/2014/main" id="{C4AC41F1-D07C-8B41-9422-E7EF8AA81834}"/>
                </a:ext>
              </a:extLst>
            </p:cNvPr>
            <p:cNvSpPr>
              <a:spLocks noChangeShapeType="1"/>
            </p:cNvSpPr>
            <p:nvPr/>
          </p:nvSpPr>
          <p:spPr bwMode="auto">
            <a:xfrm flipH="1">
              <a:off x="6275783" y="4324350"/>
              <a:ext cx="1760934" cy="0"/>
            </a:xfrm>
            <a:prstGeom prst="line">
              <a:avLst/>
            </a:prstGeom>
            <a:noFill/>
            <a:ln w="25400">
              <a:solidFill>
                <a:schemeClr val="tx1"/>
              </a:solidFill>
              <a:round/>
              <a:headEnd type="stealth" w="med" len="med"/>
              <a:tailEnd/>
            </a:ln>
          </p:spPr>
          <p:txBody>
            <a:bodyPr lIns="91439" tIns="45719" rIns="91439" bIns="45719"/>
            <a:lstStyle/>
            <a:p>
              <a:endParaRPr lang="en-US" sz="2133">
                <a:latin typeface="Calibri" pitchFamily="34" charset="0"/>
              </a:endParaRPr>
            </a:p>
          </p:txBody>
        </p:sp>
        <p:sp>
          <p:nvSpPr>
            <p:cNvPr id="14" name="Rectangle 20">
              <a:extLst>
                <a:ext uri="{FF2B5EF4-FFF2-40B4-BE49-F238E27FC236}">
                  <a16:creationId xmlns:a16="http://schemas.microsoft.com/office/drawing/2014/main" id="{89E9A343-3CD7-184B-A727-C1E7CCECC545}"/>
                </a:ext>
              </a:extLst>
            </p:cNvPr>
            <p:cNvSpPr>
              <a:spLocks/>
            </p:cNvSpPr>
            <p:nvPr/>
          </p:nvSpPr>
          <p:spPr bwMode="auto">
            <a:xfrm>
              <a:off x="6682977" y="3584972"/>
              <a:ext cx="942975" cy="266700"/>
            </a:xfrm>
            <a:prstGeom prst="rect">
              <a:avLst/>
            </a:prstGeom>
            <a:noFill/>
            <a:ln w="12700">
              <a:noFill/>
              <a:miter lim="800000"/>
              <a:headEnd/>
              <a:tailEnd/>
            </a:ln>
          </p:spPr>
          <p:txBody>
            <a:bodyPr lIns="0" tIns="0" rIns="40639" bIns="0"/>
            <a:lstStyle/>
            <a:p>
              <a:pPr marL="39686" algn="ctr"/>
              <a:r>
                <a:rPr lang="en-US" sz="1467" dirty="0">
                  <a:latin typeface="Calibri" pitchFamily="34" charset="0"/>
                  <a:cs typeface="Arial" charset="0"/>
                </a:rPr>
                <a:t>Percepts</a:t>
              </a:r>
            </a:p>
          </p:txBody>
        </p:sp>
        <p:sp>
          <p:nvSpPr>
            <p:cNvPr id="15" name="Rectangle 21">
              <a:extLst>
                <a:ext uri="{FF2B5EF4-FFF2-40B4-BE49-F238E27FC236}">
                  <a16:creationId xmlns:a16="http://schemas.microsoft.com/office/drawing/2014/main" id="{6DD9B5F1-C1A9-7648-B5AF-A6E38B048EEA}"/>
                </a:ext>
              </a:extLst>
            </p:cNvPr>
            <p:cNvSpPr>
              <a:spLocks/>
            </p:cNvSpPr>
            <p:nvPr/>
          </p:nvSpPr>
          <p:spPr bwMode="auto">
            <a:xfrm>
              <a:off x="6749652" y="4324350"/>
              <a:ext cx="809625" cy="304800"/>
            </a:xfrm>
            <a:prstGeom prst="rect">
              <a:avLst/>
            </a:prstGeom>
            <a:noFill/>
            <a:ln w="12700">
              <a:noFill/>
              <a:miter lim="800000"/>
              <a:headEnd/>
              <a:tailEnd/>
            </a:ln>
          </p:spPr>
          <p:txBody>
            <a:bodyPr lIns="0" tIns="0" rIns="40639" bIns="0"/>
            <a:lstStyle/>
            <a:p>
              <a:pPr marL="39686" algn="ctr"/>
              <a:r>
                <a:rPr lang="en-US" sz="1467" dirty="0">
                  <a:latin typeface="Calibri" pitchFamily="34" charset="0"/>
                  <a:cs typeface="Arial" charset="0"/>
                </a:rPr>
                <a:t>Actions</a:t>
              </a:r>
            </a:p>
          </p:txBody>
        </p:sp>
      </p:grpSp>
      <p:sp>
        <p:nvSpPr>
          <p:cNvPr id="20" name="Slide Number Placeholder 19">
            <a:extLst>
              <a:ext uri="{FF2B5EF4-FFF2-40B4-BE49-F238E27FC236}">
                <a16:creationId xmlns:a16="http://schemas.microsoft.com/office/drawing/2014/main" id="{3C81F3F4-A46C-5341-8A4A-B9AD05BCB962}"/>
              </a:ext>
            </a:extLst>
          </p:cNvPr>
          <p:cNvSpPr>
            <a:spLocks noGrp="1"/>
          </p:cNvSpPr>
          <p:nvPr>
            <p:ph type="sldNum" sz="quarter" idx="12"/>
          </p:nvPr>
        </p:nvSpPr>
        <p:spPr/>
        <p:txBody>
          <a:bodyPr/>
          <a:lstStyle/>
          <a:p>
            <a:fld id="{6F5C59D9-7B0B-4A47-B130-1CDBC65A3C5C}" type="slidenum">
              <a:rPr lang="en-US" smtClean="0"/>
              <a:pPr/>
              <a:t>4</a:t>
            </a:fld>
            <a:endParaRPr lang="en-US"/>
          </a:p>
        </p:txBody>
      </p:sp>
    </p:spTree>
    <p:extLst>
      <p:ext uri="{BB962C8B-B14F-4D97-AF65-F5344CB8AC3E}">
        <p14:creationId xmlns:p14="http://schemas.microsoft.com/office/powerpoint/2010/main" val="4039916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b="1" dirty="0"/>
              <a:t>Learning agents </a:t>
            </a:r>
            <a:endParaRPr lang="en-US" dirty="0"/>
          </a:p>
        </p:txBody>
      </p:sp>
      <p:sp>
        <p:nvSpPr>
          <p:cNvPr id="6" name="Content Placeholder 5"/>
          <p:cNvSpPr>
            <a:spLocks noGrp="1"/>
          </p:cNvSpPr>
          <p:nvPr>
            <p:ph idx="1"/>
          </p:nvPr>
        </p:nvSpPr>
        <p:spPr/>
        <p:txBody>
          <a:bodyPr/>
          <a:lstStyle/>
          <a:p>
            <a:pPr algn="just"/>
            <a:r>
              <a:rPr lang="en-US" dirty="0"/>
              <a:t>A learning agent can be divided into four conceptual components. </a:t>
            </a:r>
          </a:p>
          <a:p>
            <a:pPr lvl="1" algn="just"/>
            <a:r>
              <a:rPr lang="en-US" dirty="0"/>
              <a:t>Critic, learning element, performance element, &amp; problem generator.</a:t>
            </a:r>
          </a:p>
          <a:p>
            <a:pPr lvl="1" algn="just"/>
            <a:endParaRPr lang="en-US" dirty="0"/>
          </a:p>
          <a:p>
            <a:pPr algn="just"/>
            <a:r>
              <a:rPr lang="en-US" dirty="0"/>
              <a:t>The most important distinction is between the </a:t>
            </a:r>
            <a:r>
              <a:rPr lang="en-US" dirty="0">
                <a:solidFill>
                  <a:srgbClr val="C00000"/>
                </a:solidFill>
              </a:rPr>
              <a:t>learning element</a:t>
            </a:r>
            <a:r>
              <a:rPr lang="en-US" dirty="0"/>
              <a:t>, which </a:t>
            </a:r>
            <a:r>
              <a:rPr lang="en-US" i="1" dirty="0">
                <a:solidFill>
                  <a:srgbClr val="0070C0"/>
                </a:solidFill>
              </a:rPr>
              <a:t>is responsible for making improvements</a:t>
            </a:r>
            <a:r>
              <a:rPr lang="en-US" dirty="0"/>
              <a:t>, and the </a:t>
            </a:r>
            <a:r>
              <a:rPr lang="en-US" dirty="0">
                <a:solidFill>
                  <a:srgbClr val="C00000"/>
                </a:solidFill>
              </a:rPr>
              <a:t>performance element</a:t>
            </a:r>
            <a:r>
              <a:rPr lang="en-US" dirty="0"/>
              <a:t>, which </a:t>
            </a:r>
            <a:r>
              <a:rPr lang="en-US" i="1" dirty="0">
                <a:solidFill>
                  <a:srgbClr val="0070C0"/>
                </a:solidFill>
              </a:rPr>
              <a:t>is responsible for selecting external actions</a:t>
            </a:r>
            <a:r>
              <a:rPr lang="en-US" dirty="0"/>
              <a:t>. </a:t>
            </a:r>
          </a:p>
          <a:p>
            <a:pPr lvl="1"/>
            <a:r>
              <a:rPr lang="en-US" dirty="0"/>
              <a:t>Performance element is what was previously the whole agent</a:t>
            </a:r>
          </a:p>
          <a:p>
            <a:pPr lvl="2"/>
            <a:r>
              <a:rPr lang="en-US" dirty="0"/>
              <a:t>Input sensor</a:t>
            </a:r>
          </a:p>
          <a:p>
            <a:pPr lvl="2"/>
            <a:r>
              <a:rPr lang="en-US" dirty="0"/>
              <a:t>Output action</a:t>
            </a:r>
          </a:p>
          <a:p>
            <a:pPr lvl="1"/>
            <a:r>
              <a:rPr lang="en-US" dirty="0"/>
              <a:t>Learning element</a:t>
            </a:r>
          </a:p>
          <a:p>
            <a:pPr marL="857205" lvl="2" indent="0">
              <a:buNone/>
            </a:pPr>
            <a:r>
              <a:rPr lang="en-US" dirty="0"/>
              <a:t>Modifies performance element.</a:t>
            </a:r>
          </a:p>
        </p:txBody>
      </p:sp>
      <p:sp>
        <p:nvSpPr>
          <p:cNvPr id="2" name="Slide Number Placeholder 1">
            <a:extLst>
              <a:ext uri="{FF2B5EF4-FFF2-40B4-BE49-F238E27FC236}">
                <a16:creationId xmlns:a16="http://schemas.microsoft.com/office/drawing/2014/main" id="{0A50386F-268B-3147-9BE4-D2269685B09C}"/>
              </a:ext>
            </a:extLst>
          </p:cNvPr>
          <p:cNvSpPr>
            <a:spLocks noGrp="1"/>
          </p:cNvSpPr>
          <p:nvPr>
            <p:ph type="sldNum" sz="quarter" idx="12"/>
          </p:nvPr>
        </p:nvSpPr>
        <p:spPr/>
        <p:txBody>
          <a:bodyPr/>
          <a:lstStyle/>
          <a:p>
            <a:fld id="{6F5C59D9-7B0B-4A47-B130-1CDBC65A3C5C}" type="slidenum">
              <a:rPr lang="en-US" smtClean="0"/>
              <a:pPr/>
              <a:t>40</a:t>
            </a:fld>
            <a:endParaRPr lang="en-US"/>
          </a:p>
        </p:txBody>
      </p:sp>
    </p:spTree>
    <p:extLst>
      <p:ext uri="{BB962C8B-B14F-4D97-AF65-F5344CB8AC3E}">
        <p14:creationId xmlns:p14="http://schemas.microsoft.com/office/powerpoint/2010/main" val="5731567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b="1" dirty="0"/>
              <a:t>Learning agents </a:t>
            </a:r>
            <a:endParaRPr lang="en-US" dirty="0"/>
          </a:p>
        </p:txBody>
      </p:sp>
      <p:sp>
        <p:nvSpPr>
          <p:cNvPr id="6" name="Content Placeholder 5"/>
          <p:cNvSpPr>
            <a:spLocks noGrp="1"/>
          </p:cNvSpPr>
          <p:nvPr>
            <p:ph idx="1"/>
          </p:nvPr>
        </p:nvSpPr>
        <p:spPr/>
        <p:txBody>
          <a:bodyPr/>
          <a:lstStyle/>
          <a:p>
            <a:pPr algn="just"/>
            <a:r>
              <a:rPr lang="en-US" dirty="0"/>
              <a:t>The learning element uses feedback from the </a:t>
            </a:r>
            <a:r>
              <a:rPr lang="en-US" dirty="0">
                <a:solidFill>
                  <a:srgbClr val="C00000"/>
                </a:solidFill>
              </a:rPr>
              <a:t>critic</a:t>
            </a:r>
            <a:r>
              <a:rPr lang="en-US" dirty="0"/>
              <a:t> on how the agent is doing and </a:t>
            </a:r>
            <a:r>
              <a:rPr lang="en-US" dirty="0">
                <a:solidFill>
                  <a:srgbClr val="0070C0"/>
                </a:solidFill>
              </a:rPr>
              <a:t>determines</a:t>
            </a:r>
            <a:r>
              <a:rPr lang="en-US" dirty="0"/>
              <a:t> </a:t>
            </a:r>
            <a:r>
              <a:rPr lang="en-US" i="1" dirty="0"/>
              <a:t>how the </a:t>
            </a:r>
            <a:r>
              <a:rPr lang="en-US" i="1" u="sng" dirty="0"/>
              <a:t>performance element </a:t>
            </a:r>
            <a:r>
              <a:rPr lang="en-US" i="1" dirty="0"/>
              <a:t>should be modified to do better in the future</a:t>
            </a:r>
            <a:r>
              <a:rPr lang="en-US" dirty="0"/>
              <a:t>. </a:t>
            </a:r>
          </a:p>
          <a:p>
            <a:pPr algn="just"/>
            <a:endParaRPr lang="en-US" dirty="0"/>
          </a:p>
          <a:p>
            <a:pPr algn="just"/>
            <a:r>
              <a:rPr lang="en-US" dirty="0"/>
              <a:t>The last component of the learning agent is the </a:t>
            </a:r>
            <a:r>
              <a:rPr lang="en-US" dirty="0">
                <a:solidFill>
                  <a:srgbClr val="C00000"/>
                </a:solidFill>
              </a:rPr>
              <a:t>problem generator</a:t>
            </a:r>
            <a:r>
              <a:rPr lang="en-US" dirty="0"/>
              <a:t>. It is responsible for </a:t>
            </a:r>
            <a:r>
              <a:rPr lang="en-US" dirty="0">
                <a:solidFill>
                  <a:srgbClr val="0070C0"/>
                </a:solidFill>
              </a:rPr>
              <a:t>suggesting actions </a:t>
            </a:r>
            <a:r>
              <a:rPr lang="en-US" dirty="0"/>
              <a:t>that will lead to new and informative experiences. </a:t>
            </a:r>
          </a:p>
        </p:txBody>
      </p:sp>
      <p:sp>
        <p:nvSpPr>
          <p:cNvPr id="2" name="Slide Number Placeholder 1">
            <a:extLst>
              <a:ext uri="{FF2B5EF4-FFF2-40B4-BE49-F238E27FC236}">
                <a16:creationId xmlns:a16="http://schemas.microsoft.com/office/drawing/2014/main" id="{0A50386F-268B-3147-9BE4-D2269685B09C}"/>
              </a:ext>
            </a:extLst>
          </p:cNvPr>
          <p:cNvSpPr>
            <a:spLocks noGrp="1"/>
          </p:cNvSpPr>
          <p:nvPr>
            <p:ph type="sldNum" sz="quarter" idx="12"/>
          </p:nvPr>
        </p:nvSpPr>
        <p:spPr/>
        <p:txBody>
          <a:bodyPr/>
          <a:lstStyle/>
          <a:p>
            <a:fld id="{6F5C59D9-7B0B-4A47-B130-1CDBC65A3C5C}" type="slidenum">
              <a:rPr lang="en-US" smtClean="0"/>
              <a:pPr/>
              <a:t>41</a:t>
            </a:fld>
            <a:endParaRPr lang="en-US"/>
          </a:p>
        </p:txBody>
      </p:sp>
    </p:spTree>
    <p:extLst>
      <p:ext uri="{BB962C8B-B14F-4D97-AF65-F5344CB8AC3E}">
        <p14:creationId xmlns:p14="http://schemas.microsoft.com/office/powerpoint/2010/main" val="511237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25400"/>
            <a:ext cx="12192000" cy="1143000"/>
          </a:xfrm>
        </p:spPr>
        <p:txBody>
          <a:bodyPr/>
          <a:lstStyle/>
          <a:p>
            <a:r>
              <a:rPr lang="en-US" dirty="0"/>
              <a:t>Agent function</a:t>
            </a:r>
          </a:p>
        </p:txBody>
      </p:sp>
      <p:sp>
        <p:nvSpPr>
          <p:cNvPr id="6147" name="Rectangle 3"/>
          <p:cNvSpPr>
            <a:spLocks noGrp="1" noChangeArrowheads="1"/>
          </p:cNvSpPr>
          <p:nvPr>
            <p:ph idx="1"/>
          </p:nvPr>
        </p:nvSpPr>
        <p:spPr>
          <a:xfrm>
            <a:off x="406400" y="1397000"/>
            <a:ext cx="11379200" cy="5080000"/>
          </a:xfrm>
        </p:spPr>
        <p:txBody>
          <a:bodyPr/>
          <a:lstStyle/>
          <a:p>
            <a:pPr algn="just"/>
            <a:r>
              <a:rPr lang="en-US" dirty="0"/>
              <a:t>An agent’s behavior is described by the </a:t>
            </a:r>
            <a:r>
              <a:rPr lang="en-US" dirty="0">
                <a:solidFill>
                  <a:srgbClr val="C00000"/>
                </a:solidFill>
              </a:rPr>
              <a:t>agent function </a:t>
            </a:r>
            <a:r>
              <a:rPr lang="en-US" dirty="0"/>
              <a:t>that </a:t>
            </a:r>
            <a:r>
              <a:rPr lang="en-US" dirty="0">
                <a:solidFill>
                  <a:srgbClr val="C00000"/>
                </a:solidFill>
              </a:rPr>
              <a:t>maps</a:t>
            </a:r>
            <a:r>
              <a:rPr lang="en-US" dirty="0"/>
              <a:t> any </a:t>
            </a:r>
            <a:r>
              <a:rPr lang="en-US" dirty="0">
                <a:solidFill>
                  <a:srgbClr val="0070C0"/>
                </a:solidFill>
              </a:rPr>
              <a:t>given percept sequence</a:t>
            </a:r>
            <a:r>
              <a:rPr lang="en-US" dirty="0"/>
              <a:t> </a:t>
            </a:r>
            <a:r>
              <a:rPr lang="en-US" dirty="0">
                <a:solidFill>
                  <a:srgbClr val="C00000"/>
                </a:solidFill>
              </a:rPr>
              <a:t>to</a:t>
            </a:r>
            <a:r>
              <a:rPr lang="en-US" dirty="0"/>
              <a:t> an </a:t>
            </a:r>
            <a:r>
              <a:rPr lang="en-US" dirty="0">
                <a:solidFill>
                  <a:srgbClr val="0070C0"/>
                </a:solidFill>
              </a:rPr>
              <a:t>action</a:t>
            </a:r>
            <a:r>
              <a:rPr lang="en-US" dirty="0"/>
              <a:t>. </a:t>
            </a:r>
          </a:p>
          <a:p>
            <a:pPr lvl="1"/>
            <a:r>
              <a:rPr lang="en-US" sz="2400" dirty="0">
                <a:solidFill>
                  <a:schemeClr val="tx1"/>
                </a:solidFill>
              </a:rPr>
              <a:t>the term </a:t>
            </a:r>
            <a:r>
              <a:rPr lang="en-US" sz="2400" b="1" dirty="0">
                <a:solidFill>
                  <a:schemeClr val="tx1"/>
                </a:solidFill>
              </a:rPr>
              <a:t>percept </a:t>
            </a:r>
            <a:r>
              <a:rPr lang="en-US" sz="2400" dirty="0">
                <a:solidFill>
                  <a:schemeClr val="tx1"/>
                </a:solidFill>
              </a:rPr>
              <a:t>refers to the agent’s perceptual inputs at any given instant. An agent’s </a:t>
            </a:r>
            <a:r>
              <a:rPr lang="en-US" sz="2400" b="1" dirty="0">
                <a:solidFill>
                  <a:schemeClr val="tx1"/>
                </a:solidFill>
              </a:rPr>
              <a:t>percept sequence </a:t>
            </a:r>
            <a:r>
              <a:rPr lang="en-US" sz="2400" dirty="0">
                <a:solidFill>
                  <a:schemeClr val="tx1"/>
                </a:solidFill>
              </a:rPr>
              <a:t>is the complete history of everything the agent has ever perceived. </a:t>
            </a:r>
          </a:p>
          <a:p>
            <a:pPr lvl="1"/>
            <a:endParaRPr lang="en-US" dirty="0"/>
          </a:p>
          <a:p>
            <a:pPr algn="just"/>
            <a:r>
              <a:rPr lang="en-US" sz="2800" dirty="0"/>
              <a:t>The </a:t>
            </a:r>
            <a:r>
              <a:rPr lang="en-US" sz="2800" dirty="0">
                <a:solidFill>
                  <a:srgbClr val="C00000"/>
                </a:solidFill>
              </a:rPr>
              <a:t>agent program </a:t>
            </a:r>
            <a:r>
              <a:rPr lang="en-US" sz="2800" dirty="0"/>
              <a:t>runs on </a:t>
            </a:r>
            <a:r>
              <a:rPr lang="en-US" sz="2800" dirty="0">
                <a:solidFill>
                  <a:srgbClr val="0070C0"/>
                </a:solidFill>
              </a:rPr>
              <a:t>the physical architecture </a:t>
            </a:r>
            <a:r>
              <a:rPr lang="en-US" sz="2800" dirty="0"/>
              <a:t>to </a:t>
            </a:r>
            <a:r>
              <a:rPr lang="en-US" sz="2800" dirty="0">
                <a:solidFill>
                  <a:srgbClr val="C00000"/>
                </a:solidFill>
              </a:rPr>
              <a:t>produce</a:t>
            </a:r>
            <a:r>
              <a:rPr lang="en-US" sz="2800" dirty="0"/>
              <a:t> </a:t>
            </a:r>
            <a:r>
              <a:rPr lang="en-US" sz="2800" dirty="0">
                <a:solidFill>
                  <a:srgbClr val="0070C0"/>
                </a:solidFill>
              </a:rPr>
              <a:t>the agent function</a:t>
            </a:r>
            <a:endParaRPr lang="en-US" dirty="0"/>
          </a:p>
          <a:p>
            <a:r>
              <a:rPr lang="en-US" sz="2800" dirty="0"/>
              <a:t>agent = architecture + program</a:t>
            </a:r>
          </a:p>
        </p:txBody>
      </p:sp>
      <p:sp>
        <p:nvSpPr>
          <p:cNvPr id="2" name="Slide Number Placeholder 1">
            <a:extLst>
              <a:ext uri="{FF2B5EF4-FFF2-40B4-BE49-F238E27FC236}">
                <a16:creationId xmlns:a16="http://schemas.microsoft.com/office/drawing/2014/main" id="{178DD17F-787D-4A49-B34B-EF045256EE44}"/>
              </a:ext>
            </a:extLst>
          </p:cNvPr>
          <p:cNvSpPr>
            <a:spLocks noGrp="1"/>
          </p:cNvSpPr>
          <p:nvPr>
            <p:ph type="sldNum" sz="quarter" idx="12"/>
          </p:nvPr>
        </p:nvSpPr>
        <p:spPr/>
        <p:txBody>
          <a:bodyPr/>
          <a:lstStyle/>
          <a:p>
            <a:fld id="{6F5C59D9-7B0B-4A47-B130-1CDBC65A3C5C}" type="slidenum">
              <a:rPr lang="en-US" smtClean="0"/>
              <a:pPr/>
              <a:t>5</a:t>
            </a:fld>
            <a:endParaRPr lang="en-US"/>
          </a:p>
        </p:txBody>
      </p:sp>
    </p:spTree>
    <p:extLst>
      <p:ext uri="{BB962C8B-B14F-4D97-AF65-F5344CB8AC3E}">
        <p14:creationId xmlns:p14="http://schemas.microsoft.com/office/powerpoint/2010/main" val="2667969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003F192C-EEED-064F-AEE6-C4911D9995F2}"/>
              </a:ext>
            </a:extLst>
          </p:cNvPr>
          <p:cNvSpPr>
            <a:spLocks noGrp="1" noChangeArrowheads="1"/>
          </p:cNvSpPr>
          <p:nvPr>
            <p:ph type="title"/>
          </p:nvPr>
        </p:nvSpPr>
        <p:spPr>
          <a:xfrm>
            <a:off x="0" y="-25400"/>
            <a:ext cx="12192000" cy="1143000"/>
          </a:xfrm>
        </p:spPr>
        <p:txBody>
          <a:bodyPr/>
          <a:lstStyle/>
          <a:p>
            <a:r>
              <a:rPr lang="en-US" altLang="en-US"/>
              <a:t>Vacuum-cleaner world</a:t>
            </a:r>
          </a:p>
        </p:txBody>
      </p:sp>
      <p:sp>
        <p:nvSpPr>
          <p:cNvPr id="7171" name="Rectangle 3">
            <a:extLst>
              <a:ext uri="{FF2B5EF4-FFF2-40B4-BE49-F238E27FC236}">
                <a16:creationId xmlns:a16="http://schemas.microsoft.com/office/drawing/2014/main" id="{B4BE977F-2F82-CF4C-8F15-2F89826F33E4}"/>
              </a:ext>
            </a:extLst>
          </p:cNvPr>
          <p:cNvSpPr>
            <a:spLocks noGrp="1" noChangeArrowheads="1"/>
          </p:cNvSpPr>
          <p:nvPr>
            <p:ph idx="1"/>
          </p:nvPr>
        </p:nvSpPr>
        <p:spPr>
          <a:xfrm>
            <a:off x="406400" y="1397000"/>
            <a:ext cx="11379200" cy="5080000"/>
          </a:xfrm>
        </p:spPr>
        <p:txBody>
          <a:bodyPr/>
          <a:lstStyle/>
          <a:p>
            <a:r>
              <a:rPr lang="en-US" altLang="en-US" sz="2800" dirty="0">
                <a:solidFill>
                  <a:srgbClr val="C00000"/>
                </a:solidFill>
              </a:rPr>
              <a:t>Percepts</a:t>
            </a:r>
            <a:r>
              <a:rPr lang="en-US" altLang="en-US" sz="2800" dirty="0"/>
              <a:t>: location and contents, e.g., [</a:t>
            </a:r>
            <a:r>
              <a:rPr lang="en-US" altLang="en-US" sz="2800" dirty="0" err="1"/>
              <a:t>A,Dirty</a:t>
            </a:r>
            <a:r>
              <a:rPr lang="en-US" altLang="en-US" sz="2800" dirty="0"/>
              <a:t>]</a:t>
            </a:r>
          </a:p>
          <a:p>
            <a:r>
              <a:rPr lang="en-US" altLang="en-US" sz="2800" dirty="0">
                <a:solidFill>
                  <a:srgbClr val="C00000"/>
                </a:solidFill>
              </a:rPr>
              <a:t>Actions</a:t>
            </a:r>
            <a:r>
              <a:rPr lang="en-US" altLang="en-US" sz="2800" dirty="0"/>
              <a:t>: Left, Right, Suck, </a:t>
            </a:r>
            <a:r>
              <a:rPr lang="en-US" altLang="en-US" sz="2800" dirty="0" err="1"/>
              <a:t>Noop</a:t>
            </a:r>
            <a:endParaRPr lang="en-US" altLang="en-US" sz="2800" dirty="0"/>
          </a:p>
          <a:p>
            <a:endParaRPr lang="en-US" altLang="en-US" sz="2800" dirty="0">
              <a:solidFill>
                <a:srgbClr val="0070C0"/>
              </a:solidFill>
            </a:endParaRPr>
          </a:p>
          <a:p>
            <a:r>
              <a:rPr lang="en-US" altLang="en-US" sz="2800" dirty="0">
                <a:solidFill>
                  <a:srgbClr val="0070C0"/>
                </a:solidFill>
              </a:rPr>
              <a:t>Agent’s function </a:t>
            </a:r>
            <a:r>
              <a:rPr lang="en-US" altLang="en-US" sz="2800" dirty="0">
                <a:solidFill>
                  <a:srgbClr val="0070C0"/>
                </a:solidFill>
                <a:sym typeface="Wingdings" pitchFamily="2" charset="2"/>
              </a:rPr>
              <a:t> look-up </a:t>
            </a:r>
            <a:r>
              <a:rPr lang="en-US" altLang="en-US" sz="2800" dirty="0">
                <a:solidFill>
                  <a:srgbClr val="0070C0"/>
                </a:solidFill>
              </a:rPr>
              <a:t>table</a:t>
            </a:r>
          </a:p>
          <a:p>
            <a:pPr lvl="1"/>
            <a:endParaRPr lang="en-US" altLang="en-US" sz="2400" dirty="0"/>
          </a:p>
          <a:p>
            <a:pPr lvl="1"/>
            <a:endParaRPr lang="en-US" altLang="en-US" sz="2400" dirty="0"/>
          </a:p>
          <a:p>
            <a:pPr lvl="1"/>
            <a:endParaRPr lang="en-US" altLang="en-US" sz="2400" dirty="0"/>
          </a:p>
          <a:p>
            <a:pPr lvl="1"/>
            <a:endParaRPr lang="en-US" altLang="en-US" sz="2400" dirty="0"/>
          </a:p>
          <a:p>
            <a:pPr marL="457176" lvl="1" indent="0">
              <a:buNone/>
            </a:pPr>
            <a:endParaRPr lang="en-US" altLang="en-US" sz="2400" dirty="0"/>
          </a:p>
          <a:p>
            <a:pPr marL="457176" lvl="1" indent="0">
              <a:buNone/>
            </a:pPr>
            <a:endParaRPr lang="en-US" altLang="en-US" sz="2400" dirty="0"/>
          </a:p>
          <a:p>
            <a:pPr lvl="1"/>
            <a:r>
              <a:rPr lang="en-US" altLang="en-US" sz="2000" dirty="0"/>
              <a:t>For many agents this is a very large table</a:t>
            </a:r>
          </a:p>
        </p:txBody>
      </p:sp>
      <p:pic>
        <p:nvPicPr>
          <p:cNvPr id="7172" name="Picture 4" descr="vacuum2-environment">
            <a:extLst>
              <a:ext uri="{FF2B5EF4-FFF2-40B4-BE49-F238E27FC236}">
                <a16:creationId xmlns:a16="http://schemas.microsoft.com/office/drawing/2014/main" id="{CDD875A5-CEE6-3C42-A30E-D0CB39D91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6262" y="1676400"/>
            <a:ext cx="3600938" cy="1843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a:extLst>
              <a:ext uri="{FF2B5EF4-FFF2-40B4-BE49-F238E27FC236}">
                <a16:creationId xmlns:a16="http://schemas.microsoft.com/office/drawing/2014/main" id="{1A7A7DE2-3FFB-FC44-97DF-D0A5BE1A97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548062"/>
            <a:ext cx="6737350" cy="224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682C751D-8444-2847-B15D-18BBBC9A7C47}"/>
              </a:ext>
            </a:extLst>
          </p:cNvPr>
          <p:cNvSpPr>
            <a:spLocks noGrp="1"/>
          </p:cNvSpPr>
          <p:nvPr>
            <p:ph type="sldNum" sz="quarter" idx="12"/>
          </p:nvPr>
        </p:nvSpPr>
        <p:spPr/>
        <p:txBody>
          <a:bodyPr/>
          <a:lstStyle/>
          <a:p>
            <a:fld id="{6F5C59D9-7B0B-4A47-B130-1CDBC65A3C5C}" type="slidenum">
              <a:rPr lang="en-US" smtClean="0"/>
              <a:pPr/>
              <a:t>6</a:t>
            </a:fld>
            <a:endParaRPr lang="en-US"/>
          </a:p>
        </p:txBody>
      </p:sp>
    </p:spTree>
    <p:extLst>
      <p:ext uri="{BB962C8B-B14F-4D97-AF65-F5344CB8AC3E}">
        <p14:creationId xmlns:p14="http://schemas.microsoft.com/office/powerpoint/2010/main" val="3731246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linds(horizontal)">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181D0B-825B-294C-9F0F-00066D77C732}"/>
              </a:ext>
            </a:extLst>
          </p:cNvPr>
          <p:cNvSpPr>
            <a:spLocks noGrp="1"/>
          </p:cNvSpPr>
          <p:nvPr>
            <p:ph type="title"/>
          </p:nvPr>
        </p:nvSpPr>
        <p:spPr>
          <a:xfrm>
            <a:off x="722312" y="4406901"/>
            <a:ext cx="10555287" cy="1362075"/>
          </a:xfrm>
        </p:spPr>
        <p:txBody>
          <a:bodyPr/>
          <a:lstStyle/>
          <a:p>
            <a:r>
              <a:rPr lang="en-US" dirty="0"/>
              <a:t>Good Behavior: </a:t>
            </a:r>
            <a:br>
              <a:rPr lang="ar-SA" dirty="0"/>
            </a:br>
            <a:r>
              <a:rPr lang="en-US" dirty="0"/>
              <a:t>The Concept Of Rationality </a:t>
            </a:r>
          </a:p>
        </p:txBody>
      </p:sp>
      <p:sp>
        <p:nvSpPr>
          <p:cNvPr id="6" name="Text Placeholder 5">
            <a:extLst>
              <a:ext uri="{FF2B5EF4-FFF2-40B4-BE49-F238E27FC236}">
                <a16:creationId xmlns:a16="http://schemas.microsoft.com/office/drawing/2014/main" id="{1B332C21-1A7B-AB41-8C3B-CC7DE5DF9DB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E3172EE-811B-0E4E-971A-F41AC55EA652}"/>
              </a:ext>
            </a:extLst>
          </p:cNvPr>
          <p:cNvSpPr>
            <a:spLocks noGrp="1"/>
          </p:cNvSpPr>
          <p:nvPr>
            <p:ph type="sldNum" sz="quarter" idx="12"/>
          </p:nvPr>
        </p:nvSpPr>
        <p:spPr/>
        <p:txBody>
          <a:bodyPr/>
          <a:lstStyle/>
          <a:p>
            <a:fld id="{6F5C59D9-7B0B-4A47-B130-1CDBC65A3C5C}" type="slidenum">
              <a:rPr lang="en-US" smtClean="0"/>
              <a:pPr/>
              <a:t>7</a:t>
            </a:fld>
            <a:endParaRPr lang="en-US"/>
          </a:p>
        </p:txBody>
      </p:sp>
    </p:spTree>
    <p:extLst>
      <p:ext uri="{BB962C8B-B14F-4D97-AF65-F5344CB8AC3E}">
        <p14:creationId xmlns:p14="http://schemas.microsoft.com/office/powerpoint/2010/main" val="856967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D2BA9744-8391-8B42-A811-07E40B2273E1}"/>
              </a:ext>
            </a:extLst>
          </p:cNvPr>
          <p:cNvSpPr>
            <a:spLocks noGrp="1" noChangeArrowheads="1"/>
          </p:cNvSpPr>
          <p:nvPr>
            <p:ph type="title"/>
          </p:nvPr>
        </p:nvSpPr>
        <p:spPr>
          <a:xfrm>
            <a:off x="0" y="-25400"/>
            <a:ext cx="12192000" cy="1143000"/>
          </a:xfrm>
        </p:spPr>
        <p:txBody>
          <a:bodyPr/>
          <a:lstStyle/>
          <a:p>
            <a:r>
              <a:rPr lang="en-US" dirty="0"/>
              <a:t>Good Behavior: The Concept Of Rationality </a:t>
            </a:r>
            <a:endParaRPr lang="en-US" altLang="en-US" dirty="0"/>
          </a:p>
        </p:txBody>
      </p:sp>
      <p:sp>
        <p:nvSpPr>
          <p:cNvPr id="10243" name="Rectangle 3">
            <a:extLst>
              <a:ext uri="{FF2B5EF4-FFF2-40B4-BE49-F238E27FC236}">
                <a16:creationId xmlns:a16="http://schemas.microsoft.com/office/drawing/2014/main" id="{68255A18-04E3-6349-BA90-628949F7DC83}"/>
              </a:ext>
            </a:extLst>
          </p:cNvPr>
          <p:cNvSpPr>
            <a:spLocks noGrp="1" noChangeArrowheads="1"/>
          </p:cNvSpPr>
          <p:nvPr>
            <p:ph idx="1"/>
          </p:nvPr>
        </p:nvSpPr>
        <p:spPr>
          <a:xfrm>
            <a:off x="406400" y="1397000"/>
            <a:ext cx="11379200" cy="5080000"/>
          </a:xfrm>
        </p:spPr>
        <p:txBody>
          <a:bodyPr/>
          <a:lstStyle/>
          <a:p>
            <a:r>
              <a:rPr lang="en-US" altLang="en-US" b="1" dirty="0"/>
              <a:t>Rationality </a:t>
            </a:r>
            <a:r>
              <a:rPr lang="en-US" dirty="0"/>
              <a:t>depends on four things:</a:t>
            </a:r>
            <a:endParaRPr lang="en-US" altLang="en-US" b="1" dirty="0"/>
          </a:p>
          <a:p>
            <a:pPr lvl="1"/>
            <a:r>
              <a:rPr lang="en-US" altLang="en-US" dirty="0"/>
              <a:t>Performance measure </a:t>
            </a:r>
            <a:r>
              <a:rPr lang="en-US" dirty="0"/>
              <a:t>that defines the criterion of success. </a:t>
            </a:r>
            <a:endParaRPr lang="en-US" altLang="en-US" dirty="0"/>
          </a:p>
          <a:p>
            <a:pPr lvl="1"/>
            <a:r>
              <a:rPr lang="en-US" altLang="en-US" dirty="0"/>
              <a:t>Agents prior knowledge of environment</a:t>
            </a:r>
          </a:p>
          <a:p>
            <a:pPr lvl="1"/>
            <a:r>
              <a:rPr lang="en-US" altLang="en-US" dirty="0"/>
              <a:t>Actions that agent can perform</a:t>
            </a:r>
          </a:p>
          <a:p>
            <a:pPr lvl="1"/>
            <a:r>
              <a:rPr lang="en-US" altLang="en-US" dirty="0"/>
              <a:t>Agent’s percept sequence to date</a:t>
            </a:r>
          </a:p>
          <a:p>
            <a:pPr lvl="1"/>
            <a:endParaRPr lang="en-US" altLang="en-US" dirty="0"/>
          </a:p>
          <a:p>
            <a:r>
              <a:rPr lang="en-US" altLang="en-US" dirty="0">
                <a:solidFill>
                  <a:srgbClr val="C00000"/>
                </a:solidFill>
              </a:rPr>
              <a:t>Rational Agent</a:t>
            </a:r>
            <a:r>
              <a:rPr lang="en-US" altLang="en-US" dirty="0"/>
              <a:t>: </a:t>
            </a:r>
            <a:r>
              <a:rPr lang="en-US" altLang="en-US" dirty="0">
                <a:solidFill>
                  <a:srgbClr val="0070C0"/>
                </a:solidFill>
              </a:rPr>
              <a:t>For each possible percept sequence</a:t>
            </a:r>
            <a:r>
              <a:rPr lang="en-US" altLang="en-US" dirty="0"/>
              <a:t>, a rational agent </a:t>
            </a:r>
            <a:r>
              <a:rPr lang="en-US" altLang="en-US" dirty="0">
                <a:solidFill>
                  <a:srgbClr val="0070C0"/>
                </a:solidFill>
              </a:rPr>
              <a:t>should select an action </a:t>
            </a:r>
            <a:r>
              <a:rPr lang="en-US" altLang="en-US" dirty="0"/>
              <a:t>that is </a:t>
            </a:r>
            <a:r>
              <a:rPr lang="en-US" altLang="en-US" dirty="0">
                <a:solidFill>
                  <a:srgbClr val="0070C0"/>
                </a:solidFill>
              </a:rPr>
              <a:t>expected to maximize its performance measure</a:t>
            </a:r>
            <a:r>
              <a:rPr lang="en-US" altLang="en-US" dirty="0"/>
              <a:t>, given the evidence provided by the percept sequence and whatever built-in knowledge the agent has.</a:t>
            </a:r>
          </a:p>
        </p:txBody>
      </p:sp>
      <p:sp>
        <p:nvSpPr>
          <p:cNvPr id="2" name="Slide Number Placeholder 1">
            <a:extLst>
              <a:ext uri="{FF2B5EF4-FFF2-40B4-BE49-F238E27FC236}">
                <a16:creationId xmlns:a16="http://schemas.microsoft.com/office/drawing/2014/main" id="{126BB7D9-572E-3848-A90B-15BA98F1B749}"/>
              </a:ext>
            </a:extLst>
          </p:cNvPr>
          <p:cNvSpPr>
            <a:spLocks noGrp="1"/>
          </p:cNvSpPr>
          <p:nvPr>
            <p:ph type="sldNum" sz="quarter" idx="12"/>
          </p:nvPr>
        </p:nvSpPr>
        <p:spPr/>
        <p:txBody>
          <a:bodyPr/>
          <a:lstStyle/>
          <a:p>
            <a:fld id="{6F5C59D9-7B0B-4A47-B130-1CDBC65A3C5C}" type="slidenum">
              <a:rPr lang="en-US" smtClean="0"/>
              <a:pPr/>
              <a:t>8</a:t>
            </a:fld>
            <a:endParaRPr lang="en-US"/>
          </a:p>
        </p:txBody>
      </p:sp>
    </p:spTree>
    <p:extLst>
      <p:ext uri="{BB962C8B-B14F-4D97-AF65-F5344CB8AC3E}">
        <p14:creationId xmlns:p14="http://schemas.microsoft.com/office/powerpoint/2010/main" val="2951144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25400"/>
            <a:ext cx="12192000" cy="1143000"/>
          </a:xfrm>
        </p:spPr>
        <p:txBody>
          <a:bodyPr/>
          <a:lstStyle/>
          <a:p>
            <a:r>
              <a:rPr lang="en-US"/>
              <a:t>Rational agents</a:t>
            </a:r>
            <a:endParaRPr lang="en-US" dirty="0"/>
          </a:p>
        </p:txBody>
      </p:sp>
      <p:sp>
        <p:nvSpPr>
          <p:cNvPr id="10243" name="Rectangle 3"/>
          <p:cNvSpPr>
            <a:spLocks noGrp="1" noChangeArrowheads="1"/>
          </p:cNvSpPr>
          <p:nvPr>
            <p:ph idx="1"/>
          </p:nvPr>
        </p:nvSpPr>
        <p:spPr>
          <a:xfrm>
            <a:off x="406400" y="1397000"/>
            <a:ext cx="11379200" cy="5080000"/>
          </a:xfrm>
        </p:spPr>
        <p:txBody>
          <a:bodyPr/>
          <a:lstStyle/>
          <a:p>
            <a:r>
              <a:rPr lang="en-US" b="1" dirty="0"/>
              <a:t>Performance measure </a:t>
            </a:r>
            <a:r>
              <a:rPr lang="en-US" dirty="0"/>
              <a:t>(</a:t>
            </a:r>
            <a:r>
              <a:rPr lang="en-US" b="1" dirty="0"/>
              <a:t>utility function</a:t>
            </a:r>
            <a:r>
              <a:rPr lang="en-US" dirty="0"/>
              <a:t>): </a:t>
            </a:r>
            <a:br>
              <a:rPr lang="en-US" dirty="0"/>
            </a:br>
            <a:r>
              <a:rPr lang="en-US" dirty="0"/>
              <a:t>An objective criterion for success of an agent's behavior</a:t>
            </a:r>
          </a:p>
          <a:p>
            <a:endParaRPr lang="en-US" dirty="0"/>
          </a:p>
          <a:p>
            <a:r>
              <a:rPr lang="en-US" dirty="0"/>
              <a:t>Can a rational agent make mistakes?</a:t>
            </a:r>
          </a:p>
        </p:txBody>
      </p:sp>
      <p:pic>
        <p:nvPicPr>
          <p:cNvPr id="4" name="Picture 4">
            <a:extLst>
              <a:ext uri="{FF2B5EF4-FFF2-40B4-BE49-F238E27FC236}">
                <a16:creationId xmlns:a16="http://schemas.microsoft.com/office/drawing/2014/main" id="{29F377F8-0433-0F48-8F6E-DA5D1BA8AE89}"/>
              </a:ext>
            </a:extLst>
          </p:cNvPr>
          <p:cNvPicPr preferRelativeResize="0">
            <a:picLocks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4053" y="3527377"/>
            <a:ext cx="4791747" cy="3102023"/>
          </a:xfrm>
          <a:prstGeom prst="rect">
            <a:avLst/>
          </a:prstGeom>
          <a:noFill/>
          <a:ln w="38100">
            <a:noFill/>
          </a:ln>
        </p:spPr>
      </p:pic>
      <p:sp>
        <p:nvSpPr>
          <p:cNvPr id="2" name="Slide Number Placeholder 1">
            <a:extLst>
              <a:ext uri="{FF2B5EF4-FFF2-40B4-BE49-F238E27FC236}">
                <a16:creationId xmlns:a16="http://schemas.microsoft.com/office/drawing/2014/main" id="{E447EAA7-EF4E-2240-A6F6-FC9A656F9556}"/>
              </a:ext>
            </a:extLst>
          </p:cNvPr>
          <p:cNvSpPr>
            <a:spLocks noGrp="1"/>
          </p:cNvSpPr>
          <p:nvPr>
            <p:ph type="sldNum" sz="quarter" idx="12"/>
          </p:nvPr>
        </p:nvSpPr>
        <p:spPr/>
        <p:txBody>
          <a:bodyPr/>
          <a:lstStyle/>
          <a:p>
            <a:fld id="{6F5C59D9-7B0B-4A47-B130-1CDBC65A3C5C}" type="slidenum">
              <a:rPr lang="en-US" smtClean="0"/>
              <a:pPr/>
              <a:t>9</a:t>
            </a:fld>
            <a:endParaRPr lang="en-US"/>
          </a:p>
        </p:txBody>
      </p:sp>
    </p:spTree>
  </p:cSld>
  <p:clrMapOvr>
    <a:masterClrMapping/>
  </p:clrMapOvr>
</p:sld>
</file>

<file path=ppt/theme/theme1.xml><?xml version="1.0" encoding="utf-8"?>
<a:theme xmlns:a="http://schemas.openxmlformats.org/drawingml/2006/main" name="188-anca">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an-berkeley-nlp-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Calibri"/>
            <a:cs typeface="Calibri"/>
          </a:defRPr>
        </a:defPPr>
      </a:lstStyle>
    </a:txDef>
  </a:objectDefaults>
  <a:extraClrSchemeLst>
    <a:extraClrScheme>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n-berkeley-nlp-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n-berkeley-nlp-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n-berkeley-nlp-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n-berkeley-nlp-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n-berkeley-nlp-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n-berkeley-nlp-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n-berkeley-nlp-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n-berkeley-nlp-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n-berkeley-nlp-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n-berkeley-nlp-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n-berkeley-nlp-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Ch01 -- Introduction to AI</Template>
  <TotalTime>11701</TotalTime>
  <Words>2807</Words>
  <Application>Microsoft Macintosh PowerPoint</Application>
  <PresentationFormat>Widescreen</PresentationFormat>
  <Paragraphs>326</Paragraphs>
  <Slides>41</Slides>
  <Notes>28</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Cambria Math</vt:lpstr>
      <vt:lpstr>Courier New</vt:lpstr>
      <vt:lpstr>Palatino</vt:lpstr>
      <vt:lpstr>Times</vt:lpstr>
      <vt:lpstr>Wingdings</vt:lpstr>
      <vt:lpstr>188-anca</vt:lpstr>
      <vt:lpstr>Artificial Intelligence </vt:lpstr>
      <vt:lpstr>Rational Agents</vt:lpstr>
      <vt:lpstr>This Chapter about</vt:lpstr>
      <vt:lpstr>Agents And Environments </vt:lpstr>
      <vt:lpstr>Agent function</vt:lpstr>
      <vt:lpstr>Vacuum-cleaner world</vt:lpstr>
      <vt:lpstr>Good Behavior:  The Concept Of Rationality </vt:lpstr>
      <vt:lpstr>Good Behavior: The Concept Of Rationality </vt:lpstr>
      <vt:lpstr>Rational agents</vt:lpstr>
      <vt:lpstr>Rational agents</vt:lpstr>
      <vt:lpstr>Rational agents</vt:lpstr>
      <vt:lpstr>Rational agents</vt:lpstr>
      <vt:lpstr>Autonomy in Agents</vt:lpstr>
      <vt:lpstr>Back to vacuum-cleaner world</vt:lpstr>
      <vt:lpstr>The Nature Of Environments </vt:lpstr>
      <vt:lpstr>The Nature Of Environments </vt:lpstr>
      <vt:lpstr>Specifying the Task Environment</vt:lpstr>
      <vt:lpstr>Specifying the Task Environment</vt:lpstr>
      <vt:lpstr>Environment Types</vt:lpstr>
      <vt:lpstr>Environment types</vt:lpstr>
      <vt:lpstr>Environment types</vt:lpstr>
      <vt:lpstr>Examples of different environments</vt:lpstr>
      <vt:lpstr>Examples of different environments</vt:lpstr>
      <vt:lpstr>The Structure Of Agents </vt:lpstr>
      <vt:lpstr>The Structure Of Agents </vt:lpstr>
      <vt:lpstr>Agent Program</vt:lpstr>
      <vt:lpstr>Table-Driven-Agent </vt:lpstr>
      <vt:lpstr>Table-Driven-Agent</vt:lpstr>
      <vt:lpstr>Agent Types</vt:lpstr>
      <vt:lpstr>Simple reflex agent</vt:lpstr>
      <vt:lpstr>Model-based reflex agent</vt:lpstr>
      <vt:lpstr>Model-based reflex agent</vt:lpstr>
      <vt:lpstr>Model-based reflex agent (4th Edition)</vt:lpstr>
      <vt:lpstr>Model-based reflex agent(4th Edition)</vt:lpstr>
      <vt:lpstr>Goal-based agent</vt:lpstr>
      <vt:lpstr>Goal-based agent</vt:lpstr>
      <vt:lpstr>Utility-based agent</vt:lpstr>
      <vt:lpstr>Utility-based agent</vt:lpstr>
      <vt:lpstr>Learning agents </vt:lpstr>
      <vt:lpstr>Learning agents </vt:lpstr>
      <vt:lpstr>Learning agents </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Agents</dc:title>
  <dc:creator>Min-Yen Kan</dc:creator>
  <cp:lastModifiedBy>Microsoft Office User</cp:lastModifiedBy>
  <cp:revision>233</cp:revision>
  <dcterms:created xsi:type="dcterms:W3CDTF">2003-12-17T02:32:09Z</dcterms:created>
  <dcterms:modified xsi:type="dcterms:W3CDTF">2022-02-19T08:46:54Z</dcterms:modified>
</cp:coreProperties>
</file>