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4"/>
  </p:notesMasterIdLst>
  <p:sldIdLst>
    <p:sldId id="258" r:id="rId2"/>
    <p:sldId id="257" r:id="rId3"/>
    <p:sldId id="489" r:id="rId4"/>
    <p:sldId id="259" r:id="rId5"/>
    <p:sldId id="262" r:id="rId6"/>
    <p:sldId id="263" r:id="rId7"/>
    <p:sldId id="543" r:id="rId8"/>
    <p:sldId id="556" r:id="rId9"/>
    <p:sldId id="557" r:id="rId10"/>
    <p:sldId id="546" r:id="rId11"/>
    <p:sldId id="453" r:id="rId12"/>
    <p:sldId id="587" r:id="rId13"/>
    <p:sldId id="549" r:id="rId14"/>
    <p:sldId id="551" r:id="rId15"/>
    <p:sldId id="490" r:id="rId16"/>
    <p:sldId id="447" r:id="rId17"/>
    <p:sldId id="452" r:id="rId18"/>
    <p:sldId id="589" r:id="rId19"/>
    <p:sldId id="550" r:id="rId20"/>
    <p:sldId id="481" r:id="rId21"/>
    <p:sldId id="578" r:id="rId22"/>
    <p:sldId id="579" r:id="rId23"/>
    <p:sldId id="580" r:id="rId24"/>
    <p:sldId id="581" r:id="rId25"/>
    <p:sldId id="572" r:id="rId26"/>
    <p:sldId id="458" r:id="rId27"/>
    <p:sldId id="588" r:id="rId28"/>
    <p:sldId id="521" r:id="rId29"/>
    <p:sldId id="459" r:id="rId30"/>
    <p:sldId id="598" r:id="rId31"/>
    <p:sldId id="491" r:id="rId32"/>
    <p:sldId id="562" r:id="rId33"/>
    <p:sldId id="460" r:id="rId34"/>
    <p:sldId id="463" r:id="rId35"/>
    <p:sldId id="599" r:id="rId36"/>
    <p:sldId id="575" r:id="rId37"/>
    <p:sldId id="461" r:id="rId38"/>
    <p:sldId id="553" r:id="rId39"/>
    <p:sldId id="522" r:id="rId40"/>
    <p:sldId id="523" r:id="rId41"/>
    <p:sldId id="530" r:id="rId42"/>
    <p:sldId id="535" r:id="rId43"/>
    <p:sldId id="582" r:id="rId44"/>
    <p:sldId id="576" r:id="rId45"/>
    <p:sldId id="583" r:id="rId46"/>
    <p:sldId id="527" r:id="rId47"/>
    <p:sldId id="577" r:id="rId48"/>
    <p:sldId id="528" r:id="rId49"/>
    <p:sldId id="595" r:id="rId50"/>
    <p:sldId id="596" r:id="rId51"/>
    <p:sldId id="531" r:id="rId52"/>
    <p:sldId id="533" r:id="rId5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42892" algn="l" rtl="0" fontAlgn="base">
      <a:spcBef>
        <a:spcPct val="0"/>
      </a:spcBef>
      <a:spcAft>
        <a:spcPct val="0"/>
      </a:spcAft>
      <a:defRPr kern="1200">
        <a:solidFill>
          <a:schemeClr val="tx1"/>
        </a:solidFill>
        <a:latin typeface="Arial" charset="0"/>
        <a:ea typeface="+mn-ea"/>
        <a:cs typeface="+mn-cs"/>
      </a:defRPr>
    </a:lvl2pPr>
    <a:lvl3pPr marL="685783" algn="l" rtl="0" fontAlgn="base">
      <a:spcBef>
        <a:spcPct val="0"/>
      </a:spcBef>
      <a:spcAft>
        <a:spcPct val="0"/>
      </a:spcAft>
      <a:defRPr kern="1200">
        <a:solidFill>
          <a:schemeClr val="tx1"/>
        </a:solidFill>
        <a:latin typeface="Arial" charset="0"/>
        <a:ea typeface="+mn-ea"/>
        <a:cs typeface="+mn-cs"/>
      </a:defRPr>
    </a:lvl3pPr>
    <a:lvl4pPr marL="1028675" algn="l" rtl="0" fontAlgn="base">
      <a:spcBef>
        <a:spcPct val="0"/>
      </a:spcBef>
      <a:spcAft>
        <a:spcPct val="0"/>
      </a:spcAft>
      <a:defRPr kern="1200">
        <a:solidFill>
          <a:schemeClr val="tx1"/>
        </a:solidFill>
        <a:latin typeface="Arial" charset="0"/>
        <a:ea typeface="+mn-ea"/>
        <a:cs typeface="+mn-cs"/>
      </a:defRPr>
    </a:lvl4pPr>
    <a:lvl5pPr marL="1371566" algn="l" rtl="0" fontAlgn="base">
      <a:spcBef>
        <a:spcPct val="0"/>
      </a:spcBef>
      <a:spcAft>
        <a:spcPct val="0"/>
      </a:spcAft>
      <a:defRPr kern="1200">
        <a:solidFill>
          <a:schemeClr val="tx1"/>
        </a:solidFill>
        <a:latin typeface="Arial" charset="0"/>
        <a:ea typeface="+mn-ea"/>
        <a:cs typeface="+mn-cs"/>
      </a:defRPr>
    </a:lvl5pPr>
    <a:lvl6pPr marL="1714457" algn="l" defTabSz="685783" rtl="0" eaLnBrk="1" latinLnBrk="0" hangingPunct="1">
      <a:defRPr kern="1200">
        <a:solidFill>
          <a:schemeClr val="tx1"/>
        </a:solidFill>
        <a:latin typeface="Arial" charset="0"/>
        <a:ea typeface="+mn-ea"/>
        <a:cs typeface="+mn-cs"/>
      </a:defRPr>
    </a:lvl6pPr>
    <a:lvl7pPr marL="2057348" algn="l" defTabSz="685783" rtl="0" eaLnBrk="1" latinLnBrk="0" hangingPunct="1">
      <a:defRPr kern="1200">
        <a:solidFill>
          <a:schemeClr val="tx1"/>
        </a:solidFill>
        <a:latin typeface="Arial" charset="0"/>
        <a:ea typeface="+mn-ea"/>
        <a:cs typeface="+mn-cs"/>
      </a:defRPr>
    </a:lvl7pPr>
    <a:lvl8pPr marL="2400240" algn="l" defTabSz="685783" rtl="0" eaLnBrk="1" latinLnBrk="0" hangingPunct="1">
      <a:defRPr kern="1200">
        <a:solidFill>
          <a:schemeClr val="tx1"/>
        </a:solidFill>
        <a:latin typeface="Arial" charset="0"/>
        <a:ea typeface="+mn-ea"/>
        <a:cs typeface="+mn-cs"/>
      </a:defRPr>
    </a:lvl8pPr>
    <a:lvl9pPr marL="2743132" algn="l" defTabSz="68578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10"/>
    <p:restoredTop sz="82601"/>
  </p:normalViewPr>
  <p:slideViewPr>
    <p:cSldViewPr snapToGrid="0" snapToObjects="1">
      <p:cViewPr varScale="1">
        <p:scale>
          <a:sx n="128" d="100"/>
          <a:sy n="128" d="100"/>
        </p:scale>
        <p:origin x="5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6BB83-E10F-E748-B1AF-112611DE6DEE}" type="datetimeFigureOut">
              <a:rPr lang="en-US" smtClean="0"/>
              <a:t>3/7/22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7D7D9-C3C0-D04B-9D33-145FC2C6BD29}" type="slidenum">
              <a:rPr lang="en-US" smtClean="0"/>
              <a:t>‹#›</a:t>
            </a:fld>
            <a:endParaRPr lang="en-US"/>
          </a:p>
        </p:txBody>
      </p:sp>
    </p:spTree>
    <p:extLst>
      <p:ext uri="{BB962C8B-B14F-4D97-AF65-F5344CB8AC3E}">
        <p14:creationId xmlns:p14="http://schemas.microsoft.com/office/powerpoint/2010/main" val="21557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ct val="50000"/>
              </a:spcBef>
            </a:pPr>
            <a:r>
              <a:rPr lang="en-US" sz="1200" dirty="0">
                <a:latin typeface="+mn-lt"/>
                <a:cs typeface="Calibri"/>
              </a:rPr>
              <a:t>[These slides adopted from Dan Klein and Pieter </a:t>
            </a:r>
            <a:r>
              <a:rPr lang="en-US" sz="1200" dirty="0" err="1">
                <a:latin typeface="+mn-lt"/>
                <a:cs typeface="Calibri"/>
              </a:rPr>
              <a:t>Abbeel</a:t>
            </a:r>
            <a:r>
              <a:rPr lang="en-US" sz="1200" dirty="0">
                <a:latin typeface="+mn-lt"/>
                <a:cs typeface="Calibri"/>
              </a:rPr>
              <a:t> at UC Berkeley </a:t>
            </a:r>
            <a:r>
              <a:rPr lang="en-US" sz="1200" i="1" dirty="0" err="1">
                <a:solidFill>
                  <a:srgbClr val="0046FF"/>
                </a:solidFill>
              </a:rPr>
              <a:t>ai.berkeley.edu</a:t>
            </a:r>
            <a:r>
              <a:rPr lang="en-US" sz="1200" dirty="0">
                <a:latin typeface="+mn-lt"/>
                <a:cs typeface="Calibri"/>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900" baseline="0" dirty="0"/>
              <a:t>Build agents that plans ahead. Act rationally.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a:t>
            </a:fld>
            <a:endParaRPr lang="en-US"/>
          </a:p>
        </p:txBody>
      </p:sp>
    </p:spTree>
    <p:extLst>
      <p:ext uri="{BB962C8B-B14F-4D97-AF65-F5344CB8AC3E}">
        <p14:creationId xmlns:p14="http://schemas.microsoft.com/office/powerpoint/2010/main" val="2024420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01A524C-0FE5-4D64-AE7F-8C8CC01270F0}" type="slidenum">
              <a:rPr lang="en-US" smtClean="0">
                <a:latin typeface="Arial" charset="0"/>
              </a:rPr>
              <a:pPr/>
              <a:t>15</a:t>
            </a:fld>
            <a:endParaRPr lang="en-US">
              <a:latin typeface="Arial" charset="0"/>
            </a:endParaRPr>
          </a:p>
        </p:txBody>
      </p:sp>
      <p:sp>
        <p:nvSpPr>
          <p:cNvPr id="53251" name="Rectangle 2"/>
          <p:cNvSpPr>
            <a:spLocks noGrp="1" noRot="1" noChangeAspect="1" noChangeArrowheads="1" noTextEdit="1"/>
          </p:cNvSpPr>
          <p:nvPr>
            <p:ph type="sldImg"/>
          </p:nvPr>
        </p:nvSpPr>
        <p:spPr>
          <a:xfrm>
            <a:off x="457200" y="720725"/>
            <a:ext cx="6400800" cy="3600450"/>
          </a:xfrm>
          <a:ln/>
        </p:spPr>
      </p:sp>
      <p:sp>
        <p:nvSpPr>
          <p:cNvPr id="53252" name="Rectangle 3"/>
          <p:cNvSpPr>
            <a:spLocks noGrp="1" noChangeArrowheads="1"/>
          </p:cNvSpPr>
          <p:nvPr>
            <p:ph type="body" idx="1"/>
          </p:nvPr>
        </p:nvSpPr>
        <p:spPr>
          <a:xfrm>
            <a:off x="974924" y="4561576"/>
            <a:ext cx="5365352" cy="4318827"/>
          </a:xfrm>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420670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consistency </a:t>
            </a:r>
            <a:r>
              <a:rPr lang="en-US" dirty="0"/>
              <a:t>(or sometimes </a:t>
            </a:r>
            <a:r>
              <a:rPr lang="en-US" b="1" dirty="0"/>
              <a:t>monotonicity</a:t>
            </a:r>
            <a:r>
              <a:rPr lang="en-US" dirty="0"/>
              <a:t>)</a:t>
            </a:r>
          </a:p>
        </p:txBody>
      </p:sp>
      <p:sp>
        <p:nvSpPr>
          <p:cNvPr id="4" name="Slide Number Placeholder 3"/>
          <p:cNvSpPr>
            <a:spLocks noGrp="1"/>
          </p:cNvSpPr>
          <p:nvPr>
            <p:ph type="sldNum" sz="quarter" idx="5"/>
          </p:nvPr>
        </p:nvSpPr>
        <p:spPr/>
        <p:txBody>
          <a:bodyPr/>
          <a:lstStyle/>
          <a:p>
            <a:fld id="{D1B7D7D9-C3C0-D04B-9D33-145FC2C6BD29}" type="slidenum">
              <a:rPr lang="en-US" smtClean="0"/>
              <a:t>18</a:t>
            </a:fld>
            <a:endParaRPr lang="en-US"/>
          </a:p>
        </p:txBody>
      </p:sp>
    </p:spTree>
    <p:extLst>
      <p:ext uri="{BB962C8B-B14F-4D97-AF65-F5344CB8AC3E}">
        <p14:creationId xmlns:p14="http://schemas.microsoft.com/office/powerpoint/2010/main" val="3855891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Admissibility = the quality of being acceptable or valid</a:t>
            </a:r>
          </a:p>
          <a:p>
            <a:r>
              <a:rPr lang="en-US" dirty="0"/>
              <a:t>Heuristic = enabling some one to learn by  himself/herself. Or proceeding a  solution by trail and error or by rule that are loosely defined</a:t>
            </a:r>
          </a:p>
          <a:p>
            <a:r>
              <a:rPr lang="en-US" dirty="0"/>
              <a:t>Optimistic = hopeful and confident about the future</a:t>
            </a:r>
          </a:p>
        </p:txBody>
      </p:sp>
      <p:sp>
        <p:nvSpPr>
          <p:cNvPr id="4" name="Slide Number Placeholder 3"/>
          <p:cNvSpPr>
            <a:spLocks noGrp="1"/>
          </p:cNvSpPr>
          <p:nvPr>
            <p:ph type="sldNum" sz="quarter" idx="5"/>
          </p:nvPr>
        </p:nvSpPr>
        <p:spPr/>
        <p:txBody>
          <a:bodyPr/>
          <a:lstStyle/>
          <a:p>
            <a:fld id="{D1B7D7D9-C3C0-D04B-9D33-145FC2C6BD29}" type="slidenum">
              <a:rPr lang="en-US" smtClean="0"/>
              <a:t>19</a:t>
            </a:fld>
            <a:endParaRPr lang="en-US"/>
          </a:p>
        </p:txBody>
      </p:sp>
    </p:spTree>
    <p:extLst>
      <p:ext uri="{BB962C8B-B14F-4D97-AF65-F5344CB8AC3E}">
        <p14:creationId xmlns:p14="http://schemas.microsoft.com/office/powerpoint/2010/main" val="174307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457200" y="720725"/>
            <a:ext cx="6400800" cy="3600450"/>
          </a:xfrm>
          <a:ln/>
        </p:spPr>
      </p:sp>
      <p:sp>
        <p:nvSpPr>
          <p:cNvPr id="54275" name="Notes Placeholder 2"/>
          <p:cNvSpPr>
            <a:spLocks noGrp="1"/>
          </p:cNvSpPr>
          <p:nvPr>
            <p:ph type="body" idx="1"/>
          </p:nvPr>
        </p:nvSpPr>
        <p:spPr>
          <a:noFill/>
          <a:ln/>
        </p:spPr>
        <p:txBody>
          <a:bodyPr/>
          <a:lstStyle/>
          <a:p>
            <a:endParaRPr lang="en-US" dirty="0">
              <a:latin typeface="Arial" charset="0"/>
            </a:endParaRPr>
          </a:p>
        </p:txBody>
      </p:sp>
      <p:sp>
        <p:nvSpPr>
          <p:cNvPr id="54276" name="Slide Number Placeholder 3"/>
          <p:cNvSpPr>
            <a:spLocks noGrp="1"/>
          </p:cNvSpPr>
          <p:nvPr>
            <p:ph type="sldNum" sz="quarter" idx="5"/>
          </p:nvPr>
        </p:nvSpPr>
        <p:spPr>
          <a:noFill/>
        </p:spPr>
        <p:txBody>
          <a:bodyPr/>
          <a:lstStyle/>
          <a:p>
            <a:fld id="{919F9AF4-5B05-467D-A88D-11CD62E3A2C2}" type="slidenum">
              <a:rPr lang="en-US" smtClean="0">
                <a:latin typeface="Arial" charset="0"/>
              </a:rPr>
              <a:pPr/>
              <a:t>26</a:t>
            </a:fld>
            <a:endParaRPr lang="en-US">
              <a:latin typeface="Arial" charset="0"/>
            </a:endParaRPr>
          </a:p>
        </p:txBody>
      </p:sp>
    </p:spTree>
    <p:extLst>
      <p:ext uri="{BB962C8B-B14F-4D97-AF65-F5344CB8AC3E}">
        <p14:creationId xmlns:p14="http://schemas.microsoft.com/office/powerpoint/2010/main" val="2169414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problem with fewer restrictions on the actions is called a </a:t>
            </a:r>
            <a:r>
              <a:rPr lang="en-US" sz="1200" b="1" kern="1200" dirty="0">
                <a:solidFill>
                  <a:schemeClr val="tx1"/>
                </a:solidFill>
                <a:effectLst/>
                <a:latin typeface="+mn-lt"/>
                <a:ea typeface="+mn-ea"/>
                <a:cs typeface="+mn-cs"/>
              </a:rPr>
              <a:t>relaxed problem</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D1B7D7D9-C3C0-D04B-9D33-145FC2C6BD29}" type="slidenum">
              <a:rPr lang="en-US" smtClean="0"/>
              <a:t>29</a:t>
            </a:fld>
            <a:endParaRPr lang="en-US"/>
          </a:p>
        </p:txBody>
      </p:sp>
    </p:spTree>
    <p:extLst>
      <p:ext uri="{BB962C8B-B14F-4D97-AF65-F5344CB8AC3E}">
        <p14:creationId xmlns:p14="http://schemas.microsoft.com/office/powerpoint/2010/main" val="826153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457200" y="720725"/>
            <a:ext cx="6400800" cy="3600450"/>
          </a:xfrm>
          <a:ln/>
        </p:spPr>
      </p:sp>
      <p:sp>
        <p:nvSpPr>
          <p:cNvPr id="55299" name="Notes Placeholder 2"/>
          <p:cNvSpPr>
            <a:spLocks noGrp="1"/>
          </p:cNvSpPr>
          <p:nvPr>
            <p:ph type="body" idx="1"/>
          </p:nvPr>
        </p:nvSpPr>
        <p:spPr>
          <a:noFill/>
          <a:ln/>
        </p:spPr>
        <p:txBody>
          <a:bodyPr/>
          <a:lstStyle/>
          <a:p>
            <a:r>
              <a:rPr lang="en-US">
                <a:latin typeface="Arial" charset="0"/>
              </a:rPr>
              <a:t>Semi-lattice: x &lt;= y &lt;-&gt; x = x ^ y</a:t>
            </a:r>
          </a:p>
        </p:txBody>
      </p:sp>
      <p:sp>
        <p:nvSpPr>
          <p:cNvPr id="55300" name="Slide Number Placeholder 3"/>
          <p:cNvSpPr>
            <a:spLocks noGrp="1"/>
          </p:cNvSpPr>
          <p:nvPr>
            <p:ph type="sldNum" sz="quarter" idx="5"/>
          </p:nvPr>
        </p:nvSpPr>
        <p:spPr>
          <a:noFill/>
        </p:spPr>
        <p:txBody>
          <a:bodyPr/>
          <a:lstStyle/>
          <a:p>
            <a:fld id="{A2E49D97-3088-46C0-A5CF-C692DC2682E9}" type="slidenum">
              <a:rPr lang="en-US" smtClean="0">
                <a:latin typeface="Arial" charset="0"/>
              </a:rPr>
              <a:pPr/>
              <a:t>37</a:t>
            </a:fld>
            <a:endParaRPr lang="en-US">
              <a:latin typeface="Arial" charset="0"/>
            </a:endParaRPr>
          </a:p>
        </p:txBody>
      </p:sp>
    </p:spTree>
    <p:extLst>
      <p:ext uri="{BB962C8B-B14F-4D97-AF65-F5344CB8AC3E}">
        <p14:creationId xmlns:p14="http://schemas.microsoft.com/office/powerpoint/2010/main" val="75938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a:t>
            </a:r>
            <a:r>
              <a:rPr lang="en-US" baseline="0" dirty="0"/>
              <a:t> you have seen before.</a:t>
            </a:r>
          </a:p>
          <a:p>
            <a:r>
              <a:rPr lang="en-US" dirty="0"/>
              <a:t>General theme</a:t>
            </a:r>
            <a:r>
              <a:rPr lang="en-US" baseline="0" dirty="0"/>
              <a:t> in the class:</a:t>
            </a:r>
          </a:p>
          <a:p>
            <a:r>
              <a:rPr lang="en-US" baseline="0" dirty="0"/>
              <a:t>A goal we have in mind.</a:t>
            </a:r>
          </a:p>
          <a:p>
            <a:r>
              <a:rPr lang="en-US" baseline="0" dirty="0"/>
              <a:t>A mathematical abstraction to formalize this</a:t>
            </a:r>
          </a:p>
          <a:p>
            <a:r>
              <a:rPr lang="en-US" baseline="0" dirty="0"/>
              <a:t>Algorithms that operate on these abstractions</a:t>
            </a:r>
            <a:endParaRPr lang="en-US" dirty="0"/>
          </a:p>
          <a:p>
            <a:endParaRPr lang="en-US" baseline="0" dirty="0"/>
          </a:p>
          <a:p>
            <a:r>
              <a:rPr lang="en-US" dirty="0"/>
              <a:t>Unified</a:t>
            </a:r>
            <a:r>
              <a:rPr lang="en-US" baseline="0" dirty="0"/>
              <a:t> formalism leading to A* search (search guided by heuristic)</a:t>
            </a:r>
            <a:endParaRPr lang="en-US" dirty="0"/>
          </a:p>
          <a:p>
            <a:endParaRPr lang="en-US" dirty="0"/>
          </a:p>
        </p:txBody>
      </p:sp>
      <p:sp>
        <p:nvSpPr>
          <p:cNvPr id="4" name="Slide Number Placeholder 3"/>
          <p:cNvSpPr>
            <a:spLocks noGrp="1"/>
          </p:cNvSpPr>
          <p:nvPr>
            <p:ph type="sldNum" sz="quarter" idx="5"/>
          </p:nvPr>
        </p:nvSpPr>
        <p:spPr/>
        <p:txBody>
          <a:bodyPr/>
          <a:lstStyle/>
          <a:p>
            <a:fld id="{D1B7D7D9-C3C0-D04B-9D33-145FC2C6BD29}" type="slidenum">
              <a:rPr lang="en-US" smtClean="0"/>
              <a:t>2</a:t>
            </a:fld>
            <a:endParaRPr lang="en-US"/>
          </a:p>
        </p:txBody>
      </p:sp>
    </p:spTree>
    <p:extLst>
      <p:ext uri="{BB962C8B-B14F-4D97-AF65-F5344CB8AC3E}">
        <p14:creationId xmlns:p14="http://schemas.microsoft.com/office/powerpoint/2010/main" val="17419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successor function </a:t>
            </a:r>
            <a:r>
              <a:rPr lang="en-US" sz="1200" kern="1200" dirty="0">
                <a:solidFill>
                  <a:schemeClr val="tx1"/>
                </a:solidFill>
                <a:effectLst/>
                <a:latin typeface="+mn-lt"/>
                <a:ea typeface="+mn-ea"/>
                <a:cs typeface="+mn-cs"/>
              </a:rPr>
              <a:t>returns the set of all successors, instead of separate ACTIONS and RESULT functions. The successor function makes it difficult to describe an agent that knows what actions it can try but not what they achieve.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successor </a:t>
            </a:r>
            <a:r>
              <a:rPr lang="en-US" sz="1200" kern="1200" dirty="0">
                <a:solidFill>
                  <a:schemeClr val="tx1"/>
                </a:solidFill>
                <a:effectLst/>
                <a:latin typeface="+mn-lt"/>
                <a:ea typeface="+mn-ea"/>
                <a:cs typeface="+mn-cs"/>
              </a:rPr>
              <a:t>to refer to any state reachable from a given state by a single 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u="sng" dirty="0">
                <a:solidFill>
                  <a:srgbClr val="1D0401"/>
                </a:solidFill>
              </a:rPr>
              <a:t>Fringe:</a:t>
            </a:r>
            <a:r>
              <a:rPr lang="en-US" altLang="zh-TW" sz="1200" dirty="0">
                <a:solidFill>
                  <a:srgbClr val="1D0401"/>
                </a:solidFill>
              </a:rPr>
              <a:t> </a:t>
            </a:r>
            <a:r>
              <a:rPr lang="en-US" altLang="en-US" sz="1200" dirty="0">
                <a:solidFill>
                  <a:srgbClr val="1D0401"/>
                </a:solidFill>
              </a:rPr>
              <a:t>Set of search nodes that have not been expanded yet.</a:t>
            </a:r>
            <a:endParaRPr lang="en-US" altLang="zh-TW" sz="1200" dirty="0">
              <a:solidFill>
                <a:srgbClr val="1D040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1B7D7D9-C3C0-D04B-9D33-145FC2C6BD29}" type="slidenum">
              <a:rPr lang="en-US" smtClean="0"/>
              <a:t>3</a:t>
            </a:fld>
            <a:endParaRPr lang="en-US"/>
          </a:p>
        </p:txBody>
      </p:sp>
    </p:spTree>
    <p:extLst>
      <p:ext uri="{BB962C8B-B14F-4D97-AF65-F5344CB8AC3E}">
        <p14:creationId xmlns:p14="http://schemas.microsoft.com/office/powerpoint/2010/main" val="132205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as Exercise 3.21 shows, best-first tree search includes depth-first search as a special case.)</a:t>
            </a:r>
          </a:p>
        </p:txBody>
      </p:sp>
      <p:sp>
        <p:nvSpPr>
          <p:cNvPr id="4" name="Slide Number Placeholder 3"/>
          <p:cNvSpPr>
            <a:spLocks noGrp="1"/>
          </p:cNvSpPr>
          <p:nvPr>
            <p:ph type="sldNum" sz="quarter" idx="5"/>
          </p:nvPr>
        </p:nvSpPr>
        <p:spPr/>
        <p:txBody>
          <a:bodyPr/>
          <a:lstStyle/>
          <a:p>
            <a:fld id="{D1B7D7D9-C3C0-D04B-9D33-145FC2C6BD29}" type="slidenum">
              <a:rPr lang="en-US" smtClean="0"/>
              <a:t>6</a:t>
            </a:fld>
            <a:endParaRPr lang="en-US"/>
          </a:p>
        </p:txBody>
      </p:sp>
    </p:spTree>
    <p:extLst>
      <p:ext uri="{BB962C8B-B14F-4D97-AF65-F5344CB8AC3E}">
        <p14:creationId xmlns:p14="http://schemas.microsoft.com/office/powerpoint/2010/main" val="4080405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84C7023-1648-4F51-874D-1B6680E39D27}" type="slidenum">
              <a:rPr lang="en-US" smtClean="0"/>
              <a:pPr>
                <a:defRPr/>
              </a:pPr>
              <a:t>7</a:t>
            </a:fld>
            <a:endParaRPr lang="en-US"/>
          </a:p>
        </p:txBody>
      </p:sp>
    </p:spTree>
    <p:extLst>
      <p:ext uri="{BB962C8B-B14F-4D97-AF65-F5344CB8AC3E}">
        <p14:creationId xmlns:p14="http://schemas.microsoft.com/office/powerpoint/2010/main" val="34363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7D7D9-C3C0-D04B-9D33-145FC2C6BD29}" type="slidenum">
              <a:rPr lang="en-US" smtClean="0"/>
              <a:t>8</a:t>
            </a:fld>
            <a:endParaRPr lang="en-US"/>
          </a:p>
        </p:txBody>
      </p:sp>
    </p:spTree>
    <p:extLst>
      <p:ext uri="{BB962C8B-B14F-4D97-AF65-F5344CB8AC3E}">
        <p14:creationId xmlns:p14="http://schemas.microsoft.com/office/powerpoint/2010/main" val="383432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first edition called this </a:t>
            </a:r>
            <a:r>
              <a:rPr lang="en-US" sz="1200" b="1" kern="1200" dirty="0">
                <a:solidFill>
                  <a:schemeClr val="tx1"/>
                </a:solidFill>
                <a:effectLst/>
                <a:latin typeface="+mn-lt"/>
                <a:ea typeface="+mn-ea"/>
                <a:cs typeface="+mn-cs"/>
              </a:rPr>
              <a:t>greedy search</a:t>
            </a:r>
            <a:r>
              <a:rPr lang="en-US" sz="1200" kern="1200" dirty="0">
                <a:solidFill>
                  <a:schemeClr val="tx1"/>
                </a:solidFill>
                <a:effectLst/>
                <a:latin typeface="+mn-lt"/>
                <a:ea typeface="+mn-ea"/>
                <a:cs typeface="+mn-cs"/>
              </a:rPr>
              <a:t>; other authors have called it </a:t>
            </a:r>
            <a:r>
              <a:rPr lang="en-US" sz="1200" b="1" kern="1200" dirty="0">
                <a:solidFill>
                  <a:schemeClr val="tx1"/>
                </a:solidFill>
                <a:effectLst/>
                <a:latin typeface="+mn-lt"/>
                <a:ea typeface="+mn-ea"/>
                <a:cs typeface="+mn-cs"/>
              </a:rPr>
              <a:t>best-first search</a:t>
            </a:r>
            <a:r>
              <a:rPr lang="en-US" sz="1200" kern="1200" dirty="0">
                <a:solidFill>
                  <a:schemeClr val="tx1"/>
                </a:solidFill>
                <a:effectLst/>
                <a:latin typeface="+mn-lt"/>
                <a:ea typeface="+mn-ea"/>
                <a:cs typeface="+mn-cs"/>
              </a:rPr>
              <a:t>. </a:t>
            </a:r>
            <a:endParaRPr lang="en-US" dirty="0"/>
          </a:p>
          <a:p>
            <a:endParaRPr lang="en-US" b="0" dirty="0"/>
          </a:p>
        </p:txBody>
      </p:sp>
      <p:sp>
        <p:nvSpPr>
          <p:cNvPr id="4" name="Slide Number Placeholder 3"/>
          <p:cNvSpPr>
            <a:spLocks noGrp="1"/>
          </p:cNvSpPr>
          <p:nvPr>
            <p:ph type="sldNum" sz="quarter" idx="5"/>
          </p:nvPr>
        </p:nvSpPr>
        <p:spPr/>
        <p:txBody>
          <a:bodyPr/>
          <a:lstStyle/>
          <a:p>
            <a:fld id="{D1B7D7D9-C3C0-D04B-9D33-145FC2C6BD29}" type="slidenum">
              <a:rPr lang="en-US" smtClean="0"/>
              <a:t>9</a:t>
            </a:fld>
            <a:endParaRPr lang="en-US"/>
          </a:p>
        </p:txBody>
      </p:sp>
    </p:spTree>
    <p:extLst>
      <p:ext uri="{BB962C8B-B14F-4D97-AF65-F5344CB8AC3E}">
        <p14:creationId xmlns:p14="http://schemas.microsoft.com/office/powerpoint/2010/main" val="1558315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57200" y="720725"/>
            <a:ext cx="6400800" cy="3600450"/>
          </a:xfrm>
          <a:ln/>
        </p:spPr>
      </p:sp>
      <p:sp>
        <p:nvSpPr>
          <p:cNvPr id="52227" name="Notes Placeholder 2"/>
          <p:cNvSpPr>
            <a:spLocks noGrp="1"/>
          </p:cNvSpPr>
          <p:nvPr>
            <p:ph type="body" idx="1"/>
          </p:nvPr>
        </p:nvSpPr>
        <p:spPr>
          <a:noFill/>
          <a:ln/>
        </p:spPr>
        <p:txBody>
          <a:bodyPr/>
          <a:lstStyle/>
          <a:p>
            <a:r>
              <a:rPr lang="en-US">
                <a:latin typeface="Arial" charset="0"/>
              </a:rPr>
              <a:t>For any search problem, you know the goal.  Now, you have an idea of how far away you are from the goal.</a:t>
            </a:r>
          </a:p>
        </p:txBody>
      </p:sp>
      <p:sp>
        <p:nvSpPr>
          <p:cNvPr id="52228" name="Slide Number Placeholder 3"/>
          <p:cNvSpPr>
            <a:spLocks noGrp="1"/>
          </p:cNvSpPr>
          <p:nvPr>
            <p:ph type="sldNum" sz="quarter" idx="5"/>
          </p:nvPr>
        </p:nvSpPr>
        <p:spPr>
          <a:noFill/>
        </p:spPr>
        <p:txBody>
          <a:bodyPr/>
          <a:lstStyle/>
          <a:p>
            <a:fld id="{662CE179-B2C7-46EC-9538-A27EC550BBF7}" type="slidenum">
              <a:rPr lang="en-US" smtClean="0">
                <a:latin typeface="Arial" charset="0"/>
              </a:rPr>
              <a:pPr/>
              <a:t>11</a:t>
            </a:fld>
            <a:endParaRPr lang="en-US">
              <a:latin typeface="Arial" charset="0"/>
            </a:endParaRPr>
          </a:p>
        </p:txBody>
      </p:sp>
    </p:spTree>
    <p:extLst>
      <p:ext uri="{BB962C8B-B14F-4D97-AF65-F5344CB8AC3E}">
        <p14:creationId xmlns:p14="http://schemas.microsoft.com/office/powerpoint/2010/main" val="1225829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457200" y="720725"/>
            <a:ext cx="6400800" cy="3600450"/>
          </a:xfrm>
          <a:ln/>
        </p:spPr>
      </p:sp>
      <p:sp>
        <p:nvSpPr>
          <p:cNvPr id="47107" name="Notes Placeholder 2"/>
          <p:cNvSpPr>
            <a:spLocks noGrp="1"/>
          </p:cNvSpPr>
          <p:nvPr>
            <p:ph type="body" idx="1"/>
          </p:nvPr>
        </p:nvSpPr>
        <p:spPr>
          <a:noFill/>
          <a:ln/>
        </p:spPr>
        <p:txBody>
          <a:bodyPr/>
          <a:lstStyle/>
          <a:p>
            <a:endParaRPr lang="en-US" dirty="0">
              <a:latin typeface="Arial" charset="0"/>
            </a:endParaRPr>
          </a:p>
        </p:txBody>
      </p:sp>
      <p:sp>
        <p:nvSpPr>
          <p:cNvPr id="47108" name="Slide Number Placeholder 3"/>
          <p:cNvSpPr>
            <a:spLocks noGrp="1"/>
          </p:cNvSpPr>
          <p:nvPr>
            <p:ph type="sldNum" sz="quarter" idx="5"/>
          </p:nvPr>
        </p:nvSpPr>
        <p:spPr>
          <a:noFill/>
        </p:spPr>
        <p:txBody>
          <a:bodyPr/>
          <a:lstStyle/>
          <a:p>
            <a:fld id="{1F0E0FD6-A987-4E1A-BCF4-7669DC860F72}" type="slidenum">
              <a:rPr lang="en-US" smtClean="0">
                <a:latin typeface="Arial" charset="0"/>
              </a:rPr>
              <a:pPr/>
              <a:t>14</a:t>
            </a:fld>
            <a:endParaRPr lang="en-US">
              <a:latin typeface="Arial" charset="0"/>
            </a:endParaRPr>
          </a:p>
        </p:txBody>
      </p:sp>
    </p:spTree>
    <p:extLst>
      <p:ext uri="{BB962C8B-B14F-4D97-AF65-F5344CB8AC3E}">
        <p14:creationId xmlns:p14="http://schemas.microsoft.com/office/powerpoint/2010/main" val="195479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fld id="{A9B3DDF3-728C-5844-81AD-5B251A60443A}" type="datetime1">
              <a:rPr lang="en-US" smtClean="0"/>
              <a:t>3/7/22</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73280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D68105CA-7CC0-454F-8569-D47550169BB7}" type="datetime1">
              <a:rPr lang="en-US" smtClean="0"/>
              <a:t>3/7/22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3220890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B534C26D-9392-3E40-B8CC-3EFC01344669}" type="datetime1">
              <a:rPr lang="en-US" smtClean="0"/>
              <a:t>3/7/22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376741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C0201B48-FBF0-4642-A2C3-632906E597FF}" type="datetime1">
              <a:rPr lang="en-US" smtClean="0"/>
              <a:t>3/7/22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101234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867"/>
            </a:lvl2pPr>
            <a:lvl3pPr marL="914354" indent="0">
              <a:buNone/>
              <a:defRPr sz="1600"/>
            </a:lvl3pPr>
            <a:lvl4pPr marL="1371532" indent="0">
              <a:buNone/>
              <a:defRPr sz="1467"/>
            </a:lvl4pPr>
            <a:lvl5pPr marL="1828709" indent="0">
              <a:buNone/>
              <a:defRPr sz="1467"/>
            </a:lvl5pPr>
            <a:lvl6pPr marL="2285886" indent="0">
              <a:buNone/>
              <a:defRPr sz="1467"/>
            </a:lvl6pPr>
            <a:lvl7pPr marL="2743062" indent="0">
              <a:buNone/>
              <a:defRPr sz="1467"/>
            </a:lvl7pPr>
            <a:lvl8pPr marL="3200240" indent="0">
              <a:buNone/>
              <a:defRPr sz="1467"/>
            </a:lvl8pPr>
            <a:lvl9pPr marL="3657418" indent="0">
              <a:buNone/>
              <a:defRPr sz="1467"/>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E27E22B-B686-1A46-B896-6948E1741B9F}" type="datetime1">
              <a:rPr lang="en-US" smtClean="0"/>
              <a:t>3/7/22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82210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49AD0E11-7375-474D-868A-C7EFD29969B7}" type="datetime1">
              <a:rPr lang="en-US" smtClean="0"/>
              <a:t>3/7/22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392423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867"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867"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52A4423F-9441-784B-8470-F0F0D2BAEFED}" type="datetime1">
              <a:rPr lang="en-US" smtClean="0"/>
              <a:t>3/7/22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262116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0FB9C570-836D-9447-BAF7-1833ACEF9DD7}" type="datetime1">
              <a:rPr lang="en-US" smtClean="0"/>
              <a:t>3/7/22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246395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CCCBFFD-A9B5-714A-B73A-0685BA834CAA}" type="datetime1">
              <a:rPr lang="en-US" smtClean="0"/>
              <a:t>3/7/22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293703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67"/>
            </a:lvl1pPr>
            <a:lvl2pPr marL="457178" indent="0">
              <a:buNone/>
              <a:defRPr sz="1200"/>
            </a:lvl2pPr>
            <a:lvl3pPr marL="914354" indent="0">
              <a:buNone/>
              <a:defRPr sz="1067"/>
            </a:lvl3pPr>
            <a:lvl4pPr marL="1371532" indent="0">
              <a:buNone/>
              <a:defRPr sz="933"/>
            </a:lvl4pPr>
            <a:lvl5pPr marL="1828709" indent="0">
              <a:buNone/>
              <a:defRPr sz="933"/>
            </a:lvl5pPr>
            <a:lvl6pPr marL="2285886" indent="0">
              <a:buNone/>
              <a:defRPr sz="933"/>
            </a:lvl6pPr>
            <a:lvl7pPr marL="2743062" indent="0">
              <a:buNone/>
              <a:defRPr sz="933"/>
            </a:lvl7pPr>
            <a:lvl8pPr marL="3200240" indent="0">
              <a:buNone/>
              <a:defRPr sz="933"/>
            </a:lvl8pPr>
            <a:lvl9pPr marL="3657418" indent="0">
              <a:buNone/>
              <a:defRPr sz="93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E3045E9-8501-0041-A8FF-73647519AAE1}" type="datetime1">
              <a:rPr lang="en-US" smtClean="0"/>
              <a:t>3/7/22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197081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67"/>
            </a:lvl1pPr>
            <a:lvl2pPr marL="457178" indent="0">
              <a:buNone/>
              <a:defRPr sz="1200"/>
            </a:lvl2pPr>
            <a:lvl3pPr marL="914354" indent="0">
              <a:buNone/>
              <a:defRPr sz="1067"/>
            </a:lvl3pPr>
            <a:lvl4pPr marL="1371532" indent="0">
              <a:buNone/>
              <a:defRPr sz="933"/>
            </a:lvl4pPr>
            <a:lvl5pPr marL="1828709" indent="0">
              <a:buNone/>
              <a:defRPr sz="933"/>
            </a:lvl5pPr>
            <a:lvl6pPr marL="2285886" indent="0">
              <a:buNone/>
              <a:defRPr sz="933"/>
            </a:lvl6pPr>
            <a:lvl7pPr marL="2743062" indent="0">
              <a:buNone/>
              <a:defRPr sz="933"/>
            </a:lvl7pPr>
            <a:lvl8pPr marL="3200240" indent="0">
              <a:buNone/>
              <a:defRPr sz="933"/>
            </a:lvl8pPr>
            <a:lvl9pPr marL="3657418" indent="0">
              <a:buNone/>
              <a:defRPr sz="93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4FEEB534-EF74-584C-A6DF-19B3619E8FD2}" type="datetime1">
              <a:rPr lang="en-US" smtClean="0"/>
              <a:t>3/7/22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22A94CF-1AD7-544F-89B2-B23BB4B4769D}" type="slidenum">
              <a:rPr lang="en-US" smtClean="0"/>
              <a:t>‹#›</a:t>
            </a:fld>
            <a:endParaRPr lang="en-US"/>
          </a:p>
        </p:txBody>
      </p:sp>
    </p:spTree>
    <p:extLst>
      <p:ext uri="{BB962C8B-B14F-4D97-AF65-F5344CB8AC3E}">
        <p14:creationId xmlns:p14="http://schemas.microsoft.com/office/powerpoint/2010/main" val="117818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68579" tIns="34289" rIns="68579" bIns="34289"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0"/>
            <a:ext cx="11379200" cy="5080000"/>
          </a:xfrm>
          <a:prstGeom prst="rect">
            <a:avLst/>
          </a:prstGeom>
          <a:noFill/>
          <a:ln w="9525">
            <a:noFill/>
            <a:miter lim="800000"/>
            <a:headEnd/>
            <a:tailEnd/>
          </a:ln>
        </p:spPr>
        <p:txBody>
          <a:bodyPr vert="horz" wrap="square" lIns="68579" tIns="34289" rIns="68579" bIns="3428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0" name="Rectangle 4"/>
          <p:cNvSpPr>
            <a:spLocks noGrp="1" noChangeArrowheads="1"/>
          </p:cNvSpPr>
          <p:nvPr>
            <p:ph type="dt" sz="half" idx="2"/>
          </p:nvPr>
        </p:nvSpPr>
        <p:spPr bwMode="auto">
          <a:xfrm>
            <a:off x="406400" y="6477001"/>
            <a:ext cx="2133600" cy="295713"/>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defRPr sz="1467">
                <a:latin typeface="Palatino"/>
                <a:cs typeface="Palatino"/>
              </a:defRPr>
            </a:lvl1pPr>
          </a:lstStyle>
          <a:p>
            <a:fld id="{A2BAACE5-984C-E749-9490-26CF4DEA03EF}" type="datetime1">
              <a:rPr lang="en-US" smtClean="0"/>
              <a:t>3/7/22</a:t>
            </a:fld>
            <a:endParaRPr lang="en-US"/>
          </a:p>
        </p:txBody>
      </p:sp>
      <p:sp>
        <p:nvSpPr>
          <p:cNvPr id="4101" name="Rectangle 5"/>
          <p:cNvSpPr>
            <a:spLocks noGrp="1" noChangeArrowheads="1"/>
          </p:cNvSpPr>
          <p:nvPr>
            <p:ph type="ftr" sz="quarter" idx="3"/>
          </p:nvPr>
        </p:nvSpPr>
        <p:spPr bwMode="auto">
          <a:xfrm>
            <a:off x="4521200" y="6477001"/>
            <a:ext cx="2895600" cy="295713"/>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ctr">
              <a:defRPr sz="1467">
                <a:latin typeface="Palatino"/>
                <a:cs typeface="Palatino"/>
              </a:defRPr>
            </a:lvl1pPr>
          </a:lstStyle>
          <a:p>
            <a:endParaRPr lang="en-US"/>
          </a:p>
        </p:txBody>
      </p:sp>
      <p:sp>
        <p:nvSpPr>
          <p:cNvPr id="4102" name="Rectangle 6"/>
          <p:cNvSpPr>
            <a:spLocks noGrp="1" noChangeArrowheads="1"/>
          </p:cNvSpPr>
          <p:nvPr>
            <p:ph type="sldNum" sz="quarter" idx="4"/>
          </p:nvPr>
        </p:nvSpPr>
        <p:spPr bwMode="auto">
          <a:xfrm>
            <a:off x="9652000" y="6477001"/>
            <a:ext cx="2133600" cy="295713"/>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r">
              <a:defRPr sz="1467">
                <a:latin typeface="Palatino"/>
                <a:cs typeface="Palatino"/>
              </a:defRPr>
            </a:lvl1pPr>
          </a:lstStyle>
          <a:p>
            <a:fld id="{422A94CF-1AD7-544F-89B2-B23BB4B4769D}" type="slidenum">
              <a:rPr lang="en-US" smtClean="0"/>
              <a:t>‹#›</a:t>
            </a:fld>
            <a:endParaRPr lang="en-US"/>
          </a:p>
        </p:txBody>
      </p:sp>
      <p:cxnSp>
        <p:nvCxnSpPr>
          <p:cNvPr id="3" name="Straight Connector 2"/>
          <p:cNvCxnSpPr/>
          <p:nvPr/>
        </p:nvCxnSpPr>
        <p:spPr>
          <a:xfrm>
            <a:off x="304800" y="1092200"/>
            <a:ext cx="11379200" cy="0"/>
          </a:xfrm>
          <a:prstGeom prst="line">
            <a:avLst/>
          </a:prstGeom>
          <a:ln w="12700" cmpd="sng">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777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Palatino"/>
          <a:ea typeface="+mj-ea"/>
          <a:cs typeface="Palatino"/>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Courier New"/>
        <a:buChar char="o"/>
        <a:defRPr sz="2800">
          <a:solidFill>
            <a:schemeClr val="tx1"/>
          </a:solidFill>
          <a:latin typeface="Palatino"/>
          <a:ea typeface="+mn-ea"/>
          <a:cs typeface="Palatino"/>
        </a:defRPr>
      </a:lvl1pPr>
      <a:lvl2pPr marL="742913" indent="-285737" algn="l" rtl="0" eaLnBrk="1" fontAlgn="base" hangingPunct="1">
        <a:spcBef>
          <a:spcPct val="20000"/>
        </a:spcBef>
        <a:spcAft>
          <a:spcPct val="0"/>
        </a:spcAft>
        <a:buClr>
          <a:schemeClr val="tx1"/>
        </a:buClr>
        <a:buFont typeface="Courier New"/>
        <a:buChar char="o"/>
        <a:defRPr sz="2400">
          <a:solidFill>
            <a:schemeClr val="tx1">
              <a:lumMod val="75000"/>
              <a:lumOff val="25000"/>
            </a:schemeClr>
          </a:solidFill>
          <a:latin typeface="Palatino"/>
          <a:cs typeface="Palatino"/>
        </a:defRPr>
      </a:lvl2pPr>
      <a:lvl3pPr marL="1142942" indent="-228589" algn="l" rtl="0" eaLnBrk="1" fontAlgn="base" hangingPunct="1">
        <a:spcBef>
          <a:spcPct val="20000"/>
        </a:spcBef>
        <a:spcAft>
          <a:spcPct val="0"/>
        </a:spcAft>
        <a:buClr>
          <a:schemeClr val="accent2"/>
        </a:buClr>
        <a:buFont typeface="Courier New"/>
        <a:buChar char="o"/>
        <a:defRPr sz="2000">
          <a:solidFill>
            <a:schemeClr val="tx1">
              <a:lumMod val="75000"/>
              <a:lumOff val="25000"/>
            </a:schemeClr>
          </a:solidFill>
          <a:latin typeface="Palatino"/>
          <a:cs typeface="Palatino"/>
        </a:defRPr>
      </a:lvl3pPr>
      <a:lvl4pPr marL="1600120" indent="-228589" algn="l" rtl="0" eaLnBrk="1" fontAlgn="base" hangingPunct="1">
        <a:spcBef>
          <a:spcPct val="20000"/>
        </a:spcBef>
        <a:spcAft>
          <a:spcPct val="0"/>
        </a:spcAft>
        <a:buClr>
          <a:schemeClr val="tx1"/>
        </a:buClr>
        <a:buFont typeface="Courier New"/>
        <a:buChar char="o"/>
        <a:defRPr sz="1800">
          <a:solidFill>
            <a:schemeClr val="tx1">
              <a:lumMod val="75000"/>
              <a:lumOff val="25000"/>
            </a:schemeClr>
          </a:solidFill>
          <a:latin typeface="Palatino"/>
          <a:cs typeface="Palatino"/>
        </a:defRPr>
      </a:lvl4pPr>
      <a:lvl5pPr marL="2057298" indent="-228589" algn="l" rtl="0" eaLnBrk="1" fontAlgn="base" hangingPunct="1">
        <a:spcBef>
          <a:spcPct val="20000"/>
        </a:spcBef>
        <a:spcAft>
          <a:spcPct val="0"/>
        </a:spcAft>
        <a:buClr>
          <a:schemeClr val="accent2"/>
        </a:buClr>
        <a:buFont typeface="Courier New"/>
        <a:buChar char="o"/>
        <a:defRPr sz="1800">
          <a:solidFill>
            <a:schemeClr val="tx1">
              <a:lumMod val="75000"/>
              <a:lumOff val="25000"/>
            </a:schemeClr>
          </a:solidFill>
          <a:latin typeface="Palatino"/>
          <a:cs typeface="Palatino"/>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67" kern="1200">
          <a:solidFill>
            <a:schemeClr val="tx1"/>
          </a:solidFill>
          <a:latin typeface="+mn-lt"/>
          <a:ea typeface="+mn-ea"/>
          <a:cs typeface="+mn-cs"/>
        </a:defRPr>
      </a:lvl1pPr>
      <a:lvl2pPr marL="457178" algn="l" defTabSz="914354" rtl="0" eaLnBrk="1" latinLnBrk="0" hangingPunct="1">
        <a:defRPr sz="1867" kern="1200">
          <a:solidFill>
            <a:schemeClr val="tx1"/>
          </a:solidFill>
          <a:latin typeface="+mn-lt"/>
          <a:ea typeface="+mn-ea"/>
          <a:cs typeface="+mn-cs"/>
        </a:defRPr>
      </a:lvl2pPr>
      <a:lvl3pPr marL="914354" algn="l" defTabSz="914354" rtl="0" eaLnBrk="1" latinLnBrk="0" hangingPunct="1">
        <a:defRPr sz="1867" kern="1200">
          <a:solidFill>
            <a:schemeClr val="tx1"/>
          </a:solidFill>
          <a:latin typeface="+mn-lt"/>
          <a:ea typeface="+mn-ea"/>
          <a:cs typeface="+mn-cs"/>
        </a:defRPr>
      </a:lvl3pPr>
      <a:lvl4pPr marL="1371532" algn="l" defTabSz="914354" rtl="0" eaLnBrk="1" latinLnBrk="0" hangingPunct="1">
        <a:defRPr sz="1867" kern="1200">
          <a:solidFill>
            <a:schemeClr val="tx1"/>
          </a:solidFill>
          <a:latin typeface="+mn-lt"/>
          <a:ea typeface="+mn-ea"/>
          <a:cs typeface="+mn-cs"/>
        </a:defRPr>
      </a:lvl4pPr>
      <a:lvl5pPr marL="1828709" algn="l" defTabSz="914354" rtl="0" eaLnBrk="1" latinLnBrk="0" hangingPunct="1">
        <a:defRPr sz="1867" kern="1200">
          <a:solidFill>
            <a:schemeClr val="tx1"/>
          </a:solidFill>
          <a:latin typeface="+mn-lt"/>
          <a:ea typeface="+mn-ea"/>
          <a:cs typeface="+mn-cs"/>
        </a:defRPr>
      </a:lvl5pPr>
      <a:lvl6pPr marL="2285886" algn="l" defTabSz="914354" rtl="0" eaLnBrk="1" latinLnBrk="0" hangingPunct="1">
        <a:defRPr sz="1867" kern="1200">
          <a:solidFill>
            <a:schemeClr val="tx1"/>
          </a:solidFill>
          <a:latin typeface="+mn-lt"/>
          <a:ea typeface="+mn-ea"/>
          <a:cs typeface="+mn-cs"/>
        </a:defRPr>
      </a:lvl6pPr>
      <a:lvl7pPr marL="2743062" algn="l" defTabSz="914354" rtl="0" eaLnBrk="1" latinLnBrk="0" hangingPunct="1">
        <a:defRPr sz="1867" kern="1200">
          <a:solidFill>
            <a:schemeClr val="tx1"/>
          </a:solidFill>
          <a:latin typeface="+mn-lt"/>
          <a:ea typeface="+mn-ea"/>
          <a:cs typeface="+mn-cs"/>
        </a:defRPr>
      </a:lvl7pPr>
      <a:lvl8pPr marL="3200240" algn="l" defTabSz="914354" rtl="0" eaLnBrk="1" latinLnBrk="0" hangingPunct="1">
        <a:defRPr sz="1867" kern="1200">
          <a:solidFill>
            <a:schemeClr val="tx1"/>
          </a:solidFill>
          <a:latin typeface="+mn-lt"/>
          <a:ea typeface="+mn-ea"/>
          <a:cs typeface="+mn-cs"/>
        </a:defRPr>
      </a:lvl8pPr>
      <a:lvl9pPr marL="3657418" algn="l" defTabSz="914354"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3.png"/><Relationship Id="rId3" Type="http://schemas.openxmlformats.org/officeDocument/2006/relationships/tags" Target="../tags/tag6.xml"/><Relationship Id="rId7" Type="http://schemas.openxmlformats.org/officeDocument/2006/relationships/slideLayout" Target="../slideLayouts/slideLayout2.xml"/><Relationship Id="rId12" Type="http://schemas.openxmlformats.org/officeDocument/2006/relationships/image" Target="../media/image27.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22.png"/><Relationship Id="rId5" Type="http://schemas.openxmlformats.org/officeDocument/2006/relationships/tags" Target="../tags/tag8.xml"/><Relationship Id="rId10" Type="http://schemas.openxmlformats.org/officeDocument/2006/relationships/image" Target="../media/image26.png"/><Relationship Id="rId4" Type="http://schemas.openxmlformats.org/officeDocument/2006/relationships/tags" Target="../tags/tag7.xml"/><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2.xml"/><Relationship Id="rId7" Type="http://schemas.openxmlformats.org/officeDocument/2006/relationships/image" Target="../media/image2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11" Type="http://schemas.openxmlformats.org/officeDocument/2006/relationships/image" Target="../media/image23.png"/><Relationship Id="rId5" Type="http://schemas.openxmlformats.org/officeDocument/2006/relationships/tags" Target="../tags/tag14.xml"/><Relationship Id="rId10" Type="http://schemas.openxmlformats.org/officeDocument/2006/relationships/image" Target="../media/image22.png"/><Relationship Id="rId4" Type="http://schemas.openxmlformats.org/officeDocument/2006/relationships/tags" Target="../tags/tag13.xml"/><Relationship Id="rId9"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7.xml"/><Relationship Id="rId7" Type="http://schemas.openxmlformats.org/officeDocument/2006/relationships/image" Target="../media/image26.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0.png"/><Relationship Id="rId5"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tags" Target="../tags/tag20.xml"/><Relationship Id="rId16" Type="http://schemas.openxmlformats.org/officeDocument/2006/relationships/image" Target="../media/image46.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41.png"/><Relationship Id="rId5" Type="http://schemas.openxmlformats.org/officeDocument/2006/relationships/tags" Target="../tags/tag23.xml"/><Relationship Id="rId15" Type="http://schemas.openxmlformats.org/officeDocument/2006/relationships/image" Target="../media/image45.png"/><Relationship Id="rId10" Type="http://schemas.openxmlformats.org/officeDocument/2006/relationships/notesSlide" Target="../notesSlides/notesSlide15.xml"/><Relationship Id="rId4" Type="http://schemas.openxmlformats.org/officeDocument/2006/relationships/tags" Target="../tags/tag22.xml"/><Relationship Id="rId9" Type="http://schemas.openxmlformats.org/officeDocument/2006/relationships/slideLayout" Target="../slideLayouts/slideLayout2.xml"/><Relationship Id="rId1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29.xml"/><Relationship Id="rId7" Type="http://schemas.openxmlformats.org/officeDocument/2006/relationships/image" Target="../media/image2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11" Type="http://schemas.openxmlformats.org/officeDocument/2006/relationships/image" Target="../media/image57.png"/><Relationship Id="rId5" Type="http://schemas.openxmlformats.org/officeDocument/2006/relationships/tags" Target="../tags/tag31.xml"/><Relationship Id="rId10" Type="http://schemas.openxmlformats.org/officeDocument/2006/relationships/image" Target="../media/image56.png"/><Relationship Id="rId4" Type="http://schemas.openxmlformats.org/officeDocument/2006/relationships/tags" Target="../tags/tag30.xml"/><Relationship Id="rId9" Type="http://schemas.openxmlformats.org/officeDocument/2006/relationships/image" Target="../media/image5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1193799"/>
            <a:ext cx="12192000" cy="1470025"/>
          </a:xfrm>
        </p:spPr>
        <p:txBody>
          <a:bodyPr/>
          <a:lstStyle/>
          <a:p>
            <a:pPr eaLnBrk="1" hangingPunct="1"/>
            <a:r>
              <a:rPr lang="en-US" dirty="0"/>
              <a:t>Artificial Intelligence</a:t>
            </a:r>
            <a:br>
              <a:rPr lang="en-US" dirty="0"/>
            </a:br>
            <a:endParaRPr lang="en-US" sz="3600" dirty="0"/>
          </a:p>
        </p:txBody>
      </p:sp>
      <p:sp>
        <p:nvSpPr>
          <p:cNvPr id="5123" name="Rectangle 6"/>
          <p:cNvSpPr>
            <a:spLocks noGrp="1" noChangeArrowheads="1"/>
          </p:cNvSpPr>
          <p:nvPr>
            <p:ph type="subTitle" idx="1"/>
          </p:nvPr>
        </p:nvSpPr>
        <p:spPr>
          <a:xfrm>
            <a:off x="1209293" y="2264934"/>
            <a:ext cx="9773412" cy="1470025"/>
          </a:xfrm>
        </p:spPr>
        <p:txBody>
          <a:bodyPr/>
          <a:lstStyle/>
          <a:p>
            <a:pPr eaLnBrk="1" hangingPunct="1"/>
            <a:r>
              <a:rPr lang="en-US" sz="4267" dirty="0">
                <a:solidFill>
                  <a:srgbClr val="C00000"/>
                </a:solidFill>
              </a:rPr>
              <a:t>Ch3: Problem Solving by Search </a:t>
            </a:r>
            <a:r>
              <a:rPr lang="en-US" sz="4267">
                <a:solidFill>
                  <a:srgbClr val="C00000"/>
                </a:solidFill>
              </a:rPr>
              <a:t>– Part3</a:t>
            </a:r>
            <a:endParaRPr lang="en-US" sz="4267" dirty="0">
              <a:solidFill>
                <a:srgbClr val="C00000"/>
              </a:solidFill>
            </a:endParaRPr>
          </a:p>
        </p:txBody>
      </p:sp>
      <p:sp>
        <p:nvSpPr>
          <p:cNvPr id="5124" name="Text Box 7"/>
          <p:cNvSpPr txBox="1">
            <a:spLocks noChangeArrowheads="1"/>
          </p:cNvSpPr>
          <p:nvPr/>
        </p:nvSpPr>
        <p:spPr bwMode="auto">
          <a:xfrm>
            <a:off x="1524000" y="6248402"/>
            <a:ext cx="5867400" cy="369330"/>
          </a:xfrm>
          <a:prstGeom prst="rect">
            <a:avLst/>
          </a:prstGeom>
          <a:noFill/>
          <a:ln w="9525">
            <a:noFill/>
            <a:miter lim="800000"/>
            <a:headEnd/>
            <a:tailEnd/>
          </a:ln>
        </p:spPr>
        <p:txBody>
          <a:bodyPr lIns="91439" tIns="45719" rIns="91439" bIns="45719">
            <a:spAutoFit/>
          </a:bodyPr>
          <a:lstStyle/>
          <a:p>
            <a:pPr>
              <a:spcBef>
                <a:spcPct val="50000"/>
              </a:spcBef>
            </a:pPr>
            <a:endParaRPr lang="en-US"/>
          </a:p>
        </p:txBody>
      </p:sp>
      <p:sp>
        <p:nvSpPr>
          <p:cNvPr id="5125" name="Text Box 8"/>
          <p:cNvSpPr txBox="1">
            <a:spLocks noChangeArrowheads="1"/>
          </p:cNvSpPr>
          <p:nvPr/>
        </p:nvSpPr>
        <p:spPr bwMode="auto">
          <a:xfrm>
            <a:off x="4769334" y="5731166"/>
            <a:ext cx="2653335" cy="369330"/>
          </a:xfrm>
          <a:prstGeom prst="rect">
            <a:avLst/>
          </a:prstGeom>
          <a:noFill/>
          <a:ln w="9525">
            <a:noFill/>
            <a:miter lim="800000"/>
            <a:headEnd/>
            <a:tailEnd/>
          </a:ln>
        </p:spPr>
        <p:txBody>
          <a:bodyPr wrap="square" lIns="91439" tIns="45719" rIns="91439" bIns="45719">
            <a:spAutoFit/>
          </a:bodyPr>
          <a:lstStyle/>
          <a:p>
            <a:pPr algn="ctr">
              <a:spcBef>
                <a:spcPct val="50000"/>
              </a:spcBef>
            </a:pPr>
            <a:r>
              <a:rPr lang="en-US" dirty="0">
                <a:latin typeface="Calibri"/>
                <a:cs typeface="Calibri"/>
              </a:rPr>
              <a:t>Instructor: Iyad H </a:t>
            </a:r>
            <a:r>
              <a:rPr lang="en-US" dirty="0" err="1">
                <a:latin typeface="Calibri"/>
                <a:cs typeface="Calibri"/>
              </a:rPr>
              <a:t>Alshami</a:t>
            </a:r>
            <a:endParaRPr lang="en-US" dirty="0">
              <a:latin typeface="Calibri"/>
              <a:cs typeface="Calibri"/>
            </a:endParaRPr>
          </a:p>
        </p:txBody>
      </p:sp>
      <p:pic>
        <p:nvPicPr>
          <p:cNvPr id="8" name="Picture 2">
            <a:extLst>
              <a:ext uri="{FF2B5EF4-FFF2-40B4-BE49-F238E27FC236}">
                <a16:creationId xmlns:a16="http://schemas.microsoft.com/office/drawing/2014/main" id="{3D96EBD2-CC44-0D47-B7F4-2E96AE5CFE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56395" y="3033167"/>
            <a:ext cx="5267016" cy="2638153"/>
          </a:xfrm>
          <a:prstGeom prst="rect">
            <a:avLst/>
          </a:prstGeom>
          <a:noFill/>
        </p:spPr>
      </p:pic>
      <p:sp>
        <p:nvSpPr>
          <p:cNvPr id="2" name="Rectangle 1">
            <a:extLst>
              <a:ext uri="{FF2B5EF4-FFF2-40B4-BE49-F238E27FC236}">
                <a16:creationId xmlns:a16="http://schemas.microsoft.com/office/drawing/2014/main" id="{C1BD3F26-41FA-9947-952B-C9A1EE165499}"/>
              </a:ext>
            </a:extLst>
          </p:cNvPr>
          <p:cNvSpPr/>
          <p:nvPr/>
        </p:nvSpPr>
        <p:spPr>
          <a:xfrm>
            <a:off x="1627326" y="6423915"/>
            <a:ext cx="8925154" cy="401321"/>
          </a:xfrm>
          <a:prstGeom prst="rect">
            <a:avLst/>
          </a:prstGeom>
        </p:spPr>
        <p:txBody>
          <a:bodyPr>
            <a:spAutoFit/>
          </a:bodyPr>
          <a:lstStyle/>
          <a:p>
            <a:pPr algn="ctr">
              <a:spcBef>
                <a:spcPct val="50000"/>
              </a:spcBef>
            </a:pPr>
            <a:r>
              <a:rPr lang="en-US" dirty="0">
                <a:latin typeface="Calibri"/>
                <a:cs typeface="Calibri"/>
              </a:rPr>
              <a:t>[These slides adopted from Dan Klein and Pieter </a:t>
            </a:r>
            <a:r>
              <a:rPr lang="en-US" dirty="0" err="1">
                <a:latin typeface="Calibri"/>
                <a:cs typeface="Calibri"/>
              </a:rPr>
              <a:t>Abbeel</a:t>
            </a:r>
            <a:r>
              <a:rPr lang="en-US" dirty="0">
                <a:latin typeface="Calibri"/>
                <a:cs typeface="Calibri"/>
              </a:rPr>
              <a:t> at UC Berkeley </a:t>
            </a:r>
            <a:r>
              <a:rPr lang="en-US" i="1" dirty="0" err="1">
                <a:solidFill>
                  <a:srgbClr val="0046FF"/>
                </a:solidFill>
              </a:rPr>
              <a:t>ai.berkeley.edu</a:t>
            </a:r>
            <a:r>
              <a:rPr lang="en-US" dirty="0">
                <a:latin typeface="Calibri"/>
                <a:cs typeface="Calibri"/>
              </a:rPr>
              <a:t>]</a:t>
            </a:r>
          </a:p>
        </p:txBody>
      </p:sp>
    </p:spTree>
    <p:extLst>
      <p:ext uri="{BB962C8B-B14F-4D97-AF65-F5344CB8AC3E}">
        <p14:creationId xmlns:p14="http://schemas.microsoft.com/office/powerpoint/2010/main" val="2984939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2188A13E-C66C-0044-9B70-DA0AD78958F1}"/>
              </a:ext>
            </a:extLst>
          </p:cNvPr>
          <p:cNvPicPr>
            <a:picLocks noChangeAspect="1" noChangeArrowheads="1"/>
          </p:cNvPicPr>
          <p:nvPr/>
        </p:nvPicPr>
        <p:blipFill>
          <a:blip r:embed="rId2" cstate="print"/>
          <a:srcRect/>
          <a:stretch>
            <a:fillRect/>
          </a:stretch>
        </p:blipFill>
        <p:spPr bwMode="auto">
          <a:xfrm>
            <a:off x="7765685" y="707136"/>
            <a:ext cx="4395308" cy="2158703"/>
          </a:xfrm>
          <a:prstGeom prst="rect">
            <a:avLst/>
          </a:prstGeom>
          <a:noFill/>
          <a:ln w="9525">
            <a:noFill/>
            <a:miter lim="800000"/>
            <a:headEnd/>
            <a:tailEnd/>
          </a:ln>
        </p:spPr>
      </p:pic>
      <p:sp>
        <p:nvSpPr>
          <p:cNvPr id="34818" name="Rectangle 2"/>
          <p:cNvSpPr>
            <a:spLocks noGrp="1" noChangeArrowheads="1"/>
          </p:cNvSpPr>
          <p:nvPr>
            <p:ph type="title"/>
          </p:nvPr>
        </p:nvSpPr>
        <p:spPr>
          <a:xfrm>
            <a:off x="0" y="-25400"/>
            <a:ext cx="12192000" cy="1143000"/>
          </a:xfrm>
        </p:spPr>
        <p:txBody>
          <a:bodyPr/>
          <a:lstStyle/>
          <a:p>
            <a:r>
              <a:rPr lang="en-US" dirty="0"/>
              <a:t>Greedy best-first search </a:t>
            </a:r>
          </a:p>
        </p:txBody>
      </p:sp>
      <p:sp>
        <p:nvSpPr>
          <p:cNvPr id="816131" name="Rectangle 3"/>
          <p:cNvSpPr>
            <a:spLocks noGrp="1" noChangeArrowheads="1"/>
          </p:cNvSpPr>
          <p:nvPr>
            <p:ph idx="1"/>
          </p:nvPr>
        </p:nvSpPr>
        <p:spPr>
          <a:xfrm>
            <a:off x="406400" y="1397000"/>
            <a:ext cx="11379200" cy="5080000"/>
          </a:xfrm>
        </p:spPr>
        <p:txBody>
          <a:bodyPr/>
          <a:lstStyle/>
          <a:p>
            <a:r>
              <a:rPr lang="en-US" dirty="0"/>
              <a:t>Expand the node that seems closest…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16132" name="Picture 4"/>
          <p:cNvPicPr>
            <a:picLocks noChangeAspect="1" noChangeArrowheads="1"/>
          </p:cNvPicPr>
          <p:nvPr/>
        </p:nvPicPr>
        <p:blipFill>
          <a:blip r:embed="rId3" cstate="print"/>
          <a:srcRect/>
          <a:stretch>
            <a:fillRect/>
          </a:stretch>
        </p:blipFill>
        <p:spPr bwMode="auto">
          <a:xfrm>
            <a:off x="5210177" y="2268535"/>
            <a:ext cx="1122363" cy="571500"/>
          </a:xfrm>
          <a:prstGeom prst="rect">
            <a:avLst/>
          </a:prstGeom>
          <a:noFill/>
          <a:ln w="9525">
            <a:noFill/>
            <a:miter lim="800000"/>
            <a:headEnd/>
            <a:tailEnd/>
          </a:ln>
        </p:spPr>
      </p:pic>
      <p:pic>
        <p:nvPicPr>
          <p:cNvPr id="816133" name="Picture 5"/>
          <p:cNvPicPr>
            <a:picLocks noChangeAspect="1" noChangeArrowheads="1"/>
          </p:cNvPicPr>
          <p:nvPr/>
        </p:nvPicPr>
        <p:blipFill>
          <a:blip r:embed="rId4" cstate="print"/>
          <a:srcRect/>
          <a:stretch>
            <a:fillRect/>
          </a:stretch>
        </p:blipFill>
        <p:spPr bwMode="auto">
          <a:xfrm>
            <a:off x="2693993" y="2311399"/>
            <a:ext cx="6535737" cy="1320800"/>
          </a:xfrm>
          <a:prstGeom prst="rect">
            <a:avLst/>
          </a:prstGeom>
          <a:noFill/>
          <a:ln w="9525">
            <a:noFill/>
            <a:miter lim="800000"/>
            <a:headEnd/>
            <a:tailEnd/>
          </a:ln>
        </p:spPr>
      </p:pic>
      <p:pic>
        <p:nvPicPr>
          <p:cNvPr id="816134" name="Picture 6"/>
          <p:cNvPicPr>
            <a:picLocks noChangeAspect="1" noChangeArrowheads="1"/>
          </p:cNvPicPr>
          <p:nvPr/>
        </p:nvPicPr>
        <p:blipFill>
          <a:blip r:embed="rId5" cstate="print"/>
          <a:srcRect/>
          <a:stretch>
            <a:fillRect/>
          </a:stretch>
        </p:blipFill>
        <p:spPr bwMode="auto">
          <a:xfrm>
            <a:off x="1322394" y="2362200"/>
            <a:ext cx="7877175" cy="2128837"/>
          </a:xfrm>
          <a:prstGeom prst="rect">
            <a:avLst/>
          </a:prstGeom>
          <a:noFill/>
          <a:ln w="9525">
            <a:noFill/>
            <a:miter lim="800000"/>
            <a:headEnd/>
            <a:tailEnd/>
          </a:ln>
        </p:spPr>
      </p:pic>
      <p:pic>
        <p:nvPicPr>
          <p:cNvPr id="816135" name="Picture 7"/>
          <p:cNvPicPr>
            <a:picLocks noChangeAspect="1" noChangeArrowheads="1"/>
          </p:cNvPicPr>
          <p:nvPr/>
        </p:nvPicPr>
        <p:blipFill>
          <a:blip r:embed="rId6" cstate="print"/>
          <a:srcRect/>
          <a:stretch>
            <a:fillRect/>
          </a:stretch>
        </p:blipFill>
        <p:spPr bwMode="auto">
          <a:xfrm>
            <a:off x="1319218" y="2343153"/>
            <a:ext cx="7880351" cy="2892425"/>
          </a:xfrm>
          <a:prstGeom prst="rect">
            <a:avLst/>
          </a:prstGeom>
          <a:noFill/>
          <a:ln w="9525">
            <a:noFill/>
            <a:miter lim="800000"/>
            <a:headEnd/>
            <a:tailEnd/>
          </a:ln>
        </p:spPr>
      </p:pic>
      <p:pic>
        <p:nvPicPr>
          <p:cNvPr id="32770"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140794" y="3852672"/>
            <a:ext cx="3238498" cy="2428874"/>
          </a:xfrm>
          <a:prstGeom prst="rect">
            <a:avLst/>
          </a:prstGeom>
          <a:noFill/>
        </p:spPr>
      </p:pic>
      <p:sp>
        <p:nvSpPr>
          <p:cNvPr id="4" name="Rectangle 3">
            <a:extLst>
              <a:ext uri="{FF2B5EF4-FFF2-40B4-BE49-F238E27FC236}">
                <a16:creationId xmlns:a16="http://schemas.microsoft.com/office/drawing/2014/main" id="{CA52B201-066A-B34C-8497-121E4CCD5C06}"/>
              </a:ext>
            </a:extLst>
          </p:cNvPr>
          <p:cNvSpPr/>
          <p:nvPr/>
        </p:nvSpPr>
        <p:spPr>
          <a:xfrm>
            <a:off x="7262165" y="6281546"/>
            <a:ext cx="2995757" cy="461665"/>
          </a:xfrm>
          <a:prstGeom prst="rect">
            <a:avLst/>
          </a:prstGeom>
        </p:spPr>
        <p:txBody>
          <a:bodyPr wrap="none">
            <a:spAutoFit/>
          </a:bodyPr>
          <a:lstStyle/>
          <a:p>
            <a:r>
              <a:rPr lang="en-US" sz="2400" dirty="0">
                <a:solidFill>
                  <a:srgbClr val="C00000"/>
                </a:solidFill>
                <a:latin typeface="Palatino" pitchFamily="2" charset="77"/>
                <a:ea typeface="Palatino" pitchFamily="2" charset="77"/>
              </a:rPr>
              <a:t>What can go wrong?</a:t>
            </a:r>
          </a:p>
        </p:txBody>
      </p:sp>
      <p:sp>
        <p:nvSpPr>
          <p:cNvPr id="2" name="Slide Number Placeholder 1">
            <a:extLst>
              <a:ext uri="{FF2B5EF4-FFF2-40B4-BE49-F238E27FC236}">
                <a16:creationId xmlns:a16="http://schemas.microsoft.com/office/drawing/2014/main" id="{08BFA591-7D98-8048-A417-414AEF1C1E62}"/>
              </a:ext>
            </a:extLst>
          </p:cNvPr>
          <p:cNvSpPr>
            <a:spLocks noGrp="1"/>
          </p:cNvSpPr>
          <p:nvPr>
            <p:ph type="sldNum" sz="quarter" idx="12"/>
          </p:nvPr>
        </p:nvSpPr>
        <p:spPr/>
        <p:txBody>
          <a:bodyPr/>
          <a:lstStyle/>
          <a:p>
            <a:fld id="{422A94CF-1AD7-544F-89B2-B23BB4B4769D}" type="slidenum">
              <a:rPr lang="en-US" smtClean="0"/>
              <a:t>10</a:t>
            </a:fld>
            <a:endParaRPr lang="en-US"/>
          </a:p>
        </p:txBody>
      </p:sp>
    </p:spTree>
    <p:extLst>
      <p:ext uri="{BB962C8B-B14F-4D97-AF65-F5344CB8AC3E}">
        <p14:creationId xmlns:p14="http://schemas.microsoft.com/office/powerpoint/2010/main" val="3274842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6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61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28"/>
          <p:cNvSpPr>
            <a:spLocks/>
          </p:cNvSpPr>
          <p:nvPr/>
        </p:nvSpPr>
        <p:spPr bwMode="auto">
          <a:xfrm>
            <a:off x="8094662" y="3833812"/>
            <a:ext cx="2884488" cy="2263775"/>
          </a:xfrm>
          <a:custGeom>
            <a:avLst/>
            <a:gdLst>
              <a:gd name="T0" fmla="*/ 2147483647 w 1817"/>
              <a:gd name="T1" fmla="*/ 2147483647 h 1714"/>
              <a:gd name="T2" fmla="*/ 2147483647 w 1817"/>
              <a:gd name="T3" fmla="*/ 2147483647 h 1714"/>
              <a:gd name="T4" fmla="*/ 2147483647 w 1817"/>
              <a:gd name="T5" fmla="*/ 2147483647 h 1714"/>
              <a:gd name="T6" fmla="*/ 2147483647 w 1817"/>
              <a:gd name="T7" fmla="*/ 2147483647 h 1714"/>
              <a:gd name="T8" fmla="*/ 2147483647 w 1817"/>
              <a:gd name="T9" fmla="*/ 2147483647 h 1714"/>
              <a:gd name="T10" fmla="*/ 2147483647 w 1817"/>
              <a:gd name="T11" fmla="*/ 2147483647 h 1714"/>
              <a:gd name="T12" fmla="*/ 2147483647 w 1817"/>
              <a:gd name="T13" fmla="*/ 2147483647 h 1714"/>
              <a:gd name="T14" fmla="*/ 2147483647 w 1817"/>
              <a:gd name="T15" fmla="*/ 2147483647 h 1714"/>
              <a:gd name="T16" fmla="*/ 2147483647 w 1817"/>
              <a:gd name="T17" fmla="*/ 2147483647 h 1714"/>
              <a:gd name="T18" fmla="*/ 2147483647 w 1817"/>
              <a:gd name="T19" fmla="*/ 2147483647 h 17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17"/>
              <a:gd name="T31" fmla="*/ 0 h 1714"/>
              <a:gd name="T32" fmla="*/ 1817 w 1817"/>
              <a:gd name="T33" fmla="*/ 1714 h 17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17" h="1714">
                <a:moveTo>
                  <a:pt x="938" y="164"/>
                </a:moveTo>
                <a:cubicBezTo>
                  <a:pt x="1096" y="407"/>
                  <a:pt x="1716" y="1413"/>
                  <a:pt x="1817" y="1625"/>
                </a:cubicBezTo>
                <a:cubicBezTo>
                  <a:pt x="1741" y="1629"/>
                  <a:pt x="1331" y="1650"/>
                  <a:pt x="1054" y="1649"/>
                </a:cubicBezTo>
                <a:cubicBezTo>
                  <a:pt x="1021" y="1539"/>
                  <a:pt x="1101" y="1279"/>
                  <a:pt x="1036" y="1021"/>
                </a:cubicBezTo>
                <a:cubicBezTo>
                  <a:pt x="1008" y="965"/>
                  <a:pt x="973" y="949"/>
                  <a:pt x="897" y="973"/>
                </a:cubicBezTo>
                <a:cubicBezTo>
                  <a:pt x="855" y="963"/>
                  <a:pt x="618" y="1676"/>
                  <a:pt x="586" y="1654"/>
                </a:cubicBezTo>
                <a:cubicBezTo>
                  <a:pt x="468" y="1651"/>
                  <a:pt x="44" y="1714"/>
                  <a:pt x="47" y="1649"/>
                </a:cubicBezTo>
                <a:cubicBezTo>
                  <a:pt x="0" y="1570"/>
                  <a:pt x="165" y="1427"/>
                  <a:pt x="302" y="1181"/>
                </a:cubicBezTo>
                <a:cubicBezTo>
                  <a:pt x="348" y="1005"/>
                  <a:pt x="762" y="338"/>
                  <a:pt x="868" y="169"/>
                </a:cubicBezTo>
                <a:cubicBezTo>
                  <a:pt x="974" y="0"/>
                  <a:pt x="924" y="165"/>
                  <a:pt x="938" y="164"/>
                </a:cubicBezTo>
                <a:close/>
              </a:path>
            </a:pathLst>
          </a:custGeom>
          <a:solidFill>
            <a:srgbClr val="C0C0C0"/>
          </a:solidFill>
          <a:ln w="9525">
            <a:solidFill>
              <a:schemeClr val="tx1"/>
            </a:solidFill>
            <a:round/>
            <a:headEnd/>
            <a:tailEnd/>
          </a:ln>
        </p:spPr>
        <p:txBody>
          <a:bodyPr lIns="91438" tIns="45719" rIns="91438" bIns="45719"/>
          <a:lstStyle/>
          <a:p>
            <a:endParaRPr lang="en-US"/>
          </a:p>
        </p:txBody>
      </p:sp>
      <p:sp>
        <p:nvSpPr>
          <p:cNvPr id="13315" name="Rectangle 2"/>
          <p:cNvSpPr>
            <a:spLocks noGrp="1" noChangeArrowheads="1"/>
          </p:cNvSpPr>
          <p:nvPr>
            <p:ph type="title"/>
          </p:nvPr>
        </p:nvSpPr>
        <p:spPr>
          <a:xfrm>
            <a:off x="0" y="-25400"/>
            <a:ext cx="12192000" cy="1143000"/>
          </a:xfrm>
        </p:spPr>
        <p:txBody>
          <a:bodyPr/>
          <a:lstStyle/>
          <a:p>
            <a:r>
              <a:rPr lang="en-US" dirty="0"/>
              <a:t>Greedy best-first search </a:t>
            </a:r>
          </a:p>
        </p:txBody>
      </p:sp>
      <p:sp>
        <p:nvSpPr>
          <p:cNvPr id="13316" name="Rectangle 3"/>
          <p:cNvSpPr>
            <a:spLocks noGrp="1" noChangeArrowheads="1"/>
          </p:cNvSpPr>
          <p:nvPr>
            <p:ph idx="1"/>
          </p:nvPr>
        </p:nvSpPr>
        <p:spPr>
          <a:xfrm>
            <a:off x="406400" y="1397000"/>
            <a:ext cx="8248650" cy="5080000"/>
          </a:xfrm>
        </p:spPr>
        <p:txBody>
          <a:bodyPr/>
          <a:lstStyle/>
          <a:p>
            <a:r>
              <a:rPr lang="en-US" dirty="0"/>
              <a:t>Strategy: expand a node that you think is closest to a goal state</a:t>
            </a:r>
          </a:p>
          <a:p>
            <a:pPr lvl="1"/>
            <a:r>
              <a:rPr lang="en-US" dirty="0"/>
              <a:t>Heuristic: estimate of distance to nearest goal for each state</a:t>
            </a:r>
          </a:p>
          <a:p>
            <a:endParaRPr lang="en-US" dirty="0"/>
          </a:p>
          <a:p>
            <a:r>
              <a:rPr lang="en-US" dirty="0"/>
              <a:t>A common case:</a:t>
            </a:r>
          </a:p>
          <a:p>
            <a:pPr lvl="1"/>
            <a:r>
              <a:rPr lang="en-US" dirty="0"/>
              <a:t>Best-first takes you straight to the (wrong) goal</a:t>
            </a:r>
          </a:p>
          <a:p>
            <a:endParaRPr lang="en-US" dirty="0"/>
          </a:p>
          <a:p>
            <a:pPr marL="0" indent="0">
              <a:buNone/>
            </a:pPr>
            <a:endParaRPr lang="en-US" dirty="0"/>
          </a:p>
          <a:p>
            <a:r>
              <a:rPr lang="en-US" dirty="0"/>
              <a:t>Worst-case: like a badly-guided DFS</a:t>
            </a:r>
          </a:p>
        </p:txBody>
      </p:sp>
      <p:sp>
        <p:nvSpPr>
          <p:cNvPr id="13317" name="Freeform 30"/>
          <p:cNvSpPr>
            <a:spLocks/>
          </p:cNvSpPr>
          <p:nvPr/>
        </p:nvSpPr>
        <p:spPr bwMode="auto">
          <a:xfrm>
            <a:off x="9348787" y="1219200"/>
            <a:ext cx="846139" cy="1774825"/>
          </a:xfrm>
          <a:custGeom>
            <a:avLst/>
            <a:gdLst>
              <a:gd name="T0" fmla="*/ 2147483647 w 533"/>
              <a:gd name="T1" fmla="*/ 2147483647 h 1118"/>
              <a:gd name="T2" fmla="*/ 2147483647 w 533"/>
              <a:gd name="T3" fmla="*/ 2147483647 h 1118"/>
              <a:gd name="T4" fmla="*/ 2147483647 w 533"/>
              <a:gd name="T5" fmla="*/ 2147483647 h 1118"/>
              <a:gd name="T6" fmla="*/ 2147483647 w 533"/>
              <a:gd name="T7" fmla="*/ 2147483647 h 1118"/>
              <a:gd name="T8" fmla="*/ 2147483647 w 533"/>
              <a:gd name="T9" fmla="*/ 2147483647 h 1118"/>
              <a:gd name="T10" fmla="*/ 2147483647 w 533"/>
              <a:gd name="T11" fmla="*/ 2147483647 h 1118"/>
              <a:gd name="T12" fmla="*/ 0 60000 65536"/>
              <a:gd name="T13" fmla="*/ 0 60000 65536"/>
              <a:gd name="T14" fmla="*/ 0 60000 65536"/>
              <a:gd name="T15" fmla="*/ 0 60000 65536"/>
              <a:gd name="T16" fmla="*/ 0 60000 65536"/>
              <a:gd name="T17" fmla="*/ 0 60000 65536"/>
              <a:gd name="T18" fmla="*/ 0 w 533"/>
              <a:gd name="T19" fmla="*/ 0 h 1118"/>
              <a:gd name="T20" fmla="*/ 533 w 533"/>
              <a:gd name="T21" fmla="*/ 1118 h 1118"/>
            </a:gdLst>
            <a:ahLst/>
            <a:cxnLst>
              <a:cxn ang="T12">
                <a:pos x="T0" y="T1"/>
              </a:cxn>
              <a:cxn ang="T13">
                <a:pos x="T2" y="T3"/>
              </a:cxn>
              <a:cxn ang="T14">
                <a:pos x="T4" y="T5"/>
              </a:cxn>
              <a:cxn ang="T15">
                <a:pos x="T6" y="T7"/>
              </a:cxn>
              <a:cxn ang="T16">
                <a:pos x="T8" y="T9"/>
              </a:cxn>
              <a:cxn ang="T17">
                <a:pos x="T10" y="T11"/>
              </a:cxn>
            </a:cxnLst>
            <a:rect l="T18" t="T19" r="T20" b="T21"/>
            <a:pathLst>
              <a:path w="533" h="1118">
                <a:moveTo>
                  <a:pt x="100" y="137"/>
                </a:moveTo>
                <a:cubicBezTo>
                  <a:pt x="172" y="245"/>
                  <a:pt x="395" y="656"/>
                  <a:pt x="464" y="788"/>
                </a:cubicBezTo>
                <a:cubicBezTo>
                  <a:pt x="533" y="920"/>
                  <a:pt x="513" y="858"/>
                  <a:pt x="513" y="928"/>
                </a:cubicBezTo>
                <a:cubicBezTo>
                  <a:pt x="472" y="988"/>
                  <a:pt x="380" y="1118"/>
                  <a:pt x="281" y="991"/>
                </a:cubicBezTo>
                <a:cubicBezTo>
                  <a:pt x="260" y="823"/>
                  <a:pt x="60" y="284"/>
                  <a:pt x="30" y="142"/>
                </a:cubicBezTo>
                <a:cubicBezTo>
                  <a:pt x="0" y="0"/>
                  <a:pt x="32" y="29"/>
                  <a:pt x="100" y="137"/>
                </a:cubicBezTo>
                <a:close/>
              </a:path>
            </a:pathLst>
          </a:custGeom>
          <a:solidFill>
            <a:srgbClr val="C0C0C0"/>
          </a:solidFill>
          <a:ln w="9525">
            <a:solidFill>
              <a:schemeClr val="tx1"/>
            </a:solidFill>
            <a:round/>
            <a:headEnd/>
            <a:tailEnd/>
          </a:ln>
        </p:spPr>
        <p:txBody>
          <a:bodyPr lIns="91438" tIns="45719" rIns="91438" bIns="45719"/>
          <a:lstStyle/>
          <a:p>
            <a:endParaRPr lang="en-US"/>
          </a:p>
        </p:txBody>
      </p:sp>
      <p:sp>
        <p:nvSpPr>
          <p:cNvPr id="13318" name="Freeform 4"/>
          <p:cNvSpPr>
            <a:spLocks/>
          </p:cNvSpPr>
          <p:nvPr/>
        </p:nvSpPr>
        <p:spPr bwMode="auto">
          <a:xfrm>
            <a:off x="8001000" y="1322386"/>
            <a:ext cx="2927351" cy="2108200"/>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p>
        </p:txBody>
      </p:sp>
      <p:sp>
        <p:nvSpPr>
          <p:cNvPr id="13319" name="Oval 5"/>
          <p:cNvSpPr>
            <a:spLocks noChangeArrowheads="1"/>
          </p:cNvSpPr>
          <p:nvPr/>
        </p:nvSpPr>
        <p:spPr bwMode="auto">
          <a:xfrm>
            <a:off x="9123363" y="1677987"/>
            <a:ext cx="179388" cy="179388"/>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p>
        </p:txBody>
      </p:sp>
      <p:sp>
        <p:nvSpPr>
          <p:cNvPr id="13320" name="Oval 6"/>
          <p:cNvSpPr>
            <a:spLocks noChangeArrowheads="1"/>
          </p:cNvSpPr>
          <p:nvPr/>
        </p:nvSpPr>
        <p:spPr bwMode="auto">
          <a:xfrm>
            <a:off x="9599613" y="1668461"/>
            <a:ext cx="179388" cy="179388"/>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p>
        </p:txBody>
      </p:sp>
      <p:sp>
        <p:nvSpPr>
          <p:cNvPr id="13321" name="Text Box 7"/>
          <p:cNvSpPr txBox="1">
            <a:spLocks noChangeArrowheads="1"/>
          </p:cNvSpPr>
          <p:nvPr/>
        </p:nvSpPr>
        <p:spPr bwMode="auto">
          <a:xfrm>
            <a:off x="9253537" y="1528763"/>
            <a:ext cx="274639" cy="369330"/>
          </a:xfrm>
          <a:prstGeom prst="rect">
            <a:avLst/>
          </a:prstGeom>
          <a:noFill/>
          <a:ln w="9525">
            <a:noFill/>
            <a:miter lim="800000"/>
            <a:headEnd/>
            <a:tailEnd/>
          </a:ln>
        </p:spPr>
        <p:txBody>
          <a:bodyPr lIns="91438" tIns="45719" rIns="91438" bIns="45719">
            <a:spAutoFit/>
          </a:bodyPr>
          <a:lstStyle/>
          <a:p>
            <a:pPr>
              <a:spcBef>
                <a:spcPct val="50000"/>
              </a:spcBef>
            </a:pPr>
            <a:r>
              <a:rPr lang="en-US"/>
              <a:t>…</a:t>
            </a:r>
          </a:p>
        </p:txBody>
      </p:sp>
      <p:sp>
        <p:nvSpPr>
          <p:cNvPr id="13322" name="Freeform 8"/>
          <p:cNvSpPr>
            <a:spLocks/>
          </p:cNvSpPr>
          <p:nvPr/>
        </p:nvSpPr>
        <p:spPr bwMode="auto">
          <a:xfrm>
            <a:off x="9236076" y="1482725"/>
            <a:ext cx="444500" cy="88900"/>
          </a:xfrm>
          <a:custGeom>
            <a:avLst/>
            <a:gdLst>
              <a:gd name="T0" fmla="*/ 0 w 280"/>
              <a:gd name="T1" fmla="*/ 2147483647 h 56"/>
              <a:gd name="T2" fmla="*/ 2147483647 w 280"/>
              <a:gd name="T3" fmla="*/ 2147483647 h 56"/>
              <a:gd name="T4" fmla="*/ 2147483647 w 280"/>
              <a:gd name="T5" fmla="*/ 0 h 56"/>
              <a:gd name="T6" fmla="*/ 0 60000 65536"/>
              <a:gd name="T7" fmla="*/ 0 60000 65536"/>
              <a:gd name="T8" fmla="*/ 0 60000 65536"/>
              <a:gd name="T9" fmla="*/ 0 w 280"/>
              <a:gd name="T10" fmla="*/ 0 h 56"/>
              <a:gd name="T11" fmla="*/ 280 w 280"/>
              <a:gd name="T12" fmla="*/ 56 h 56"/>
            </a:gdLst>
            <a:ahLst/>
            <a:cxnLst>
              <a:cxn ang="T6">
                <a:pos x="T0" y="T1"/>
              </a:cxn>
              <a:cxn ang="T7">
                <a:pos x="T2" y="T3"/>
              </a:cxn>
              <a:cxn ang="T8">
                <a:pos x="T4" y="T5"/>
              </a:cxn>
            </a:cxnLst>
            <a:rect l="T9" t="T10" r="T11" b="T12"/>
            <a:pathLst>
              <a:path w="280" h="56">
                <a:moveTo>
                  <a:pt x="0" y="11"/>
                </a:moveTo>
                <a:cubicBezTo>
                  <a:pt x="52" y="33"/>
                  <a:pt x="104" y="56"/>
                  <a:pt x="151" y="54"/>
                </a:cubicBezTo>
                <a:cubicBezTo>
                  <a:pt x="198" y="52"/>
                  <a:pt x="239" y="26"/>
                  <a:pt x="280" y="0"/>
                </a:cubicBezTo>
              </a:path>
            </a:pathLst>
          </a:custGeom>
          <a:noFill/>
          <a:ln w="9525">
            <a:solidFill>
              <a:schemeClr val="tx1"/>
            </a:solidFill>
            <a:round/>
            <a:headEnd/>
            <a:tailEnd type="triangle" w="sm" len="sm"/>
          </a:ln>
        </p:spPr>
        <p:txBody>
          <a:bodyPr lIns="91438" tIns="45719" rIns="91438" bIns="45719"/>
          <a:lstStyle/>
          <a:p>
            <a:endParaRPr lang="en-US"/>
          </a:p>
        </p:txBody>
      </p:sp>
      <p:sp>
        <p:nvSpPr>
          <p:cNvPr id="13323" name="Text Box 9"/>
          <p:cNvSpPr txBox="1">
            <a:spLocks noChangeArrowheads="1"/>
          </p:cNvSpPr>
          <p:nvPr/>
        </p:nvSpPr>
        <p:spPr bwMode="auto">
          <a:xfrm>
            <a:off x="9637711" y="1281112"/>
            <a:ext cx="298451" cy="369330"/>
          </a:xfrm>
          <a:prstGeom prst="rect">
            <a:avLst/>
          </a:prstGeom>
          <a:noFill/>
          <a:ln w="9525">
            <a:noFill/>
            <a:miter lim="800000"/>
            <a:headEnd/>
            <a:tailEnd/>
          </a:ln>
        </p:spPr>
        <p:txBody>
          <a:bodyPr lIns="91438" tIns="45719" rIns="91438" bIns="45719">
            <a:spAutoFit/>
          </a:bodyPr>
          <a:lstStyle/>
          <a:p>
            <a:pPr>
              <a:spcBef>
                <a:spcPct val="50000"/>
              </a:spcBef>
            </a:pPr>
            <a:r>
              <a:rPr lang="en-US"/>
              <a:t>b</a:t>
            </a:r>
          </a:p>
        </p:txBody>
      </p:sp>
      <p:sp>
        <p:nvSpPr>
          <p:cNvPr id="13324" name="Oval 11"/>
          <p:cNvSpPr>
            <a:spLocks noChangeArrowheads="1"/>
          </p:cNvSpPr>
          <p:nvPr/>
        </p:nvSpPr>
        <p:spPr bwMode="auto">
          <a:xfrm>
            <a:off x="9847263" y="2592387"/>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p>
        </p:txBody>
      </p:sp>
      <p:sp>
        <p:nvSpPr>
          <p:cNvPr id="13325" name="Oval 17"/>
          <p:cNvSpPr>
            <a:spLocks noChangeArrowheads="1"/>
          </p:cNvSpPr>
          <p:nvPr/>
        </p:nvSpPr>
        <p:spPr bwMode="auto">
          <a:xfrm>
            <a:off x="9355137" y="1252537"/>
            <a:ext cx="179388" cy="179388"/>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p>
        </p:txBody>
      </p:sp>
      <p:sp>
        <p:nvSpPr>
          <p:cNvPr id="13326" name="Freeform 18"/>
          <p:cNvSpPr>
            <a:spLocks/>
          </p:cNvSpPr>
          <p:nvPr/>
        </p:nvSpPr>
        <p:spPr bwMode="auto">
          <a:xfrm>
            <a:off x="8080376" y="3959223"/>
            <a:ext cx="2927351" cy="2062163"/>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p>
        </p:txBody>
      </p:sp>
      <p:sp>
        <p:nvSpPr>
          <p:cNvPr id="13327" name="Oval 19"/>
          <p:cNvSpPr>
            <a:spLocks noChangeArrowheads="1"/>
          </p:cNvSpPr>
          <p:nvPr/>
        </p:nvSpPr>
        <p:spPr bwMode="auto">
          <a:xfrm>
            <a:off x="9202737" y="4314825"/>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p>
        </p:txBody>
      </p:sp>
      <p:sp>
        <p:nvSpPr>
          <p:cNvPr id="13328" name="Oval 20"/>
          <p:cNvSpPr>
            <a:spLocks noChangeArrowheads="1"/>
          </p:cNvSpPr>
          <p:nvPr/>
        </p:nvSpPr>
        <p:spPr bwMode="auto">
          <a:xfrm>
            <a:off x="9678988" y="4305299"/>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p>
        </p:txBody>
      </p:sp>
      <p:sp>
        <p:nvSpPr>
          <p:cNvPr id="13329" name="Text Box 21"/>
          <p:cNvSpPr txBox="1">
            <a:spLocks noChangeArrowheads="1"/>
          </p:cNvSpPr>
          <p:nvPr/>
        </p:nvSpPr>
        <p:spPr bwMode="auto">
          <a:xfrm>
            <a:off x="9332912" y="4165600"/>
            <a:ext cx="274639" cy="369330"/>
          </a:xfrm>
          <a:prstGeom prst="rect">
            <a:avLst/>
          </a:prstGeom>
          <a:noFill/>
          <a:ln w="9525">
            <a:noFill/>
            <a:miter lim="800000"/>
            <a:headEnd/>
            <a:tailEnd/>
          </a:ln>
        </p:spPr>
        <p:txBody>
          <a:bodyPr lIns="91438" tIns="45719" rIns="91438" bIns="45719">
            <a:spAutoFit/>
          </a:bodyPr>
          <a:lstStyle/>
          <a:p>
            <a:pPr>
              <a:spcBef>
                <a:spcPct val="50000"/>
              </a:spcBef>
            </a:pPr>
            <a:r>
              <a:rPr lang="en-US"/>
              <a:t>…</a:t>
            </a:r>
          </a:p>
        </p:txBody>
      </p:sp>
      <p:sp>
        <p:nvSpPr>
          <p:cNvPr id="13330" name="Freeform 22"/>
          <p:cNvSpPr>
            <a:spLocks/>
          </p:cNvSpPr>
          <p:nvPr/>
        </p:nvSpPr>
        <p:spPr bwMode="auto">
          <a:xfrm>
            <a:off x="9315451" y="4119561"/>
            <a:ext cx="444500" cy="88900"/>
          </a:xfrm>
          <a:custGeom>
            <a:avLst/>
            <a:gdLst>
              <a:gd name="T0" fmla="*/ 0 w 280"/>
              <a:gd name="T1" fmla="*/ 2147483647 h 56"/>
              <a:gd name="T2" fmla="*/ 2147483647 w 280"/>
              <a:gd name="T3" fmla="*/ 2147483647 h 56"/>
              <a:gd name="T4" fmla="*/ 2147483647 w 280"/>
              <a:gd name="T5" fmla="*/ 0 h 56"/>
              <a:gd name="T6" fmla="*/ 0 60000 65536"/>
              <a:gd name="T7" fmla="*/ 0 60000 65536"/>
              <a:gd name="T8" fmla="*/ 0 60000 65536"/>
              <a:gd name="T9" fmla="*/ 0 w 280"/>
              <a:gd name="T10" fmla="*/ 0 h 56"/>
              <a:gd name="T11" fmla="*/ 280 w 280"/>
              <a:gd name="T12" fmla="*/ 56 h 56"/>
            </a:gdLst>
            <a:ahLst/>
            <a:cxnLst>
              <a:cxn ang="T6">
                <a:pos x="T0" y="T1"/>
              </a:cxn>
              <a:cxn ang="T7">
                <a:pos x="T2" y="T3"/>
              </a:cxn>
              <a:cxn ang="T8">
                <a:pos x="T4" y="T5"/>
              </a:cxn>
            </a:cxnLst>
            <a:rect l="T9" t="T10" r="T11" b="T12"/>
            <a:pathLst>
              <a:path w="280" h="56">
                <a:moveTo>
                  <a:pt x="0" y="11"/>
                </a:moveTo>
                <a:cubicBezTo>
                  <a:pt x="52" y="33"/>
                  <a:pt x="104" y="56"/>
                  <a:pt x="151" y="54"/>
                </a:cubicBezTo>
                <a:cubicBezTo>
                  <a:pt x="198" y="52"/>
                  <a:pt x="239" y="26"/>
                  <a:pt x="280" y="0"/>
                </a:cubicBezTo>
              </a:path>
            </a:pathLst>
          </a:custGeom>
          <a:noFill/>
          <a:ln w="9525">
            <a:solidFill>
              <a:schemeClr val="tx1"/>
            </a:solidFill>
            <a:round/>
            <a:headEnd/>
            <a:tailEnd type="triangle" w="sm" len="sm"/>
          </a:ln>
        </p:spPr>
        <p:txBody>
          <a:bodyPr lIns="91438" tIns="45719" rIns="91438" bIns="45719"/>
          <a:lstStyle/>
          <a:p>
            <a:endParaRPr lang="en-US"/>
          </a:p>
        </p:txBody>
      </p:sp>
      <p:sp>
        <p:nvSpPr>
          <p:cNvPr id="13331" name="Text Box 23"/>
          <p:cNvSpPr txBox="1">
            <a:spLocks noChangeArrowheads="1"/>
          </p:cNvSpPr>
          <p:nvPr/>
        </p:nvSpPr>
        <p:spPr bwMode="auto">
          <a:xfrm>
            <a:off x="9717087" y="3917950"/>
            <a:ext cx="298451" cy="369330"/>
          </a:xfrm>
          <a:prstGeom prst="rect">
            <a:avLst/>
          </a:prstGeom>
          <a:noFill/>
          <a:ln w="9525">
            <a:noFill/>
            <a:miter lim="800000"/>
            <a:headEnd/>
            <a:tailEnd/>
          </a:ln>
        </p:spPr>
        <p:txBody>
          <a:bodyPr lIns="91438" tIns="45719" rIns="91438" bIns="45719">
            <a:spAutoFit/>
          </a:bodyPr>
          <a:lstStyle/>
          <a:p>
            <a:pPr>
              <a:spcBef>
                <a:spcPct val="50000"/>
              </a:spcBef>
            </a:pPr>
            <a:r>
              <a:rPr lang="en-US"/>
              <a:t>b</a:t>
            </a:r>
          </a:p>
        </p:txBody>
      </p:sp>
      <p:sp>
        <p:nvSpPr>
          <p:cNvPr id="13332" name="Oval 25"/>
          <p:cNvSpPr>
            <a:spLocks noChangeArrowheads="1"/>
          </p:cNvSpPr>
          <p:nvPr/>
        </p:nvSpPr>
        <p:spPr bwMode="auto">
          <a:xfrm>
            <a:off x="9466263" y="5335587"/>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p>
        </p:txBody>
      </p:sp>
      <p:sp>
        <p:nvSpPr>
          <p:cNvPr id="13333" name="Oval 29"/>
          <p:cNvSpPr>
            <a:spLocks noChangeArrowheads="1"/>
          </p:cNvSpPr>
          <p:nvPr/>
        </p:nvSpPr>
        <p:spPr bwMode="auto">
          <a:xfrm>
            <a:off x="9434513" y="3889375"/>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p>
        </p:txBody>
      </p:sp>
      <p:sp>
        <p:nvSpPr>
          <p:cNvPr id="13334" name="TextBox 18"/>
          <p:cNvSpPr txBox="1">
            <a:spLocks noChangeArrowheads="1"/>
          </p:cNvSpPr>
          <p:nvPr/>
        </p:nvSpPr>
        <p:spPr bwMode="auto">
          <a:xfrm>
            <a:off x="7086600" y="6409791"/>
            <a:ext cx="5105400" cy="369330"/>
          </a:xfrm>
          <a:prstGeom prst="rect">
            <a:avLst/>
          </a:prstGeom>
          <a:noFill/>
          <a:ln w="9525">
            <a:noFill/>
            <a:miter lim="800000"/>
            <a:headEnd/>
            <a:tailEnd/>
          </a:ln>
        </p:spPr>
        <p:txBody>
          <a:bodyPr wrap="square" lIns="91438" tIns="45719" rIns="91438" bIns="45719">
            <a:spAutoFit/>
          </a:bodyPr>
          <a:lstStyle/>
          <a:p>
            <a:r>
              <a:rPr lang="en-US" dirty="0">
                <a:solidFill>
                  <a:srgbClr val="C00000"/>
                </a:solidFill>
                <a:latin typeface="Calibri"/>
                <a:cs typeface="Calibri"/>
              </a:rPr>
              <a:t>[Demo: contours greedy </a:t>
            </a:r>
            <a:r>
              <a:rPr lang="en-US" dirty="0" err="1">
                <a:solidFill>
                  <a:srgbClr val="C00000"/>
                </a:solidFill>
                <a:latin typeface="Calibri"/>
                <a:cs typeface="Calibri"/>
              </a:rPr>
              <a:t>pacman</a:t>
            </a:r>
            <a:r>
              <a:rPr lang="en-US" dirty="0">
                <a:solidFill>
                  <a:srgbClr val="C00000"/>
                </a:solidFill>
                <a:latin typeface="Calibri"/>
                <a:cs typeface="Calibri"/>
              </a:rPr>
              <a:t> small maze (L3D4)]</a:t>
            </a:r>
          </a:p>
        </p:txBody>
      </p:sp>
      <p:sp>
        <p:nvSpPr>
          <p:cNvPr id="2" name="Slide Number Placeholder 1">
            <a:extLst>
              <a:ext uri="{FF2B5EF4-FFF2-40B4-BE49-F238E27FC236}">
                <a16:creationId xmlns:a16="http://schemas.microsoft.com/office/drawing/2014/main" id="{44597461-685F-DA41-AFCC-98223DB25F96}"/>
              </a:ext>
            </a:extLst>
          </p:cNvPr>
          <p:cNvSpPr>
            <a:spLocks noGrp="1"/>
          </p:cNvSpPr>
          <p:nvPr>
            <p:ph type="sldNum" sz="quarter" idx="12"/>
          </p:nvPr>
        </p:nvSpPr>
        <p:spPr/>
        <p:txBody>
          <a:bodyPr/>
          <a:lstStyle/>
          <a:p>
            <a:fld id="{422A94CF-1AD7-544F-89B2-B23BB4B4769D}" type="slidenum">
              <a:rPr lang="en-US" smtClean="0"/>
              <a:t>11</a:t>
            </a:fld>
            <a:endParaRPr lang="en-US"/>
          </a:p>
        </p:txBody>
      </p:sp>
    </p:spTree>
    <p:extLst>
      <p:ext uri="{BB962C8B-B14F-4D97-AF65-F5344CB8AC3E}">
        <p14:creationId xmlns:p14="http://schemas.microsoft.com/office/powerpoint/2010/main" val="89284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26" grpId="0" animBg="1"/>
      <p:bldP spid="13327" grpId="0" animBg="1"/>
      <p:bldP spid="13328" grpId="0" animBg="1"/>
      <p:bldP spid="13329" grpId="0"/>
      <p:bldP spid="13330" grpId="0" animBg="1"/>
      <p:bldP spid="13331" grpId="0"/>
      <p:bldP spid="13332" grpId="0" animBg="1"/>
      <p:bldP spid="133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Demo Contours Greedy (Pacman Small Maze)</a:t>
            </a:r>
          </a:p>
        </p:txBody>
      </p:sp>
      <p:pic>
        <p:nvPicPr>
          <p:cNvPr id="3" name="ContoursPacmanSmallMaze-greedy.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428361" y="1143000"/>
            <a:ext cx="9335278" cy="5044440"/>
          </a:xfrm>
          <a:prstGeom prst="rect">
            <a:avLst/>
          </a:prstGeom>
          <a:ln>
            <a:solidFill>
              <a:srgbClr val="0070C0"/>
            </a:solidFill>
          </a:ln>
        </p:spPr>
      </p:pic>
      <p:sp>
        <p:nvSpPr>
          <p:cNvPr id="4" name="Slide Number Placeholder 3">
            <a:extLst>
              <a:ext uri="{FF2B5EF4-FFF2-40B4-BE49-F238E27FC236}">
                <a16:creationId xmlns:a16="http://schemas.microsoft.com/office/drawing/2014/main" id="{C4B5DBB8-8B47-8644-9409-CF67ADA4555B}"/>
              </a:ext>
            </a:extLst>
          </p:cNvPr>
          <p:cNvSpPr>
            <a:spLocks noGrp="1"/>
          </p:cNvSpPr>
          <p:nvPr>
            <p:ph type="sldNum" sz="quarter" idx="12"/>
          </p:nvPr>
        </p:nvSpPr>
        <p:spPr/>
        <p:txBody>
          <a:bodyPr/>
          <a:lstStyle/>
          <a:p>
            <a:fld id="{422A94CF-1AD7-544F-89B2-B23BB4B4769D}" type="slidenum">
              <a:rPr lang="en-US" smtClean="0"/>
              <a:t>12</a:t>
            </a:fld>
            <a:endParaRPr lang="en-US"/>
          </a:p>
        </p:txBody>
      </p:sp>
    </p:spTree>
    <p:extLst>
      <p:ext uri="{BB962C8B-B14F-4D97-AF65-F5344CB8AC3E}">
        <p14:creationId xmlns:p14="http://schemas.microsoft.com/office/powerpoint/2010/main" val="24333760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401"/>
            <a:ext cx="12192000" cy="1218097"/>
          </a:xfrm>
        </p:spPr>
        <p:txBody>
          <a:bodyPr/>
          <a:lstStyle/>
          <a:p>
            <a:r>
              <a:rPr lang="en-US" dirty="0"/>
              <a:t>A* Search: </a:t>
            </a:r>
            <a:br>
              <a:rPr lang="en-US" dirty="0"/>
            </a:br>
            <a:r>
              <a:rPr lang="en-US" sz="2400" dirty="0"/>
              <a:t>Minimizing the total estimated solution cost </a:t>
            </a:r>
            <a:endParaRPr lang="en-US" dirty="0"/>
          </a:p>
        </p:txBody>
      </p:sp>
      <p:sp>
        <p:nvSpPr>
          <p:cNvPr id="3" name="Content Placeholder 2"/>
          <p:cNvSpPr>
            <a:spLocks noGrp="1"/>
          </p:cNvSpPr>
          <p:nvPr>
            <p:ph idx="1"/>
          </p:nvPr>
        </p:nvSpPr>
        <p:spPr/>
        <p:txBody>
          <a:bodyPr/>
          <a:lstStyle/>
          <a:p>
            <a:r>
              <a:rPr lang="en-US" dirty="0"/>
              <a:t>The most widely known form of best-first search is called </a:t>
            </a:r>
            <a:r>
              <a:rPr lang="en-US" dirty="0">
                <a:solidFill>
                  <a:srgbClr val="C00000"/>
                </a:solidFill>
              </a:rPr>
              <a:t>A∗ search </a:t>
            </a:r>
          </a:p>
          <a:p>
            <a:endParaRPr lang="en-US" dirty="0"/>
          </a:p>
          <a:p>
            <a:r>
              <a:rPr lang="en-US" dirty="0"/>
              <a:t>It evaluates nodes by </a:t>
            </a:r>
            <a:r>
              <a:rPr lang="en-US" dirty="0">
                <a:solidFill>
                  <a:srgbClr val="C00000"/>
                </a:solidFill>
              </a:rPr>
              <a:t>combining</a:t>
            </a:r>
            <a:r>
              <a:rPr lang="en-US" dirty="0"/>
              <a:t> </a:t>
            </a:r>
            <a:r>
              <a:rPr lang="en-US" i="1" dirty="0">
                <a:solidFill>
                  <a:srgbClr val="0070C0"/>
                </a:solidFill>
              </a:rPr>
              <a:t>g(n)</a:t>
            </a:r>
            <a:r>
              <a:rPr lang="en-US" dirty="0"/>
              <a:t>, the cost to reach the node, and </a:t>
            </a:r>
            <a:r>
              <a:rPr lang="en-US" i="1" dirty="0">
                <a:solidFill>
                  <a:srgbClr val="0070C0"/>
                </a:solidFill>
              </a:rPr>
              <a:t>h(n)</a:t>
            </a:r>
            <a:r>
              <a:rPr lang="en-US" dirty="0"/>
              <a:t>, the cost to get from the node to the goal: </a:t>
            </a:r>
          </a:p>
          <a:p>
            <a:pPr marL="0" indent="0" algn="ctr">
              <a:buNone/>
            </a:pPr>
            <a:r>
              <a:rPr lang="en-US" i="1" dirty="0">
                <a:solidFill>
                  <a:srgbClr val="C00000"/>
                </a:solidFill>
              </a:rPr>
              <a:t>f(n)</a:t>
            </a:r>
            <a:r>
              <a:rPr lang="en-US" i="1" dirty="0"/>
              <a:t> = </a:t>
            </a:r>
            <a:r>
              <a:rPr lang="en-US" i="1" dirty="0">
                <a:solidFill>
                  <a:srgbClr val="0070C0"/>
                </a:solidFill>
              </a:rPr>
              <a:t>g(n)</a:t>
            </a:r>
            <a:r>
              <a:rPr lang="en-US" i="1" dirty="0"/>
              <a:t> + </a:t>
            </a:r>
            <a:r>
              <a:rPr lang="en-US" i="1" dirty="0">
                <a:solidFill>
                  <a:srgbClr val="0070C0"/>
                </a:solidFill>
              </a:rPr>
              <a:t>h(n)</a:t>
            </a:r>
          </a:p>
          <a:p>
            <a:pPr lvl="1" algn="just"/>
            <a:r>
              <a:rPr lang="en-US" dirty="0"/>
              <a:t>Since </a:t>
            </a:r>
            <a:r>
              <a:rPr lang="en-US" i="1" dirty="0">
                <a:solidFill>
                  <a:srgbClr val="0070C0"/>
                </a:solidFill>
              </a:rPr>
              <a:t>g(n)</a:t>
            </a:r>
            <a:r>
              <a:rPr lang="en-US" dirty="0"/>
              <a:t> gives the path cost from the </a:t>
            </a:r>
            <a:r>
              <a:rPr lang="en-US" dirty="0">
                <a:solidFill>
                  <a:srgbClr val="0070C0"/>
                </a:solidFill>
              </a:rPr>
              <a:t>start node </a:t>
            </a:r>
            <a:r>
              <a:rPr lang="en-US" dirty="0"/>
              <a:t>to </a:t>
            </a:r>
            <a:r>
              <a:rPr lang="en-US" dirty="0">
                <a:solidFill>
                  <a:srgbClr val="0070C0"/>
                </a:solidFill>
              </a:rPr>
              <a:t>node</a:t>
            </a:r>
            <a:r>
              <a:rPr lang="en-US" dirty="0"/>
              <a:t> </a:t>
            </a:r>
            <a:r>
              <a:rPr lang="en-US" i="1" dirty="0">
                <a:solidFill>
                  <a:srgbClr val="0070C0"/>
                </a:solidFill>
              </a:rPr>
              <a:t>n</a:t>
            </a:r>
            <a:r>
              <a:rPr lang="en-US" dirty="0"/>
              <a:t>, and </a:t>
            </a:r>
            <a:r>
              <a:rPr lang="en-US" i="1" dirty="0">
                <a:solidFill>
                  <a:srgbClr val="0070C0"/>
                </a:solidFill>
              </a:rPr>
              <a:t>h(n)</a:t>
            </a:r>
            <a:r>
              <a:rPr lang="en-US" i="1" dirty="0"/>
              <a:t> </a:t>
            </a:r>
            <a:r>
              <a:rPr lang="en-US" dirty="0"/>
              <a:t>is the estimated cost of the cheapest path from n to the goal:</a:t>
            </a:r>
          </a:p>
          <a:p>
            <a:pPr marL="457176" lvl="1" indent="0">
              <a:buNone/>
            </a:pPr>
            <a:r>
              <a:rPr lang="en-US" i="1" dirty="0">
                <a:solidFill>
                  <a:srgbClr val="C00000"/>
                </a:solidFill>
              </a:rPr>
              <a:t>    f(n)</a:t>
            </a:r>
            <a:r>
              <a:rPr lang="en-US" dirty="0"/>
              <a:t> = </a:t>
            </a:r>
            <a:r>
              <a:rPr lang="en-US" dirty="0">
                <a:solidFill>
                  <a:srgbClr val="0070C0"/>
                </a:solidFill>
              </a:rPr>
              <a:t>estimated cost of the cheapest solution through n </a:t>
            </a:r>
            <a:r>
              <a:rPr lang="en-US" dirty="0"/>
              <a:t>. </a:t>
            </a:r>
          </a:p>
          <a:p>
            <a:endParaRPr lang="en-US" dirty="0"/>
          </a:p>
          <a:p>
            <a:pPr algn="just"/>
            <a:r>
              <a:rPr lang="en-US" dirty="0"/>
              <a:t>A* is identical to Uniform-cost-search except that A∗ uses </a:t>
            </a:r>
            <a:r>
              <a:rPr lang="en-US" i="1" dirty="0">
                <a:solidFill>
                  <a:srgbClr val="0070C0"/>
                </a:solidFill>
              </a:rPr>
              <a:t>g + h</a:t>
            </a:r>
            <a:r>
              <a:rPr lang="en-US" dirty="0"/>
              <a:t> instead of </a:t>
            </a:r>
            <a:r>
              <a:rPr lang="en-US" i="1" dirty="0">
                <a:solidFill>
                  <a:srgbClr val="0070C0"/>
                </a:solidFill>
              </a:rPr>
              <a:t>g</a:t>
            </a:r>
            <a:r>
              <a:rPr lang="en-US" dirty="0"/>
              <a:t>. </a:t>
            </a:r>
          </a:p>
          <a:p>
            <a:endParaRPr lang="en-US" dirty="0"/>
          </a:p>
        </p:txBody>
      </p:sp>
      <p:sp>
        <p:nvSpPr>
          <p:cNvPr id="4" name="Slide Number Placeholder 3">
            <a:extLst>
              <a:ext uri="{FF2B5EF4-FFF2-40B4-BE49-F238E27FC236}">
                <a16:creationId xmlns:a16="http://schemas.microsoft.com/office/drawing/2014/main" id="{043C9286-4301-3C49-ACA0-A3694326F8F0}"/>
              </a:ext>
            </a:extLst>
          </p:cNvPr>
          <p:cNvSpPr>
            <a:spLocks noGrp="1"/>
          </p:cNvSpPr>
          <p:nvPr>
            <p:ph type="sldNum" sz="quarter" idx="12"/>
          </p:nvPr>
        </p:nvSpPr>
        <p:spPr/>
        <p:txBody>
          <a:bodyPr/>
          <a:lstStyle/>
          <a:p>
            <a:fld id="{422A94CF-1AD7-544F-89B2-B23BB4B4769D}" type="slidenum">
              <a:rPr lang="en-US" smtClean="0"/>
              <a:t>13</a:t>
            </a:fld>
            <a:endParaRPr lang="en-US"/>
          </a:p>
        </p:txBody>
      </p:sp>
    </p:spTree>
    <p:extLst>
      <p:ext uri="{BB962C8B-B14F-4D97-AF65-F5344CB8AC3E}">
        <p14:creationId xmlns:p14="http://schemas.microsoft.com/office/powerpoint/2010/main" val="129522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A* Search</a:t>
            </a:r>
          </a:p>
        </p:txBody>
      </p:sp>
      <p:pic>
        <p:nvPicPr>
          <p:cNvPr id="16" name="Picture 2">
            <a:extLst>
              <a:ext uri="{FF2B5EF4-FFF2-40B4-BE49-F238E27FC236}">
                <a16:creationId xmlns:a16="http://schemas.microsoft.com/office/drawing/2014/main" id="{94F522B8-26D0-9247-AF0F-6E9F4DD007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2544" y="1656153"/>
            <a:ext cx="10750750" cy="331052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id="{248F37DF-E370-624A-9031-1BCB1E9140C4}"/>
              </a:ext>
            </a:extLst>
          </p:cNvPr>
          <p:cNvSpPr/>
          <p:nvPr/>
        </p:nvSpPr>
        <p:spPr>
          <a:xfrm>
            <a:off x="1824071" y="4966673"/>
            <a:ext cx="726481" cy="400110"/>
          </a:xfrm>
          <a:prstGeom prst="rect">
            <a:avLst/>
          </a:prstGeom>
        </p:spPr>
        <p:txBody>
          <a:bodyPr wrap="none">
            <a:spAutoFit/>
          </a:bodyPr>
          <a:lstStyle/>
          <a:p>
            <a:r>
              <a:rPr lang="en-US" sz="2000" b="1" dirty="0">
                <a:solidFill>
                  <a:srgbClr val="C00000"/>
                </a:solidFill>
                <a:latin typeface="Palatino" pitchFamily="2" charset="77"/>
                <a:ea typeface="Palatino" pitchFamily="2" charset="77"/>
                <a:cs typeface="Calibri"/>
              </a:rPr>
              <a:t>UCS</a:t>
            </a:r>
            <a:endParaRPr lang="en-US" sz="2000" b="1" dirty="0">
              <a:solidFill>
                <a:srgbClr val="C00000"/>
              </a:solidFill>
            </a:endParaRPr>
          </a:p>
        </p:txBody>
      </p:sp>
      <p:sp>
        <p:nvSpPr>
          <p:cNvPr id="5" name="Rectangle 4">
            <a:extLst>
              <a:ext uri="{FF2B5EF4-FFF2-40B4-BE49-F238E27FC236}">
                <a16:creationId xmlns:a16="http://schemas.microsoft.com/office/drawing/2014/main" id="{9F1732BD-6F5F-C44B-9210-FEDC86538B97}"/>
              </a:ext>
            </a:extLst>
          </p:cNvPr>
          <p:cNvSpPr/>
          <p:nvPr/>
        </p:nvSpPr>
        <p:spPr>
          <a:xfrm>
            <a:off x="5946616" y="4966673"/>
            <a:ext cx="1053494" cy="400110"/>
          </a:xfrm>
          <a:prstGeom prst="rect">
            <a:avLst/>
          </a:prstGeom>
        </p:spPr>
        <p:txBody>
          <a:bodyPr wrap="none">
            <a:spAutoFit/>
          </a:bodyPr>
          <a:lstStyle/>
          <a:p>
            <a:r>
              <a:rPr lang="en-US" sz="2000" b="1" dirty="0">
                <a:solidFill>
                  <a:srgbClr val="C00000"/>
                </a:solidFill>
                <a:latin typeface="Palatino" pitchFamily="2" charset="77"/>
                <a:ea typeface="Palatino" pitchFamily="2" charset="77"/>
                <a:cs typeface="Calibri"/>
              </a:rPr>
              <a:t>Greedy</a:t>
            </a:r>
            <a:endParaRPr lang="en-US" sz="2000" b="1" dirty="0">
              <a:solidFill>
                <a:srgbClr val="C00000"/>
              </a:solidFill>
            </a:endParaRPr>
          </a:p>
        </p:txBody>
      </p:sp>
      <p:sp>
        <p:nvSpPr>
          <p:cNvPr id="6" name="Rectangle 5">
            <a:extLst>
              <a:ext uri="{FF2B5EF4-FFF2-40B4-BE49-F238E27FC236}">
                <a16:creationId xmlns:a16="http://schemas.microsoft.com/office/drawing/2014/main" id="{683ED955-B910-CC41-A6DE-011A105D26A0}"/>
              </a:ext>
            </a:extLst>
          </p:cNvPr>
          <p:cNvSpPr/>
          <p:nvPr/>
        </p:nvSpPr>
        <p:spPr>
          <a:xfrm>
            <a:off x="9676599" y="4966673"/>
            <a:ext cx="470000" cy="400110"/>
          </a:xfrm>
          <a:prstGeom prst="rect">
            <a:avLst/>
          </a:prstGeom>
        </p:spPr>
        <p:txBody>
          <a:bodyPr wrap="none">
            <a:spAutoFit/>
          </a:bodyPr>
          <a:lstStyle/>
          <a:p>
            <a:r>
              <a:rPr lang="en-US" sz="2000" b="1" dirty="0">
                <a:solidFill>
                  <a:srgbClr val="C00000"/>
                </a:solidFill>
              </a:rPr>
              <a:t>A*</a:t>
            </a:r>
          </a:p>
        </p:txBody>
      </p:sp>
      <p:sp>
        <p:nvSpPr>
          <p:cNvPr id="2" name="Slide Number Placeholder 1">
            <a:extLst>
              <a:ext uri="{FF2B5EF4-FFF2-40B4-BE49-F238E27FC236}">
                <a16:creationId xmlns:a16="http://schemas.microsoft.com/office/drawing/2014/main" id="{12ABAE3E-CEA4-664F-B5B6-0350A619F3F1}"/>
              </a:ext>
            </a:extLst>
          </p:cNvPr>
          <p:cNvSpPr>
            <a:spLocks noGrp="1"/>
          </p:cNvSpPr>
          <p:nvPr>
            <p:ph type="sldNum" sz="quarter" idx="12"/>
          </p:nvPr>
        </p:nvSpPr>
        <p:spPr/>
        <p:txBody>
          <a:bodyPr/>
          <a:lstStyle/>
          <a:p>
            <a:fld id="{422A94CF-1AD7-544F-89B2-B23BB4B4769D}" type="slidenum">
              <a:rPr lang="en-US" smtClean="0"/>
              <a:t>14</a:t>
            </a:fld>
            <a:endParaRPr lang="en-US"/>
          </a:p>
        </p:txBody>
      </p:sp>
    </p:spTree>
    <p:extLst>
      <p:ext uri="{BB962C8B-B14F-4D97-AF65-F5344CB8AC3E}">
        <p14:creationId xmlns:p14="http://schemas.microsoft.com/office/powerpoint/2010/main" val="41710463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AutoShape 2"/>
          <p:cNvCxnSpPr>
            <a:cxnSpLocks noChangeShapeType="1"/>
            <a:stCxn id="14344" idx="6"/>
            <a:endCxn id="14346" idx="2"/>
          </p:cNvCxnSpPr>
          <p:nvPr/>
        </p:nvCxnSpPr>
        <p:spPr bwMode="auto">
          <a:xfrm>
            <a:off x="5029200" y="4038600"/>
            <a:ext cx="1371600" cy="0"/>
          </a:xfrm>
          <a:prstGeom prst="straightConnector1">
            <a:avLst/>
          </a:prstGeom>
          <a:noFill/>
          <a:ln w="19050">
            <a:solidFill>
              <a:schemeClr val="tx1"/>
            </a:solidFill>
            <a:round/>
            <a:headEnd/>
            <a:tailEnd type="triangle" w="med" len="med"/>
          </a:ln>
        </p:spPr>
      </p:cxnSp>
      <p:cxnSp>
        <p:nvCxnSpPr>
          <p:cNvPr id="14339" name="AutoShape 3"/>
          <p:cNvCxnSpPr>
            <a:cxnSpLocks noChangeShapeType="1"/>
            <a:stCxn id="14365" idx="4"/>
            <a:endCxn id="14344" idx="0"/>
          </p:cNvCxnSpPr>
          <p:nvPr/>
        </p:nvCxnSpPr>
        <p:spPr bwMode="auto">
          <a:xfrm flipH="1">
            <a:off x="4800600" y="3352800"/>
            <a:ext cx="685800" cy="457200"/>
          </a:xfrm>
          <a:prstGeom prst="straightConnector1">
            <a:avLst/>
          </a:prstGeom>
          <a:noFill/>
          <a:ln w="19050">
            <a:solidFill>
              <a:schemeClr val="tx1"/>
            </a:solidFill>
            <a:round/>
            <a:headEnd/>
            <a:tailEnd type="triangle" w="med" len="med"/>
          </a:ln>
        </p:spPr>
      </p:cxnSp>
      <p:sp>
        <p:nvSpPr>
          <p:cNvPr id="14340" name="Rectangle 4"/>
          <p:cNvSpPr>
            <a:spLocks noGrp="1" noChangeArrowheads="1"/>
          </p:cNvSpPr>
          <p:nvPr>
            <p:ph type="title"/>
          </p:nvPr>
        </p:nvSpPr>
        <p:spPr/>
        <p:txBody>
          <a:bodyPr/>
          <a:lstStyle/>
          <a:p>
            <a:pPr eaLnBrk="1" hangingPunct="1"/>
            <a:r>
              <a:rPr lang="en-US" dirty="0">
                <a:latin typeface="Palatino" pitchFamily="2" charset="77"/>
                <a:ea typeface="Palatino" pitchFamily="2" charset="77"/>
                <a:cs typeface="Calibri"/>
              </a:rPr>
              <a:t>Combining UCS and Greedy</a:t>
            </a:r>
          </a:p>
        </p:txBody>
      </p:sp>
      <p:sp>
        <p:nvSpPr>
          <p:cNvPr id="852997" name="Rectangle 5"/>
          <p:cNvSpPr>
            <a:spLocks noGrp="1" noChangeArrowheads="1"/>
          </p:cNvSpPr>
          <p:nvPr>
            <p:ph idx="1"/>
          </p:nvPr>
        </p:nvSpPr>
        <p:spPr>
          <a:xfrm>
            <a:off x="2209800" y="1371600"/>
            <a:ext cx="8229600" cy="5029200"/>
          </a:xfrm>
        </p:spPr>
        <p:txBody>
          <a:bodyPr/>
          <a:lstStyle/>
          <a:p>
            <a:pPr eaLnBrk="1" hangingPunct="1">
              <a:lnSpc>
                <a:spcPct val="90000"/>
              </a:lnSpc>
            </a:pPr>
            <a:r>
              <a:rPr lang="en-US" sz="2300" dirty="0">
                <a:solidFill>
                  <a:srgbClr val="3333FF"/>
                </a:solidFill>
                <a:latin typeface="Palatino" pitchFamily="2" charset="77"/>
                <a:ea typeface="Palatino" pitchFamily="2" charset="77"/>
                <a:cs typeface="Calibri"/>
              </a:rPr>
              <a:t>Uniform-cost</a:t>
            </a:r>
            <a:r>
              <a:rPr lang="en-US" sz="2300" dirty="0">
                <a:latin typeface="Palatino" pitchFamily="2" charset="77"/>
                <a:ea typeface="Palatino" pitchFamily="2" charset="77"/>
                <a:cs typeface="Calibri"/>
              </a:rPr>
              <a:t> </a:t>
            </a:r>
            <a:r>
              <a:rPr lang="en-US" sz="2300" dirty="0">
                <a:solidFill>
                  <a:schemeClr val="tx2"/>
                </a:solidFill>
                <a:latin typeface="Palatino" pitchFamily="2" charset="77"/>
                <a:ea typeface="Palatino" pitchFamily="2" charset="77"/>
                <a:cs typeface="Calibri"/>
              </a:rPr>
              <a:t>orders by path cost, or </a:t>
            </a:r>
            <a:r>
              <a:rPr lang="en-US" sz="2300" i="1" dirty="0">
                <a:solidFill>
                  <a:schemeClr val="tx2"/>
                </a:solidFill>
                <a:latin typeface="Palatino" pitchFamily="2" charset="77"/>
                <a:ea typeface="Palatino" pitchFamily="2" charset="77"/>
                <a:cs typeface="Calibri"/>
              </a:rPr>
              <a:t>backward cost  </a:t>
            </a:r>
            <a:r>
              <a:rPr lang="en-US" sz="2300" dirty="0">
                <a:solidFill>
                  <a:schemeClr val="tx2"/>
                </a:solidFill>
                <a:latin typeface="Palatino" pitchFamily="2" charset="77"/>
                <a:ea typeface="Palatino" pitchFamily="2" charset="77"/>
                <a:cs typeface="Calibri"/>
              </a:rPr>
              <a:t>g(n)</a:t>
            </a:r>
          </a:p>
          <a:p>
            <a:pPr eaLnBrk="1" hangingPunct="1">
              <a:lnSpc>
                <a:spcPct val="90000"/>
              </a:lnSpc>
            </a:pPr>
            <a:r>
              <a:rPr lang="en-US" sz="2300" dirty="0">
                <a:solidFill>
                  <a:srgbClr val="CC0000"/>
                </a:solidFill>
                <a:latin typeface="Palatino" pitchFamily="2" charset="77"/>
                <a:ea typeface="Palatino" pitchFamily="2" charset="77"/>
                <a:cs typeface="Calibri"/>
              </a:rPr>
              <a:t>Greedy</a:t>
            </a:r>
            <a:r>
              <a:rPr lang="en-US" sz="2300" dirty="0">
                <a:latin typeface="Palatino" pitchFamily="2" charset="77"/>
                <a:ea typeface="Palatino" pitchFamily="2" charset="77"/>
                <a:cs typeface="Calibri"/>
              </a:rPr>
              <a:t> </a:t>
            </a:r>
            <a:r>
              <a:rPr lang="en-US" sz="2300" dirty="0">
                <a:solidFill>
                  <a:schemeClr val="tx2"/>
                </a:solidFill>
                <a:latin typeface="Palatino" pitchFamily="2" charset="77"/>
                <a:ea typeface="Palatino" pitchFamily="2" charset="77"/>
                <a:cs typeface="Calibri"/>
              </a:rPr>
              <a:t>orders by goal proximity, or </a:t>
            </a:r>
            <a:r>
              <a:rPr lang="en-US" sz="2300" i="1" dirty="0">
                <a:solidFill>
                  <a:schemeClr val="tx2"/>
                </a:solidFill>
                <a:latin typeface="Palatino" pitchFamily="2" charset="77"/>
                <a:ea typeface="Palatino" pitchFamily="2" charset="77"/>
                <a:cs typeface="Calibri"/>
              </a:rPr>
              <a:t>forward cost  </a:t>
            </a:r>
            <a:r>
              <a:rPr lang="en-US" sz="2300" dirty="0">
                <a:solidFill>
                  <a:schemeClr val="tx2"/>
                </a:solidFill>
                <a:latin typeface="Palatino" pitchFamily="2" charset="77"/>
                <a:ea typeface="Palatino" pitchFamily="2" charset="77"/>
                <a:cs typeface="Calibri"/>
              </a:rPr>
              <a:t>h(n)</a:t>
            </a:r>
            <a:endParaRPr lang="en-US" sz="2300" i="1" dirty="0">
              <a:solidFill>
                <a:schemeClr val="tx2"/>
              </a:solidFill>
              <a:latin typeface="Palatino" pitchFamily="2" charset="77"/>
              <a:ea typeface="Palatino" pitchFamily="2" charset="77"/>
              <a:cs typeface="Calibri"/>
            </a:endParaRPr>
          </a:p>
          <a:p>
            <a:pPr eaLnBrk="1" hangingPunct="1">
              <a:lnSpc>
                <a:spcPct val="90000"/>
              </a:lnSpc>
            </a:pPr>
            <a:endParaRPr lang="en-US" sz="2300" dirty="0">
              <a:solidFill>
                <a:schemeClr val="tx2"/>
              </a:solidFill>
              <a:latin typeface="Palatino" pitchFamily="2" charset="77"/>
              <a:ea typeface="Palatino" pitchFamily="2" charset="77"/>
              <a:cs typeface="Calibri"/>
            </a:endParaRPr>
          </a:p>
          <a:p>
            <a:pPr eaLnBrk="1" hangingPunct="1">
              <a:lnSpc>
                <a:spcPct val="90000"/>
              </a:lnSpc>
            </a:pPr>
            <a:endParaRPr lang="en-US" sz="2300" dirty="0">
              <a:latin typeface="Palatino" pitchFamily="2" charset="77"/>
              <a:ea typeface="Palatino" pitchFamily="2" charset="77"/>
              <a:cs typeface="Calibri"/>
            </a:endParaRPr>
          </a:p>
          <a:p>
            <a:pPr eaLnBrk="1" hangingPunct="1">
              <a:lnSpc>
                <a:spcPct val="90000"/>
              </a:lnSpc>
            </a:pPr>
            <a:endParaRPr lang="en-US" sz="2300" dirty="0">
              <a:latin typeface="Palatino" pitchFamily="2" charset="77"/>
              <a:ea typeface="Palatino" pitchFamily="2" charset="77"/>
              <a:cs typeface="Calibri"/>
            </a:endParaRPr>
          </a:p>
          <a:p>
            <a:pPr eaLnBrk="1" hangingPunct="1">
              <a:lnSpc>
                <a:spcPct val="90000"/>
              </a:lnSpc>
            </a:pPr>
            <a:endParaRPr lang="en-US" sz="2300" dirty="0">
              <a:latin typeface="Palatino" pitchFamily="2" charset="77"/>
              <a:ea typeface="Palatino" pitchFamily="2" charset="77"/>
              <a:cs typeface="Calibri"/>
            </a:endParaRPr>
          </a:p>
          <a:p>
            <a:pPr eaLnBrk="1" hangingPunct="1">
              <a:lnSpc>
                <a:spcPct val="90000"/>
              </a:lnSpc>
            </a:pPr>
            <a:endParaRPr lang="en-US" sz="2300" dirty="0">
              <a:latin typeface="Palatino" pitchFamily="2" charset="77"/>
              <a:ea typeface="Palatino" pitchFamily="2" charset="77"/>
              <a:cs typeface="Calibri"/>
            </a:endParaRPr>
          </a:p>
          <a:p>
            <a:pPr eaLnBrk="1" hangingPunct="1">
              <a:lnSpc>
                <a:spcPct val="90000"/>
              </a:lnSpc>
            </a:pPr>
            <a:endParaRPr lang="en-US" sz="2300" dirty="0">
              <a:latin typeface="Palatino" pitchFamily="2" charset="77"/>
              <a:ea typeface="Palatino" pitchFamily="2" charset="77"/>
              <a:cs typeface="Calibri"/>
            </a:endParaRPr>
          </a:p>
          <a:p>
            <a:pPr eaLnBrk="1" hangingPunct="1">
              <a:lnSpc>
                <a:spcPct val="90000"/>
              </a:lnSpc>
            </a:pPr>
            <a:endParaRPr lang="en-US" sz="2300" dirty="0">
              <a:latin typeface="Palatino" pitchFamily="2" charset="77"/>
              <a:ea typeface="Palatino" pitchFamily="2" charset="77"/>
              <a:cs typeface="Calibri"/>
            </a:endParaRPr>
          </a:p>
          <a:p>
            <a:pPr eaLnBrk="1" hangingPunct="1">
              <a:lnSpc>
                <a:spcPct val="90000"/>
              </a:lnSpc>
            </a:pPr>
            <a:endParaRPr lang="en-US" sz="2300" dirty="0">
              <a:latin typeface="Palatino" pitchFamily="2" charset="77"/>
              <a:ea typeface="Palatino" pitchFamily="2" charset="77"/>
              <a:cs typeface="Calibri"/>
            </a:endParaRPr>
          </a:p>
          <a:p>
            <a:pPr eaLnBrk="1" hangingPunct="1">
              <a:lnSpc>
                <a:spcPct val="90000"/>
              </a:lnSpc>
            </a:pPr>
            <a:endParaRPr lang="en-US" sz="2300" dirty="0">
              <a:latin typeface="Palatino" pitchFamily="2" charset="77"/>
              <a:ea typeface="Palatino" pitchFamily="2" charset="77"/>
              <a:cs typeface="Calibri"/>
            </a:endParaRPr>
          </a:p>
          <a:p>
            <a:pPr eaLnBrk="1" hangingPunct="1">
              <a:lnSpc>
                <a:spcPct val="90000"/>
              </a:lnSpc>
            </a:pPr>
            <a:endParaRPr lang="en-US" sz="2300" dirty="0">
              <a:latin typeface="Palatino" pitchFamily="2" charset="77"/>
              <a:ea typeface="Palatino" pitchFamily="2" charset="77"/>
              <a:cs typeface="Calibri"/>
            </a:endParaRPr>
          </a:p>
          <a:p>
            <a:pPr eaLnBrk="1" hangingPunct="1">
              <a:lnSpc>
                <a:spcPct val="90000"/>
              </a:lnSpc>
            </a:pPr>
            <a:r>
              <a:rPr lang="en-US" sz="2300" dirty="0">
                <a:solidFill>
                  <a:srgbClr val="CC00CC"/>
                </a:solidFill>
                <a:latin typeface="Palatino" pitchFamily="2" charset="77"/>
                <a:ea typeface="Palatino" pitchFamily="2" charset="77"/>
                <a:cs typeface="Calibri"/>
              </a:rPr>
              <a:t>A* Search</a:t>
            </a:r>
            <a:r>
              <a:rPr lang="en-US" sz="2300" dirty="0">
                <a:solidFill>
                  <a:schemeClr val="tx1"/>
                </a:solidFill>
                <a:latin typeface="Palatino" pitchFamily="2" charset="77"/>
                <a:ea typeface="Palatino" pitchFamily="2" charset="77"/>
                <a:cs typeface="Calibri"/>
              </a:rPr>
              <a:t> orders by the sum: f(n) = g(n) + h(n)</a:t>
            </a:r>
            <a:endParaRPr lang="en-US" sz="2300" i="1" dirty="0">
              <a:solidFill>
                <a:schemeClr val="tx1"/>
              </a:solidFill>
              <a:latin typeface="Palatino" pitchFamily="2" charset="77"/>
              <a:ea typeface="Palatino" pitchFamily="2" charset="77"/>
              <a:cs typeface="Calibri"/>
            </a:endParaRPr>
          </a:p>
        </p:txBody>
      </p:sp>
      <p:sp>
        <p:nvSpPr>
          <p:cNvPr id="14342" name="Oval 6"/>
          <p:cNvSpPr>
            <a:spLocks noChangeArrowheads="1"/>
          </p:cNvSpPr>
          <p:nvPr/>
        </p:nvSpPr>
        <p:spPr bwMode="auto">
          <a:xfrm>
            <a:off x="457200" y="38100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S</a:t>
            </a:r>
          </a:p>
        </p:txBody>
      </p:sp>
      <p:sp>
        <p:nvSpPr>
          <p:cNvPr id="14343" name="Oval 7"/>
          <p:cNvSpPr>
            <a:spLocks noChangeArrowheads="1"/>
          </p:cNvSpPr>
          <p:nvPr/>
        </p:nvSpPr>
        <p:spPr bwMode="auto">
          <a:xfrm>
            <a:off x="1752600" y="38100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a</a:t>
            </a:r>
          </a:p>
        </p:txBody>
      </p:sp>
      <p:sp>
        <p:nvSpPr>
          <p:cNvPr id="14344" name="Oval 8"/>
          <p:cNvSpPr>
            <a:spLocks noChangeArrowheads="1"/>
          </p:cNvSpPr>
          <p:nvPr/>
        </p:nvSpPr>
        <p:spPr bwMode="auto">
          <a:xfrm>
            <a:off x="4572000" y="38100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d</a:t>
            </a:r>
          </a:p>
        </p:txBody>
      </p:sp>
      <p:sp>
        <p:nvSpPr>
          <p:cNvPr id="14345" name="Oval 9"/>
          <p:cNvSpPr>
            <a:spLocks noChangeArrowheads="1"/>
          </p:cNvSpPr>
          <p:nvPr/>
        </p:nvSpPr>
        <p:spPr bwMode="auto">
          <a:xfrm>
            <a:off x="1752600" y="47244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b</a:t>
            </a:r>
          </a:p>
        </p:txBody>
      </p:sp>
      <p:sp>
        <p:nvSpPr>
          <p:cNvPr id="14346" name="Oval 10"/>
          <p:cNvSpPr>
            <a:spLocks noChangeArrowheads="1"/>
          </p:cNvSpPr>
          <p:nvPr/>
        </p:nvSpPr>
        <p:spPr bwMode="auto">
          <a:xfrm>
            <a:off x="6400800" y="38100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G</a:t>
            </a:r>
          </a:p>
        </p:txBody>
      </p:sp>
      <p:sp>
        <p:nvSpPr>
          <p:cNvPr id="14347" name="Text Box 11"/>
          <p:cNvSpPr txBox="1">
            <a:spLocks noChangeArrowheads="1"/>
          </p:cNvSpPr>
          <p:nvPr/>
        </p:nvSpPr>
        <p:spPr bwMode="auto">
          <a:xfrm>
            <a:off x="1981200" y="4191001"/>
            <a:ext cx="914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h=5</a:t>
            </a:r>
          </a:p>
        </p:txBody>
      </p:sp>
      <p:sp>
        <p:nvSpPr>
          <p:cNvPr id="14348" name="Text Box 12"/>
          <p:cNvSpPr txBox="1">
            <a:spLocks noChangeArrowheads="1"/>
          </p:cNvSpPr>
          <p:nvPr/>
        </p:nvSpPr>
        <p:spPr bwMode="auto">
          <a:xfrm>
            <a:off x="1676400" y="5181601"/>
            <a:ext cx="7620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h=6</a:t>
            </a:r>
          </a:p>
        </p:txBody>
      </p:sp>
      <p:sp>
        <p:nvSpPr>
          <p:cNvPr id="14349" name="Text Box 13"/>
          <p:cNvSpPr txBox="1">
            <a:spLocks noChangeArrowheads="1"/>
          </p:cNvSpPr>
          <p:nvPr/>
        </p:nvSpPr>
        <p:spPr bwMode="auto">
          <a:xfrm>
            <a:off x="4800600" y="4343401"/>
            <a:ext cx="6858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h=2</a:t>
            </a:r>
          </a:p>
        </p:txBody>
      </p:sp>
      <p:sp>
        <p:nvSpPr>
          <p:cNvPr id="14350" name="Text Box 14"/>
          <p:cNvSpPr txBox="1">
            <a:spLocks noChangeArrowheads="1"/>
          </p:cNvSpPr>
          <p:nvPr/>
        </p:nvSpPr>
        <p:spPr bwMode="auto">
          <a:xfrm>
            <a:off x="1066800" y="3641725"/>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1</a:t>
            </a:r>
          </a:p>
        </p:txBody>
      </p:sp>
      <p:sp>
        <p:nvSpPr>
          <p:cNvPr id="14351" name="Text Box 15"/>
          <p:cNvSpPr txBox="1">
            <a:spLocks noChangeArrowheads="1"/>
          </p:cNvSpPr>
          <p:nvPr/>
        </p:nvSpPr>
        <p:spPr bwMode="auto">
          <a:xfrm>
            <a:off x="3276600" y="2286001"/>
            <a:ext cx="3810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8</a:t>
            </a:r>
          </a:p>
        </p:txBody>
      </p:sp>
      <p:sp>
        <p:nvSpPr>
          <p:cNvPr id="14352" name="Text Box 16"/>
          <p:cNvSpPr txBox="1">
            <a:spLocks noChangeArrowheads="1"/>
          </p:cNvSpPr>
          <p:nvPr/>
        </p:nvSpPr>
        <p:spPr bwMode="auto">
          <a:xfrm>
            <a:off x="1066800" y="4572001"/>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1</a:t>
            </a:r>
          </a:p>
        </p:txBody>
      </p:sp>
      <p:sp>
        <p:nvSpPr>
          <p:cNvPr id="14353" name="Text Box 17"/>
          <p:cNvSpPr txBox="1">
            <a:spLocks noChangeArrowheads="1"/>
          </p:cNvSpPr>
          <p:nvPr/>
        </p:nvSpPr>
        <p:spPr bwMode="auto">
          <a:xfrm>
            <a:off x="1524000" y="4251325"/>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1</a:t>
            </a:r>
          </a:p>
        </p:txBody>
      </p:sp>
      <p:sp>
        <p:nvSpPr>
          <p:cNvPr id="14354" name="Text Box 18"/>
          <p:cNvSpPr txBox="1">
            <a:spLocks noChangeArrowheads="1"/>
          </p:cNvSpPr>
          <p:nvPr/>
        </p:nvSpPr>
        <p:spPr bwMode="auto">
          <a:xfrm>
            <a:off x="5562600" y="3641725"/>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2</a:t>
            </a:r>
          </a:p>
        </p:txBody>
      </p:sp>
      <p:sp>
        <p:nvSpPr>
          <p:cNvPr id="14355" name="Text Box 19"/>
          <p:cNvSpPr txBox="1">
            <a:spLocks noChangeArrowheads="1"/>
          </p:cNvSpPr>
          <p:nvPr/>
        </p:nvSpPr>
        <p:spPr bwMode="auto">
          <a:xfrm>
            <a:off x="304800" y="4191001"/>
            <a:ext cx="8382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h=6</a:t>
            </a:r>
          </a:p>
        </p:txBody>
      </p:sp>
      <p:sp>
        <p:nvSpPr>
          <p:cNvPr id="14356" name="Text Box 20"/>
          <p:cNvSpPr txBox="1">
            <a:spLocks noChangeArrowheads="1"/>
          </p:cNvSpPr>
          <p:nvPr/>
        </p:nvSpPr>
        <p:spPr bwMode="auto">
          <a:xfrm>
            <a:off x="6172200" y="4343401"/>
            <a:ext cx="914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h=0</a:t>
            </a:r>
          </a:p>
        </p:txBody>
      </p:sp>
      <p:cxnSp>
        <p:nvCxnSpPr>
          <p:cNvPr id="14357" name="AutoShape 21"/>
          <p:cNvCxnSpPr>
            <a:cxnSpLocks noChangeShapeType="1"/>
            <a:stCxn id="14342" idx="6"/>
            <a:endCxn id="14343" idx="2"/>
          </p:cNvCxnSpPr>
          <p:nvPr/>
        </p:nvCxnSpPr>
        <p:spPr bwMode="auto">
          <a:xfrm>
            <a:off x="914400" y="4038600"/>
            <a:ext cx="838200" cy="0"/>
          </a:xfrm>
          <a:prstGeom prst="straightConnector1">
            <a:avLst/>
          </a:prstGeom>
          <a:noFill/>
          <a:ln w="19050">
            <a:solidFill>
              <a:schemeClr val="tx1"/>
            </a:solidFill>
            <a:round/>
            <a:headEnd/>
            <a:tailEnd type="triangle" w="med" len="med"/>
          </a:ln>
        </p:spPr>
      </p:cxnSp>
      <p:cxnSp>
        <p:nvCxnSpPr>
          <p:cNvPr id="14358" name="AutoShape 22"/>
          <p:cNvCxnSpPr>
            <a:cxnSpLocks noChangeShapeType="1"/>
            <a:stCxn id="14343" idx="4"/>
            <a:endCxn id="14345" idx="0"/>
          </p:cNvCxnSpPr>
          <p:nvPr/>
        </p:nvCxnSpPr>
        <p:spPr bwMode="auto">
          <a:xfrm>
            <a:off x="1981200" y="4267200"/>
            <a:ext cx="0" cy="457200"/>
          </a:xfrm>
          <a:prstGeom prst="straightConnector1">
            <a:avLst/>
          </a:prstGeom>
          <a:noFill/>
          <a:ln w="19050">
            <a:solidFill>
              <a:schemeClr val="tx1"/>
            </a:solidFill>
            <a:round/>
            <a:headEnd/>
            <a:tailEnd type="triangle" w="med" len="med"/>
          </a:ln>
        </p:spPr>
      </p:cxnSp>
      <p:cxnSp>
        <p:nvCxnSpPr>
          <p:cNvPr id="14359" name="AutoShape 23"/>
          <p:cNvCxnSpPr>
            <a:cxnSpLocks noChangeShapeType="1"/>
            <a:stCxn id="14343" idx="0"/>
            <a:endCxn id="14365" idx="1"/>
          </p:cNvCxnSpPr>
          <p:nvPr/>
        </p:nvCxnSpPr>
        <p:spPr bwMode="auto">
          <a:xfrm rot="-5400000">
            <a:off x="3228976" y="1714501"/>
            <a:ext cx="847725" cy="3343275"/>
          </a:xfrm>
          <a:prstGeom prst="curvedConnector3">
            <a:avLst>
              <a:gd name="adj1" fmla="val 134833"/>
            </a:avLst>
          </a:prstGeom>
          <a:noFill/>
          <a:ln w="19050">
            <a:solidFill>
              <a:schemeClr val="tx1"/>
            </a:solidFill>
            <a:round/>
            <a:headEnd/>
            <a:tailEnd type="triangle" w="med" len="med"/>
          </a:ln>
        </p:spPr>
      </p:cxnSp>
      <p:cxnSp>
        <p:nvCxnSpPr>
          <p:cNvPr id="14360" name="AutoShape 24"/>
          <p:cNvCxnSpPr>
            <a:cxnSpLocks noChangeShapeType="1"/>
            <a:stCxn id="14345" idx="2"/>
            <a:endCxn id="14361" idx="6"/>
          </p:cNvCxnSpPr>
          <p:nvPr/>
        </p:nvCxnSpPr>
        <p:spPr bwMode="auto">
          <a:xfrm rot="10800000">
            <a:off x="914400" y="4953001"/>
            <a:ext cx="838200" cy="1588"/>
          </a:xfrm>
          <a:prstGeom prst="straightConnector1">
            <a:avLst/>
          </a:prstGeom>
          <a:noFill/>
          <a:ln w="19050">
            <a:solidFill>
              <a:schemeClr val="tx1"/>
            </a:solidFill>
            <a:round/>
            <a:headEnd/>
            <a:tailEnd type="triangle" w="med" len="med"/>
          </a:ln>
        </p:spPr>
      </p:cxnSp>
      <p:sp>
        <p:nvSpPr>
          <p:cNvPr id="14361" name="Oval 25"/>
          <p:cNvSpPr>
            <a:spLocks noChangeArrowheads="1"/>
          </p:cNvSpPr>
          <p:nvPr/>
        </p:nvSpPr>
        <p:spPr bwMode="auto">
          <a:xfrm>
            <a:off x="457200" y="47244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c</a:t>
            </a:r>
          </a:p>
        </p:txBody>
      </p:sp>
      <p:cxnSp>
        <p:nvCxnSpPr>
          <p:cNvPr id="14362" name="AutoShape 27"/>
          <p:cNvCxnSpPr>
            <a:cxnSpLocks noChangeShapeType="1"/>
            <a:stCxn id="14343" idx="6"/>
            <a:endCxn id="14344" idx="2"/>
          </p:cNvCxnSpPr>
          <p:nvPr/>
        </p:nvCxnSpPr>
        <p:spPr bwMode="auto">
          <a:xfrm>
            <a:off x="2209800" y="4038600"/>
            <a:ext cx="2362200" cy="0"/>
          </a:xfrm>
          <a:prstGeom prst="straightConnector1">
            <a:avLst/>
          </a:prstGeom>
          <a:noFill/>
          <a:ln w="19050">
            <a:solidFill>
              <a:schemeClr val="tx1"/>
            </a:solidFill>
            <a:round/>
            <a:headEnd/>
            <a:tailEnd type="triangle" w="med" len="med"/>
          </a:ln>
        </p:spPr>
      </p:cxnSp>
      <p:sp>
        <p:nvSpPr>
          <p:cNvPr id="14363" name="Text Box 28"/>
          <p:cNvSpPr txBox="1">
            <a:spLocks noChangeArrowheads="1"/>
          </p:cNvSpPr>
          <p:nvPr/>
        </p:nvSpPr>
        <p:spPr bwMode="auto">
          <a:xfrm>
            <a:off x="304800" y="5165725"/>
            <a:ext cx="7620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h=7</a:t>
            </a:r>
          </a:p>
        </p:txBody>
      </p:sp>
      <p:sp>
        <p:nvSpPr>
          <p:cNvPr id="14364" name="Text Box 30"/>
          <p:cNvSpPr txBox="1">
            <a:spLocks noChangeArrowheads="1"/>
          </p:cNvSpPr>
          <p:nvPr/>
        </p:nvSpPr>
        <p:spPr bwMode="auto">
          <a:xfrm>
            <a:off x="3124200" y="3641725"/>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3</a:t>
            </a:r>
          </a:p>
        </p:txBody>
      </p:sp>
      <p:sp>
        <p:nvSpPr>
          <p:cNvPr id="14365" name="Oval 31"/>
          <p:cNvSpPr>
            <a:spLocks noChangeArrowheads="1"/>
          </p:cNvSpPr>
          <p:nvPr/>
        </p:nvSpPr>
        <p:spPr bwMode="auto">
          <a:xfrm>
            <a:off x="5257800" y="28956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e</a:t>
            </a:r>
          </a:p>
        </p:txBody>
      </p:sp>
      <p:sp>
        <p:nvSpPr>
          <p:cNvPr id="14366" name="Text Box 32"/>
          <p:cNvSpPr txBox="1">
            <a:spLocks noChangeArrowheads="1"/>
          </p:cNvSpPr>
          <p:nvPr/>
        </p:nvSpPr>
        <p:spPr bwMode="auto">
          <a:xfrm>
            <a:off x="5715000" y="2895601"/>
            <a:ext cx="7620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h=1</a:t>
            </a:r>
          </a:p>
        </p:txBody>
      </p:sp>
      <p:sp>
        <p:nvSpPr>
          <p:cNvPr id="14367" name="Text Box 33"/>
          <p:cNvSpPr txBox="1">
            <a:spLocks noChangeArrowheads="1"/>
          </p:cNvSpPr>
          <p:nvPr/>
        </p:nvSpPr>
        <p:spPr bwMode="auto">
          <a:xfrm>
            <a:off x="4724400" y="3200401"/>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1</a:t>
            </a:r>
          </a:p>
        </p:txBody>
      </p:sp>
      <p:grpSp>
        <p:nvGrpSpPr>
          <p:cNvPr id="2" name="Group 34"/>
          <p:cNvGrpSpPr>
            <a:grpSpLocks/>
          </p:cNvGrpSpPr>
          <p:nvPr/>
        </p:nvGrpSpPr>
        <p:grpSpPr bwMode="auto">
          <a:xfrm>
            <a:off x="914400" y="4038601"/>
            <a:ext cx="1066800" cy="915988"/>
            <a:chOff x="1392" y="2544"/>
            <a:chExt cx="672" cy="577"/>
          </a:xfrm>
        </p:grpSpPr>
        <p:cxnSp>
          <p:nvCxnSpPr>
            <p:cNvPr id="14379" name="AutoShape 35"/>
            <p:cNvCxnSpPr>
              <a:cxnSpLocks noChangeShapeType="1"/>
            </p:cNvCxnSpPr>
            <p:nvPr/>
          </p:nvCxnSpPr>
          <p:spPr bwMode="auto">
            <a:xfrm>
              <a:off x="1392" y="2544"/>
              <a:ext cx="528" cy="0"/>
            </a:xfrm>
            <a:prstGeom prst="straightConnector1">
              <a:avLst/>
            </a:prstGeom>
            <a:noFill/>
            <a:ln w="38100">
              <a:solidFill>
                <a:srgbClr val="3333FF"/>
              </a:solidFill>
              <a:round/>
              <a:headEnd/>
              <a:tailEnd type="triangle" w="med" len="med"/>
            </a:ln>
          </p:spPr>
        </p:cxnSp>
        <p:cxnSp>
          <p:nvCxnSpPr>
            <p:cNvPr id="14380" name="AutoShape 36"/>
            <p:cNvCxnSpPr>
              <a:cxnSpLocks noChangeShapeType="1"/>
            </p:cNvCxnSpPr>
            <p:nvPr/>
          </p:nvCxnSpPr>
          <p:spPr bwMode="auto">
            <a:xfrm>
              <a:off x="2064" y="2688"/>
              <a:ext cx="0" cy="288"/>
            </a:xfrm>
            <a:prstGeom prst="straightConnector1">
              <a:avLst/>
            </a:prstGeom>
            <a:noFill/>
            <a:ln w="38100">
              <a:solidFill>
                <a:srgbClr val="3333FF"/>
              </a:solidFill>
              <a:round/>
              <a:headEnd/>
              <a:tailEnd type="triangle" w="med" len="med"/>
            </a:ln>
          </p:spPr>
        </p:cxnSp>
        <p:cxnSp>
          <p:nvCxnSpPr>
            <p:cNvPr id="14381" name="AutoShape 37"/>
            <p:cNvCxnSpPr>
              <a:cxnSpLocks noChangeShapeType="1"/>
            </p:cNvCxnSpPr>
            <p:nvPr/>
          </p:nvCxnSpPr>
          <p:spPr bwMode="auto">
            <a:xfrm rot="10800000">
              <a:off x="1392" y="3120"/>
              <a:ext cx="528" cy="1"/>
            </a:xfrm>
            <a:prstGeom prst="straightConnector1">
              <a:avLst/>
            </a:prstGeom>
            <a:noFill/>
            <a:ln w="38100">
              <a:solidFill>
                <a:srgbClr val="3333FF"/>
              </a:solidFill>
              <a:round/>
              <a:headEnd/>
              <a:tailEnd type="triangle" w="med" len="med"/>
            </a:ln>
          </p:spPr>
        </p:cxnSp>
      </p:grpSp>
      <p:grpSp>
        <p:nvGrpSpPr>
          <p:cNvPr id="3" name="Group 38"/>
          <p:cNvGrpSpPr>
            <a:grpSpLocks/>
          </p:cNvGrpSpPr>
          <p:nvPr/>
        </p:nvGrpSpPr>
        <p:grpSpPr bwMode="auto">
          <a:xfrm>
            <a:off x="914400" y="2962276"/>
            <a:ext cx="5486400" cy="1076325"/>
            <a:chOff x="1392" y="1872"/>
            <a:chExt cx="3456" cy="678"/>
          </a:xfrm>
        </p:grpSpPr>
        <p:cxnSp>
          <p:nvCxnSpPr>
            <p:cNvPr id="14375" name="AutoShape 39"/>
            <p:cNvCxnSpPr>
              <a:cxnSpLocks noChangeShapeType="1"/>
            </p:cNvCxnSpPr>
            <p:nvPr/>
          </p:nvCxnSpPr>
          <p:spPr bwMode="auto">
            <a:xfrm>
              <a:off x="3984" y="2550"/>
              <a:ext cx="864" cy="0"/>
            </a:xfrm>
            <a:prstGeom prst="straightConnector1">
              <a:avLst/>
            </a:prstGeom>
            <a:noFill/>
            <a:ln w="38100">
              <a:solidFill>
                <a:srgbClr val="CC0000"/>
              </a:solidFill>
              <a:round/>
              <a:headEnd/>
              <a:tailEnd type="triangle" w="med" len="med"/>
            </a:ln>
          </p:spPr>
        </p:cxnSp>
        <p:cxnSp>
          <p:nvCxnSpPr>
            <p:cNvPr id="14376" name="AutoShape 40"/>
            <p:cNvCxnSpPr>
              <a:cxnSpLocks noChangeShapeType="1"/>
            </p:cNvCxnSpPr>
            <p:nvPr/>
          </p:nvCxnSpPr>
          <p:spPr bwMode="auto">
            <a:xfrm flipH="1">
              <a:off x="3840" y="2118"/>
              <a:ext cx="432" cy="288"/>
            </a:xfrm>
            <a:prstGeom prst="straightConnector1">
              <a:avLst/>
            </a:prstGeom>
            <a:noFill/>
            <a:ln w="38100">
              <a:solidFill>
                <a:srgbClr val="CC0000"/>
              </a:solidFill>
              <a:round/>
              <a:headEnd/>
              <a:tailEnd type="triangle" w="med" len="med"/>
            </a:ln>
          </p:spPr>
        </p:cxnSp>
        <p:cxnSp>
          <p:nvCxnSpPr>
            <p:cNvPr id="14377" name="AutoShape 41"/>
            <p:cNvCxnSpPr>
              <a:cxnSpLocks noChangeShapeType="1"/>
            </p:cNvCxnSpPr>
            <p:nvPr/>
          </p:nvCxnSpPr>
          <p:spPr bwMode="auto">
            <a:xfrm>
              <a:off x="1392" y="2550"/>
              <a:ext cx="528" cy="0"/>
            </a:xfrm>
            <a:prstGeom prst="straightConnector1">
              <a:avLst/>
            </a:prstGeom>
            <a:noFill/>
            <a:ln w="38100">
              <a:solidFill>
                <a:srgbClr val="CC0000"/>
              </a:solidFill>
              <a:round/>
              <a:headEnd/>
              <a:tailEnd type="triangle" w="med" len="med"/>
            </a:ln>
          </p:spPr>
        </p:cxnSp>
        <p:cxnSp>
          <p:nvCxnSpPr>
            <p:cNvPr id="14378" name="AutoShape 42"/>
            <p:cNvCxnSpPr>
              <a:cxnSpLocks noChangeShapeType="1"/>
            </p:cNvCxnSpPr>
            <p:nvPr/>
          </p:nvCxnSpPr>
          <p:spPr bwMode="auto">
            <a:xfrm rot="-5400000">
              <a:off x="2850" y="1086"/>
              <a:ext cx="534" cy="2106"/>
            </a:xfrm>
            <a:prstGeom prst="curvedConnector3">
              <a:avLst>
                <a:gd name="adj1" fmla="val 134833"/>
              </a:avLst>
            </a:prstGeom>
            <a:noFill/>
            <a:ln w="38100">
              <a:solidFill>
                <a:srgbClr val="CC0000"/>
              </a:solidFill>
              <a:round/>
              <a:headEnd/>
              <a:tailEnd type="triangle" w="med" len="med"/>
            </a:ln>
          </p:spPr>
        </p:cxnSp>
      </p:grpSp>
      <p:grpSp>
        <p:nvGrpSpPr>
          <p:cNvPr id="4" name="Group 43"/>
          <p:cNvGrpSpPr>
            <a:grpSpLocks/>
          </p:cNvGrpSpPr>
          <p:nvPr/>
        </p:nvGrpSpPr>
        <p:grpSpPr bwMode="auto">
          <a:xfrm>
            <a:off x="914400" y="4038600"/>
            <a:ext cx="5486400" cy="0"/>
            <a:chOff x="1392" y="2544"/>
            <a:chExt cx="3456" cy="0"/>
          </a:xfrm>
        </p:grpSpPr>
        <p:cxnSp>
          <p:nvCxnSpPr>
            <p:cNvPr id="14372" name="AutoShape 44"/>
            <p:cNvCxnSpPr>
              <a:cxnSpLocks noChangeShapeType="1"/>
            </p:cNvCxnSpPr>
            <p:nvPr/>
          </p:nvCxnSpPr>
          <p:spPr bwMode="auto">
            <a:xfrm>
              <a:off x="3984" y="2544"/>
              <a:ext cx="864" cy="0"/>
            </a:xfrm>
            <a:prstGeom prst="straightConnector1">
              <a:avLst/>
            </a:prstGeom>
            <a:noFill/>
            <a:ln w="38100">
              <a:solidFill>
                <a:srgbClr val="CC00CC"/>
              </a:solidFill>
              <a:round/>
              <a:headEnd/>
              <a:tailEnd type="triangle" w="med" len="med"/>
            </a:ln>
          </p:spPr>
        </p:cxnSp>
        <p:cxnSp>
          <p:nvCxnSpPr>
            <p:cNvPr id="14373" name="AutoShape 45"/>
            <p:cNvCxnSpPr>
              <a:cxnSpLocks noChangeShapeType="1"/>
            </p:cNvCxnSpPr>
            <p:nvPr/>
          </p:nvCxnSpPr>
          <p:spPr bwMode="auto">
            <a:xfrm>
              <a:off x="1392" y="2544"/>
              <a:ext cx="528" cy="0"/>
            </a:xfrm>
            <a:prstGeom prst="straightConnector1">
              <a:avLst/>
            </a:prstGeom>
            <a:noFill/>
            <a:ln w="38100">
              <a:solidFill>
                <a:srgbClr val="CC00CC"/>
              </a:solidFill>
              <a:round/>
              <a:headEnd/>
              <a:tailEnd type="triangle" w="med" len="med"/>
            </a:ln>
          </p:spPr>
        </p:cxnSp>
        <p:cxnSp>
          <p:nvCxnSpPr>
            <p:cNvPr id="14374" name="AutoShape 46"/>
            <p:cNvCxnSpPr>
              <a:cxnSpLocks noChangeShapeType="1"/>
            </p:cNvCxnSpPr>
            <p:nvPr/>
          </p:nvCxnSpPr>
          <p:spPr bwMode="auto">
            <a:xfrm>
              <a:off x="2208" y="2544"/>
              <a:ext cx="1488" cy="0"/>
            </a:xfrm>
            <a:prstGeom prst="straightConnector1">
              <a:avLst/>
            </a:prstGeom>
            <a:noFill/>
            <a:ln w="38100">
              <a:solidFill>
                <a:srgbClr val="CC00CC"/>
              </a:solidFill>
              <a:round/>
              <a:headEnd/>
              <a:tailEnd type="triangle" w="med" len="med"/>
            </a:ln>
          </p:spPr>
        </p:cxnSp>
      </p:grpSp>
      <p:sp>
        <p:nvSpPr>
          <p:cNvPr id="14371" name="Text Box 50"/>
          <p:cNvSpPr txBox="1">
            <a:spLocks noChangeArrowheads="1"/>
          </p:cNvSpPr>
          <p:nvPr/>
        </p:nvSpPr>
        <p:spPr bwMode="auto">
          <a:xfrm>
            <a:off x="68580" y="6427758"/>
            <a:ext cx="2819400" cy="400108"/>
          </a:xfrm>
          <a:prstGeom prst="rect">
            <a:avLst/>
          </a:prstGeom>
          <a:noFill/>
          <a:ln w="9525">
            <a:noFill/>
            <a:miter lim="800000"/>
            <a:headEnd/>
            <a:tailEnd/>
          </a:ln>
        </p:spPr>
        <p:txBody>
          <a:bodyPr lIns="91438" tIns="45719" rIns="91438" bIns="45719">
            <a:spAutoFit/>
          </a:bodyPr>
          <a:lstStyle/>
          <a:p>
            <a:pPr>
              <a:spcBef>
                <a:spcPct val="50000"/>
              </a:spcBef>
            </a:pPr>
            <a:r>
              <a:rPr lang="en-US" sz="2000" dirty="0">
                <a:latin typeface="Calibri"/>
                <a:cs typeface="Calibri"/>
              </a:rPr>
              <a:t>Example: </a:t>
            </a:r>
            <a:r>
              <a:rPr lang="en-US" sz="2000" dirty="0" err="1">
                <a:latin typeface="Calibri"/>
                <a:cs typeface="Calibri"/>
              </a:rPr>
              <a:t>Teg</a:t>
            </a:r>
            <a:r>
              <a:rPr lang="en-US" sz="2000" dirty="0">
                <a:latin typeface="Calibri"/>
                <a:cs typeface="Calibri"/>
              </a:rPr>
              <a:t> </a:t>
            </a:r>
            <a:r>
              <a:rPr lang="en-US" sz="2000" dirty="0" err="1">
                <a:latin typeface="Calibri"/>
                <a:cs typeface="Calibri"/>
              </a:rPr>
              <a:t>Grenager</a:t>
            </a:r>
            <a:endParaRPr lang="en-US" sz="2000" dirty="0">
              <a:latin typeface="Calibri"/>
              <a:cs typeface="Calibri"/>
            </a:endParaRPr>
          </a:p>
        </p:txBody>
      </p:sp>
      <p:sp>
        <p:nvSpPr>
          <p:cNvPr id="47" name="Oval 6"/>
          <p:cNvSpPr>
            <a:spLocks noChangeArrowheads="1"/>
          </p:cNvSpPr>
          <p:nvPr/>
        </p:nvSpPr>
        <p:spPr bwMode="auto">
          <a:xfrm>
            <a:off x="9753600" y="23622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S</a:t>
            </a:r>
          </a:p>
        </p:txBody>
      </p:sp>
      <p:sp>
        <p:nvSpPr>
          <p:cNvPr id="48" name="Oval 7"/>
          <p:cNvSpPr>
            <a:spLocks noChangeArrowheads="1"/>
          </p:cNvSpPr>
          <p:nvPr/>
        </p:nvSpPr>
        <p:spPr bwMode="auto">
          <a:xfrm>
            <a:off x="9220200" y="29718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a</a:t>
            </a:r>
          </a:p>
        </p:txBody>
      </p:sp>
      <p:sp>
        <p:nvSpPr>
          <p:cNvPr id="49" name="Oval 9"/>
          <p:cNvSpPr>
            <a:spLocks noChangeArrowheads="1"/>
          </p:cNvSpPr>
          <p:nvPr/>
        </p:nvSpPr>
        <p:spPr bwMode="auto">
          <a:xfrm>
            <a:off x="8686800" y="38862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b</a:t>
            </a:r>
          </a:p>
        </p:txBody>
      </p:sp>
      <p:sp>
        <p:nvSpPr>
          <p:cNvPr id="50" name="Oval 25"/>
          <p:cNvSpPr>
            <a:spLocks noChangeArrowheads="1"/>
          </p:cNvSpPr>
          <p:nvPr/>
        </p:nvSpPr>
        <p:spPr bwMode="auto">
          <a:xfrm>
            <a:off x="8686800" y="48006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c</a:t>
            </a:r>
          </a:p>
        </p:txBody>
      </p:sp>
      <p:sp>
        <p:nvSpPr>
          <p:cNvPr id="51" name="Oval 31"/>
          <p:cNvSpPr>
            <a:spLocks noChangeArrowheads="1"/>
          </p:cNvSpPr>
          <p:nvPr/>
        </p:nvSpPr>
        <p:spPr bwMode="auto">
          <a:xfrm>
            <a:off x="10896600" y="38862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e</a:t>
            </a:r>
          </a:p>
        </p:txBody>
      </p:sp>
      <p:sp>
        <p:nvSpPr>
          <p:cNvPr id="52" name="Oval 8"/>
          <p:cNvSpPr>
            <a:spLocks noChangeArrowheads="1"/>
          </p:cNvSpPr>
          <p:nvPr/>
        </p:nvSpPr>
        <p:spPr bwMode="auto">
          <a:xfrm>
            <a:off x="9448800" y="38862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d</a:t>
            </a:r>
          </a:p>
        </p:txBody>
      </p:sp>
      <p:sp>
        <p:nvSpPr>
          <p:cNvPr id="53" name="Oval 8"/>
          <p:cNvSpPr>
            <a:spLocks noChangeArrowheads="1"/>
          </p:cNvSpPr>
          <p:nvPr/>
        </p:nvSpPr>
        <p:spPr bwMode="auto">
          <a:xfrm>
            <a:off x="10896600" y="48006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d</a:t>
            </a:r>
          </a:p>
        </p:txBody>
      </p:sp>
      <p:sp>
        <p:nvSpPr>
          <p:cNvPr id="54" name="Oval 10"/>
          <p:cNvSpPr>
            <a:spLocks noChangeArrowheads="1"/>
          </p:cNvSpPr>
          <p:nvPr/>
        </p:nvSpPr>
        <p:spPr bwMode="auto">
          <a:xfrm>
            <a:off x="9448800" y="48006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G</a:t>
            </a:r>
          </a:p>
        </p:txBody>
      </p:sp>
      <p:sp>
        <p:nvSpPr>
          <p:cNvPr id="55" name="Oval 10"/>
          <p:cNvSpPr>
            <a:spLocks noChangeArrowheads="1"/>
          </p:cNvSpPr>
          <p:nvPr/>
        </p:nvSpPr>
        <p:spPr bwMode="auto">
          <a:xfrm>
            <a:off x="10896600" y="57150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G</a:t>
            </a:r>
          </a:p>
        </p:txBody>
      </p:sp>
      <p:cxnSp>
        <p:nvCxnSpPr>
          <p:cNvPr id="7" name="Straight Connector 6"/>
          <p:cNvCxnSpPr>
            <a:stCxn id="47" idx="4"/>
            <a:endCxn id="48" idx="7"/>
          </p:cNvCxnSpPr>
          <p:nvPr/>
        </p:nvCxnSpPr>
        <p:spPr>
          <a:xfrm flipH="1">
            <a:off x="9610445" y="2819400"/>
            <a:ext cx="371755" cy="21935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4"/>
            <a:endCxn id="52" idx="0"/>
          </p:cNvCxnSpPr>
          <p:nvPr/>
        </p:nvCxnSpPr>
        <p:spPr>
          <a:xfrm>
            <a:off x="9448800" y="3429000"/>
            <a:ext cx="22860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1" idx="4"/>
            <a:endCxn id="53" idx="0"/>
          </p:cNvCxnSpPr>
          <p:nvPr/>
        </p:nvCxnSpPr>
        <p:spPr>
          <a:xfrm>
            <a:off x="11125200" y="4343400"/>
            <a:ext cx="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2" idx="4"/>
            <a:endCxn id="54" idx="0"/>
          </p:cNvCxnSpPr>
          <p:nvPr/>
        </p:nvCxnSpPr>
        <p:spPr>
          <a:xfrm>
            <a:off x="9677400" y="4343400"/>
            <a:ext cx="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1" idx="0"/>
            <a:endCxn id="48" idx="4"/>
          </p:cNvCxnSpPr>
          <p:nvPr/>
        </p:nvCxnSpPr>
        <p:spPr>
          <a:xfrm flipH="1" flipV="1">
            <a:off x="9448800" y="3429000"/>
            <a:ext cx="167640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48" idx="4"/>
            <a:endCxn id="49" idx="0"/>
          </p:cNvCxnSpPr>
          <p:nvPr/>
        </p:nvCxnSpPr>
        <p:spPr>
          <a:xfrm flipH="1">
            <a:off x="8915400" y="3429000"/>
            <a:ext cx="53340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49" idx="4"/>
            <a:endCxn id="50" idx="0"/>
          </p:cNvCxnSpPr>
          <p:nvPr/>
        </p:nvCxnSpPr>
        <p:spPr>
          <a:xfrm>
            <a:off x="8915400" y="4343400"/>
            <a:ext cx="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53" idx="4"/>
            <a:endCxn id="55" idx="0"/>
          </p:cNvCxnSpPr>
          <p:nvPr/>
        </p:nvCxnSpPr>
        <p:spPr>
          <a:xfrm>
            <a:off x="11125200" y="5257800"/>
            <a:ext cx="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4" name="Text Box 19"/>
          <p:cNvSpPr txBox="1">
            <a:spLocks noChangeArrowheads="1"/>
          </p:cNvSpPr>
          <p:nvPr/>
        </p:nvSpPr>
        <p:spPr bwMode="auto">
          <a:xfrm>
            <a:off x="10287000" y="2209800"/>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0 h=6</a:t>
            </a:r>
          </a:p>
        </p:txBody>
      </p:sp>
      <p:sp>
        <p:nvSpPr>
          <p:cNvPr id="65" name="Text Box 19"/>
          <p:cNvSpPr txBox="1">
            <a:spLocks noChangeArrowheads="1"/>
          </p:cNvSpPr>
          <p:nvPr/>
        </p:nvSpPr>
        <p:spPr bwMode="auto">
          <a:xfrm>
            <a:off x="8458200" y="2797316"/>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1 h=5</a:t>
            </a:r>
          </a:p>
        </p:txBody>
      </p:sp>
      <p:sp>
        <p:nvSpPr>
          <p:cNvPr id="66" name="Text Box 19"/>
          <p:cNvSpPr txBox="1">
            <a:spLocks noChangeArrowheads="1"/>
          </p:cNvSpPr>
          <p:nvPr/>
        </p:nvSpPr>
        <p:spPr bwMode="auto">
          <a:xfrm>
            <a:off x="7848600" y="3733800"/>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2 h=6</a:t>
            </a:r>
          </a:p>
        </p:txBody>
      </p:sp>
      <p:sp>
        <p:nvSpPr>
          <p:cNvPr id="67" name="Text Box 19"/>
          <p:cNvSpPr txBox="1">
            <a:spLocks noChangeArrowheads="1"/>
          </p:cNvSpPr>
          <p:nvPr/>
        </p:nvSpPr>
        <p:spPr bwMode="auto">
          <a:xfrm>
            <a:off x="7848600" y="4626116"/>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3 h=7</a:t>
            </a:r>
          </a:p>
        </p:txBody>
      </p:sp>
      <p:sp>
        <p:nvSpPr>
          <p:cNvPr id="68" name="Text Box 19"/>
          <p:cNvSpPr txBox="1">
            <a:spLocks noChangeArrowheads="1"/>
          </p:cNvSpPr>
          <p:nvPr/>
        </p:nvSpPr>
        <p:spPr bwMode="auto">
          <a:xfrm>
            <a:off x="9829800" y="3810000"/>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4 h=2</a:t>
            </a:r>
          </a:p>
        </p:txBody>
      </p:sp>
      <p:sp>
        <p:nvSpPr>
          <p:cNvPr id="69" name="Text Box 19"/>
          <p:cNvSpPr txBox="1">
            <a:spLocks noChangeArrowheads="1"/>
          </p:cNvSpPr>
          <p:nvPr/>
        </p:nvSpPr>
        <p:spPr bwMode="auto">
          <a:xfrm>
            <a:off x="9829800" y="4648200"/>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6 h=0</a:t>
            </a:r>
          </a:p>
        </p:txBody>
      </p:sp>
      <p:sp>
        <p:nvSpPr>
          <p:cNvPr id="70" name="Text Box 19"/>
          <p:cNvSpPr txBox="1">
            <a:spLocks noChangeArrowheads="1"/>
          </p:cNvSpPr>
          <p:nvPr/>
        </p:nvSpPr>
        <p:spPr bwMode="auto">
          <a:xfrm>
            <a:off x="11277600" y="3711716"/>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9 h=1</a:t>
            </a:r>
          </a:p>
        </p:txBody>
      </p:sp>
      <p:sp>
        <p:nvSpPr>
          <p:cNvPr id="71" name="Text Box 19"/>
          <p:cNvSpPr txBox="1">
            <a:spLocks noChangeArrowheads="1"/>
          </p:cNvSpPr>
          <p:nvPr/>
        </p:nvSpPr>
        <p:spPr bwMode="auto">
          <a:xfrm>
            <a:off x="11277600" y="4702316"/>
            <a:ext cx="914400" cy="707884"/>
          </a:xfrm>
          <a:prstGeom prst="rect">
            <a:avLst/>
          </a:prstGeom>
          <a:noFill/>
          <a:ln w="9525">
            <a:noFill/>
            <a:miter lim="800000"/>
            <a:headEnd/>
            <a:tailEnd/>
          </a:ln>
        </p:spPr>
        <p:txBody>
          <a:bodyPr wrap="square" lIns="91438" tIns="45719" rIns="91438" bIns="45719">
            <a:spAutoFit/>
          </a:bodyPr>
          <a:lstStyle/>
          <a:p>
            <a:pPr algn="ctr">
              <a:spcBef>
                <a:spcPct val="50000"/>
              </a:spcBef>
            </a:pPr>
            <a:r>
              <a:rPr lang="en-US" sz="2000" i="1" dirty="0">
                <a:latin typeface="Calibri"/>
                <a:cs typeface="Calibri"/>
              </a:rPr>
              <a:t>g = 10 h=2</a:t>
            </a:r>
          </a:p>
        </p:txBody>
      </p:sp>
      <p:sp>
        <p:nvSpPr>
          <p:cNvPr id="72" name="Text Box 19"/>
          <p:cNvSpPr txBox="1">
            <a:spLocks noChangeArrowheads="1"/>
          </p:cNvSpPr>
          <p:nvPr/>
        </p:nvSpPr>
        <p:spPr bwMode="auto">
          <a:xfrm>
            <a:off x="11277600" y="5562600"/>
            <a:ext cx="914400" cy="707884"/>
          </a:xfrm>
          <a:prstGeom prst="rect">
            <a:avLst/>
          </a:prstGeom>
          <a:noFill/>
          <a:ln w="9525">
            <a:noFill/>
            <a:miter lim="800000"/>
            <a:headEnd/>
            <a:tailEnd/>
          </a:ln>
        </p:spPr>
        <p:txBody>
          <a:bodyPr wrap="square" lIns="91438" tIns="45719" rIns="91438" bIns="45719">
            <a:spAutoFit/>
          </a:bodyPr>
          <a:lstStyle/>
          <a:p>
            <a:pPr algn="ctr">
              <a:spcBef>
                <a:spcPct val="50000"/>
              </a:spcBef>
            </a:pPr>
            <a:r>
              <a:rPr lang="en-US" sz="2000" i="1" dirty="0">
                <a:latin typeface="Calibri"/>
                <a:cs typeface="Calibri"/>
              </a:rPr>
              <a:t>g = 12 h=0</a:t>
            </a:r>
          </a:p>
        </p:txBody>
      </p:sp>
      <p:sp>
        <p:nvSpPr>
          <p:cNvPr id="5" name="Slide Number Placeholder 4">
            <a:extLst>
              <a:ext uri="{FF2B5EF4-FFF2-40B4-BE49-F238E27FC236}">
                <a16:creationId xmlns:a16="http://schemas.microsoft.com/office/drawing/2014/main" id="{73D5FA2C-2193-CA40-A09E-884396AC62C1}"/>
              </a:ext>
            </a:extLst>
          </p:cNvPr>
          <p:cNvSpPr>
            <a:spLocks noGrp="1"/>
          </p:cNvSpPr>
          <p:nvPr>
            <p:ph type="sldNum" sz="quarter" idx="12"/>
          </p:nvPr>
        </p:nvSpPr>
        <p:spPr/>
        <p:txBody>
          <a:bodyPr/>
          <a:lstStyle/>
          <a:p>
            <a:fld id="{422A94CF-1AD7-544F-89B2-B23BB4B4769D}" type="slidenum">
              <a:rPr lang="en-US" smtClean="0"/>
              <a:t>15</a:t>
            </a:fld>
            <a:endParaRPr lang="en-US"/>
          </a:p>
        </p:txBody>
      </p:sp>
    </p:spTree>
    <p:extLst>
      <p:ext uri="{BB962C8B-B14F-4D97-AF65-F5344CB8AC3E}">
        <p14:creationId xmlns:p14="http://schemas.microsoft.com/office/powerpoint/2010/main" val="1987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29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5299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5299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0" y="-25400"/>
            <a:ext cx="12192000" cy="1143000"/>
          </a:xfrm>
        </p:spPr>
        <p:txBody>
          <a:bodyPr/>
          <a:lstStyle/>
          <a:p>
            <a:r>
              <a:rPr lang="en-US" dirty="0"/>
              <a:t>When should A* terminate?</a:t>
            </a:r>
          </a:p>
        </p:txBody>
      </p:sp>
      <p:sp>
        <p:nvSpPr>
          <p:cNvPr id="798748" name="Rectangle 28"/>
          <p:cNvSpPr>
            <a:spLocks noGrp="1" noChangeArrowheads="1"/>
          </p:cNvSpPr>
          <p:nvPr>
            <p:ph idx="1"/>
          </p:nvPr>
        </p:nvSpPr>
        <p:spPr>
          <a:xfrm>
            <a:off x="406400" y="1397000"/>
            <a:ext cx="11379200" cy="5080000"/>
          </a:xfrm>
        </p:spPr>
        <p:txBody>
          <a:bodyPr/>
          <a:lstStyle/>
          <a:p>
            <a:r>
              <a:rPr lang="en-US" dirty="0">
                <a:solidFill>
                  <a:srgbClr val="0070C0"/>
                </a:solidFill>
              </a:rPr>
              <a:t>Should we stop </a:t>
            </a:r>
            <a:r>
              <a:rPr lang="en-US" dirty="0">
                <a:solidFill>
                  <a:srgbClr val="C00000"/>
                </a:solidFill>
              </a:rPr>
              <a:t>when we </a:t>
            </a:r>
            <a:r>
              <a:rPr lang="en-US" u="sng" dirty="0">
                <a:solidFill>
                  <a:srgbClr val="C00000"/>
                </a:solidFill>
              </a:rPr>
              <a:t>enqueue</a:t>
            </a:r>
            <a:r>
              <a:rPr lang="en-US" dirty="0">
                <a:solidFill>
                  <a:srgbClr val="C00000"/>
                </a:solidFill>
              </a:rPr>
              <a:t> a goal?</a:t>
            </a:r>
          </a:p>
          <a:p>
            <a:endParaRPr lang="en-US" dirty="0"/>
          </a:p>
          <a:p>
            <a:endParaRPr lang="en-US" dirty="0"/>
          </a:p>
          <a:p>
            <a:endParaRPr lang="en-US" dirty="0"/>
          </a:p>
          <a:p>
            <a:endParaRPr lang="en-US" dirty="0"/>
          </a:p>
          <a:p>
            <a:endParaRPr lang="en-US" dirty="0"/>
          </a:p>
          <a:p>
            <a:endParaRPr lang="en-US" dirty="0"/>
          </a:p>
          <a:p>
            <a:endParaRPr lang="en-US" dirty="0"/>
          </a:p>
          <a:p>
            <a:r>
              <a:rPr lang="en-US" b="1" dirty="0">
                <a:solidFill>
                  <a:srgbClr val="C00000"/>
                </a:solidFill>
              </a:rPr>
              <a:t>No</a:t>
            </a:r>
            <a:r>
              <a:rPr lang="en-US" dirty="0"/>
              <a:t>: only stop when we </a:t>
            </a:r>
            <a:r>
              <a:rPr lang="en-US" u="sng" dirty="0">
                <a:solidFill>
                  <a:srgbClr val="0070C0"/>
                </a:solidFill>
              </a:rPr>
              <a:t>dequeue</a:t>
            </a:r>
            <a:r>
              <a:rPr lang="en-US" dirty="0">
                <a:solidFill>
                  <a:srgbClr val="0070C0"/>
                </a:solidFill>
              </a:rPr>
              <a:t> a goal</a:t>
            </a:r>
          </a:p>
        </p:txBody>
      </p:sp>
      <p:sp>
        <p:nvSpPr>
          <p:cNvPr id="15364" name="AutoShape 4"/>
          <p:cNvSpPr>
            <a:spLocks noChangeArrowheads="1"/>
          </p:cNvSpPr>
          <p:nvPr/>
        </p:nvSpPr>
        <p:spPr bwMode="auto">
          <a:xfrm>
            <a:off x="3276600" y="3505200"/>
            <a:ext cx="609600" cy="595312"/>
          </a:xfrm>
          <a:prstGeom prst="roundRect">
            <a:avLst>
              <a:gd name="adj" fmla="val 50000"/>
            </a:avLst>
          </a:prstGeom>
          <a:noFill/>
          <a:ln w="28575">
            <a:solidFill>
              <a:schemeClr val="tx1"/>
            </a:solidFill>
            <a:round/>
            <a:headEnd/>
            <a:tailEnd/>
          </a:ln>
        </p:spPr>
        <p:txBody>
          <a:bodyPr wrap="none" lIns="91438" tIns="45719" rIns="91438" bIns="45719" anchor="ctr"/>
          <a:lstStyle/>
          <a:p>
            <a:pPr algn="ctr"/>
            <a:r>
              <a:rPr lang="en-US" sz="2800" b="1" dirty="0">
                <a:latin typeface="Calibri"/>
                <a:cs typeface="Calibri"/>
              </a:rPr>
              <a:t>S</a:t>
            </a:r>
          </a:p>
        </p:txBody>
      </p:sp>
      <p:sp>
        <p:nvSpPr>
          <p:cNvPr id="15365" name="AutoShape 6"/>
          <p:cNvSpPr>
            <a:spLocks noChangeArrowheads="1"/>
          </p:cNvSpPr>
          <p:nvPr/>
        </p:nvSpPr>
        <p:spPr bwMode="auto">
          <a:xfrm>
            <a:off x="5867400" y="4419600"/>
            <a:ext cx="609600" cy="595312"/>
          </a:xfrm>
          <a:prstGeom prst="roundRect">
            <a:avLst>
              <a:gd name="adj" fmla="val 50000"/>
            </a:avLst>
          </a:prstGeom>
          <a:noFill/>
          <a:ln w="28575">
            <a:solidFill>
              <a:schemeClr val="tx1"/>
            </a:solidFill>
            <a:round/>
            <a:headEnd/>
            <a:tailEnd/>
          </a:ln>
        </p:spPr>
        <p:txBody>
          <a:bodyPr wrap="none" lIns="91438" tIns="45719" rIns="91438" bIns="45719" anchor="ctr"/>
          <a:lstStyle/>
          <a:p>
            <a:pPr algn="ctr"/>
            <a:r>
              <a:rPr lang="en-US" sz="2800" b="1" dirty="0">
                <a:latin typeface="Calibri"/>
                <a:cs typeface="Calibri"/>
              </a:rPr>
              <a:t>B</a:t>
            </a:r>
          </a:p>
        </p:txBody>
      </p:sp>
      <p:sp>
        <p:nvSpPr>
          <p:cNvPr id="15366" name="AutoShape 8"/>
          <p:cNvSpPr>
            <a:spLocks noChangeArrowheads="1"/>
          </p:cNvSpPr>
          <p:nvPr/>
        </p:nvSpPr>
        <p:spPr bwMode="auto">
          <a:xfrm>
            <a:off x="5867400" y="2528888"/>
            <a:ext cx="609600" cy="595312"/>
          </a:xfrm>
          <a:prstGeom prst="roundRect">
            <a:avLst>
              <a:gd name="adj" fmla="val 50000"/>
            </a:avLst>
          </a:prstGeom>
          <a:noFill/>
          <a:ln w="28575">
            <a:solidFill>
              <a:schemeClr val="tx1"/>
            </a:solidFill>
            <a:round/>
            <a:headEnd/>
            <a:tailEnd/>
          </a:ln>
        </p:spPr>
        <p:txBody>
          <a:bodyPr wrap="none" lIns="91438" tIns="45719" rIns="91438" bIns="45719" anchor="ctr"/>
          <a:lstStyle/>
          <a:p>
            <a:pPr algn="ctr"/>
            <a:r>
              <a:rPr lang="en-US" sz="2800" b="1" dirty="0">
                <a:latin typeface="Calibri"/>
                <a:cs typeface="Calibri"/>
              </a:rPr>
              <a:t>A</a:t>
            </a:r>
          </a:p>
        </p:txBody>
      </p:sp>
      <p:sp>
        <p:nvSpPr>
          <p:cNvPr id="15367" name="AutoShape 9"/>
          <p:cNvSpPr>
            <a:spLocks noChangeArrowheads="1"/>
          </p:cNvSpPr>
          <p:nvPr/>
        </p:nvSpPr>
        <p:spPr bwMode="auto">
          <a:xfrm>
            <a:off x="8382000" y="3519488"/>
            <a:ext cx="609600" cy="595312"/>
          </a:xfrm>
          <a:prstGeom prst="roundRect">
            <a:avLst>
              <a:gd name="adj" fmla="val 50000"/>
            </a:avLst>
          </a:prstGeom>
          <a:noFill/>
          <a:ln w="28575">
            <a:solidFill>
              <a:schemeClr val="tx1"/>
            </a:solidFill>
            <a:round/>
            <a:headEnd/>
            <a:tailEnd/>
          </a:ln>
        </p:spPr>
        <p:txBody>
          <a:bodyPr wrap="none" lIns="91438" tIns="45719" rIns="91438" bIns="45719" anchor="ctr"/>
          <a:lstStyle/>
          <a:p>
            <a:pPr algn="ctr"/>
            <a:r>
              <a:rPr lang="en-US" sz="2800" b="1" dirty="0">
                <a:latin typeface="Calibri"/>
                <a:cs typeface="Calibri"/>
              </a:rPr>
              <a:t>G</a:t>
            </a:r>
          </a:p>
        </p:txBody>
      </p:sp>
      <p:sp>
        <p:nvSpPr>
          <p:cNvPr id="15368" name="Line 10"/>
          <p:cNvSpPr>
            <a:spLocks noChangeShapeType="1"/>
          </p:cNvSpPr>
          <p:nvPr/>
        </p:nvSpPr>
        <p:spPr bwMode="auto">
          <a:xfrm>
            <a:off x="6477000" y="2819400"/>
            <a:ext cx="1905000" cy="838200"/>
          </a:xfrm>
          <a:prstGeom prst="line">
            <a:avLst/>
          </a:prstGeom>
          <a:noFill/>
          <a:ln w="28575">
            <a:solidFill>
              <a:schemeClr val="tx1"/>
            </a:solidFill>
            <a:round/>
            <a:headEnd/>
            <a:tailEnd type="triangle" w="lg" len="med"/>
          </a:ln>
        </p:spPr>
        <p:txBody>
          <a:bodyPr lIns="91438" tIns="45719" rIns="91438" bIns="45719"/>
          <a:lstStyle/>
          <a:p>
            <a:endParaRPr lang="en-US">
              <a:latin typeface="Calibri"/>
              <a:cs typeface="Calibri"/>
            </a:endParaRPr>
          </a:p>
        </p:txBody>
      </p:sp>
      <p:sp>
        <p:nvSpPr>
          <p:cNvPr id="15369" name="Line 13"/>
          <p:cNvSpPr>
            <a:spLocks noChangeShapeType="1"/>
          </p:cNvSpPr>
          <p:nvPr/>
        </p:nvSpPr>
        <p:spPr bwMode="auto">
          <a:xfrm flipH="1">
            <a:off x="3886200" y="2819400"/>
            <a:ext cx="1981200" cy="838200"/>
          </a:xfrm>
          <a:prstGeom prst="line">
            <a:avLst/>
          </a:prstGeom>
          <a:noFill/>
          <a:ln w="28575">
            <a:solidFill>
              <a:schemeClr val="tx1"/>
            </a:solidFill>
            <a:round/>
            <a:headEnd type="triangle" w="lg" len="med"/>
            <a:tailEnd/>
          </a:ln>
        </p:spPr>
        <p:txBody>
          <a:bodyPr lIns="91438" tIns="45719" rIns="91438" bIns="45719"/>
          <a:lstStyle/>
          <a:p>
            <a:endParaRPr lang="en-US">
              <a:latin typeface="Calibri"/>
              <a:cs typeface="Calibri"/>
            </a:endParaRPr>
          </a:p>
        </p:txBody>
      </p:sp>
      <p:sp>
        <p:nvSpPr>
          <p:cNvPr id="15370" name="Line 14"/>
          <p:cNvSpPr>
            <a:spLocks noChangeShapeType="1"/>
          </p:cNvSpPr>
          <p:nvPr/>
        </p:nvSpPr>
        <p:spPr bwMode="auto">
          <a:xfrm>
            <a:off x="3886200" y="3962400"/>
            <a:ext cx="1981200" cy="762000"/>
          </a:xfrm>
          <a:prstGeom prst="line">
            <a:avLst/>
          </a:prstGeom>
          <a:noFill/>
          <a:ln w="28575">
            <a:solidFill>
              <a:schemeClr val="tx1"/>
            </a:solidFill>
            <a:round/>
            <a:headEnd/>
            <a:tailEnd type="triangle" w="lg" len="med"/>
          </a:ln>
        </p:spPr>
        <p:txBody>
          <a:bodyPr lIns="91438" tIns="45719" rIns="91438" bIns="45719"/>
          <a:lstStyle/>
          <a:p>
            <a:endParaRPr lang="en-US">
              <a:latin typeface="Calibri"/>
              <a:cs typeface="Calibri"/>
            </a:endParaRPr>
          </a:p>
        </p:txBody>
      </p:sp>
      <p:sp>
        <p:nvSpPr>
          <p:cNvPr id="15371" name="Line 15"/>
          <p:cNvSpPr>
            <a:spLocks noChangeShapeType="1"/>
          </p:cNvSpPr>
          <p:nvPr/>
        </p:nvSpPr>
        <p:spPr bwMode="auto">
          <a:xfrm flipH="1">
            <a:off x="6477000" y="3962400"/>
            <a:ext cx="1905000" cy="762000"/>
          </a:xfrm>
          <a:prstGeom prst="line">
            <a:avLst/>
          </a:prstGeom>
          <a:noFill/>
          <a:ln w="28575">
            <a:solidFill>
              <a:schemeClr val="tx1"/>
            </a:solidFill>
            <a:round/>
            <a:headEnd type="triangle" w="lg" len="med"/>
            <a:tailEnd/>
          </a:ln>
        </p:spPr>
        <p:txBody>
          <a:bodyPr lIns="91438" tIns="45719" rIns="91438" bIns="45719"/>
          <a:lstStyle/>
          <a:p>
            <a:endParaRPr lang="en-US">
              <a:latin typeface="Calibri"/>
              <a:cs typeface="Calibri"/>
            </a:endParaRPr>
          </a:p>
        </p:txBody>
      </p:sp>
      <p:sp>
        <p:nvSpPr>
          <p:cNvPr id="15372" name="Text Box 16"/>
          <p:cNvSpPr txBox="1">
            <a:spLocks noChangeArrowheads="1"/>
          </p:cNvSpPr>
          <p:nvPr/>
        </p:nvSpPr>
        <p:spPr bwMode="auto">
          <a:xfrm>
            <a:off x="4572000" y="2667000"/>
            <a:ext cx="457200" cy="519112"/>
          </a:xfrm>
          <a:prstGeom prst="rect">
            <a:avLst/>
          </a:prstGeom>
          <a:noFill/>
          <a:ln w="9525">
            <a:noFill/>
            <a:miter lim="800000"/>
            <a:headEnd/>
            <a:tailEnd/>
          </a:ln>
        </p:spPr>
        <p:txBody>
          <a:bodyPr lIns="91438" tIns="45719" rIns="91438" bIns="45719">
            <a:spAutoFit/>
          </a:bodyPr>
          <a:lstStyle/>
          <a:p>
            <a:pPr>
              <a:spcBef>
                <a:spcPct val="50000"/>
              </a:spcBef>
            </a:pPr>
            <a:r>
              <a:rPr lang="en-US" sz="2800" b="1" dirty="0">
                <a:latin typeface="Calibri"/>
                <a:cs typeface="Calibri"/>
              </a:rPr>
              <a:t>2</a:t>
            </a:r>
          </a:p>
        </p:txBody>
      </p:sp>
      <p:sp>
        <p:nvSpPr>
          <p:cNvPr id="15373" name="Text Box 19"/>
          <p:cNvSpPr txBox="1">
            <a:spLocks noChangeArrowheads="1"/>
          </p:cNvSpPr>
          <p:nvPr/>
        </p:nvSpPr>
        <p:spPr bwMode="auto">
          <a:xfrm>
            <a:off x="7315200" y="4433888"/>
            <a:ext cx="457200" cy="519112"/>
          </a:xfrm>
          <a:prstGeom prst="rect">
            <a:avLst/>
          </a:prstGeom>
          <a:noFill/>
          <a:ln w="9525">
            <a:noFill/>
            <a:miter lim="800000"/>
            <a:headEnd/>
            <a:tailEnd/>
          </a:ln>
        </p:spPr>
        <p:txBody>
          <a:bodyPr lIns="91438" tIns="45719" rIns="91438" bIns="45719">
            <a:spAutoFit/>
          </a:bodyPr>
          <a:lstStyle/>
          <a:p>
            <a:pPr>
              <a:spcBef>
                <a:spcPct val="50000"/>
              </a:spcBef>
            </a:pPr>
            <a:r>
              <a:rPr lang="en-US" sz="2800" b="1" dirty="0">
                <a:latin typeface="Calibri"/>
                <a:cs typeface="Calibri"/>
              </a:rPr>
              <a:t>3</a:t>
            </a:r>
          </a:p>
        </p:txBody>
      </p:sp>
      <p:sp>
        <p:nvSpPr>
          <p:cNvPr id="15374" name="Text Box 20"/>
          <p:cNvSpPr txBox="1">
            <a:spLocks noChangeArrowheads="1"/>
          </p:cNvSpPr>
          <p:nvPr/>
        </p:nvSpPr>
        <p:spPr bwMode="auto">
          <a:xfrm>
            <a:off x="7315200" y="2681288"/>
            <a:ext cx="457200" cy="519112"/>
          </a:xfrm>
          <a:prstGeom prst="rect">
            <a:avLst/>
          </a:prstGeom>
          <a:noFill/>
          <a:ln w="9525">
            <a:noFill/>
            <a:miter lim="800000"/>
            <a:headEnd/>
            <a:tailEnd/>
          </a:ln>
        </p:spPr>
        <p:txBody>
          <a:bodyPr lIns="91438" tIns="45719" rIns="91438" bIns="45719">
            <a:spAutoFit/>
          </a:bodyPr>
          <a:lstStyle/>
          <a:p>
            <a:pPr>
              <a:spcBef>
                <a:spcPct val="50000"/>
              </a:spcBef>
            </a:pPr>
            <a:r>
              <a:rPr lang="en-US" sz="2800" b="1" dirty="0">
                <a:latin typeface="Calibri"/>
                <a:cs typeface="Calibri"/>
              </a:rPr>
              <a:t>2</a:t>
            </a:r>
          </a:p>
        </p:txBody>
      </p:sp>
      <p:sp>
        <p:nvSpPr>
          <p:cNvPr id="15375" name="Text Box 21"/>
          <p:cNvSpPr txBox="1">
            <a:spLocks noChangeArrowheads="1"/>
          </p:cNvSpPr>
          <p:nvPr/>
        </p:nvSpPr>
        <p:spPr bwMode="auto">
          <a:xfrm>
            <a:off x="4572000" y="4419600"/>
            <a:ext cx="457200" cy="519112"/>
          </a:xfrm>
          <a:prstGeom prst="rect">
            <a:avLst/>
          </a:prstGeom>
          <a:noFill/>
          <a:ln w="9525">
            <a:noFill/>
            <a:miter lim="800000"/>
            <a:headEnd/>
            <a:tailEnd/>
          </a:ln>
        </p:spPr>
        <p:txBody>
          <a:bodyPr lIns="91438" tIns="45719" rIns="91438" bIns="45719">
            <a:spAutoFit/>
          </a:bodyPr>
          <a:lstStyle/>
          <a:p>
            <a:pPr>
              <a:spcBef>
                <a:spcPct val="50000"/>
              </a:spcBef>
            </a:pPr>
            <a:r>
              <a:rPr lang="en-US" sz="2800" b="1" dirty="0">
                <a:latin typeface="Calibri"/>
                <a:cs typeface="Calibri"/>
              </a:rPr>
              <a:t>2</a:t>
            </a:r>
          </a:p>
        </p:txBody>
      </p:sp>
      <p:sp>
        <p:nvSpPr>
          <p:cNvPr id="15376" name="Text Box 22"/>
          <p:cNvSpPr txBox="1">
            <a:spLocks noChangeArrowheads="1"/>
          </p:cNvSpPr>
          <p:nvPr/>
        </p:nvSpPr>
        <p:spPr bwMode="auto">
          <a:xfrm>
            <a:off x="5867400" y="5040870"/>
            <a:ext cx="914400" cy="369330"/>
          </a:xfrm>
          <a:prstGeom prst="rect">
            <a:avLst/>
          </a:prstGeom>
          <a:noFill/>
          <a:ln w="9525">
            <a:noFill/>
            <a:miter lim="800000"/>
            <a:headEnd/>
            <a:tailEnd/>
          </a:ln>
        </p:spPr>
        <p:txBody>
          <a:bodyPr lIns="91438" tIns="45719" rIns="91438" bIns="45719">
            <a:spAutoFit/>
          </a:bodyPr>
          <a:lstStyle/>
          <a:p>
            <a:pPr>
              <a:spcBef>
                <a:spcPct val="50000"/>
              </a:spcBef>
            </a:pPr>
            <a:r>
              <a:rPr lang="en-US" i="1" dirty="0">
                <a:latin typeface="Calibri"/>
                <a:cs typeface="Calibri"/>
              </a:rPr>
              <a:t>h = 1</a:t>
            </a:r>
          </a:p>
        </p:txBody>
      </p:sp>
      <p:sp>
        <p:nvSpPr>
          <p:cNvPr id="15377" name="Text Box 25"/>
          <p:cNvSpPr txBox="1">
            <a:spLocks noChangeArrowheads="1"/>
          </p:cNvSpPr>
          <p:nvPr/>
        </p:nvSpPr>
        <p:spPr bwMode="auto">
          <a:xfrm>
            <a:off x="5867400" y="2145270"/>
            <a:ext cx="914400" cy="369330"/>
          </a:xfrm>
          <a:prstGeom prst="rect">
            <a:avLst/>
          </a:prstGeom>
          <a:noFill/>
          <a:ln w="9525">
            <a:noFill/>
            <a:miter lim="800000"/>
            <a:headEnd/>
            <a:tailEnd/>
          </a:ln>
        </p:spPr>
        <p:txBody>
          <a:bodyPr lIns="91438" tIns="45719" rIns="91438" bIns="45719">
            <a:spAutoFit/>
          </a:bodyPr>
          <a:lstStyle/>
          <a:p>
            <a:pPr>
              <a:spcBef>
                <a:spcPct val="50000"/>
              </a:spcBef>
            </a:pPr>
            <a:r>
              <a:rPr lang="en-US" i="1" dirty="0">
                <a:latin typeface="Calibri"/>
                <a:cs typeface="Calibri"/>
              </a:rPr>
              <a:t>h = 2</a:t>
            </a:r>
          </a:p>
        </p:txBody>
      </p:sp>
      <p:sp>
        <p:nvSpPr>
          <p:cNvPr id="15378" name="Text Box 26"/>
          <p:cNvSpPr txBox="1">
            <a:spLocks noChangeArrowheads="1"/>
          </p:cNvSpPr>
          <p:nvPr/>
        </p:nvSpPr>
        <p:spPr bwMode="auto">
          <a:xfrm>
            <a:off x="7620000" y="3593070"/>
            <a:ext cx="914400" cy="369330"/>
          </a:xfrm>
          <a:prstGeom prst="rect">
            <a:avLst/>
          </a:prstGeom>
          <a:noFill/>
          <a:ln w="9525">
            <a:noFill/>
            <a:miter lim="800000"/>
            <a:headEnd/>
            <a:tailEnd/>
          </a:ln>
        </p:spPr>
        <p:txBody>
          <a:bodyPr lIns="91438" tIns="45719" rIns="91438" bIns="45719">
            <a:spAutoFit/>
          </a:bodyPr>
          <a:lstStyle/>
          <a:p>
            <a:pPr>
              <a:spcBef>
                <a:spcPct val="50000"/>
              </a:spcBef>
            </a:pPr>
            <a:r>
              <a:rPr lang="en-US" i="1" dirty="0">
                <a:latin typeface="Calibri"/>
                <a:cs typeface="Calibri"/>
              </a:rPr>
              <a:t>h = 0</a:t>
            </a:r>
          </a:p>
        </p:txBody>
      </p:sp>
      <p:sp>
        <p:nvSpPr>
          <p:cNvPr id="15379" name="Text Box 27"/>
          <p:cNvSpPr txBox="1">
            <a:spLocks noChangeArrowheads="1"/>
          </p:cNvSpPr>
          <p:nvPr/>
        </p:nvSpPr>
        <p:spPr bwMode="auto">
          <a:xfrm>
            <a:off x="3962400" y="3593070"/>
            <a:ext cx="914400" cy="369330"/>
          </a:xfrm>
          <a:prstGeom prst="rect">
            <a:avLst/>
          </a:prstGeom>
          <a:noFill/>
          <a:ln w="9525">
            <a:noFill/>
            <a:miter lim="800000"/>
            <a:headEnd/>
            <a:tailEnd/>
          </a:ln>
        </p:spPr>
        <p:txBody>
          <a:bodyPr lIns="91438" tIns="45719" rIns="91438" bIns="45719">
            <a:spAutoFit/>
          </a:bodyPr>
          <a:lstStyle/>
          <a:p>
            <a:pPr>
              <a:spcBef>
                <a:spcPct val="50000"/>
              </a:spcBef>
            </a:pPr>
            <a:r>
              <a:rPr lang="en-US" i="1" dirty="0">
                <a:latin typeface="Calibri"/>
                <a:cs typeface="Calibri"/>
              </a:rPr>
              <a:t>h = 3</a:t>
            </a:r>
          </a:p>
        </p:txBody>
      </p:sp>
      <p:sp>
        <p:nvSpPr>
          <p:cNvPr id="2" name="Slide Number Placeholder 1">
            <a:extLst>
              <a:ext uri="{FF2B5EF4-FFF2-40B4-BE49-F238E27FC236}">
                <a16:creationId xmlns:a16="http://schemas.microsoft.com/office/drawing/2014/main" id="{89BDA98F-74C8-2147-9FFB-235CD3D9AE9D}"/>
              </a:ext>
            </a:extLst>
          </p:cNvPr>
          <p:cNvSpPr>
            <a:spLocks noGrp="1"/>
          </p:cNvSpPr>
          <p:nvPr>
            <p:ph type="sldNum" sz="quarter" idx="12"/>
          </p:nvPr>
        </p:nvSpPr>
        <p:spPr/>
        <p:txBody>
          <a:bodyPr/>
          <a:lstStyle/>
          <a:p>
            <a:fld id="{422A94CF-1AD7-544F-89B2-B23BB4B4769D}" type="slidenum">
              <a:rPr lang="en-US" smtClean="0"/>
              <a:t>16</a:t>
            </a:fld>
            <a:endParaRPr lang="en-US"/>
          </a:p>
        </p:txBody>
      </p:sp>
    </p:spTree>
    <p:extLst>
      <p:ext uri="{BB962C8B-B14F-4D97-AF65-F5344CB8AC3E}">
        <p14:creationId xmlns:p14="http://schemas.microsoft.com/office/powerpoint/2010/main" val="61454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dirty="0">
                <a:latin typeface="Palatino" pitchFamily="2" charset="77"/>
                <a:ea typeface="Palatino" pitchFamily="2" charset="77"/>
                <a:cs typeface="Calibri"/>
              </a:rPr>
              <a:t>Is A* Optimal?</a:t>
            </a:r>
          </a:p>
        </p:txBody>
      </p:sp>
      <p:sp>
        <p:nvSpPr>
          <p:cNvPr id="803856" name="Rectangle 16"/>
          <p:cNvSpPr>
            <a:spLocks noGrp="1" noChangeArrowheads="1"/>
          </p:cNvSpPr>
          <p:nvPr>
            <p:ph idx="1"/>
          </p:nvPr>
        </p:nvSpPr>
        <p:spPr>
          <a:xfrm>
            <a:off x="2209800" y="5181599"/>
            <a:ext cx="9575800" cy="944565"/>
          </a:xfrm>
        </p:spPr>
        <p:txBody>
          <a:bodyPr/>
          <a:lstStyle/>
          <a:p>
            <a:pPr eaLnBrk="1" hangingPunct="1">
              <a:lnSpc>
                <a:spcPct val="90000"/>
              </a:lnSpc>
            </a:pPr>
            <a:r>
              <a:rPr lang="en-US" sz="2800" dirty="0">
                <a:solidFill>
                  <a:srgbClr val="C00000"/>
                </a:solidFill>
                <a:latin typeface="Palatino" pitchFamily="2" charset="77"/>
                <a:ea typeface="Palatino" pitchFamily="2" charset="77"/>
                <a:cs typeface="Calibri"/>
              </a:rPr>
              <a:t>What went wrong?</a:t>
            </a:r>
          </a:p>
          <a:p>
            <a:pPr lvl="1">
              <a:lnSpc>
                <a:spcPct val="90000"/>
              </a:lnSpc>
            </a:pPr>
            <a:r>
              <a:rPr lang="en-US" dirty="0">
                <a:latin typeface="Palatino" pitchFamily="2" charset="77"/>
                <a:ea typeface="Palatino" pitchFamily="2" charset="77"/>
                <a:cs typeface="Calibri"/>
              </a:rPr>
              <a:t>Actual bad goal cost &lt; estimated good goal cost</a:t>
            </a:r>
          </a:p>
          <a:p>
            <a:pPr lvl="1">
              <a:lnSpc>
                <a:spcPct val="90000"/>
              </a:lnSpc>
            </a:pPr>
            <a:r>
              <a:rPr lang="en-US" dirty="0">
                <a:latin typeface="Palatino" pitchFamily="2" charset="77"/>
                <a:ea typeface="Palatino" pitchFamily="2" charset="77"/>
                <a:cs typeface="Calibri"/>
              </a:rPr>
              <a:t>We need estimates to be less than actual costs!</a:t>
            </a:r>
          </a:p>
        </p:txBody>
      </p:sp>
      <p:sp>
        <p:nvSpPr>
          <p:cNvPr id="16387" name="AutoShape 3"/>
          <p:cNvSpPr>
            <a:spLocks noChangeArrowheads="1"/>
          </p:cNvSpPr>
          <p:nvPr/>
        </p:nvSpPr>
        <p:spPr bwMode="auto">
          <a:xfrm>
            <a:off x="5791200" y="1752598"/>
            <a:ext cx="609600" cy="571501"/>
          </a:xfrm>
          <a:prstGeom prst="roundRect">
            <a:avLst>
              <a:gd name="adj" fmla="val 50000"/>
            </a:avLst>
          </a:prstGeom>
          <a:noFill/>
          <a:ln w="28575">
            <a:solidFill>
              <a:schemeClr val="tx1"/>
            </a:solidFill>
            <a:round/>
            <a:headEnd/>
            <a:tailEnd/>
          </a:ln>
        </p:spPr>
        <p:txBody>
          <a:bodyPr wrap="none" lIns="91438" tIns="45719" rIns="91438" bIns="45719" anchor="ctr"/>
          <a:lstStyle/>
          <a:p>
            <a:pPr algn="ctr"/>
            <a:r>
              <a:rPr lang="en-US" sz="2800" b="1" dirty="0">
                <a:latin typeface="Calibri"/>
                <a:cs typeface="Calibri"/>
              </a:rPr>
              <a:t>A</a:t>
            </a:r>
          </a:p>
        </p:txBody>
      </p:sp>
      <p:sp>
        <p:nvSpPr>
          <p:cNvPr id="16388" name="AutoShape 4"/>
          <p:cNvSpPr>
            <a:spLocks noChangeArrowheads="1"/>
          </p:cNvSpPr>
          <p:nvPr/>
        </p:nvSpPr>
        <p:spPr bwMode="auto">
          <a:xfrm>
            <a:off x="8763000" y="3238499"/>
            <a:ext cx="609600" cy="571501"/>
          </a:xfrm>
          <a:prstGeom prst="roundRect">
            <a:avLst>
              <a:gd name="adj" fmla="val 50000"/>
            </a:avLst>
          </a:prstGeom>
          <a:noFill/>
          <a:ln w="28575">
            <a:solidFill>
              <a:schemeClr val="tx1"/>
            </a:solidFill>
            <a:round/>
            <a:headEnd/>
            <a:tailEnd/>
          </a:ln>
        </p:spPr>
        <p:txBody>
          <a:bodyPr wrap="none" lIns="91438" tIns="45719" rIns="91438" bIns="45719" anchor="ctr"/>
          <a:lstStyle/>
          <a:p>
            <a:pPr algn="ctr"/>
            <a:r>
              <a:rPr lang="en-US" sz="2800" b="1" dirty="0">
                <a:latin typeface="Calibri"/>
                <a:cs typeface="Calibri"/>
              </a:rPr>
              <a:t>G</a:t>
            </a:r>
          </a:p>
        </p:txBody>
      </p:sp>
      <p:sp>
        <p:nvSpPr>
          <p:cNvPr id="16389" name="AutoShape 5"/>
          <p:cNvSpPr>
            <a:spLocks noChangeArrowheads="1"/>
          </p:cNvSpPr>
          <p:nvPr/>
        </p:nvSpPr>
        <p:spPr bwMode="auto">
          <a:xfrm>
            <a:off x="2819400" y="3124198"/>
            <a:ext cx="609600" cy="571501"/>
          </a:xfrm>
          <a:prstGeom prst="roundRect">
            <a:avLst>
              <a:gd name="adj" fmla="val 50000"/>
            </a:avLst>
          </a:prstGeom>
          <a:noFill/>
          <a:ln w="28575">
            <a:solidFill>
              <a:schemeClr val="tx1"/>
            </a:solidFill>
            <a:round/>
            <a:headEnd/>
            <a:tailEnd/>
          </a:ln>
        </p:spPr>
        <p:txBody>
          <a:bodyPr wrap="none" lIns="91438" tIns="45719" rIns="91438" bIns="45719" anchor="ctr"/>
          <a:lstStyle/>
          <a:p>
            <a:pPr algn="ctr"/>
            <a:r>
              <a:rPr lang="en-US" sz="2800" b="1" dirty="0">
                <a:latin typeface="Calibri"/>
                <a:cs typeface="Calibri"/>
              </a:rPr>
              <a:t>S</a:t>
            </a:r>
          </a:p>
        </p:txBody>
      </p:sp>
      <p:sp>
        <p:nvSpPr>
          <p:cNvPr id="16391" name="Text Box 7"/>
          <p:cNvSpPr txBox="1">
            <a:spLocks noChangeArrowheads="1"/>
          </p:cNvSpPr>
          <p:nvPr/>
        </p:nvSpPr>
        <p:spPr bwMode="auto">
          <a:xfrm>
            <a:off x="3886200" y="1752599"/>
            <a:ext cx="457200" cy="519113"/>
          </a:xfrm>
          <a:prstGeom prst="rect">
            <a:avLst/>
          </a:prstGeom>
          <a:noFill/>
          <a:ln w="9525">
            <a:noFill/>
            <a:miter lim="800000"/>
            <a:headEnd/>
            <a:tailEnd/>
          </a:ln>
        </p:spPr>
        <p:txBody>
          <a:bodyPr lIns="91438" tIns="45719" rIns="91438" bIns="45719">
            <a:spAutoFit/>
          </a:bodyPr>
          <a:lstStyle/>
          <a:p>
            <a:pPr>
              <a:spcBef>
                <a:spcPct val="50000"/>
              </a:spcBef>
            </a:pPr>
            <a:r>
              <a:rPr lang="en-US" sz="2800" b="1" dirty="0">
                <a:latin typeface="Calibri"/>
                <a:cs typeface="Calibri"/>
              </a:rPr>
              <a:t>1</a:t>
            </a:r>
          </a:p>
        </p:txBody>
      </p:sp>
      <p:sp>
        <p:nvSpPr>
          <p:cNvPr id="16392" name="Text Box 8"/>
          <p:cNvSpPr txBox="1">
            <a:spLocks noChangeArrowheads="1"/>
          </p:cNvSpPr>
          <p:nvPr/>
        </p:nvSpPr>
        <p:spPr bwMode="auto">
          <a:xfrm>
            <a:off x="7848600" y="1752599"/>
            <a:ext cx="457200" cy="519113"/>
          </a:xfrm>
          <a:prstGeom prst="rect">
            <a:avLst/>
          </a:prstGeom>
          <a:noFill/>
          <a:ln w="9525">
            <a:noFill/>
            <a:miter lim="800000"/>
            <a:headEnd/>
            <a:tailEnd/>
          </a:ln>
        </p:spPr>
        <p:txBody>
          <a:bodyPr lIns="91438" tIns="45719" rIns="91438" bIns="45719">
            <a:spAutoFit/>
          </a:bodyPr>
          <a:lstStyle/>
          <a:p>
            <a:pPr>
              <a:spcBef>
                <a:spcPct val="50000"/>
              </a:spcBef>
            </a:pPr>
            <a:r>
              <a:rPr lang="en-US" sz="2800" b="1" dirty="0">
                <a:latin typeface="Calibri"/>
                <a:cs typeface="Calibri"/>
              </a:rPr>
              <a:t>3</a:t>
            </a:r>
          </a:p>
        </p:txBody>
      </p:sp>
      <p:sp>
        <p:nvSpPr>
          <p:cNvPr id="16393" name="Text Box 9"/>
          <p:cNvSpPr txBox="1">
            <a:spLocks noChangeArrowheads="1"/>
          </p:cNvSpPr>
          <p:nvPr/>
        </p:nvSpPr>
        <p:spPr bwMode="auto">
          <a:xfrm>
            <a:off x="5715000" y="1295399"/>
            <a:ext cx="914400" cy="400108"/>
          </a:xfrm>
          <a:prstGeom prst="rect">
            <a:avLst/>
          </a:prstGeom>
          <a:noFill/>
          <a:ln w="9525">
            <a:noFill/>
            <a:miter lim="800000"/>
            <a:headEnd/>
            <a:tailEnd/>
          </a:ln>
        </p:spPr>
        <p:txBody>
          <a:bodyPr lIns="91438" tIns="45719" rIns="91438" bIns="45719">
            <a:spAutoFit/>
          </a:bodyPr>
          <a:lstStyle/>
          <a:p>
            <a:pPr>
              <a:spcBef>
                <a:spcPct val="50000"/>
              </a:spcBef>
            </a:pPr>
            <a:r>
              <a:rPr lang="en-US" sz="2000" i="1" dirty="0">
                <a:latin typeface="Calibri"/>
                <a:cs typeface="Calibri"/>
              </a:rPr>
              <a:t>h = 6</a:t>
            </a:r>
          </a:p>
        </p:txBody>
      </p:sp>
      <p:sp>
        <p:nvSpPr>
          <p:cNvPr id="16394" name="Text Box 10"/>
          <p:cNvSpPr txBox="1">
            <a:spLocks noChangeArrowheads="1"/>
          </p:cNvSpPr>
          <p:nvPr/>
        </p:nvSpPr>
        <p:spPr bwMode="auto">
          <a:xfrm>
            <a:off x="9448800" y="3288269"/>
            <a:ext cx="914400" cy="400108"/>
          </a:xfrm>
          <a:prstGeom prst="rect">
            <a:avLst/>
          </a:prstGeom>
          <a:noFill/>
          <a:ln w="9525">
            <a:noFill/>
            <a:miter lim="800000"/>
            <a:headEnd/>
            <a:tailEnd/>
          </a:ln>
        </p:spPr>
        <p:txBody>
          <a:bodyPr lIns="91438" tIns="45719" rIns="91438" bIns="45719">
            <a:spAutoFit/>
          </a:bodyPr>
          <a:lstStyle/>
          <a:p>
            <a:pPr>
              <a:spcBef>
                <a:spcPct val="50000"/>
              </a:spcBef>
            </a:pPr>
            <a:r>
              <a:rPr lang="en-US" sz="2000" i="1" dirty="0">
                <a:latin typeface="Calibri"/>
                <a:cs typeface="Calibri"/>
              </a:rPr>
              <a:t>h = 0</a:t>
            </a:r>
          </a:p>
        </p:txBody>
      </p:sp>
      <p:sp>
        <p:nvSpPr>
          <p:cNvPr id="16396" name="Text Box 12"/>
          <p:cNvSpPr txBox="1">
            <a:spLocks noChangeArrowheads="1"/>
          </p:cNvSpPr>
          <p:nvPr/>
        </p:nvSpPr>
        <p:spPr bwMode="auto">
          <a:xfrm>
            <a:off x="5711712" y="4038600"/>
            <a:ext cx="768577" cy="519113"/>
          </a:xfrm>
          <a:prstGeom prst="rect">
            <a:avLst/>
          </a:prstGeom>
          <a:noFill/>
          <a:ln w="9525">
            <a:noFill/>
            <a:miter lim="800000"/>
            <a:headEnd/>
            <a:tailEnd/>
          </a:ln>
        </p:spPr>
        <p:txBody>
          <a:bodyPr wrap="square" lIns="91438" tIns="45719" rIns="91438" bIns="45719">
            <a:spAutoFit/>
          </a:bodyPr>
          <a:lstStyle/>
          <a:p>
            <a:pPr algn="ctr">
              <a:spcBef>
                <a:spcPct val="50000"/>
              </a:spcBef>
            </a:pPr>
            <a:r>
              <a:rPr lang="en-US" sz="2800" b="1" dirty="0">
                <a:latin typeface="Calibri"/>
                <a:cs typeface="Calibri"/>
              </a:rPr>
              <a:t>5</a:t>
            </a:r>
          </a:p>
        </p:txBody>
      </p:sp>
      <p:sp>
        <p:nvSpPr>
          <p:cNvPr id="16398" name="Text Box 15"/>
          <p:cNvSpPr txBox="1">
            <a:spLocks noChangeArrowheads="1"/>
          </p:cNvSpPr>
          <p:nvPr/>
        </p:nvSpPr>
        <p:spPr bwMode="auto">
          <a:xfrm>
            <a:off x="3505200" y="3200399"/>
            <a:ext cx="762000" cy="400108"/>
          </a:xfrm>
          <a:prstGeom prst="rect">
            <a:avLst/>
          </a:prstGeom>
          <a:noFill/>
          <a:ln w="9525">
            <a:noFill/>
            <a:miter lim="800000"/>
            <a:headEnd/>
            <a:tailEnd/>
          </a:ln>
        </p:spPr>
        <p:txBody>
          <a:bodyPr lIns="91438" tIns="45719" rIns="91438" bIns="45719">
            <a:spAutoFit/>
          </a:bodyPr>
          <a:lstStyle/>
          <a:p>
            <a:pPr>
              <a:spcBef>
                <a:spcPct val="50000"/>
              </a:spcBef>
            </a:pPr>
            <a:r>
              <a:rPr lang="en-US" sz="2000" i="1" dirty="0">
                <a:latin typeface="Calibri"/>
                <a:cs typeface="Calibri"/>
              </a:rPr>
              <a:t>h</a:t>
            </a:r>
            <a:r>
              <a:rPr lang="en-US" sz="2000" dirty="0">
                <a:latin typeface="Calibri"/>
                <a:cs typeface="Calibri"/>
              </a:rPr>
              <a:t> = </a:t>
            </a:r>
            <a:r>
              <a:rPr lang="en-US" sz="2000" i="1" dirty="0">
                <a:latin typeface="Calibri"/>
                <a:cs typeface="Calibri"/>
              </a:rPr>
              <a:t>7</a:t>
            </a:r>
          </a:p>
        </p:txBody>
      </p:sp>
      <p:cxnSp>
        <p:nvCxnSpPr>
          <p:cNvPr id="26" name="Curved Connector 25"/>
          <p:cNvCxnSpPr>
            <a:stCxn id="16389" idx="2"/>
            <a:endCxn id="16388" idx="2"/>
          </p:cNvCxnSpPr>
          <p:nvPr/>
        </p:nvCxnSpPr>
        <p:spPr>
          <a:xfrm rot="16200000" flipH="1">
            <a:off x="6038850" y="781049"/>
            <a:ext cx="114301" cy="5943600"/>
          </a:xfrm>
          <a:prstGeom prst="curvedConnector3">
            <a:avLst>
              <a:gd name="adj1" fmla="val 792305"/>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6389" idx="0"/>
            <a:endCxn id="16387" idx="1"/>
          </p:cNvCxnSpPr>
          <p:nvPr/>
        </p:nvCxnSpPr>
        <p:spPr>
          <a:xfrm rot="5400000" flipH="1" flipV="1">
            <a:off x="3914776" y="1247774"/>
            <a:ext cx="1085849" cy="2667000"/>
          </a:xfrm>
          <a:prstGeom prst="curvedConnector2">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Curved Connector 27"/>
          <p:cNvCxnSpPr>
            <a:stCxn id="16387" idx="3"/>
            <a:endCxn id="16388" idx="0"/>
          </p:cNvCxnSpPr>
          <p:nvPr/>
        </p:nvCxnSpPr>
        <p:spPr>
          <a:xfrm>
            <a:off x="6400800" y="2038349"/>
            <a:ext cx="2667000" cy="1200150"/>
          </a:xfrm>
          <a:prstGeom prst="curvedConnector2">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37BE181-F0B4-1142-BEA3-A2DA397C3679}"/>
              </a:ext>
            </a:extLst>
          </p:cNvPr>
          <p:cNvSpPr>
            <a:spLocks noGrp="1"/>
          </p:cNvSpPr>
          <p:nvPr>
            <p:ph type="sldNum" sz="quarter" idx="12"/>
          </p:nvPr>
        </p:nvSpPr>
        <p:spPr/>
        <p:txBody>
          <a:bodyPr/>
          <a:lstStyle/>
          <a:p>
            <a:fld id="{422A94CF-1AD7-544F-89B2-B23BB4B4769D}" type="slidenum">
              <a:rPr lang="en-US" smtClean="0"/>
              <a:t>17</a:t>
            </a:fld>
            <a:endParaRPr lang="en-US"/>
          </a:p>
        </p:txBody>
      </p:sp>
    </p:spTree>
    <p:extLst>
      <p:ext uri="{BB962C8B-B14F-4D97-AF65-F5344CB8AC3E}">
        <p14:creationId xmlns:p14="http://schemas.microsoft.com/office/powerpoint/2010/main" val="138927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38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38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C39A-AF2C-8C4E-AA1C-3ED98E7755D0}"/>
              </a:ext>
            </a:extLst>
          </p:cNvPr>
          <p:cNvSpPr>
            <a:spLocks noGrp="1"/>
          </p:cNvSpPr>
          <p:nvPr>
            <p:ph type="title"/>
          </p:nvPr>
        </p:nvSpPr>
        <p:spPr/>
        <p:txBody>
          <a:bodyPr/>
          <a:lstStyle/>
          <a:p>
            <a:r>
              <a:rPr lang="en-US" b="1" dirty="0"/>
              <a:t>A* Conditions for optimality: </a:t>
            </a:r>
            <a:br>
              <a:rPr lang="en-US" sz="4000" b="1" dirty="0"/>
            </a:br>
            <a:r>
              <a:rPr lang="en-US" sz="3600" dirty="0"/>
              <a:t>Admissibility and consistency </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8CCBBB-07C2-AF4F-9809-2C9AE535CA78}"/>
                  </a:ext>
                </a:extLst>
              </p:cNvPr>
              <p:cNvSpPr>
                <a:spLocks noGrp="1"/>
              </p:cNvSpPr>
              <p:nvPr>
                <p:ph idx="1"/>
              </p:nvPr>
            </p:nvSpPr>
            <p:spPr/>
            <p:txBody>
              <a:bodyPr>
                <a:normAutofit lnSpcReduction="10000"/>
              </a:bodyPr>
              <a:lstStyle/>
              <a:p>
                <a:pPr algn="just"/>
                <a:r>
                  <a:rPr lang="en-US" dirty="0">
                    <a:solidFill>
                      <a:srgbClr val="0070C0"/>
                    </a:solidFill>
                  </a:rPr>
                  <a:t>The first condition </a:t>
                </a:r>
                <a:r>
                  <a:rPr lang="en-US" dirty="0"/>
                  <a:t>which is </a:t>
                </a:r>
                <a:r>
                  <a:rPr lang="en-US" dirty="0">
                    <a:solidFill>
                      <a:srgbClr val="0070C0"/>
                    </a:solidFill>
                  </a:rPr>
                  <a:t>required for optimality </a:t>
                </a:r>
                <a:r>
                  <a:rPr lang="en-US" dirty="0"/>
                  <a:t>is that </a:t>
                </a:r>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be an </a:t>
                </a:r>
                <a:r>
                  <a:rPr lang="en-US" dirty="0">
                    <a:solidFill>
                      <a:srgbClr val="C00000"/>
                    </a:solidFill>
                  </a:rPr>
                  <a:t>admissible heuristic</a:t>
                </a:r>
                <a:r>
                  <a:rPr lang="en-US" dirty="0"/>
                  <a:t>. </a:t>
                </a:r>
              </a:p>
              <a:p>
                <a:pPr lvl="1" algn="just"/>
                <a:r>
                  <a:rPr lang="en-US" dirty="0"/>
                  <a:t>An admissible heuristic is one that </a:t>
                </a:r>
                <a:r>
                  <a:rPr lang="en-US" i="1" dirty="0"/>
                  <a:t>never overestimates </a:t>
                </a:r>
                <a:r>
                  <a:rPr lang="en-US" dirty="0"/>
                  <a:t>the cost to reach the goal. Because g(n) is the actual cost to reach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along the current path, and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 = </m:t>
                    </m:r>
                    <m:r>
                      <a:rPr lang="en-US" i="1" dirty="0">
                        <a:latin typeface="Cambria Math" panose="02040503050406030204" pitchFamily="18" charset="0"/>
                      </a:rPr>
                      <m:t>𝑔</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 + </m:t>
                    </m:r>
                    <m:r>
                      <a:rPr lang="en-US" i="1" dirty="0">
                        <a:latin typeface="Cambria Math" panose="02040503050406030204" pitchFamily="18" charset="0"/>
                      </a:rPr>
                      <m:t>h</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r>
                  <a:rPr lang="en-US" dirty="0"/>
                  <a:t>, we have as an immediate consequence that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never overestimates the true cost of a solution along the current path through n. </a:t>
                </a:r>
              </a:p>
              <a:p>
                <a:pPr algn="just"/>
                <a:endParaRPr lang="en-US" dirty="0">
                  <a:solidFill>
                    <a:srgbClr val="0070C0"/>
                  </a:solidFill>
                </a:endParaRPr>
              </a:p>
              <a:p>
                <a:pPr algn="just"/>
                <a:r>
                  <a:rPr lang="en-US" dirty="0">
                    <a:solidFill>
                      <a:srgbClr val="0070C0"/>
                    </a:solidFill>
                  </a:rPr>
                  <a:t>The second</a:t>
                </a:r>
                <a:r>
                  <a:rPr lang="en-US" dirty="0"/>
                  <a:t>, slightly stronger condition called </a:t>
                </a:r>
                <a:r>
                  <a:rPr lang="en-US" dirty="0">
                    <a:solidFill>
                      <a:srgbClr val="0070C0"/>
                    </a:solidFill>
                  </a:rPr>
                  <a:t>consistency</a:t>
                </a:r>
                <a:r>
                  <a:rPr lang="en-US" dirty="0"/>
                  <a:t> which is </a:t>
                </a:r>
                <a:r>
                  <a:rPr lang="en-US" dirty="0">
                    <a:solidFill>
                      <a:srgbClr val="0070C0"/>
                    </a:solidFill>
                  </a:rPr>
                  <a:t>required only for applications of A* to graph search</a:t>
                </a:r>
                <a:r>
                  <a:rPr lang="en-US" dirty="0"/>
                  <a:t>. </a:t>
                </a:r>
              </a:p>
              <a:p>
                <a:pPr lvl="1"/>
                <a:r>
                  <a:rPr lang="en-US" dirty="0"/>
                  <a:t>A heuristic</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h</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is consistent if, for every node n and every successor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of </a:t>
                </a:r>
                <a14:m>
                  <m:oMath xmlns:m="http://schemas.openxmlformats.org/officeDocument/2006/math">
                    <m:r>
                      <a:rPr lang="en-US" i="1" dirty="0" smtClean="0">
                        <a:latin typeface="Cambria Math" panose="02040503050406030204" pitchFamily="18" charset="0"/>
                      </a:rPr>
                      <m:t>𝑛</m:t>
                    </m:r>
                  </m:oMath>
                </a14:m>
                <a:r>
                  <a:rPr lang="en-US" dirty="0"/>
                  <a:t> generated by any action a, the estimated cost of reaching the goal from </a:t>
                </a:r>
                <a14:m>
                  <m:oMath xmlns:m="http://schemas.openxmlformats.org/officeDocument/2006/math">
                    <m:r>
                      <a:rPr lang="en-US" i="1" dirty="0" smtClean="0">
                        <a:latin typeface="Cambria Math" panose="02040503050406030204" pitchFamily="18" charset="0"/>
                      </a:rPr>
                      <m:t>𝑛</m:t>
                    </m:r>
                  </m:oMath>
                </a14:m>
                <a:r>
                  <a:rPr lang="en-US" dirty="0"/>
                  <a:t> is no greater than the step cost of getting to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plus the estimated cost of reaching the goal from n’: </a:t>
                </a:r>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a:latin typeface="Cambria Math" panose="02040503050406030204" pitchFamily="18" charset="0"/>
                      </a:rPr>
                      <m:t>h</m:t>
                    </m:r>
                    <m:r>
                      <a:rPr lang="en-US" i="1" dirty="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endParaRPr lang="en-US" dirty="0"/>
              </a:p>
              <a:p>
                <a:pPr lvl="1"/>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5B8CCBBB-07C2-AF4F-9809-2C9AE535CA78}"/>
                  </a:ext>
                </a:extLst>
              </p:cNvPr>
              <p:cNvSpPr>
                <a:spLocks noGrp="1" noRot="1" noChangeAspect="1" noMove="1" noResize="1" noEditPoints="1" noAdjustHandles="1" noChangeArrowheads="1" noChangeShapeType="1" noTextEdit="1"/>
              </p:cNvSpPr>
              <p:nvPr>
                <p:ph idx="1"/>
              </p:nvPr>
            </p:nvSpPr>
            <p:spPr>
              <a:blipFill>
                <a:blip r:embed="rId3"/>
                <a:stretch>
                  <a:fillRect l="-1228" t="-1990" r="-1674" b="-249"/>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EDB2E145-FB4B-7648-94D4-816E2EEE1E17}"/>
              </a:ext>
            </a:extLst>
          </p:cNvPr>
          <p:cNvSpPr>
            <a:spLocks noGrp="1"/>
          </p:cNvSpPr>
          <p:nvPr>
            <p:ph type="sldNum" sz="quarter" idx="12"/>
          </p:nvPr>
        </p:nvSpPr>
        <p:spPr/>
        <p:txBody>
          <a:bodyPr/>
          <a:lstStyle/>
          <a:p>
            <a:fld id="{422A94CF-1AD7-544F-89B2-B23BB4B4769D}" type="slidenum">
              <a:rPr lang="en-US" smtClean="0"/>
              <a:t>18</a:t>
            </a:fld>
            <a:endParaRPr lang="en-US"/>
          </a:p>
        </p:txBody>
      </p:sp>
    </p:spTree>
    <p:extLst>
      <p:ext uri="{BB962C8B-B14F-4D97-AF65-F5344CB8AC3E}">
        <p14:creationId xmlns:p14="http://schemas.microsoft.com/office/powerpoint/2010/main" val="2547674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Admissible Heuristics</a:t>
            </a:r>
          </a:p>
        </p:txBody>
      </p:sp>
      <p:sp>
        <p:nvSpPr>
          <p:cNvPr id="3" name="Content Placeholder 2"/>
          <p:cNvSpPr>
            <a:spLocks noGrp="1"/>
          </p:cNvSpPr>
          <p:nvPr>
            <p:ph idx="1"/>
          </p:nvPr>
        </p:nvSpPr>
        <p:spPr/>
        <p:txBody>
          <a:bodyPr/>
          <a:lstStyle/>
          <a:p>
            <a:r>
              <a:rPr lang="en-US" dirty="0"/>
              <a:t>Idea: Admissibility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6936" y="1642387"/>
            <a:ext cx="4906815" cy="3705815"/>
          </a:xfrm>
          <a:prstGeom prst="rect">
            <a:avLst/>
          </a:prstGeom>
          <a:noFill/>
          <a:ln w="9525">
            <a:noFill/>
            <a:miter lim="800000"/>
            <a:headEnd/>
            <a:tailEnd/>
          </a:ln>
          <a:effectLst/>
        </p:spPr>
      </p:pic>
      <p:grpSp>
        <p:nvGrpSpPr>
          <p:cNvPr id="4" name="Group 3">
            <a:extLst>
              <a:ext uri="{FF2B5EF4-FFF2-40B4-BE49-F238E27FC236}">
                <a16:creationId xmlns:a16="http://schemas.microsoft.com/office/drawing/2014/main" id="{07AA60C4-4670-B444-BF4C-ACBAC529C194}"/>
              </a:ext>
            </a:extLst>
          </p:cNvPr>
          <p:cNvGrpSpPr/>
          <p:nvPr/>
        </p:nvGrpSpPr>
        <p:grpSpPr>
          <a:xfrm>
            <a:off x="1019136" y="1825947"/>
            <a:ext cx="4591128" cy="4542897"/>
            <a:chOff x="1019136" y="1825947"/>
            <a:chExt cx="4591128" cy="4542897"/>
          </a:xfrm>
        </p:grpSpPr>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19137" y="1825947"/>
              <a:ext cx="4591127" cy="3369174"/>
            </a:xfrm>
            <a:prstGeom prst="rect">
              <a:avLst/>
            </a:prstGeom>
            <a:noFill/>
            <a:ln w="9525">
              <a:noFill/>
              <a:miter lim="800000"/>
              <a:headEnd/>
              <a:tailEnd/>
            </a:ln>
            <a:effectLst/>
          </p:spPr>
        </p:pic>
        <p:sp>
          <p:nvSpPr>
            <p:cNvPr id="6" name="TextBox 5"/>
            <p:cNvSpPr txBox="1"/>
            <p:nvPr/>
          </p:nvSpPr>
          <p:spPr>
            <a:xfrm>
              <a:off x="1019136" y="5260848"/>
              <a:ext cx="4591128" cy="1107996"/>
            </a:xfrm>
            <a:prstGeom prst="rect">
              <a:avLst/>
            </a:prstGeom>
            <a:noFill/>
          </p:spPr>
          <p:txBody>
            <a:bodyPr wrap="square" rtlCol="0">
              <a:spAutoFit/>
            </a:bodyPr>
            <a:lstStyle/>
            <a:p>
              <a:pPr algn="just"/>
              <a:r>
                <a:rPr lang="en-US" sz="2200" dirty="0">
                  <a:latin typeface="Calibri" pitchFamily="34" charset="0"/>
                </a:rPr>
                <a:t>Inadmissible (pessimistic) heuristics </a:t>
              </a:r>
              <a:r>
                <a:rPr lang="en-US" sz="2200" dirty="0">
                  <a:solidFill>
                    <a:srgbClr val="C00000"/>
                  </a:solidFill>
                  <a:latin typeface="Calibri" pitchFamily="34" charset="0"/>
                </a:rPr>
                <a:t>break optimality </a:t>
              </a:r>
              <a:r>
                <a:rPr lang="en-US" sz="2200" dirty="0">
                  <a:latin typeface="Calibri" pitchFamily="34" charset="0"/>
                </a:rPr>
                <a:t>by </a:t>
              </a:r>
              <a:r>
                <a:rPr lang="en-US" sz="2200" dirty="0">
                  <a:solidFill>
                    <a:srgbClr val="0070C0"/>
                  </a:solidFill>
                  <a:latin typeface="Calibri" pitchFamily="34" charset="0"/>
                </a:rPr>
                <a:t>trapping good plans on the fringe</a:t>
              </a:r>
            </a:p>
          </p:txBody>
        </p:sp>
      </p:grpSp>
      <p:sp>
        <p:nvSpPr>
          <p:cNvPr id="7" name="TextBox 6"/>
          <p:cNvSpPr txBox="1"/>
          <p:nvPr/>
        </p:nvSpPr>
        <p:spPr>
          <a:xfrm>
            <a:off x="6869973" y="5198044"/>
            <a:ext cx="4460742" cy="1107996"/>
          </a:xfrm>
          <a:prstGeom prst="rect">
            <a:avLst/>
          </a:prstGeom>
          <a:noFill/>
        </p:spPr>
        <p:txBody>
          <a:bodyPr wrap="square" rtlCol="0">
            <a:spAutoFit/>
          </a:bodyPr>
          <a:lstStyle/>
          <a:p>
            <a:pPr algn="just"/>
            <a:r>
              <a:rPr lang="en-US" sz="2200" dirty="0">
                <a:latin typeface="Calibri" pitchFamily="34" charset="0"/>
              </a:rPr>
              <a:t>Admissible (optimistic) heuristics </a:t>
            </a:r>
            <a:r>
              <a:rPr lang="en-US" sz="2200" dirty="0">
                <a:solidFill>
                  <a:srgbClr val="0070C0"/>
                </a:solidFill>
                <a:latin typeface="Calibri" pitchFamily="34" charset="0"/>
              </a:rPr>
              <a:t>slow down bad plans </a:t>
            </a:r>
            <a:r>
              <a:rPr lang="en-US" sz="2200" dirty="0">
                <a:solidFill>
                  <a:srgbClr val="C00000"/>
                </a:solidFill>
                <a:latin typeface="Calibri" pitchFamily="34" charset="0"/>
              </a:rPr>
              <a:t>but</a:t>
            </a:r>
            <a:r>
              <a:rPr lang="en-US" sz="2200" dirty="0">
                <a:latin typeface="Calibri" pitchFamily="34" charset="0"/>
              </a:rPr>
              <a:t> never outweigh true costs</a:t>
            </a:r>
          </a:p>
        </p:txBody>
      </p:sp>
      <p:sp>
        <p:nvSpPr>
          <p:cNvPr id="8" name="Slide Number Placeholder 7">
            <a:extLst>
              <a:ext uri="{FF2B5EF4-FFF2-40B4-BE49-F238E27FC236}">
                <a16:creationId xmlns:a16="http://schemas.microsoft.com/office/drawing/2014/main" id="{5CE0C2D6-75DC-7F43-BFFA-AFF766F3C38F}"/>
              </a:ext>
            </a:extLst>
          </p:cNvPr>
          <p:cNvSpPr>
            <a:spLocks noGrp="1"/>
          </p:cNvSpPr>
          <p:nvPr>
            <p:ph type="sldNum" sz="quarter" idx="12"/>
          </p:nvPr>
        </p:nvSpPr>
        <p:spPr/>
        <p:txBody>
          <a:bodyPr/>
          <a:lstStyle/>
          <a:p>
            <a:fld id="{422A94CF-1AD7-544F-89B2-B23BB4B4769D}" type="slidenum">
              <a:rPr lang="en-US" smtClean="0"/>
              <a:t>19</a:t>
            </a:fld>
            <a:endParaRPr lang="en-US"/>
          </a:p>
        </p:txBody>
      </p:sp>
    </p:spTree>
    <p:extLst>
      <p:ext uri="{BB962C8B-B14F-4D97-AF65-F5344CB8AC3E}">
        <p14:creationId xmlns:p14="http://schemas.microsoft.com/office/powerpoint/2010/main" val="38165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989D2C75-5229-7541-81CE-70763306DC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57223" y="2036497"/>
            <a:ext cx="4786114" cy="3589586"/>
          </a:xfrm>
          <a:prstGeom prst="rect">
            <a:avLst/>
          </a:prstGeom>
          <a:noFill/>
        </p:spPr>
      </p:pic>
      <p:sp>
        <p:nvSpPr>
          <p:cNvPr id="2" name="Title 1">
            <a:extLst>
              <a:ext uri="{FF2B5EF4-FFF2-40B4-BE49-F238E27FC236}">
                <a16:creationId xmlns:a16="http://schemas.microsoft.com/office/drawing/2014/main" id="{A495885C-5E8C-1F4C-AFF3-8CFFDCBD0419}"/>
              </a:ext>
            </a:extLst>
          </p:cNvPr>
          <p:cNvSpPr>
            <a:spLocks noGrp="1"/>
          </p:cNvSpPr>
          <p:nvPr>
            <p:ph type="title"/>
          </p:nvPr>
        </p:nvSpPr>
        <p:spPr>
          <a:xfrm>
            <a:off x="0" y="-25400"/>
            <a:ext cx="12192000" cy="1143000"/>
          </a:xfrm>
        </p:spPr>
        <p:txBody>
          <a:bodyPr/>
          <a:lstStyle/>
          <a:p>
            <a:r>
              <a:rPr lang="en-US" dirty="0"/>
              <a:t>Chapter Outline</a:t>
            </a:r>
          </a:p>
        </p:txBody>
      </p:sp>
      <p:sp>
        <p:nvSpPr>
          <p:cNvPr id="3" name="Content Placeholder 2">
            <a:extLst>
              <a:ext uri="{FF2B5EF4-FFF2-40B4-BE49-F238E27FC236}">
                <a16:creationId xmlns:a16="http://schemas.microsoft.com/office/drawing/2014/main" id="{B6150006-1E04-6D4C-8865-2C344BCA3D4C}"/>
              </a:ext>
            </a:extLst>
          </p:cNvPr>
          <p:cNvSpPr>
            <a:spLocks noGrp="1"/>
          </p:cNvSpPr>
          <p:nvPr>
            <p:ph idx="1"/>
          </p:nvPr>
        </p:nvSpPr>
        <p:spPr>
          <a:xfrm>
            <a:off x="406400" y="1397000"/>
            <a:ext cx="11379200" cy="5080000"/>
          </a:xfrm>
        </p:spPr>
        <p:txBody>
          <a:bodyPr/>
          <a:lstStyle/>
          <a:p>
            <a:r>
              <a:rPr lang="en-US" sz="2800" strike="sngStrike" dirty="0"/>
              <a:t>3.1 Problem-Solving Agents</a:t>
            </a:r>
          </a:p>
          <a:p>
            <a:r>
              <a:rPr lang="en-US" sz="2800" strike="sngStrike" dirty="0"/>
              <a:t>3.2 Example Problems</a:t>
            </a:r>
          </a:p>
          <a:p>
            <a:r>
              <a:rPr lang="en-US" sz="2800" strike="sngStrike" dirty="0"/>
              <a:t>3.3 Search Algorithms</a:t>
            </a:r>
          </a:p>
          <a:p>
            <a:r>
              <a:rPr lang="en-US" sz="2800" strike="sngStrike" dirty="0"/>
              <a:t>3.4 Uninformed Search Strategies</a:t>
            </a:r>
          </a:p>
          <a:p>
            <a:pPr lvl="1"/>
            <a:r>
              <a:rPr lang="en-US" sz="2400" strike="sngStrike" dirty="0"/>
              <a:t>Depth-First Search</a:t>
            </a:r>
          </a:p>
          <a:p>
            <a:pPr lvl="1"/>
            <a:r>
              <a:rPr lang="en-US" sz="2400" strike="sngStrike" dirty="0"/>
              <a:t>Breadth-First Search</a:t>
            </a:r>
          </a:p>
          <a:p>
            <a:pPr lvl="1"/>
            <a:r>
              <a:rPr lang="en-US" sz="2400" strike="sngStrike" dirty="0"/>
              <a:t>Uniform-Cost Search</a:t>
            </a:r>
          </a:p>
          <a:p>
            <a:r>
              <a:rPr lang="en-US" sz="2800" dirty="0">
                <a:hlinkClick r:id="rId4" action="ppaction://hlinksldjump"/>
              </a:rPr>
              <a:t>3.5 Informed (Heuristic) Search Strategies</a:t>
            </a:r>
            <a:endParaRPr lang="en-US" sz="2800" dirty="0"/>
          </a:p>
          <a:p>
            <a:r>
              <a:rPr lang="en-US" sz="2800" dirty="0">
                <a:hlinkClick r:id="rId5" action="ppaction://hlinksldjump"/>
              </a:rPr>
              <a:t>3.6 Heuristic Functions</a:t>
            </a:r>
            <a:endParaRPr lang="en-US" sz="2800" dirty="0"/>
          </a:p>
        </p:txBody>
      </p:sp>
      <p:sp>
        <p:nvSpPr>
          <p:cNvPr id="5" name="Slide Number Placeholder 4">
            <a:extLst>
              <a:ext uri="{FF2B5EF4-FFF2-40B4-BE49-F238E27FC236}">
                <a16:creationId xmlns:a16="http://schemas.microsoft.com/office/drawing/2014/main" id="{9455EB39-4B08-1D4D-ADC3-CB7F321D7F55}"/>
              </a:ext>
            </a:extLst>
          </p:cNvPr>
          <p:cNvSpPr>
            <a:spLocks noGrp="1"/>
          </p:cNvSpPr>
          <p:nvPr>
            <p:ph type="sldNum" sz="quarter" idx="12"/>
          </p:nvPr>
        </p:nvSpPr>
        <p:spPr/>
        <p:txBody>
          <a:bodyPr/>
          <a:lstStyle/>
          <a:p>
            <a:fld id="{422A94CF-1AD7-544F-89B2-B23BB4B4769D}" type="slidenum">
              <a:rPr lang="en-US" smtClean="0"/>
              <a:t>2</a:t>
            </a:fld>
            <a:endParaRPr lang="en-US"/>
          </a:p>
        </p:txBody>
      </p:sp>
    </p:spTree>
    <p:extLst>
      <p:ext uri="{BB962C8B-B14F-4D97-AF65-F5344CB8AC3E}">
        <p14:creationId xmlns:p14="http://schemas.microsoft.com/office/powerpoint/2010/main" val="930668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Admissible Heuristics</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a:xfrm>
                <a:off x="457200" y="1234440"/>
                <a:ext cx="11277600" cy="4876800"/>
              </a:xfrm>
            </p:spPr>
            <p:txBody>
              <a:bodyPr/>
              <a:lstStyle/>
              <a:p>
                <a:pPr eaLnBrk="1" hangingPunct="1"/>
                <a:r>
                  <a:rPr lang="en-US" dirty="0"/>
                  <a:t>A heuristic </a:t>
                </a:r>
                <a:r>
                  <a:rPr lang="en-US" i="1" dirty="0">
                    <a:solidFill>
                      <a:srgbClr val="C00000"/>
                    </a:solidFill>
                    <a:latin typeface="Times New Roman" pitchFamily="18" charset="0"/>
                    <a:cs typeface="Times New Roman" pitchFamily="18" charset="0"/>
                  </a:rPr>
                  <a:t>h</a:t>
                </a:r>
                <a:r>
                  <a:rPr lang="en-US" dirty="0"/>
                  <a:t> is </a:t>
                </a:r>
                <a:r>
                  <a:rPr lang="en-US" i="1" dirty="0">
                    <a:solidFill>
                      <a:srgbClr val="C00000"/>
                    </a:solidFill>
                  </a:rPr>
                  <a:t>admissible</a:t>
                </a:r>
                <a:r>
                  <a:rPr lang="en-US" i="1" dirty="0"/>
                  <a:t> </a:t>
                </a:r>
                <a:r>
                  <a:rPr lang="en-US" dirty="0"/>
                  <a:t>(optimistic) if:</a:t>
                </a:r>
              </a:p>
              <a:p>
                <a:pPr lvl="1"/>
                <a:endParaRPr lang="en-US" dirty="0"/>
              </a:p>
              <a:p>
                <a:pPr lvl="1"/>
                <a:endParaRPr lang="en-US" dirty="0"/>
              </a:p>
              <a:p>
                <a:pPr eaLnBrk="1" hangingPunct="1">
                  <a:buFont typeface="Wingdings" pitchFamily="2" charset="2"/>
                  <a:buNone/>
                </a:pPr>
                <a:r>
                  <a:rPr lang="en-US" dirty="0"/>
                  <a:t>	where </a:t>
                </a:r>
                <a14:m>
                  <m:oMath xmlns:m="http://schemas.openxmlformats.org/officeDocument/2006/math">
                    <m:r>
                      <a:rPr lang="en-US" i="1" dirty="0" smtClean="0">
                        <a:solidFill>
                          <a:srgbClr val="C00000"/>
                        </a:solidFill>
                        <a:latin typeface="Cambria Math" panose="02040503050406030204" pitchFamily="18" charset="0"/>
                      </a:rPr>
                      <m:t>h</m:t>
                    </m:r>
                    <m:r>
                      <a:rPr lang="en-US" i="1" baseline="30000"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𝑛</m:t>
                    </m:r>
                    <m:r>
                      <a:rPr lang="en-US" i="1" dirty="0" smtClean="0">
                        <a:solidFill>
                          <a:srgbClr val="C00000"/>
                        </a:solidFill>
                        <a:latin typeface="Cambria Math" panose="02040503050406030204" pitchFamily="18" charset="0"/>
                      </a:rPr>
                      <m:t>)</m:t>
                    </m:r>
                  </m:oMath>
                </a14:m>
                <a:r>
                  <a:rPr lang="en-US" dirty="0"/>
                  <a:t>  is the </a:t>
                </a:r>
                <a:r>
                  <a:rPr lang="en-US" dirty="0">
                    <a:solidFill>
                      <a:srgbClr val="0070C0"/>
                    </a:solidFill>
                  </a:rPr>
                  <a:t>true cost to </a:t>
                </a:r>
                <a:r>
                  <a:rPr lang="en-US" dirty="0"/>
                  <a:t>a nearest goal</a:t>
                </a:r>
              </a:p>
              <a:p>
                <a:pPr eaLnBrk="1" hangingPunct="1">
                  <a:buFont typeface="Wingdings" pitchFamily="2" charset="2"/>
                  <a:buNone/>
                </a:pPr>
                <a:endParaRPr lang="en-US" sz="1600" dirty="0"/>
              </a:p>
              <a:p>
                <a:pPr eaLnBrk="1" hangingPunct="1"/>
                <a:r>
                  <a:rPr lang="en-US" dirty="0"/>
                  <a:t>Examples:</a:t>
                </a:r>
              </a:p>
              <a:p>
                <a:pPr eaLnBrk="1" hangingPunct="1"/>
                <a:endParaRPr lang="en-US" dirty="0"/>
              </a:p>
              <a:p>
                <a:pPr eaLnBrk="1" hangingPunct="1"/>
                <a:endParaRPr lang="en-US" dirty="0"/>
              </a:p>
              <a:p>
                <a:pPr eaLnBrk="1" hangingPunct="1"/>
                <a:r>
                  <a:rPr lang="en-US" dirty="0"/>
                  <a:t>Coming up with admissible heuristics is most of what’s involved in using A* in practice.</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xfrm>
                <a:off x="457200" y="1234440"/>
                <a:ext cx="11277600" cy="4876800"/>
              </a:xfrm>
              <a:blipFill>
                <a:blip r:embed="rId3"/>
                <a:stretch>
                  <a:fillRect l="-1350" t="-1818" r="-337"/>
                </a:stretch>
              </a:blipFill>
            </p:spPr>
            <p:txBody>
              <a:bodyPr/>
              <a:lstStyle/>
              <a:p>
                <a:r>
                  <a:rPr lang="en-US">
                    <a:noFill/>
                  </a:rPr>
                  <a:t> </a:t>
                </a:r>
              </a:p>
            </p:txBody>
          </p:sp>
        </mc:Fallback>
      </mc:AlternateContent>
      <p:pic>
        <p:nvPicPr>
          <p:cNvPr id="20" name="Picture 19" descr="txp_fig"/>
          <p:cNvPicPr>
            <a:picLocks noChangeAspect="1"/>
          </p:cNvPicPr>
          <p:nvPr>
            <p:custDataLst>
              <p:tags r:id="rId1"/>
            </p:custDataLst>
          </p:nvPr>
        </p:nvPicPr>
        <p:blipFill>
          <a:blip r:embed="rId4" cstate="print"/>
          <a:stretch>
            <a:fillRect/>
          </a:stretch>
        </p:blipFill>
        <p:spPr bwMode="auto">
          <a:xfrm>
            <a:off x="4343400" y="2133600"/>
            <a:ext cx="3130785" cy="403304"/>
          </a:xfrm>
          <a:prstGeom prst="rect">
            <a:avLst/>
          </a:prstGeom>
          <a:noFill/>
          <a:ln/>
          <a:effectLst/>
        </p:spPr>
      </p:pic>
      <p:grpSp>
        <p:nvGrpSpPr>
          <p:cNvPr id="2" name="Group 22"/>
          <p:cNvGrpSpPr>
            <a:grpSpLocks/>
          </p:cNvGrpSpPr>
          <p:nvPr/>
        </p:nvGrpSpPr>
        <p:grpSpPr bwMode="auto">
          <a:xfrm>
            <a:off x="7661275" y="3761236"/>
            <a:ext cx="2641750" cy="599323"/>
            <a:chOff x="2098675" y="4903173"/>
            <a:chExt cx="1406525" cy="319544"/>
          </a:xfrm>
        </p:grpSpPr>
        <p:cxnSp>
          <p:nvCxnSpPr>
            <p:cNvPr id="6" name="Straight Connector 5"/>
            <p:cNvCxnSpPr/>
            <p:nvPr/>
          </p:nvCxnSpPr>
          <p:spPr>
            <a:xfrm flipV="1">
              <a:off x="2727325" y="5028769"/>
              <a:ext cx="495300" cy="0"/>
            </a:xfrm>
            <a:prstGeom prst="line">
              <a:avLst/>
            </a:prstGeom>
            <a:ln w="76200">
              <a:solidFill>
                <a:srgbClr val="CC9900"/>
              </a:solidFill>
            </a:ln>
            <a:effec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V="1">
              <a:off x="2655888" y="5125744"/>
              <a:ext cx="636587" cy="0"/>
            </a:xfrm>
            <a:prstGeom prst="line">
              <a:avLst/>
            </a:prstGeom>
            <a:ln w="76200">
              <a:solidFill>
                <a:srgbClr val="CC6600"/>
              </a:solidFill>
            </a:ln>
            <a:effec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2479675" y="4930204"/>
              <a:ext cx="1025525" cy="1590"/>
            </a:xfrm>
            <a:prstGeom prst="line">
              <a:avLst/>
            </a:prstGeom>
            <a:ln w="76200">
              <a:solidFill>
                <a:srgbClr val="663300"/>
              </a:solidFill>
            </a:ln>
            <a:effec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2586038" y="5221128"/>
              <a:ext cx="812800" cy="1589"/>
            </a:xfrm>
            <a:prstGeom prst="line">
              <a:avLst/>
            </a:prstGeom>
            <a:ln w="76200">
              <a:solidFill>
                <a:srgbClr val="996600"/>
              </a:solidFill>
            </a:ln>
            <a:effectLst/>
          </p:spPr>
          <p:style>
            <a:lnRef idx="1">
              <a:schemeClr val="dk1"/>
            </a:lnRef>
            <a:fillRef idx="0">
              <a:schemeClr val="dk1"/>
            </a:fillRef>
            <a:effectRef idx="0">
              <a:schemeClr val="dk1"/>
            </a:effectRef>
            <a:fontRef idx="minor">
              <a:schemeClr val="tx1"/>
            </a:fontRef>
          </p:style>
        </p:cxnSp>
        <p:sp>
          <p:nvSpPr>
            <p:cNvPr id="17424" name="TextBox 150"/>
            <p:cNvSpPr txBox="1">
              <a:spLocks noChangeArrowheads="1"/>
            </p:cNvSpPr>
            <p:nvPr/>
          </p:nvSpPr>
          <p:spPr bwMode="auto">
            <a:xfrm>
              <a:off x="2098675" y="4903173"/>
              <a:ext cx="304800" cy="278968"/>
            </a:xfrm>
            <a:prstGeom prst="rect">
              <a:avLst/>
            </a:prstGeom>
            <a:noFill/>
            <a:ln w="76200">
              <a:noFill/>
              <a:miter lim="800000"/>
              <a:headEnd/>
              <a:tailEnd/>
            </a:ln>
          </p:spPr>
          <p:txBody>
            <a:bodyPr>
              <a:spAutoFit/>
            </a:bodyPr>
            <a:lstStyle/>
            <a:p>
              <a:r>
                <a:rPr lang="en-US" sz="2800" dirty="0">
                  <a:solidFill>
                    <a:srgbClr val="C00000"/>
                  </a:solidFill>
                  <a:latin typeface="Calibri"/>
                  <a:cs typeface="Calibri"/>
                </a:rPr>
                <a:t>4</a:t>
              </a:r>
            </a:p>
          </p:txBody>
        </p:sp>
      </p:grpSp>
      <p:grpSp>
        <p:nvGrpSpPr>
          <p:cNvPr id="3" name="Group 21"/>
          <p:cNvGrpSpPr>
            <a:grpSpLocks/>
          </p:cNvGrpSpPr>
          <p:nvPr/>
        </p:nvGrpSpPr>
        <p:grpSpPr bwMode="auto">
          <a:xfrm>
            <a:off x="3314701" y="3608832"/>
            <a:ext cx="2663825" cy="1196975"/>
            <a:chOff x="4724400" y="4114800"/>
            <a:chExt cx="2663541" cy="1197700"/>
          </a:xfrm>
        </p:grpSpPr>
        <p:pic>
          <p:nvPicPr>
            <p:cNvPr id="17416" name="Picture 2" descr="Z:\Shared with PC\smallMaze.png"/>
            <p:cNvPicPr>
              <a:picLocks noChangeAspect="1" noChangeArrowheads="1"/>
            </p:cNvPicPr>
            <p:nvPr/>
          </p:nvPicPr>
          <p:blipFill>
            <a:blip r:embed="rId5" cstate="print"/>
            <a:srcRect/>
            <a:stretch>
              <a:fillRect/>
            </a:stretch>
          </p:blipFill>
          <p:spPr bwMode="auto">
            <a:xfrm>
              <a:off x="4724400" y="4114800"/>
              <a:ext cx="2663541" cy="1197700"/>
            </a:xfrm>
            <a:prstGeom prst="rect">
              <a:avLst/>
            </a:prstGeom>
            <a:noFill/>
            <a:ln w="9525">
              <a:noFill/>
              <a:miter lim="800000"/>
              <a:headEnd/>
              <a:tailEnd/>
            </a:ln>
          </p:spPr>
        </p:pic>
        <p:cxnSp>
          <p:nvCxnSpPr>
            <p:cNvPr id="14" name="Straight Arrow Connector 13"/>
            <p:cNvCxnSpPr/>
            <p:nvPr/>
          </p:nvCxnSpPr>
          <p:spPr bwMode="auto">
            <a:xfrm rot="10800000" flipV="1">
              <a:off x="4952976" y="4553215"/>
              <a:ext cx="1125418" cy="19062"/>
            </a:xfrm>
            <a:prstGeom prst="straightConnector1">
              <a:avLst/>
            </a:prstGeom>
            <a:ln w="57150">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7418" name="TextBox 17"/>
            <p:cNvSpPr txBox="1">
              <a:spLocks noChangeArrowheads="1"/>
            </p:cNvSpPr>
            <p:nvPr/>
          </p:nvSpPr>
          <p:spPr bwMode="auto">
            <a:xfrm>
              <a:off x="5105401" y="4648200"/>
              <a:ext cx="548590" cy="523537"/>
            </a:xfrm>
            <a:prstGeom prst="rect">
              <a:avLst/>
            </a:prstGeom>
            <a:noFill/>
            <a:ln w="9525">
              <a:noFill/>
              <a:miter lim="800000"/>
              <a:headEnd/>
              <a:tailEnd/>
            </a:ln>
          </p:spPr>
          <p:txBody>
            <a:bodyPr wrap="none">
              <a:spAutoFit/>
            </a:bodyPr>
            <a:lstStyle/>
            <a:p>
              <a:r>
                <a:rPr lang="en-US" sz="2800" b="1" dirty="0">
                  <a:solidFill>
                    <a:srgbClr val="C00000"/>
                  </a:solidFill>
                  <a:latin typeface="Calibri"/>
                  <a:cs typeface="Calibri"/>
                </a:rPr>
                <a:t>15</a:t>
              </a:r>
            </a:p>
          </p:txBody>
        </p:sp>
        <p:cxnSp>
          <p:nvCxnSpPr>
            <p:cNvPr id="18" name="Straight Arrow Connector 17"/>
            <p:cNvCxnSpPr/>
            <p:nvPr/>
          </p:nvCxnSpPr>
          <p:spPr bwMode="auto">
            <a:xfrm rot="5400000">
              <a:off x="4648785" y="4876468"/>
              <a:ext cx="609969" cy="1588"/>
            </a:xfrm>
            <a:prstGeom prst="straightConnector1">
              <a:avLst/>
            </a:prstGeom>
            <a:ln w="57150">
              <a:solidFill>
                <a:srgbClr val="C0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4" name="Slide Number Placeholder 3">
            <a:extLst>
              <a:ext uri="{FF2B5EF4-FFF2-40B4-BE49-F238E27FC236}">
                <a16:creationId xmlns:a16="http://schemas.microsoft.com/office/drawing/2014/main" id="{4CF57A77-F366-1F4C-8DBF-5746989E14FE}"/>
              </a:ext>
            </a:extLst>
          </p:cNvPr>
          <p:cNvSpPr>
            <a:spLocks noGrp="1"/>
          </p:cNvSpPr>
          <p:nvPr>
            <p:ph type="sldNum" sz="quarter" idx="12"/>
          </p:nvPr>
        </p:nvSpPr>
        <p:spPr/>
        <p:txBody>
          <a:bodyPr/>
          <a:lstStyle/>
          <a:p>
            <a:fld id="{422A94CF-1AD7-544F-89B2-B23BB4B4769D}" type="slidenum">
              <a:rPr lang="en-US" smtClean="0"/>
              <a:t>20</a:t>
            </a:fld>
            <a:endParaRPr lang="en-US"/>
          </a:p>
        </p:txBody>
      </p:sp>
    </p:spTree>
    <p:extLst>
      <p:ext uri="{BB962C8B-B14F-4D97-AF65-F5344CB8AC3E}">
        <p14:creationId xmlns:p14="http://schemas.microsoft.com/office/powerpoint/2010/main" val="233856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a:latin typeface="Calibri"/>
                <a:cs typeface="Calibri"/>
              </a:rPr>
              <a:t>Optimality of A* Tree Search</a:t>
            </a:r>
          </a:p>
        </p:txBody>
      </p:sp>
      <p:sp>
        <p:nvSpPr>
          <p:cNvPr id="18447" name="Content Placeholder 19"/>
          <p:cNvSpPr>
            <a:spLocks noGrp="1"/>
          </p:cNvSpPr>
          <p:nvPr>
            <p:ph idx="1"/>
          </p:nvPr>
        </p:nvSpPr>
        <p:spPr>
          <a:xfrm>
            <a:off x="1371440" y="1447800"/>
            <a:ext cx="5029200" cy="4525963"/>
          </a:xfrm>
        </p:spPr>
        <p:txBody>
          <a:bodyPr/>
          <a:lstStyle/>
          <a:p>
            <a:pPr>
              <a:buFont typeface="Wingdings" pitchFamily="2" charset="2"/>
              <a:buNone/>
            </a:pPr>
            <a:r>
              <a:rPr lang="en-US" sz="2400" dirty="0">
                <a:latin typeface="Calibri"/>
                <a:cs typeface="Calibri"/>
              </a:rPr>
              <a:t>Assume:</a:t>
            </a:r>
          </a:p>
          <a:p>
            <a:r>
              <a:rPr lang="en-US" sz="2400" dirty="0">
                <a:latin typeface="Calibri"/>
                <a:cs typeface="Calibri"/>
              </a:rPr>
              <a:t>A is an optimal goal node</a:t>
            </a:r>
          </a:p>
          <a:p>
            <a:r>
              <a:rPr lang="en-US" sz="2400" dirty="0">
                <a:latin typeface="Calibri"/>
                <a:cs typeface="Calibri"/>
              </a:rPr>
              <a:t>B is a suboptimal goal node</a:t>
            </a:r>
          </a:p>
          <a:p>
            <a:r>
              <a:rPr lang="en-US" sz="2400" dirty="0">
                <a:latin typeface="Calibri"/>
                <a:cs typeface="Calibri"/>
              </a:rPr>
              <a:t>h is admissible</a:t>
            </a:r>
          </a:p>
          <a:p>
            <a:pPr>
              <a:lnSpc>
                <a:spcPct val="150000"/>
              </a:lnSpc>
            </a:pPr>
            <a:endParaRPr lang="en-US" sz="1200" dirty="0">
              <a:latin typeface="Calibri"/>
              <a:cs typeface="Calibri"/>
            </a:endParaRPr>
          </a:p>
          <a:p>
            <a:pPr>
              <a:lnSpc>
                <a:spcPct val="150000"/>
              </a:lnSpc>
              <a:buNone/>
            </a:pPr>
            <a:r>
              <a:rPr lang="en-US" sz="2400" dirty="0">
                <a:latin typeface="Calibri"/>
                <a:cs typeface="Calibri"/>
              </a:rPr>
              <a:t>Claim:</a:t>
            </a:r>
          </a:p>
          <a:p>
            <a:r>
              <a:rPr lang="en-US" sz="2400" dirty="0">
                <a:latin typeface="Calibri"/>
                <a:cs typeface="Calibri"/>
              </a:rPr>
              <a:t>A will exit the fringe before B</a:t>
            </a:r>
          </a:p>
        </p:txBody>
      </p:sp>
      <p:sp>
        <p:nvSpPr>
          <p:cNvPr id="17" name="Freeform 12"/>
          <p:cNvSpPr>
            <a:spLocks/>
          </p:cNvSpPr>
          <p:nvPr/>
        </p:nvSpPr>
        <p:spPr bwMode="auto">
          <a:xfrm>
            <a:off x="7384889" y="1789113"/>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18" name="Oval 13"/>
          <p:cNvSpPr>
            <a:spLocks noChangeArrowheads="1"/>
          </p:cNvSpPr>
          <p:nvPr/>
        </p:nvSpPr>
        <p:spPr bwMode="auto">
          <a:xfrm>
            <a:off x="8507250" y="2144712"/>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19" name="Oval 14"/>
          <p:cNvSpPr>
            <a:spLocks noChangeArrowheads="1"/>
          </p:cNvSpPr>
          <p:nvPr/>
        </p:nvSpPr>
        <p:spPr bwMode="auto">
          <a:xfrm>
            <a:off x="8983501" y="2135187"/>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20" name="Text Box 15"/>
          <p:cNvSpPr txBox="1">
            <a:spLocks noChangeArrowheads="1"/>
          </p:cNvSpPr>
          <p:nvPr/>
        </p:nvSpPr>
        <p:spPr bwMode="auto">
          <a:xfrm>
            <a:off x="8637425" y="1995486"/>
            <a:ext cx="274639"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a:t>
            </a:r>
          </a:p>
        </p:txBody>
      </p:sp>
      <p:sp>
        <p:nvSpPr>
          <p:cNvPr id="21" name="Oval 16"/>
          <p:cNvSpPr>
            <a:spLocks noChangeArrowheads="1"/>
          </p:cNvSpPr>
          <p:nvPr/>
        </p:nvSpPr>
        <p:spPr bwMode="auto">
          <a:xfrm>
            <a:off x="9989976" y="3832224"/>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22" name="Oval 17"/>
          <p:cNvSpPr>
            <a:spLocks noChangeArrowheads="1"/>
          </p:cNvSpPr>
          <p:nvPr/>
        </p:nvSpPr>
        <p:spPr bwMode="auto">
          <a:xfrm>
            <a:off x="7703976" y="3527424"/>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23" name="Oval 21"/>
          <p:cNvSpPr>
            <a:spLocks noChangeArrowheads="1"/>
          </p:cNvSpPr>
          <p:nvPr/>
        </p:nvSpPr>
        <p:spPr bwMode="auto">
          <a:xfrm>
            <a:off x="8739026" y="1719262"/>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pic>
        <p:nvPicPr>
          <p:cNvPr id="28" name="Picture 27" descr="txp_fig"/>
          <p:cNvPicPr>
            <a:picLocks noChangeAspect="1"/>
          </p:cNvPicPr>
          <p:nvPr>
            <p:custDataLst>
              <p:tags r:id="rId1"/>
            </p:custDataLst>
          </p:nvPr>
        </p:nvPicPr>
        <p:blipFill>
          <a:blip r:embed="rId4" cstate="print"/>
          <a:stretch>
            <a:fillRect/>
          </a:stretch>
        </p:blipFill>
        <p:spPr bwMode="auto">
          <a:xfrm>
            <a:off x="10334304" y="3819722"/>
            <a:ext cx="257496" cy="241101"/>
          </a:xfrm>
          <a:prstGeom prst="rect">
            <a:avLst/>
          </a:prstGeom>
          <a:noFill/>
          <a:ln/>
          <a:effectLst/>
        </p:spPr>
      </p:pic>
      <p:pic>
        <p:nvPicPr>
          <p:cNvPr id="13" name="Picture 12" descr="txp_fig"/>
          <p:cNvPicPr>
            <a:picLocks noChangeAspect="1"/>
          </p:cNvPicPr>
          <p:nvPr>
            <p:custDataLst>
              <p:tags r:id="rId2"/>
            </p:custDataLst>
          </p:nvPr>
        </p:nvPicPr>
        <p:blipFill>
          <a:blip r:embed="rId5" cstate="print"/>
          <a:stretch>
            <a:fillRect/>
          </a:stretch>
        </p:blipFill>
        <p:spPr bwMode="auto">
          <a:xfrm>
            <a:off x="7285983" y="3514921"/>
            <a:ext cx="257817" cy="257817"/>
          </a:xfrm>
          <a:prstGeom prst="rect">
            <a:avLst/>
          </a:prstGeom>
          <a:noFill/>
          <a:ln/>
          <a:effectLst/>
        </p:spPr>
      </p:pic>
      <p:sp>
        <p:nvSpPr>
          <p:cNvPr id="2" name="Slide Number Placeholder 1">
            <a:extLst>
              <a:ext uri="{FF2B5EF4-FFF2-40B4-BE49-F238E27FC236}">
                <a16:creationId xmlns:a16="http://schemas.microsoft.com/office/drawing/2014/main" id="{7E601C76-B739-E148-B717-03F1AEAF79C0}"/>
              </a:ext>
            </a:extLst>
          </p:cNvPr>
          <p:cNvSpPr>
            <a:spLocks noGrp="1"/>
          </p:cNvSpPr>
          <p:nvPr>
            <p:ph type="sldNum" sz="quarter" idx="12"/>
          </p:nvPr>
        </p:nvSpPr>
        <p:spPr/>
        <p:txBody>
          <a:bodyPr/>
          <a:lstStyle/>
          <a:p>
            <a:fld id="{422A94CF-1AD7-544F-89B2-B23BB4B4769D}" type="slidenum">
              <a:rPr lang="en-US" smtClean="0"/>
              <a:t>21</a:t>
            </a:fld>
            <a:endParaRPr lang="en-US"/>
          </a:p>
        </p:txBody>
      </p:sp>
    </p:spTree>
    <p:extLst>
      <p:ext uri="{BB962C8B-B14F-4D97-AF65-F5344CB8AC3E}">
        <p14:creationId xmlns:p14="http://schemas.microsoft.com/office/powerpoint/2010/main" val="1234141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ular Callout 44"/>
          <p:cNvSpPr/>
          <p:nvPr/>
        </p:nvSpPr>
        <p:spPr>
          <a:xfrm>
            <a:off x="5410200" y="4572000"/>
            <a:ext cx="6553200" cy="1905000"/>
          </a:xfrm>
          <a:prstGeom prst="wedgeRoundRectCallout">
            <a:avLst>
              <a:gd name="adj1" fmla="val -60117"/>
              <a:gd name="adj2" fmla="val -90421"/>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19459" name="Rectangle 2"/>
          <p:cNvSpPr>
            <a:spLocks noGrp="1" noChangeArrowheads="1"/>
          </p:cNvSpPr>
          <p:nvPr>
            <p:ph type="title"/>
          </p:nvPr>
        </p:nvSpPr>
        <p:spPr/>
        <p:txBody>
          <a:bodyPr/>
          <a:lstStyle/>
          <a:p>
            <a:r>
              <a:rPr lang="en-US" dirty="0">
                <a:latin typeface="Calibri"/>
                <a:cs typeface="Calibri"/>
              </a:rPr>
              <a:t>Optimality of A* Tree Search: Blocking</a:t>
            </a:r>
          </a:p>
        </p:txBody>
      </p:sp>
      <p:sp>
        <p:nvSpPr>
          <p:cNvPr id="782339" name="Rectangle 3"/>
          <p:cNvSpPr>
            <a:spLocks noGrp="1" noChangeArrowheads="1"/>
          </p:cNvSpPr>
          <p:nvPr>
            <p:ph idx="1"/>
          </p:nvPr>
        </p:nvSpPr>
        <p:spPr>
          <a:xfrm>
            <a:off x="457200" y="1417637"/>
            <a:ext cx="4953000" cy="4525963"/>
          </a:xfrm>
        </p:spPr>
        <p:txBody>
          <a:bodyPr/>
          <a:lstStyle/>
          <a:p>
            <a:pPr eaLnBrk="1" hangingPunct="1">
              <a:buFont typeface="Wingdings" pitchFamily="2" charset="2"/>
              <a:buNone/>
            </a:pPr>
            <a:r>
              <a:rPr lang="en-US" sz="2400" dirty="0">
                <a:latin typeface="Calibri"/>
                <a:cs typeface="Calibri"/>
              </a:rPr>
              <a:t>Proof:</a:t>
            </a:r>
          </a:p>
          <a:p>
            <a:pPr eaLnBrk="1" hangingPunct="1"/>
            <a:r>
              <a:rPr lang="en-US" sz="2400" dirty="0">
                <a:latin typeface="Calibri"/>
                <a:cs typeface="Calibri"/>
              </a:rPr>
              <a:t>Imagine B is on the fringe</a:t>
            </a:r>
          </a:p>
          <a:p>
            <a:pPr eaLnBrk="1" hangingPunct="1"/>
            <a:r>
              <a:rPr lang="en-US" sz="2400" dirty="0">
                <a:latin typeface="Calibri"/>
                <a:cs typeface="Calibri"/>
              </a:rPr>
              <a:t>Some ancestor </a:t>
            </a:r>
            <a:r>
              <a:rPr lang="en-US" sz="2400" i="1" dirty="0">
                <a:latin typeface="Calibri"/>
                <a:cs typeface="Calibri"/>
              </a:rPr>
              <a:t>n</a:t>
            </a:r>
            <a:r>
              <a:rPr lang="en-US" sz="2400" dirty="0">
                <a:latin typeface="Calibri"/>
                <a:cs typeface="Calibri"/>
              </a:rPr>
              <a:t> of A is on the fringe, too (maybe A!)</a:t>
            </a:r>
          </a:p>
          <a:p>
            <a:pPr eaLnBrk="1" hangingPunct="1"/>
            <a:r>
              <a:rPr lang="en-US" sz="2400" dirty="0">
                <a:latin typeface="Calibri"/>
                <a:cs typeface="Calibri"/>
              </a:rPr>
              <a:t>Claim: </a:t>
            </a:r>
            <a:r>
              <a:rPr lang="en-US" sz="2400" i="1" dirty="0">
                <a:latin typeface="Calibri"/>
                <a:cs typeface="Calibri"/>
              </a:rPr>
              <a:t>n</a:t>
            </a:r>
            <a:r>
              <a:rPr lang="en-US" sz="2400" dirty="0">
                <a:latin typeface="Calibri"/>
                <a:cs typeface="Calibri"/>
              </a:rPr>
              <a:t> will be expanded before B</a:t>
            </a:r>
          </a:p>
          <a:p>
            <a:pPr marL="914376" lvl="1" indent="-457200" eaLnBrk="1" hangingPunct="1">
              <a:buFont typeface="+mj-lt"/>
              <a:buAutoNum type="arabicPeriod"/>
            </a:pPr>
            <a:r>
              <a:rPr lang="en-US" sz="2400" dirty="0">
                <a:latin typeface="Calibri"/>
                <a:cs typeface="Calibri"/>
              </a:rPr>
              <a:t>f(n) is less or equal to f(A)</a:t>
            </a:r>
          </a:p>
        </p:txBody>
      </p:sp>
      <p:pic>
        <p:nvPicPr>
          <p:cNvPr id="22" name="Picture 21" descr="txp_fig"/>
          <p:cNvPicPr>
            <a:picLocks noChangeAspect="1"/>
          </p:cNvPicPr>
          <p:nvPr>
            <p:custDataLst>
              <p:tags r:id="rId1"/>
            </p:custDataLst>
          </p:nvPr>
        </p:nvPicPr>
        <p:blipFill>
          <a:blip r:embed="rId8" cstate="print"/>
          <a:srcRect/>
          <a:stretch>
            <a:fillRect/>
          </a:stretch>
        </p:blipFill>
        <p:spPr bwMode="auto">
          <a:xfrm>
            <a:off x="5715000" y="4903471"/>
            <a:ext cx="3013075" cy="319087"/>
          </a:xfrm>
          <a:prstGeom prst="rect">
            <a:avLst/>
          </a:prstGeom>
          <a:noFill/>
          <a:ln w="9525">
            <a:noFill/>
            <a:miter lim="800000"/>
            <a:headEnd/>
            <a:tailEnd/>
          </a:ln>
        </p:spPr>
      </p:pic>
      <p:sp>
        <p:nvSpPr>
          <p:cNvPr id="21" name="TextBox 20"/>
          <p:cNvSpPr txBox="1"/>
          <p:nvPr/>
        </p:nvSpPr>
        <p:spPr>
          <a:xfrm>
            <a:off x="9144000" y="4822578"/>
            <a:ext cx="3048000" cy="492443"/>
          </a:xfrm>
          <a:prstGeom prst="rect">
            <a:avLst/>
          </a:prstGeom>
          <a:noFill/>
        </p:spPr>
        <p:txBody>
          <a:bodyPr wrap="square" rtlCol="0">
            <a:spAutoFit/>
          </a:bodyPr>
          <a:lstStyle/>
          <a:p>
            <a:r>
              <a:rPr lang="en-US" sz="2600" dirty="0">
                <a:latin typeface="Calibri"/>
                <a:cs typeface="Calibri"/>
              </a:rPr>
              <a:t>Definition of f-cost</a:t>
            </a:r>
          </a:p>
        </p:txBody>
      </p:sp>
      <p:pic>
        <p:nvPicPr>
          <p:cNvPr id="25" name="Picture 24" descr="txp_fig"/>
          <p:cNvPicPr>
            <a:picLocks noChangeAspect="1"/>
          </p:cNvPicPr>
          <p:nvPr>
            <p:custDataLst>
              <p:tags r:id="rId2"/>
            </p:custDataLst>
          </p:nvPr>
        </p:nvPicPr>
        <p:blipFill>
          <a:blip r:embed="rId9" cstate="print"/>
          <a:stretch>
            <a:fillRect/>
          </a:stretch>
        </p:blipFill>
        <p:spPr bwMode="auto">
          <a:xfrm>
            <a:off x="5714998" y="5374957"/>
            <a:ext cx="1864893" cy="318467"/>
          </a:xfrm>
          <a:prstGeom prst="rect">
            <a:avLst/>
          </a:prstGeom>
          <a:noFill/>
          <a:ln/>
          <a:effectLst/>
        </p:spPr>
      </p:pic>
      <p:sp>
        <p:nvSpPr>
          <p:cNvPr id="24" name="TextBox 23"/>
          <p:cNvSpPr txBox="1"/>
          <p:nvPr/>
        </p:nvSpPr>
        <p:spPr>
          <a:xfrm>
            <a:off x="9144000" y="5284243"/>
            <a:ext cx="3048000" cy="492443"/>
          </a:xfrm>
          <a:prstGeom prst="rect">
            <a:avLst/>
          </a:prstGeom>
          <a:noFill/>
        </p:spPr>
        <p:txBody>
          <a:bodyPr wrap="square" rtlCol="0">
            <a:spAutoFit/>
          </a:bodyPr>
          <a:lstStyle/>
          <a:p>
            <a:r>
              <a:rPr lang="en-US" sz="2600" dirty="0">
                <a:latin typeface="Calibri"/>
                <a:cs typeface="Calibri"/>
              </a:rPr>
              <a:t>Admissibility of h</a:t>
            </a:r>
          </a:p>
        </p:txBody>
      </p:sp>
      <p:sp>
        <p:nvSpPr>
          <p:cNvPr id="27" name="Freeform 34"/>
          <p:cNvSpPr>
            <a:spLocks/>
          </p:cNvSpPr>
          <p:nvPr/>
        </p:nvSpPr>
        <p:spPr bwMode="auto">
          <a:xfrm>
            <a:off x="8200864" y="1538287"/>
            <a:ext cx="1931987" cy="2371725"/>
          </a:xfrm>
          <a:custGeom>
            <a:avLst/>
            <a:gdLst>
              <a:gd name="T0" fmla="*/ 2147483647 w 1217"/>
              <a:gd name="T1" fmla="*/ 0 h 1494"/>
              <a:gd name="T2" fmla="*/ 0 w 1217"/>
              <a:gd name="T3" fmla="*/ 2147483647 h 1494"/>
              <a:gd name="T4" fmla="*/ 2147483647 w 1217"/>
              <a:gd name="T5" fmla="*/ 2147483647 h 1494"/>
              <a:gd name="T6" fmla="*/ 2147483647 w 1217"/>
              <a:gd name="T7" fmla="*/ 2147483647 h 1494"/>
              <a:gd name="T8" fmla="*/ 2147483647 w 1217"/>
              <a:gd name="T9" fmla="*/ 2147483647 h 1494"/>
              <a:gd name="T10" fmla="*/ 2147483647 w 1217"/>
              <a:gd name="T11" fmla="*/ 2147483647 h 1494"/>
              <a:gd name="T12" fmla="*/ 2147483647 w 1217"/>
              <a:gd name="T13" fmla="*/ 0 h 1494"/>
              <a:gd name="T14" fmla="*/ 0 60000 65536"/>
              <a:gd name="T15" fmla="*/ 0 60000 65536"/>
              <a:gd name="T16" fmla="*/ 0 60000 65536"/>
              <a:gd name="T17" fmla="*/ 0 60000 65536"/>
              <a:gd name="T18" fmla="*/ 0 60000 65536"/>
              <a:gd name="T19" fmla="*/ 0 60000 65536"/>
              <a:gd name="T20" fmla="*/ 0 60000 65536"/>
              <a:gd name="T21" fmla="*/ 0 w 1217"/>
              <a:gd name="T22" fmla="*/ 0 h 1494"/>
              <a:gd name="T23" fmla="*/ 1217 w 1217"/>
              <a:gd name="T24" fmla="*/ 1494 h 14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7" h="1494">
                <a:moveTo>
                  <a:pt x="386" y="0"/>
                </a:moveTo>
                <a:cubicBezTo>
                  <a:pt x="322" y="114"/>
                  <a:pt x="196" y="352"/>
                  <a:pt x="0" y="682"/>
                </a:cubicBezTo>
                <a:cubicBezTo>
                  <a:pt x="56" y="829"/>
                  <a:pt x="128" y="798"/>
                  <a:pt x="196" y="857"/>
                </a:cubicBezTo>
                <a:cubicBezTo>
                  <a:pt x="264" y="916"/>
                  <a:pt x="308" y="996"/>
                  <a:pt x="407" y="1034"/>
                </a:cubicBezTo>
                <a:cubicBezTo>
                  <a:pt x="506" y="1072"/>
                  <a:pt x="667" y="1035"/>
                  <a:pt x="791" y="1082"/>
                </a:cubicBezTo>
                <a:cubicBezTo>
                  <a:pt x="915" y="1129"/>
                  <a:pt x="1217" y="1494"/>
                  <a:pt x="1152" y="1314"/>
                </a:cubicBezTo>
                <a:cubicBezTo>
                  <a:pt x="1087" y="1134"/>
                  <a:pt x="557" y="274"/>
                  <a:pt x="400" y="0"/>
                </a:cubicBezTo>
              </a:path>
            </a:pathLst>
          </a:custGeom>
          <a:solidFill>
            <a:srgbClr val="C0C0C0"/>
          </a:solidFill>
          <a:ln w="9525">
            <a:solidFill>
              <a:schemeClr val="tx1"/>
            </a:solidFill>
            <a:prstDash val="dash"/>
            <a:round/>
            <a:headEnd/>
            <a:tailEnd/>
          </a:ln>
        </p:spPr>
        <p:txBody>
          <a:bodyPr lIns="91438" tIns="45719" rIns="91438" bIns="45719"/>
          <a:lstStyle/>
          <a:p>
            <a:endParaRPr lang="en-US">
              <a:latin typeface="Calibri"/>
              <a:cs typeface="Calibri"/>
            </a:endParaRPr>
          </a:p>
        </p:txBody>
      </p:sp>
      <p:sp>
        <p:nvSpPr>
          <p:cNvPr id="28" name="Freeform 12"/>
          <p:cNvSpPr>
            <a:spLocks/>
          </p:cNvSpPr>
          <p:nvPr/>
        </p:nvSpPr>
        <p:spPr bwMode="auto">
          <a:xfrm>
            <a:off x="7384889" y="1517651"/>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32" name="Oval 13"/>
          <p:cNvSpPr>
            <a:spLocks noChangeArrowheads="1"/>
          </p:cNvSpPr>
          <p:nvPr/>
        </p:nvSpPr>
        <p:spPr bwMode="auto">
          <a:xfrm>
            <a:off x="8507250" y="1873250"/>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35" name="Oval 14"/>
          <p:cNvSpPr>
            <a:spLocks noChangeArrowheads="1"/>
          </p:cNvSpPr>
          <p:nvPr/>
        </p:nvSpPr>
        <p:spPr bwMode="auto">
          <a:xfrm>
            <a:off x="8983501" y="1863725"/>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36" name="Text Box 15"/>
          <p:cNvSpPr txBox="1">
            <a:spLocks noChangeArrowheads="1"/>
          </p:cNvSpPr>
          <p:nvPr/>
        </p:nvSpPr>
        <p:spPr bwMode="auto">
          <a:xfrm>
            <a:off x="8637425" y="1724024"/>
            <a:ext cx="274639"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a:t>
            </a:r>
          </a:p>
        </p:txBody>
      </p:sp>
      <p:sp>
        <p:nvSpPr>
          <p:cNvPr id="37" name="Oval 16"/>
          <p:cNvSpPr>
            <a:spLocks noChangeArrowheads="1"/>
          </p:cNvSpPr>
          <p:nvPr/>
        </p:nvSpPr>
        <p:spPr bwMode="auto">
          <a:xfrm>
            <a:off x="9989976" y="3560762"/>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38" name="Oval 17"/>
          <p:cNvSpPr>
            <a:spLocks noChangeArrowheads="1"/>
          </p:cNvSpPr>
          <p:nvPr/>
        </p:nvSpPr>
        <p:spPr bwMode="auto">
          <a:xfrm>
            <a:off x="7703976" y="3255962"/>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39" name="Oval 21"/>
          <p:cNvSpPr>
            <a:spLocks noChangeArrowheads="1"/>
          </p:cNvSpPr>
          <p:nvPr/>
        </p:nvSpPr>
        <p:spPr bwMode="auto">
          <a:xfrm>
            <a:off x="8739026" y="1447800"/>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0" name="Oval 27"/>
          <p:cNvSpPr>
            <a:spLocks noChangeArrowheads="1"/>
          </p:cNvSpPr>
          <p:nvPr/>
        </p:nvSpPr>
        <p:spPr bwMode="auto">
          <a:xfrm>
            <a:off x="8084976" y="2570162"/>
            <a:ext cx="179388" cy="179388"/>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pic>
        <p:nvPicPr>
          <p:cNvPr id="41" name="Picture 29" descr="txp_fig"/>
          <p:cNvPicPr>
            <a:picLocks noChangeAspect="1" noChangeArrowheads="1"/>
          </p:cNvPicPr>
          <p:nvPr>
            <p:custDataLst>
              <p:tags r:id="rId3"/>
            </p:custDataLst>
          </p:nvPr>
        </p:nvPicPr>
        <p:blipFill>
          <a:blip r:embed="rId10" cstate="print"/>
          <a:srcRect/>
          <a:stretch>
            <a:fillRect/>
          </a:stretch>
        </p:blipFill>
        <p:spPr bwMode="auto">
          <a:xfrm>
            <a:off x="7780175" y="2493961"/>
            <a:ext cx="192088" cy="160339"/>
          </a:xfrm>
          <a:prstGeom prst="rect">
            <a:avLst/>
          </a:prstGeom>
          <a:noFill/>
          <a:ln w="9525">
            <a:noFill/>
            <a:miter lim="800000"/>
            <a:headEnd/>
            <a:tailEnd/>
          </a:ln>
        </p:spPr>
      </p:pic>
      <p:pic>
        <p:nvPicPr>
          <p:cNvPr id="42" name="Picture 41" descr="txp_fig"/>
          <p:cNvPicPr>
            <a:picLocks noChangeAspect="1"/>
          </p:cNvPicPr>
          <p:nvPr>
            <p:custDataLst>
              <p:tags r:id="rId4"/>
            </p:custDataLst>
          </p:nvPr>
        </p:nvPicPr>
        <p:blipFill>
          <a:blip r:embed="rId11" cstate="print"/>
          <a:stretch>
            <a:fillRect/>
          </a:stretch>
        </p:blipFill>
        <p:spPr bwMode="auto">
          <a:xfrm>
            <a:off x="10334304" y="3548260"/>
            <a:ext cx="257496" cy="241101"/>
          </a:xfrm>
          <a:prstGeom prst="rect">
            <a:avLst/>
          </a:prstGeom>
          <a:noFill/>
          <a:ln/>
          <a:effectLst/>
        </p:spPr>
      </p:pic>
      <p:sp>
        <p:nvSpPr>
          <p:cNvPr id="46" name="Oval 45"/>
          <p:cNvSpPr/>
          <p:nvPr/>
        </p:nvSpPr>
        <p:spPr>
          <a:xfrm rot="1800000">
            <a:off x="7335252" y="2272604"/>
            <a:ext cx="954869" cy="155526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pic>
        <p:nvPicPr>
          <p:cNvPr id="29" name="Picture 28" descr="txp_fig"/>
          <p:cNvPicPr>
            <a:picLocks noChangeAspect="1"/>
          </p:cNvPicPr>
          <p:nvPr>
            <p:custDataLst>
              <p:tags r:id="rId5"/>
            </p:custDataLst>
          </p:nvPr>
        </p:nvPicPr>
        <p:blipFill>
          <a:blip r:embed="rId12" cstate="print"/>
          <a:stretch>
            <a:fillRect/>
          </a:stretch>
        </p:blipFill>
        <p:spPr bwMode="auto">
          <a:xfrm>
            <a:off x="5731099" y="5867401"/>
            <a:ext cx="1944584" cy="318518"/>
          </a:xfrm>
          <a:prstGeom prst="rect">
            <a:avLst/>
          </a:prstGeom>
          <a:noFill/>
          <a:ln/>
          <a:effectLst/>
        </p:spPr>
      </p:pic>
      <p:sp>
        <p:nvSpPr>
          <p:cNvPr id="48" name="TextBox 47"/>
          <p:cNvSpPr txBox="1"/>
          <p:nvPr/>
        </p:nvSpPr>
        <p:spPr>
          <a:xfrm>
            <a:off x="9144000" y="5741443"/>
            <a:ext cx="3048000" cy="492443"/>
          </a:xfrm>
          <a:prstGeom prst="rect">
            <a:avLst/>
          </a:prstGeom>
          <a:noFill/>
        </p:spPr>
        <p:txBody>
          <a:bodyPr wrap="square" rtlCol="0">
            <a:spAutoFit/>
          </a:bodyPr>
          <a:lstStyle/>
          <a:p>
            <a:r>
              <a:rPr lang="en-US" sz="2600" dirty="0">
                <a:latin typeface="Calibri"/>
                <a:cs typeface="Calibri"/>
              </a:rPr>
              <a:t>h = 0 at a goal</a:t>
            </a:r>
          </a:p>
        </p:txBody>
      </p:sp>
      <p:pic>
        <p:nvPicPr>
          <p:cNvPr id="26" name="Picture 25" descr="txp_fig"/>
          <p:cNvPicPr>
            <a:picLocks noChangeAspect="1"/>
          </p:cNvPicPr>
          <p:nvPr>
            <p:custDataLst>
              <p:tags r:id="rId6"/>
            </p:custDataLst>
          </p:nvPr>
        </p:nvPicPr>
        <p:blipFill>
          <a:blip r:embed="rId13" cstate="print"/>
          <a:stretch>
            <a:fillRect/>
          </a:stretch>
        </p:blipFill>
        <p:spPr bwMode="auto">
          <a:xfrm>
            <a:off x="7315200" y="3200400"/>
            <a:ext cx="257817" cy="257817"/>
          </a:xfrm>
          <a:prstGeom prst="rect">
            <a:avLst/>
          </a:prstGeom>
          <a:noFill/>
          <a:ln/>
          <a:effectLst/>
        </p:spPr>
      </p:pic>
      <p:sp>
        <p:nvSpPr>
          <p:cNvPr id="2" name="Slide Number Placeholder 1">
            <a:extLst>
              <a:ext uri="{FF2B5EF4-FFF2-40B4-BE49-F238E27FC236}">
                <a16:creationId xmlns:a16="http://schemas.microsoft.com/office/drawing/2014/main" id="{52383A6E-CA08-904C-9CAF-0243BF3AE49E}"/>
              </a:ext>
            </a:extLst>
          </p:cNvPr>
          <p:cNvSpPr>
            <a:spLocks noGrp="1"/>
          </p:cNvSpPr>
          <p:nvPr>
            <p:ph type="sldNum" sz="quarter" idx="12"/>
          </p:nvPr>
        </p:nvSpPr>
        <p:spPr/>
        <p:txBody>
          <a:bodyPr/>
          <a:lstStyle/>
          <a:p>
            <a:fld id="{422A94CF-1AD7-544F-89B2-B23BB4B4769D}" type="slidenum">
              <a:rPr lang="en-US" smtClean="0"/>
              <a:t>22</a:t>
            </a:fld>
            <a:endParaRPr lang="en-US"/>
          </a:p>
        </p:txBody>
      </p:sp>
    </p:spTree>
    <p:extLst>
      <p:ext uri="{BB962C8B-B14F-4D97-AF65-F5344CB8AC3E}">
        <p14:creationId xmlns:p14="http://schemas.microsoft.com/office/powerpoint/2010/main" val="392836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2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233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8233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1" grpId="0"/>
      <p:bldP spid="24" grpId="0"/>
      <p:bldP spid="27" grpId="0" animBg="1"/>
      <p:bldP spid="40" grpId="0" animBg="1"/>
      <p:bldP spid="46" grpId="0" animBg="1"/>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ular Callout 53"/>
          <p:cNvSpPr/>
          <p:nvPr/>
        </p:nvSpPr>
        <p:spPr>
          <a:xfrm>
            <a:off x="5562600" y="4572000"/>
            <a:ext cx="6400800" cy="1371600"/>
          </a:xfrm>
          <a:prstGeom prst="wedgeRoundRectCallout">
            <a:avLst>
              <a:gd name="adj1" fmla="val -75813"/>
              <a:gd name="adj2" fmla="val -77449"/>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19459" name="Rectangle 2"/>
          <p:cNvSpPr>
            <a:spLocks noGrp="1" noChangeArrowheads="1"/>
          </p:cNvSpPr>
          <p:nvPr>
            <p:ph type="title"/>
          </p:nvPr>
        </p:nvSpPr>
        <p:spPr/>
        <p:txBody>
          <a:bodyPr/>
          <a:lstStyle/>
          <a:p>
            <a:r>
              <a:rPr lang="en-US" dirty="0">
                <a:latin typeface="Calibri"/>
                <a:cs typeface="Calibri"/>
              </a:rPr>
              <a:t>Optimality of A* Tree Search: Blocking</a:t>
            </a:r>
          </a:p>
        </p:txBody>
      </p:sp>
      <p:sp>
        <p:nvSpPr>
          <p:cNvPr id="782339" name="Rectangle 3"/>
          <p:cNvSpPr>
            <a:spLocks noGrp="1" noChangeArrowheads="1"/>
          </p:cNvSpPr>
          <p:nvPr>
            <p:ph idx="1"/>
          </p:nvPr>
        </p:nvSpPr>
        <p:spPr>
          <a:xfrm>
            <a:off x="457200" y="1417637"/>
            <a:ext cx="4953000" cy="4525963"/>
          </a:xfrm>
        </p:spPr>
        <p:txBody>
          <a:bodyPr/>
          <a:lstStyle/>
          <a:p>
            <a:pPr eaLnBrk="1" hangingPunct="1">
              <a:buFont typeface="Wingdings" pitchFamily="2" charset="2"/>
              <a:buNone/>
            </a:pPr>
            <a:r>
              <a:rPr lang="en-US" sz="2400" dirty="0">
                <a:latin typeface="Calibri"/>
                <a:cs typeface="Calibri"/>
              </a:rPr>
              <a:t>Proof:</a:t>
            </a:r>
          </a:p>
          <a:p>
            <a:pPr eaLnBrk="1" hangingPunct="1"/>
            <a:r>
              <a:rPr lang="en-US" sz="2400" dirty="0">
                <a:latin typeface="Calibri"/>
                <a:cs typeface="Calibri"/>
              </a:rPr>
              <a:t>Imagine B is on the fringe</a:t>
            </a:r>
          </a:p>
          <a:p>
            <a:r>
              <a:rPr lang="en-US" sz="2400" dirty="0">
                <a:latin typeface="Calibri"/>
                <a:cs typeface="Calibri"/>
              </a:rPr>
              <a:t>Some ancestor </a:t>
            </a:r>
            <a:r>
              <a:rPr lang="en-US" sz="2400" i="1" dirty="0">
                <a:latin typeface="Calibri"/>
                <a:cs typeface="Calibri"/>
              </a:rPr>
              <a:t>n</a:t>
            </a:r>
            <a:r>
              <a:rPr lang="en-US" sz="2400" dirty="0">
                <a:latin typeface="Calibri"/>
                <a:cs typeface="Calibri"/>
              </a:rPr>
              <a:t> of A is on the fringe, too (maybe A!)</a:t>
            </a:r>
          </a:p>
          <a:p>
            <a:pPr eaLnBrk="1" hangingPunct="1"/>
            <a:r>
              <a:rPr lang="en-US" sz="2400" dirty="0">
                <a:latin typeface="Calibri"/>
                <a:cs typeface="Calibri"/>
              </a:rPr>
              <a:t>Claim: </a:t>
            </a:r>
            <a:r>
              <a:rPr lang="en-US" sz="2400" i="1" dirty="0">
                <a:latin typeface="Calibri"/>
                <a:cs typeface="Calibri"/>
              </a:rPr>
              <a:t>n</a:t>
            </a:r>
            <a:r>
              <a:rPr lang="en-US" sz="2400" dirty="0">
                <a:latin typeface="Calibri"/>
                <a:cs typeface="Calibri"/>
              </a:rPr>
              <a:t> will be expanded before B</a:t>
            </a:r>
          </a:p>
          <a:p>
            <a:pPr marL="914376" lvl="1" indent="-457200" eaLnBrk="1" hangingPunct="1">
              <a:buFont typeface="+mj-lt"/>
              <a:buAutoNum type="arabicPeriod"/>
            </a:pPr>
            <a:r>
              <a:rPr lang="en-US" sz="2400" dirty="0">
                <a:latin typeface="Calibri"/>
                <a:cs typeface="Calibri"/>
              </a:rPr>
              <a:t>f(n) is less or equal to f(A)</a:t>
            </a:r>
          </a:p>
          <a:p>
            <a:pPr marL="914376" lvl="1" indent="-457200" eaLnBrk="1" hangingPunct="1">
              <a:buFont typeface="+mj-lt"/>
              <a:buAutoNum type="arabicPeriod"/>
            </a:pPr>
            <a:r>
              <a:rPr lang="en-US" sz="2400" dirty="0">
                <a:latin typeface="Calibri"/>
                <a:cs typeface="Calibri"/>
              </a:rPr>
              <a:t>f(A) is less than f(B)</a:t>
            </a:r>
          </a:p>
        </p:txBody>
      </p:sp>
      <p:pic>
        <p:nvPicPr>
          <p:cNvPr id="27" name="Picture 26" descr="txp_fig"/>
          <p:cNvPicPr>
            <a:picLocks noChangeAspect="1"/>
          </p:cNvPicPr>
          <p:nvPr>
            <p:custDataLst>
              <p:tags r:id="rId1"/>
            </p:custDataLst>
          </p:nvPr>
        </p:nvPicPr>
        <p:blipFill>
          <a:blip r:embed="rId7" cstate="print"/>
          <a:stretch>
            <a:fillRect/>
          </a:stretch>
        </p:blipFill>
        <p:spPr bwMode="auto">
          <a:xfrm>
            <a:off x="6512222" y="5354956"/>
            <a:ext cx="1930189" cy="318668"/>
          </a:xfrm>
          <a:prstGeom prst="rect">
            <a:avLst/>
          </a:prstGeom>
          <a:noFill/>
          <a:ln/>
          <a:effectLst/>
        </p:spPr>
      </p:pic>
      <p:pic>
        <p:nvPicPr>
          <p:cNvPr id="24" name="Picture 23" descr="txp_fig"/>
          <p:cNvPicPr>
            <a:picLocks noChangeAspect="1"/>
          </p:cNvPicPr>
          <p:nvPr>
            <p:custDataLst>
              <p:tags r:id="rId2"/>
            </p:custDataLst>
          </p:nvPr>
        </p:nvPicPr>
        <p:blipFill>
          <a:blip r:embed="rId8" cstate="print"/>
          <a:stretch>
            <a:fillRect/>
          </a:stretch>
        </p:blipFill>
        <p:spPr bwMode="auto">
          <a:xfrm>
            <a:off x="6497464" y="4881879"/>
            <a:ext cx="1914135" cy="318704"/>
          </a:xfrm>
          <a:prstGeom prst="rect">
            <a:avLst/>
          </a:prstGeom>
          <a:noFill/>
          <a:ln/>
          <a:effectLst/>
        </p:spPr>
      </p:pic>
      <p:sp>
        <p:nvSpPr>
          <p:cNvPr id="25" name="TextBox 24"/>
          <p:cNvSpPr txBox="1"/>
          <p:nvPr/>
        </p:nvSpPr>
        <p:spPr>
          <a:xfrm>
            <a:off x="9296400" y="4785610"/>
            <a:ext cx="3048000" cy="492443"/>
          </a:xfrm>
          <a:prstGeom prst="rect">
            <a:avLst/>
          </a:prstGeom>
          <a:noFill/>
        </p:spPr>
        <p:txBody>
          <a:bodyPr wrap="square" rtlCol="0">
            <a:spAutoFit/>
          </a:bodyPr>
          <a:lstStyle/>
          <a:p>
            <a:r>
              <a:rPr lang="en-US" sz="2600" dirty="0">
                <a:latin typeface="Calibri"/>
                <a:cs typeface="Calibri"/>
              </a:rPr>
              <a:t>B is suboptimal</a:t>
            </a:r>
          </a:p>
        </p:txBody>
      </p:sp>
      <p:sp>
        <p:nvSpPr>
          <p:cNvPr id="26" name="TextBox 25"/>
          <p:cNvSpPr txBox="1"/>
          <p:nvPr/>
        </p:nvSpPr>
        <p:spPr>
          <a:xfrm>
            <a:off x="9296400" y="5242810"/>
            <a:ext cx="3048000" cy="492443"/>
          </a:xfrm>
          <a:prstGeom prst="rect">
            <a:avLst/>
          </a:prstGeom>
          <a:noFill/>
        </p:spPr>
        <p:txBody>
          <a:bodyPr wrap="square" rtlCol="0">
            <a:spAutoFit/>
          </a:bodyPr>
          <a:lstStyle/>
          <a:p>
            <a:r>
              <a:rPr lang="en-US" sz="2600" dirty="0">
                <a:latin typeface="Calibri"/>
                <a:cs typeface="Calibri"/>
              </a:rPr>
              <a:t>h = 0 at a goal</a:t>
            </a:r>
          </a:p>
        </p:txBody>
      </p:sp>
      <p:sp>
        <p:nvSpPr>
          <p:cNvPr id="29" name="Freeform 34"/>
          <p:cNvSpPr>
            <a:spLocks/>
          </p:cNvSpPr>
          <p:nvPr/>
        </p:nvSpPr>
        <p:spPr bwMode="auto">
          <a:xfrm>
            <a:off x="8200864" y="1538287"/>
            <a:ext cx="1931987" cy="2371725"/>
          </a:xfrm>
          <a:custGeom>
            <a:avLst/>
            <a:gdLst>
              <a:gd name="T0" fmla="*/ 2147483647 w 1217"/>
              <a:gd name="T1" fmla="*/ 0 h 1494"/>
              <a:gd name="T2" fmla="*/ 0 w 1217"/>
              <a:gd name="T3" fmla="*/ 2147483647 h 1494"/>
              <a:gd name="T4" fmla="*/ 2147483647 w 1217"/>
              <a:gd name="T5" fmla="*/ 2147483647 h 1494"/>
              <a:gd name="T6" fmla="*/ 2147483647 w 1217"/>
              <a:gd name="T7" fmla="*/ 2147483647 h 1494"/>
              <a:gd name="T8" fmla="*/ 2147483647 w 1217"/>
              <a:gd name="T9" fmla="*/ 2147483647 h 1494"/>
              <a:gd name="T10" fmla="*/ 2147483647 w 1217"/>
              <a:gd name="T11" fmla="*/ 2147483647 h 1494"/>
              <a:gd name="T12" fmla="*/ 2147483647 w 1217"/>
              <a:gd name="T13" fmla="*/ 0 h 1494"/>
              <a:gd name="T14" fmla="*/ 0 60000 65536"/>
              <a:gd name="T15" fmla="*/ 0 60000 65536"/>
              <a:gd name="T16" fmla="*/ 0 60000 65536"/>
              <a:gd name="T17" fmla="*/ 0 60000 65536"/>
              <a:gd name="T18" fmla="*/ 0 60000 65536"/>
              <a:gd name="T19" fmla="*/ 0 60000 65536"/>
              <a:gd name="T20" fmla="*/ 0 60000 65536"/>
              <a:gd name="T21" fmla="*/ 0 w 1217"/>
              <a:gd name="T22" fmla="*/ 0 h 1494"/>
              <a:gd name="T23" fmla="*/ 1217 w 1217"/>
              <a:gd name="T24" fmla="*/ 1494 h 14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7" h="1494">
                <a:moveTo>
                  <a:pt x="386" y="0"/>
                </a:moveTo>
                <a:cubicBezTo>
                  <a:pt x="322" y="114"/>
                  <a:pt x="196" y="352"/>
                  <a:pt x="0" y="682"/>
                </a:cubicBezTo>
                <a:cubicBezTo>
                  <a:pt x="56" y="829"/>
                  <a:pt x="128" y="798"/>
                  <a:pt x="196" y="857"/>
                </a:cubicBezTo>
                <a:cubicBezTo>
                  <a:pt x="264" y="916"/>
                  <a:pt x="308" y="996"/>
                  <a:pt x="407" y="1034"/>
                </a:cubicBezTo>
                <a:cubicBezTo>
                  <a:pt x="506" y="1072"/>
                  <a:pt x="667" y="1035"/>
                  <a:pt x="791" y="1082"/>
                </a:cubicBezTo>
                <a:cubicBezTo>
                  <a:pt x="915" y="1129"/>
                  <a:pt x="1217" y="1494"/>
                  <a:pt x="1152" y="1314"/>
                </a:cubicBezTo>
                <a:cubicBezTo>
                  <a:pt x="1087" y="1134"/>
                  <a:pt x="557" y="274"/>
                  <a:pt x="400" y="0"/>
                </a:cubicBezTo>
              </a:path>
            </a:pathLst>
          </a:custGeom>
          <a:solidFill>
            <a:srgbClr val="C0C0C0"/>
          </a:solidFill>
          <a:ln w="9525">
            <a:solidFill>
              <a:schemeClr val="tx1"/>
            </a:solidFill>
            <a:prstDash val="dash"/>
            <a:round/>
            <a:headEnd/>
            <a:tailEnd/>
          </a:ln>
        </p:spPr>
        <p:txBody>
          <a:bodyPr lIns="91438" tIns="45719" rIns="91438" bIns="45719"/>
          <a:lstStyle/>
          <a:p>
            <a:endParaRPr lang="en-US">
              <a:latin typeface="Calibri"/>
              <a:cs typeface="Calibri"/>
            </a:endParaRPr>
          </a:p>
        </p:txBody>
      </p:sp>
      <p:sp>
        <p:nvSpPr>
          <p:cNvPr id="30" name="Freeform 12"/>
          <p:cNvSpPr>
            <a:spLocks/>
          </p:cNvSpPr>
          <p:nvPr/>
        </p:nvSpPr>
        <p:spPr bwMode="auto">
          <a:xfrm>
            <a:off x="7384889" y="1517651"/>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4" name="Oval 13"/>
          <p:cNvSpPr>
            <a:spLocks noChangeArrowheads="1"/>
          </p:cNvSpPr>
          <p:nvPr/>
        </p:nvSpPr>
        <p:spPr bwMode="auto">
          <a:xfrm>
            <a:off x="8507250" y="1873250"/>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5" name="Oval 14"/>
          <p:cNvSpPr>
            <a:spLocks noChangeArrowheads="1"/>
          </p:cNvSpPr>
          <p:nvPr/>
        </p:nvSpPr>
        <p:spPr bwMode="auto">
          <a:xfrm>
            <a:off x="8983501" y="1863725"/>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6" name="Text Box 15"/>
          <p:cNvSpPr txBox="1">
            <a:spLocks noChangeArrowheads="1"/>
          </p:cNvSpPr>
          <p:nvPr/>
        </p:nvSpPr>
        <p:spPr bwMode="auto">
          <a:xfrm>
            <a:off x="8637425" y="1724024"/>
            <a:ext cx="274639"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a:t>
            </a:r>
          </a:p>
        </p:txBody>
      </p:sp>
      <p:sp>
        <p:nvSpPr>
          <p:cNvPr id="47" name="Oval 16"/>
          <p:cNvSpPr>
            <a:spLocks noChangeArrowheads="1"/>
          </p:cNvSpPr>
          <p:nvPr/>
        </p:nvSpPr>
        <p:spPr bwMode="auto">
          <a:xfrm>
            <a:off x="9989976" y="3560762"/>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8" name="Oval 17"/>
          <p:cNvSpPr>
            <a:spLocks noChangeArrowheads="1"/>
          </p:cNvSpPr>
          <p:nvPr/>
        </p:nvSpPr>
        <p:spPr bwMode="auto">
          <a:xfrm>
            <a:off x="7703976" y="3255962"/>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9" name="Oval 21"/>
          <p:cNvSpPr>
            <a:spLocks noChangeArrowheads="1"/>
          </p:cNvSpPr>
          <p:nvPr/>
        </p:nvSpPr>
        <p:spPr bwMode="auto">
          <a:xfrm>
            <a:off x="8739026" y="1447800"/>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50" name="Oval 27"/>
          <p:cNvSpPr>
            <a:spLocks noChangeArrowheads="1"/>
          </p:cNvSpPr>
          <p:nvPr/>
        </p:nvSpPr>
        <p:spPr bwMode="auto">
          <a:xfrm>
            <a:off x="8084976" y="2570162"/>
            <a:ext cx="179388" cy="179388"/>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pic>
        <p:nvPicPr>
          <p:cNvPr id="51" name="Picture 29" descr="txp_fig"/>
          <p:cNvPicPr>
            <a:picLocks noChangeAspect="1" noChangeArrowheads="1"/>
          </p:cNvPicPr>
          <p:nvPr>
            <p:custDataLst>
              <p:tags r:id="rId3"/>
            </p:custDataLst>
          </p:nvPr>
        </p:nvPicPr>
        <p:blipFill>
          <a:blip r:embed="rId9" cstate="print"/>
          <a:srcRect/>
          <a:stretch>
            <a:fillRect/>
          </a:stretch>
        </p:blipFill>
        <p:spPr bwMode="auto">
          <a:xfrm>
            <a:off x="7780175" y="2493961"/>
            <a:ext cx="192088" cy="160339"/>
          </a:xfrm>
          <a:prstGeom prst="rect">
            <a:avLst/>
          </a:prstGeom>
          <a:noFill/>
          <a:ln w="9525">
            <a:noFill/>
            <a:miter lim="800000"/>
            <a:headEnd/>
            <a:tailEnd/>
          </a:ln>
        </p:spPr>
      </p:pic>
      <p:pic>
        <p:nvPicPr>
          <p:cNvPr id="52" name="Picture 51" descr="txp_fig"/>
          <p:cNvPicPr>
            <a:picLocks noChangeAspect="1"/>
          </p:cNvPicPr>
          <p:nvPr>
            <p:custDataLst>
              <p:tags r:id="rId4"/>
            </p:custDataLst>
          </p:nvPr>
        </p:nvPicPr>
        <p:blipFill>
          <a:blip r:embed="rId10" cstate="print"/>
          <a:stretch>
            <a:fillRect/>
          </a:stretch>
        </p:blipFill>
        <p:spPr bwMode="auto">
          <a:xfrm>
            <a:off x="10334304" y="3548260"/>
            <a:ext cx="257496" cy="241101"/>
          </a:xfrm>
          <a:prstGeom prst="rect">
            <a:avLst/>
          </a:prstGeom>
          <a:noFill/>
          <a:ln/>
          <a:effectLst/>
        </p:spPr>
      </p:pic>
      <p:sp>
        <p:nvSpPr>
          <p:cNvPr id="56" name="Oval 55"/>
          <p:cNvSpPr/>
          <p:nvPr/>
        </p:nvSpPr>
        <p:spPr>
          <a:xfrm rot="359986">
            <a:off x="7040951" y="3019060"/>
            <a:ext cx="3870153" cy="95065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pic>
        <p:nvPicPr>
          <p:cNvPr id="23" name="Picture 22" descr="txp_fig"/>
          <p:cNvPicPr>
            <a:picLocks noChangeAspect="1"/>
          </p:cNvPicPr>
          <p:nvPr>
            <p:custDataLst>
              <p:tags r:id="rId5"/>
            </p:custDataLst>
          </p:nvPr>
        </p:nvPicPr>
        <p:blipFill>
          <a:blip r:embed="rId11" cstate="print"/>
          <a:stretch>
            <a:fillRect/>
          </a:stretch>
        </p:blipFill>
        <p:spPr bwMode="auto">
          <a:xfrm>
            <a:off x="7315200" y="3200400"/>
            <a:ext cx="257817" cy="257817"/>
          </a:xfrm>
          <a:prstGeom prst="rect">
            <a:avLst/>
          </a:prstGeom>
          <a:noFill/>
          <a:ln/>
          <a:effectLst/>
        </p:spPr>
      </p:pic>
      <p:sp>
        <p:nvSpPr>
          <p:cNvPr id="2" name="Slide Number Placeholder 1">
            <a:extLst>
              <a:ext uri="{FF2B5EF4-FFF2-40B4-BE49-F238E27FC236}">
                <a16:creationId xmlns:a16="http://schemas.microsoft.com/office/drawing/2014/main" id="{2FF2E4CB-3EF7-0543-92C3-AD20FFA2A053}"/>
              </a:ext>
            </a:extLst>
          </p:cNvPr>
          <p:cNvSpPr>
            <a:spLocks noGrp="1"/>
          </p:cNvSpPr>
          <p:nvPr>
            <p:ph type="sldNum" sz="quarter" idx="12"/>
          </p:nvPr>
        </p:nvSpPr>
        <p:spPr/>
        <p:txBody>
          <a:bodyPr/>
          <a:lstStyle/>
          <a:p>
            <a:fld id="{422A94CF-1AD7-544F-89B2-B23BB4B4769D}" type="slidenum">
              <a:rPr lang="en-US" smtClean="0"/>
              <a:t>23</a:t>
            </a:fld>
            <a:endParaRPr lang="en-US"/>
          </a:p>
        </p:txBody>
      </p:sp>
    </p:spTree>
    <p:extLst>
      <p:ext uri="{BB962C8B-B14F-4D97-AF65-F5344CB8AC3E}">
        <p14:creationId xmlns:p14="http://schemas.microsoft.com/office/powerpoint/2010/main" val="347976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233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5" grpId="0"/>
      <p:bldP spid="26" grpId="0"/>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ular Callout 53"/>
          <p:cNvSpPr/>
          <p:nvPr/>
        </p:nvSpPr>
        <p:spPr>
          <a:xfrm>
            <a:off x="7391400" y="4800600"/>
            <a:ext cx="3733800" cy="914400"/>
          </a:xfrm>
          <a:prstGeom prst="wedgeRoundRectCallout">
            <a:avLst>
              <a:gd name="adj1" fmla="val -141787"/>
              <a:gd name="adj2" fmla="val -64255"/>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19459" name="Rectangle 2"/>
          <p:cNvSpPr>
            <a:spLocks noGrp="1" noChangeArrowheads="1"/>
          </p:cNvSpPr>
          <p:nvPr>
            <p:ph type="title"/>
          </p:nvPr>
        </p:nvSpPr>
        <p:spPr/>
        <p:txBody>
          <a:bodyPr/>
          <a:lstStyle/>
          <a:p>
            <a:r>
              <a:rPr lang="en-US" dirty="0">
                <a:latin typeface="Calibri"/>
                <a:cs typeface="Calibri"/>
              </a:rPr>
              <a:t>Optimality of A* Tree Search: Blocking</a:t>
            </a:r>
          </a:p>
        </p:txBody>
      </p:sp>
      <p:sp>
        <p:nvSpPr>
          <p:cNvPr id="782339" name="Rectangle 3"/>
          <p:cNvSpPr>
            <a:spLocks noGrp="1" noChangeArrowheads="1"/>
          </p:cNvSpPr>
          <p:nvPr>
            <p:ph idx="1"/>
          </p:nvPr>
        </p:nvSpPr>
        <p:spPr>
          <a:xfrm>
            <a:off x="457200" y="1417637"/>
            <a:ext cx="4953000" cy="4525963"/>
          </a:xfrm>
        </p:spPr>
        <p:txBody>
          <a:bodyPr/>
          <a:lstStyle/>
          <a:p>
            <a:pPr eaLnBrk="1" hangingPunct="1">
              <a:buFont typeface="Wingdings" pitchFamily="2" charset="2"/>
              <a:buNone/>
            </a:pPr>
            <a:r>
              <a:rPr lang="en-US" sz="2400" dirty="0">
                <a:latin typeface="Calibri"/>
                <a:cs typeface="Calibri"/>
              </a:rPr>
              <a:t>Proof:</a:t>
            </a:r>
          </a:p>
          <a:p>
            <a:pPr eaLnBrk="1" hangingPunct="1"/>
            <a:r>
              <a:rPr lang="en-US" sz="2400" dirty="0">
                <a:latin typeface="Calibri"/>
                <a:cs typeface="Calibri"/>
              </a:rPr>
              <a:t>Imagine B is on the fringe</a:t>
            </a:r>
          </a:p>
          <a:p>
            <a:r>
              <a:rPr lang="en-US" sz="2400" dirty="0">
                <a:latin typeface="Calibri"/>
                <a:cs typeface="Calibri"/>
              </a:rPr>
              <a:t>Some ancestor </a:t>
            </a:r>
            <a:r>
              <a:rPr lang="en-US" sz="2400" i="1" dirty="0">
                <a:latin typeface="Calibri"/>
                <a:cs typeface="Calibri"/>
              </a:rPr>
              <a:t>n</a:t>
            </a:r>
            <a:r>
              <a:rPr lang="en-US" sz="2400" dirty="0">
                <a:latin typeface="Calibri"/>
                <a:cs typeface="Calibri"/>
              </a:rPr>
              <a:t> of A is on the fringe, too (maybe A!)</a:t>
            </a:r>
          </a:p>
          <a:p>
            <a:pPr eaLnBrk="1" hangingPunct="1"/>
            <a:r>
              <a:rPr lang="en-US" sz="2400" dirty="0">
                <a:latin typeface="Calibri"/>
                <a:cs typeface="Calibri"/>
              </a:rPr>
              <a:t>Claim: </a:t>
            </a:r>
            <a:r>
              <a:rPr lang="en-US" sz="2400" i="1" dirty="0">
                <a:latin typeface="Calibri"/>
                <a:cs typeface="Calibri"/>
              </a:rPr>
              <a:t>n</a:t>
            </a:r>
            <a:r>
              <a:rPr lang="en-US" sz="2400" dirty="0">
                <a:latin typeface="Calibri"/>
                <a:cs typeface="Calibri"/>
              </a:rPr>
              <a:t> will be expanded before B</a:t>
            </a:r>
          </a:p>
          <a:p>
            <a:pPr marL="914376" lvl="1" indent="-457200" eaLnBrk="1" hangingPunct="1">
              <a:buFont typeface="+mj-lt"/>
              <a:buAutoNum type="arabicPeriod"/>
            </a:pPr>
            <a:r>
              <a:rPr lang="en-US" sz="2400" dirty="0">
                <a:latin typeface="Calibri"/>
                <a:cs typeface="Calibri"/>
              </a:rPr>
              <a:t>f(n) is less or equal to f(A)</a:t>
            </a:r>
          </a:p>
          <a:p>
            <a:pPr marL="914376" lvl="1" indent="-457200" eaLnBrk="1" hangingPunct="1">
              <a:buFont typeface="+mj-lt"/>
              <a:buAutoNum type="arabicPeriod"/>
            </a:pPr>
            <a:r>
              <a:rPr lang="en-US" sz="2400" dirty="0">
                <a:latin typeface="Calibri"/>
                <a:cs typeface="Calibri"/>
              </a:rPr>
              <a:t>f(A) is less than f(B)</a:t>
            </a:r>
          </a:p>
          <a:p>
            <a:pPr marL="914376" lvl="1" indent="-457200" eaLnBrk="1" hangingPunct="1">
              <a:buFont typeface="+mj-lt"/>
              <a:buAutoNum type="arabicPeriod"/>
            </a:pPr>
            <a:r>
              <a:rPr lang="en-US" sz="2400" dirty="0">
                <a:latin typeface="Calibri"/>
                <a:cs typeface="Calibri"/>
              </a:rPr>
              <a:t> </a:t>
            </a:r>
            <a:r>
              <a:rPr lang="en-US" sz="2400" i="1" dirty="0">
                <a:latin typeface="Calibri"/>
                <a:cs typeface="Calibri"/>
              </a:rPr>
              <a:t>n</a:t>
            </a:r>
            <a:r>
              <a:rPr lang="en-US" sz="2400" dirty="0">
                <a:latin typeface="Calibri"/>
                <a:cs typeface="Calibri"/>
              </a:rPr>
              <a:t> expands before B</a:t>
            </a:r>
          </a:p>
          <a:p>
            <a:pPr eaLnBrk="1" hangingPunct="1"/>
            <a:r>
              <a:rPr lang="en-US" sz="2400" dirty="0">
                <a:latin typeface="Calibri"/>
                <a:cs typeface="Calibri"/>
              </a:rPr>
              <a:t>All ancestors of A expand before B</a:t>
            </a:r>
          </a:p>
          <a:p>
            <a:pPr eaLnBrk="1" hangingPunct="1"/>
            <a:r>
              <a:rPr lang="en-US" sz="2400" dirty="0">
                <a:latin typeface="Calibri"/>
                <a:cs typeface="Calibri"/>
              </a:rPr>
              <a:t>A expands before B</a:t>
            </a:r>
          </a:p>
          <a:p>
            <a:pPr eaLnBrk="1" hangingPunct="1"/>
            <a:r>
              <a:rPr lang="en-US" sz="2400" dirty="0">
                <a:latin typeface="Calibri"/>
                <a:cs typeface="Calibri"/>
              </a:rPr>
              <a:t>A* search is optimal</a:t>
            </a:r>
          </a:p>
        </p:txBody>
      </p:sp>
      <p:pic>
        <p:nvPicPr>
          <p:cNvPr id="19" name="Picture 18" descr="txp_fig"/>
          <p:cNvPicPr>
            <a:picLocks noChangeAspect="1"/>
          </p:cNvPicPr>
          <p:nvPr>
            <p:custDataLst>
              <p:tags r:id="rId1"/>
            </p:custDataLst>
          </p:nvPr>
        </p:nvPicPr>
        <p:blipFill>
          <a:blip r:embed="rId6" cstate="print"/>
          <a:stretch>
            <a:fillRect/>
          </a:stretch>
        </p:blipFill>
        <p:spPr bwMode="auto">
          <a:xfrm>
            <a:off x="7709669" y="5105400"/>
            <a:ext cx="3110735" cy="318731"/>
          </a:xfrm>
          <a:prstGeom prst="rect">
            <a:avLst/>
          </a:prstGeom>
          <a:noFill/>
          <a:ln/>
          <a:effectLst/>
        </p:spPr>
      </p:pic>
      <p:sp>
        <p:nvSpPr>
          <p:cNvPr id="29" name="Freeform 34"/>
          <p:cNvSpPr>
            <a:spLocks/>
          </p:cNvSpPr>
          <p:nvPr/>
        </p:nvSpPr>
        <p:spPr bwMode="auto">
          <a:xfrm>
            <a:off x="8200864" y="1538287"/>
            <a:ext cx="1931987" cy="2371725"/>
          </a:xfrm>
          <a:custGeom>
            <a:avLst/>
            <a:gdLst>
              <a:gd name="T0" fmla="*/ 2147483647 w 1217"/>
              <a:gd name="T1" fmla="*/ 0 h 1494"/>
              <a:gd name="T2" fmla="*/ 0 w 1217"/>
              <a:gd name="T3" fmla="*/ 2147483647 h 1494"/>
              <a:gd name="T4" fmla="*/ 2147483647 w 1217"/>
              <a:gd name="T5" fmla="*/ 2147483647 h 1494"/>
              <a:gd name="T6" fmla="*/ 2147483647 w 1217"/>
              <a:gd name="T7" fmla="*/ 2147483647 h 1494"/>
              <a:gd name="T8" fmla="*/ 2147483647 w 1217"/>
              <a:gd name="T9" fmla="*/ 2147483647 h 1494"/>
              <a:gd name="T10" fmla="*/ 2147483647 w 1217"/>
              <a:gd name="T11" fmla="*/ 2147483647 h 1494"/>
              <a:gd name="T12" fmla="*/ 2147483647 w 1217"/>
              <a:gd name="T13" fmla="*/ 0 h 1494"/>
              <a:gd name="T14" fmla="*/ 0 60000 65536"/>
              <a:gd name="T15" fmla="*/ 0 60000 65536"/>
              <a:gd name="T16" fmla="*/ 0 60000 65536"/>
              <a:gd name="T17" fmla="*/ 0 60000 65536"/>
              <a:gd name="T18" fmla="*/ 0 60000 65536"/>
              <a:gd name="T19" fmla="*/ 0 60000 65536"/>
              <a:gd name="T20" fmla="*/ 0 60000 65536"/>
              <a:gd name="T21" fmla="*/ 0 w 1217"/>
              <a:gd name="T22" fmla="*/ 0 h 1494"/>
              <a:gd name="T23" fmla="*/ 1217 w 1217"/>
              <a:gd name="T24" fmla="*/ 1494 h 14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7" h="1494">
                <a:moveTo>
                  <a:pt x="386" y="0"/>
                </a:moveTo>
                <a:cubicBezTo>
                  <a:pt x="322" y="114"/>
                  <a:pt x="196" y="352"/>
                  <a:pt x="0" y="682"/>
                </a:cubicBezTo>
                <a:cubicBezTo>
                  <a:pt x="56" y="829"/>
                  <a:pt x="128" y="798"/>
                  <a:pt x="196" y="857"/>
                </a:cubicBezTo>
                <a:cubicBezTo>
                  <a:pt x="264" y="916"/>
                  <a:pt x="308" y="996"/>
                  <a:pt x="407" y="1034"/>
                </a:cubicBezTo>
                <a:cubicBezTo>
                  <a:pt x="506" y="1072"/>
                  <a:pt x="667" y="1035"/>
                  <a:pt x="791" y="1082"/>
                </a:cubicBezTo>
                <a:cubicBezTo>
                  <a:pt x="915" y="1129"/>
                  <a:pt x="1217" y="1494"/>
                  <a:pt x="1152" y="1314"/>
                </a:cubicBezTo>
                <a:cubicBezTo>
                  <a:pt x="1087" y="1134"/>
                  <a:pt x="557" y="274"/>
                  <a:pt x="400" y="0"/>
                </a:cubicBezTo>
              </a:path>
            </a:pathLst>
          </a:custGeom>
          <a:solidFill>
            <a:srgbClr val="C0C0C0"/>
          </a:solidFill>
          <a:ln w="9525">
            <a:solidFill>
              <a:schemeClr val="tx1"/>
            </a:solidFill>
            <a:prstDash val="dash"/>
            <a:round/>
            <a:headEnd/>
            <a:tailEnd/>
          </a:ln>
        </p:spPr>
        <p:txBody>
          <a:bodyPr lIns="91438" tIns="45719" rIns="91438" bIns="45719"/>
          <a:lstStyle/>
          <a:p>
            <a:endParaRPr lang="en-US">
              <a:latin typeface="Calibri"/>
              <a:cs typeface="Calibri"/>
            </a:endParaRPr>
          </a:p>
        </p:txBody>
      </p:sp>
      <p:sp>
        <p:nvSpPr>
          <p:cNvPr id="30" name="Freeform 12"/>
          <p:cNvSpPr>
            <a:spLocks/>
          </p:cNvSpPr>
          <p:nvPr/>
        </p:nvSpPr>
        <p:spPr bwMode="auto">
          <a:xfrm>
            <a:off x="7384889" y="1517651"/>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4" name="Oval 13"/>
          <p:cNvSpPr>
            <a:spLocks noChangeArrowheads="1"/>
          </p:cNvSpPr>
          <p:nvPr/>
        </p:nvSpPr>
        <p:spPr bwMode="auto">
          <a:xfrm>
            <a:off x="8507250" y="1873250"/>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5" name="Oval 14"/>
          <p:cNvSpPr>
            <a:spLocks noChangeArrowheads="1"/>
          </p:cNvSpPr>
          <p:nvPr/>
        </p:nvSpPr>
        <p:spPr bwMode="auto">
          <a:xfrm>
            <a:off x="8983501" y="1863725"/>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6" name="Text Box 15"/>
          <p:cNvSpPr txBox="1">
            <a:spLocks noChangeArrowheads="1"/>
          </p:cNvSpPr>
          <p:nvPr/>
        </p:nvSpPr>
        <p:spPr bwMode="auto">
          <a:xfrm>
            <a:off x="8637425" y="1724024"/>
            <a:ext cx="274639"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a:t>
            </a:r>
          </a:p>
        </p:txBody>
      </p:sp>
      <p:sp>
        <p:nvSpPr>
          <p:cNvPr id="47" name="Oval 16"/>
          <p:cNvSpPr>
            <a:spLocks noChangeArrowheads="1"/>
          </p:cNvSpPr>
          <p:nvPr/>
        </p:nvSpPr>
        <p:spPr bwMode="auto">
          <a:xfrm>
            <a:off x="9989976" y="3560762"/>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8" name="Oval 17"/>
          <p:cNvSpPr>
            <a:spLocks noChangeArrowheads="1"/>
          </p:cNvSpPr>
          <p:nvPr/>
        </p:nvSpPr>
        <p:spPr bwMode="auto">
          <a:xfrm>
            <a:off x="7703976" y="3255962"/>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9" name="Oval 21"/>
          <p:cNvSpPr>
            <a:spLocks noChangeArrowheads="1"/>
          </p:cNvSpPr>
          <p:nvPr/>
        </p:nvSpPr>
        <p:spPr bwMode="auto">
          <a:xfrm>
            <a:off x="8739026" y="1447800"/>
            <a:ext cx="179388"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50" name="Oval 27"/>
          <p:cNvSpPr>
            <a:spLocks noChangeArrowheads="1"/>
          </p:cNvSpPr>
          <p:nvPr/>
        </p:nvSpPr>
        <p:spPr bwMode="auto">
          <a:xfrm>
            <a:off x="8084976" y="2570162"/>
            <a:ext cx="179388" cy="179388"/>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pic>
        <p:nvPicPr>
          <p:cNvPr id="51" name="Picture 29" descr="txp_fig"/>
          <p:cNvPicPr>
            <a:picLocks noChangeAspect="1" noChangeArrowheads="1"/>
          </p:cNvPicPr>
          <p:nvPr>
            <p:custDataLst>
              <p:tags r:id="rId2"/>
            </p:custDataLst>
          </p:nvPr>
        </p:nvPicPr>
        <p:blipFill>
          <a:blip r:embed="rId7" cstate="print"/>
          <a:srcRect/>
          <a:stretch>
            <a:fillRect/>
          </a:stretch>
        </p:blipFill>
        <p:spPr bwMode="auto">
          <a:xfrm>
            <a:off x="7780175" y="2493961"/>
            <a:ext cx="192088" cy="160339"/>
          </a:xfrm>
          <a:prstGeom prst="rect">
            <a:avLst/>
          </a:prstGeom>
          <a:noFill/>
          <a:ln w="9525">
            <a:noFill/>
            <a:miter lim="800000"/>
            <a:headEnd/>
            <a:tailEnd/>
          </a:ln>
        </p:spPr>
      </p:pic>
      <p:pic>
        <p:nvPicPr>
          <p:cNvPr id="52" name="Picture 51" descr="txp_fig"/>
          <p:cNvPicPr>
            <a:picLocks noChangeAspect="1"/>
          </p:cNvPicPr>
          <p:nvPr>
            <p:custDataLst>
              <p:tags r:id="rId3"/>
            </p:custDataLst>
          </p:nvPr>
        </p:nvPicPr>
        <p:blipFill>
          <a:blip r:embed="rId8" cstate="print"/>
          <a:stretch>
            <a:fillRect/>
          </a:stretch>
        </p:blipFill>
        <p:spPr bwMode="auto">
          <a:xfrm>
            <a:off x="10334304" y="3548260"/>
            <a:ext cx="257496" cy="241101"/>
          </a:xfrm>
          <a:prstGeom prst="rect">
            <a:avLst/>
          </a:prstGeom>
          <a:noFill/>
          <a:ln/>
          <a:effectLst/>
        </p:spPr>
      </p:pic>
      <p:sp>
        <p:nvSpPr>
          <p:cNvPr id="23" name="Oval 22"/>
          <p:cNvSpPr/>
          <p:nvPr/>
        </p:nvSpPr>
        <p:spPr>
          <a:xfrm rot="1372885">
            <a:off x="7307550" y="2652452"/>
            <a:ext cx="3645108" cy="95065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pic>
        <p:nvPicPr>
          <p:cNvPr id="20" name="Picture 19" descr="txp_fig"/>
          <p:cNvPicPr>
            <a:picLocks noChangeAspect="1"/>
          </p:cNvPicPr>
          <p:nvPr>
            <p:custDataLst>
              <p:tags r:id="rId4"/>
            </p:custDataLst>
          </p:nvPr>
        </p:nvPicPr>
        <p:blipFill>
          <a:blip r:embed="rId9" cstate="print"/>
          <a:stretch>
            <a:fillRect/>
          </a:stretch>
        </p:blipFill>
        <p:spPr bwMode="auto">
          <a:xfrm>
            <a:off x="7315200" y="3200400"/>
            <a:ext cx="257817" cy="257817"/>
          </a:xfrm>
          <a:prstGeom prst="rect">
            <a:avLst/>
          </a:prstGeom>
          <a:noFill/>
          <a:ln/>
          <a:effectLst/>
        </p:spPr>
      </p:pic>
      <p:sp>
        <p:nvSpPr>
          <p:cNvPr id="2" name="Slide Number Placeholder 1">
            <a:extLst>
              <a:ext uri="{FF2B5EF4-FFF2-40B4-BE49-F238E27FC236}">
                <a16:creationId xmlns:a16="http://schemas.microsoft.com/office/drawing/2014/main" id="{BFFFC657-0FA5-9747-9E25-2FC90052B142}"/>
              </a:ext>
            </a:extLst>
          </p:cNvPr>
          <p:cNvSpPr>
            <a:spLocks noGrp="1"/>
          </p:cNvSpPr>
          <p:nvPr>
            <p:ph type="sldNum" sz="quarter" idx="12"/>
          </p:nvPr>
        </p:nvSpPr>
        <p:spPr/>
        <p:txBody>
          <a:bodyPr/>
          <a:lstStyle/>
          <a:p>
            <a:fld id="{422A94CF-1AD7-544F-89B2-B23BB4B4769D}" type="slidenum">
              <a:rPr lang="en-US" smtClean="0"/>
              <a:t>24</a:t>
            </a:fld>
            <a:endParaRPr lang="en-US"/>
          </a:p>
        </p:txBody>
      </p:sp>
    </p:spTree>
    <p:extLst>
      <p:ext uri="{BB962C8B-B14F-4D97-AF65-F5344CB8AC3E}">
        <p14:creationId xmlns:p14="http://schemas.microsoft.com/office/powerpoint/2010/main" val="1610525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233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33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8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23" grpId="0" animBg="1"/>
      <p:bldP spid="2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a:t>Optimality of A* Tree Search</a:t>
            </a:r>
          </a:p>
        </p:txBody>
      </p:sp>
      <p:sp>
        <p:nvSpPr>
          <p:cNvPr id="26" name="Content Placeholder 25"/>
          <p:cNvSpPr>
            <a:spLocks noGrp="1"/>
          </p:cNvSpPr>
          <p:nvPr>
            <p:ph idx="1"/>
          </p:nvPr>
        </p:nvSpPr>
        <p:spPr/>
        <p:txBody>
          <a:bodyPr/>
          <a:lstStyle/>
          <a:p>
            <a:endParaRPr lang="en-US"/>
          </a:p>
        </p:txBody>
      </p:sp>
      <p:pic>
        <p:nvPicPr>
          <p:cNvPr id="27"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26501" y="1753559"/>
            <a:ext cx="5862797" cy="4222609"/>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8D7BCAA2-8609-A740-A270-3647245E2FEE}"/>
              </a:ext>
            </a:extLst>
          </p:cNvPr>
          <p:cNvSpPr>
            <a:spLocks noGrp="1"/>
          </p:cNvSpPr>
          <p:nvPr>
            <p:ph type="sldNum" sz="quarter" idx="12"/>
          </p:nvPr>
        </p:nvSpPr>
        <p:spPr/>
        <p:txBody>
          <a:bodyPr/>
          <a:lstStyle/>
          <a:p>
            <a:fld id="{422A94CF-1AD7-544F-89B2-B23BB4B4769D}" type="slidenum">
              <a:rPr lang="en-US" smtClean="0"/>
              <a:t>25</a:t>
            </a:fld>
            <a:endParaRPr lang="en-US"/>
          </a:p>
        </p:txBody>
      </p:sp>
    </p:spTree>
    <p:extLst>
      <p:ext uri="{BB962C8B-B14F-4D97-AF65-F5344CB8AC3E}">
        <p14:creationId xmlns:p14="http://schemas.microsoft.com/office/powerpoint/2010/main" val="2849472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a:latin typeface="Calibri"/>
                <a:cs typeface="Calibri"/>
              </a:rPr>
              <a:t>Properties of A*</a:t>
            </a:r>
            <a:br>
              <a:rPr lang="en-US" dirty="0">
                <a:latin typeface="Calibri"/>
                <a:cs typeface="Calibri"/>
              </a:rPr>
            </a:br>
            <a:r>
              <a:rPr lang="en-US" sz="3200" dirty="0">
                <a:latin typeface="Calibri"/>
                <a:cs typeface="Calibri"/>
              </a:rPr>
              <a:t>UCS vs A* Contours</a:t>
            </a:r>
            <a:endParaRPr lang="en-US" dirty="0">
              <a:latin typeface="Calibri"/>
              <a:cs typeface="Calibri"/>
            </a:endParaRPr>
          </a:p>
        </p:txBody>
      </p:sp>
      <p:sp>
        <p:nvSpPr>
          <p:cNvPr id="21509" name="Rectangle 3"/>
          <p:cNvSpPr>
            <a:spLocks noGrp="1" noChangeArrowheads="1"/>
          </p:cNvSpPr>
          <p:nvPr>
            <p:ph idx="1"/>
          </p:nvPr>
        </p:nvSpPr>
        <p:spPr>
          <a:xfrm>
            <a:off x="275431" y="1478597"/>
            <a:ext cx="6530816" cy="4525963"/>
          </a:xfrm>
        </p:spPr>
        <p:txBody>
          <a:bodyPr/>
          <a:lstStyle/>
          <a:p>
            <a:pPr algn="just" eaLnBrk="1" hangingPunct="1"/>
            <a:r>
              <a:rPr lang="en-US" dirty="0">
                <a:latin typeface="Calibri"/>
                <a:cs typeface="Calibri"/>
              </a:rPr>
              <a:t>Uniform-cost </a:t>
            </a:r>
            <a:r>
              <a:rPr lang="en-US" dirty="0">
                <a:solidFill>
                  <a:srgbClr val="C00000"/>
                </a:solidFill>
                <a:latin typeface="Calibri"/>
                <a:cs typeface="Calibri"/>
              </a:rPr>
              <a:t>expands equally</a:t>
            </a:r>
            <a:r>
              <a:rPr lang="en-US" dirty="0">
                <a:latin typeface="Calibri"/>
                <a:cs typeface="Calibri"/>
              </a:rPr>
              <a:t> in all “directions”</a:t>
            </a:r>
          </a:p>
          <a:p>
            <a:pPr lvl="1"/>
            <a:endParaRPr lang="en-US" dirty="0">
              <a:latin typeface="Calibri"/>
              <a:cs typeface="Calibri"/>
            </a:endParaRPr>
          </a:p>
          <a:p>
            <a:pPr lvl="1"/>
            <a:endParaRPr lang="en-US" dirty="0">
              <a:latin typeface="Calibri"/>
              <a:cs typeface="Calibri"/>
            </a:endParaRPr>
          </a:p>
          <a:p>
            <a:pPr lvl="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r>
              <a:rPr lang="en-US" dirty="0">
                <a:latin typeface="Calibri"/>
                <a:cs typeface="Calibri"/>
              </a:rPr>
              <a:t>A* </a:t>
            </a:r>
            <a:r>
              <a:rPr lang="en-US" dirty="0">
                <a:solidFill>
                  <a:srgbClr val="C00000"/>
                </a:solidFill>
                <a:latin typeface="Calibri"/>
                <a:cs typeface="Calibri"/>
              </a:rPr>
              <a:t>expands mainly toward the goal</a:t>
            </a:r>
            <a:r>
              <a:rPr lang="en-US" dirty="0">
                <a:latin typeface="Calibri"/>
                <a:cs typeface="Calibri"/>
              </a:rPr>
              <a:t>, but does hedge its bets to ensure optimality</a:t>
            </a:r>
          </a:p>
        </p:txBody>
      </p:sp>
      <p:grpSp>
        <p:nvGrpSpPr>
          <p:cNvPr id="5" name="Group 4">
            <a:extLst>
              <a:ext uri="{FF2B5EF4-FFF2-40B4-BE49-F238E27FC236}">
                <a16:creationId xmlns:a16="http://schemas.microsoft.com/office/drawing/2014/main" id="{B14173CC-F324-9A44-8BBC-4301C2772CDD}"/>
              </a:ext>
            </a:extLst>
          </p:cNvPr>
          <p:cNvGrpSpPr/>
          <p:nvPr/>
        </p:nvGrpSpPr>
        <p:grpSpPr>
          <a:xfrm>
            <a:off x="7070407" y="1470659"/>
            <a:ext cx="2805113" cy="1771651"/>
            <a:chOff x="7070407" y="1257299"/>
            <a:chExt cx="2805113" cy="1771651"/>
          </a:xfrm>
        </p:grpSpPr>
        <p:sp>
          <p:nvSpPr>
            <p:cNvPr id="21507" name="Oval 8"/>
            <p:cNvSpPr>
              <a:spLocks noChangeArrowheads="1"/>
            </p:cNvSpPr>
            <p:nvPr/>
          </p:nvSpPr>
          <p:spPr bwMode="auto">
            <a:xfrm>
              <a:off x="7070407" y="1257299"/>
              <a:ext cx="1912939" cy="1771651"/>
            </a:xfrm>
            <a:prstGeom prst="ellipse">
              <a:avLst/>
            </a:prstGeom>
            <a:solidFill>
              <a:srgbClr val="C0C0C0"/>
            </a:solidFill>
            <a:ln w="9525">
              <a:solidFill>
                <a:schemeClr val="tx1"/>
              </a:solidFill>
              <a:round/>
              <a:headEnd/>
              <a:tailEnd/>
            </a:ln>
          </p:spPr>
          <p:txBody>
            <a:bodyPr wrap="none" lIns="91438" tIns="45719" rIns="91438" bIns="45719" anchor="ctr"/>
            <a:lstStyle/>
            <a:p>
              <a:endParaRPr lang="en-US" sz="2400">
                <a:latin typeface="Calibri"/>
                <a:cs typeface="Calibri"/>
              </a:endParaRPr>
            </a:p>
          </p:txBody>
        </p:sp>
        <p:sp>
          <p:nvSpPr>
            <p:cNvPr id="21510" name="Oval 4"/>
            <p:cNvSpPr>
              <a:spLocks noChangeArrowheads="1"/>
            </p:cNvSpPr>
            <p:nvPr/>
          </p:nvSpPr>
          <p:spPr bwMode="auto">
            <a:xfrm>
              <a:off x="7973695" y="2033588"/>
              <a:ext cx="163512" cy="153987"/>
            </a:xfrm>
            <a:prstGeom prst="ellipse">
              <a:avLst/>
            </a:prstGeom>
            <a:solidFill>
              <a:srgbClr val="008000"/>
            </a:solidFill>
            <a:ln w="9525">
              <a:solidFill>
                <a:schemeClr val="tx1"/>
              </a:solidFill>
              <a:round/>
              <a:headEnd/>
              <a:tailEnd/>
            </a:ln>
          </p:spPr>
          <p:txBody>
            <a:bodyPr wrap="none" lIns="91438" tIns="45719" rIns="91438" bIns="45719" anchor="ctr"/>
            <a:lstStyle/>
            <a:p>
              <a:endParaRPr lang="en-US" sz="2400">
                <a:latin typeface="Calibri"/>
                <a:cs typeface="Calibri"/>
              </a:endParaRPr>
            </a:p>
          </p:txBody>
        </p:sp>
        <p:sp>
          <p:nvSpPr>
            <p:cNvPr id="21511" name="Text Box 5"/>
            <p:cNvSpPr txBox="1">
              <a:spLocks noChangeArrowheads="1"/>
            </p:cNvSpPr>
            <p:nvPr/>
          </p:nvSpPr>
          <p:spPr bwMode="auto">
            <a:xfrm>
              <a:off x="7208520" y="2149476"/>
              <a:ext cx="914400" cy="461663"/>
            </a:xfrm>
            <a:prstGeom prst="rect">
              <a:avLst/>
            </a:prstGeom>
            <a:noFill/>
            <a:ln w="9525">
              <a:noFill/>
              <a:miter lim="800000"/>
              <a:headEnd/>
              <a:tailEnd/>
            </a:ln>
          </p:spPr>
          <p:txBody>
            <a:bodyPr lIns="91438" tIns="45719" rIns="91438" bIns="45719">
              <a:spAutoFit/>
            </a:bodyPr>
            <a:lstStyle/>
            <a:p>
              <a:pPr>
                <a:spcBef>
                  <a:spcPct val="50000"/>
                </a:spcBef>
              </a:pPr>
              <a:r>
                <a:rPr lang="en-US" sz="2400" dirty="0">
                  <a:latin typeface="Calibri"/>
                  <a:cs typeface="Calibri"/>
                </a:rPr>
                <a:t>Start</a:t>
              </a:r>
            </a:p>
          </p:txBody>
        </p:sp>
        <p:sp>
          <p:nvSpPr>
            <p:cNvPr id="21512" name="Oval 6"/>
            <p:cNvSpPr>
              <a:spLocks noChangeArrowheads="1"/>
            </p:cNvSpPr>
            <p:nvPr/>
          </p:nvSpPr>
          <p:spPr bwMode="auto">
            <a:xfrm>
              <a:off x="8900795" y="2055812"/>
              <a:ext cx="163512" cy="153987"/>
            </a:xfrm>
            <a:prstGeom prst="ellipse">
              <a:avLst/>
            </a:prstGeom>
            <a:solidFill>
              <a:srgbClr val="FF3300"/>
            </a:solidFill>
            <a:ln w="9525">
              <a:solidFill>
                <a:schemeClr val="tx1"/>
              </a:solidFill>
              <a:round/>
              <a:headEnd/>
              <a:tailEnd/>
            </a:ln>
          </p:spPr>
          <p:txBody>
            <a:bodyPr wrap="none" lIns="91438" tIns="45719" rIns="91438" bIns="45719" anchor="ctr"/>
            <a:lstStyle/>
            <a:p>
              <a:endParaRPr lang="en-US" sz="2400">
                <a:latin typeface="Calibri"/>
                <a:cs typeface="Calibri"/>
              </a:endParaRPr>
            </a:p>
          </p:txBody>
        </p:sp>
        <p:sp>
          <p:nvSpPr>
            <p:cNvPr id="21513" name="Text Box 7"/>
            <p:cNvSpPr txBox="1">
              <a:spLocks noChangeArrowheads="1"/>
            </p:cNvSpPr>
            <p:nvPr/>
          </p:nvSpPr>
          <p:spPr bwMode="auto">
            <a:xfrm>
              <a:off x="8961120" y="2173288"/>
              <a:ext cx="914400" cy="461663"/>
            </a:xfrm>
            <a:prstGeom prst="rect">
              <a:avLst/>
            </a:prstGeom>
            <a:noFill/>
            <a:ln w="9525">
              <a:noFill/>
              <a:miter lim="800000"/>
              <a:headEnd/>
              <a:tailEnd/>
            </a:ln>
          </p:spPr>
          <p:txBody>
            <a:bodyPr lIns="91438" tIns="45719" rIns="91438" bIns="45719">
              <a:spAutoFit/>
            </a:bodyPr>
            <a:lstStyle/>
            <a:p>
              <a:pPr>
                <a:spcBef>
                  <a:spcPct val="50000"/>
                </a:spcBef>
              </a:pPr>
              <a:r>
                <a:rPr lang="en-US" sz="2400">
                  <a:latin typeface="Calibri"/>
                  <a:cs typeface="Calibri"/>
                </a:rPr>
                <a:t>Goal</a:t>
              </a:r>
            </a:p>
          </p:txBody>
        </p:sp>
        <p:sp>
          <p:nvSpPr>
            <p:cNvPr id="21514" name="Oval 9"/>
            <p:cNvSpPr>
              <a:spLocks noChangeArrowheads="1"/>
            </p:cNvSpPr>
            <p:nvPr/>
          </p:nvSpPr>
          <p:spPr bwMode="auto">
            <a:xfrm>
              <a:off x="7605396" y="1692274"/>
              <a:ext cx="869951" cy="869951"/>
            </a:xfrm>
            <a:prstGeom prst="ellipse">
              <a:avLst/>
            </a:prstGeom>
            <a:noFill/>
            <a:ln w="9525">
              <a:solidFill>
                <a:schemeClr val="tx1"/>
              </a:solidFill>
              <a:round/>
              <a:headEnd/>
              <a:tailEnd/>
            </a:ln>
          </p:spPr>
          <p:txBody>
            <a:bodyPr wrap="none" lIns="91438" tIns="45719" rIns="91438" bIns="45719" anchor="ctr"/>
            <a:lstStyle/>
            <a:p>
              <a:endParaRPr lang="en-US" sz="2400">
                <a:latin typeface="Calibri"/>
                <a:cs typeface="Calibri"/>
              </a:endParaRPr>
            </a:p>
          </p:txBody>
        </p:sp>
      </p:grpSp>
      <p:grpSp>
        <p:nvGrpSpPr>
          <p:cNvPr id="4" name="Group 3">
            <a:extLst>
              <a:ext uri="{FF2B5EF4-FFF2-40B4-BE49-F238E27FC236}">
                <a16:creationId xmlns:a16="http://schemas.microsoft.com/office/drawing/2014/main" id="{A64C920E-6D5D-BC47-9AB7-1B58C9298A75}"/>
              </a:ext>
            </a:extLst>
          </p:cNvPr>
          <p:cNvGrpSpPr/>
          <p:nvPr/>
        </p:nvGrpSpPr>
        <p:grpSpPr>
          <a:xfrm>
            <a:off x="6780847" y="4879960"/>
            <a:ext cx="2686367" cy="842661"/>
            <a:chOff x="6780847" y="4879960"/>
            <a:chExt cx="2686367" cy="842661"/>
          </a:xfrm>
        </p:grpSpPr>
        <p:sp>
          <p:nvSpPr>
            <p:cNvPr id="21518" name="Text Box 13"/>
            <p:cNvSpPr txBox="1">
              <a:spLocks noChangeArrowheads="1"/>
            </p:cNvSpPr>
            <p:nvPr/>
          </p:nvSpPr>
          <p:spPr bwMode="auto">
            <a:xfrm>
              <a:off x="8552814" y="5260314"/>
              <a:ext cx="914400" cy="461663"/>
            </a:xfrm>
            <a:prstGeom prst="rect">
              <a:avLst/>
            </a:prstGeom>
            <a:noFill/>
            <a:ln w="9525">
              <a:noFill/>
              <a:miter lim="800000"/>
              <a:headEnd/>
              <a:tailEnd/>
            </a:ln>
          </p:spPr>
          <p:txBody>
            <a:bodyPr lIns="91438" tIns="45719" rIns="91438" bIns="45719">
              <a:spAutoFit/>
            </a:bodyPr>
            <a:lstStyle/>
            <a:p>
              <a:pPr>
                <a:spcBef>
                  <a:spcPct val="50000"/>
                </a:spcBef>
              </a:pPr>
              <a:r>
                <a:rPr lang="en-US" sz="2400" dirty="0">
                  <a:latin typeface="Calibri"/>
                  <a:cs typeface="Calibri"/>
                </a:rPr>
                <a:t>Goal</a:t>
              </a:r>
            </a:p>
          </p:txBody>
        </p:sp>
        <p:grpSp>
          <p:nvGrpSpPr>
            <p:cNvPr id="3" name="Group 2">
              <a:extLst>
                <a:ext uri="{FF2B5EF4-FFF2-40B4-BE49-F238E27FC236}">
                  <a16:creationId xmlns:a16="http://schemas.microsoft.com/office/drawing/2014/main" id="{B3C22304-3385-B94E-AF99-627C7C086F85}"/>
                </a:ext>
              </a:extLst>
            </p:cNvPr>
            <p:cNvGrpSpPr/>
            <p:nvPr/>
          </p:nvGrpSpPr>
          <p:grpSpPr>
            <a:xfrm>
              <a:off x="6780847" y="4879960"/>
              <a:ext cx="1995487" cy="842661"/>
              <a:chOff x="6780847" y="4758040"/>
              <a:chExt cx="1995487" cy="842661"/>
            </a:xfrm>
          </p:grpSpPr>
          <p:sp>
            <p:nvSpPr>
              <p:cNvPr id="21506" name="Oval 14"/>
              <p:cNvSpPr>
                <a:spLocks noChangeArrowheads="1"/>
              </p:cNvSpPr>
              <p:nvPr/>
            </p:nvSpPr>
            <p:spPr bwMode="auto">
              <a:xfrm>
                <a:off x="7404734" y="4758040"/>
                <a:ext cx="1284288" cy="627063"/>
              </a:xfrm>
              <a:prstGeom prst="ellipse">
                <a:avLst/>
              </a:prstGeom>
              <a:solidFill>
                <a:srgbClr val="C0C0C0"/>
              </a:solidFill>
              <a:ln w="9525">
                <a:solidFill>
                  <a:schemeClr val="tx1"/>
                </a:solidFill>
                <a:round/>
                <a:headEnd/>
                <a:tailEnd/>
              </a:ln>
            </p:spPr>
            <p:txBody>
              <a:bodyPr wrap="none" lIns="91438" tIns="45719" rIns="91438" bIns="45719" anchor="ctr"/>
              <a:lstStyle/>
              <a:p>
                <a:endParaRPr lang="en-US" sz="2400">
                  <a:latin typeface="Calibri"/>
                  <a:cs typeface="Calibri"/>
                </a:endParaRPr>
              </a:p>
            </p:txBody>
          </p:sp>
          <p:sp>
            <p:nvSpPr>
              <p:cNvPr id="21515" name="Oval 10"/>
              <p:cNvSpPr>
                <a:spLocks noChangeArrowheads="1"/>
              </p:cNvSpPr>
              <p:nvPr/>
            </p:nvSpPr>
            <p:spPr bwMode="auto">
              <a:xfrm>
                <a:off x="7633335" y="4999339"/>
                <a:ext cx="163513" cy="153988"/>
              </a:xfrm>
              <a:prstGeom prst="ellipse">
                <a:avLst/>
              </a:prstGeom>
              <a:solidFill>
                <a:srgbClr val="008000"/>
              </a:solidFill>
              <a:ln w="9525">
                <a:solidFill>
                  <a:schemeClr val="tx1"/>
                </a:solidFill>
                <a:round/>
                <a:headEnd/>
                <a:tailEnd/>
              </a:ln>
            </p:spPr>
            <p:txBody>
              <a:bodyPr wrap="none" lIns="91438" tIns="45719" rIns="91438" bIns="45719" anchor="ctr"/>
              <a:lstStyle/>
              <a:p>
                <a:endParaRPr lang="en-US" sz="2400">
                  <a:latin typeface="Calibri"/>
                  <a:cs typeface="Calibri"/>
                </a:endParaRPr>
              </a:p>
            </p:txBody>
          </p:sp>
          <p:sp>
            <p:nvSpPr>
              <p:cNvPr id="21516" name="Text Box 11"/>
              <p:cNvSpPr txBox="1">
                <a:spLocks noChangeArrowheads="1"/>
              </p:cNvSpPr>
              <p:nvPr/>
            </p:nvSpPr>
            <p:spPr bwMode="auto">
              <a:xfrm>
                <a:off x="6780847" y="5139038"/>
                <a:ext cx="914400" cy="461663"/>
              </a:xfrm>
              <a:prstGeom prst="rect">
                <a:avLst/>
              </a:prstGeom>
              <a:noFill/>
              <a:ln w="9525">
                <a:noFill/>
                <a:miter lim="800000"/>
                <a:headEnd/>
                <a:tailEnd/>
              </a:ln>
            </p:spPr>
            <p:txBody>
              <a:bodyPr lIns="91438" tIns="45719" rIns="91438" bIns="45719">
                <a:spAutoFit/>
              </a:bodyPr>
              <a:lstStyle/>
              <a:p>
                <a:pPr>
                  <a:spcBef>
                    <a:spcPct val="50000"/>
                  </a:spcBef>
                </a:pPr>
                <a:r>
                  <a:rPr lang="en-US" sz="2400" dirty="0">
                    <a:latin typeface="Calibri"/>
                    <a:cs typeface="Calibri"/>
                  </a:rPr>
                  <a:t>Start</a:t>
                </a:r>
              </a:p>
            </p:txBody>
          </p:sp>
          <p:sp>
            <p:nvSpPr>
              <p:cNvPr id="21517" name="Oval 12"/>
              <p:cNvSpPr>
                <a:spLocks noChangeArrowheads="1"/>
              </p:cNvSpPr>
              <p:nvPr/>
            </p:nvSpPr>
            <p:spPr bwMode="auto">
              <a:xfrm>
                <a:off x="8612822" y="4986639"/>
                <a:ext cx="163512" cy="153988"/>
              </a:xfrm>
              <a:prstGeom prst="ellipse">
                <a:avLst/>
              </a:prstGeom>
              <a:solidFill>
                <a:srgbClr val="FF3300"/>
              </a:solidFill>
              <a:ln w="9525">
                <a:solidFill>
                  <a:schemeClr val="tx1"/>
                </a:solidFill>
                <a:round/>
                <a:headEnd/>
                <a:tailEnd/>
              </a:ln>
            </p:spPr>
            <p:txBody>
              <a:bodyPr wrap="none" lIns="91438" tIns="45719" rIns="91438" bIns="45719" anchor="ctr"/>
              <a:lstStyle/>
              <a:p>
                <a:endParaRPr lang="en-US" sz="2400">
                  <a:latin typeface="Calibri"/>
                  <a:cs typeface="Calibri"/>
                </a:endParaRPr>
              </a:p>
            </p:txBody>
          </p:sp>
          <p:sp>
            <p:nvSpPr>
              <p:cNvPr id="21519" name="Oval 15"/>
              <p:cNvSpPr>
                <a:spLocks noChangeArrowheads="1"/>
              </p:cNvSpPr>
              <p:nvPr/>
            </p:nvSpPr>
            <p:spPr bwMode="auto">
              <a:xfrm>
                <a:off x="7525384" y="4834238"/>
                <a:ext cx="869951" cy="457200"/>
              </a:xfrm>
              <a:prstGeom prst="ellipse">
                <a:avLst/>
              </a:prstGeom>
              <a:noFill/>
              <a:ln w="9525">
                <a:solidFill>
                  <a:schemeClr val="tx1"/>
                </a:solidFill>
                <a:round/>
                <a:headEnd/>
                <a:tailEnd/>
              </a:ln>
            </p:spPr>
            <p:txBody>
              <a:bodyPr wrap="none" lIns="91438" tIns="45719" rIns="91438" bIns="45719" anchor="ctr"/>
              <a:lstStyle/>
              <a:p>
                <a:endParaRPr lang="en-US" sz="2400">
                  <a:latin typeface="Calibri"/>
                  <a:cs typeface="Calibri"/>
                </a:endParaRPr>
              </a:p>
            </p:txBody>
          </p:sp>
        </p:grpSp>
      </p:grpSp>
      <p:grpSp>
        <p:nvGrpSpPr>
          <p:cNvPr id="18" name="Group 17">
            <a:extLst>
              <a:ext uri="{FF2B5EF4-FFF2-40B4-BE49-F238E27FC236}">
                <a16:creationId xmlns:a16="http://schemas.microsoft.com/office/drawing/2014/main" id="{B4DD0FF1-CBD9-4946-A180-EE949C239DA2}"/>
              </a:ext>
            </a:extLst>
          </p:cNvPr>
          <p:cNvGrpSpPr/>
          <p:nvPr/>
        </p:nvGrpSpPr>
        <p:grpSpPr>
          <a:xfrm>
            <a:off x="9857882" y="1173870"/>
            <a:ext cx="2015206" cy="1969943"/>
            <a:chOff x="2895600" y="2633664"/>
            <a:chExt cx="2438400" cy="2166937"/>
          </a:xfrm>
        </p:grpSpPr>
        <p:sp>
          <p:nvSpPr>
            <p:cNvPr id="19" name="Freeform 88">
              <a:extLst>
                <a:ext uri="{FF2B5EF4-FFF2-40B4-BE49-F238E27FC236}">
                  <a16:creationId xmlns:a16="http://schemas.microsoft.com/office/drawing/2014/main" id="{581B1F56-12B1-7240-A333-EA730D572B4C}"/>
                </a:ext>
              </a:extLst>
            </p:cNvPr>
            <p:cNvSpPr>
              <a:spLocks/>
            </p:cNvSpPr>
            <p:nvPr/>
          </p:nvSpPr>
          <p:spPr bwMode="auto">
            <a:xfrm>
              <a:off x="2895600" y="2703514"/>
              <a:ext cx="2438400" cy="20970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20" name="Freeform 126">
              <a:extLst>
                <a:ext uri="{FF2B5EF4-FFF2-40B4-BE49-F238E27FC236}">
                  <a16:creationId xmlns:a16="http://schemas.microsoft.com/office/drawing/2014/main" id="{166B053B-6721-0E44-AEC7-3B7A85186A77}"/>
                </a:ext>
              </a:extLst>
            </p:cNvPr>
            <p:cNvSpPr>
              <a:spLocks/>
            </p:cNvSpPr>
            <p:nvPr/>
          </p:nvSpPr>
          <p:spPr bwMode="auto">
            <a:xfrm>
              <a:off x="3429001" y="2667001"/>
              <a:ext cx="1371555" cy="1598510"/>
            </a:xfrm>
            <a:custGeom>
              <a:avLst/>
              <a:gdLst>
                <a:gd name="T0" fmla="*/ 2147483647 w 769"/>
                <a:gd name="T1" fmla="*/ 0 h 1239"/>
                <a:gd name="T2" fmla="*/ 0 w 769"/>
                <a:gd name="T3" fmla="*/ 2147483647 h 1239"/>
                <a:gd name="T4" fmla="*/ 2147483647 w 769"/>
                <a:gd name="T5" fmla="*/ 2147483647 h 1239"/>
                <a:gd name="T6" fmla="*/ 2147483647 w 769"/>
                <a:gd name="T7" fmla="*/ 2147483647 h 1239"/>
                <a:gd name="T8" fmla="*/ 2147483647 w 769"/>
                <a:gd name="T9" fmla="*/ 2147483647 h 1239"/>
                <a:gd name="T10" fmla="*/ 2147483647 w 769"/>
                <a:gd name="T11" fmla="*/ 2147483647 h 1239"/>
                <a:gd name="T12" fmla="*/ 2147483647 w 769"/>
                <a:gd name="T13" fmla="*/ 2147483647 h 1239"/>
                <a:gd name="T14" fmla="*/ 2147483647 w 769"/>
                <a:gd name="T15" fmla="*/ 0 h 1239"/>
                <a:gd name="T16" fmla="*/ 0 60000 65536"/>
                <a:gd name="T17" fmla="*/ 0 60000 65536"/>
                <a:gd name="T18" fmla="*/ 0 60000 65536"/>
                <a:gd name="T19" fmla="*/ 0 60000 65536"/>
                <a:gd name="T20" fmla="*/ 0 60000 65536"/>
                <a:gd name="T21" fmla="*/ 0 60000 65536"/>
                <a:gd name="T22" fmla="*/ 0 60000 65536"/>
                <a:gd name="T23" fmla="*/ 0 60000 65536"/>
                <a:gd name="T24" fmla="*/ 0 w 769"/>
                <a:gd name="T25" fmla="*/ 0 h 1239"/>
                <a:gd name="T26" fmla="*/ 769 w 769"/>
                <a:gd name="T27" fmla="*/ 1239 h 1239"/>
                <a:gd name="connsiteX0" fmla="*/ 5618 w 11235"/>
                <a:gd name="connsiteY0" fmla="*/ 0 h 10000"/>
                <a:gd name="connsiteX1" fmla="*/ 0 w 11235"/>
                <a:gd name="connsiteY1" fmla="*/ 6199 h 10000"/>
                <a:gd name="connsiteX2" fmla="*/ 1873 w 11235"/>
                <a:gd name="connsiteY2" fmla="*/ 6973 h 10000"/>
                <a:gd name="connsiteX3" fmla="*/ 4993 w 11235"/>
                <a:gd name="connsiteY3" fmla="*/ 7748 h 10000"/>
                <a:gd name="connsiteX4" fmla="*/ 6957 w 11235"/>
                <a:gd name="connsiteY4" fmla="*/ 6538 h 10000"/>
                <a:gd name="connsiteX5" fmla="*/ 9272 w 11235"/>
                <a:gd name="connsiteY5" fmla="*/ 9621 h 10000"/>
                <a:gd name="connsiteX6" fmla="*/ 11235 w 11235"/>
                <a:gd name="connsiteY6" fmla="*/ 6199 h 10000"/>
                <a:gd name="connsiteX7" fmla="*/ 5618 w 11235"/>
                <a:gd name="connsiteY7" fmla="*/ 0 h 10000"/>
                <a:gd name="connsiteX0" fmla="*/ 5618 w 11235"/>
                <a:gd name="connsiteY0" fmla="*/ 0 h 8127"/>
                <a:gd name="connsiteX1" fmla="*/ 0 w 11235"/>
                <a:gd name="connsiteY1" fmla="*/ 6199 h 8127"/>
                <a:gd name="connsiteX2" fmla="*/ 1873 w 11235"/>
                <a:gd name="connsiteY2" fmla="*/ 6973 h 8127"/>
                <a:gd name="connsiteX3" fmla="*/ 4993 w 11235"/>
                <a:gd name="connsiteY3" fmla="*/ 7748 h 8127"/>
                <a:gd name="connsiteX4" fmla="*/ 6957 w 11235"/>
                <a:gd name="connsiteY4" fmla="*/ 6538 h 8127"/>
                <a:gd name="connsiteX5" fmla="*/ 9987 w 11235"/>
                <a:gd name="connsiteY5" fmla="*/ 7748 h 8127"/>
                <a:gd name="connsiteX6" fmla="*/ 11235 w 11235"/>
                <a:gd name="connsiteY6" fmla="*/ 6199 h 8127"/>
                <a:gd name="connsiteX7" fmla="*/ 5618 w 11235"/>
                <a:gd name="connsiteY7" fmla="*/ 0 h 8127"/>
                <a:gd name="connsiteX0" fmla="*/ 5000 w 10000"/>
                <a:gd name="connsiteY0" fmla="*/ 0 h 10000"/>
                <a:gd name="connsiteX1" fmla="*/ 0 w 10000"/>
                <a:gd name="connsiteY1" fmla="*/ 7628 h 10000"/>
                <a:gd name="connsiteX2" fmla="*/ 1667 w 10000"/>
                <a:gd name="connsiteY2" fmla="*/ 9057 h 10000"/>
                <a:gd name="connsiteX3" fmla="*/ 4444 w 10000"/>
                <a:gd name="connsiteY3" fmla="*/ 9534 h 10000"/>
                <a:gd name="connsiteX4" fmla="*/ 6192 w 10000"/>
                <a:gd name="connsiteY4" fmla="*/ 8045 h 10000"/>
                <a:gd name="connsiteX5" fmla="*/ 8889 w 10000"/>
                <a:gd name="connsiteY5" fmla="*/ 9534 h 10000"/>
                <a:gd name="connsiteX6" fmla="*/ 10000 w 10000"/>
                <a:gd name="connsiteY6" fmla="*/ 7628 h 10000"/>
                <a:gd name="connsiteX7" fmla="*/ 5000 w 10000"/>
                <a:gd name="connsiteY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5000" y="0"/>
                  </a:moveTo>
                  <a:lnTo>
                    <a:pt x="0" y="7628"/>
                  </a:lnTo>
                  <a:lnTo>
                    <a:pt x="1667" y="9057"/>
                  </a:lnTo>
                  <a:cubicBezTo>
                    <a:pt x="1667" y="9057"/>
                    <a:pt x="3611" y="9851"/>
                    <a:pt x="4444" y="9534"/>
                  </a:cubicBezTo>
                  <a:cubicBezTo>
                    <a:pt x="5197" y="9872"/>
                    <a:pt x="5452" y="8045"/>
                    <a:pt x="6192" y="8045"/>
                  </a:cubicBezTo>
                  <a:cubicBezTo>
                    <a:pt x="6933" y="8045"/>
                    <a:pt x="8530" y="10000"/>
                    <a:pt x="8889" y="9534"/>
                  </a:cubicBezTo>
                  <a:cubicBezTo>
                    <a:pt x="9537" y="8819"/>
                    <a:pt x="9514" y="8243"/>
                    <a:pt x="10000" y="7628"/>
                  </a:cubicBezTo>
                  <a:lnTo>
                    <a:pt x="5000" y="0"/>
                  </a:lnTo>
                  <a:close/>
                </a:path>
              </a:pathLst>
            </a:custGeom>
            <a:solidFill>
              <a:srgbClr val="C0C0C0"/>
            </a:solidFill>
            <a:ln w="9525">
              <a:solidFill>
                <a:schemeClr val="tx1"/>
              </a:solidFill>
              <a:round/>
              <a:headEnd/>
              <a:tailEnd/>
            </a:ln>
          </p:spPr>
          <p:txBody>
            <a:bodyPr lIns="91438" tIns="45719" rIns="91438" bIns="45719"/>
            <a:lstStyle/>
            <a:p>
              <a:endParaRPr lang="en-US">
                <a:latin typeface="Calibri"/>
                <a:cs typeface="Calibri"/>
              </a:endParaRPr>
            </a:p>
          </p:txBody>
        </p:sp>
        <p:sp>
          <p:nvSpPr>
            <p:cNvPr id="21" name="Oval 89">
              <a:extLst>
                <a:ext uri="{FF2B5EF4-FFF2-40B4-BE49-F238E27FC236}">
                  <a16:creationId xmlns:a16="http://schemas.microsoft.com/office/drawing/2014/main" id="{FEC2656F-C6BF-2447-8DDC-F5BA7E7F5ED7}"/>
                </a:ext>
              </a:extLst>
            </p:cNvPr>
            <p:cNvSpPr>
              <a:spLocks noChangeArrowheads="1"/>
            </p:cNvSpPr>
            <p:nvPr/>
          </p:nvSpPr>
          <p:spPr bwMode="auto">
            <a:xfrm>
              <a:off x="3789364" y="3059113"/>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22" name="Oval 90">
              <a:extLst>
                <a:ext uri="{FF2B5EF4-FFF2-40B4-BE49-F238E27FC236}">
                  <a16:creationId xmlns:a16="http://schemas.microsoft.com/office/drawing/2014/main" id="{4CFF3A8A-4365-074A-9AE7-4CDAC19B41C3}"/>
                </a:ext>
              </a:extLst>
            </p:cNvPr>
            <p:cNvSpPr>
              <a:spLocks noChangeArrowheads="1"/>
            </p:cNvSpPr>
            <p:nvPr/>
          </p:nvSpPr>
          <p:spPr bwMode="auto">
            <a:xfrm>
              <a:off x="4265613" y="3049589"/>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23" name="Text Box 91">
              <a:extLst>
                <a:ext uri="{FF2B5EF4-FFF2-40B4-BE49-F238E27FC236}">
                  <a16:creationId xmlns:a16="http://schemas.microsoft.com/office/drawing/2014/main" id="{A949E8BD-C351-1341-BEA4-8F859118BC76}"/>
                </a:ext>
              </a:extLst>
            </p:cNvPr>
            <p:cNvSpPr txBox="1">
              <a:spLocks noChangeArrowheads="1"/>
            </p:cNvSpPr>
            <p:nvPr/>
          </p:nvSpPr>
          <p:spPr bwMode="auto">
            <a:xfrm>
              <a:off x="3919539" y="2909889"/>
              <a:ext cx="274637"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a:t>
              </a:r>
            </a:p>
          </p:txBody>
        </p:sp>
        <p:sp>
          <p:nvSpPr>
            <p:cNvPr id="24" name="Freeform 92">
              <a:extLst>
                <a:ext uri="{FF2B5EF4-FFF2-40B4-BE49-F238E27FC236}">
                  <a16:creationId xmlns:a16="http://schemas.microsoft.com/office/drawing/2014/main" id="{DFC0E37C-460B-C145-936E-5F20E6BFC7B7}"/>
                </a:ext>
              </a:extLst>
            </p:cNvPr>
            <p:cNvSpPr>
              <a:spLocks/>
            </p:cNvSpPr>
            <p:nvPr/>
          </p:nvSpPr>
          <p:spPr bwMode="auto">
            <a:xfrm>
              <a:off x="3902075" y="2863851"/>
              <a:ext cx="444500" cy="88900"/>
            </a:xfrm>
            <a:custGeom>
              <a:avLst/>
              <a:gdLst>
                <a:gd name="T0" fmla="*/ 0 w 280"/>
                <a:gd name="T1" fmla="*/ 2147483647 h 56"/>
                <a:gd name="T2" fmla="*/ 2147483647 w 280"/>
                <a:gd name="T3" fmla="*/ 2147483647 h 56"/>
                <a:gd name="T4" fmla="*/ 2147483647 w 280"/>
                <a:gd name="T5" fmla="*/ 0 h 56"/>
                <a:gd name="T6" fmla="*/ 0 60000 65536"/>
                <a:gd name="T7" fmla="*/ 0 60000 65536"/>
                <a:gd name="T8" fmla="*/ 0 60000 65536"/>
                <a:gd name="T9" fmla="*/ 0 w 280"/>
                <a:gd name="T10" fmla="*/ 0 h 56"/>
                <a:gd name="T11" fmla="*/ 280 w 280"/>
                <a:gd name="T12" fmla="*/ 56 h 56"/>
              </a:gdLst>
              <a:ahLst/>
              <a:cxnLst>
                <a:cxn ang="T6">
                  <a:pos x="T0" y="T1"/>
                </a:cxn>
                <a:cxn ang="T7">
                  <a:pos x="T2" y="T3"/>
                </a:cxn>
                <a:cxn ang="T8">
                  <a:pos x="T4" y="T5"/>
                </a:cxn>
              </a:cxnLst>
              <a:rect l="T9" t="T10" r="T11" b="T12"/>
              <a:pathLst>
                <a:path w="280" h="56">
                  <a:moveTo>
                    <a:pt x="0" y="11"/>
                  </a:moveTo>
                  <a:cubicBezTo>
                    <a:pt x="52" y="33"/>
                    <a:pt x="104" y="56"/>
                    <a:pt x="151" y="54"/>
                  </a:cubicBezTo>
                  <a:cubicBezTo>
                    <a:pt x="198" y="52"/>
                    <a:pt x="239" y="26"/>
                    <a:pt x="280" y="0"/>
                  </a:cubicBezTo>
                </a:path>
              </a:pathLst>
            </a:custGeom>
            <a:noFill/>
            <a:ln w="9525">
              <a:solidFill>
                <a:schemeClr val="tx1"/>
              </a:solidFill>
              <a:round/>
              <a:headEnd/>
              <a:tailEnd type="triangle" w="sm" len="sm"/>
            </a:ln>
          </p:spPr>
          <p:txBody>
            <a:bodyPr lIns="91438" tIns="45719" rIns="91438" bIns="45719"/>
            <a:lstStyle/>
            <a:p>
              <a:endParaRPr lang="en-US">
                <a:latin typeface="Calibri"/>
                <a:cs typeface="Calibri"/>
              </a:endParaRPr>
            </a:p>
          </p:txBody>
        </p:sp>
        <p:sp>
          <p:nvSpPr>
            <p:cNvPr id="25" name="Text Box 93">
              <a:extLst>
                <a:ext uri="{FF2B5EF4-FFF2-40B4-BE49-F238E27FC236}">
                  <a16:creationId xmlns:a16="http://schemas.microsoft.com/office/drawing/2014/main" id="{4209D09F-97A6-C54C-8381-F84E085A41D7}"/>
                </a:ext>
              </a:extLst>
            </p:cNvPr>
            <p:cNvSpPr txBox="1">
              <a:spLocks noChangeArrowheads="1"/>
            </p:cNvSpPr>
            <p:nvPr/>
          </p:nvSpPr>
          <p:spPr bwMode="auto">
            <a:xfrm>
              <a:off x="4303713" y="2662240"/>
              <a:ext cx="298451"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b</a:t>
              </a:r>
            </a:p>
          </p:txBody>
        </p:sp>
        <p:sp>
          <p:nvSpPr>
            <p:cNvPr id="26" name="Oval 95">
              <a:extLst>
                <a:ext uri="{FF2B5EF4-FFF2-40B4-BE49-F238E27FC236}">
                  <a16:creationId xmlns:a16="http://schemas.microsoft.com/office/drawing/2014/main" id="{F3D5D698-C948-6144-BB33-2453D6D27760}"/>
                </a:ext>
              </a:extLst>
            </p:cNvPr>
            <p:cNvSpPr>
              <a:spLocks noChangeArrowheads="1"/>
            </p:cNvSpPr>
            <p:nvPr/>
          </p:nvSpPr>
          <p:spPr bwMode="auto">
            <a:xfrm>
              <a:off x="3962401" y="4079875"/>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27" name="Oval 99">
              <a:extLst>
                <a:ext uri="{FF2B5EF4-FFF2-40B4-BE49-F238E27FC236}">
                  <a16:creationId xmlns:a16="http://schemas.microsoft.com/office/drawing/2014/main" id="{2B4157F4-3E46-5146-816F-B086C2FDC87A}"/>
                </a:ext>
              </a:extLst>
            </p:cNvPr>
            <p:cNvSpPr>
              <a:spLocks noChangeArrowheads="1"/>
            </p:cNvSpPr>
            <p:nvPr/>
          </p:nvSpPr>
          <p:spPr bwMode="auto">
            <a:xfrm>
              <a:off x="4021139" y="2633664"/>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grpSp>
      <p:grpSp>
        <p:nvGrpSpPr>
          <p:cNvPr id="28" name="Group 27">
            <a:extLst>
              <a:ext uri="{FF2B5EF4-FFF2-40B4-BE49-F238E27FC236}">
                <a16:creationId xmlns:a16="http://schemas.microsoft.com/office/drawing/2014/main" id="{BF9C61B3-853D-ED4F-91FD-2748F4694807}"/>
              </a:ext>
            </a:extLst>
          </p:cNvPr>
          <p:cNvGrpSpPr/>
          <p:nvPr/>
        </p:nvGrpSpPr>
        <p:grpSpPr>
          <a:xfrm>
            <a:off x="9946203" y="3868508"/>
            <a:ext cx="1832005" cy="1819721"/>
            <a:chOff x="7010400" y="2598739"/>
            <a:chExt cx="2438400" cy="2201862"/>
          </a:xfrm>
        </p:grpSpPr>
        <p:sp>
          <p:nvSpPr>
            <p:cNvPr id="29" name="Freeform 109">
              <a:extLst>
                <a:ext uri="{FF2B5EF4-FFF2-40B4-BE49-F238E27FC236}">
                  <a16:creationId xmlns:a16="http://schemas.microsoft.com/office/drawing/2014/main" id="{398E19BC-313E-1F4A-A583-9790EB717A62}"/>
                </a:ext>
              </a:extLst>
            </p:cNvPr>
            <p:cNvSpPr>
              <a:spLocks/>
            </p:cNvSpPr>
            <p:nvPr/>
          </p:nvSpPr>
          <p:spPr bwMode="auto">
            <a:xfrm>
              <a:off x="7010400" y="2668589"/>
              <a:ext cx="2438400" cy="2132012"/>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30" name="Freeform 127">
              <a:extLst>
                <a:ext uri="{FF2B5EF4-FFF2-40B4-BE49-F238E27FC236}">
                  <a16:creationId xmlns:a16="http://schemas.microsoft.com/office/drawing/2014/main" id="{042ACD3E-A1FD-2B43-B629-C19AD234A018}"/>
                </a:ext>
              </a:extLst>
            </p:cNvPr>
            <p:cNvSpPr>
              <a:spLocks/>
            </p:cNvSpPr>
            <p:nvPr/>
          </p:nvSpPr>
          <p:spPr bwMode="auto">
            <a:xfrm>
              <a:off x="7848610" y="2667000"/>
              <a:ext cx="762001" cy="1524000"/>
            </a:xfrm>
            <a:custGeom>
              <a:avLst/>
              <a:gdLst>
                <a:gd name="T0" fmla="*/ 2147483647 w 591"/>
                <a:gd name="T1" fmla="*/ 0 h 960"/>
                <a:gd name="T2" fmla="*/ 0 w 591"/>
                <a:gd name="T3" fmla="*/ 2147483647 h 960"/>
                <a:gd name="T4" fmla="*/ 2147483647 w 591"/>
                <a:gd name="T5" fmla="*/ 2147483647 h 960"/>
                <a:gd name="T6" fmla="*/ 2147483647 w 591"/>
                <a:gd name="T7" fmla="*/ 2147483647 h 960"/>
                <a:gd name="T8" fmla="*/ 2147483647 w 591"/>
                <a:gd name="T9" fmla="*/ 2147483647 h 960"/>
                <a:gd name="T10" fmla="*/ 2147483647 w 591"/>
                <a:gd name="T11" fmla="*/ 2147483647 h 960"/>
                <a:gd name="T12" fmla="*/ 2147483647 w 591"/>
                <a:gd name="T13" fmla="*/ 0 h 960"/>
                <a:gd name="T14" fmla="*/ 0 60000 65536"/>
                <a:gd name="T15" fmla="*/ 0 60000 65536"/>
                <a:gd name="T16" fmla="*/ 0 60000 65536"/>
                <a:gd name="T17" fmla="*/ 0 60000 65536"/>
                <a:gd name="T18" fmla="*/ 0 60000 65536"/>
                <a:gd name="T19" fmla="*/ 0 60000 65536"/>
                <a:gd name="T20" fmla="*/ 0 60000 65536"/>
                <a:gd name="T21" fmla="*/ 0 w 591"/>
                <a:gd name="T22" fmla="*/ 0 h 960"/>
                <a:gd name="T23" fmla="*/ 591 w 591"/>
                <a:gd name="T24" fmla="*/ 960 h 960"/>
                <a:gd name="connsiteX0" fmla="*/ 5110 w 9171"/>
                <a:gd name="connsiteY0" fmla="*/ 0 h 10000"/>
                <a:gd name="connsiteX1" fmla="*/ 0 w 9171"/>
                <a:gd name="connsiteY1" fmla="*/ 5510 h 10000"/>
                <a:gd name="connsiteX2" fmla="*/ 2843 w 9171"/>
                <a:gd name="connsiteY2" fmla="*/ 7052 h 10000"/>
                <a:gd name="connsiteX3" fmla="*/ 4298 w 9171"/>
                <a:gd name="connsiteY3" fmla="*/ 10000 h 10000"/>
                <a:gd name="connsiteX4" fmla="*/ 6633 w 9171"/>
                <a:gd name="connsiteY4" fmla="*/ 6573 h 10000"/>
                <a:gd name="connsiteX5" fmla="*/ 9171 w 9171"/>
                <a:gd name="connsiteY5" fmla="*/ 4500 h 10000"/>
                <a:gd name="connsiteX6" fmla="*/ 5110 w 9171"/>
                <a:gd name="connsiteY6" fmla="*/ 0 h 10000"/>
                <a:gd name="connsiteX0" fmla="*/ 5572 w 10000"/>
                <a:gd name="connsiteY0" fmla="*/ 0 h 10000"/>
                <a:gd name="connsiteX1" fmla="*/ 0 w 10000"/>
                <a:gd name="connsiteY1" fmla="*/ 5510 h 10000"/>
                <a:gd name="connsiteX2" fmla="*/ 2915 w 10000"/>
                <a:gd name="connsiteY2" fmla="*/ 7500 h 10000"/>
                <a:gd name="connsiteX3" fmla="*/ 4687 w 10000"/>
                <a:gd name="connsiteY3" fmla="*/ 10000 h 10000"/>
                <a:gd name="connsiteX4" fmla="*/ 7233 w 10000"/>
                <a:gd name="connsiteY4" fmla="*/ 6573 h 10000"/>
                <a:gd name="connsiteX5" fmla="*/ 10000 w 10000"/>
                <a:gd name="connsiteY5" fmla="*/ 4500 h 10000"/>
                <a:gd name="connsiteX6" fmla="*/ 5572 w 10000"/>
                <a:gd name="connsiteY6" fmla="*/ 0 h 10000"/>
                <a:gd name="connsiteX0" fmla="*/ 4428 w 8856"/>
                <a:gd name="connsiteY0" fmla="*/ 0 h 10000"/>
                <a:gd name="connsiteX1" fmla="*/ 0 w 8856"/>
                <a:gd name="connsiteY1" fmla="*/ 4500 h 10000"/>
                <a:gd name="connsiteX2" fmla="*/ 1771 w 8856"/>
                <a:gd name="connsiteY2" fmla="*/ 7500 h 10000"/>
                <a:gd name="connsiteX3" fmla="*/ 3543 w 8856"/>
                <a:gd name="connsiteY3" fmla="*/ 10000 h 10000"/>
                <a:gd name="connsiteX4" fmla="*/ 6089 w 8856"/>
                <a:gd name="connsiteY4" fmla="*/ 6573 h 10000"/>
                <a:gd name="connsiteX5" fmla="*/ 8856 w 8856"/>
                <a:gd name="connsiteY5" fmla="*/ 4500 h 10000"/>
                <a:gd name="connsiteX6" fmla="*/ 4428 w 8856"/>
                <a:gd name="connsiteY6" fmla="*/ 0 h 10000"/>
                <a:gd name="connsiteX0" fmla="*/ 5000 w 10000"/>
                <a:gd name="connsiteY0" fmla="*/ 0 h 10000"/>
                <a:gd name="connsiteX1" fmla="*/ 0 w 10000"/>
                <a:gd name="connsiteY1" fmla="*/ 4500 h 10000"/>
                <a:gd name="connsiteX2" fmla="*/ 2000 w 10000"/>
                <a:gd name="connsiteY2" fmla="*/ 6500 h 10000"/>
                <a:gd name="connsiteX3" fmla="*/ 4001 w 10000"/>
                <a:gd name="connsiteY3" fmla="*/ 10000 h 10000"/>
                <a:gd name="connsiteX4" fmla="*/ 6876 w 10000"/>
                <a:gd name="connsiteY4" fmla="*/ 6573 h 10000"/>
                <a:gd name="connsiteX5" fmla="*/ 10000 w 10000"/>
                <a:gd name="connsiteY5" fmla="*/ 4500 h 10000"/>
                <a:gd name="connsiteX6" fmla="*/ 5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5000" y="0"/>
                  </a:moveTo>
                  <a:cubicBezTo>
                    <a:pt x="3166" y="1479"/>
                    <a:pt x="3041" y="1792"/>
                    <a:pt x="0" y="4500"/>
                  </a:cubicBezTo>
                  <a:cubicBezTo>
                    <a:pt x="958" y="5511"/>
                    <a:pt x="1145" y="5740"/>
                    <a:pt x="2000" y="6500"/>
                  </a:cubicBezTo>
                  <a:cubicBezTo>
                    <a:pt x="2000" y="6500"/>
                    <a:pt x="2416" y="8542"/>
                    <a:pt x="4001" y="10000"/>
                  </a:cubicBezTo>
                  <a:cubicBezTo>
                    <a:pt x="6021" y="8490"/>
                    <a:pt x="5875" y="7490"/>
                    <a:pt x="6876" y="6573"/>
                  </a:cubicBezTo>
                  <a:cubicBezTo>
                    <a:pt x="7875" y="5656"/>
                    <a:pt x="9125" y="5146"/>
                    <a:pt x="10000" y="4500"/>
                  </a:cubicBezTo>
                  <a:cubicBezTo>
                    <a:pt x="7000" y="1750"/>
                    <a:pt x="6250" y="1125"/>
                    <a:pt x="5000" y="0"/>
                  </a:cubicBezTo>
                  <a:close/>
                </a:path>
              </a:pathLst>
            </a:custGeom>
            <a:solidFill>
              <a:srgbClr val="C0C0C0"/>
            </a:solidFill>
            <a:ln w="9525">
              <a:solidFill>
                <a:schemeClr val="tx1"/>
              </a:solidFill>
              <a:round/>
              <a:headEnd/>
              <a:tailEnd/>
            </a:ln>
          </p:spPr>
          <p:txBody>
            <a:bodyPr lIns="91438" tIns="45719" rIns="91438" bIns="45719"/>
            <a:lstStyle/>
            <a:p>
              <a:endParaRPr lang="en-US">
                <a:latin typeface="Calibri"/>
                <a:cs typeface="Calibri"/>
              </a:endParaRPr>
            </a:p>
          </p:txBody>
        </p:sp>
        <p:sp>
          <p:nvSpPr>
            <p:cNvPr id="31" name="Oval 110">
              <a:extLst>
                <a:ext uri="{FF2B5EF4-FFF2-40B4-BE49-F238E27FC236}">
                  <a16:creationId xmlns:a16="http://schemas.microsoft.com/office/drawing/2014/main" id="{A1AECD19-3316-914F-8D64-A8C1DEBB36E3}"/>
                </a:ext>
              </a:extLst>
            </p:cNvPr>
            <p:cNvSpPr>
              <a:spLocks noChangeArrowheads="1"/>
            </p:cNvSpPr>
            <p:nvPr/>
          </p:nvSpPr>
          <p:spPr bwMode="auto">
            <a:xfrm>
              <a:off x="7904164" y="3024189"/>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32" name="Oval 111">
              <a:extLst>
                <a:ext uri="{FF2B5EF4-FFF2-40B4-BE49-F238E27FC236}">
                  <a16:creationId xmlns:a16="http://schemas.microsoft.com/office/drawing/2014/main" id="{621C1FCE-4317-4348-8A02-517B0B4D2FD4}"/>
                </a:ext>
              </a:extLst>
            </p:cNvPr>
            <p:cNvSpPr>
              <a:spLocks noChangeArrowheads="1"/>
            </p:cNvSpPr>
            <p:nvPr/>
          </p:nvSpPr>
          <p:spPr bwMode="auto">
            <a:xfrm>
              <a:off x="8380413" y="3014664"/>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33" name="Text Box 112">
              <a:extLst>
                <a:ext uri="{FF2B5EF4-FFF2-40B4-BE49-F238E27FC236}">
                  <a16:creationId xmlns:a16="http://schemas.microsoft.com/office/drawing/2014/main" id="{FED14865-C647-FD42-BBCD-58CD26FE19D0}"/>
                </a:ext>
              </a:extLst>
            </p:cNvPr>
            <p:cNvSpPr txBox="1">
              <a:spLocks noChangeArrowheads="1"/>
            </p:cNvSpPr>
            <p:nvPr/>
          </p:nvSpPr>
          <p:spPr bwMode="auto">
            <a:xfrm>
              <a:off x="8034339" y="2874964"/>
              <a:ext cx="274637"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a:t>
              </a:r>
            </a:p>
          </p:txBody>
        </p:sp>
        <p:sp>
          <p:nvSpPr>
            <p:cNvPr id="34" name="Freeform 113">
              <a:extLst>
                <a:ext uri="{FF2B5EF4-FFF2-40B4-BE49-F238E27FC236}">
                  <a16:creationId xmlns:a16="http://schemas.microsoft.com/office/drawing/2014/main" id="{27139B93-3AD6-D442-BDAF-3460642D2591}"/>
                </a:ext>
              </a:extLst>
            </p:cNvPr>
            <p:cNvSpPr>
              <a:spLocks/>
            </p:cNvSpPr>
            <p:nvPr/>
          </p:nvSpPr>
          <p:spPr bwMode="auto">
            <a:xfrm>
              <a:off x="8016875" y="2828926"/>
              <a:ext cx="444500" cy="88900"/>
            </a:xfrm>
            <a:custGeom>
              <a:avLst/>
              <a:gdLst>
                <a:gd name="T0" fmla="*/ 0 w 280"/>
                <a:gd name="T1" fmla="*/ 2147483647 h 56"/>
                <a:gd name="T2" fmla="*/ 2147483647 w 280"/>
                <a:gd name="T3" fmla="*/ 2147483647 h 56"/>
                <a:gd name="T4" fmla="*/ 2147483647 w 280"/>
                <a:gd name="T5" fmla="*/ 0 h 56"/>
                <a:gd name="T6" fmla="*/ 0 60000 65536"/>
                <a:gd name="T7" fmla="*/ 0 60000 65536"/>
                <a:gd name="T8" fmla="*/ 0 60000 65536"/>
                <a:gd name="T9" fmla="*/ 0 w 280"/>
                <a:gd name="T10" fmla="*/ 0 h 56"/>
                <a:gd name="T11" fmla="*/ 280 w 280"/>
                <a:gd name="T12" fmla="*/ 56 h 56"/>
              </a:gdLst>
              <a:ahLst/>
              <a:cxnLst>
                <a:cxn ang="T6">
                  <a:pos x="T0" y="T1"/>
                </a:cxn>
                <a:cxn ang="T7">
                  <a:pos x="T2" y="T3"/>
                </a:cxn>
                <a:cxn ang="T8">
                  <a:pos x="T4" y="T5"/>
                </a:cxn>
              </a:cxnLst>
              <a:rect l="T9" t="T10" r="T11" b="T12"/>
              <a:pathLst>
                <a:path w="280" h="56">
                  <a:moveTo>
                    <a:pt x="0" y="11"/>
                  </a:moveTo>
                  <a:cubicBezTo>
                    <a:pt x="52" y="33"/>
                    <a:pt x="104" y="56"/>
                    <a:pt x="151" y="54"/>
                  </a:cubicBezTo>
                  <a:cubicBezTo>
                    <a:pt x="198" y="52"/>
                    <a:pt x="239" y="26"/>
                    <a:pt x="280" y="0"/>
                  </a:cubicBezTo>
                </a:path>
              </a:pathLst>
            </a:custGeom>
            <a:noFill/>
            <a:ln w="9525">
              <a:solidFill>
                <a:schemeClr val="tx1"/>
              </a:solidFill>
              <a:round/>
              <a:headEnd/>
              <a:tailEnd type="triangle" w="sm" len="sm"/>
            </a:ln>
          </p:spPr>
          <p:txBody>
            <a:bodyPr lIns="91438" tIns="45719" rIns="91438" bIns="45719"/>
            <a:lstStyle/>
            <a:p>
              <a:endParaRPr lang="en-US">
                <a:latin typeface="Calibri"/>
                <a:cs typeface="Calibri"/>
              </a:endParaRPr>
            </a:p>
          </p:txBody>
        </p:sp>
        <p:sp>
          <p:nvSpPr>
            <p:cNvPr id="35" name="Text Box 114">
              <a:extLst>
                <a:ext uri="{FF2B5EF4-FFF2-40B4-BE49-F238E27FC236}">
                  <a16:creationId xmlns:a16="http://schemas.microsoft.com/office/drawing/2014/main" id="{4D470B13-FEEC-374F-856A-6E7CBD22B4A7}"/>
                </a:ext>
              </a:extLst>
            </p:cNvPr>
            <p:cNvSpPr txBox="1">
              <a:spLocks noChangeArrowheads="1"/>
            </p:cNvSpPr>
            <p:nvPr/>
          </p:nvSpPr>
          <p:spPr bwMode="auto">
            <a:xfrm>
              <a:off x="8418513" y="2627314"/>
              <a:ext cx="298451"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b</a:t>
              </a:r>
            </a:p>
          </p:txBody>
        </p:sp>
        <p:sp>
          <p:nvSpPr>
            <p:cNvPr id="36" name="Oval 116">
              <a:extLst>
                <a:ext uri="{FF2B5EF4-FFF2-40B4-BE49-F238E27FC236}">
                  <a16:creationId xmlns:a16="http://schemas.microsoft.com/office/drawing/2014/main" id="{4BEE8132-6608-1644-8498-A36FCCFD52E9}"/>
                </a:ext>
              </a:extLst>
            </p:cNvPr>
            <p:cNvSpPr>
              <a:spLocks noChangeArrowheads="1"/>
            </p:cNvSpPr>
            <p:nvPr/>
          </p:nvSpPr>
          <p:spPr bwMode="auto">
            <a:xfrm>
              <a:off x="8135939" y="2598739"/>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37" name="Oval 115">
              <a:extLst>
                <a:ext uri="{FF2B5EF4-FFF2-40B4-BE49-F238E27FC236}">
                  <a16:creationId xmlns:a16="http://schemas.microsoft.com/office/drawing/2014/main" id="{4F5C8E11-FDA6-4448-BE52-1588D6935935}"/>
                </a:ext>
              </a:extLst>
            </p:cNvPr>
            <p:cNvSpPr>
              <a:spLocks noChangeArrowheads="1"/>
            </p:cNvSpPr>
            <p:nvPr/>
          </p:nvSpPr>
          <p:spPr bwMode="auto">
            <a:xfrm>
              <a:off x="8077201" y="4044951"/>
              <a:ext cx="179388"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grpSp>
      <p:sp>
        <p:nvSpPr>
          <p:cNvPr id="6" name="Slide Number Placeholder 5">
            <a:extLst>
              <a:ext uri="{FF2B5EF4-FFF2-40B4-BE49-F238E27FC236}">
                <a16:creationId xmlns:a16="http://schemas.microsoft.com/office/drawing/2014/main" id="{E6D89685-FD6A-3C40-BE81-F6C944E923DD}"/>
              </a:ext>
            </a:extLst>
          </p:cNvPr>
          <p:cNvSpPr>
            <a:spLocks noGrp="1"/>
          </p:cNvSpPr>
          <p:nvPr>
            <p:ph type="sldNum" sz="quarter" idx="12"/>
          </p:nvPr>
        </p:nvSpPr>
        <p:spPr/>
        <p:txBody>
          <a:bodyPr/>
          <a:lstStyle/>
          <a:p>
            <a:fld id="{422A94CF-1AD7-544F-89B2-B23BB4B4769D}" type="slidenum">
              <a:rPr lang="en-US" smtClean="0"/>
              <a:t>26</a:t>
            </a:fld>
            <a:endParaRPr lang="en-US"/>
          </a:p>
        </p:txBody>
      </p:sp>
    </p:spTree>
    <p:extLst>
      <p:ext uri="{BB962C8B-B14F-4D97-AF65-F5344CB8AC3E}">
        <p14:creationId xmlns:p14="http://schemas.microsoft.com/office/powerpoint/2010/main" val="1502541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B980-D423-8749-A94D-81011ECDFE24}"/>
              </a:ext>
            </a:extLst>
          </p:cNvPr>
          <p:cNvSpPr>
            <a:spLocks noGrp="1"/>
          </p:cNvSpPr>
          <p:nvPr>
            <p:ph type="title"/>
          </p:nvPr>
        </p:nvSpPr>
        <p:spPr/>
        <p:txBody>
          <a:bodyPr/>
          <a:lstStyle/>
          <a:p>
            <a:r>
              <a:rPr lang="en-US" dirty="0"/>
              <a:t>Video of Demo Contours (Empty)</a:t>
            </a:r>
          </a:p>
        </p:txBody>
      </p:sp>
      <p:pic>
        <p:nvPicPr>
          <p:cNvPr id="7" name="Picture 6">
            <a:extLst>
              <a:ext uri="{FF2B5EF4-FFF2-40B4-BE49-F238E27FC236}">
                <a16:creationId xmlns:a16="http://schemas.microsoft.com/office/drawing/2014/main" id="{F9B0853C-A5F1-104B-A105-FACF82FCD150}"/>
              </a:ext>
            </a:extLst>
          </p:cNvPr>
          <p:cNvPicPr>
            <a:picLocks noChangeAspect="1"/>
          </p:cNvPicPr>
          <p:nvPr/>
        </p:nvPicPr>
        <p:blipFill>
          <a:blip r:embed="rId2"/>
          <a:stretch>
            <a:fillRect/>
          </a:stretch>
        </p:blipFill>
        <p:spPr>
          <a:xfrm>
            <a:off x="168804" y="1970145"/>
            <a:ext cx="3657600" cy="2917709"/>
          </a:xfrm>
          <a:prstGeom prst="rect">
            <a:avLst/>
          </a:prstGeom>
        </p:spPr>
      </p:pic>
      <p:sp>
        <p:nvSpPr>
          <p:cNvPr id="8" name="Rectangle 7">
            <a:extLst>
              <a:ext uri="{FF2B5EF4-FFF2-40B4-BE49-F238E27FC236}">
                <a16:creationId xmlns:a16="http://schemas.microsoft.com/office/drawing/2014/main" id="{C72D3E6D-038A-E04B-8BE3-E868EBCA93C8}"/>
              </a:ext>
            </a:extLst>
          </p:cNvPr>
          <p:cNvSpPr/>
          <p:nvPr/>
        </p:nvSpPr>
        <p:spPr>
          <a:xfrm>
            <a:off x="1384860" y="4893146"/>
            <a:ext cx="671979" cy="369332"/>
          </a:xfrm>
          <a:prstGeom prst="rect">
            <a:avLst/>
          </a:prstGeom>
        </p:spPr>
        <p:txBody>
          <a:bodyPr wrap="none">
            <a:spAutoFit/>
          </a:bodyPr>
          <a:lstStyle/>
          <a:p>
            <a:r>
              <a:rPr lang="en-US" b="1" dirty="0"/>
              <a:t>UCS</a:t>
            </a:r>
          </a:p>
        </p:txBody>
      </p:sp>
      <p:pic>
        <p:nvPicPr>
          <p:cNvPr id="9" name="Picture 8">
            <a:extLst>
              <a:ext uri="{FF2B5EF4-FFF2-40B4-BE49-F238E27FC236}">
                <a16:creationId xmlns:a16="http://schemas.microsoft.com/office/drawing/2014/main" id="{7AF3CA6C-5274-DD44-BB64-C0198D6611EE}"/>
              </a:ext>
            </a:extLst>
          </p:cNvPr>
          <p:cNvPicPr>
            <a:picLocks noChangeAspect="1"/>
          </p:cNvPicPr>
          <p:nvPr/>
        </p:nvPicPr>
        <p:blipFill>
          <a:blip r:embed="rId3"/>
          <a:stretch>
            <a:fillRect/>
          </a:stretch>
        </p:blipFill>
        <p:spPr>
          <a:xfrm>
            <a:off x="4270461" y="1974088"/>
            <a:ext cx="3657600" cy="2915021"/>
          </a:xfrm>
          <a:prstGeom prst="rect">
            <a:avLst/>
          </a:prstGeom>
        </p:spPr>
      </p:pic>
      <p:sp>
        <p:nvSpPr>
          <p:cNvPr id="10" name="Rectangle 9">
            <a:extLst>
              <a:ext uri="{FF2B5EF4-FFF2-40B4-BE49-F238E27FC236}">
                <a16:creationId xmlns:a16="http://schemas.microsoft.com/office/drawing/2014/main" id="{F8EF7758-944B-C54B-A9AD-3BD205CA350A}"/>
              </a:ext>
            </a:extLst>
          </p:cNvPr>
          <p:cNvSpPr/>
          <p:nvPr/>
        </p:nvSpPr>
        <p:spPr>
          <a:xfrm>
            <a:off x="5625358" y="4893146"/>
            <a:ext cx="979755" cy="369332"/>
          </a:xfrm>
          <a:prstGeom prst="rect">
            <a:avLst/>
          </a:prstGeom>
        </p:spPr>
        <p:txBody>
          <a:bodyPr wrap="none">
            <a:spAutoFit/>
          </a:bodyPr>
          <a:lstStyle/>
          <a:p>
            <a:r>
              <a:rPr lang="en-US" b="1" dirty="0"/>
              <a:t>Greedy</a:t>
            </a:r>
          </a:p>
        </p:txBody>
      </p:sp>
      <p:pic>
        <p:nvPicPr>
          <p:cNvPr id="11" name="Picture 10">
            <a:extLst>
              <a:ext uri="{FF2B5EF4-FFF2-40B4-BE49-F238E27FC236}">
                <a16:creationId xmlns:a16="http://schemas.microsoft.com/office/drawing/2014/main" id="{7D88691A-BF55-EF47-B0FA-BDEB90CFD4F3}"/>
              </a:ext>
            </a:extLst>
          </p:cNvPr>
          <p:cNvPicPr>
            <a:picLocks noChangeAspect="1"/>
          </p:cNvPicPr>
          <p:nvPr/>
        </p:nvPicPr>
        <p:blipFill>
          <a:blip r:embed="rId4"/>
          <a:stretch>
            <a:fillRect/>
          </a:stretch>
        </p:blipFill>
        <p:spPr>
          <a:xfrm>
            <a:off x="8438203" y="1970145"/>
            <a:ext cx="3658965" cy="2917709"/>
          </a:xfrm>
          <a:prstGeom prst="rect">
            <a:avLst/>
          </a:prstGeom>
        </p:spPr>
      </p:pic>
      <p:sp>
        <p:nvSpPr>
          <p:cNvPr id="12" name="Rectangle 11">
            <a:extLst>
              <a:ext uri="{FF2B5EF4-FFF2-40B4-BE49-F238E27FC236}">
                <a16:creationId xmlns:a16="http://schemas.microsoft.com/office/drawing/2014/main" id="{262425B2-EF7F-DB4B-B0F9-C78378EC6649}"/>
              </a:ext>
            </a:extLst>
          </p:cNvPr>
          <p:cNvSpPr/>
          <p:nvPr/>
        </p:nvSpPr>
        <p:spPr>
          <a:xfrm>
            <a:off x="10053524" y="4893146"/>
            <a:ext cx="441146" cy="369332"/>
          </a:xfrm>
          <a:prstGeom prst="rect">
            <a:avLst/>
          </a:prstGeom>
        </p:spPr>
        <p:txBody>
          <a:bodyPr wrap="none">
            <a:spAutoFit/>
          </a:bodyPr>
          <a:lstStyle/>
          <a:p>
            <a:r>
              <a:rPr lang="en-US" b="1" dirty="0"/>
              <a:t>A*</a:t>
            </a:r>
          </a:p>
        </p:txBody>
      </p:sp>
      <p:sp>
        <p:nvSpPr>
          <p:cNvPr id="14" name="Slide Number Placeholder 13">
            <a:extLst>
              <a:ext uri="{FF2B5EF4-FFF2-40B4-BE49-F238E27FC236}">
                <a16:creationId xmlns:a16="http://schemas.microsoft.com/office/drawing/2014/main" id="{067EA33E-A3FF-EC42-B913-D25ED5C8896F}"/>
              </a:ext>
            </a:extLst>
          </p:cNvPr>
          <p:cNvSpPr>
            <a:spLocks noGrp="1"/>
          </p:cNvSpPr>
          <p:nvPr>
            <p:ph type="sldNum" sz="quarter" idx="12"/>
          </p:nvPr>
        </p:nvSpPr>
        <p:spPr/>
        <p:txBody>
          <a:bodyPr/>
          <a:lstStyle/>
          <a:p>
            <a:fld id="{422A94CF-1AD7-544F-89B2-B23BB4B4769D}" type="slidenum">
              <a:rPr lang="en-US" smtClean="0"/>
              <a:t>27</a:t>
            </a:fld>
            <a:endParaRPr lang="en-US"/>
          </a:p>
        </p:txBody>
      </p:sp>
    </p:spTree>
    <p:extLst>
      <p:ext uri="{BB962C8B-B14F-4D97-AF65-F5344CB8AC3E}">
        <p14:creationId xmlns:p14="http://schemas.microsoft.com/office/powerpoint/2010/main" val="2547986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t>A* Applications</a:t>
            </a:r>
          </a:p>
        </p:txBody>
      </p:sp>
      <p:sp>
        <p:nvSpPr>
          <p:cNvPr id="28675" name="Rectangle 3"/>
          <p:cNvSpPr>
            <a:spLocks noGrp="1" noChangeArrowheads="1"/>
          </p:cNvSpPr>
          <p:nvPr>
            <p:ph idx="1"/>
          </p:nvPr>
        </p:nvSpPr>
        <p:spPr/>
        <p:txBody>
          <a:bodyPr/>
          <a:lstStyle/>
          <a:p>
            <a:pPr eaLnBrk="1" hangingPunct="1"/>
            <a:r>
              <a:rPr lang="en-US" dirty="0"/>
              <a:t>Video games</a:t>
            </a:r>
          </a:p>
          <a:p>
            <a:pPr eaLnBrk="1" hangingPunct="1"/>
            <a:r>
              <a:rPr lang="en-US" dirty="0"/>
              <a:t>Pathing / routing problems</a:t>
            </a:r>
          </a:p>
          <a:p>
            <a:pPr eaLnBrk="1" hangingPunct="1"/>
            <a:r>
              <a:rPr lang="en-US" dirty="0"/>
              <a:t>Resource planning problems</a:t>
            </a:r>
          </a:p>
          <a:p>
            <a:pPr eaLnBrk="1" hangingPunct="1"/>
            <a:r>
              <a:rPr lang="en-US" dirty="0"/>
              <a:t>Robot motion planning</a:t>
            </a:r>
          </a:p>
          <a:p>
            <a:pPr eaLnBrk="1" hangingPunct="1"/>
            <a:r>
              <a:rPr lang="en-US" dirty="0"/>
              <a:t>Language analysis</a:t>
            </a:r>
          </a:p>
          <a:p>
            <a:pPr eaLnBrk="1" hangingPunct="1"/>
            <a:r>
              <a:rPr lang="en-US" dirty="0"/>
              <a:t>Machine translation</a:t>
            </a:r>
          </a:p>
          <a:p>
            <a:pPr eaLnBrk="1" hangingPunct="1"/>
            <a:r>
              <a:rPr lang="en-US" dirty="0"/>
              <a:t>Speech recognition</a:t>
            </a:r>
          </a:p>
          <a:p>
            <a:pPr eaLnBrk="1" hangingPunct="1"/>
            <a:r>
              <a:rPr lang="en-US" dirty="0"/>
              <a:t>…</a:t>
            </a:r>
          </a:p>
        </p:txBody>
      </p:sp>
      <p:sp>
        <p:nvSpPr>
          <p:cNvPr id="2" name="Slide Number Placeholder 1">
            <a:extLst>
              <a:ext uri="{FF2B5EF4-FFF2-40B4-BE49-F238E27FC236}">
                <a16:creationId xmlns:a16="http://schemas.microsoft.com/office/drawing/2014/main" id="{4C552BA8-8FD8-ED48-951D-39890BD0F094}"/>
              </a:ext>
            </a:extLst>
          </p:cNvPr>
          <p:cNvSpPr>
            <a:spLocks noGrp="1"/>
          </p:cNvSpPr>
          <p:nvPr>
            <p:ph type="sldNum" sz="quarter" idx="12"/>
          </p:nvPr>
        </p:nvSpPr>
        <p:spPr/>
        <p:txBody>
          <a:bodyPr/>
          <a:lstStyle/>
          <a:p>
            <a:fld id="{422A94CF-1AD7-544F-89B2-B23BB4B4769D}" type="slidenum">
              <a:rPr lang="en-US" smtClean="0"/>
              <a:t>28</a:t>
            </a:fld>
            <a:endParaRPr lang="en-US"/>
          </a:p>
        </p:txBody>
      </p:sp>
    </p:spTree>
    <p:extLst>
      <p:ext uri="{BB962C8B-B14F-4D97-AF65-F5344CB8AC3E}">
        <p14:creationId xmlns:p14="http://schemas.microsoft.com/office/powerpoint/2010/main" val="783637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Creating Admissible Heuristics</a:t>
            </a:r>
          </a:p>
        </p:txBody>
      </p:sp>
      <p:sp>
        <p:nvSpPr>
          <p:cNvPr id="21507" name="Rectangle 3"/>
          <p:cNvSpPr>
            <a:spLocks noGrp="1" noChangeArrowheads="1"/>
          </p:cNvSpPr>
          <p:nvPr>
            <p:ph idx="1"/>
          </p:nvPr>
        </p:nvSpPr>
        <p:spPr/>
        <p:txBody>
          <a:bodyPr/>
          <a:lstStyle/>
          <a:p>
            <a:pPr algn="just" eaLnBrk="1" hangingPunct="1"/>
            <a:r>
              <a:rPr lang="en-US" sz="2800" dirty="0"/>
              <a:t>Most of the work in </a:t>
            </a:r>
            <a:r>
              <a:rPr lang="en-US" sz="2800" dirty="0">
                <a:solidFill>
                  <a:srgbClr val="C00000"/>
                </a:solidFill>
              </a:rPr>
              <a:t>solving hard search problems optimally</a:t>
            </a:r>
            <a:r>
              <a:rPr lang="en-US" sz="2800" dirty="0"/>
              <a:t> is </a:t>
            </a:r>
            <a:r>
              <a:rPr lang="en-US" sz="2800" dirty="0">
                <a:solidFill>
                  <a:srgbClr val="0070C0"/>
                </a:solidFill>
              </a:rPr>
              <a:t>in coming up with admissible heuristics</a:t>
            </a:r>
          </a:p>
          <a:p>
            <a:pPr lvl="3" algn="just"/>
            <a:endParaRPr lang="en-US" sz="1600" dirty="0"/>
          </a:p>
          <a:p>
            <a:pPr algn="just" eaLnBrk="1" hangingPunct="1"/>
            <a:r>
              <a:rPr lang="en-US" sz="2800" dirty="0"/>
              <a:t>Often, admissible heuristics are solutions </a:t>
            </a:r>
            <a:r>
              <a:rPr lang="en-US" sz="2800" dirty="0">
                <a:solidFill>
                  <a:srgbClr val="0070C0"/>
                </a:solidFill>
              </a:rPr>
              <a:t>to </a:t>
            </a:r>
            <a:r>
              <a:rPr lang="en-US" sz="2800" i="1" dirty="0">
                <a:solidFill>
                  <a:srgbClr val="0070C0"/>
                </a:solidFill>
              </a:rPr>
              <a:t>relaxed problems</a:t>
            </a:r>
            <a:r>
              <a:rPr lang="en-US" sz="2800" i="1" dirty="0"/>
              <a:t>, </a:t>
            </a:r>
            <a:r>
              <a:rPr lang="en-US" sz="2800" dirty="0"/>
              <a:t>where new actions are available</a:t>
            </a:r>
            <a:endParaRPr lang="en-US" sz="2800" i="1" dirty="0"/>
          </a:p>
          <a:p>
            <a:pPr lvl="2" algn="just"/>
            <a:endParaRPr lang="en-US" sz="2000" i="1" dirty="0"/>
          </a:p>
          <a:p>
            <a:pPr algn="just" eaLnBrk="1" hangingPunct="1"/>
            <a:endParaRPr lang="en-US" sz="2800" dirty="0"/>
          </a:p>
          <a:p>
            <a:pPr algn="just" eaLnBrk="1" hangingPunct="1"/>
            <a:endParaRPr lang="en-US" sz="2800" dirty="0"/>
          </a:p>
          <a:p>
            <a:pPr algn="just" eaLnBrk="1" hangingPunct="1"/>
            <a:endParaRPr lang="en-US" sz="2800" dirty="0"/>
          </a:p>
          <a:p>
            <a:pPr algn="just" eaLnBrk="1" hangingPunct="1"/>
            <a:endParaRPr lang="en-US" sz="2800" dirty="0"/>
          </a:p>
          <a:p>
            <a:pPr algn="just" eaLnBrk="1" hangingPunct="1"/>
            <a:r>
              <a:rPr lang="en-US" sz="2800" dirty="0"/>
              <a:t>Inadmissible heuristics are often useful too</a:t>
            </a:r>
          </a:p>
        </p:txBody>
      </p:sp>
      <p:grpSp>
        <p:nvGrpSpPr>
          <p:cNvPr id="2" name="Group 9"/>
          <p:cNvGrpSpPr>
            <a:grpSpLocks/>
          </p:cNvGrpSpPr>
          <p:nvPr/>
        </p:nvGrpSpPr>
        <p:grpSpPr bwMode="auto">
          <a:xfrm>
            <a:off x="7068312" y="3746509"/>
            <a:ext cx="4425696" cy="1988661"/>
            <a:chOff x="5067016" y="4038600"/>
            <a:chExt cx="2663541" cy="1197700"/>
          </a:xfrm>
        </p:grpSpPr>
        <p:pic>
          <p:nvPicPr>
            <p:cNvPr id="22536" name="Picture 2" descr="Z:\Shared with PC\smallMaze.png"/>
            <p:cNvPicPr>
              <a:picLocks noChangeAspect="1" noChangeArrowheads="1"/>
            </p:cNvPicPr>
            <p:nvPr/>
          </p:nvPicPr>
          <p:blipFill>
            <a:blip r:embed="rId3" cstate="print"/>
            <a:srcRect/>
            <a:stretch>
              <a:fillRect/>
            </a:stretch>
          </p:blipFill>
          <p:spPr bwMode="auto">
            <a:xfrm>
              <a:off x="5067016" y="4038600"/>
              <a:ext cx="2663541" cy="1197700"/>
            </a:xfrm>
            <a:prstGeom prst="rect">
              <a:avLst/>
            </a:prstGeom>
            <a:noFill/>
            <a:ln w="9525">
              <a:noFill/>
              <a:miter lim="800000"/>
              <a:headEnd/>
              <a:tailEnd/>
            </a:ln>
          </p:spPr>
        </p:pic>
        <p:cxnSp>
          <p:nvCxnSpPr>
            <p:cNvPr id="12" name="Straight Arrow Connector 11"/>
            <p:cNvCxnSpPr/>
            <p:nvPr/>
          </p:nvCxnSpPr>
          <p:spPr bwMode="auto">
            <a:xfrm rot="10800000" flipV="1">
              <a:off x="5236861" y="4473838"/>
              <a:ext cx="1125417" cy="19062"/>
            </a:xfrm>
            <a:prstGeom prst="straightConnector1">
              <a:avLst/>
            </a:prstGeom>
            <a:ln w="57150">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538" name="TextBox 17"/>
            <p:cNvSpPr txBox="1">
              <a:spLocks noChangeArrowheads="1"/>
            </p:cNvSpPr>
            <p:nvPr/>
          </p:nvSpPr>
          <p:spPr bwMode="auto">
            <a:xfrm>
              <a:off x="5388658" y="4569096"/>
              <a:ext cx="399537" cy="381291"/>
            </a:xfrm>
            <a:prstGeom prst="rect">
              <a:avLst/>
            </a:prstGeom>
            <a:noFill/>
            <a:ln w="9525">
              <a:noFill/>
              <a:miter lim="800000"/>
              <a:headEnd/>
              <a:tailEnd/>
            </a:ln>
          </p:spPr>
          <p:txBody>
            <a:bodyPr wrap="none">
              <a:spAutoFit/>
            </a:bodyPr>
            <a:lstStyle/>
            <a:p>
              <a:r>
                <a:rPr lang="en-US" sz="2800" b="1" dirty="0">
                  <a:solidFill>
                    <a:srgbClr val="C00000"/>
                  </a:solidFill>
                  <a:latin typeface="Calibri"/>
                  <a:cs typeface="Calibri"/>
                </a:rPr>
                <a:t>15</a:t>
              </a:r>
            </a:p>
          </p:txBody>
        </p:sp>
        <p:cxnSp>
          <p:nvCxnSpPr>
            <p:cNvPr id="14" name="Straight Arrow Connector 13"/>
            <p:cNvCxnSpPr/>
            <p:nvPr/>
          </p:nvCxnSpPr>
          <p:spPr bwMode="auto">
            <a:xfrm rot="5400000">
              <a:off x="4931082" y="4797091"/>
              <a:ext cx="609969" cy="1588"/>
            </a:xfrm>
            <a:prstGeom prst="straightConnector1">
              <a:avLst/>
            </a:prstGeom>
            <a:ln w="57150">
              <a:solidFill>
                <a:srgbClr val="C0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13" name="Group 12"/>
          <p:cNvGrpSpPr/>
          <p:nvPr/>
        </p:nvGrpSpPr>
        <p:grpSpPr>
          <a:xfrm>
            <a:off x="1577764" y="3471736"/>
            <a:ext cx="4540670" cy="2615029"/>
            <a:chOff x="2743201" y="4111625"/>
            <a:chExt cx="2170113" cy="1374775"/>
          </a:xfrm>
        </p:grpSpPr>
        <p:pic>
          <p:nvPicPr>
            <p:cNvPr id="15" name="Picture 4"/>
            <p:cNvPicPr>
              <a:picLocks noChangeAspect="1" noChangeArrowheads="1"/>
            </p:cNvPicPr>
            <p:nvPr/>
          </p:nvPicPr>
          <p:blipFill>
            <a:blip r:embed="rId4" cstate="print"/>
            <a:srcRect r="22440"/>
            <a:stretch>
              <a:fillRect/>
            </a:stretch>
          </p:blipFill>
          <p:spPr bwMode="auto">
            <a:xfrm>
              <a:off x="2743201" y="4111625"/>
              <a:ext cx="2170113" cy="1374775"/>
            </a:xfrm>
            <a:prstGeom prst="rect">
              <a:avLst/>
            </a:prstGeom>
            <a:noFill/>
            <a:ln w="9525">
              <a:noFill/>
              <a:miter lim="800000"/>
              <a:headEnd/>
              <a:tailEnd/>
            </a:ln>
          </p:spPr>
        </p:pic>
        <p:cxnSp>
          <p:nvCxnSpPr>
            <p:cNvPr id="17" name="Straight Connector 16"/>
            <p:cNvCxnSpPr/>
            <p:nvPr/>
          </p:nvCxnSpPr>
          <p:spPr>
            <a:xfrm>
              <a:off x="2895600" y="4492623"/>
              <a:ext cx="1295400" cy="685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a:spLocks noChangeArrowheads="1"/>
          </p:cNvSpPr>
          <p:nvPr/>
        </p:nvSpPr>
        <p:spPr bwMode="auto">
          <a:xfrm>
            <a:off x="990600" y="3947160"/>
            <a:ext cx="990600" cy="523218"/>
          </a:xfrm>
          <a:prstGeom prst="rect">
            <a:avLst/>
          </a:prstGeom>
          <a:noFill/>
          <a:ln w="9525">
            <a:noFill/>
            <a:miter lim="800000"/>
            <a:headEnd/>
            <a:tailEnd/>
          </a:ln>
        </p:spPr>
        <p:txBody>
          <a:bodyPr wrap="square" lIns="91438" tIns="45719" rIns="91438" bIns="45719">
            <a:spAutoFit/>
          </a:bodyPr>
          <a:lstStyle/>
          <a:p>
            <a:r>
              <a:rPr lang="en-US" sz="2800" dirty="0">
                <a:solidFill>
                  <a:srgbClr val="FF0000"/>
                </a:solidFill>
                <a:latin typeface="Calibri"/>
                <a:cs typeface="Calibri"/>
              </a:rPr>
              <a:t>366</a:t>
            </a:r>
          </a:p>
        </p:txBody>
      </p:sp>
      <p:sp>
        <p:nvSpPr>
          <p:cNvPr id="3" name="Slide Number Placeholder 2">
            <a:extLst>
              <a:ext uri="{FF2B5EF4-FFF2-40B4-BE49-F238E27FC236}">
                <a16:creationId xmlns:a16="http://schemas.microsoft.com/office/drawing/2014/main" id="{3876CE1F-FCE4-954F-A0EC-78168C278D8B}"/>
              </a:ext>
            </a:extLst>
          </p:cNvPr>
          <p:cNvSpPr>
            <a:spLocks noGrp="1"/>
          </p:cNvSpPr>
          <p:nvPr>
            <p:ph type="sldNum" sz="quarter" idx="12"/>
          </p:nvPr>
        </p:nvSpPr>
        <p:spPr/>
        <p:txBody>
          <a:bodyPr/>
          <a:lstStyle/>
          <a:p>
            <a:fld id="{422A94CF-1AD7-544F-89B2-B23BB4B4769D}" type="slidenum">
              <a:rPr lang="en-US" smtClean="0"/>
              <a:t>29</a:t>
            </a:fld>
            <a:endParaRPr lang="en-US"/>
          </a:p>
        </p:txBody>
      </p:sp>
    </p:spTree>
    <p:extLst>
      <p:ext uri="{BB962C8B-B14F-4D97-AF65-F5344CB8AC3E}">
        <p14:creationId xmlns:p14="http://schemas.microsoft.com/office/powerpoint/2010/main" val="22322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Recap: Search</a:t>
            </a:r>
          </a:p>
        </p:txBody>
      </p:sp>
      <p:sp>
        <p:nvSpPr>
          <p:cNvPr id="6147" name="Rectangle 3"/>
          <p:cNvSpPr>
            <a:spLocks noGrp="1" noChangeArrowheads="1"/>
          </p:cNvSpPr>
          <p:nvPr>
            <p:ph idx="1"/>
          </p:nvPr>
        </p:nvSpPr>
        <p:spPr>
          <a:xfrm>
            <a:off x="457200" y="1600200"/>
            <a:ext cx="7696200" cy="4876800"/>
          </a:xfrm>
        </p:spPr>
        <p:txBody>
          <a:bodyPr/>
          <a:lstStyle/>
          <a:p>
            <a:pPr eaLnBrk="1" hangingPunct="1">
              <a:lnSpc>
                <a:spcPct val="90000"/>
              </a:lnSpc>
            </a:pPr>
            <a:r>
              <a:rPr lang="en-US" sz="2000" dirty="0">
                <a:solidFill>
                  <a:srgbClr val="0070C0"/>
                </a:solidFill>
              </a:rPr>
              <a:t>Search problem</a:t>
            </a:r>
            <a:r>
              <a:rPr lang="en-US" sz="2000" dirty="0"/>
              <a:t>:</a:t>
            </a:r>
          </a:p>
          <a:p>
            <a:pPr lvl="1" eaLnBrk="1" hangingPunct="1">
              <a:lnSpc>
                <a:spcPct val="90000"/>
              </a:lnSpc>
            </a:pPr>
            <a:r>
              <a:rPr lang="en-US" sz="1800" dirty="0"/>
              <a:t>States (configurations of the world)</a:t>
            </a:r>
          </a:p>
          <a:p>
            <a:pPr lvl="1" eaLnBrk="1" hangingPunct="1">
              <a:lnSpc>
                <a:spcPct val="90000"/>
              </a:lnSpc>
            </a:pPr>
            <a:r>
              <a:rPr lang="en-US" sz="1800" dirty="0"/>
              <a:t>Actions and costs</a:t>
            </a:r>
          </a:p>
          <a:p>
            <a:pPr lvl="1" eaLnBrk="1" hangingPunct="1">
              <a:lnSpc>
                <a:spcPct val="90000"/>
              </a:lnSpc>
            </a:pPr>
            <a:r>
              <a:rPr lang="en-US" sz="1800" dirty="0"/>
              <a:t>Successor function (world dynamics)</a:t>
            </a:r>
          </a:p>
          <a:p>
            <a:pPr lvl="1" eaLnBrk="1" hangingPunct="1">
              <a:lnSpc>
                <a:spcPct val="90000"/>
              </a:lnSpc>
            </a:pPr>
            <a:r>
              <a:rPr lang="en-US" sz="1800" dirty="0"/>
              <a:t>Start state and goal test</a:t>
            </a:r>
          </a:p>
          <a:p>
            <a:pPr>
              <a:lnSpc>
                <a:spcPct val="90000"/>
              </a:lnSpc>
            </a:pPr>
            <a:endParaRPr lang="en-US" sz="1400" dirty="0"/>
          </a:p>
          <a:p>
            <a:pPr eaLnBrk="1" hangingPunct="1">
              <a:lnSpc>
                <a:spcPct val="90000"/>
              </a:lnSpc>
            </a:pPr>
            <a:r>
              <a:rPr lang="en-US" sz="2000" dirty="0">
                <a:solidFill>
                  <a:srgbClr val="0070C0"/>
                </a:solidFill>
              </a:rPr>
              <a:t>Search tree</a:t>
            </a:r>
            <a:r>
              <a:rPr lang="en-US" sz="2000" dirty="0"/>
              <a:t>:</a:t>
            </a:r>
          </a:p>
          <a:p>
            <a:pPr lvl="1" eaLnBrk="1" hangingPunct="1">
              <a:lnSpc>
                <a:spcPct val="90000"/>
              </a:lnSpc>
            </a:pPr>
            <a:r>
              <a:rPr lang="en-US" sz="1800" dirty="0"/>
              <a:t>Nodes: represent plans for reaching states</a:t>
            </a:r>
          </a:p>
          <a:p>
            <a:pPr lvl="1" eaLnBrk="1" hangingPunct="1">
              <a:lnSpc>
                <a:spcPct val="90000"/>
              </a:lnSpc>
            </a:pPr>
            <a:r>
              <a:rPr lang="en-US" sz="1800" dirty="0"/>
              <a:t>Plans have costs (sum of action costs)</a:t>
            </a:r>
          </a:p>
          <a:p>
            <a:pPr>
              <a:lnSpc>
                <a:spcPct val="90000"/>
              </a:lnSpc>
            </a:pPr>
            <a:endParaRPr lang="en-US" sz="1400" dirty="0"/>
          </a:p>
          <a:p>
            <a:pPr eaLnBrk="1" hangingPunct="1">
              <a:lnSpc>
                <a:spcPct val="90000"/>
              </a:lnSpc>
            </a:pPr>
            <a:r>
              <a:rPr lang="en-US" sz="2000" dirty="0">
                <a:solidFill>
                  <a:srgbClr val="0070C0"/>
                </a:solidFill>
              </a:rPr>
              <a:t>Search algorithm</a:t>
            </a:r>
            <a:r>
              <a:rPr lang="en-US" sz="2000" dirty="0"/>
              <a:t>:</a:t>
            </a:r>
          </a:p>
          <a:p>
            <a:pPr lvl="1" eaLnBrk="1" hangingPunct="1">
              <a:lnSpc>
                <a:spcPct val="90000"/>
              </a:lnSpc>
            </a:pPr>
            <a:r>
              <a:rPr lang="en-US" sz="1800" dirty="0"/>
              <a:t>Systematically builds a search tree</a:t>
            </a:r>
          </a:p>
          <a:p>
            <a:pPr lvl="1" eaLnBrk="1" hangingPunct="1">
              <a:lnSpc>
                <a:spcPct val="90000"/>
              </a:lnSpc>
            </a:pPr>
            <a:r>
              <a:rPr lang="en-US" sz="1800" dirty="0"/>
              <a:t>Chooses an ordering of the fringe (unexplored nodes)</a:t>
            </a:r>
          </a:p>
          <a:p>
            <a:pPr lvl="1" eaLnBrk="1" hangingPunct="1">
              <a:lnSpc>
                <a:spcPct val="90000"/>
              </a:lnSpc>
            </a:pPr>
            <a:r>
              <a:rPr lang="en-US" sz="1800" dirty="0"/>
              <a:t>Optimal: finds least-cost plans</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6857" y="381000"/>
            <a:ext cx="4210399" cy="3161772"/>
          </a:xfrm>
          <a:prstGeom prst="rect">
            <a:avLst/>
          </a:prstGeom>
          <a:noFill/>
        </p:spPr>
      </p:pic>
      <p:sp>
        <p:nvSpPr>
          <p:cNvPr id="2" name="Slide Number Placeholder 1">
            <a:extLst>
              <a:ext uri="{FF2B5EF4-FFF2-40B4-BE49-F238E27FC236}">
                <a16:creationId xmlns:a16="http://schemas.microsoft.com/office/drawing/2014/main" id="{53CE1D0C-8E28-304C-9523-73F35CFB7B6B}"/>
              </a:ext>
            </a:extLst>
          </p:cNvPr>
          <p:cNvSpPr>
            <a:spLocks noGrp="1"/>
          </p:cNvSpPr>
          <p:nvPr>
            <p:ph type="sldNum" sz="quarter" idx="12"/>
          </p:nvPr>
        </p:nvSpPr>
        <p:spPr/>
        <p:txBody>
          <a:bodyPr/>
          <a:lstStyle/>
          <a:p>
            <a:fld id="{422A94CF-1AD7-544F-89B2-B23BB4B4769D}" type="slidenum">
              <a:rPr lang="en-US" smtClean="0"/>
              <a:t>3</a:t>
            </a:fld>
            <a:endParaRPr lang="en-US"/>
          </a:p>
        </p:txBody>
      </p:sp>
      <p:sp>
        <p:nvSpPr>
          <p:cNvPr id="7" name="TextBox 6">
            <a:extLst>
              <a:ext uri="{FF2B5EF4-FFF2-40B4-BE49-F238E27FC236}">
                <a16:creationId xmlns:a16="http://schemas.microsoft.com/office/drawing/2014/main" id="{017E8F50-1F8F-BD44-B570-FFA78347137A}"/>
              </a:ext>
            </a:extLst>
          </p:cNvPr>
          <p:cNvSpPr txBox="1"/>
          <p:nvPr/>
        </p:nvSpPr>
        <p:spPr>
          <a:xfrm>
            <a:off x="8094167" y="5836278"/>
            <a:ext cx="3315955" cy="584775"/>
          </a:xfrm>
          <a:prstGeom prst="rect">
            <a:avLst/>
          </a:prstGeom>
          <a:noFill/>
        </p:spPr>
        <p:txBody>
          <a:bodyPr wrap="square">
            <a:spAutoFit/>
          </a:bodyPr>
          <a:lstStyle/>
          <a:p>
            <a:pPr algn="just" eaLnBrk="1" hangingPunct="1"/>
            <a:r>
              <a:rPr lang="en-US" sz="1600" dirty="0"/>
              <a:t>All these search algorithms are </a:t>
            </a:r>
            <a:r>
              <a:rPr lang="en-US" sz="1600" dirty="0">
                <a:solidFill>
                  <a:srgbClr val="0070C0"/>
                </a:solidFill>
              </a:rPr>
              <a:t>the same </a:t>
            </a:r>
            <a:r>
              <a:rPr lang="en-US" sz="1600" dirty="0">
                <a:solidFill>
                  <a:srgbClr val="C00000"/>
                </a:solidFill>
              </a:rPr>
              <a:t>except</a:t>
            </a:r>
            <a:r>
              <a:rPr lang="en-US" sz="1600" dirty="0">
                <a:solidFill>
                  <a:srgbClr val="0070C0"/>
                </a:solidFill>
              </a:rPr>
              <a:t> for fringe strategies</a:t>
            </a:r>
          </a:p>
        </p:txBody>
      </p:sp>
      <p:pic>
        <p:nvPicPr>
          <p:cNvPr id="8" name="Picture 2">
            <a:extLst>
              <a:ext uri="{FF2B5EF4-FFF2-40B4-BE49-F238E27FC236}">
                <a16:creationId xmlns:a16="http://schemas.microsoft.com/office/drawing/2014/main" id="{C80BED64-1071-FE4F-91D8-E5484719E94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43252" y="3484136"/>
            <a:ext cx="2952252" cy="2296195"/>
          </a:xfrm>
          <a:prstGeom prst="rect">
            <a:avLst/>
          </a:prstGeom>
          <a:noFill/>
        </p:spPr>
      </p:pic>
    </p:spTree>
    <p:extLst>
      <p:ext uri="{BB962C8B-B14F-4D97-AF65-F5344CB8AC3E}">
        <p14:creationId xmlns:p14="http://schemas.microsoft.com/office/powerpoint/2010/main" val="425835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5D4A-231D-F64A-8945-C6EF3125572D}"/>
              </a:ext>
            </a:extLst>
          </p:cNvPr>
          <p:cNvSpPr>
            <a:spLocks noGrp="1"/>
          </p:cNvSpPr>
          <p:nvPr>
            <p:ph type="title"/>
          </p:nvPr>
        </p:nvSpPr>
        <p:spPr/>
        <p:txBody>
          <a:bodyPr/>
          <a:lstStyle/>
          <a:p>
            <a:r>
              <a:rPr lang="en-US" dirty="0"/>
              <a:t>3.6 Heuristic Functions</a:t>
            </a:r>
          </a:p>
        </p:txBody>
      </p:sp>
      <p:sp>
        <p:nvSpPr>
          <p:cNvPr id="3" name="Text Placeholder 2">
            <a:extLst>
              <a:ext uri="{FF2B5EF4-FFF2-40B4-BE49-F238E27FC236}">
                <a16:creationId xmlns:a16="http://schemas.microsoft.com/office/drawing/2014/main" id="{2AC1E0D9-E126-2549-99D3-5CD0EF1F637F}"/>
              </a:ext>
            </a:extLst>
          </p:cNvPr>
          <p:cNvSpPr>
            <a:spLocks noGrp="1"/>
          </p:cNvSpPr>
          <p:nvPr>
            <p:ph type="body" idx="1"/>
          </p:nvPr>
        </p:nvSpPr>
        <p:spPr/>
        <p:txBody>
          <a:bodyPr/>
          <a:lstStyle/>
          <a:p>
            <a:endParaRPr lang="en-US"/>
          </a:p>
        </p:txBody>
      </p:sp>
      <p:sp>
        <p:nvSpPr>
          <p:cNvPr id="5" name="Rectangle 4">
            <a:extLst>
              <a:ext uri="{FF2B5EF4-FFF2-40B4-BE49-F238E27FC236}">
                <a16:creationId xmlns:a16="http://schemas.microsoft.com/office/drawing/2014/main" id="{2C4F617A-31F5-CB48-847B-159F196957BC}"/>
              </a:ext>
            </a:extLst>
          </p:cNvPr>
          <p:cNvSpPr/>
          <p:nvPr/>
        </p:nvSpPr>
        <p:spPr>
          <a:xfrm>
            <a:off x="1584960" y="5122645"/>
            <a:ext cx="10200639" cy="830997"/>
          </a:xfrm>
          <a:prstGeom prst="rect">
            <a:avLst/>
          </a:prstGeom>
        </p:spPr>
        <p:txBody>
          <a:bodyPr wrap="square">
            <a:spAutoFit/>
          </a:bodyPr>
          <a:lstStyle/>
          <a:p>
            <a:pPr algn="just"/>
            <a:r>
              <a:rPr lang="en-US" sz="2400" dirty="0">
                <a:latin typeface="Times" pitchFamily="2" charset="0"/>
              </a:rPr>
              <a:t>In this section, we look at heuristics for the 8-puzzle, in order to shed light on the nature of heuristics in general. </a:t>
            </a:r>
            <a:endParaRPr lang="en-US" sz="2400" dirty="0"/>
          </a:p>
        </p:txBody>
      </p:sp>
      <p:sp>
        <p:nvSpPr>
          <p:cNvPr id="6" name="Slide Number Placeholder 5">
            <a:extLst>
              <a:ext uri="{FF2B5EF4-FFF2-40B4-BE49-F238E27FC236}">
                <a16:creationId xmlns:a16="http://schemas.microsoft.com/office/drawing/2014/main" id="{AED77D01-3408-BA49-A33B-B5925BE9A455}"/>
              </a:ext>
            </a:extLst>
          </p:cNvPr>
          <p:cNvSpPr>
            <a:spLocks noGrp="1"/>
          </p:cNvSpPr>
          <p:nvPr>
            <p:ph type="sldNum" sz="quarter" idx="12"/>
          </p:nvPr>
        </p:nvSpPr>
        <p:spPr/>
        <p:txBody>
          <a:bodyPr/>
          <a:lstStyle/>
          <a:p>
            <a:fld id="{422A94CF-1AD7-544F-89B2-B23BB4B4769D}" type="slidenum">
              <a:rPr lang="en-US" smtClean="0"/>
              <a:t>30</a:t>
            </a:fld>
            <a:endParaRPr lang="en-US"/>
          </a:p>
        </p:txBody>
      </p:sp>
    </p:spTree>
    <p:extLst>
      <p:ext uri="{BB962C8B-B14F-4D97-AF65-F5344CB8AC3E}">
        <p14:creationId xmlns:p14="http://schemas.microsoft.com/office/powerpoint/2010/main" val="249845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Example: 8 Puzzle</a:t>
            </a:r>
          </a:p>
        </p:txBody>
      </p:sp>
      <p:sp>
        <p:nvSpPr>
          <p:cNvPr id="23555" name="Rectangle 3"/>
          <p:cNvSpPr>
            <a:spLocks noGrp="1" noChangeArrowheads="1"/>
          </p:cNvSpPr>
          <p:nvPr>
            <p:ph idx="1"/>
          </p:nvPr>
        </p:nvSpPr>
        <p:spPr>
          <a:xfrm>
            <a:off x="685800" y="4495800"/>
            <a:ext cx="6781800" cy="1630363"/>
          </a:xfrm>
        </p:spPr>
        <p:txBody>
          <a:bodyPr/>
          <a:lstStyle/>
          <a:p>
            <a:pPr eaLnBrk="1" hangingPunct="1">
              <a:lnSpc>
                <a:spcPct val="90000"/>
              </a:lnSpc>
            </a:pPr>
            <a:r>
              <a:rPr lang="en-US" sz="2400" dirty="0"/>
              <a:t>What are the states?</a:t>
            </a:r>
          </a:p>
          <a:p>
            <a:pPr eaLnBrk="1" hangingPunct="1">
              <a:lnSpc>
                <a:spcPct val="90000"/>
              </a:lnSpc>
            </a:pPr>
            <a:r>
              <a:rPr lang="en-US" sz="2400" dirty="0"/>
              <a:t>How many states?</a:t>
            </a:r>
          </a:p>
          <a:p>
            <a:pPr eaLnBrk="1" hangingPunct="1">
              <a:lnSpc>
                <a:spcPct val="90000"/>
              </a:lnSpc>
            </a:pPr>
            <a:r>
              <a:rPr lang="en-US" sz="2400" dirty="0"/>
              <a:t>What are the actions?</a:t>
            </a:r>
          </a:p>
          <a:p>
            <a:pPr eaLnBrk="1" hangingPunct="1">
              <a:lnSpc>
                <a:spcPct val="90000"/>
              </a:lnSpc>
            </a:pPr>
            <a:r>
              <a:rPr lang="en-US" sz="2400" dirty="0"/>
              <a:t>How many successors from the start state?</a:t>
            </a:r>
          </a:p>
          <a:p>
            <a:pPr eaLnBrk="1" hangingPunct="1">
              <a:lnSpc>
                <a:spcPct val="90000"/>
              </a:lnSpc>
            </a:pPr>
            <a:r>
              <a:rPr lang="en-US" sz="2400" dirty="0"/>
              <a:t>What should the costs be?</a:t>
            </a:r>
          </a:p>
        </p:txBody>
      </p:sp>
      <p:grpSp>
        <p:nvGrpSpPr>
          <p:cNvPr id="7" name="Group 6"/>
          <p:cNvGrpSpPr/>
          <p:nvPr/>
        </p:nvGrpSpPr>
        <p:grpSpPr>
          <a:xfrm>
            <a:off x="3424733" y="838200"/>
            <a:ext cx="5338267" cy="4584642"/>
            <a:chOff x="6387246" y="1371600"/>
            <a:chExt cx="6033354" cy="518160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87246" y="1371600"/>
              <a:ext cx="5789731" cy="4838698"/>
            </a:xfrm>
            <a:prstGeom prst="rect">
              <a:avLst/>
            </a:prstGeom>
            <a:noFill/>
          </p:spPr>
        </p:pic>
        <p:sp>
          <p:nvSpPr>
            <p:cNvPr id="6" name="Rectangle 5"/>
            <p:cNvSpPr/>
            <p:nvPr/>
          </p:nvSpPr>
          <p:spPr>
            <a:xfrm>
              <a:off x="10515600" y="4724400"/>
              <a:ext cx="1905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4618" y="1220185"/>
            <a:ext cx="2969363" cy="2543429"/>
          </a:xfrm>
          <a:prstGeom prst="rect">
            <a:avLst/>
          </a:prstGeom>
          <a:noFill/>
        </p:spPr>
      </p:pic>
      <p:sp>
        <p:nvSpPr>
          <p:cNvPr id="9" name="TextBox 8"/>
          <p:cNvSpPr txBox="1"/>
          <p:nvPr/>
        </p:nvSpPr>
        <p:spPr>
          <a:xfrm>
            <a:off x="1219200" y="3733800"/>
            <a:ext cx="1981200" cy="461665"/>
          </a:xfrm>
          <a:prstGeom prst="rect">
            <a:avLst/>
          </a:prstGeom>
          <a:noFill/>
        </p:spPr>
        <p:txBody>
          <a:bodyPr wrap="square" rtlCol="0">
            <a:spAutoFit/>
          </a:bodyPr>
          <a:lstStyle/>
          <a:p>
            <a:r>
              <a:rPr lang="en-US" sz="2400" dirty="0">
                <a:latin typeface="Calibri" pitchFamily="34" charset="0"/>
              </a:rPr>
              <a:t>Start State</a:t>
            </a:r>
          </a:p>
        </p:txBody>
      </p:sp>
      <p:sp>
        <p:nvSpPr>
          <p:cNvPr id="10" name="TextBox 9"/>
          <p:cNvSpPr txBox="1"/>
          <p:nvPr/>
        </p:nvSpPr>
        <p:spPr>
          <a:xfrm>
            <a:off x="9525000" y="3733800"/>
            <a:ext cx="1981200" cy="461665"/>
          </a:xfrm>
          <a:prstGeom prst="rect">
            <a:avLst/>
          </a:prstGeom>
          <a:noFill/>
        </p:spPr>
        <p:txBody>
          <a:bodyPr wrap="square" rtlCol="0">
            <a:spAutoFit/>
          </a:bodyPr>
          <a:lstStyle/>
          <a:p>
            <a:r>
              <a:rPr lang="en-US" sz="2400" dirty="0">
                <a:latin typeface="Calibri" pitchFamily="34" charset="0"/>
              </a:rPr>
              <a:t>Goal State</a:t>
            </a: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88745" y="1219462"/>
            <a:ext cx="3044108" cy="2544875"/>
          </a:xfrm>
          <a:prstGeom prst="rect">
            <a:avLst/>
          </a:prstGeom>
          <a:noFill/>
        </p:spPr>
      </p:pic>
      <p:sp>
        <p:nvSpPr>
          <p:cNvPr id="12" name="TextBox 11"/>
          <p:cNvSpPr txBox="1"/>
          <p:nvPr/>
        </p:nvSpPr>
        <p:spPr>
          <a:xfrm>
            <a:off x="6019800" y="3733800"/>
            <a:ext cx="1981200" cy="461665"/>
          </a:xfrm>
          <a:prstGeom prst="rect">
            <a:avLst/>
          </a:prstGeom>
          <a:noFill/>
        </p:spPr>
        <p:txBody>
          <a:bodyPr wrap="square" rtlCol="0">
            <a:spAutoFit/>
          </a:bodyPr>
          <a:lstStyle/>
          <a:p>
            <a:r>
              <a:rPr lang="en-US" sz="2400" dirty="0">
                <a:latin typeface="Calibri" pitchFamily="34" charset="0"/>
              </a:rPr>
              <a:t>Actions</a:t>
            </a:r>
          </a:p>
        </p:txBody>
      </p:sp>
      <p:sp>
        <p:nvSpPr>
          <p:cNvPr id="2" name="Slide Number Placeholder 1">
            <a:extLst>
              <a:ext uri="{FF2B5EF4-FFF2-40B4-BE49-F238E27FC236}">
                <a16:creationId xmlns:a16="http://schemas.microsoft.com/office/drawing/2014/main" id="{602772C8-DC29-754B-B27F-F092D1E50B09}"/>
              </a:ext>
            </a:extLst>
          </p:cNvPr>
          <p:cNvSpPr>
            <a:spLocks noGrp="1"/>
          </p:cNvSpPr>
          <p:nvPr>
            <p:ph type="sldNum" sz="quarter" idx="12"/>
          </p:nvPr>
        </p:nvSpPr>
        <p:spPr/>
        <p:txBody>
          <a:bodyPr/>
          <a:lstStyle/>
          <a:p>
            <a:fld id="{422A94CF-1AD7-544F-89B2-B23BB4B4769D}" type="slidenum">
              <a:rPr lang="en-US" smtClean="0"/>
              <a:t>31</a:t>
            </a:fld>
            <a:endParaRPr lang="en-US"/>
          </a:p>
        </p:txBody>
      </p:sp>
    </p:spTree>
    <p:extLst>
      <p:ext uri="{BB962C8B-B14F-4D97-AF65-F5344CB8AC3E}">
        <p14:creationId xmlns:p14="http://schemas.microsoft.com/office/powerpoint/2010/main" val="4257631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8 Puzzle I</a:t>
            </a:r>
          </a:p>
        </p:txBody>
      </p:sp>
      <p:sp>
        <p:nvSpPr>
          <p:cNvPr id="819203" name="Rectangle 3"/>
          <p:cNvSpPr>
            <a:spLocks noGrp="1" noChangeArrowheads="1"/>
          </p:cNvSpPr>
          <p:nvPr>
            <p:ph idx="1"/>
          </p:nvPr>
        </p:nvSpPr>
        <p:spPr>
          <a:xfrm>
            <a:off x="381000" y="1295400"/>
            <a:ext cx="6324600" cy="4525963"/>
          </a:xfrm>
        </p:spPr>
        <p:txBody>
          <a:bodyPr/>
          <a:lstStyle/>
          <a:p>
            <a:pPr eaLnBrk="1" hangingPunct="1"/>
            <a:r>
              <a:rPr lang="en-US" sz="2800" dirty="0"/>
              <a:t>Heuristic: Number of tiles misplaced</a:t>
            </a:r>
          </a:p>
          <a:p>
            <a:pPr eaLnBrk="1" hangingPunct="1"/>
            <a:r>
              <a:rPr lang="en-US" sz="2800" dirty="0"/>
              <a:t>Why is it admissible?</a:t>
            </a:r>
          </a:p>
          <a:p>
            <a:pPr eaLnBrk="1" hangingPunct="1"/>
            <a:r>
              <a:rPr lang="en-US" sz="2800" dirty="0"/>
              <a:t>h(start) =</a:t>
            </a:r>
          </a:p>
          <a:p>
            <a:pPr eaLnBrk="1" hangingPunct="1"/>
            <a:r>
              <a:rPr lang="en-US" sz="2800" dirty="0"/>
              <a:t>This is a </a:t>
            </a:r>
            <a:r>
              <a:rPr lang="en-US" sz="2800" i="1" dirty="0"/>
              <a:t>relaxed-problem</a:t>
            </a:r>
            <a:r>
              <a:rPr lang="en-US" sz="2800" dirty="0"/>
              <a:t> heuristic</a:t>
            </a:r>
          </a:p>
        </p:txBody>
      </p:sp>
      <p:sp>
        <p:nvSpPr>
          <p:cNvPr id="819206" name="Text Box 6"/>
          <p:cNvSpPr txBox="1">
            <a:spLocks noChangeArrowheads="1"/>
          </p:cNvSpPr>
          <p:nvPr/>
        </p:nvSpPr>
        <p:spPr bwMode="auto">
          <a:xfrm>
            <a:off x="2133600" y="2286000"/>
            <a:ext cx="990600" cy="584773"/>
          </a:xfrm>
          <a:prstGeom prst="rect">
            <a:avLst/>
          </a:prstGeom>
          <a:noFill/>
          <a:ln w="9525">
            <a:noFill/>
            <a:miter lim="800000"/>
            <a:headEnd/>
            <a:tailEnd/>
          </a:ln>
        </p:spPr>
        <p:txBody>
          <a:bodyPr lIns="91438" tIns="45719" rIns="91438" bIns="45719">
            <a:spAutoFit/>
          </a:bodyPr>
          <a:lstStyle/>
          <a:p>
            <a:pPr>
              <a:spcBef>
                <a:spcPct val="50000"/>
              </a:spcBef>
            </a:pPr>
            <a:r>
              <a:rPr lang="en-US" sz="3200" dirty="0">
                <a:solidFill>
                  <a:schemeClr val="accent2"/>
                </a:solidFill>
                <a:latin typeface="Calibri" pitchFamily="34" charset="0"/>
              </a:rPr>
              <a:t>8</a:t>
            </a:r>
          </a:p>
        </p:txBody>
      </p:sp>
      <p:graphicFrame>
        <p:nvGraphicFramePr>
          <p:cNvPr id="819294" name="Group 94"/>
          <p:cNvGraphicFramePr>
            <a:graphicFrameLocks noGrp="1"/>
          </p:cNvGraphicFramePr>
          <p:nvPr/>
        </p:nvGraphicFramePr>
        <p:xfrm>
          <a:off x="6400800" y="4112577"/>
          <a:ext cx="5029200" cy="2212023"/>
        </p:xfrm>
        <a:graphic>
          <a:graphicData uri="http://schemas.openxmlformats.org/drawingml/2006/table">
            <a:tbl>
              <a:tblPr/>
              <a:tblGrid>
                <a:gridCol w="990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74453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400" b="0" i="0" u="none" strike="noStrike" cap="none" normalizeH="0" baseline="0" dirty="0">
                        <a:ln>
                          <a:noFill/>
                        </a:ln>
                        <a:solidFill>
                          <a:schemeClr val="accent2"/>
                        </a:solidFill>
                        <a:effectLst/>
                        <a:latin typeface="Calibri"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Average nodes expanded when the optimal path has…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846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400" b="0" i="0" u="none" strike="noStrike" cap="none" normalizeH="0" baseline="0" dirty="0">
                        <a:ln>
                          <a:noFill/>
                        </a:ln>
                        <a:solidFill>
                          <a:schemeClr val="accent2"/>
                        </a:solidFill>
                        <a:effectLst/>
                        <a:latin typeface="Calibri"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…4 steps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…8 steps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…12 steps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UCS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6,300</a:t>
                      </a:r>
                      <a:endParaRPr kumimoji="0" lang="en-US" sz="2400" b="0" i="0" u="none" strike="noStrike" cap="none" normalizeH="0" baseline="30000" dirty="0">
                        <a:ln>
                          <a:noFill/>
                        </a:ln>
                        <a:solidFill>
                          <a:schemeClr val="accent2"/>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3.6 x 10</a:t>
                      </a:r>
                      <a:r>
                        <a:rPr kumimoji="0" lang="en-US" sz="2400" b="0" i="0" u="none" strike="noStrike" cap="none" normalizeH="0" baseline="30000" dirty="0">
                          <a:ln>
                            <a:noFill/>
                          </a:ln>
                          <a:solidFill>
                            <a:schemeClr val="accent2"/>
                          </a:solidFill>
                          <a:effectLst/>
                          <a:latin typeface="Calibri"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4746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TILES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accent2"/>
                          </a:solidFill>
                          <a:effectLst/>
                          <a:latin typeface="Calibri" pitchFamily="34" charset="0"/>
                        </a:rPr>
                        <a:t>227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890" y="3489471"/>
            <a:ext cx="5510086" cy="3138194"/>
          </a:xfrm>
          <a:prstGeom prst="rect">
            <a:avLst/>
          </a:prstGeom>
          <a:noFill/>
        </p:spPr>
      </p:pic>
      <p:grpSp>
        <p:nvGrpSpPr>
          <p:cNvPr id="11" name="Group 10"/>
          <p:cNvGrpSpPr/>
          <p:nvPr/>
        </p:nvGrpSpPr>
        <p:grpSpPr>
          <a:xfrm>
            <a:off x="6324601" y="1219414"/>
            <a:ext cx="5333998" cy="2536188"/>
            <a:chOff x="533401" y="1219446"/>
            <a:chExt cx="6113461" cy="2906804"/>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401" y="1219446"/>
              <a:ext cx="6113461" cy="2544905"/>
            </a:xfrm>
            <a:prstGeom prst="rect">
              <a:avLst/>
            </a:prstGeom>
            <a:noFill/>
          </p:spPr>
        </p:pic>
        <p:sp>
          <p:nvSpPr>
            <p:cNvPr id="9" name="TextBox 8"/>
            <p:cNvSpPr txBox="1"/>
            <p:nvPr/>
          </p:nvSpPr>
          <p:spPr>
            <a:xfrm>
              <a:off x="1259591" y="3639596"/>
              <a:ext cx="1981200" cy="461665"/>
            </a:xfrm>
            <a:prstGeom prst="rect">
              <a:avLst/>
            </a:prstGeom>
            <a:noFill/>
          </p:spPr>
          <p:txBody>
            <a:bodyPr wrap="square" rtlCol="0">
              <a:spAutoFit/>
            </a:bodyPr>
            <a:lstStyle/>
            <a:p>
              <a:r>
                <a:rPr lang="en-US" sz="2000" dirty="0">
                  <a:latin typeface="Calibri" pitchFamily="34" charset="0"/>
                </a:rPr>
                <a:t>Start State</a:t>
              </a:r>
            </a:p>
          </p:txBody>
        </p:sp>
        <p:sp>
          <p:nvSpPr>
            <p:cNvPr id="10" name="TextBox 9"/>
            <p:cNvSpPr txBox="1"/>
            <p:nvPr/>
          </p:nvSpPr>
          <p:spPr>
            <a:xfrm>
              <a:off x="4376148" y="3664585"/>
              <a:ext cx="1981200" cy="461665"/>
            </a:xfrm>
            <a:prstGeom prst="rect">
              <a:avLst/>
            </a:prstGeom>
            <a:noFill/>
          </p:spPr>
          <p:txBody>
            <a:bodyPr wrap="square" rtlCol="0">
              <a:spAutoFit/>
            </a:bodyPr>
            <a:lstStyle/>
            <a:p>
              <a:r>
                <a:rPr lang="en-US" sz="2000" dirty="0">
                  <a:latin typeface="Calibri" pitchFamily="34" charset="0"/>
                </a:rPr>
                <a:t>Goal State</a:t>
              </a:r>
            </a:p>
          </p:txBody>
        </p:sp>
      </p:grpSp>
      <p:sp>
        <p:nvSpPr>
          <p:cNvPr id="12" name="TextBox 11"/>
          <p:cNvSpPr txBox="1"/>
          <p:nvPr/>
        </p:nvSpPr>
        <p:spPr>
          <a:xfrm>
            <a:off x="9067800" y="6553200"/>
            <a:ext cx="3124200" cy="369332"/>
          </a:xfrm>
          <a:prstGeom prst="rect">
            <a:avLst/>
          </a:prstGeom>
          <a:noFill/>
        </p:spPr>
        <p:txBody>
          <a:bodyPr wrap="square" rtlCol="0">
            <a:spAutoFit/>
          </a:bodyPr>
          <a:lstStyle/>
          <a:p>
            <a:pPr algn="r"/>
            <a:r>
              <a:rPr lang="en-US" dirty="0">
                <a:latin typeface="Calibri" pitchFamily="34" charset="0"/>
              </a:rPr>
              <a:t>Statistics from Andrew Moore</a:t>
            </a:r>
          </a:p>
        </p:txBody>
      </p:sp>
      <p:sp>
        <p:nvSpPr>
          <p:cNvPr id="2" name="Slide Number Placeholder 1">
            <a:extLst>
              <a:ext uri="{FF2B5EF4-FFF2-40B4-BE49-F238E27FC236}">
                <a16:creationId xmlns:a16="http://schemas.microsoft.com/office/drawing/2014/main" id="{8D5FA3E8-98AB-1C4A-B582-2CE1AA6EF36C}"/>
              </a:ext>
            </a:extLst>
          </p:cNvPr>
          <p:cNvSpPr>
            <a:spLocks noGrp="1"/>
          </p:cNvSpPr>
          <p:nvPr>
            <p:ph type="sldNum" sz="quarter" idx="12"/>
          </p:nvPr>
        </p:nvSpPr>
        <p:spPr/>
        <p:txBody>
          <a:bodyPr/>
          <a:lstStyle/>
          <a:p>
            <a:fld id="{422A94CF-1AD7-544F-89B2-B23BB4B4769D}" type="slidenum">
              <a:rPr lang="en-US" smtClean="0"/>
              <a:t>32</a:t>
            </a:fld>
            <a:endParaRPr lang="en-US"/>
          </a:p>
        </p:txBody>
      </p:sp>
    </p:spTree>
    <p:extLst>
      <p:ext uri="{BB962C8B-B14F-4D97-AF65-F5344CB8AC3E}">
        <p14:creationId xmlns:p14="http://schemas.microsoft.com/office/powerpoint/2010/main" val="43919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20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6"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8 Puzzle II</a:t>
            </a:r>
          </a:p>
        </p:txBody>
      </p:sp>
      <p:sp>
        <p:nvSpPr>
          <p:cNvPr id="813059" name="Rectangle 3"/>
          <p:cNvSpPr>
            <a:spLocks noGrp="1" noChangeArrowheads="1"/>
          </p:cNvSpPr>
          <p:nvPr>
            <p:ph idx="1"/>
          </p:nvPr>
        </p:nvSpPr>
        <p:spPr>
          <a:xfrm>
            <a:off x="457200" y="1600201"/>
            <a:ext cx="5867400" cy="4525963"/>
          </a:xfrm>
        </p:spPr>
        <p:txBody>
          <a:bodyPr/>
          <a:lstStyle/>
          <a:p>
            <a:pPr algn="just" eaLnBrk="1" hangingPunct="1">
              <a:lnSpc>
                <a:spcPct val="90000"/>
              </a:lnSpc>
            </a:pPr>
            <a:r>
              <a:rPr lang="en-US" sz="2400" dirty="0"/>
              <a:t>What if we had an easier 8-puzzle where any tile could slide any direction at any time, ignoring other tiles?</a:t>
            </a:r>
          </a:p>
          <a:p>
            <a:pPr algn="just" eaLnBrk="1" hangingPunct="1">
              <a:lnSpc>
                <a:spcPct val="90000"/>
              </a:lnSpc>
            </a:pPr>
            <a:endParaRPr lang="en-US" sz="2400" dirty="0"/>
          </a:p>
          <a:p>
            <a:pPr algn="just" eaLnBrk="1" hangingPunct="1">
              <a:lnSpc>
                <a:spcPct val="90000"/>
              </a:lnSpc>
            </a:pPr>
            <a:r>
              <a:rPr lang="en-US" sz="2400" dirty="0"/>
              <a:t>Total </a:t>
            </a:r>
            <a:r>
              <a:rPr lang="en-US" sz="2400" i="1" dirty="0"/>
              <a:t>Manhattan </a:t>
            </a:r>
            <a:r>
              <a:rPr lang="en-US" sz="2400" dirty="0"/>
              <a:t>distance</a:t>
            </a:r>
          </a:p>
          <a:p>
            <a:pPr algn="just" eaLnBrk="1" hangingPunct="1">
              <a:lnSpc>
                <a:spcPct val="90000"/>
              </a:lnSpc>
            </a:pPr>
            <a:endParaRPr lang="en-US" sz="2400" dirty="0"/>
          </a:p>
          <a:p>
            <a:pPr algn="just" eaLnBrk="1" hangingPunct="1">
              <a:lnSpc>
                <a:spcPct val="90000"/>
              </a:lnSpc>
            </a:pPr>
            <a:r>
              <a:rPr lang="en-US" sz="2400" dirty="0"/>
              <a:t>Why is it admissible?</a:t>
            </a:r>
          </a:p>
          <a:p>
            <a:pPr algn="just" eaLnBrk="1" hangingPunct="1">
              <a:lnSpc>
                <a:spcPct val="90000"/>
              </a:lnSpc>
            </a:pPr>
            <a:endParaRPr lang="en-US" sz="2400" dirty="0"/>
          </a:p>
          <a:p>
            <a:pPr algn="just" eaLnBrk="1" hangingPunct="1">
              <a:lnSpc>
                <a:spcPct val="90000"/>
              </a:lnSpc>
            </a:pPr>
            <a:r>
              <a:rPr lang="en-US" sz="2400" dirty="0"/>
              <a:t>h(start) =</a:t>
            </a:r>
          </a:p>
          <a:p>
            <a:pPr algn="just" eaLnBrk="1" hangingPunct="1">
              <a:lnSpc>
                <a:spcPct val="90000"/>
              </a:lnSpc>
            </a:pPr>
            <a:endParaRPr lang="en-US" sz="2400" dirty="0"/>
          </a:p>
        </p:txBody>
      </p:sp>
      <p:sp>
        <p:nvSpPr>
          <p:cNvPr id="813061" name="Text Box 5"/>
          <p:cNvSpPr txBox="1">
            <a:spLocks noChangeArrowheads="1"/>
          </p:cNvSpPr>
          <p:nvPr/>
        </p:nvSpPr>
        <p:spPr bwMode="auto">
          <a:xfrm>
            <a:off x="2133600" y="4648200"/>
            <a:ext cx="4800600" cy="461663"/>
          </a:xfrm>
          <a:prstGeom prst="rect">
            <a:avLst/>
          </a:prstGeom>
          <a:noFill/>
          <a:ln w="9525">
            <a:noFill/>
            <a:miter lim="800000"/>
            <a:headEnd/>
            <a:tailEnd/>
          </a:ln>
        </p:spPr>
        <p:txBody>
          <a:bodyPr wrap="square" lIns="91438" tIns="45719" rIns="91438" bIns="45719">
            <a:spAutoFit/>
          </a:bodyPr>
          <a:lstStyle/>
          <a:p>
            <a:pPr>
              <a:spcBef>
                <a:spcPct val="50000"/>
              </a:spcBef>
            </a:pPr>
            <a:r>
              <a:rPr lang="en-US" sz="2400" dirty="0">
                <a:solidFill>
                  <a:schemeClr val="accent2"/>
                </a:solidFill>
                <a:latin typeface="Calibri" pitchFamily="34" charset="0"/>
              </a:rPr>
              <a:t>3 + 1 + 2 + … = 18</a:t>
            </a:r>
          </a:p>
        </p:txBody>
      </p:sp>
      <p:graphicFrame>
        <p:nvGraphicFramePr>
          <p:cNvPr id="813133" name="Group 77"/>
          <p:cNvGraphicFramePr>
            <a:graphicFrameLocks noGrp="1"/>
          </p:cNvGraphicFramePr>
          <p:nvPr>
            <p:extLst>
              <p:ext uri="{D42A27DB-BD31-4B8C-83A1-F6EECF244321}">
                <p14:modId xmlns:p14="http://schemas.microsoft.com/office/powerpoint/2010/main" val="1758071521"/>
              </p:ext>
            </p:extLst>
          </p:nvPr>
        </p:nvGraphicFramePr>
        <p:xfrm>
          <a:off x="5791200" y="4267200"/>
          <a:ext cx="5891629" cy="2174050"/>
        </p:xfrm>
        <a:graphic>
          <a:graphicData uri="http://schemas.openxmlformats.org/drawingml/2006/table">
            <a:tbl>
              <a:tblPr/>
              <a:tblGrid>
                <a:gridCol w="1853029">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74453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a:ln>
                          <a:noFill/>
                        </a:ln>
                        <a:solidFill>
                          <a:schemeClr val="accent2"/>
                        </a:solidFill>
                        <a:effectLst/>
                        <a:latin typeface="Calibri"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Average nodes expanded when the optimal path has…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243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a:ln>
                          <a:noFill/>
                        </a:ln>
                        <a:solidFill>
                          <a:schemeClr val="accent2"/>
                        </a:solidFill>
                        <a:effectLst/>
                        <a:latin typeface="Calibri"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…4 steps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…8 steps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…12 steps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TILES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accent2"/>
                          </a:solidFill>
                          <a:effectLst/>
                          <a:latin typeface="Calibri" pitchFamily="34" charset="0"/>
                        </a:rPr>
                        <a:t>227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49987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MANHATTAN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accent2"/>
                          </a:solidFill>
                          <a:effectLst/>
                          <a:latin typeface="Calibri" pitchFamily="34" charset="0"/>
                        </a:rPr>
                        <a:t>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grpSp>
        <p:nvGrpSpPr>
          <p:cNvPr id="10" name="Group 9"/>
          <p:cNvGrpSpPr/>
          <p:nvPr/>
        </p:nvGrpSpPr>
        <p:grpSpPr>
          <a:xfrm>
            <a:off x="6324601" y="1219414"/>
            <a:ext cx="5333998" cy="2536188"/>
            <a:chOff x="533401" y="1219446"/>
            <a:chExt cx="6113461" cy="2906804"/>
          </a:xfrm>
        </p:grpSpPr>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1" y="1219446"/>
              <a:ext cx="6113461" cy="2544905"/>
            </a:xfrm>
            <a:prstGeom prst="rect">
              <a:avLst/>
            </a:prstGeom>
            <a:noFill/>
          </p:spPr>
        </p:pic>
        <p:sp>
          <p:nvSpPr>
            <p:cNvPr id="12" name="TextBox 11"/>
            <p:cNvSpPr txBox="1"/>
            <p:nvPr/>
          </p:nvSpPr>
          <p:spPr>
            <a:xfrm>
              <a:off x="1259591" y="3639596"/>
              <a:ext cx="1981200" cy="461665"/>
            </a:xfrm>
            <a:prstGeom prst="rect">
              <a:avLst/>
            </a:prstGeom>
            <a:noFill/>
          </p:spPr>
          <p:txBody>
            <a:bodyPr wrap="square" rtlCol="0">
              <a:spAutoFit/>
            </a:bodyPr>
            <a:lstStyle/>
            <a:p>
              <a:r>
                <a:rPr lang="en-US" sz="2000" dirty="0">
                  <a:latin typeface="Calibri" pitchFamily="34" charset="0"/>
                </a:rPr>
                <a:t>Start State</a:t>
              </a:r>
            </a:p>
          </p:txBody>
        </p:sp>
        <p:sp>
          <p:nvSpPr>
            <p:cNvPr id="13" name="TextBox 12"/>
            <p:cNvSpPr txBox="1"/>
            <p:nvPr/>
          </p:nvSpPr>
          <p:spPr>
            <a:xfrm>
              <a:off x="4376148" y="3664585"/>
              <a:ext cx="1981200" cy="461665"/>
            </a:xfrm>
            <a:prstGeom prst="rect">
              <a:avLst/>
            </a:prstGeom>
            <a:noFill/>
          </p:spPr>
          <p:txBody>
            <a:bodyPr wrap="square" rtlCol="0">
              <a:spAutoFit/>
            </a:bodyPr>
            <a:lstStyle/>
            <a:p>
              <a:r>
                <a:rPr lang="en-US" sz="2000" dirty="0">
                  <a:latin typeface="Calibri" pitchFamily="34" charset="0"/>
                </a:rPr>
                <a:t>Goal State</a:t>
              </a:r>
            </a:p>
          </p:txBody>
        </p:sp>
      </p:grpSp>
      <p:sp>
        <p:nvSpPr>
          <p:cNvPr id="2" name="Slide Number Placeholder 1">
            <a:extLst>
              <a:ext uri="{FF2B5EF4-FFF2-40B4-BE49-F238E27FC236}">
                <a16:creationId xmlns:a16="http://schemas.microsoft.com/office/drawing/2014/main" id="{C091994A-2B5A-EF4A-9457-24B47F96DFD8}"/>
              </a:ext>
            </a:extLst>
          </p:cNvPr>
          <p:cNvSpPr>
            <a:spLocks noGrp="1"/>
          </p:cNvSpPr>
          <p:nvPr>
            <p:ph type="sldNum" sz="quarter" idx="12"/>
          </p:nvPr>
        </p:nvSpPr>
        <p:spPr/>
        <p:txBody>
          <a:bodyPr/>
          <a:lstStyle/>
          <a:p>
            <a:fld id="{422A94CF-1AD7-544F-89B2-B23BB4B4769D}" type="slidenum">
              <a:rPr lang="en-US" smtClean="0"/>
              <a:t>33</a:t>
            </a:fld>
            <a:endParaRPr lang="en-US"/>
          </a:p>
        </p:txBody>
      </p:sp>
    </p:spTree>
    <p:extLst>
      <p:ext uri="{BB962C8B-B14F-4D97-AF65-F5344CB8AC3E}">
        <p14:creationId xmlns:p14="http://schemas.microsoft.com/office/powerpoint/2010/main" val="114443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30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30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30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30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3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8 Puzzle III</a:t>
            </a:r>
          </a:p>
        </p:txBody>
      </p:sp>
      <p:sp>
        <p:nvSpPr>
          <p:cNvPr id="817155" name="Rectangle 3"/>
          <p:cNvSpPr>
            <a:spLocks noGrp="1" noChangeArrowheads="1"/>
          </p:cNvSpPr>
          <p:nvPr>
            <p:ph idx="1"/>
          </p:nvPr>
        </p:nvSpPr>
        <p:spPr>
          <a:xfrm>
            <a:off x="406400" y="1397001"/>
            <a:ext cx="11099800" cy="4729164"/>
          </a:xfrm>
        </p:spPr>
        <p:txBody>
          <a:bodyPr/>
          <a:lstStyle/>
          <a:p>
            <a:pPr algn="just" eaLnBrk="1" hangingPunct="1"/>
            <a:r>
              <a:rPr lang="en-US" sz="2800" dirty="0"/>
              <a:t>How about using the </a:t>
            </a:r>
            <a:r>
              <a:rPr lang="en-US" sz="2800" i="1" dirty="0"/>
              <a:t>actual cost</a:t>
            </a:r>
            <a:r>
              <a:rPr lang="en-US" sz="2800" dirty="0"/>
              <a:t> as a heuristic?</a:t>
            </a:r>
          </a:p>
          <a:p>
            <a:pPr lvl="1" algn="just" eaLnBrk="1" hangingPunct="1"/>
            <a:r>
              <a:rPr lang="en-US" sz="2400" dirty="0"/>
              <a:t>Would it be admissible?</a:t>
            </a:r>
          </a:p>
          <a:p>
            <a:pPr lvl="1" algn="just" eaLnBrk="1" hangingPunct="1"/>
            <a:r>
              <a:rPr lang="en-US" sz="2400" dirty="0"/>
              <a:t>Would we save on nodes expanded?</a:t>
            </a:r>
          </a:p>
          <a:p>
            <a:pPr lvl="1" algn="just" eaLnBrk="1" hangingPunct="1"/>
            <a:r>
              <a:rPr lang="en-US" sz="2400" dirty="0"/>
              <a:t>What’s wrong with it?</a:t>
            </a:r>
          </a:p>
          <a:p>
            <a:pPr algn="just" eaLnBrk="1" hangingPunct="1"/>
            <a:endParaRPr lang="en-US" sz="2800" dirty="0"/>
          </a:p>
          <a:p>
            <a:pPr algn="just" eaLnBrk="1" hangingPunct="1"/>
            <a:endParaRPr lang="en-US" sz="2800" dirty="0"/>
          </a:p>
          <a:p>
            <a:pPr algn="just" eaLnBrk="1" hangingPunct="1"/>
            <a:r>
              <a:rPr lang="en-US" sz="2800" dirty="0"/>
              <a:t>With A*: a trade-off between quality of estimate and work per node</a:t>
            </a:r>
          </a:p>
          <a:p>
            <a:pPr lvl="1" algn="just"/>
            <a:r>
              <a:rPr lang="en-US" sz="2400" dirty="0"/>
              <a:t>As heuristics get closer to the true cost, you will expand fewer nodes but usually do more work per node to compute the heuristic itself</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1138" y="1880138"/>
            <a:ext cx="5021261" cy="1929700"/>
          </a:xfrm>
          <a:prstGeom prst="rect">
            <a:avLst/>
          </a:prstGeom>
          <a:noFill/>
        </p:spPr>
      </p:pic>
      <p:sp>
        <p:nvSpPr>
          <p:cNvPr id="2" name="Slide Number Placeholder 1">
            <a:extLst>
              <a:ext uri="{FF2B5EF4-FFF2-40B4-BE49-F238E27FC236}">
                <a16:creationId xmlns:a16="http://schemas.microsoft.com/office/drawing/2014/main" id="{E2EE62DC-BBE3-6644-82BE-7CE1F37EAFFD}"/>
              </a:ext>
            </a:extLst>
          </p:cNvPr>
          <p:cNvSpPr>
            <a:spLocks noGrp="1"/>
          </p:cNvSpPr>
          <p:nvPr>
            <p:ph type="sldNum" sz="quarter" idx="12"/>
          </p:nvPr>
        </p:nvSpPr>
        <p:spPr/>
        <p:txBody>
          <a:bodyPr/>
          <a:lstStyle/>
          <a:p>
            <a:fld id="{422A94CF-1AD7-544F-89B2-B23BB4B4769D}" type="slidenum">
              <a:rPr lang="en-US" smtClean="0"/>
              <a:t>34</a:t>
            </a:fld>
            <a:endParaRPr lang="en-US"/>
          </a:p>
        </p:txBody>
      </p:sp>
    </p:spTree>
    <p:extLst>
      <p:ext uri="{BB962C8B-B14F-4D97-AF65-F5344CB8AC3E}">
        <p14:creationId xmlns:p14="http://schemas.microsoft.com/office/powerpoint/2010/main" val="15517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715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7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81B8-A49E-DD44-8AAC-F69676C5E9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FC59BD-39FB-2743-A673-C20EBCB93DBA}"/>
              </a:ext>
            </a:extLst>
          </p:cNvPr>
          <p:cNvSpPr>
            <a:spLocks noGrp="1"/>
          </p:cNvSpPr>
          <p:nvPr>
            <p:ph idx="1"/>
          </p:nvPr>
        </p:nvSpPr>
        <p:spPr/>
        <p:txBody>
          <a:bodyPr/>
          <a:lstStyle/>
          <a:p>
            <a:endParaRPr lang="en-US" dirty="0"/>
          </a:p>
          <a:p>
            <a:endParaRPr lang="en-US" dirty="0"/>
          </a:p>
          <a:p>
            <a:endParaRPr lang="en-US" dirty="0"/>
          </a:p>
          <a:p>
            <a:endParaRPr lang="en-US" dirty="0"/>
          </a:p>
          <a:p>
            <a:pPr marL="0" indent="0" algn="ctr">
              <a:buNone/>
            </a:pPr>
            <a:r>
              <a:rPr lang="en-US" sz="3600" dirty="0"/>
              <a:t>Let’s Stop Here</a:t>
            </a:r>
          </a:p>
        </p:txBody>
      </p:sp>
      <p:sp>
        <p:nvSpPr>
          <p:cNvPr id="4" name="Slide Number Placeholder 3">
            <a:extLst>
              <a:ext uri="{FF2B5EF4-FFF2-40B4-BE49-F238E27FC236}">
                <a16:creationId xmlns:a16="http://schemas.microsoft.com/office/drawing/2014/main" id="{211A26E2-E0F8-714E-ADFE-3632FA83A52D}"/>
              </a:ext>
            </a:extLst>
          </p:cNvPr>
          <p:cNvSpPr>
            <a:spLocks noGrp="1"/>
          </p:cNvSpPr>
          <p:nvPr>
            <p:ph type="sldNum" sz="quarter" idx="12"/>
          </p:nvPr>
        </p:nvSpPr>
        <p:spPr/>
        <p:txBody>
          <a:bodyPr/>
          <a:lstStyle/>
          <a:p>
            <a:fld id="{422A94CF-1AD7-544F-89B2-B23BB4B4769D}" type="slidenum">
              <a:rPr lang="en-US" smtClean="0"/>
              <a:t>35</a:t>
            </a:fld>
            <a:endParaRPr lang="en-US"/>
          </a:p>
        </p:txBody>
      </p:sp>
    </p:spTree>
    <p:extLst>
      <p:ext uri="{BB962C8B-B14F-4D97-AF65-F5344CB8AC3E}">
        <p14:creationId xmlns:p14="http://schemas.microsoft.com/office/powerpoint/2010/main" val="143383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2590800"/>
            <a:ext cx="12192000" cy="1143000"/>
          </a:xfrm>
        </p:spPr>
        <p:txBody>
          <a:bodyPr/>
          <a:lstStyle/>
          <a:p>
            <a:pPr eaLnBrk="1" hangingPunct="1"/>
            <a:r>
              <a:rPr lang="en-US" sz="6000" dirty="0"/>
              <a:t>Semi-Lattice of Heuristics</a:t>
            </a:r>
          </a:p>
        </p:txBody>
      </p:sp>
      <p:sp>
        <p:nvSpPr>
          <p:cNvPr id="3" name="Rectangle 2"/>
          <p:cNvSpPr/>
          <p:nvPr/>
        </p:nvSpPr>
        <p:spPr>
          <a:xfrm>
            <a:off x="0" y="914400"/>
            <a:ext cx="1219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186E76C-3534-F542-AF68-411B6010E658}"/>
              </a:ext>
            </a:extLst>
          </p:cNvPr>
          <p:cNvSpPr>
            <a:spLocks noGrp="1"/>
          </p:cNvSpPr>
          <p:nvPr>
            <p:ph type="sldNum" sz="quarter" idx="12"/>
          </p:nvPr>
        </p:nvSpPr>
        <p:spPr/>
        <p:txBody>
          <a:bodyPr/>
          <a:lstStyle/>
          <a:p>
            <a:fld id="{422A94CF-1AD7-544F-89B2-B23BB4B4769D}" type="slidenum">
              <a:rPr lang="en-US" smtClean="0"/>
              <a:t>36</a:t>
            </a:fld>
            <a:endParaRPr lang="en-US"/>
          </a:p>
        </p:txBody>
      </p:sp>
    </p:spTree>
    <p:extLst>
      <p:ext uri="{BB962C8B-B14F-4D97-AF65-F5344CB8AC3E}">
        <p14:creationId xmlns:p14="http://schemas.microsoft.com/office/powerpoint/2010/main" val="611694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Trivial Heuristics, Dominance</a:t>
            </a:r>
          </a:p>
        </p:txBody>
      </p:sp>
      <p:sp>
        <p:nvSpPr>
          <p:cNvPr id="27651" name="Rectangle 3"/>
          <p:cNvSpPr>
            <a:spLocks noGrp="1" noChangeArrowheads="1"/>
          </p:cNvSpPr>
          <p:nvPr>
            <p:ph idx="1"/>
          </p:nvPr>
        </p:nvSpPr>
        <p:spPr>
          <a:xfrm>
            <a:off x="1219200" y="1524000"/>
            <a:ext cx="5715000" cy="4953000"/>
          </a:xfrm>
        </p:spPr>
        <p:txBody>
          <a:bodyPr/>
          <a:lstStyle/>
          <a:p>
            <a:pPr eaLnBrk="1" hangingPunct="1"/>
            <a:r>
              <a:rPr lang="en-US" sz="2400" dirty="0"/>
              <a:t>Dominance: h</a:t>
            </a:r>
            <a:r>
              <a:rPr lang="en-US" sz="2400" baseline="-25000" dirty="0"/>
              <a:t>a</a:t>
            </a:r>
            <a:r>
              <a:rPr lang="en-US" sz="2400" dirty="0"/>
              <a:t> </a:t>
            </a:r>
            <a:r>
              <a:rPr lang="en-US" sz="2400" dirty="0">
                <a:cs typeface="Arial" charset="0"/>
              </a:rPr>
              <a:t>≥</a:t>
            </a:r>
            <a:r>
              <a:rPr lang="en-US" sz="2400" dirty="0"/>
              <a:t> </a:t>
            </a:r>
            <a:r>
              <a:rPr lang="en-US" sz="2400" dirty="0" err="1"/>
              <a:t>h</a:t>
            </a:r>
            <a:r>
              <a:rPr lang="en-US" sz="2400" baseline="-25000" dirty="0" err="1"/>
              <a:t>c</a:t>
            </a:r>
            <a:r>
              <a:rPr lang="en-US" sz="2400" dirty="0"/>
              <a:t> if</a:t>
            </a:r>
          </a:p>
          <a:p>
            <a:pPr eaLnBrk="1" hangingPunct="1"/>
            <a:endParaRPr lang="en-US" sz="2400" dirty="0"/>
          </a:p>
          <a:p>
            <a:pPr eaLnBrk="1" hangingPunct="1"/>
            <a:endParaRPr lang="en-US" sz="2400" dirty="0"/>
          </a:p>
          <a:p>
            <a:pPr eaLnBrk="1" hangingPunct="1"/>
            <a:r>
              <a:rPr lang="en-US" sz="2400" dirty="0"/>
              <a:t>Heuristics form a semi-lattice:</a:t>
            </a:r>
          </a:p>
          <a:p>
            <a:pPr lvl="1" eaLnBrk="1" hangingPunct="1"/>
            <a:r>
              <a:rPr lang="en-US" sz="2000" dirty="0"/>
              <a:t>Max of admissible heuristics is admissible</a:t>
            </a:r>
          </a:p>
          <a:p>
            <a:pPr lvl="1" eaLnBrk="1" hangingPunct="1"/>
            <a:endParaRPr lang="en-US" sz="2000" dirty="0"/>
          </a:p>
          <a:p>
            <a:pPr lvl="1" eaLnBrk="1" hangingPunct="1"/>
            <a:endParaRPr lang="en-US" sz="2000" dirty="0"/>
          </a:p>
          <a:p>
            <a:pPr lvl="1" eaLnBrk="1" hangingPunct="1"/>
            <a:endParaRPr lang="en-US" sz="2000" dirty="0"/>
          </a:p>
          <a:p>
            <a:pPr eaLnBrk="1" hangingPunct="1"/>
            <a:r>
              <a:rPr lang="en-US" sz="2400" dirty="0"/>
              <a:t>Trivial heuristics</a:t>
            </a:r>
          </a:p>
          <a:p>
            <a:pPr lvl="1" eaLnBrk="1" hangingPunct="1"/>
            <a:r>
              <a:rPr lang="en-US" sz="2000" dirty="0"/>
              <a:t>Bottom of lattice is the zero heuristic (what does this give us?)</a:t>
            </a:r>
          </a:p>
          <a:p>
            <a:pPr lvl="1" eaLnBrk="1" hangingPunct="1"/>
            <a:r>
              <a:rPr lang="en-US" sz="2000" dirty="0"/>
              <a:t>Top of lattice is the exact heuristic</a:t>
            </a:r>
          </a:p>
        </p:txBody>
      </p:sp>
      <p:pic>
        <p:nvPicPr>
          <p:cNvPr id="27652" name="Picture 7" descr="txp_fig"/>
          <p:cNvPicPr>
            <a:picLocks noChangeAspect="1" noChangeArrowheads="1"/>
          </p:cNvPicPr>
          <p:nvPr>
            <p:custDataLst>
              <p:tags r:id="rId1"/>
            </p:custDataLst>
          </p:nvPr>
        </p:nvPicPr>
        <p:blipFill>
          <a:blip r:embed="rId11" cstate="print"/>
          <a:srcRect/>
          <a:stretch>
            <a:fillRect/>
          </a:stretch>
        </p:blipFill>
        <p:spPr bwMode="auto">
          <a:xfrm>
            <a:off x="2133601" y="3886200"/>
            <a:ext cx="4379913" cy="369888"/>
          </a:xfrm>
          <a:prstGeom prst="rect">
            <a:avLst/>
          </a:prstGeom>
          <a:noFill/>
          <a:ln w="9525">
            <a:noFill/>
            <a:miter lim="800000"/>
            <a:headEnd/>
            <a:tailEnd/>
          </a:ln>
        </p:spPr>
      </p:pic>
      <p:pic>
        <p:nvPicPr>
          <p:cNvPr id="27657" name="Picture 18" descr="txp_fig"/>
          <p:cNvPicPr>
            <a:picLocks noChangeAspect="1" noChangeArrowheads="1"/>
          </p:cNvPicPr>
          <p:nvPr>
            <p:custDataLst>
              <p:tags r:id="rId2"/>
            </p:custDataLst>
          </p:nvPr>
        </p:nvPicPr>
        <p:blipFill>
          <a:blip r:embed="rId12" cstate="print"/>
          <a:srcRect/>
          <a:stretch>
            <a:fillRect/>
          </a:stretch>
        </p:blipFill>
        <p:spPr bwMode="auto">
          <a:xfrm>
            <a:off x="2212975" y="2133601"/>
            <a:ext cx="3098800" cy="352425"/>
          </a:xfrm>
          <a:prstGeom prst="rect">
            <a:avLst/>
          </a:prstGeom>
          <a:noFill/>
          <a:ln w="9525">
            <a:noFill/>
            <a:miter lim="800000"/>
            <a:headEnd/>
            <a:tailEnd/>
          </a:ln>
        </p:spPr>
      </p:pic>
      <p:grpSp>
        <p:nvGrpSpPr>
          <p:cNvPr id="18" name="Group 17"/>
          <p:cNvGrpSpPr/>
          <p:nvPr/>
        </p:nvGrpSpPr>
        <p:grpSpPr>
          <a:xfrm>
            <a:off x="8229600" y="1716338"/>
            <a:ext cx="2133600" cy="4227262"/>
            <a:chOff x="9344024" y="1905002"/>
            <a:chExt cx="1781176" cy="3529011"/>
          </a:xfrm>
        </p:grpSpPr>
        <p:pic>
          <p:nvPicPr>
            <p:cNvPr id="27653" name="Picture 9" descr="txp_fig"/>
            <p:cNvPicPr>
              <a:picLocks noChangeAspect="1" noChangeArrowheads="1"/>
            </p:cNvPicPr>
            <p:nvPr>
              <p:custDataLst>
                <p:tags r:id="rId3"/>
              </p:custDataLst>
            </p:nvPr>
          </p:nvPicPr>
          <p:blipFill>
            <a:blip r:embed="rId13" cstate="print"/>
            <a:srcRect/>
            <a:stretch>
              <a:fillRect/>
            </a:stretch>
          </p:blipFill>
          <p:spPr bwMode="auto">
            <a:xfrm>
              <a:off x="9725023" y="1905002"/>
              <a:ext cx="862013" cy="246063"/>
            </a:xfrm>
            <a:prstGeom prst="rect">
              <a:avLst/>
            </a:prstGeom>
            <a:noFill/>
            <a:ln w="9525">
              <a:noFill/>
              <a:miter lim="800000"/>
              <a:headEnd/>
              <a:tailEnd/>
            </a:ln>
          </p:spPr>
        </p:pic>
        <p:pic>
          <p:nvPicPr>
            <p:cNvPr id="27654" name="Picture 11" descr="txp_fig"/>
            <p:cNvPicPr>
              <a:picLocks noChangeAspect="1" noChangeArrowheads="1"/>
            </p:cNvPicPr>
            <p:nvPr>
              <p:custDataLst>
                <p:tags r:id="rId4"/>
              </p:custDataLst>
            </p:nvPr>
          </p:nvPicPr>
          <p:blipFill>
            <a:blip r:embed="rId14" cstate="print"/>
            <a:srcRect/>
            <a:stretch>
              <a:fillRect/>
            </a:stretch>
          </p:blipFill>
          <p:spPr bwMode="auto">
            <a:xfrm>
              <a:off x="9801223" y="5257800"/>
              <a:ext cx="720725" cy="176213"/>
            </a:xfrm>
            <a:prstGeom prst="rect">
              <a:avLst/>
            </a:prstGeom>
            <a:noFill/>
            <a:ln w="9525">
              <a:noFill/>
              <a:miter lim="800000"/>
              <a:headEnd/>
              <a:tailEnd/>
            </a:ln>
          </p:spPr>
        </p:pic>
        <p:pic>
          <p:nvPicPr>
            <p:cNvPr id="27655" name="Picture 13" descr="txp_fig"/>
            <p:cNvPicPr>
              <a:picLocks noChangeAspect="1" noChangeArrowheads="1"/>
            </p:cNvPicPr>
            <p:nvPr>
              <p:custDataLst>
                <p:tags r:id="rId5"/>
              </p:custDataLst>
            </p:nvPr>
          </p:nvPicPr>
          <p:blipFill>
            <a:blip r:embed="rId15" cstate="print"/>
            <a:srcRect/>
            <a:stretch>
              <a:fillRect/>
            </a:stretch>
          </p:blipFill>
          <p:spPr bwMode="auto">
            <a:xfrm>
              <a:off x="9344024" y="3505200"/>
              <a:ext cx="350839" cy="298451"/>
            </a:xfrm>
            <a:prstGeom prst="rect">
              <a:avLst/>
            </a:prstGeom>
            <a:noFill/>
            <a:ln w="9525">
              <a:noFill/>
              <a:miter lim="800000"/>
              <a:headEnd/>
              <a:tailEnd/>
            </a:ln>
          </p:spPr>
        </p:pic>
        <p:pic>
          <p:nvPicPr>
            <p:cNvPr id="27656" name="Picture 15" descr="txp_fig"/>
            <p:cNvPicPr>
              <a:picLocks noChangeAspect="1" noChangeArrowheads="1"/>
            </p:cNvPicPr>
            <p:nvPr>
              <p:custDataLst>
                <p:tags r:id="rId6"/>
              </p:custDataLst>
            </p:nvPr>
          </p:nvPicPr>
          <p:blipFill>
            <a:blip r:embed="rId16" cstate="print"/>
            <a:srcRect/>
            <a:stretch>
              <a:fillRect/>
            </a:stretch>
          </p:blipFill>
          <p:spPr bwMode="auto">
            <a:xfrm>
              <a:off x="10791825" y="3505201"/>
              <a:ext cx="333375" cy="350839"/>
            </a:xfrm>
            <a:prstGeom prst="rect">
              <a:avLst/>
            </a:prstGeom>
            <a:noFill/>
            <a:ln w="9525">
              <a:noFill/>
              <a:miter lim="800000"/>
              <a:headEnd/>
              <a:tailEnd/>
            </a:ln>
          </p:spPr>
        </p:pic>
        <p:pic>
          <p:nvPicPr>
            <p:cNvPr id="27658" name="Picture 19" descr="txp_fig"/>
            <p:cNvPicPr>
              <a:picLocks noChangeAspect="1" noChangeArrowheads="1"/>
            </p:cNvPicPr>
            <p:nvPr>
              <p:custDataLst>
                <p:tags r:id="rId7"/>
              </p:custDataLst>
            </p:nvPr>
          </p:nvPicPr>
          <p:blipFill>
            <a:blip r:embed="rId17" cstate="print"/>
            <a:srcRect/>
            <a:stretch>
              <a:fillRect/>
            </a:stretch>
          </p:blipFill>
          <p:spPr bwMode="auto">
            <a:xfrm>
              <a:off x="9344024" y="4349749"/>
              <a:ext cx="350839" cy="298451"/>
            </a:xfrm>
            <a:prstGeom prst="rect">
              <a:avLst/>
            </a:prstGeom>
            <a:noFill/>
            <a:ln w="9525">
              <a:noFill/>
              <a:miter lim="800000"/>
              <a:headEnd/>
              <a:tailEnd/>
            </a:ln>
          </p:spPr>
        </p:pic>
        <p:sp>
          <p:nvSpPr>
            <p:cNvPr id="27659" name="Line 23"/>
            <p:cNvSpPr>
              <a:spLocks noChangeShapeType="1"/>
            </p:cNvSpPr>
            <p:nvPr/>
          </p:nvSpPr>
          <p:spPr bwMode="auto">
            <a:xfrm flipH="1" flipV="1">
              <a:off x="9572623" y="4800600"/>
              <a:ext cx="457200" cy="304800"/>
            </a:xfrm>
            <a:prstGeom prst="line">
              <a:avLst/>
            </a:prstGeom>
            <a:noFill/>
            <a:ln w="38100">
              <a:solidFill>
                <a:srgbClr val="3333FF"/>
              </a:solidFill>
              <a:round/>
              <a:headEnd/>
              <a:tailEnd/>
            </a:ln>
          </p:spPr>
          <p:txBody>
            <a:bodyPr lIns="91438" tIns="45719" rIns="91438" bIns="45719"/>
            <a:lstStyle/>
            <a:p>
              <a:endParaRPr lang="en-US"/>
            </a:p>
          </p:txBody>
        </p:sp>
        <p:sp>
          <p:nvSpPr>
            <p:cNvPr id="27660" name="Line 24"/>
            <p:cNvSpPr>
              <a:spLocks noChangeShapeType="1"/>
            </p:cNvSpPr>
            <p:nvPr/>
          </p:nvSpPr>
          <p:spPr bwMode="auto">
            <a:xfrm flipV="1">
              <a:off x="10334623" y="3962400"/>
              <a:ext cx="533400" cy="1143000"/>
            </a:xfrm>
            <a:prstGeom prst="line">
              <a:avLst/>
            </a:prstGeom>
            <a:noFill/>
            <a:ln w="38100">
              <a:solidFill>
                <a:srgbClr val="3333FF"/>
              </a:solidFill>
              <a:round/>
              <a:headEnd/>
              <a:tailEnd/>
            </a:ln>
          </p:spPr>
          <p:txBody>
            <a:bodyPr lIns="91438" tIns="45719" rIns="91438" bIns="45719"/>
            <a:lstStyle/>
            <a:p>
              <a:endParaRPr lang="en-US"/>
            </a:p>
          </p:txBody>
        </p:sp>
        <p:sp>
          <p:nvSpPr>
            <p:cNvPr id="27661" name="Line 25"/>
            <p:cNvSpPr>
              <a:spLocks noChangeShapeType="1"/>
            </p:cNvSpPr>
            <p:nvPr/>
          </p:nvSpPr>
          <p:spPr bwMode="auto">
            <a:xfrm flipV="1">
              <a:off x="9496423" y="3962400"/>
              <a:ext cx="0" cy="304800"/>
            </a:xfrm>
            <a:prstGeom prst="line">
              <a:avLst/>
            </a:prstGeom>
            <a:noFill/>
            <a:ln w="38100">
              <a:solidFill>
                <a:srgbClr val="3333FF"/>
              </a:solidFill>
              <a:round/>
              <a:headEnd/>
              <a:tailEnd/>
            </a:ln>
          </p:spPr>
          <p:txBody>
            <a:bodyPr lIns="91438" tIns="45719" rIns="91438" bIns="45719"/>
            <a:lstStyle/>
            <a:p>
              <a:endParaRPr lang="en-US"/>
            </a:p>
          </p:txBody>
        </p:sp>
        <p:sp>
          <p:nvSpPr>
            <p:cNvPr id="27662" name="Line 26"/>
            <p:cNvSpPr>
              <a:spLocks noChangeShapeType="1"/>
            </p:cNvSpPr>
            <p:nvPr/>
          </p:nvSpPr>
          <p:spPr bwMode="auto">
            <a:xfrm flipV="1">
              <a:off x="9496423" y="3124200"/>
              <a:ext cx="685800" cy="228600"/>
            </a:xfrm>
            <a:prstGeom prst="line">
              <a:avLst/>
            </a:prstGeom>
            <a:noFill/>
            <a:ln w="38100">
              <a:solidFill>
                <a:srgbClr val="3333FF"/>
              </a:solidFill>
              <a:round/>
              <a:headEnd/>
              <a:tailEnd/>
            </a:ln>
          </p:spPr>
          <p:txBody>
            <a:bodyPr lIns="91438" tIns="45719" rIns="91438" bIns="45719"/>
            <a:lstStyle/>
            <a:p>
              <a:endParaRPr lang="en-US"/>
            </a:p>
          </p:txBody>
        </p:sp>
        <p:sp>
          <p:nvSpPr>
            <p:cNvPr id="27663" name="Line 27"/>
            <p:cNvSpPr>
              <a:spLocks noChangeShapeType="1"/>
            </p:cNvSpPr>
            <p:nvPr/>
          </p:nvSpPr>
          <p:spPr bwMode="auto">
            <a:xfrm flipH="1" flipV="1">
              <a:off x="10182223" y="3124200"/>
              <a:ext cx="762000" cy="228600"/>
            </a:xfrm>
            <a:prstGeom prst="line">
              <a:avLst/>
            </a:prstGeom>
            <a:noFill/>
            <a:ln w="38100">
              <a:solidFill>
                <a:srgbClr val="3333FF"/>
              </a:solidFill>
              <a:round/>
              <a:headEnd/>
              <a:tailEnd/>
            </a:ln>
          </p:spPr>
          <p:txBody>
            <a:bodyPr lIns="91438" tIns="45719" rIns="91438" bIns="45719"/>
            <a:lstStyle/>
            <a:p>
              <a:endParaRPr lang="en-US"/>
            </a:p>
          </p:txBody>
        </p:sp>
        <p:sp>
          <p:nvSpPr>
            <p:cNvPr id="27664" name="Line 28"/>
            <p:cNvSpPr>
              <a:spLocks noChangeShapeType="1"/>
            </p:cNvSpPr>
            <p:nvPr/>
          </p:nvSpPr>
          <p:spPr bwMode="auto">
            <a:xfrm flipV="1">
              <a:off x="10182223" y="2286000"/>
              <a:ext cx="0" cy="228600"/>
            </a:xfrm>
            <a:prstGeom prst="line">
              <a:avLst/>
            </a:prstGeom>
            <a:noFill/>
            <a:ln w="38100">
              <a:solidFill>
                <a:srgbClr val="3333FF"/>
              </a:solidFill>
              <a:round/>
              <a:headEnd/>
              <a:tailEnd/>
            </a:ln>
          </p:spPr>
          <p:txBody>
            <a:bodyPr lIns="91438" tIns="45719" rIns="91438" bIns="45719"/>
            <a:lstStyle/>
            <a:p>
              <a:endParaRPr lang="en-US"/>
            </a:p>
          </p:txBody>
        </p:sp>
        <p:pic>
          <p:nvPicPr>
            <p:cNvPr id="27665" name="Picture 29" descr="txp_fig"/>
            <p:cNvPicPr>
              <a:picLocks noChangeAspect="1" noChangeArrowheads="1"/>
            </p:cNvPicPr>
            <p:nvPr>
              <p:custDataLst>
                <p:tags r:id="rId8"/>
              </p:custDataLst>
            </p:nvPr>
          </p:nvPicPr>
          <p:blipFill>
            <a:blip r:embed="rId18" cstate="print"/>
            <a:srcRect/>
            <a:stretch>
              <a:fillRect/>
            </a:stretch>
          </p:blipFill>
          <p:spPr bwMode="auto">
            <a:xfrm>
              <a:off x="9420224" y="2732089"/>
              <a:ext cx="1560513" cy="295275"/>
            </a:xfrm>
            <a:prstGeom prst="rect">
              <a:avLst/>
            </a:prstGeom>
            <a:noFill/>
            <a:ln w="9525">
              <a:noFill/>
              <a:miter lim="800000"/>
              <a:headEnd/>
              <a:tailEnd/>
            </a:ln>
          </p:spPr>
        </p:pic>
      </p:grpSp>
      <p:sp>
        <p:nvSpPr>
          <p:cNvPr id="2" name="Slide Number Placeholder 1">
            <a:extLst>
              <a:ext uri="{FF2B5EF4-FFF2-40B4-BE49-F238E27FC236}">
                <a16:creationId xmlns:a16="http://schemas.microsoft.com/office/drawing/2014/main" id="{DB1E163B-DB64-2C4F-946F-89EC1AE14391}"/>
              </a:ext>
            </a:extLst>
          </p:cNvPr>
          <p:cNvSpPr>
            <a:spLocks noGrp="1"/>
          </p:cNvSpPr>
          <p:nvPr>
            <p:ph type="sldNum" sz="quarter" idx="12"/>
          </p:nvPr>
        </p:nvSpPr>
        <p:spPr/>
        <p:txBody>
          <a:bodyPr/>
          <a:lstStyle/>
          <a:p>
            <a:fld id="{422A94CF-1AD7-544F-89B2-B23BB4B4769D}" type="slidenum">
              <a:rPr lang="en-US" smtClean="0"/>
              <a:t>37</a:t>
            </a:fld>
            <a:endParaRPr lang="en-US"/>
          </a:p>
        </p:txBody>
      </p:sp>
    </p:spTree>
    <p:extLst>
      <p:ext uri="{BB962C8B-B14F-4D97-AF65-F5344CB8AC3E}">
        <p14:creationId xmlns:p14="http://schemas.microsoft.com/office/powerpoint/2010/main" val="2305480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Search</a:t>
            </a:r>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6800" y="1600552"/>
            <a:ext cx="9932986" cy="4409370"/>
          </a:xfrm>
          <a:prstGeom prst="rect">
            <a:avLst/>
          </a:prstGeom>
          <a:noFill/>
        </p:spPr>
      </p:pic>
      <p:sp>
        <p:nvSpPr>
          <p:cNvPr id="4" name="Slide Number Placeholder 3">
            <a:extLst>
              <a:ext uri="{FF2B5EF4-FFF2-40B4-BE49-F238E27FC236}">
                <a16:creationId xmlns:a16="http://schemas.microsoft.com/office/drawing/2014/main" id="{6FFC4101-DF13-C34D-AD03-177944E3C30F}"/>
              </a:ext>
            </a:extLst>
          </p:cNvPr>
          <p:cNvSpPr>
            <a:spLocks noGrp="1"/>
          </p:cNvSpPr>
          <p:nvPr>
            <p:ph type="sldNum" sz="quarter" idx="12"/>
          </p:nvPr>
        </p:nvSpPr>
        <p:spPr/>
        <p:txBody>
          <a:bodyPr/>
          <a:lstStyle/>
          <a:p>
            <a:fld id="{422A94CF-1AD7-544F-89B2-B23BB4B4769D}" type="slidenum">
              <a:rPr lang="en-US" smtClean="0"/>
              <a:t>38</a:t>
            </a:fld>
            <a:endParaRPr lang="en-US"/>
          </a:p>
        </p:txBody>
      </p:sp>
    </p:spTree>
    <p:extLst>
      <p:ext uri="{BB962C8B-B14F-4D97-AF65-F5344CB8AC3E}">
        <p14:creationId xmlns:p14="http://schemas.microsoft.com/office/powerpoint/2010/main" val="2783228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06400" y="1295400"/>
            <a:ext cx="11379200" cy="4729164"/>
          </a:xfrm>
        </p:spPr>
        <p:txBody>
          <a:bodyPr/>
          <a:lstStyle/>
          <a:p>
            <a:pPr eaLnBrk="1" hangingPunct="1"/>
            <a:r>
              <a:rPr lang="en-US" sz="2800" dirty="0"/>
              <a:t>Failure to detect repeated states can cause exponentially more work.  </a:t>
            </a:r>
          </a:p>
        </p:txBody>
      </p:sp>
      <p:sp>
        <p:nvSpPr>
          <p:cNvPr id="6" name="Rounded Rectangle 5"/>
          <p:cNvSpPr/>
          <p:nvPr/>
        </p:nvSpPr>
        <p:spPr>
          <a:xfrm>
            <a:off x="6172200" y="2041711"/>
            <a:ext cx="4889500" cy="3880103"/>
          </a:xfrm>
          <a:prstGeom prst="roundRect">
            <a:avLst/>
          </a:prstGeom>
          <a:solidFill>
            <a:srgbClr val="D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1600" dirty="0"/>
          </a:p>
        </p:txBody>
      </p:sp>
      <p:sp>
        <p:nvSpPr>
          <p:cNvPr id="7" name="Rounded Rectangle 6"/>
          <p:cNvSpPr/>
          <p:nvPr/>
        </p:nvSpPr>
        <p:spPr>
          <a:xfrm>
            <a:off x="936947" y="2035612"/>
            <a:ext cx="3886200" cy="3886200"/>
          </a:xfrm>
          <a:prstGeom prst="roundRect">
            <a:avLst/>
          </a:prstGeom>
          <a:solidFill>
            <a:srgbClr val="D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8" name="TextBox 7"/>
          <p:cNvSpPr txBox="1"/>
          <p:nvPr/>
        </p:nvSpPr>
        <p:spPr>
          <a:xfrm>
            <a:off x="6184898" y="2198192"/>
            <a:ext cx="4876800" cy="523220"/>
          </a:xfrm>
          <a:prstGeom prst="rect">
            <a:avLst/>
          </a:prstGeom>
          <a:noFill/>
        </p:spPr>
        <p:txBody>
          <a:bodyPr wrap="square" lIns="91436" tIns="45718" rIns="91436" bIns="45718" rtlCol="0">
            <a:spAutoFit/>
          </a:bodyPr>
          <a:lstStyle/>
          <a:p>
            <a:pPr algn="ctr"/>
            <a:r>
              <a:rPr lang="en-US" sz="2800" dirty="0">
                <a:latin typeface="Calibri" pitchFamily="34" charset="0"/>
              </a:rPr>
              <a:t>Search Tree</a:t>
            </a:r>
          </a:p>
        </p:txBody>
      </p:sp>
      <p:sp>
        <p:nvSpPr>
          <p:cNvPr id="9" name="TextBox 8"/>
          <p:cNvSpPr txBox="1"/>
          <p:nvPr/>
        </p:nvSpPr>
        <p:spPr>
          <a:xfrm>
            <a:off x="1165547" y="2121992"/>
            <a:ext cx="3429000" cy="523220"/>
          </a:xfrm>
          <a:prstGeom prst="rect">
            <a:avLst/>
          </a:prstGeom>
          <a:noFill/>
        </p:spPr>
        <p:txBody>
          <a:bodyPr wrap="square" lIns="91436" tIns="45718" rIns="91436" bIns="45718" rtlCol="0">
            <a:spAutoFit/>
          </a:bodyPr>
          <a:lstStyle/>
          <a:p>
            <a:pPr algn="ctr"/>
            <a:r>
              <a:rPr lang="en-US" sz="2800" dirty="0">
                <a:latin typeface="Calibri" pitchFamily="34" charset="0"/>
              </a:rPr>
              <a:t>State Graph</a:t>
            </a:r>
          </a:p>
        </p:txBody>
      </p:sp>
      <p:sp>
        <p:nvSpPr>
          <p:cNvPr id="29698" name="Rectangle 2"/>
          <p:cNvSpPr>
            <a:spLocks noGrp="1" noChangeArrowheads="1"/>
          </p:cNvSpPr>
          <p:nvPr>
            <p:ph type="title"/>
          </p:nvPr>
        </p:nvSpPr>
        <p:spPr/>
        <p:txBody>
          <a:bodyPr/>
          <a:lstStyle/>
          <a:p>
            <a:pPr eaLnBrk="1" hangingPunct="1"/>
            <a:r>
              <a:rPr lang="en-US"/>
              <a:t>Tree Search: Extra Work!</a:t>
            </a:r>
          </a:p>
        </p:txBody>
      </p:sp>
      <p:pic>
        <p:nvPicPr>
          <p:cNvPr id="29700" name="Picture 4"/>
          <p:cNvPicPr>
            <a:picLocks noChangeAspect="1" noChangeArrowheads="1"/>
          </p:cNvPicPr>
          <p:nvPr/>
        </p:nvPicPr>
        <p:blipFill>
          <a:blip r:embed="rId2" cstate="print">
            <a:clrChange>
              <a:clrFrom>
                <a:srgbClr val="FFFFFF"/>
              </a:clrFrom>
              <a:clrTo>
                <a:srgbClr val="FFFFFF">
                  <a:alpha val="0"/>
                </a:srgbClr>
              </a:clrTo>
            </a:clrChange>
          </a:blip>
          <a:srcRect l="610" t="2840" r="64740" b="2208"/>
          <a:stretch>
            <a:fillRect/>
          </a:stretch>
        </p:blipFill>
        <p:spPr bwMode="auto">
          <a:xfrm>
            <a:off x="1371600" y="2514600"/>
            <a:ext cx="3048000" cy="3276600"/>
          </a:xfrm>
          <a:prstGeom prst="rect">
            <a:avLst/>
          </a:prstGeom>
          <a:noFill/>
          <a:ln w="9525">
            <a:noFill/>
            <a:miter lim="800000"/>
            <a:headEnd/>
            <a:tailEnd/>
          </a:ln>
        </p:spPr>
      </p:pic>
      <p:pic>
        <p:nvPicPr>
          <p:cNvPr id="860165" name="Picture 5"/>
          <p:cNvPicPr>
            <a:picLocks noChangeAspect="1" noChangeArrowheads="1"/>
          </p:cNvPicPr>
          <p:nvPr/>
        </p:nvPicPr>
        <p:blipFill>
          <a:blip r:embed="rId2" cstate="print">
            <a:clrChange>
              <a:clrFrom>
                <a:srgbClr val="FFFFFF"/>
              </a:clrFrom>
              <a:clrTo>
                <a:srgbClr val="FFFFFF">
                  <a:alpha val="0"/>
                </a:srgbClr>
              </a:clrTo>
            </a:clrChange>
          </a:blip>
          <a:srcRect l="48026" t="5048" r="2599" b="15457"/>
          <a:stretch>
            <a:fillRect/>
          </a:stretch>
        </p:blipFill>
        <p:spPr bwMode="auto">
          <a:xfrm>
            <a:off x="6477000" y="2819400"/>
            <a:ext cx="4343400" cy="274320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FDAFA90C-2E00-2440-8CEB-7D0A5257D2B9}"/>
              </a:ext>
            </a:extLst>
          </p:cNvPr>
          <p:cNvSpPr>
            <a:spLocks noGrp="1"/>
          </p:cNvSpPr>
          <p:nvPr>
            <p:ph type="sldNum" sz="quarter" idx="12"/>
          </p:nvPr>
        </p:nvSpPr>
        <p:spPr/>
        <p:txBody>
          <a:bodyPr/>
          <a:lstStyle/>
          <a:p>
            <a:fld id="{422A94CF-1AD7-544F-89B2-B23BB4B4769D}" type="slidenum">
              <a:rPr lang="en-US" smtClean="0"/>
              <a:t>39</a:t>
            </a:fld>
            <a:endParaRPr lang="en-US"/>
          </a:p>
        </p:txBody>
      </p:sp>
    </p:spTree>
    <p:extLst>
      <p:ext uri="{BB962C8B-B14F-4D97-AF65-F5344CB8AC3E}">
        <p14:creationId xmlns:p14="http://schemas.microsoft.com/office/powerpoint/2010/main" val="185545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5D4A-231D-F64A-8945-C6EF3125572D}"/>
              </a:ext>
            </a:extLst>
          </p:cNvPr>
          <p:cNvSpPr>
            <a:spLocks noGrp="1"/>
          </p:cNvSpPr>
          <p:nvPr>
            <p:ph type="title"/>
          </p:nvPr>
        </p:nvSpPr>
        <p:spPr/>
        <p:txBody>
          <a:bodyPr/>
          <a:lstStyle/>
          <a:p>
            <a:r>
              <a:rPr lang="en-US" dirty="0"/>
              <a:t>3.5 Informed (Heuristic) Search Strategies</a:t>
            </a:r>
          </a:p>
        </p:txBody>
      </p:sp>
      <p:sp>
        <p:nvSpPr>
          <p:cNvPr id="3" name="Text Placeholder 2">
            <a:extLst>
              <a:ext uri="{FF2B5EF4-FFF2-40B4-BE49-F238E27FC236}">
                <a16:creationId xmlns:a16="http://schemas.microsoft.com/office/drawing/2014/main" id="{2AC1E0D9-E126-2549-99D3-5CD0EF1F637F}"/>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6B0C83A9-E96F-BD40-B7D7-99A37E1D7DAD}"/>
              </a:ext>
            </a:extLst>
          </p:cNvPr>
          <p:cNvSpPr>
            <a:spLocks noGrp="1"/>
          </p:cNvSpPr>
          <p:nvPr>
            <p:ph type="sldNum" sz="quarter" idx="12"/>
          </p:nvPr>
        </p:nvSpPr>
        <p:spPr/>
        <p:txBody>
          <a:bodyPr/>
          <a:lstStyle/>
          <a:p>
            <a:fld id="{422A94CF-1AD7-544F-89B2-B23BB4B4769D}" type="slidenum">
              <a:rPr lang="en-US" smtClean="0"/>
              <a:t>4</a:t>
            </a:fld>
            <a:endParaRPr lang="en-US"/>
          </a:p>
        </p:txBody>
      </p:sp>
    </p:spTree>
    <p:extLst>
      <p:ext uri="{BB962C8B-B14F-4D97-AF65-F5344CB8AC3E}">
        <p14:creationId xmlns:p14="http://schemas.microsoft.com/office/powerpoint/2010/main" val="2841883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atin typeface="Calibri"/>
                <a:cs typeface="Calibri"/>
              </a:rPr>
              <a:t>Graph Search</a:t>
            </a:r>
          </a:p>
        </p:txBody>
      </p:sp>
      <p:sp>
        <p:nvSpPr>
          <p:cNvPr id="30723" name="Rectangle 3"/>
          <p:cNvSpPr>
            <a:spLocks noGrp="1" noChangeArrowheads="1"/>
          </p:cNvSpPr>
          <p:nvPr>
            <p:ph idx="1"/>
          </p:nvPr>
        </p:nvSpPr>
        <p:spPr/>
        <p:txBody>
          <a:bodyPr/>
          <a:lstStyle/>
          <a:p>
            <a:pPr eaLnBrk="1" hangingPunct="1"/>
            <a:r>
              <a:rPr lang="en-US" sz="2600" dirty="0">
                <a:latin typeface="Calibri"/>
                <a:cs typeface="Calibri"/>
              </a:rPr>
              <a:t>In BFS, for example, we shouldn’t bother expanding the circled nodes (why?)</a:t>
            </a:r>
          </a:p>
        </p:txBody>
      </p:sp>
      <p:grpSp>
        <p:nvGrpSpPr>
          <p:cNvPr id="30724" name="Group 4"/>
          <p:cNvGrpSpPr>
            <a:grpSpLocks/>
          </p:cNvGrpSpPr>
          <p:nvPr/>
        </p:nvGrpSpPr>
        <p:grpSpPr bwMode="auto">
          <a:xfrm>
            <a:off x="3352800" y="2435610"/>
            <a:ext cx="5486400" cy="3355590"/>
            <a:chOff x="48" y="2332"/>
            <a:chExt cx="3456" cy="2406"/>
          </a:xfrm>
        </p:grpSpPr>
        <p:sp>
          <p:nvSpPr>
            <p:cNvPr id="30729" name="Text Box 5"/>
            <p:cNvSpPr txBox="1">
              <a:spLocks noChangeArrowheads="1"/>
            </p:cNvSpPr>
            <p:nvPr/>
          </p:nvSpPr>
          <p:spPr bwMode="auto">
            <a:xfrm>
              <a:off x="1728" y="2332"/>
              <a:ext cx="624" cy="243"/>
            </a:xfrm>
            <a:prstGeom prst="rect">
              <a:avLst/>
            </a:prstGeom>
            <a:noFill/>
            <a:ln w="9525">
              <a:noFill/>
              <a:miter lim="800000"/>
              <a:headEnd/>
              <a:tailEnd/>
            </a:ln>
          </p:spPr>
          <p:txBody>
            <a:bodyPr>
              <a:spAutoFit/>
            </a:bodyPr>
            <a:lstStyle/>
            <a:p>
              <a:pPr algn="ctr">
                <a:spcBef>
                  <a:spcPct val="50000"/>
                </a:spcBef>
              </a:pPr>
              <a:r>
                <a:rPr lang="en-US" sz="1600" dirty="0">
                  <a:latin typeface="Calibri"/>
                  <a:cs typeface="Calibri"/>
                </a:rPr>
                <a:t>S</a:t>
              </a:r>
            </a:p>
          </p:txBody>
        </p:sp>
        <p:sp>
          <p:nvSpPr>
            <p:cNvPr id="30730" name="Text Box 6"/>
            <p:cNvSpPr txBox="1">
              <a:spLocks noChangeArrowheads="1"/>
            </p:cNvSpPr>
            <p:nvPr/>
          </p:nvSpPr>
          <p:spPr bwMode="auto">
            <a:xfrm>
              <a:off x="48" y="3417"/>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a</a:t>
              </a:r>
            </a:p>
          </p:txBody>
        </p:sp>
        <p:sp>
          <p:nvSpPr>
            <p:cNvPr id="30731" name="Text Box 7"/>
            <p:cNvSpPr txBox="1">
              <a:spLocks noChangeArrowheads="1"/>
            </p:cNvSpPr>
            <p:nvPr/>
          </p:nvSpPr>
          <p:spPr bwMode="auto">
            <a:xfrm>
              <a:off x="48" y="3033"/>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b</a:t>
              </a:r>
            </a:p>
          </p:txBody>
        </p:sp>
        <p:sp>
          <p:nvSpPr>
            <p:cNvPr id="30732" name="Text Box 8"/>
            <p:cNvSpPr txBox="1">
              <a:spLocks noChangeArrowheads="1"/>
            </p:cNvSpPr>
            <p:nvPr/>
          </p:nvSpPr>
          <p:spPr bwMode="auto">
            <a:xfrm>
              <a:off x="384" y="2688"/>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d</a:t>
              </a:r>
            </a:p>
          </p:txBody>
        </p:sp>
        <p:sp>
          <p:nvSpPr>
            <p:cNvPr id="30733" name="Text Box 9"/>
            <p:cNvSpPr txBox="1">
              <a:spLocks noChangeArrowheads="1"/>
            </p:cNvSpPr>
            <p:nvPr/>
          </p:nvSpPr>
          <p:spPr bwMode="auto">
            <a:xfrm>
              <a:off x="3264" y="2640"/>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p</a:t>
              </a:r>
            </a:p>
          </p:txBody>
        </p:sp>
        <p:sp>
          <p:nvSpPr>
            <p:cNvPr id="30734" name="Text Box 10"/>
            <p:cNvSpPr txBox="1">
              <a:spLocks noChangeArrowheads="1"/>
            </p:cNvSpPr>
            <p:nvPr/>
          </p:nvSpPr>
          <p:spPr bwMode="auto">
            <a:xfrm>
              <a:off x="480" y="3417"/>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a</a:t>
              </a:r>
            </a:p>
          </p:txBody>
        </p:sp>
        <p:sp>
          <p:nvSpPr>
            <p:cNvPr id="30735" name="Text Box 11"/>
            <p:cNvSpPr txBox="1">
              <a:spLocks noChangeArrowheads="1"/>
            </p:cNvSpPr>
            <p:nvPr/>
          </p:nvSpPr>
          <p:spPr bwMode="auto">
            <a:xfrm>
              <a:off x="480" y="3033"/>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c</a:t>
              </a:r>
            </a:p>
          </p:txBody>
        </p:sp>
        <p:cxnSp>
          <p:nvCxnSpPr>
            <p:cNvPr id="30736" name="AutoShape 12"/>
            <p:cNvCxnSpPr>
              <a:cxnSpLocks noChangeShapeType="1"/>
              <a:stCxn id="30732" idx="2"/>
              <a:endCxn id="30731" idx="0"/>
            </p:cNvCxnSpPr>
            <p:nvPr/>
          </p:nvCxnSpPr>
          <p:spPr bwMode="auto">
            <a:xfrm flipH="1">
              <a:off x="168" y="2953"/>
              <a:ext cx="336" cy="80"/>
            </a:xfrm>
            <a:prstGeom prst="straightConnector1">
              <a:avLst/>
            </a:prstGeom>
            <a:noFill/>
            <a:ln w="9525">
              <a:solidFill>
                <a:schemeClr val="tx1"/>
              </a:solidFill>
              <a:round/>
              <a:headEnd/>
              <a:tailEnd/>
            </a:ln>
          </p:spPr>
        </p:cxnSp>
        <p:cxnSp>
          <p:nvCxnSpPr>
            <p:cNvPr id="30737" name="AutoShape 13"/>
            <p:cNvCxnSpPr>
              <a:cxnSpLocks noChangeShapeType="1"/>
              <a:stCxn id="30732" idx="2"/>
              <a:endCxn id="30735" idx="0"/>
            </p:cNvCxnSpPr>
            <p:nvPr/>
          </p:nvCxnSpPr>
          <p:spPr bwMode="auto">
            <a:xfrm>
              <a:off x="504" y="2953"/>
              <a:ext cx="96" cy="80"/>
            </a:xfrm>
            <a:prstGeom prst="straightConnector1">
              <a:avLst/>
            </a:prstGeom>
            <a:noFill/>
            <a:ln w="9525">
              <a:solidFill>
                <a:schemeClr val="tx1"/>
              </a:solidFill>
              <a:round/>
              <a:headEnd/>
              <a:tailEnd/>
            </a:ln>
          </p:spPr>
        </p:cxnSp>
        <p:cxnSp>
          <p:nvCxnSpPr>
            <p:cNvPr id="30738" name="AutoShape 14"/>
            <p:cNvCxnSpPr>
              <a:cxnSpLocks noChangeShapeType="1"/>
              <a:stCxn id="30731" idx="2"/>
              <a:endCxn id="30730" idx="0"/>
            </p:cNvCxnSpPr>
            <p:nvPr/>
          </p:nvCxnSpPr>
          <p:spPr bwMode="auto">
            <a:xfrm>
              <a:off x="168" y="3298"/>
              <a:ext cx="0" cy="119"/>
            </a:xfrm>
            <a:prstGeom prst="straightConnector1">
              <a:avLst/>
            </a:prstGeom>
            <a:noFill/>
            <a:ln w="9525">
              <a:solidFill>
                <a:schemeClr val="tx1"/>
              </a:solidFill>
              <a:round/>
              <a:headEnd/>
              <a:tailEnd/>
            </a:ln>
          </p:spPr>
        </p:cxnSp>
        <p:cxnSp>
          <p:nvCxnSpPr>
            <p:cNvPr id="30739" name="AutoShape 15"/>
            <p:cNvCxnSpPr>
              <a:cxnSpLocks noChangeShapeType="1"/>
              <a:stCxn id="30735" idx="2"/>
              <a:endCxn id="30734" idx="0"/>
            </p:cNvCxnSpPr>
            <p:nvPr/>
          </p:nvCxnSpPr>
          <p:spPr bwMode="auto">
            <a:xfrm>
              <a:off x="600" y="3298"/>
              <a:ext cx="0" cy="119"/>
            </a:xfrm>
            <a:prstGeom prst="straightConnector1">
              <a:avLst/>
            </a:prstGeom>
            <a:noFill/>
            <a:ln w="9525">
              <a:solidFill>
                <a:schemeClr val="tx1"/>
              </a:solidFill>
              <a:round/>
              <a:headEnd/>
              <a:tailEnd/>
            </a:ln>
          </p:spPr>
        </p:cxnSp>
        <p:grpSp>
          <p:nvGrpSpPr>
            <p:cNvPr id="30740" name="Group 16"/>
            <p:cNvGrpSpPr>
              <a:grpSpLocks/>
            </p:cNvGrpSpPr>
            <p:nvPr/>
          </p:nvGrpSpPr>
          <p:grpSpPr bwMode="auto">
            <a:xfrm>
              <a:off x="1776" y="2640"/>
              <a:ext cx="1104" cy="1714"/>
              <a:chOff x="1152" y="2640"/>
              <a:chExt cx="1104" cy="1714"/>
            </a:xfrm>
          </p:grpSpPr>
          <p:sp>
            <p:nvSpPr>
              <p:cNvPr id="30767" name="Text Box 17"/>
              <p:cNvSpPr txBox="1">
                <a:spLocks noChangeArrowheads="1"/>
              </p:cNvSpPr>
              <p:nvPr/>
            </p:nvSpPr>
            <p:spPr bwMode="auto">
              <a:xfrm>
                <a:off x="1536" y="2640"/>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e</a:t>
                </a:r>
              </a:p>
            </p:txBody>
          </p:sp>
          <p:sp>
            <p:nvSpPr>
              <p:cNvPr id="30768" name="Text Box 18"/>
              <p:cNvSpPr txBox="1">
                <a:spLocks noChangeArrowheads="1"/>
              </p:cNvSpPr>
              <p:nvPr/>
            </p:nvSpPr>
            <p:spPr bwMode="auto">
              <a:xfrm>
                <a:off x="1152" y="3408"/>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p</a:t>
                </a:r>
              </a:p>
            </p:txBody>
          </p:sp>
          <p:sp>
            <p:nvSpPr>
              <p:cNvPr id="30769" name="Text Box 19"/>
              <p:cNvSpPr txBox="1">
                <a:spLocks noChangeArrowheads="1"/>
              </p:cNvSpPr>
              <p:nvPr/>
            </p:nvSpPr>
            <p:spPr bwMode="auto">
              <a:xfrm>
                <a:off x="1296" y="3024"/>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h</a:t>
                </a:r>
              </a:p>
            </p:txBody>
          </p:sp>
          <p:sp>
            <p:nvSpPr>
              <p:cNvPr id="30770" name="Text Box 20"/>
              <p:cNvSpPr txBox="1">
                <a:spLocks noChangeArrowheads="1"/>
              </p:cNvSpPr>
              <p:nvPr/>
            </p:nvSpPr>
            <p:spPr bwMode="auto">
              <a:xfrm>
                <a:off x="1728" y="3408"/>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f</a:t>
                </a:r>
              </a:p>
            </p:txBody>
          </p:sp>
          <p:sp>
            <p:nvSpPr>
              <p:cNvPr id="30771" name="Text Box 21"/>
              <p:cNvSpPr txBox="1">
                <a:spLocks noChangeArrowheads="1"/>
              </p:cNvSpPr>
              <p:nvPr/>
            </p:nvSpPr>
            <p:spPr bwMode="auto">
              <a:xfrm>
                <a:off x="1728" y="3024"/>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r</a:t>
                </a:r>
              </a:p>
            </p:txBody>
          </p:sp>
          <p:sp>
            <p:nvSpPr>
              <p:cNvPr id="30772" name="Text Box 22"/>
              <p:cNvSpPr txBox="1">
                <a:spLocks noChangeArrowheads="1"/>
              </p:cNvSpPr>
              <p:nvPr/>
            </p:nvSpPr>
            <p:spPr bwMode="auto">
              <a:xfrm>
                <a:off x="1440" y="3408"/>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q</a:t>
                </a:r>
              </a:p>
            </p:txBody>
          </p:sp>
          <p:sp>
            <p:nvSpPr>
              <p:cNvPr id="30773" name="Text Box 23"/>
              <p:cNvSpPr txBox="1">
                <a:spLocks noChangeArrowheads="1"/>
              </p:cNvSpPr>
              <p:nvPr/>
            </p:nvSpPr>
            <p:spPr bwMode="auto">
              <a:xfrm>
                <a:off x="1152" y="3753"/>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q</a:t>
                </a:r>
              </a:p>
            </p:txBody>
          </p:sp>
          <p:sp>
            <p:nvSpPr>
              <p:cNvPr id="30774" name="Text Box 24"/>
              <p:cNvSpPr txBox="1">
                <a:spLocks noChangeArrowheads="1"/>
              </p:cNvSpPr>
              <p:nvPr/>
            </p:nvSpPr>
            <p:spPr bwMode="auto">
              <a:xfrm>
                <a:off x="1584" y="3753"/>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c</a:t>
                </a:r>
              </a:p>
            </p:txBody>
          </p:sp>
          <p:sp>
            <p:nvSpPr>
              <p:cNvPr id="30775" name="Text Box 25"/>
              <p:cNvSpPr txBox="1">
                <a:spLocks noChangeArrowheads="1"/>
              </p:cNvSpPr>
              <p:nvPr/>
            </p:nvSpPr>
            <p:spPr bwMode="auto">
              <a:xfrm>
                <a:off x="1776" y="3792"/>
                <a:ext cx="480" cy="243"/>
              </a:xfrm>
              <a:prstGeom prst="rect">
                <a:avLst/>
              </a:prstGeom>
              <a:noFill/>
              <a:ln w="9525">
                <a:noFill/>
                <a:miter lim="800000"/>
                <a:headEnd/>
                <a:tailEnd/>
              </a:ln>
            </p:spPr>
            <p:txBody>
              <a:bodyPr>
                <a:spAutoFit/>
              </a:bodyPr>
              <a:lstStyle/>
              <a:p>
                <a:pPr algn="ctr">
                  <a:spcBef>
                    <a:spcPct val="50000"/>
                  </a:spcBef>
                </a:pPr>
                <a:r>
                  <a:rPr lang="en-US" sz="1600" dirty="0">
                    <a:latin typeface="Calibri"/>
                    <a:cs typeface="Calibri"/>
                  </a:rPr>
                  <a:t>G</a:t>
                </a:r>
              </a:p>
            </p:txBody>
          </p:sp>
          <p:sp>
            <p:nvSpPr>
              <p:cNvPr id="30776" name="Text Box 26"/>
              <p:cNvSpPr txBox="1">
                <a:spLocks noChangeArrowheads="1"/>
              </p:cNvSpPr>
              <p:nvPr/>
            </p:nvSpPr>
            <p:spPr bwMode="auto">
              <a:xfrm>
                <a:off x="1584" y="4089"/>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a</a:t>
                </a:r>
              </a:p>
            </p:txBody>
          </p:sp>
          <p:cxnSp>
            <p:nvCxnSpPr>
              <p:cNvPr id="30777" name="AutoShape 27"/>
              <p:cNvCxnSpPr>
                <a:cxnSpLocks noChangeShapeType="1"/>
                <a:stCxn id="30767" idx="2"/>
                <a:endCxn id="30769" idx="0"/>
              </p:cNvCxnSpPr>
              <p:nvPr/>
            </p:nvCxnSpPr>
            <p:spPr bwMode="auto">
              <a:xfrm flipH="1">
                <a:off x="1416" y="2905"/>
                <a:ext cx="240" cy="119"/>
              </a:xfrm>
              <a:prstGeom prst="straightConnector1">
                <a:avLst/>
              </a:prstGeom>
              <a:noFill/>
              <a:ln w="9525">
                <a:solidFill>
                  <a:schemeClr val="tx1"/>
                </a:solidFill>
                <a:round/>
                <a:headEnd/>
                <a:tailEnd/>
              </a:ln>
            </p:spPr>
          </p:cxnSp>
          <p:cxnSp>
            <p:nvCxnSpPr>
              <p:cNvPr id="30778" name="AutoShape 28"/>
              <p:cNvCxnSpPr>
                <a:cxnSpLocks noChangeShapeType="1"/>
                <a:stCxn id="30767" idx="2"/>
                <a:endCxn id="30771" idx="0"/>
              </p:cNvCxnSpPr>
              <p:nvPr/>
            </p:nvCxnSpPr>
            <p:spPr bwMode="auto">
              <a:xfrm>
                <a:off x="1656" y="2905"/>
                <a:ext cx="192" cy="119"/>
              </a:xfrm>
              <a:prstGeom prst="straightConnector1">
                <a:avLst/>
              </a:prstGeom>
              <a:noFill/>
              <a:ln w="9525">
                <a:solidFill>
                  <a:schemeClr val="tx1"/>
                </a:solidFill>
                <a:round/>
                <a:headEnd/>
                <a:tailEnd/>
              </a:ln>
            </p:spPr>
          </p:cxnSp>
          <p:cxnSp>
            <p:nvCxnSpPr>
              <p:cNvPr id="30779" name="AutoShape 29"/>
              <p:cNvCxnSpPr>
                <a:cxnSpLocks noChangeShapeType="1"/>
                <a:stCxn id="30769" idx="2"/>
                <a:endCxn id="30768" idx="0"/>
              </p:cNvCxnSpPr>
              <p:nvPr/>
            </p:nvCxnSpPr>
            <p:spPr bwMode="auto">
              <a:xfrm flipH="1">
                <a:off x="1272" y="3289"/>
                <a:ext cx="144" cy="119"/>
              </a:xfrm>
              <a:prstGeom prst="straightConnector1">
                <a:avLst/>
              </a:prstGeom>
              <a:noFill/>
              <a:ln w="9525">
                <a:solidFill>
                  <a:schemeClr val="tx1"/>
                </a:solidFill>
                <a:round/>
                <a:headEnd/>
                <a:tailEnd/>
              </a:ln>
            </p:spPr>
          </p:cxnSp>
          <p:cxnSp>
            <p:nvCxnSpPr>
              <p:cNvPr id="30780" name="AutoShape 30"/>
              <p:cNvCxnSpPr>
                <a:cxnSpLocks noChangeShapeType="1"/>
                <a:stCxn id="30769" idx="2"/>
                <a:endCxn id="30772" idx="0"/>
              </p:cNvCxnSpPr>
              <p:nvPr/>
            </p:nvCxnSpPr>
            <p:spPr bwMode="auto">
              <a:xfrm>
                <a:off x="1416" y="3289"/>
                <a:ext cx="144" cy="119"/>
              </a:xfrm>
              <a:prstGeom prst="straightConnector1">
                <a:avLst/>
              </a:prstGeom>
              <a:noFill/>
              <a:ln w="9525">
                <a:solidFill>
                  <a:schemeClr val="tx1"/>
                </a:solidFill>
                <a:round/>
                <a:headEnd/>
                <a:tailEnd/>
              </a:ln>
            </p:spPr>
          </p:cxnSp>
          <p:cxnSp>
            <p:nvCxnSpPr>
              <p:cNvPr id="30781" name="AutoShape 31"/>
              <p:cNvCxnSpPr>
                <a:cxnSpLocks noChangeShapeType="1"/>
                <a:stCxn id="30771" idx="2"/>
                <a:endCxn id="30770" idx="0"/>
              </p:cNvCxnSpPr>
              <p:nvPr/>
            </p:nvCxnSpPr>
            <p:spPr bwMode="auto">
              <a:xfrm>
                <a:off x="1848" y="3289"/>
                <a:ext cx="0" cy="119"/>
              </a:xfrm>
              <a:prstGeom prst="straightConnector1">
                <a:avLst/>
              </a:prstGeom>
              <a:noFill/>
              <a:ln w="9525">
                <a:solidFill>
                  <a:schemeClr val="tx1"/>
                </a:solidFill>
                <a:round/>
                <a:headEnd/>
                <a:tailEnd/>
              </a:ln>
            </p:spPr>
          </p:cxnSp>
          <p:cxnSp>
            <p:nvCxnSpPr>
              <p:cNvPr id="30782" name="AutoShape 32"/>
              <p:cNvCxnSpPr>
                <a:cxnSpLocks noChangeShapeType="1"/>
                <a:stCxn id="30768" idx="2"/>
                <a:endCxn id="30773" idx="0"/>
              </p:cNvCxnSpPr>
              <p:nvPr/>
            </p:nvCxnSpPr>
            <p:spPr bwMode="auto">
              <a:xfrm>
                <a:off x="1272" y="3673"/>
                <a:ext cx="0" cy="80"/>
              </a:xfrm>
              <a:prstGeom prst="straightConnector1">
                <a:avLst/>
              </a:prstGeom>
              <a:noFill/>
              <a:ln w="9525">
                <a:solidFill>
                  <a:schemeClr val="tx1"/>
                </a:solidFill>
                <a:round/>
                <a:headEnd/>
                <a:tailEnd/>
              </a:ln>
            </p:spPr>
          </p:cxnSp>
          <p:cxnSp>
            <p:nvCxnSpPr>
              <p:cNvPr id="30783" name="AutoShape 33"/>
              <p:cNvCxnSpPr>
                <a:cxnSpLocks noChangeShapeType="1"/>
                <a:stCxn id="30770" idx="2"/>
                <a:endCxn id="30774" idx="0"/>
              </p:cNvCxnSpPr>
              <p:nvPr/>
            </p:nvCxnSpPr>
            <p:spPr bwMode="auto">
              <a:xfrm flipH="1">
                <a:off x="1704" y="3673"/>
                <a:ext cx="144" cy="80"/>
              </a:xfrm>
              <a:prstGeom prst="straightConnector1">
                <a:avLst/>
              </a:prstGeom>
              <a:noFill/>
              <a:ln w="9525">
                <a:solidFill>
                  <a:schemeClr val="tx1"/>
                </a:solidFill>
                <a:round/>
                <a:headEnd/>
                <a:tailEnd/>
              </a:ln>
            </p:spPr>
          </p:cxnSp>
          <p:cxnSp>
            <p:nvCxnSpPr>
              <p:cNvPr id="30784" name="AutoShape 34"/>
              <p:cNvCxnSpPr>
                <a:cxnSpLocks noChangeShapeType="1"/>
                <a:stCxn id="30770" idx="2"/>
                <a:endCxn id="30775" idx="0"/>
              </p:cNvCxnSpPr>
              <p:nvPr/>
            </p:nvCxnSpPr>
            <p:spPr bwMode="auto">
              <a:xfrm>
                <a:off x="1848" y="3673"/>
                <a:ext cx="168" cy="119"/>
              </a:xfrm>
              <a:prstGeom prst="straightConnector1">
                <a:avLst/>
              </a:prstGeom>
              <a:noFill/>
              <a:ln w="9525">
                <a:solidFill>
                  <a:schemeClr val="tx1"/>
                </a:solidFill>
                <a:round/>
                <a:headEnd/>
                <a:tailEnd/>
              </a:ln>
            </p:spPr>
          </p:cxnSp>
          <p:cxnSp>
            <p:nvCxnSpPr>
              <p:cNvPr id="30785" name="AutoShape 35"/>
              <p:cNvCxnSpPr>
                <a:cxnSpLocks noChangeShapeType="1"/>
                <a:stCxn id="30774" idx="2"/>
                <a:endCxn id="30776" idx="0"/>
              </p:cNvCxnSpPr>
              <p:nvPr/>
            </p:nvCxnSpPr>
            <p:spPr bwMode="auto">
              <a:xfrm>
                <a:off x="1704" y="4018"/>
                <a:ext cx="0" cy="71"/>
              </a:xfrm>
              <a:prstGeom prst="straightConnector1">
                <a:avLst/>
              </a:prstGeom>
              <a:noFill/>
              <a:ln w="9525">
                <a:solidFill>
                  <a:schemeClr val="tx1"/>
                </a:solidFill>
                <a:round/>
                <a:headEnd/>
                <a:tailEnd/>
              </a:ln>
            </p:spPr>
          </p:cxnSp>
        </p:grpSp>
        <p:sp>
          <p:nvSpPr>
            <p:cNvPr id="30741" name="Text Box 36"/>
            <p:cNvSpPr txBox="1">
              <a:spLocks noChangeArrowheads="1"/>
            </p:cNvSpPr>
            <p:nvPr/>
          </p:nvSpPr>
          <p:spPr bwMode="auto">
            <a:xfrm>
              <a:off x="3264" y="2994"/>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q</a:t>
              </a:r>
            </a:p>
          </p:txBody>
        </p:sp>
        <p:cxnSp>
          <p:nvCxnSpPr>
            <p:cNvPr id="30742" name="AutoShape 37"/>
            <p:cNvCxnSpPr>
              <a:cxnSpLocks noChangeShapeType="1"/>
              <a:stCxn id="30733" idx="2"/>
              <a:endCxn id="30741" idx="0"/>
            </p:cNvCxnSpPr>
            <p:nvPr/>
          </p:nvCxnSpPr>
          <p:spPr bwMode="auto">
            <a:xfrm>
              <a:off x="3384" y="2905"/>
              <a:ext cx="0" cy="89"/>
            </a:xfrm>
            <a:prstGeom prst="straightConnector1">
              <a:avLst/>
            </a:prstGeom>
            <a:noFill/>
            <a:ln w="9525">
              <a:solidFill>
                <a:schemeClr val="tx1"/>
              </a:solidFill>
              <a:round/>
              <a:headEnd/>
              <a:tailEnd/>
            </a:ln>
          </p:spPr>
        </p:cxnSp>
        <p:grpSp>
          <p:nvGrpSpPr>
            <p:cNvPr id="30743" name="Group 38"/>
            <p:cNvGrpSpPr>
              <a:grpSpLocks/>
            </p:cNvGrpSpPr>
            <p:nvPr/>
          </p:nvGrpSpPr>
          <p:grpSpPr bwMode="auto">
            <a:xfrm>
              <a:off x="624" y="3024"/>
              <a:ext cx="1104" cy="1714"/>
              <a:chOff x="1152" y="2640"/>
              <a:chExt cx="1104" cy="1714"/>
            </a:xfrm>
          </p:grpSpPr>
          <p:sp>
            <p:nvSpPr>
              <p:cNvPr id="30748" name="Text Box 39"/>
              <p:cNvSpPr txBox="1">
                <a:spLocks noChangeArrowheads="1"/>
              </p:cNvSpPr>
              <p:nvPr/>
            </p:nvSpPr>
            <p:spPr bwMode="auto">
              <a:xfrm>
                <a:off x="1536" y="2640"/>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e</a:t>
                </a:r>
              </a:p>
            </p:txBody>
          </p:sp>
          <p:sp>
            <p:nvSpPr>
              <p:cNvPr id="30749" name="Text Box 40"/>
              <p:cNvSpPr txBox="1">
                <a:spLocks noChangeArrowheads="1"/>
              </p:cNvSpPr>
              <p:nvPr/>
            </p:nvSpPr>
            <p:spPr bwMode="auto">
              <a:xfrm>
                <a:off x="1152" y="3408"/>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p</a:t>
                </a:r>
              </a:p>
            </p:txBody>
          </p:sp>
          <p:sp>
            <p:nvSpPr>
              <p:cNvPr id="30750" name="Text Box 41"/>
              <p:cNvSpPr txBox="1">
                <a:spLocks noChangeArrowheads="1"/>
              </p:cNvSpPr>
              <p:nvPr/>
            </p:nvSpPr>
            <p:spPr bwMode="auto">
              <a:xfrm>
                <a:off x="1296" y="3024"/>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h</a:t>
                </a:r>
              </a:p>
            </p:txBody>
          </p:sp>
          <p:sp>
            <p:nvSpPr>
              <p:cNvPr id="30751" name="Text Box 42"/>
              <p:cNvSpPr txBox="1">
                <a:spLocks noChangeArrowheads="1"/>
              </p:cNvSpPr>
              <p:nvPr/>
            </p:nvSpPr>
            <p:spPr bwMode="auto">
              <a:xfrm>
                <a:off x="1728" y="3408"/>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f</a:t>
                </a:r>
              </a:p>
            </p:txBody>
          </p:sp>
          <p:sp>
            <p:nvSpPr>
              <p:cNvPr id="30752" name="Text Box 43"/>
              <p:cNvSpPr txBox="1">
                <a:spLocks noChangeArrowheads="1"/>
              </p:cNvSpPr>
              <p:nvPr/>
            </p:nvSpPr>
            <p:spPr bwMode="auto">
              <a:xfrm>
                <a:off x="1728" y="3024"/>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r</a:t>
                </a:r>
              </a:p>
            </p:txBody>
          </p:sp>
          <p:sp>
            <p:nvSpPr>
              <p:cNvPr id="30753" name="Text Box 44"/>
              <p:cNvSpPr txBox="1">
                <a:spLocks noChangeArrowheads="1"/>
              </p:cNvSpPr>
              <p:nvPr/>
            </p:nvSpPr>
            <p:spPr bwMode="auto">
              <a:xfrm>
                <a:off x="1440" y="3408"/>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q</a:t>
                </a:r>
              </a:p>
            </p:txBody>
          </p:sp>
          <p:sp>
            <p:nvSpPr>
              <p:cNvPr id="30754" name="Text Box 45"/>
              <p:cNvSpPr txBox="1">
                <a:spLocks noChangeArrowheads="1"/>
              </p:cNvSpPr>
              <p:nvPr/>
            </p:nvSpPr>
            <p:spPr bwMode="auto">
              <a:xfrm>
                <a:off x="1152" y="3753"/>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q</a:t>
                </a:r>
              </a:p>
            </p:txBody>
          </p:sp>
          <p:sp>
            <p:nvSpPr>
              <p:cNvPr id="30755" name="Text Box 46"/>
              <p:cNvSpPr txBox="1">
                <a:spLocks noChangeArrowheads="1"/>
              </p:cNvSpPr>
              <p:nvPr/>
            </p:nvSpPr>
            <p:spPr bwMode="auto">
              <a:xfrm>
                <a:off x="1584" y="3753"/>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c</a:t>
                </a:r>
              </a:p>
            </p:txBody>
          </p:sp>
          <p:sp>
            <p:nvSpPr>
              <p:cNvPr id="30756" name="Text Box 47"/>
              <p:cNvSpPr txBox="1">
                <a:spLocks noChangeArrowheads="1"/>
              </p:cNvSpPr>
              <p:nvPr/>
            </p:nvSpPr>
            <p:spPr bwMode="auto">
              <a:xfrm>
                <a:off x="1776" y="3792"/>
                <a:ext cx="480" cy="243"/>
              </a:xfrm>
              <a:prstGeom prst="rect">
                <a:avLst/>
              </a:prstGeom>
              <a:noFill/>
              <a:ln w="9525">
                <a:noFill/>
                <a:miter lim="800000"/>
                <a:headEnd/>
                <a:tailEnd/>
              </a:ln>
            </p:spPr>
            <p:txBody>
              <a:bodyPr>
                <a:spAutoFit/>
              </a:bodyPr>
              <a:lstStyle/>
              <a:p>
                <a:pPr algn="ctr">
                  <a:spcBef>
                    <a:spcPct val="50000"/>
                  </a:spcBef>
                </a:pPr>
                <a:r>
                  <a:rPr lang="en-US" sz="1600" i="1" dirty="0">
                    <a:latin typeface="Calibri"/>
                    <a:cs typeface="Calibri"/>
                  </a:rPr>
                  <a:t>G</a:t>
                </a:r>
              </a:p>
            </p:txBody>
          </p:sp>
          <p:sp>
            <p:nvSpPr>
              <p:cNvPr id="30757" name="Text Box 48"/>
              <p:cNvSpPr txBox="1">
                <a:spLocks noChangeArrowheads="1"/>
              </p:cNvSpPr>
              <p:nvPr/>
            </p:nvSpPr>
            <p:spPr bwMode="auto">
              <a:xfrm>
                <a:off x="1584" y="4089"/>
                <a:ext cx="240" cy="265"/>
              </a:xfrm>
              <a:prstGeom prst="rect">
                <a:avLst/>
              </a:prstGeom>
              <a:noFill/>
              <a:ln w="9525">
                <a:noFill/>
                <a:miter lim="800000"/>
                <a:headEnd/>
                <a:tailEnd/>
              </a:ln>
            </p:spPr>
            <p:txBody>
              <a:bodyPr>
                <a:spAutoFit/>
              </a:bodyPr>
              <a:lstStyle/>
              <a:p>
                <a:pPr algn="ctr">
                  <a:spcBef>
                    <a:spcPct val="50000"/>
                  </a:spcBef>
                </a:pPr>
                <a:r>
                  <a:rPr lang="en-US" i="1">
                    <a:latin typeface="Calibri"/>
                    <a:cs typeface="Calibri"/>
                  </a:rPr>
                  <a:t>a</a:t>
                </a:r>
              </a:p>
            </p:txBody>
          </p:sp>
          <p:cxnSp>
            <p:nvCxnSpPr>
              <p:cNvPr id="30758" name="AutoShape 49"/>
              <p:cNvCxnSpPr>
                <a:cxnSpLocks noChangeShapeType="1"/>
                <a:stCxn id="30748" idx="2"/>
                <a:endCxn id="30750" idx="0"/>
              </p:cNvCxnSpPr>
              <p:nvPr/>
            </p:nvCxnSpPr>
            <p:spPr bwMode="auto">
              <a:xfrm flipH="1">
                <a:off x="1416" y="2905"/>
                <a:ext cx="240" cy="119"/>
              </a:xfrm>
              <a:prstGeom prst="straightConnector1">
                <a:avLst/>
              </a:prstGeom>
              <a:noFill/>
              <a:ln w="9525">
                <a:solidFill>
                  <a:schemeClr val="tx1"/>
                </a:solidFill>
                <a:round/>
                <a:headEnd/>
                <a:tailEnd/>
              </a:ln>
            </p:spPr>
          </p:cxnSp>
          <p:cxnSp>
            <p:nvCxnSpPr>
              <p:cNvPr id="30759" name="AutoShape 50"/>
              <p:cNvCxnSpPr>
                <a:cxnSpLocks noChangeShapeType="1"/>
                <a:stCxn id="30748" idx="2"/>
                <a:endCxn id="30752" idx="0"/>
              </p:cNvCxnSpPr>
              <p:nvPr/>
            </p:nvCxnSpPr>
            <p:spPr bwMode="auto">
              <a:xfrm>
                <a:off x="1656" y="2905"/>
                <a:ext cx="192" cy="119"/>
              </a:xfrm>
              <a:prstGeom prst="straightConnector1">
                <a:avLst/>
              </a:prstGeom>
              <a:noFill/>
              <a:ln w="9525">
                <a:solidFill>
                  <a:schemeClr val="tx1"/>
                </a:solidFill>
                <a:round/>
                <a:headEnd/>
                <a:tailEnd/>
              </a:ln>
            </p:spPr>
          </p:cxnSp>
          <p:cxnSp>
            <p:nvCxnSpPr>
              <p:cNvPr id="30760" name="AutoShape 51"/>
              <p:cNvCxnSpPr>
                <a:cxnSpLocks noChangeShapeType="1"/>
                <a:stCxn id="30750" idx="2"/>
                <a:endCxn id="30749" idx="0"/>
              </p:cNvCxnSpPr>
              <p:nvPr/>
            </p:nvCxnSpPr>
            <p:spPr bwMode="auto">
              <a:xfrm flipH="1">
                <a:off x="1272" y="3289"/>
                <a:ext cx="144" cy="119"/>
              </a:xfrm>
              <a:prstGeom prst="straightConnector1">
                <a:avLst/>
              </a:prstGeom>
              <a:noFill/>
              <a:ln w="9525">
                <a:solidFill>
                  <a:schemeClr val="tx1"/>
                </a:solidFill>
                <a:round/>
                <a:headEnd/>
                <a:tailEnd/>
              </a:ln>
            </p:spPr>
          </p:cxnSp>
          <p:cxnSp>
            <p:nvCxnSpPr>
              <p:cNvPr id="30761" name="AutoShape 52"/>
              <p:cNvCxnSpPr>
                <a:cxnSpLocks noChangeShapeType="1"/>
                <a:stCxn id="30750" idx="2"/>
                <a:endCxn id="30753" idx="0"/>
              </p:cNvCxnSpPr>
              <p:nvPr/>
            </p:nvCxnSpPr>
            <p:spPr bwMode="auto">
              <a:xfrm>
                <a:off x="1416" y="3289"/>
                <a:ext cx="144" cy="119"/>
              </a:xfrm>
              <a:prstGeom prst="straightConnector1">
                <a:avLst/>
              </a:prstGeom>
              <a:noFill/>
              <a:ln w="9525">
                <a:solidFill>
                  <a:schemeClr val="tx1"/>
                </a:solidFill>
                <a:round/>
                <a:headEnd/>
                <a:tailEnd/>
              </a:ln>
            </p:spPr>
          </p:cxnSp>
          <p:cxnSp>
            <p:nvCxnSpPr>
              <p:cNvPr id="30762" name="AutoShape 53"/>
              <p:cNvCxnSpPr>
                <a:cxnSpLocks noChangeShapeType="1"/>
                <a:stCxn id="30752" idx="2"/>
                <a:endCxn id="30751" idx="0"/>
              </p:cNvCxnSpPr>
              <p:nvPr/>
            </p:nvCxnSpPr>
            <p:spPr bwMode="auto">
              <a:xfrm>
                <a:off x="1848" y="3289"/>
                <a:ext cx="0" cy="119"/>
              </a:xfrm>
              <a:prstGeom prst="straightConnector1">
                <a:avLst/>
              </a:prstGeom>
              <a:noFill/>
              <a:ln w="9525">
                <a:solidFill>
                  <a:schemeClr val="tx1"/>
                </a:solidFill>
                <a:round/>
                <a:headEnd/>
                <a:tailEnd/>
              </a:ln>
            </p:spPr>
          </p:cxnSp>
          <p:cxnSp>
            <p:nvCxnSpPr>
              <p:cNvPr id="30763" name="AutoShape 54"/>
              <p:cNvCxnSpPr>
                <a:cxnSpLocks noChangeShapeType="1"/>
                <a:stCxn id="30749" idx="2"/>
                <a:endCxn id="30754" idx="0"/>
              </p:cNvCxnSpPr>
              <p:nvPr/>
            </p:nvCxnSpPr>
            <p:spPr bwMode="auto">
              <a:xfrm>
                <a:off x="1272" y="3673"/>
                <a:ext cx="0" cy="80"/>
              </a:xfrm>
              <a:prstGeom prst="straightConnector1">
                <a:avLst/>
              </a:prstGeom>
              <a:noFill/>
              <a:ln w="9525">
                <a:solidFill>
                  <a:schemeClr val="tx1"/>
                </a:solidFill>
                <a:round/>
                <a:headEnd/>
                <a:tailEnd/>
              </a:ln>
            </p:spPr>
          </p:cxnSp>
          <p:cxnSp>
            <p:nvCxnSpPr>
              <p:cNvPr id="30764" name="AutoShape 55"/>
              <p:cNvCxnSpPr>
                <a:cxnSpLocks noChangeShapeType="1"/>
                <a:stCxn id="30751" idx="2"/>
                <a:endCxn id="30755" idx="0"/>
              </p:cNvCxnSpPr>
              <p:nvPr/>
            </p:nvCxnSpPr>
            <p:spPr bwMode="auto">
              <a:xfrm flipH="1">
                <a:off x="1704" y="3673"/>
                <a:ext cx="144" cy="80"/>
              </a:xfrm>
              <a:prstGeom prst="straightConnector1">
                <a:avLst/>
              </a:prstGeom>
              <a:noFill/>
              <a:ln w="9525">
                <a:solidFill>
                  <a:schemeClr val="tx1"/>
                </a:solidFill>
                <a:round/>
                <a:headEnd/>
                <a:tailEnd/>
              </a:ln>
            </p:spPr>
          </p:cxnSp>
          <p:cxnSp>
            <p:nvCxnSpPr>
              <p:cNvPr id="30765" name="AutoShape 56"/>
              <p:cNvCxnSpPr>
                <a:cxnSpLocks noChangeShapeType="1"/>
                <a:stCxn id="30751" idx="2"/>
                <a:endCxn id="30756" idx="0"/>
              </p:cNvCxnSpPr>
              <p:nvPr/>
            </p:nvCxnSpPr>
            <p:spPr bwMode="auto">
              <a:xfrm>
                <a:off x="1848" y="3673"/>
                <a:ext cx="168" cy="119"/>
              </a:xfrm>
              <a:prstGeom prst="straightConnector1">
                <a:avLst/>
              </a:prstGeom>
              <a:noFill/>
              <a:ln w="9525">
                <a:solidFill>
                  <a:schemeClr val="tx1"/>
                </a:solidFill>
                <a:round/>
                <a:headEnd/>
                <a:tailEnd/>
              </a:ln>
            </p:spPr>
          </p:cxnSp>
          <p:cxnSp>
            <p:nvCxnSpPr>
              <p:cNvPr id="30766" name="AutoShape 57"/>
              <p:cNvCxnSpPr>
                <a:cxnSpLocks noChangeShapeType="1"/>
                <a:stCxn id="30755" idx="2"/>
                <a:endCxn id="30757" idx="0"/>
              </p:cNvCxnSpPr>
              <p:nvPr/>
            </p:nvCxnSpPr>
            <p:spPr bwMode="auto">
              <a:xfrm>
                <a:off x="1704" y="4018"/>
                <a:ext cx="0" cy="71"/>
              </a:xfrm>
              <a:prstGeom prst="straightConnector1">
                <a:avLst/>
              </a:prstGeom>
              <a:noFill/>
              <a:ln w="9525">
                <a:solidFill>
                  <a:schemeClr val="tx1"/>
                </a:solidFill>
                <a:round/>
                <a:headEnd/>
                <a:tailEnd/>
              </a:ln>
            </p:spPr>
          </p:cxnSp>
        </p:grpSp>
        <p:cxnSp>
          <p:nvCxnSpPr>
            <p:cNvPr id="30744" name="AutoShape 58"/>
            <p:cNvCxnSpPr>
              <a:cxnSpLocks noChangeShapeType="1"/>
              <a:stCxn id="30732" idx="2"/>
              <a:endCxn id="30748" idx="0"/>
            </p:cNvCxnSpPr>
            <p:nvPr/>
          </p:nvCxnSpPr>
          <p:spPr bwMode="auto">
            <a:xfrm>
              <a:off x="504" y="2953"/>
              <a:ext cx="624" cy="71"/>
            </a:xfrm>
            <a:prstGeom prst="straightConnector1">
              <a:avLst/>
            </a:prstGeom>
            <a:noFill/>
            <a:ln w="9525">
              <a:solidFill>
                <a:schemeClr val="tx1"/>
              </a:solidFill>
              <a:round/>
              <a:headEnd/>
              <a:tailEnd/>
            </a:ln>
          </p:spPr>
        </p:cxnSp>
        <p:cxnSp>
          <p:nvCxnSpPr>
            <p:cNvPr id="30745" name="AutoShape 59"/>
            <p:cNvCxnSpPr>
              <a:cxnSpLocks noChangeShapeType="1"/>
              <a:stCxn id="30729" idx="2"/>
              <a:endCxn id="30732" idx="0"/>
            </p:cNvCxnSpPr>
            <p:nvPr/>
          </p:nvCxnSpPr>
          <p:spPr bwMode="auto">
            <a:xfrm flipH="1">
              <a:off x="504" y="2575"/>
              <a:ext cx="1536" cy="113"/>
            </a:xfrm>
            <a:prstGeom prst="straightConnector1">
              <a:avLst/>
            </a:prstGeom>
            <a:noFill/>
            <a:ln w="9525">
              <a:solidFill>
                <a:schemeClr val="tx1"/>
              </a:solidFill>
              <a:round/>
              <a:headEnd/>
              <a:tailEnd/>
            </a:ln>
          </p:spPr>
        </p:cxnSp>
        <p:cxnSp>
          <p:nvCxnSpPr>
            <p:cNvPr id="30746" name="AutoShape 60"/>
            <p:cNvCxnSpPr>
              <a:cxnSpLocks noChangeShapeType="1"/>
              <a:stCxn id="30729" idx="2"/>
              <a:endCxn id="30767" idx="0"/>
            </p:cNvCxnSpPr>
            <p:nvPr/>
          </p:nvCxnSpPr>
          <p:spPr bwMode="auto">
            <a:xfrm>
              <a:off x="2040" y="2575"/>
              <a:ext cx="240" cy="65"/>
            </a:xfrm>
            <a:prstGeom prst="straightConnector1">
              <a:avLst/>
            </a:prstGeom>
            <a:noFill/>
            <a:ln w="9525">
              <a:solidFill>
                <a:schemeClr val="tx1"/>
              </a:solidFill>
              <a:round/>
              <a:headEnd/>
              <a:tailEnd/>
            </a:ln>
          </p:spPr>
        </p:cxnSp>
        <p:cxnSp>
          <p:nvCxnSpPr>
            <p:cNvPr id="30747" name="AutoShape 61"/>
            <p:cNvCxnSpPr>
              <a:cxnSpLocks noChangeShapeType="1"/>
              <a:stCxn id="30729" idx="2"/>
              <a:endCxn id="30733" idx="0"/>
            </p:cNvCxnSpPr>
            <p:nvPr/>
          </p:nvCxnSpPr>
          <p:spPr bwMode="auto">
            <a:xfrm>
              <a:off x="2040" y="2575"/>
              <a:ext cx="1344" cy="65"/>
            </a:xfrm>
            <a:prstGeom prst="straightConnector1">
              <a:avLst/>
            </a:prstGeom>
            <a:noFill/>
            <a:ln w="9525">
              <a:solidFill>
                <a:schemeClr val="tx1"/>
              </a:solidFill>
              <a:round/>
              <a:headEnd/>
              <a:tailEnd/>
            </a:ln>
          </p:spPr>
        </p:cxnSp>
      </p:grpSp>
      <p:sp>
        <p:nvSpPr>
          <p:cNvPr id="861246" name="Oval 62"/>
          <p:cNvSpPr>
            <a:spLocks noChangeArrowheads="1"/>
          </p:cNvSpPr>
          <p:nvPr/>
        </p:nvSpPr>
        <p:spPr bwMode="auto">
          <a:xfrm>
            <a:off x="4892676" y="3407161"/>
            <a:ext cx="393700" cy="358775"/>
          </a:xfrm>
          <a:prstGeom prst="ellipse">
            <a:avLst/>
          </a:prstGeom>
          <a:solidFill>
            <a:srgbClr val="FF3300">
              <a:alpha val="20000"/>
            </a:srgbClr>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861247" name="Oval 63"/>
          <p:cNvSpPr>
            <a:spLocks noChangeArrowheads="1"/>
          </p:cNvSpPr>
          <p:nvPr/>
        </p:nvSpPr>
        <p:spPr bwMode="auto">
          <a:xfrm>
            <a:off x="6122989" y="3959610"/>
            <a:ext cx="393700" cy="358775"/>
          </a:xfrm>
          <a:prstGeom prst="ellipse">
            <a:avLst/>
          </a:prstGeom>
          <a:solidFill>
            <a:srgbClr val="FF3300">
              <a:alpha val="20000"/>
            </a:srgbClr>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861248" name="Oval 64"/>
          <p:cNvSpPr>
            <a:spLocks noChangeArrowheads="1"/>
          </p:cNvSpPr>
          <p:nvPr/>
        </p:nvSpPr>
        <p:spPr bwMode="auto">
          <a:xfrm>
            <a:off x="4054476" y="3940561"/>
            <a:ext cx="393700" cy="358775"/>
          </a:xfrm>
          <a:prstGeom prst="ellipse">
            <a:avLst/>
          </a:prstGeom>
          <a:solidFill>
            <a:srgbClr val="FF3300">
              <a:alpha val="20000"/>
            </a:srgbClr>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861249" name="Oval 65"/>
          <p:cNvSpPr>
            <a:spLocks noChangeArrowheads="1"/>
          </p:cNvSpPr>
          <p:nvPr/>
        </p:nvSpPr>
        <p:spPr bwMode="auto">
          <a:xfrm>
            <a:off x="6564314" y="3956435"/>
            <a:ext cx="393700" cy="358775"/>
          </a:xfrm>
          <a:prstGeom prst="ellipse">
            <a:avLst/>
          </a:prstGeom>
          <a:solidFill>
            <a:srgbClr val="FF3300">
              <a:alpha val="20000"/>
            </a:srgbClr>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2" name="Slide Number Placeholder 1">
            <a:extLst>
              <a:ext uri="{FF2B5EF4-FFF2-40B4-BE49-F238E27FC236}">
                <a16:creationId xmlns:a16="http://schemas.microsoft.com/office/drawing/2014/main" id="{73B7107F-B912-7848-993E-C8B828E4719A}"/>
              </a:ext>
            </a:extLst>
          </p:cNvPr>
          <p:cNvSpPr>
            <a:spLocks noGrp="1"/>
          </p:cNvSpPr>
          <p:nvPr>
            <p:ph type="sldNum" sz="quarter" idx="12"/>
          </p:nvPr>
        </p:nvSpPr>
        <p:spPr/>
        <p:txBody>
          <a:bodyPr/>
          <a:lstStyle/>
          <a:p>
            <a:fld id="{422A94CF-1AD7-544F-89B2-B23BB4B4769D}" type="slidenum">
              <a:rPr lang="en-US" smtClean="0"/>
              <a:t>40</a:t>
            </a:fld>
            <a:endParaRPr lang="en-US"/>
          </a:p>
        </p:txBody>
      </p:sp>
    </p:spTree>
    <p:extLst>
      <p:ext uri="{BB962C8B-B14F-4D97-AF65-F5344CB8AC3E}">
        <p14:creationId xmlns:p14="http://schemas.microsoft.com/office/powerpoint/2010/main" val="365926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1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12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12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1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246" grpId="0" animBg="1"/>
      <p:bldP spid="861247" grpId="0" animBg="1"/>
      <p:bldP spid="861248" grpId="0" animBg="1"/>
      <p:bldP spid="86124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Graph Search</a:t>
            </a:r>
          </a:p>
        </p:txBody>
      </p:sp>
      <p:sp>
        <p:nvSpPr>
          <p:cNvPr id="29699" name="Rectangle 3"/>
          <p:cNvSpPr>
            <a:spLocks noGrp="1" noChangeArrowheads="1"/>
          </p:cNvSpPr>
          <p:nvPr>
            <p:ph idx="1"/>
          </p:nvPr>
        </p:nvSpPr>
        <p:spPr>
          <a:xfrm>
            <a:off x="2362200" y="1371600"/>
            <a:ext cx="8153400" cy="4722812"/>
          </a:xfrm>
        </p:spPr>
        <p:txBody>
          <a:bodyPr/>
          <a:lstStyle/>
          <a:p>
            <a:pPr eaLnBrk="1" hangingPunct="1">
              <a:lnSpc>
                <a:spcPct val="150000"/>
              </a:lnSpc>
            </a:pPr>
            <a:r>
              <a:rPr lang="en-US" sz="2400" dirty="0"/>
              <a:t>Idea: never </a:t>
            </a:r>
            <a:r>
              <a:rPr lang="en-US" sz="2400" dirty="0">
                <a:solidFill>
                  <a:srgbClr val="FF0000"/>
                </a:solidFill>
              </a:rPr>
              <a:t>expand</a:t>
            </a:r>
            <a:r>
              <a:rPr lang="en-US" sz="2400" dirty="0"/>
              <a:t> a state twice</a:t>
            </a:r>
          </a:p>
          <a:p>
            <a:pPr eaLnBrk="1" hangingPunct="1">
              <a:lnSpc>
                <a:spcPct val="150000"/>
              </a:lnSpc>
            </a:pPr>
            <a:r>
              <a:rPr lang="en-US" sz="2400" dirty="0"/>
              <a:t>How to implement: </a:t>
            </a:r>
          </a:p>
          <a:p>
            <a:pPr lvl="1" eaLnBrk="1" hangingPunct="1"/>
            <a:r>
              <a:rPr lang="en-US" sz="2000" dirty="0"/>
              <a:t>Tree search + set of expanded states (“closed set”)</a:t>
            </a:r>
          </a:p>
          <a:p>
            <a:pPr lvl="1" eaLnBrk="1" hangingPunct="1"/>
            <a:r>
              <a:rPr lang="en-US" sz="2000" dirty="0"/>
              <a:t>Expand the search tree node-by-node, but…</a:t>
            </a:r>
          </a:p>
          <a:p>
            <a:pPr lvl="1" eaLnBrk="1" hangingPunct="1"/>
            <a:r>
              <a:rPr lang="en-US" sz="2000" dirty="0"/>
              <a:t>Before expanding a node, check to make sure its state has never been expanded before</a:t>
            </a:r>
          </a:p>
          <a:p>
            <a:pPr lvl="1" eaLnBrk="1" hangingPunct="1"/>
            <a:r>
              <a:rPr lang="en-US" sz="2000" dirty="0"/>
              <a:t>If not new, skip it, if new add to closed set</a:t>
            </a:r>
            <a:endParaRPr lang="en-US" sz="2400" dirty="0"/>
          </a:p>
          <a:p>
            <a:pPr eaLnBrk="1" hangingPunct="1">
              <a:lnSpc>
                <a:spcPct val="150000"/>
              </a:lnSpc>
            </a:pPr>
            <a:r>
              <a:rPr lang="en-US" sz="2400" dirty="0"/>
              <a:t>Important: </a:t>
            </a:r>
            <a:r>
              <a:rPr lang="en-US" sz="2400" dirty="0">
                <a:solidFill>
                  <a:srgbClr val="FF0000"/>
                </a:solidFill>
              </a:rPr>
              <a:t>store the closed set as a set</a:t>
            </a:r>
            <a:r>
              <a:rPr lang="en-US" sz="2400" dirty="0"/>
              <a:t>, not a list</a:t>
            </a:r>
            <a:endParaRPr lang="en-US" sz="1900" dirty="0"/>
          </a:p>
          <a:p>
            <a:pPr eaLnBrk="1" hangingPunct="1">
              <a:lnSpc>
                <a:spcPct val="150000"/>
              </a:lnSpc>
            </a:pPr>
            <a:r>
              <a:rPr lang="en-US" sz="2400" dirty="0"/>
              <a:t>Can graph search wreck completeness?  Why/why not?</a:t>
            </a:r>
          </a:p>
          <a:p>
            <a:pPr eaLnBrk="1" hangingPunct="1">
              <a:lnSpc>
                <a:spcPct val="150000"/>
              </a:lnSpc>
            </a:pPr>
            <a:r>
              <a:rPr lang="en-US" sz="2400" dirty="0"/>
              <a:t>How about optimality?</a:t>
            </a:r>
          </a:p>
        </p:txBody>
      </p:sp>
      <p:sp>
        <p:nvSpPr>
          <p:cNvPr id="2" name="Slide Number Placeholder 1">
            <a:extLst>
              <a:ext uri="{FF2B5EF4-FFF2-40B4-BE49-F238E27FC236}">
                <a16:creationId xmlns:a16="http://schemas.microsoft.com/office/drawing/2014/main" id="{7B917896-3C52-654F-9EDB-74AEBC636CC9}"/>
              </a:ext>
            </a:extLst>
          </p:cNvPr>
          <p:cNvSpPr>
            <a:spLocks noGrp="1"/>
          </p:cNvSpPr>
          <p:nvPr>
            <p:ph type="sldNum" sz="quarter" idx="12"/>
          </p:nvPr>
        </p:nvSpPr>
        <p:spPr/>
        <p:txBody>
          <a:bodyPr/>
          <a:lstStyle/>
          <a:p>
            <a:fld id="{422A94CF-1AD7-544F-89B2-B23BB4B4769D}" type="slidenum">
              <a:rPr lang="en-US" smtClean="0"/>
              <a:t>41</a:t>
            </a:fld>
            <a:endParaRPr lang="en-US"/>
          </a:p>
        </p:txBody>
      </p:sp>
    </p:spTree>
    <p:extLst>
      <p:ext uri="{BB962C8B-B14F-4D97-AF65-F5344CB8AC3E}">
        <p14:creationId xmlns:p14="http://schemas.microsoft.com/office/powerpoint/2010/main" val="328028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atin typeface="Calibri"/>
                <a:cs typeface="Calibri"/>
              </a:rPr>
              <a:t>A* Graph Search Gone Wrong?</a:t>
            </a:r>
          </a:p>
        </p:txBody>
      </p:sp>
      <p:sp>
        <p:nvSpPr>
          <p:cNvPr id="18" name="Oval 17"/>
          <p:cNvSpPr/>
          <p:nvPr/>
        </p:nvSpPr>
        <p:spPr>
          <a:xfrm>
            <a:off x="1363498" y="281940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algn="ctr">
              <a:defRPr/>
            </a:pPr>
            <a:r>
              <a:rPr lang="en-US" sz="2400" b="1" dirty="0">
                <a:latin typeface="Calibri"/>
                <a:cs typeface="Calibri"/>
              </a:rPr>
              <a:t>S</a:t>
            </a:r>
          </a:p>
        </p:txBody>
      </p:sp>
      <p:sp>
        <p:nvSpPr>
          <p:cNvPr id="19" name="Oval 18"/>
          <p:cNvSpPr/>
          <p:nvPr/>
        </p:nvSpPr>
        <p:spPr>
          <a:xfrm>
            <a:off x="3116098" y="213360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algn="ctr">
              <a:defRPr/>
            </a:pPr>
            <a:r>
              <a:rPr lang="en-US" sz="2400" dirty="0">
                <a:latin typeface="Calibri"/>
                <a:cs typeface="Calibri"/>
              </a:rPr>
              <a:t>A</a:t>
            </a:r>
          </a:p>
        </p:txBody>
      </p:sp>
      <p:sp>
        <p:nvSpPr>
          <p:cNvPr id="20" name="Oval 19"/>
          <p:cNvSpPr/>
          <p:nvPr/>
        </p:nvSpPr>
        <p:spPr>
          <a:xfrm>
            <a:off x="2506498" y="419100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algn="ctr">
              <a:defRPr/>
            </a:pPr>
            <a:r>
              <a:rPr lang="en-US" sz="2400" dirty="0">
                <a:latin typeface="Calibri"/>
                <a:cs typeface="Calibri"/>
              </a:rPr>
              <a:t>B</a:t>
            </a:r>
          </a:p>
        </p:txBody>
      </p:sp>
      <p:sp>
        <p:nvSpPr>
          <p:cNvPr id="21" name="Oval 20"/>
          <p:cNvSpPr/>
          <p:nvPr/>
        </p:nvSpPr>
        <p:spPr>
          <a:xfrm>
            <a:off x="4792498" y="289560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algn="ctr">
              <a:defRPr/>
            </a:pPr>
            <a:r>
              <a:rPr lang="en-US" sz="2400" dirty="0">
                <a:latin typeface="Calibri"/>
                <a:cs typeface="Calibri"/>
              </a:rPr>
              <a:t>C</a:t>
            </a:r>
          </a:p>
        </p:txBody>
      </p:sp>
      <p:sp>
        <p:nvSpPr>
          <p:cNvPr id="22" name="Oval 21"/>
          <p:cNvSpPr/>
          <p:nvPr/>
        </p:nvSpPr>
        <p:spPr>
          <a:xfrm>
            <a:off x="4792498" y="510540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algn="ctr">
              <a:defRPr/>
            </a:pPr>
            <a:r>
              <a:rPr lang="en-US" sz="2400" b="1" dirty="0">
                <a:latin typeface="Calibri"/>
                <a:cs typeface="Calibri"/>
              </a:rPr>
              <a:t>G</a:t>
            </a:r>
          </a:p>
        </p:txBody>
      </p:sp>
      <p:cxnSp>
        <p:nvCxnSpPr>
          <p:cNvPr id="24" name="Straight Arrow Connector 23"/>
          <p:cNvCxnSpPr>
            <a:stCxn id="18" idx="7"/>
            <a:endCxn id="19" idx="2"/>
          </p:cNvCxnSpPr>
          <p:nvPr/>
        </p:nvCxnSpPr>
        <p:spPr>
          <a:xfrm flipV="1">
            <a:off x="2013906" y="2514600"/>
            <a:ext cx="1102192" cy="416392"/>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18" idx="5"/>
            <a:endCxn id="20" idx="1"/>
          </p:cNvCxnSpPr>
          <p:nvPr/>
        </p:nvCxnSpPr>
        <p:spPr>
          <a:xfrm>
            <a:off x="2013906" y="3469808"/>
            <a:ext cx="604184" cy="832784"/>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a:stCxn id="20" idx="7"/>
            <a:endCxn id="21" idx="3"/>
          </p:cNvCxnSpPr>
          <p:nvPr/>
        </p:nvCxnSpPr>
        <p:spPr>
          <a:xfrm flipV="1">
            <a:off x="3156906" y="3546008"/>
            <a:ext cx="1747184" cy="756584"/>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a:stCxn id="19" idx="6"/>
            <a:endCxn id="21" idx="1"/>
          </p:cNvCxnSpPr>
          <p:nvPr/>
        </p:nvCxnSpPr>
        <p:spPr>
          <a:xfrm>
            <a:off x="3878098" y="2514600"/>
            <a:ext cx="1025992" cy="492592"/>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a:stCxn id="21" idx="4"/>
            <a:endCxn id="22" idx="0"/>
          </p:cNvCxnSpPr>
          <p:nvPr/>
        </p:nvCxnSpPr>
        <p:spPr>
          <a:xfrm>
            <a:off x="5173498" y="3657600"/>
            <a:ext cx="0" cy="1447800"/>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sp>
        <p:nvSpPr>
          <p:cNvPr id="33805" name="TextBox 34"/>
          <p:cNvSpPr txBox="1">
            <a:spLocks noChangeArrowheads="1"/>
          </p:cNvSpPr>
          <p:nvPr/>
        </p:nvSpPr>
        <p:spPr bwMode="auto">
          <a:xfrm>
            <a:off x="2531898" y="2678670"/>
            <a:ext cx="312902" cy="369330"/>
          </a:xfrm>
          <a:prstGeom prst="rect">
            <a:avLst/>
          </a:prstGeom>
          <a:noFill/>
          <a:ln w="9525">
            <a:noFill/>
            <a:miter lim="800000"/>
            <a:headEnd/>
            <a:tailEnd/>
          </a:ln>
        </p:spPr>
        <p:txBody>
          <a:bodyPr wrap="none" lIns="91438" tIns="45719" rIns="91438" bIns="45719">
            <a:spAutoFit/>
          </a:bodyPr>
          <a:lstStyle/>
          <a:p>
            <a:r>
              <a:rPr lang="en-US" dirty="0">
                <a:latin typeface="Calibri"/>
                <a:cs typeface="Calibri"/>
              </a:rPr>
              <a:t>1</a:t>
            </a:r>
          </a:p>
        </p:txBody>
      </p:sp>
      <p:sp>
        <p:nvSpPr>
          <p:cNvPr id="33806" name="TextBox 35"/>
          <p:cNvSpPr txBox="1">
            <a:spLocks noChangeArrowheads="1"/>
          </p:cNvSpPr>
          <p:nvPr/>
        </p:nvSpPr>
        <p:spPr bwMode="auto">
          <a:xfrm>
            <a:off x="2303298" y="3581398"/>
            <a:ext cx="312902" cy="369330"/>
          </a:xfrm>
          <a:prstGeom prst="rect">
            <a:avLst/>
          </a:prstGeom>
          <a:noFill/>
          <a:ln w="9525">
            <a:noFill/>
            <a:miter lim="800000"/>
            <a:headEnd/>
            <a:tailEnd/>
          </a:ln>
        </p:spPr>
        <p:txBody>
          <a:bodyPr wrap="none" lIns="91438" tIns="45719" rIns="91438" bIns="45719">
            <a:spAutoFit/>
          </a:bodyPr>
          <a:lstStyle/>
          <a:p>
            <a:r>
              <a:rPr lang="en-US" dirty="0">
                <a:latin typeface="Calibri"/>
                <a:cs typeface="Calibri"/>
              </a:rPr>
              <a:t>1</a:t>
            </a:r>
          </a:p>
        </p:txBody>
      </p:sp>
      <p:sp>
        <p:nvSpPr>
          <p:cNvPr id="33807" name="TextBox 36"/>
          <p:cNvSpPr txBox="1">
            <a:spLocks noChangeArrowheads="1"/>
          </p:cNvSpPr>
          <p:nvPr/>
        </p:nvSpPr>
        <p:spPr bwMode="auto">
          <a:xfrm>
            <a:off x="4259098" y="2819398"/>
            <a:ext cx="312902" cy="369330"/>
          </a:xfrm>
          <a:prstGeom prst="rect">
            <a:avLst/>
          </a:prstGeom>
          <a:noFill/>
          <a:ln w="9525">
            <a:noFill/>
            <a:miter lim="800000"/>
            <a:headEnd/>
            <a:tailEnd/>
          </a:ln>
        </p:spPr>
        <p:txBody>
          <a:bodyPr wrap="none" lIns="91438" tIns="45719" rIns="91438" bIns="45719">
            <a:spAutoFit/>
          </a:bodyPr>
          <a:lstStyle/>
          <a:p>
            <a:r>
              <a:rPr lang="en-US" dirty="0">
                <a:latin typeface="Calibri"/>
                <a:cs typeface="Calibri"/>
              </a:rPr>
              <a:t>1</a:t>
            </a:r>
          </a:p>
        </p:txBody>
      </p:sp>
      <p:sp>
        <p:nvSpPr>
          <p:cNvPr id="33808" name="TextBox 37"/>
          <p:cNvSpPr txBox="1">
            <a:spLocks noChangeArrowheads="1"/>
          </p:cNvSpPr>
          <p:nvPr/>
        </p:nvSpPr>
        <p:spPr bwMode="auto">
          <a:xfrm>
            <a:off x="3954298" y="3957637"/>
            <a:ext cx="312902" cy="369330"/>
          </a:xfrm>
          <a:prstGeom prst="rect">
            <a:avLst/>
          </a:prstGeom>
          <a:noFill/>
          <a:ln w="9525">
            <a:noFill/>
            <a:miter lim="800000"/>
            <a:headEnd/>
            <a:tailEnd/>
          </a:ln>
        </p:spPr>
        <p:txBody>
          <a:bodyPr wrap="none" lIns="91438" tIns="45719" rIns="91438" bIns="45719">
            <a:spAutoFit/>
          </a:bodyPr>
          <a:lstStyle/>
          <a:p>
            <a:r>
              <a:rPr lang="en-US" dirty="0">
                <a:latin typeface="Calibri"/>
                <a:cs typeface="Calibri"/>
              </a:rPr>
              <a:t>2</a:t>
            </a:r>
          </a:p>
        </p:txBody>
      </p:sp>
      <p:sp>
        <p:nvSpPr>
          <p:cNvPr id="33809" name="TextBox 38"/>
          <p:cNvSpPr txBox="1">
            <a:spLocks noChangeArrowheads="1"/>
          </p:cNvSpPr>
          <p:nvPr/>
        </p:nvSpPr>
        <p:spPr bwMode="auto">
          <a:xfrm>
            <a:off x="5249698" y="4186237"/>
            <a:ext cx="312902" cy="369330"/>
          </a:xfrm>
          <a:prstGeom prst="rect">
            <a:avLst/>
          </a:prstGeom>
          <a:noFill/>
          <a:ln w="9525">
            <a:noFill/>
            <a:miter lim="800000"/>
            <a:headEnd/>
            <a:tailEnd/>
          </a:ln>
        </p:spPr>
        <p:txBody>
          <a:bodyPr wrap="none" lIns="91438" tIns="45719" rIns="91438" bIns="45719">
            <a:spAutoFit/>
          </a:bodyPr>
          <a:lstStyle/>
          <a:p>
            <a:r>
              <a:rPr lang="en-US" dirty="0">
                <a:latin typeface="Calibri"/>
                <a:cs typeface="Calibri"/>
              </a:rPr>
              <a:t>3</a:t>
            </a:r>
          </a:p>
        </p:txBody>
      </p:sp>
      <p:grpSp>
        <p:nvGrpSpPr>
          <p:cNvPr id="2" name="Group 44"/>
          <p:cNvGrpSpPr>
            <a:grpSpLocks/>
          </p:cNvGrpSpPr>
          <p:nvPr/>
        </p:nvGrpSpPr>
        <p:grpSpPr bwMode="auto">
          <a:xfrm>
            <a:off x="1477798" y="2971799"/>
            <a:ext cx="3986139" cy="3341389"/>
            <a:chOff x="1638925" y="2743200"/>
            <a:chExt cx="3984928" cy="3341100"/>
          </a:xfrm>
        </p:grpSpPr>
        <p:sp>
          <p:nvSpPr>
            <p:cNvPr id="33831" name="TextBox 39"/>
            <p:cNvSpPr txBox="1">
              <a:spLocks noChangeArrowheads="1"/>
            </p:cNvSpPr>
            <p:nvPr/>
          </p:nvSpPr>
          <p:spPr bwMode="auto">
            <a:xfrm>
              <a:off x="1638925" y="3429001"/>
              <a:ext cx="594653" cy="369300"/>
            </a:xfrm>
            <a:prstGeom prst="rect">
              <a:avLst/>
            </a:prstGeom>
            <a:noFill/>
            <a:ln w="9525">
              <a:noFill/>
              <a:miter lim="800000"/>
              <a:headEnd/>
              <a:tailEnd/>
            </a:ln>
          </p:spPr>
          <p:txBody>
            <a:bodyPr wrap="none">
              <a:spAutoFit/>
            </a:bodyPr>
            <a:lstStyle/>
            <a:p>
              <a:r>
                <a:rPr lang="en-US" b="1" i="1" dirty="0">
                  <a:solidFill>
                    <a:srgbClr val="C00000"/>
                  </a:solidFill>
                  <a:latin typeface="Calibri"/>
                  <a:cs typeface="Calibri"/>
                </a:rPr>
                <a:t>h=2</a:t>
              </a:r>
            </a:p>
          </p:txBody>
        </p:sp>
        <p:sp>
          <p:nvSpPr>
            <p:cNvPr id="33832" name="TextBox 40"/>
            <p:cNvSpPr txBox="1">
              <a:spLocks noChangeArrowheads="1"/>
            </p:cNvSpPr>
            <p:nvPr/>
          </p:nvSpPr>
          <p:spPr bwMode="auto">
            <a:xfrm>
              <a:off x="2743200" y="4800600"/>
              <a:ext cx="594653" cy="369300"/>
            </a:xfrm>
            <a:prstGeom prst="rect">
              <a:avLst/>
            </a:prstGeom>
            <a:noFill/>
            <a:ln w="9525">
              <a:noFill/>
              <a:miter lim="800000"/>
              <a:headEnd/>
              <a:tailEnd/>
            </a:ln>
          </p:spPr>
          <p:txBody>
            <a:bodyPr wrap="none">
              <a:spAutoFit/>
            </a:bodyPr>
            <a:lstStyle/>
            <a:p>
              <a:r>
                <a:rPr lang="en-US" b="1" i="1" dirty="0">
                  <a:solidFill>
                    <a:srgbClr val="C00000"/>
                  </a:solidFill>
                  <a:latin typeface="Calibri"/>
                  <a:cs typeface="Calibri"/>
                </a:rPr>
                <a:t>h=1</a:t>
              </a:r>
            </a:p>
          </p:txBody>
        </p:sp>
        <p:sp>
          <p:nvSpPr>
            <p:cNvPr id="33833" name="TextBox 41"/>
            <p:cNvSpPr txBox="1">
              <a:spLocks noChangeArrowheads="1"/>
            </p:cNvSpPr>
            <p:nvPr/>
          </p:nvSpPr>
          <p:spPr bwMode="auto">
            <a:xfrm>
              <a:off x="3315325" y="2743200"/>
              <a:ext cx="594653" cy="369300"/>
            </a:xfrm>
            <a:prstGeom prst="rect">
              <a:avLst/>
            </a:prstGeom>
            <a:noFill/>
            <a:ln w="9525">
              <a:noFill/>
              <a:miter lim="800000"/>
              <a:headEnd/>
              <a:tailEnd/>
            </a:ln>
          </p:spPr>
          <p:txBody>
            <a:bodyPr wrap="none">
              <a:spAutoFit/>
            </a:bodyPr>
            <a:lstStyle/>
            <a:p>
              <a:r>
                <a:rPr lang="en-US" b="1" i="1" dirty="0">
                  <a:solidFill>
                    <a:srgbClr val="C00000"/>
                  </a:solidFill>
                  <a:latin typeface="Calibri"/>
                  <a:cs typeface="Calibri"/>
                </a:rPr>
                <a:t>h=4</a:t>
              </a:r>
            </a:p>
          </p:txBody>
        </p:sp>
        <p:sp>
          <p:nvSpPr>
            <p:cNvPr id="33834" name="TextBox 42"/>
            <p:cNvSpPr txBox="1">
              <a:spLocks noChangeArrowheads="1"/>
            </p:cNvSpPr>
            <p:nvPr/>
          </p:nvSpPr>
          <p:spPr bwMode="auto">
            <a:xfrm>
              <a:off x="4267200" y="3119735"/>
              <a:ext cx="594653" cy="369300"/>
            </a:xfrm>
            <a:prstGeom prst="rect">
              <a:avLst/>
            </a:prstGeom>
            <a:noFill/>
            <a:ln w="9525">
              <a:noFill/>
              <a:miter lim="800000"/>
              <a:headEnd/>
              <a:tailEnd/>
            </a:ln>
          </p:spPr>
          <p:txBody>
            <a:bodyPr wrap="none">
              <a:spAutoFit/>
            </a:bodyPr>
            <a:lstStyle/>
            <a:p>
              <a:r>
                <a:rPr lang="en-US" b="1" i="1" dirty="0">
                  <a:solidFill>
                    <a:srgbClr val="C00000"/>
                  </a:solidFill>
                  <a:latin typeface="Calibri"/>
                  <a:cs typeface="Calibri"/>
                </a:rPr>
                <a:t>h=1</a:t>
              </a:r>
            </a:p>
          </p:txBody>
        </p:sp>
        <p:sp>
          <p:nvSpPr>
            <p:cNvPr id="33835" name="TextBox 43"/>
            <p:cNvSpPr txBox="1">
              <a:spLocks noChangeArrowheads="1"/>
            </p:cNvSpPr>
            <p:nvPr/>
          </p:nvSpPr>
          <p:spPr bwMode="auto">
            <a:xfrm>
              <a:off x="5029200" y="5715000"/>
              <a:ext cx="594653" cy="369300"/>
            </a:xfrm>
            <a:prstGeom prst="rect">
              <a:avLst/>
            </a:prstGeom>
            <a:noFill/>
            <a:ln w="9525">
              <a:noFill/>
              <a:miter lim="800000"/>
              <a:headEnd/>
              <a:tailEnd/>
            </a:ln>
          </p:spPr>
          <p:txBody>
            <a:bodyPr wrap="none">
              <a:spAutoFit/>
            </a:bodyPr>
            <a:lstStyle/>
            <a:p>
              <a:r>
                <a:rPr lang="en-US" b="1" i="1" dirty="0">
                  <a:solidFill>
                    <a:srgbClr val="C00000"/>
                  </a:solidFill>
                  <a:latin typeface="Calibri"/>
                  <a:cs typeface="Calibri"/>
                </a:rPr>
                <a:t>h=0</a:t>
              </a:r>
            </a:p>
          </p:txBody>
        </p:sp>
      </p:grpSp>
      <p:sp>
        <p:nvSpPr>
          <p:cNvPr id="54" name="TextBox 53"/>
          <p:cNvSpPr txBox="1">
            <a:spLocks noChangeArrowheads="1"/>
          </p:cNvSpPr>
          <p:nvPr/>
        </p:nvSpPr>
        <p:spPr bwMode="auto">
          <a:xfrm>
            <a:off x="8229601" y="2362200"/>
            <a:ext cx="1047578" cy="461663"/>
          </a:xfrm>
          <a:prstGeom prst="rect">
            <a:avLst/>
          </a:prstGeom>
          <a:noFill/>
          <a:ln w="9525">
            <a:noFill/>
            <a:miter lim="800000"/>
            <a:headEnd/>
            <a:tailEnd/>
          </a:ln>
        </p:spPr>
        <p:txBody>
          <a:bodyPr wrap="none" lIns="91438" tIns="45719" rIns="91438" bIns="45719">
            <a:spAutoFit/>
          </a:bodyPr>
          <a:lstStyle/>
          <a:p>
            <a:r>
              <a:rPr lang="en-US" sz="2400" dirty="0">
                <a:latin typeface="Calibri"/>
                <a:cs typeface="Calibri"/>
              </a:rPr>
              <a:t>S (0+</a:t>
            </a:r>
            <a:r>
              <a:rPr lang="en-US" sz="2400" dirty="0">
                <a:solidFill>
                  <a:srgbClr val="C00000"/>
                </a:solidFill>
                <a:latin typeface="Calibri"/>
                <a:cs typeface="Calibri"/>
              </a:rPr>
              <a:t>2</a:t>
            </a:r>
            <a:r>
              <a:rPr lang="en-US" sz="2400" dirty="0">
                <a:latin typeface="Calibri"/>
                <a:cs typeface="Calibri"/>
              </a:rPr>
              <a:t>)</a:t>
            </a:r>
          </a:p>
        </p:txBody>
      </p:sp>
      <p:grpSp>
        <p:nvGrpSpPr>
          <p:cNvPr id="3" name="Group 80"/>
          <p:cNvGrpSpPr>
            <a:grpSpLocks/>
          </p:cNvGrpSpPr>
          <p:nvPr/>
        </p:nvGrpSpPr>
        <p:grpSpPr bwMode="auto">
          <a:xfrm>
            <a:off x="7239001" y="2823863"/>
            <a:ext cx="2995207" cy="919284"/>
            <a:chOff x="5638800" y="2133354"/>
            <a:chExt cx="2995208" cy="918925"/>
          </a:xfrm>
        </p:grpSpPr>
        <p:sp>
          <p:nvSpPr>
            <p:cNvPr id="33827" name="TextBox 54"/>
            <p:cNvSpPr txBox="1">
              <a:spLocks noChangeArrowheads="1"/>
            </p:cNvSpPr>
            <p:nvPr/>
          </p:nvSpPr>
          <p:spPr bwMode="auto">
            <a:xfrm>
              <a:off x="5638800" y="2590794"/>
              <a:ext cx="1084251" cy="461485"/>
            </a:xfrm>
            <a:prstGeom prst="rect">
              <a:avLst/>
            </a:prstGeom>
            <a:noFill/>
            <a:ln w="9525">
              <a:noFill/>
              <a:miter lim="800000"/>
              <a:headEnd/>
              <a:tailEnd/>
            </a:ln>
          </p:spPr>
          <p:txBody>
            <a:bodyPr wrap="none">
              <a:spAutoFit/>
            </a:bodyPr>
            <a:lstStyle/>
            <a:p>
              <a:r>
                <a:rPr lang="en-US" sz="2400" dirty="0">
                  <a:latin typeface="Calibri"/>
                  <a:cs typeface="Calibri"/>
                </a:rPr>
                <a:t>A (1+</a:t>
              </a:r>
              <a:r>
                <a:rPr lang="en-US" sz="2400" dirty="0">
                  <a:solidFill>
                    <a:srgbClr val="C00000"/>
                  </a:solidFill>
                  <a:latin typeface="Calibri"/>
                  <a:cs typeface="Calibri"/>
                </a:rPr>
                <a:t>4</a:t>
              </a:r>
              <a:r>
                <a:rPr lang="en-US" sz="2400" dirty="0">
                  <a:latin typeface="Calibri"/>
                  <a:cs typeface="Calibri"/>
                </a:rPr>
                <a:t>)</a:t>
              </a:r>
            </a:p>
          </p:txBody>
        </p:sp>
        <p:sp>
          <p:nvSpPr>
            <p:cNvPr id="33828" name="TextBox 55"/>
            <p:cNvSpPr txBox="1">
              <a:spLocks noChangeArrowheads="1"/>
            </p:cNvSpPr>
            <p:nvPr/>
          </p:nvSpPr>
          <p:spPr bwMode="auto">
            <a:xfrm>
              <a:off x="7560427" y="2590789"/>
              <a:ext cx="1073581" cy="461485"/>
            </a:xfrm>
            <a:prstGeom prst="rect">
              <a:avLst/>
            </a:prstGeom>
            <a:noFill/>
            <a:ln w="9525">
              <a:noFill/>
              <a:miter lim="800000"/>
              <a:headEnd/>
              <a:tailEnd/>
            </a:ln>
          </p:spPr>
          <p:txBody>
            <a:bodyPr wrap="none">
              <a:spAutoFit/>
            </a:bodyPr>
            <a:lstStyle/>
            <a:p>
              <a:r>
                <a:rPr lang="en-US" sz="2400" dirty="0">
                  <a:latin typeface="Calibri"/>
                  <a:cs typeface="Calibri"/>
                </a:rPr>
                <a:t>B (1+</a:t>
              </a:r>
              <a:r>
                <a:rPr lang="en-US" sz="2400" dirty="0">
                  <a:solidFill>
                    <a:srgbClr val="C00000"/>
                  </a:solidFill>
                  <a:latin typeface="Calibri"/>
                  <a:cs typeface="Calibri"/>
                </a:rPr>
                <a:t>1</a:t>
              </a:r>
              <a:r>
                <a:rPr lang="en-US" sz="2400" dirty="0">
                  <a:latin typeface="Calibri"/>
                  <a:cs typeface="Calibri"/>
                </a:rPr>
                <a:t>)</a:t>
              </a:r>
            </a:p>
          </p:txBody>
        </p:sp>
        <p:cxnSp>
          <p:nvCxnSpPr>
            <p:cNvPr id="62" name="Straight Arrow Connector 61"/>
            <p:cNvCxnSpPr>
              <a:stCxn id="54" idx="2"/>
              <a:endCxn id="33828" idx="0"/>
            </p:cNvCxnSpPr>
            <p:nvPr/>
          </p:nvCxnSpPr>
          <p:spPr>
            <a:xfrm>
              <a:off x="7153190" y="2133354"/>
              <a:ext cx="944028" cy="457435"/>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a:stCxn id="54" idx="2"/>
              <a:endCxn id="33827" idx="0"/>
            </p:cNvCxnSpPr>
            <p:nvPr/>
          </p:nvCxnSpPr>
          <p:spPr>
            <a:xfrm flipH="1">
              <a:off x="6180926" y="2133354"/>
              <a:ext cx="972263" cy="457440"/>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grpSp>
        <p:nvGrpSpPr>
          <p:cNvPr id="4" name="Group 83"/>
          <p:cNvGrpSpPr>
            <a:grpSpLocks/>
          </p:cNvGrpSpPr>
          <p:nvPr/>
        </p:nvGrpSpPr>
        <p:grpSpPr bwMode="auto">
          <a:xfrm>
            <a:off x="7237991" y="3743147"/>
            <a:ext cx="1070275" cy="914580"/>
            <a:chOff x="5637791" y="3052286"/>
            <a:chExt cx="1069765" cy="914581"/>
          </a:xfrm>
        </p:grpSpPr>
        <p:sp>
          <p:nvSpPr>
            <p:cNvPr id="33825" name="TextBox 58"/>
            <p:cNvSpPr txBox="1">
              <a:spLocks noChangeArrowheads="1"/>
            </p:cNvSpPr>
            <p:nvPr/>
          </p:nvSpPr>
          <p:spPr bwMode="auto">
            <a:xfrm>
              <a:off x="5637791" y="3505201"/>
              <a:ext cx="1069765" cy="461666"/>
            </a:xfrm>
            <a:prstGeom prst="rect">
              <a:avLst/>
            </a:prstGeom>
            <a:noFill/>
            <a:ln w="28575">
              <a:noFill/>
              <a:miter lim="800000"/>
              <a:headEnd/>
              <a:tailEnd/>
            </a:ln>
          </p:spPr>
          <p:txBody>
            <a:bodyPr wrap="none">
              <a:spAutoFit/>
            </a:bodyPr>
            <a:lstStyle/>
            <a:p>
              <a:r>
                <a:rPr lang="en-US" sz="2400" dirty="0">
                  <a:latin typeface="Calibri"/>
                  <a:cs typeface="Calibri"/>
                </a:rPr>
                <a:t>C (2+</a:t>
              </a:r>
              <a:r>
                <a:rPr lang="en-US" sz="2400" dirty="0">
                  <a:solidFill>
                    <a:srgbClr val="C00000"/>
                  </a:solidFill>
                  <a:latin typeface="Calibri"/>
                  <a:cs typeface="Calibri"/>
                </a:rPr>
                <a:t>1</a:t>
              </a:r>
              <a:r>
                <a:rPr lang="en-US" sz="2400" dirty="0">
                  <a:latin typeface="Calibri"/>
                  <a:cs typeface="Calibri"/>
                </a:rPr>
                <a:t>)</a:t>
              </a:r>
            </a:p>
          </p:txBody>
        </p:sp>
        <p:cxnSp>
          <p:nvCxnSpPr>
            <p:cNvPr id="68" name="Straight Arrow Connector 67"/>
            <p:cNvCxnSpPr>
              <a:stCxn id="33827" idx="2"/>
              <a:endCxn id="33825" idx="0"/>
            </p:cNvCxnSpPr>
            <p:nvPr/>
          </p:nvCxnSpPr>
          <p:spPr>
            <a:xfrm flipH="1">
              <a:off x="6172674" y="3052286"/>
              <a:ext cx="7994" cy="452915"/>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grpSp>
        <p:nvGrpSpPr>
          <p:cNvPr id="5" name="Group 84"/>
          <p:cNvGrpSpPr>
            <a:grpSpLocks/>
          </p:cNvGrpSpPr>
          <p:nvPr/>
        </p:nvGrpSpPr>
        <p:grpSpPr bwMode="auto">
          <a:xfrm>
            <a:off x="7239002" y="4657727"/>
            <a:ext cx="1100331" cy="909802"/>
            <a:chOff x="5638805" y="3966836"/>
            <a:chExt cx="1099952" cy="910124"/>
          </a:xfrm>
        </p:grpSpPr>
        <p:sp>
          <p:nvSpPr>
            <p:cNvPr id="33823" name="TextBox 59"/>
            <p:cNvSpPr txBox="1">
              <a:spLocks noChangeArrowheads="1"/>
            </p:cNvSpPr>
            <p:nvPr/>
          </p:nvSpPr>
          <p:spPr bwMode="auto">
            <a:xfrm>
              <a:off x="5638805" y="4415132"/>
              <a:ext cx="1099952" cy="461828"/>
            </a:xfrm>
            <a:prstGeom prst="rect">
              <a:avLst/>
            </a:prstGeom>
            <a:noFill/>
            <a:ln w="28575">
              <a:noFill/>
              <a:miter lim="800000"/>
              <a:headEnd type="none" w="med" len="med"/>
              <a:tailEnd type="triangle" w="lg" len="lg"/>
            </a:ln>
          </p:spPr>
          <p:txBody>
            <a:bodyPr wrap="none">
              <a:spAutoFit/>
            </a:bodyPr>
            <a:lstStyle/>
            <a:p>
              <a:r>
                <a:rPr lang="en-US" sz="2400" dirty="0">
                  <a:latin typeface="Calibri"/>
                  <a:cs typeface="Calibri"/>
                </a:rPr>
                <a:t>G (5+</a:t>
              </a:r>
              <a:r>
                <a:rPr lang="en-US" sz="2400" dirty="0">
                  <a:solidFill>
                    <a:srgbClr val="C00000"/>
                  </a:solidFill>
                  <a:latin typeface="Calibri"/>
                  <a:cs typeface="Calibri"/>
                </a:rPr>
                <a:t>0</a:t>
              </a:r>
              <a:r>
                <a:rPr lang="en-US" sz="2400" dirty="0">
                  <a:latin typeface="Calibri"/>
                  <a:cs typeface="Calibri"/>
                </a:rPr>
                <a:t>)</a:t>
              </a:r>
            </a:p>
          </p:txBody>
        </p:sp>
        <p:cxnSp>
          <p:nvCxnSpPr>
            <p:cNvPr id="70" name="Straight Arrow Connector 69"/>
            <p:cNvCxnSpPr>
              <a:stCxn id="33825" idx="2"/>
              <a:endCxn id="33823" idx="0"/>
            </p:cNvCxnSpPr>
            <p:nvPr/>
          </p:nvCxnSpPr>
          <p:spPr>
            <a:xfrm>
              <a:off x="6172748" y="3966836"/>
              <a:ext cx="16033" cy="448296"/>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grpSp>
        <p:nvGrpSpPr>
          <p:cNvPr id="6" name="Group 81"/>
          <p:cNvGrpSpPr>
            <a:grpSpLocks/>
          </p:cNvGrpSpPr>
          <p:nvPr/>
        </p:nvGrpSpPr>
        <p:grpSpPr bwMode="auto">
          <a:xfrm>
            <a:off x="9142996" y="3743142"/>
            <a:ext cx="1070275" cy="909982"/>
            <a:chOff x="7543375" y="3052260"/>
            <a:chExt cx="1069766" cy="910305"/>
          </a:xfrm>
        </p:grpSpPr>
        <p:sp>
          <p:nvSpPr>
            <p:cNvPr id="33821" name="TextBox 56"/>
            <p:cNvSpPr txBox="1">
              <a:spLocks noChangeArrowheads="1"/>
            </p:cNvSpPr>
            <p:nvPr/>
          </p:nvSpPr>
          <p:spPr bwMode="auto">
            <a:xfrm>
              <a:off x="7543375" y="3500736"/>
              <a:ext cx="1069766" cy="461829"/>
            </a:xfrm>
            <a:prstGeom prst="rect">
              <a:avLst/>
            </a:prstGeom>
            <a:noFill/>
            <a:ln w="9525">
              <a:noFill/>
              <a:miter lim="800000"/>
              <a:headEnd/>
              <a:tailEnd/>
            </a:ln>
          </p:spPr>
          <p:txBody>
            <a:bodyPr wrap="none">
              <a:spAutoFit/>
            </a:bodyPr>
            <a:lstStyle/>
            <a:p>
              <a:r>
                <a:rPr lang="en-US" sz="2400" dirty="0">
                  <a:latin typeface="Calibri"/>
                  <a:cs typeface="Calibri"/>
                </a:rPr>
                <a:t>C (3+</a:t>
              </a:r>
              <a:r>
                <a:rPr lang="en-US" sz="2400" dirty="0">
                  <a:solidFill>
                    <a:srgbClr val="C00000"/>
                  </a:solidFill>
                  <a:latin typeface="Calibri"/>
                  <a:cs typeface="Calibri"/>
                </a:rPr>
                <a:t>1</a:t>
              </a:r>
              <a:r>
                <a:rPr lang="en-US" sz="2400" dirty="0">
                  <a:latin typeface="Calibri"/>
                  <a:cs typeface="Calibri"/>
                </a:rPr>
                <a:t>)</a:t>
              </a:r>
            </a:p>
          </p:txBody>
        </p:sp>
        <p:cxnSp>
          <p:nvCxnSpPr>
            <p:cNvPr id="72" name="Straight Arrow Connector 71"/>
            <p:cNvCxnSpPr>
              <a:stCxn id="33828" idx="2"/>
              <a:endCxn id="33821" idx="0"/>
            </p:cNvCxnSpPr>
            <p:nvPr/>
          </p:nvCxnSpPr>
          <p:spPr>
            <a:xfrm flipH="1">
              <a:off x="8078258" y="3052260"/>
              <a:ext cx="19275" cy="448476"/>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grpSp>
        <p:nvGrpSpPr>
          <p:cNvPr id="7" name="Group 82"/>
          <p:cNvGrpSpPr>
            <a:grpSpLocks/>
          </p:cNvGrpSpPr>
          <p:nvPr/>
        </p:nvGrpSpPr>
        <p:grpSpPr bwMode="auto">
          <a:xfrm>
            <a:off x="9126745" y="4653124"/>
            <a:ext cx="1100331" cy="914237"/>
            <a:chOff x="7526555" y="3962569"/>
            <a:chExt cx="1099952" cy="914240"/>
          </a:xfrm>
        </p:grpSpPr>
        <p:sp>
          <p:nvSpPr>
            <p:cNvPr id="33819" name="TextBox 57"/>
            <p:cNvSpPr txBox="1">
              <a:spLocks noChangeArrowheads="1"/>
            </p:cNvSpPr>
            <p:nvPr/>
          </p:nvSpPr>
          <p:spPr bwMode="auto">
            <a:xfrm>
              <a:off x="7526555" y="4415142"/>
              <a:ext cx="1099952" cy="461667"/>
            </a:xfrm>
            <a:prstGeom prst="rect">
              <a:avLst/>
            </a:prstGeom>
            <a:noFill/>
            <a:ln w="28575">
              <a:noFill/>
              <a:miter lim="800000"/>
              <a:headEnd type="none" w="med" len="med"/>
              <a:tailEnd type="triangle" w="lg" len="lg"/>
            </a:ln>
          </p:spPr>
          <p:txBody>
            <a:bodyPr wrap="none">
              <a:spAutoFit/>
            </a:bodyPr>
            <a:lstStyle/>
            <a:p>
              <a:r>
                <a:rPr lang="en-US" sz="2400" dirty="0">
                  <a:latin typeface="Calibri"/>
                  <a:cs typeface="Calibri"/>
                </a:rPr>
                <a:t>G (6+</a:t>
              </a:r>
              <a:r>
                <a:rPr lang="en-US" sz="2400" dirty="0">
                  <a:solidFill>
                    <a:srgbClr val="C00000"/>
                  </a:solidFill>
                  <a:latin typeface="Calibri"/>
                  <a:cs typeface="Calibri"/>
                </a:rPr>
                <a:t>0</a:t>
              </a:r>
              <a:r>
                <a:rPr lang="en-US" sz="2400" dirty="0">
                  <a:latin typeface="Calibri"/>
                  <a:cs typeface="Calibri"/>
                </a:rPr>
                <a:t>)</a:t>
              </a:r>
            </a:p>
          </p:txBody>
        </p:sp>
        <p:cxnSp>
          <p:nvCxnSpPr>
            <p:cNvPr id="74" name="Straight Arrow Connector 73"/>
            <p:cNvCxnSpPr>
              <a:stCxn id="33821" idx="2"/>
              <a:endCxn id="33819" idx="0"/>
            </p:cNvCxnSpPr>
            <p:nvPr/>
          </p:nvCxnSpPr>
          <p:spPr>
            <a:xfrm flipH="1">
              <a:off x="8076531" y="3962569"/>
              <a:ext cx="1223" cy="452573"/>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sp>
        <p:nvSpPr>
          <p:cNvPr id="33817" name="TextBox 85"/>
          <p:cNvSpPr txBox="1">
            <a:spLocks noChangeArrowheads="1"/>
          </p:cNvSpPr>
          <p:nvPr/>
        </p:nvSpPr>
        <p:spPr bwMode="auto">
          <a:xfrm>
            <a:off x="2125499" y="1295400"/>
            <a:ext cx="2759406" cy="523218"/>
          </a:xfrm>
          <a:prstGeom prst="rect">
            <a:avLst/>
          </a:prstGeom>
          <a:noFill/>
          <a:ln w="9525">
            <a:noFill/>
            <a:miter lim="800000"/>
            <a:headEnd/>
            <a:tailEnd/>
          </a:ln>
        </p:spPr>
        <p:txBody>
          <a:bodyPr wrap="none" lIns="91438" tIns="45719" rIns="91438" bIns="45719">
            <a:spAutoFit/>
          </a:bodyPr>
          <a:lstStyle/>
          <a:p>
            <a:r>
              <a:rPr lang="en-US" sz="2800" dirty="0">
                <a:latin typeface="Calibri"/>
                <a:cs typeface="Calibri"/>
              </a:rPr>
              <a:t>State space graph</a:t>
            </a:r>
          </a:p>
        </p:txBody>
      </p:sp>
      <p:sp>
        <p:nvSpPr>
          <p:cNvPr id="87" name="TextBox 86"/>
          <p:cNvSpPr txBox="1">
            <a:spLocks noChangeArrowheads="1"/>
          </p:cNvSpPr>
          <p:nvPr/>
        </p:nvSpPr>
        <p:spPr bwMode="auto">
          <a:xfrm>
            <a:off x="7745370" y="1311833"/>
            <a:ext cx="1838576" cy="523218"/>
          </a:xfrm>
          <a:prstGeom prst="rect">
            <a:avLst/>
          </a:prstGeom>
          <a:noFill/>
          <a:ln w="9525">
            <a:noFill/>
            <a:miter lim="800000"/>
            <a:headEnd/>
            <a:tailEnd/>
          </a:ln>
        </p:spPr>
        <p:txBody>
          <a:bodyPr wrap="none" lIns="91438" tIns="45719" rIns="91438" bIns="45719">
            <a:spAutoFit/>
          </a:bodyPr>
          <a:lstStyle/>
          <a:p>
            <a:r>
              <a:rPr lang="en-US" sz="2800" dirty="0">
                <a:latin typeface="Calibri"/>
                <a:cs typeface="Calibri"/>
              </a:rPr>
              <a:t>Search tree</a:t>
            </a:r>
          </a:p>
        </p:txBody>
      </p:sp>
      <p:sp>
        <p:nvSpPr>
          <p:cNvPr id="8" name="Slide Number Placeholder 7">
            <a:extLst>
              <a:ext uri="{FF2B5EF4-FFF2-40B4-BE49-F238E27FC236}">
                <a16:creationId xmlns:a16="http://schemas.microsoft.com/office/drawing/2014/main" id="{CECB94D6-1702-2E44-AB44-B54D31031152}"/>
              </a:ext>
            </a:extLst>
          </p:cNvPr>
          <p:cNvSpPr>
            <a:spLocks noGrp="1"/>
          </p:cNvSpPr>
          <p:nvPr>
            <p:ph type="sldNum" sz="quarter" idx="12"/>
          </p:nvPr>
        </p:nvSpPr>
        <p:spPr/>
        <p:txBody>
          <a:bodyPr/>
          <a:lstStyle/>
          <a:p>
            <a:fld id="{422A94CF-1AD7-544F-89B2-B23BB4B4769D}" type="slidenum">
              <a:rPr lang="en-US" smtClean="0"/>
              <a:t>42</a:t>
            </a:fld>
            <a:endParaRPr lang="en-US"/>
          </a:p>
        </p:txBody>
      </p:sp>
    </p:spTree>
    <p:extLst>
      <p:ext uri="{BB962C8B-B14F-4D97-AF65-F5344CB8AC3E}">
        <p14:creationId xmlns:p14="http://schemas.microsoft.com/office/powerpoint/2010/main" val="11918019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7"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atin typeface="Calibri"/>
                <a:cs typeface="Calibri"/>
              </a:rPr>
              <a:t>Consistency of Heuristics</a:t>
            </a:r>
          </a:p>
        </p:txBody>
      </p:sp>
      <p:sp>
        <p:nvSpPr>
          <p:cNvPr id="8195" name="Content Placeholder 14"/>
          <p:cNvSpPr>
            <a:spLocks noGrp="1"/>
          </p:cNvSpPr>
          <p:nvPr>
            <p:ph idx="1"/>
          </p:nvPr>
        </p:nvSpPr>
        <p:spPr>
          <a:xfrm>
            <a:off x="4876800" y="1295400"/>
            <a:ext cx="6934200" cy="3048000"/>
          </a:xfrm>
        </p:spPr>
        <p:txBody>
          <a:bodyPr/>
          <a:lstStyle/>
          <a:p>
            <a:pPr>
              <a:lnSpc>
                <a:spcPct val="150000"/>
              </a:lnSpc>
            </a:pPr>
            <a:r>
              <a:rPr lang="en-US" sz="2400" dirty="0">
                <a:latin typeface="Calibri"/>
                <a:cs typeface="Calibri"/>
              </a:rPr>
              <a:t>Main idea: estimated heuristic costs ≤ actual costs</a:t>
            </a:r>
          </a:p>
          <a:p>
            <a:pPr lvl="1">
              <a:lnSpc>
                <a:spcPct val="150000"/>
              </a:lnSpc>
            </a:pPr>
            <a:r>
              <a:rPr lang="en-US" sz="2000" dirty="0">
                <a:latin typeface="Calibri"/>
                <a:cs typeface="Calibri"/>
              </a:rPr>
              <a:t>Admissibility: heuristic cost ≤ actual cost to goal</a:t>
            </a:r>
          </a:p>
          <a:p>
            <a:pPr lvl="1">
              <a:lnSpc>
                <a:spcPct val="150000"/>
              </a:lnSpc>
              <a:buNone/>
            </a:pPr>
            <a:r>
              <a:rPr lang="en-US" sz="2000" dirty="0">
                <a:latin typeface="Calibri"/>
                <a:cs typeface="Calibri"/>
              </a:rPr>
              <a:t>		</a:t>
            </a:r>
            <a:r>
              <a:rPr lang="en-US" sz="2000" dirty="0">
                <a:solidFill>
                  <a:srgbClr val="C00000"/>
                </a:solidFill>
                <a:latin typeface="Calibri"/>
                <a:cs typeface="Calibri"/>
              </a:rPr>
              <a:t>h(A) </a:t>
            </a:r>
            <a:r>
              <a:rPr lang="en-US" sz="2000" dirty="0">
                <a:latin typeface="Calibri"/>
                <a:cs typeface="Calibri"/>
              </a:rPr>
              <a:t>≤</a:t>
            </a:r>
            <a:r>
              <a:rPr lang="en-US" sz="2000" dirty="0">
                <a:solidFill>
                  <a:srgbClr val="C00000"/>
                </a:solidFill>
                <a:latin typeface="Calibri"/>
                <a:cs typeface="Calibri"/>
              </a:rPr>
              <a:t> </a:t>
            </a:r>
            <a:r>
              <a:rPr lang="en-US" sz="2000" dirty="0">
                <a:solidFill>
                  <a:srgbClr val="008000"/>
                </a:solidFill>
                <a:latin typeface="Calibri"/>
                <a:cs typeface="Calibri"/>
              </a:rPr>
              <a:t>actual cost from A to G</a:t>
            </a:r>
          </a:p>
          <a:p>
            <a:pPr lvl="1">
              <a:lnSpc>
                <a:spcPct val="150000"/>
              </a:lnSpc>
            </a:pPr>
            <a:r>
              <a:rPr lang="en-US" sz="2000" dirty="0">
                <a:latin typeface="Calibri"/>
                <a:cs typeface="Calibri"/>
              </a:rPr>
              <a:t>Consistency: heuristic “arc” cost ≤ actual cost for each arc</a:t>
            </a:r>
          </a:p>
          <a:p>
            <a:pPr lvl="1">
              <a:lnSpc>
                <a:spcPct val="150000"/>
              </a:lnSpc>
              <a:buNone/>
            </a:pPr>
            <a:r>
              <a:rPr lang="en-US" sz="2000" dirty="0">
                <a:solidFill>
                  <a:srgbClr val="C00000"/>
                </a:solidFill>
                <a:latin typeface="Calibri"/>
                <a:cs typeface="Calibri"/>
              </a:rPr>
              <a:t>		h(A) – h(C)</a:t>
            </a:r>
            <a:r>
              <a:rPr lang="en-US" sz="2000" dirty="0">
                <a:solidFill>
                  <a:srgbClr val="008000"/>
                </a:solidFill>
                <a:latin typeface="Calibri"/>
                <a:cs typeface="Calibri"/>
              </a:rPr>
              <a:t> </a:t>
            </a:r>
            <a:r>
              <a:rPr lang="en-US" sz="2000" dirty="0">
                <a:latin typeface="Calibri"/>
                <a:cs typeface="Calibri"/>
              </a:rPr>
              <a:t>≤ </a:t>
            </a:r>
            <a:r>
              <a:rPr lang="en-US" sz="2000" dirty="0">
                <a:solidFill>
                  <a:srgbClr val="008000"/>
                </a:solidFill>
                <a:latin typeface="Calibri"/>
                <a:cs typeface="Calibri"/>
              </a:rPr>
              <a:t>cost(A to C)</a:t>
            </a:r>
            <a:endParaRPr lang="en-US" sz="1050" dirty="0">
              <a:solidFill>
                <a:srgbClr val="C00000"/>
              </a:solidFill>
              <a:latin typeface="Calibri"/>
              <a:cs typeface="Calibri"/>
            </a:endParaRPr>
          </a:p>
          <a:p>
            <a:pPr>
              <a:lnSpc>
                <a:spcPct val="150000"/>
              </a:lnSpc>
              <a:buClr>
                <a:srgbClr val="333399"/>
              </a:buClr>
            </a:pPr>
            <a:endParaRPr lang="en-US" sz="1000" dirty="0">
              <a:solidFill>
                <a:srgbClr val="333399"/>
              </a:solidFill>
              <a:latin typeface="Calibri"/>
              <a:cs typeface="Calibri"/>
            </a:endParaRPr>
          </a:p>
          <a:p>
            <a:pPr>
              <a:lnSpc>
                <a:spcPct val="150000"/>
              </a:lnSpc>
              <a:buClr>
                <a:srgbClr val="333399"/>
              </a:buClr>
            </a:pPr>
            <a:r>
              <a:rPr lang="en-US" sz="2400" dirty="0">
                <a:solidFill>
                  <a:srgbClr val="333399"/>
                </a:solidFill>
                <a:latin typeface="Calibri"/>
                <a:cs typeface="Calibri"/>
              </a:rPr>
              <a:t>Consequences of consistency:</a:t>
            </a:r>
          </a:p>
          <a:p>
            <a:pPr lvl="1">
              <a:lnSpc>
                <a:spcPct val="150000"/>
              </a:lnSpc>
              <a:buClr>
                <a:srgbClr val="333399"/>
              </a:buClr>
            </a:pPr>
            <a:r>
              <a:rPr lang="en-US" sz="2000" dirty="0">
                <a:latin typeface="Calibri"/>
                <a:cs typeface="Calibri"/>
              </a:rPr>
              <a:t>The f value along a path never decreases</a:t>
            </a:r>
          </a:p>
          <a:p>
            <a:pPr lvl="1">
              <a:lnSpc>
                <a:spcPct val="150000"/>
              </a:lnSpc>
              <a:buClr>
                <a:srgbClr val="333399"/>
              </a:buClr>
              <a:buNone/>
            </a:pPr>
            <a:r>
              <a:rPr lang="en-US" sz="2000" dirty="0">
                <a:latin typeface="Calibri"/>
                <a:cs typeface="Calibri"/>
              </a:rPr>
              <a:t>		</a:t>
            </a:r>
            <a:r>
              <a:rPr lang="en-US" sz="2000" dirty="0">
                <a:solidFill>
                  <a:srgbClr val="C00000"/>
                </a:solidFill>
                <a:latin typeface="Calibri"/>
                <a:cs typeface="Calibri"/>
              </a:rPr>
              <a:t> h(A) </a:t>
            </a:r>
            <a:r>
              <a:rPr lang="en-US" sz="2000" dirty="0">
                <a:latin typeface="Calibri"/>
                <a:cs typeface="Calibri"/>
              </a:rPr>
              <a:t>≤ </a:t>
            </a:r>
            <a:r>
              <a:rPr lang="en-US" sz="2000" dirty="0">
                <a:solidFill>
                  <a:srgbClr val="008000"/>
                </a:solidFill>
                <a:latin typeface="Calibri"/>
                <a:cs typeface="Calibri"/>
              </a:rPr>
              <a:t>cost(A to C) </a:t>
            </a:r>
            <a:r>
              <a:rPr lang="en-US" sz="2000" dirty="0">
                <a:latin typeface="Calibri"/>
                <a:cs typeface="Calibri"/>
              </a:rPr>
              <a:t>+</a:t>
            </a:r>
            <a:r>
              <a:rPr lang="en-US" sz="2000" dirty="0">
                <a:solidFill>
                  <a:srgbClr val="008000"/>
                </a:solidFill>
                <a:latin typeface="Calibri"/>
                <a:cs typeface="Calibri"/>
              </a:rPr>
              <a:t> </a:t>
            </a:r>
            <a:r>
              <a:rPr lang="en-US" sz="2000" dirty="0">
                <a:solidFill>
                  <a:srgbClr val="C00000"/>
                </a:solidFill>
                <a:latin typeface="Calibri"/>
                <a:cs typeface="Calibri"/>
              </a:rPr>
              <a:t>h(C)</a:t>
            </a:r>
            <a:endParaRPr lang="en-US" sz="2000" dirty="0">
              <a:latin typeface="Calibri"/>
              <a:cs typeface="Calibri"/>
            </a:endParaRPr>
          </a:p>
          <a:p>
            <a:pPr lvl="1">
              <a:lnSpc>
                <a:spcPct val="150000"/>
              </a:lnSpc>
              <a:buClr>
                <a:srgbClr val="333399"/>
              </a:buClr>
            </a:pPr>
            <a:r>
              <a:rPr lang="en-US" sz="2000" dirty="0">
                <a:latin typeface="Calibri"/>
                <a:cs typeface="Calibri"/>
              </a:rPr>
              <a:t>A* graph search is optimal</a:t>
            </a:r>
          </a:p>
          <a:p>
            <a:endParaRPr lang="en-US" sz="2000" dirty="0">
              <a:latin typeface="Calibri"/>
              <a:cs typeface="Calibri"/>
            </a:endParaRPr>
          </a:p>
        </p:txBody>
      </p:sp>
      <p:cxnSp>
        <p:nvCxnSpPr>
          <p:cNvPr id="4" name="Straight Arrow Connector 3"/>
          <p:cNvCxnSpPr>
            <a:endCxn id="8" idx="1"/>
          </p:cNvCxnSpPr>
          <p:nvPr/>
        </p:nvCxnSpPr>
        <p:spPr>
          <a:xfrm>
            <a:off x="1676401" y="2281240"/>
            <a:ext cx="1124510" cy="438710"/>
          </a:xfrm>
          <a:prstGeom prst="straightConnector1">
            <a:avLst/>
          </a:prstGeom>
          <a:ln w="57150">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5" name="Straight Arrow Connector 4"/>
          <p:cNvCxnSpPr>
            <a:stCxn id="8" idx="4"/>
            <a:endCxn id="9" idx="0"/>
          </p:cNvCxnSpPr>
          <p:nvPr/>
        </p:nvCxnSpPr>
        <p:spPr>
          <a:xfrm>
            <a:off x="3124200" y="3500439"/>
            <a:ext cx="0" cy="1528761"/>
          </a:xfrm>
          <a:prstGeom prst="straightConnector1">
            <a:avLst/>
          </a:prstGeom>
          <a:ln w="57150">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sp>
        <p:nvSpPr>
          <p:cNvPr id="34822" name="TextBox 5"/>
          <p:cNvSpPr txBox="1">
            <a:spLocks noChangeArrowheads="1"/>
          </p:cNvSpPr>
          <p:nvPr/>
        </p:nvSpPr>
        <p:spPr bwMode="auto">
          <a:xfrm>
            <a:off x="3276600" y="3886200"/>
            <a:ext cx="340654" cy="461663"/>
          </a:xfrm>
          <a:prstGeom prst="rect">
            <a:avLst/>
          </a:prstGeom>
          <a:noFill/>
          <a:ln w="9525">
            <a:noFill/>
            <a:miter lim="800000"/>
            <a:headEnd/>
            <a:tailEnd/>
          </a:ln>
        </p:spPr>
        <p:txBody>
          <a:bodyPr wrap="none" lIns="91438" tIns="45719" rIns="91438" bIns="45719">
            <a:spAutoFit/>
          </a:bodyPr>
          <a:lstStyle/>
          <a:p>
            <a:r>
              <a:rPr lang="en-US" sz="2400" dirty="0">
                <a:latin typeface="Calibri"/>
                <a:cs typeface="Calibri"/>
              </a:rPr>
              <a:t>3</a:t>
            </a:r>
          </a:p>
        </p:txBody>
      </p:sp>
      <p:sp>
        <p:nvSpPr>
          <p:cNvPr id="7" name="Oval 6"/>
          <p:cNvSpPr/>
          <p:nvPr/>
        </p:nvSpPr>
        <p:spPr>
          <a:xfrm>
            <a:off x="762000" y="1824039"/>
            <a:ext cx="914400" cy="914400"/>
          </a:xfrm>
          <a:prstGeom prst="ellipse">
            <a:avLst/>
          </a:prstGeom>
          <a:ln w="57150">
            <a:solidFill>
              <a:schemeClr val="tx1"/>
            </a:solidFill>
          </a:ln>
        </p:spPr>
        <p:style>
          <a:lnRef idx="2">
            <a:schemeClr val="accent2"/>
          </a:lnRef>
          <a:fillRef idx="1">
            <a:schemeClr val="lt1"/>
          </a:fillRef>
          <a:effectRef idx="0">
            <a:schemeClr val="accent2"/>
          </a:effectRef>
          <a:fontRef idx="minor">
            <a:schemeClr val="dk1"/>
          </a:fontRef>
        </p:style>
        <p:txBody>
          <a:bodyPr lIns="91438" tIns="45719" rIns="91438" bIns="45719" anchor="ctr"/>
          <a:lstStyle/>
          <a:p>
            <a:pPr algn="ctr">
              <a:defRPr/>
            </a:pPr>
            <a:r>
              <a:rPr lang="en-US" sz="2800" b="1" dirty="0">
                <a:latin typeface="Calibri"/>
                <a:cs typeface="Calibri"/>
              </a:rPr>
              <a:t>A</a:t>
            </a:r>
          </a:p>
        </p:txBody>
      </p:sp>
      <p:sp>
        <p:nvSpPr>
          <p:cNvPr id="8" name="Oval 7"/>
          <p:cNvSpPr/>
          <p:nvPr/>
        </p:nvSpPr>
        <p:spPr>
          <a:xfrm>
            <a:off x="2667000" y="2586039"/>
            <a:ext cx="914400" cy="914400"/>
          </a:xfrm>
          <a:prstGeom prst="ellipse">
            <a:avLst/>
          </a:prstGeom>
          <a:ln w="57150">
            <a:solidFill>
              <a:schemeClr val="tx1"/>
            </a:solidFill>
          </a:ln>
        </p:spPr>
        <p:style>
          <a:lnRef idx="2">
            <a:schemeClr val="accent2"/>
          </a:lnRef>
          <a:fillRef idx="1">
            <a:schemeClr val="lt1"/>
          </a:fillRef>
          <a:effectRef idx="0">
            <a:schemeClr val="accent2"/>
          </a:effectRef>
          <a:fontRef idx="minor">
            <a:schemeClr val="dk1"/>
          </a:fontRef>
        </p:style>
        <p:txBody>
          <a:bodyPr lIns="91438" tIns="45719" rIns="91438" bIns="45719" anchor="ctr"/>
          <a:lstStyle/>
          <a:p>
            <a:pPr algn="ctr">
              <a:defRPr/>
            </a:pPr>
            <a:r>
              <a:rPr lang="en-US" sz="2800" b="1" dirty="0">
                <a:latin typeface="Calibri"/>
                <a:cs typeface="Calibri"/>
              </a:rPr>
              <a:t>C</a:t>
            </a:r>
          </a:p>
        </p:txBody>
      </p:sp>
      <p:sp>
        <p:nvSpPr>
          <p:cNvPr id="9" name="Oval 8"/>
          <p:cNvSpPr/>
          <p:nvPr/>
        </p:nvSpPr>
        <p:spPr>
          <a:xfrm>
            <a:off x="2667000" y="5029200"/>
            <a:ext cx="914400" cy="914400"/>
          </a:xfrm>
          <a:prstGeom prst="ellipse">
            <a:avLst/>
          </a:prstGeom>
          <a:ln w="57150">
            <a:solidFill>
              <a:schemeClr val="tx1"/>
            </a:solidFill>
          </a:ln>
        </p:spPr>
        <p:style>
          <a:lnRef idx="2">
            <a:schemeClr val="accent2"/>
          </a:lnRef>
          <a:fillRef idx="1">
            <a:schemeClr val="lt1"/>
          </a:fillRef>
          <a:effectRef idx="0">
            <a:schemeClr val="accent2"/>
          </a:effectRef>
          <a:fontRef idx="minor">
            <a:schemeClr val="dk1"/>
          </a:fontRef>
        </p:style>
        <p:txBody>
          <a:bodyPr lIns="91438" tIns="45719" rIns="91438" bIns="45719" anchor="ctr"/>
          <a:lstStyle/>
          <a:p>
            <a:pPr algn="ctr">
              <a:defRPr/>
            </a:pPr>
            <a:r>
              <a:rPr lang="en-US" sz="2800" b="1" dirty="0">
                <a:latin typeface="Calibri"/>
                <a:cs typeface="Calibri"/>
              </a:rPr>
              <a:t>G</a:t>
            </a:r>
          </a:p>
        </p:txBody>
      </p:sp>
      <p:sp>
        <p:nvSpPr>
          <p:cNvPr id="34826" name="TextBox 9"/>
          <p:cNvSpPr txBox="1">
            <a:spLocks noChangeArrowheads="1"/>
          </p:cNvSpPr>
          <p:nvPr/>
        </p:nvSpPr>
        <p:spPr bwMode="auto">
          <a:xfrm>
            <a:off x="609600" y="2819400"/>
            <a:ext cx="730697" cy="461663"/>
          </a:xfrm>
          <a:prstGeom prst="rect">
            <a:avLst/>
          </a:prstGeom>
          <a:noFill/>
          <a:ln w="9525">
            <a:noFill/>
            <a:miter lim="800000"/>
            <a:headEnd/>
            <a:tailEnd/>
          </a:ln>
        </p:spPr>
        <p:txBody>
          <a:bodyPr wrap="none" lIns="91438" tIns="45719" rIns="91438" bIns="45719">
            <a:spAutoFit/>
          </a:bodyPr>
          <a:lstStyle/>
          <a:p>
            <a:r>
              <a:rPr lang="en-US" sz="2400" b="1" i="1" dirty="0">
                <a:solidFill>
                  <a:srgbClr val="C00000"/>
                </a:solidFill>
                <a:latin typeface="Calibri"/>
                <a:cs typeface="Calibri"/>
              </a:rPr>
              <a:t>h=4</a:t>
            </a:r>
          </a:p>
        </p:txBody>
      </p:sp>
      <p:sp>
        <p:nvSpPr>
          <p:cNvPr id="34827" name="TextBox 10"/>
          <p:cNvSpPr txBox="1">
            <a:spLocks noChangeArrowheads="1"/>
          </p:cNvSpPr>
          <p:nvPr/>
        </p:nvSpPr>
        <p:spPr bwMode="auto">
          <a:xfrm>
            <a:off x="3657600" y="2819400"/>
            <a:ext cx="730697" cy="461663"/>
          </a:xfrm>
          <a:prstGeom prst="rect">
            <a:avLst/>
          </a:prstGeom>
          <a:noFill/>
          <a:ln w="9525">
            <a:noFill/>
            <a:miter lim="800000"/>
            <a:headEnd/>
            <a:tailEnd/>
          </a:ln>
        </p:spPr>
        <p:txBody>
          <a:bodyPr wrap="none" lIns="91438" tIns="45719" rIns="91438" bIns="45719">
            <a:spAutoFit/>
          </a:bodyPr>
          <a:lstStyle/>
          <a:p>
            <a:r>
              <a:rPr lang="en-US" sz="2400" b="1" i="1" dirty="0">
                <a:solidFill>
                  <a:srgbClr val="C00000"/>
                </a:solidFill>
                <a:latin typeface="Calibri"/>
                <a:cs typeface="Calibri"/>
              </a:rPr>
              <a:t>h=1</a:t>
            </a:r>
          </a:p>
        </p:txBody>
      </p:sp>
      <p:sp>
        <p:nvSpPr>
          <p:cNvPr id="34828" name="TextBox 11"/>
          <p:cNvSpPr txBox="1">
            <a:spLocks noChangeArrowheads="1"/>
          </p:cNvSpPr>
          <p:nvPr/>
        </p:nvSpPr>
        <p:spPr bwMode="auto">
          <a:xfrm>
            <a:off x="1905000" y="2509837"/>
            <a:ext cx="340654" cy="461663"/>
          </a:xfrm>
          <a:prstGeom prst="rect">
            <a:avLst/>
          </a:prstGeom>
          <a:noFill/>
          <a:ln w="9525">
            <a:noFill/>
            <a:miter lim="800000"/>
            <a:headEnd/>
            <a:tailEnd/>
          </a:ln>
        </p:spPr>
        <p:txBody>
          <a:bodyPr wrap="none" lIns="91438" tIns="45719" rIns="91438" bIns="45719">
            <a:spAutoFit/>
          </a:bodyPr>
          <a:lstStyle/>
          <a:p>
            <a:r>
              <a:rPr lang="en-US" sz="2400" dirty="0">
                <a:latin typeface="Calibri"/>
                <a:cs typeface="Calibri"/>
              </a:rPr>
              <a:t>1</a:t>
            </a:r>
          </a:p>
        </p:txBody>
      </p:sp>
      <p:cxnSp>
        <p:nvCxnSpPr>
          <p:cNvPr id="17" name="Straight Arrow Connector 16"/>
          <p:cNvCxnSpPr>
            <a:stCxn id="7" idx="5"/>
            <a:endCxn id="9" idx="1"/>
          </p:cNvCxnSpPr>
          <p:nvPr/>
        </p:nvCxnSpPr>
        <p:spPr>
          <a:xfrm>
            <a:off x="1542489" y="2604528"/>
            <a:ext cx="1258422" cy="2558583"/>
          </a:xfrm>
          <a:prstGeom prst="straightConnector1">
            <a:avLst/>
          </a:prstGeom>
          <a:ln w="57150">
            <a:solidFill>
              <a:srgbClr val="C00000"/>
            </a:solidFill>
            <a:prstDash val="sysDot"/>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6"/>
            <a:endCxn id="8" idx="1"/>
          </p:cNvCxnSpPr>
          <p:nvPr/>
        </p:nvCxnSpPr>
        <p:spPr>
          <a:xfrm>
            <a:off x="1676400" y="2281239"/>
            <a:ext cx="1124511" cy="438711"/>
          </a:xfrm>
          <a:prstGeom prst="straightConnector1">
            <a:avLst/>
          </a:prstGeom>
          <a:ln w="57150">
            <a:solidFill>
              <a:srgbClr val="008000"/>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sp>
        <p:nvSpPr>
          <p:cNvPr id="26" name="TextBox 9"/>
          <p:cNvSpPr txBox="1">
            <a:spLocks noChangeArrowheads="1"/>
          </p:cNvSpPr>
          <p:nvPr/>
        </p:nvSpPr>
        <p:spPr bwMode="auto">
          <a:xfrm>
            <a:off x="609600" y="3200400"/>
            <a:ext cx="730697" cy="461663"/>
          </a:xfrm>
          <a:prstGeom prst="rect">
            <a:avLst/>
          </a:prstGeom>
          <a:noFill/>
          <a:ln w="9525">
            <a:noFill/>
            <a:miter lim="800000"/>
            <a:headEnd/>
            <a:tailEnd/>
          </a:ln>
        </p:spPr>
        <p:txBody>
          <a:bodyPr wrap="none" lIns="91438" tIns="45719" rIns="91438" bIns="45719">
            <a:spAutoFit/>
          </a:bodyPr>
          <a:lstStyle/>
          <a:p>
            <a:r>
              <a:rPr lang="en-US" sz="2400" b="1" i="1" dirty="0">
                <a:solidFill>
                  <a:srgbClr val="C00000"/>
                </a:solidFill>
                <a:latin typeface="Calibri"/>
                <a:cs typeface="Calibri"/>
              </a:rPr>
              <a:t>h=2</a:t>
            </a:r>
          </a:p>
        </p:txBody>
      </p:sp>
      <p:cxnSp>
        <p:nvCxnSpPr>
          <p:cNvPr id="19" name="Straight Connector 18"/>
          <p:cNvCxnSpPr/>
          <p:nvPr/>
        </p:nvCxnSpPr>
        <p:spPr>
          <a:xfrm>
            <a:off x="609600" y="3019425"/>
            <a:ext cx="838200" cy="6380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1ADAC9C-1E11-F44D-9A6E-81E97FBFF96B}"/>
              </a:ext>
            </a:extLst>
          </p:cNvPr>
          <p:cNvSpPr>
            <a:spLocks noGrp="1"/>
          </p:cNvSpPr>
          <p:nvPr>
            <p:ph type="sldNum" sz="quarter" idx="12"/>
          </p:nvPr>
        </p:nvSpPr>
        <p:spPr/>
        <p:txBody>
          <a:bodyPr/>
          <a:lstStyle/>
          <a:p>
            <a:fld id="{422A94CF-1AD7-544F-89B2-B23BB4B4769D}" type="slidenum">
              <a:rPr lang="en-US" smtClean="0"/>
              <a:t>43</a:t>
            </a:fld>
            <a:endParaRPr lang="en-US"/>
          </a:p>
        </p:txBody>
      </p:sp>
    </p:spTree>
    <p:extLst>
      <p:ext uri="{BB962C8B-B14F-4D97-AF65-F5344CB8AC3E}">
        <p14:creationId xmlns:p14="http://schemas.microsoft.com/office/powerpoint/2010/main" val="2840141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8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8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482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8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P spid="34822" grpId="1"/>
      <p:bldP spid="7" grpId="0" animBg="1"/>
      <p:bldP spid="8" grpId="0" animBg="1"/>
      <p:bldP spid="9" grpId="0" animBg="1"/>
      <p:bldP spid="9" grpId="1" animBg="1"/>
      <p:bldP spid="34826" grpId="0"/>
      <p:bldP spid="34827" grpId="0"/>
      <p:bldP spid="34828"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Optimality of A* Graph Search</a:t>
            </a: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26501" y="1753559"/>
            <a:ext cx="5862797" cy="4222609"/>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3BB50F36-3610-9342-98C2-F648785B84CD}"/>
              </a:ext>
            </a:extLst>
          </p:cNvPr>
          <p:cNvSpPr>
            <a:spLocks noGrp="1"/>
          </p:cNvSpPr>
          <p:nvPr>
            <p:ph type="sldNum" sz="quarter" idx="12"/>
          </p:nvPr>
        </p:nvSpPr>
        <p:spPr/>
        <p:txBody>
          <a:bodyPr/>
          <a:lstStyle/>
          <a:p>
            <a:fld id="{422A94CF-1AD7-544F-89B2-B23BB4B4769D}" type="slidenum">
              <a:rPr lang="en-US" smtClean="0"/>
              <a:t>44</a:t>
            </a:fld>
            <a:endParaRPr lang="en-US"/>
          </a:p>
        </p:txBody>
      </p:sp>
    </p:spTree>
    <p:extLst>
      <p:ext uri="{BB962C8B-B14F-4D97-AF65-F5344CB8AC3E}">
        <p14:creationId xmlns:p14="http://schemas.microsoft.com/office/powerpoint/2010/main" val="481578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Freeform 21"/>
          <p:cNvSpPr>
            <a:spLocks/>
          </p:cNvSpPr>
          <p:nvPr/>
        </p:nvSpPr>
        <p:spPr bwMode="auto">
          <a:xfrm>
            <a:off x="8518525" y="2362200"/>
            <a:ext cx="1616075" cy="2381251"/>
          </a:xfrm>
          <a:custGeom>
            <a:avLst/>
            <a:gdLst>
              <a:gd name="T0" fmla="*/ 2147483647 w 1018"/>
              <a:gd name="T1" fmla="*/ 2147483647 h 1500"/>
              <a:gd name="T2" fmla="*/ 2147483647 w 1018"/>
              <a:gd name="T3" fmla="*/ 2147483647 h 1500"/>
              <a:gd name="T4" fmla="*/ 2147483647 w 1018"/>
              <a:gd name="T5" fmla="*/ 2147483647 h 1500"/>
              <a:gd name="T6" fmla="*/ 2147483647 w 1018"/>
              <a:gd name="T7" fmla="*/ 2147483647 h 1500"/>
              <a:gd name="T8" fmla="*/ 2147483647 w 1018"/>
              <a:gd name="T9" fmla="*/ 2147483647 h 1500"/>
              <a:gd name="T10" fmla="*/ 2147483647 w 1018"/>
              <a:gd name="T11" fmla="*/ 2147483647 h 1500"/>
              <a:gd name="T12" fmla="*/ 2147483647 w 1018"/>
              <a:gd name="T13" fmla="*/ 2147483647 h 1500"/>
              <a:gd name="T14" fmla="*/ 2147483647 w 1018"/>
              <a:gd name="T15" fmla="*/ 2147483647 h 1500"/>
              <a:gd name="T16" fmla="*/ 2147483647 w 1018"/>
              <a:gd name="T17" fmla="*/ 2147483647 h 1500"/>
              <a:gd name="T18" fmla="*/ 0 w 1018"/>
              <a:gd name="T19" fmla="*/ 2147483647 h 1500"/>
              <a:gd name="T20" fmla="*/ 2147483647 w 1018"/>
              <a:gd name="T21" fmla="*/ 2147483647 h 1500"/>
              <a:gd name="T22" fmla="*/ 2147483647 w 1018"/>
              <a:gd name="T23" fmla="*/ 2147483647 h 15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8"/>
              <a:gd name="T37" fmla="*/ 0 h 1500"/>
              <a:gd name="T38" fmla="*/ 1018 w 1018"/>
              <a:gd name="T39" fmla="*/ 1500 h 15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8" h="1500">
                <a:moveTo>
                  <a:pt x="636" y="164"/>
                </a:moveTo>
                <a:cubicBezTo>
                  <a:pt x="714" y="273"/>
                  <a:pt x="995" y="706"/>
                  <a:pt x="1018" y="842"/>
                </a:cubicBezTo>
                <a:cubicBezTo>
                  <a:pt x="963" y="845"/>
                  <a:pt x="797" y="942"/>
                  <a:pt x="772" y="978"/>
                </a:cubicBezTo>
                <a:cubicBezTo>
                  <a:pt x="771" y="1024"/>
                  <a:pt x="817" y="1372"/>
                  <a:pt x="691" y="1446"/>
                </a:cubicBezTo>
                <a:cubicBezTo>
                  <a:pt x="662" y="1493"/>
                  <a:pt x="626" y="1495"/>
                  <a:pt x="573" y="1500"/>
                </a:cubicBezTo>
                <a:cubicBezTo>
                  <a:pt x="531" y="1490"/>
                  <a:pt x="524" y="1490"/>
                  <a:pt x="492" y="1468"/>
                </a:cubicBezTo>
                <a:cubicBezTo>
                  <a:pt x="474" y="1442"/>
                  <a:pt x="433" y="1401"/>
                  <a:pt x="406" y="1382"/>
                </a:cubicBezTo>
                <a:cubicBezTo>
                  <a:pt x="370" y="1332"/>
                  <a:pt x="390" y="1355"/>
                  <a:pt x="347" y="1312"/>
                </a:cubicBezTo>
                <a:cubicBezTo>
                  <a:pt x="276" y="1241"/>
                  <a:pt x="350" y="1294"/>
                  <a:pt x="304" y="1263"/>
                </a:cubicBezTo>
                <a:cubicBezTo>
                  <a:pt x="236" y="1164"/>
                  <a:pt x="115" y="1184"/>
                  <a:pt x="0" y="1181"/>
                </a:cubicBezTo>
                <a:cubicBezTo>
                  <a:pt x="46" y="1005"/>
                  <a:pt x="460" y="338"/>
                  <a:pt x="566" y="169"/>
                </a:cubicBezTo>
                <a:cubicBezTo>
                  <a:pt x="672" y="0"/>
                  <a:pt x="622" y="165"/>
                  <a:pt x="636" y="164"/>
                </a:cubicBezTo>
                <a:close/>
              </a:path>
            </a:pathLst>
          </a:custGeom>
          <a:solidFill>
            <a:srgbClr val="C0C0C0"/>
          </a:solidFill>
          <a:ln w="9525">
            <a:solidFill>
              <a:schemeClr val="tx1"/>
            </a:solidFill>
            <a:round/>
            <a:headEnd/>
            <a:tailEnd/>
          </a:ln>
        </p:spPr>
        <p:txBody>
          <a:bodyPr lIns="91438" tIns="45719" rIns="91438" bIns="45719"/>
          <a:lstStyle/>
          <a:p>
            <a:endParaRPr lang="en-US">
              <a:latin typeface="Calibri"/>
              <a:cs typeface="Calibri"/>
            </a:endParaRPr>
          </a:p>
        </p:txBody>
      </p:sp>
      <p:sp>
        <p:nvSpPr>
          <p:cNvPr id="41987" name="Rectangle 2"/>
          <p:cNvSpPr>
            <a:spLocks noGrp="1" noChangeArrowheads="1"/>
          </p:cNvSpPr>
          <p:nvPr>
            <p:ph type="title"/>
          </p:nvPr>
        </p:nvSpPr>
        <p:spPr/>
        <p:txBody>
          <a:bodyPr/>
          <a:lstStyle/>
          <a:p>
            <a:pPr eaLnBrk="1" hangingPunct="1"/>
            <a:r>
              <a:rPr lang="en-US">
                <a:latin typeface="Calibri"/>
                <a:cs typeface="Calibri"/>
              </a:rPr>
              <a:t>Optimality of A* Graph Search</a:t>
            </a:r>
          </a:p>
        </p:txBody>
      </p:sp>
      <p:sp>
        <p:nvSpPr>
          <p:cNvPr id="41988" name="Rectangle 3"/>
          <p:cNvSpPr>
            <a:spLocks noGrp="1" noChangeArrowheads="1"/>
          </p:cNvSpPr>
          <p:nvPr>
            <p:ph idx="1"/>
          </p:nvPr>
        </p:nvSpPr>
        <p:spPr>
          <a:xfrm>
            <a:off x="838200" y="1600200"/>
            <a:ext cx="6248400" cy="4419600"/>
          </a:xfrm>
        </p:spPr>
        <p:txBody>
          <a:bodyPr/>
          <a:lstStyle/>
          <a:p>
            <a:pPr eaLnBrk="1" hangingPunct="1"/>
            <a:r>
              <a:rPr lang="en-US" sz="2800" dirty="0">
                <a:latin typeface="Calibri"/>
                <a:cs typeface="Calibri"/>
              </a:rPr>
              <a:t>Sketch: consider what A* does with a consistent heuristic:</a:t>
            </a:r>
          </a:p>
          <a:p>
            <a:pPr lvl="1"/>
            <a:endParaRPr lang="en-US" sz="1400" dirty="0">
              <a:latin typeface="Calibri"/>
              <a:cs typeface="Calibri"/>
            </a:endParaRPr>
          </a:p>
          <a:p>
            <a:pPr lvl="1" eaLnBrk="1" hangingPunct="1"/>
            <a:r>
              <a:rPr lang="en-US" sz="2400" dirty="0">
                <a:latin typeface="Calibri"/>
                <a:cs typeface="Calibri"/>
              </a:rPr>
              <a:t>Fact 1: In tree search, A* expands nodes in increasing total f value (f-contours)</a:t>
            </a:r>
            <a:br>
              <a:rPr lang="en-US" sz="2400" dirty="0">
                <a:latin typeface="Calibri"/>
                <a:cs typeface="Calibri"/>
              </a:rPr>
            </a:br>
            <a:endParaRPr lang="en-US" sz="1400" dirty="0">
              <a:latin typeface="Calibri"/>
              <a:cs typeface="Calibri"/>
            </a:endParaRPr>
          </a:p>
          <a:p>
            <a:pPr lvl="1" eaLnBrk="1" hangingPunct="1"/>
            <a:r>
              <a:rPr lang="en-US" sz="2400" dirty="0">
                <a:latin typeface="Calibri"/>
                <a:cs typeface="Calibri"/>
              </a:rPr>
              <a:t>Fact 2: For every state s, nodes that reach s optimally are expanded before nodes that reach s </a:t>
            </a:r>
            <a:r>
              <a:rPr lang="en-US" sz="2400" dirty="0" err="1">
                <a:latin typeface="Calibri"/>
                <a:cs typeface="Calibri"/>
              </a:rPr>
              <a:t>suboptimally</a:t>
            </a:r>
            <a:endParaRPr lang="en-US" sz="2400" dirty="0">
              <a:latin typeface="Calibri"/>
              <a:cs typeface="Calibri"/>
            </a:endParaRPr>
          </a:p>
          <a:p>
            <a:pPr lvl="1"/>
            <a:endParaRPr lang="en-US" sz="1400" dirty="0">
              <a:latin typeface="Calibri"/>
              <a:cs typeface="Calibri"/>
            </a:endParaRPr>
          </a:p>
          <a:p>
            <a:pPr lvl="1" eaLnBrk="1" hangingPunct="1"/>
            <a:r>
              <a:rPr lang="en-US" sz="2400" dirty="0">
                <a:latin typeface="Calibri"/>
                <a:cs typeface="Calibri"/>
              </a:rPr>
              <a:t>Result: A* graph search is optimal</a:t>
            </a:r>
          </a:p>
        </p:txBody>
      </p:sp>
      <p:sp>
        <p:nvSpPr>
          <p:cNvPr id="41989" name="Freeform 9"/>
          <p:cNvSpPr>
            <a:spLocks/>
          </p:cNvSpPr>
          <p:nvPr/>
        </p:nvSpPr>
        <p:spPr bwMode="auto">
          <a:xfrm>
            <a:off x="8001000" y="2533651"/>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1990" name="Oval 10"/>
          <p:cNvSpPr>
            <a:spLocks noChangeArrowheads="1"/>
          </p:cNvSpPr>
          <p:nvPr/>
        </p:nvSpPr>
        <p:spPr bwMode="auto">
          <a:xfrm>
            <a:off x="9123363" y="2889250"/>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1991" name="Oval 11"/>
          <p:cNvSpPr>
            <a:spLocks noChangeArrowheads="1"/>
          </p:cNvSpPr>
          <p:nvPr/>
        </p:nvSpPr>
        <p:spPr bwMode="auto">
          <a:xfrm>
            <a:off x="9599613" y="2879726"/>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1992" name="Text Box 12"/>
          <p:cNvSpPr txBox="1">
            <a:spLocks noChangeArrowheads="1"/>
          </p:cNvSpPr>
          <p:nvPr/>
        </p:nvSpPr>
        <p:spPr bwMode="auto">
          <a:xfrm>
            <a:off x="9253538" y="2740026"/>
            <a:ext cx="274637"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a:t>
            </a:r>
          </a:p>
        </p:txBody>
      </p:sp>
      <p:sp>
        <p:nvSpPr>
          <p:cNvPr id="41993" name="Oval 16"/>
          <p:cNvSpPr>
            <a:spLocks noChangeArrowheads="1"/>
          </p:cNvSpPr>
          <p:nvPr/>
        </p:nvSpPr>
        <p:spPr bwMode="auto">
          <a:xfrm>
            <a:off x="9847263" y="3929063"/>
            <a:ext cx="179387"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1994" name="Oval 17"/>
          <p:cNvSpPr>
            <a:spLocks noChangeArrowheads="1"/>
          </p:cNvSpPr>
          <p:nvPr/>
        </p:nvSpPr>
        <p:spPr bwMode="auto">
          <a:xfrm>
            <a:off x="9367838" y="4484688"/>
            <a:ext cx="179387"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1995" name="Freeform 19"/>
          <p:cNvSpPr>
            <a:spLocks/>
          </p:cNvSpPr>
          <p:nvPr/>
        </p:nvSpPr>
        <p:spPr bwMode="auto">
          <a:xfrm>
            <a:off x="9321800" y="3275014"/>
            <a:ext cx="179388" cy="1196975"/>
          </a:xfrm>
          <a:custGeom>
            <a:avLst/>
            <a:gdLst>
              <a:gd name="T0" fmla="*/ 2147483647 w 113"/>
              <a:gd name="T1" fmla="*/ 0 h 754"/>
              <a:gd name="T2" fmla="*/ 2147483647 w 113"/>
              <a:gd name="T3" fmla="*/ 2147483647 h 754"/>
              <a:gd name="T4" fmla="*/ 2147483647 w 113"/>
              <a:gd name="T5" fmla="*/ 2147483647 h 754"/>
              <a:gd name="T6" fmla="*/ 2147483647 w 113"/>
              <a:gd name="T7" fmla="*/ 2147483647 h 754"/>
              <a:gd name="T8" fmla="*/ 2147483647 w 113"/>
              <a:gd name="T9" fmla="*/ 2147483647 h 754"/>
              <a:gd name="T10" fmla="*/ 0 w 113"/>
              <a:gd name="T11" fmla="*/ 2147483647 h 754"/>
              <a:gd name="T12" fmla="*/ 2147483647 w 113"/>
              <a:gd name="T13" fmla="*/ 2147483647 h 754"/>
              <a:gd name="T14" fmla="*/ 2147483647 w 113"/>
              <a:gd name="T15" fmla="*/ 2147483647 h 754"/>
              <a:gd name="T16" fmla="*/ 2147483647 w 113"/>
              <a:gd name="T17" fmla="*/ 2147483647 h 754"/>
              <a:gd name="T18" fmla="*/ 2147483647 w 113"/>
              <a:gd name="T19" fmla="*/ 2147483647 h 7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
              <a:gd name="T31" fmla="*/ 0 h 754"/>
              <a:gd name="T32" fmla="*/ 113 w 113"/>
              <a:gd name="T33" fmla="*/ 754 h 7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 h="754">
                <a:moveTo>
                  <a:pt x="80" y="0"/>
                </a:moveTo>
                <a:cubicBezTo>
                  <a:pt x="85" y="21"/>
                  <a:pt x="90" y="40"/>
                  <a:pt x="97" y="60"/>
                </a:cubicBezTo>
                <a:cubicBezTo>
                  <a:pt x="113" y="160"/>
                  <a:pt x="99" y="191"/>
                  <a:pt x="54" y="264"/>
                </a:cubicBezTo>
                <a:cubicBezTo>
                  <a:pt x="47" y="289"/>
                  <a:pt x="35" y="313"/>
                  <a:pt x="21" y="334"/>
                </a:cubicBezTo>
                <a:cubicBezTo>
                  <a:pt x="12" y="374"/>
                  <a:pt x="21" y="340"/>
                  <a:pt x="10" y="372"/>
                </a:cubicBezTo>
                <a:cubicBezTo>
                  <a:pt x="6" y="383"/>
                  <a:pt x="0" y="404"/>
                  <a:pt x="0" y="404"/>
                </a:cubicBezTo>
                <a:cubicBezTo>
                  <a:pt x="4" y="446"/>
                  <a:pt x="13" y="491"/>
                  <a:pt x="43" y="523"/>
                </a:cubicBezTo>
                <a:cubicBezTo>
                  <a:pt x="45" y="530"/>
                  <a:pt x="45" y="537"/>
                  <a:pt x="48" y="544"/>
                </a:cubicBezTo>
                <a:cubicBezTo>
                  <a:pt x="51" y="550"/>
                  <a:pt x="57" y="554"/>
                  <a:pt x="59" y="560"/>
                </a:cubicBezTo>
                <a:cubicBezTo>
                  <a:pt x="78" y="626"/>
                  <a:pt x="70" y="684"/>
                  <a:pt x="70" y="754"/>
                </a:cubicBezTo>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1996" name="Freeform 20"/>
          <p:cNvSpPr>
            <a:spLocks/>
          </p:cNvSpPr>
          <p:nvPr/>
        </p:nvSpPr>
        <p:spPr bwMode="auto">
          <a:xfrm>
            <a:off x="9739311" y="3471862"/>
            <a:ext cx="222251" cy="436563"/>
          </a:xfrm>
          <a:custGeom>
            <a:avLst/>
            <a:gdLst>
              <a:gd name="T0" fmla="*/ 0 w 140"/>
              <a:gd name="T1" fmla="*/ 0 h 275"/>
              <a:gd name="T2" fmla="*/ 2147483647 w 140"/>
              <a:gd name="T3" fmla="*/ 2147483647 h 275"/>
              <a:gd name="T4" fmla="*/ 2147483647 w 140"/>
              <a:gd name="T5" fmla="*/ 2147483647 h 275"/>
              <a:gd name="T6" fmla="*/ 2147483647 w 140"/>
              <a:gd name="T7" fmla="*/ 2147483647 h 275"/>
              <a:gd name="T8" fmla="*/ 2147483647 w 140"/>
              <a:gd name="T9" fmla="*/ 2147483647 h 275"/>
              <a:gd name="T10" fmla="*/ 2147483647 w 140"/>
              <a:gd name="T11" fmla="*/ 2147483647 h 275"/>
              <a:gd name="T12" fmla="*/ 0 60000 65536"/>
              <a:gd name="T13" fmla="*/ 0 60000 65536"/>
              <a:gd name="T14" fmla="*/ 0 60000 65536"/>
              <a:gd name="T15" fmla="*/ 0 60000 65536"/>
              <a:gd name="T16" fmla="*/ 0 60000 65536"/>
              <a:gd name="T17" fmla="*/ 0 60000 65536"/>
              <a:gd name="T18" fmla="*/ 0 w 140"/>
              <a:gd name="T19" fmla="*/ 0 h 275"/>
              <a:gd name="T20" fmla="*/ 140 w 140"/>
              <a:gd name="T21" fmla="*/ 275 h 275"/>
            </a:gdLst>
            <a:ahLst/>
            <a:cxnLst>
              <a:cxn ang="T12">
                <a:pos x="T0" y="T1"/>
              </a:cxn>
              <a:cxn ang="T13">
                <a:pos x="T2" y="T3"/>
              </a:cxn>
              <a:cxn ang="T14">
                <a:pos x="T4" y="T5"/>
              </a:cxn>
              <a:cxn ang="T15">
                <a:pos x="T6" y="T7"/>
              </a:cxn>
              <a:cxn ang="T16">
                <a:pos x="T8" y="T9"/>
              </a:cxn>
              <a:cxn ang="T17">
                <a:pos x="T10" y="T11"/>
              </a:cxn>
            </a:cxnLst>
            <a:rect l="T18" t="T19" r="T20" b="T21"/>
            <a:pathLst>
              <a:path w="140" h="275">
                <a:moveTo>
                  <a:pt x="0" y="0"/>
                </a:moveTo>
                <a:cubicBezTo>
                  <a:pt x="11" y="11"/>
                  <a:pt x="20" y="24"/>
                  <a:pt x="33" y="33"/>
                </a:cubicBezTo>
                <a:cubicBezTo>
                  <a:pt x="59" y="52"/>
                  <a:pt x="92" y="58"/>
                  <a:pt x="119" y="76"/>
                </a:cubicBezTo>
                <a:cubicBezTo>
                  <a:pt x="140" y="106"/>
                  <a:pt x="138" y="138"/>
                  <a:pt x="124" y="172"/>
                </a:cubicBezTo>
                <a:cubicBezTo>
                  <a:pt x="116" y="190"/>
                  <a:pt x="92" y="221"/>
                  <a:pt x="92" y="221"/>
                </a:cubicBezTo>
                <a:cubicBezTo>
                  <a:pt x="98" y="240"/>
                  <a:pt x="114" y="255"/>
                  <a:pt x="114" y="275"/>
                </a:cubicBezTo>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1997" name="Oval 22"/>
          <p:cNvSpPr>
            <a:spLocks noChangeArrowheads="1"/>
          </p:cNvSpPr>
          <p:nvPr/>
        </p:nvSpPr>
        <p:spPr bwMode="auto">
          <a:xfrm>
            <a:off x="9355138" y="2463801"/>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1998" name="Freeform 23"/>
          <p:cNvSpPr>
            <a:spLocks/>
          </p:cNvSpPr>
          <p:nvPr/>
        </p:nvSpPr>
        <p:spPr bwMode="auto">
          <a:xfrm>
            <a:off x="8783637" y="3368676"/>
            <a:ext cx="1181100" cy="557212"/>
          </a:xfrm>
          <a:custGeom>
            <a:avLst/>
            <a:gdLst>
              <a:gd name="T0" fmla="*/ 2147483647 w 744"/>
              <a:gd name="T1" fmla="*/ 0 h 351"/>
              <a:gd name="T2" fmla="*/ 2147483647 w 744"/>
              <a:gd name="T3" fmla="*/ 2147483647 h 351"/>
              <a:gd name="T4" fmla="*/ 2147483647 w 744"/>
              <a:gd name="T5" fmla="*/ 2147483647 h 351"/>
              <a:gd name="T6" fmla="*/ 2147483647 w 744"/>
              <a:gd name="T7" fmla="*/ 2147483647 h 351"/>
              <a:gd name="T8" fmla="*/ 0 w 744"/>
              <a:gd name="T9" fmla="*/ 2147483647 h 351"/>
              <a:gd name="T10" fmla="*/ 0 60000 65536"/>
              <a:gd name="T11" fmla="*/ 0 60000 65536"/>
              <a:gd name="T12" fmla="*/ 0 60000 65536"/>
              <a:gd name="T13" fmla="*/ 0 60000 65536"/>
              <a:gd name="T14" fmla="*/ 0 60000 65536"/>
              <a:gd name="T15" fmla="*/ 0 w 744"/>
              <a:gd name="T16" fmla="*/ 0 h 351"/>
              <a:gd name="T17" fmla="*/ 744 w 744"/>
              <a:gd name="T18" fmla="*/ 351 h 351"/>
            </a:gdLst>
            <a:ahLst/>
            <a:cxnLst>
              <a:cxn ang="T10">
                <a:pos x="T0" y="T1"/>
              </a:cxn>
              <a:cxn ang="T11">
                <a:pos x="T2" y="T3"/>
              </a:cxn>
              <a:cxn ang="T12">
                <a:pos x="T4" y="T5"/>
              </a:cxn>
              <a:cxn ang="T13">
                <a:pos x="T6" y="T7"/>
              </a:cxn>
              <a:cxn ang="T14">
                <a:pos x="T8" y="T9"/>
              </a:cxn>
            </a:cxnLst>
            <a:rect l="T15" t="T16" r="T17" b="T18"/>
            <a:pathLst>
              <a:path w="744" h="351">
                <a:moveTo>
                  <a:pt x="744" y="0"/>
                </a:moveTo>
                <a:cubicBezTo>
                  <a:pt x="672" y="25"/>
                  <a:pt x="600" y="51"/>
                  <a:pt x="547" y="105"/>
                </a:cubicBezTo>
                <a:cubicBezTo>
                  <a:pt x="494" y="159"/>
                  <a:pt x="485" y="295"/>
                  <a:pt x="428" y="323"/>
                </a:cubicBezTo>
                <a:cubicBezTo>
                  <a:pt x="371" y="351"/>
                  <a:pt x="274" y="293"/>
                  <a:pt x="203" y="274"/>
                </a:cubicBezTo>
                <a:cubicBezTo>
                  <a:pt x="132" y="255"/>
                  <a:pt x="66" y="233"/>
                  <a:pt x="0" y="211"/>
                </a:cubicBezTo>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1999" name="Freeform 24"/>
          <p:cNvSpPr>
            <a:spLocks/>
          </p:cNvSpPr>
          <p:nvPr/>
        </p:nvSpPr>
        <p:spPr bwMode="auto">
          <a:xfrm>
            <a:off x="9039226" y="3100388"/>
            <a:ext cx="747713" cy="293688"/>
          </a:xfrm>
          <a:custGeom>
            <a:avLst/>
            <a:gdLst>
              <a:gd name="T0" fmla="*/ 2147483647 w 471"/>
              <a:gd name="T1" fmla="*/ 0 h 185"/>
              <a:gd name="T2" fmla="*/ 2147483647 w 471"/>
              <a:gd name="T3" fmla="*/ 2147483647 h 185"/>
              <a:gd name="T4" fmla="*/ 0 w 471"/>
              <a:gd name="T5" fmla="*/ 2147483647 h 185"/>
              <a:gd name="T6" fmla="*/ 0 60000 65536"/>
              <a:gd name="T7" fmla="*/ 0 60000 65536"/>
              <a:gd name="T8" fmla="*/ 0 60000 65536"/>
              <a:gd name="T9" fmla="*/ 0 w 471"/>
              <a:gd name="T10" fmla="*/ 0 h 185"/>
              <a:gd name="T11" fmla="*/ 471 w 471"/>
              <a:gd name="T12" fmla="*/ 185 h 185"/>
            </a:gdLst>
            <a:ahLst/>
            <a:cxnLst>
              <a:cxn ang="T6">
                <a:pos x="T0" y="T1"/>
              </a:cxn>
              <a:cxn ang="T7">
                <a:pos x="T2" y="T3"/>
              </a:cxn>
              <a:cxn ang="T8">
                <a:pos x="T4" y="T5"/>
              </a:cxn>
            </a:cxnLst>
            <a:rect l="T9" t="T10" r="T11" b="T12"/>
            <a:pathLst>
              <a:path w="471" h="185">
                <a:moveTo>
                  <a:pt x="471" y="0"/>
                </a:moveTo>
                <a:cubicBezTo>
                  <a:pt x="394" y="76"/>
                  <a:pt x="317" y="153"/>
                  <a:pt x="239" y="169"/>
                </a:cubicBezTo>
                <a:cubicBezTo>
                  <a:pt x="161" y="185"/>
                  <a:pt x="80" y="142"/>
                  <a:pt x="0" y="99"/>
                </a:cubicBezTo>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2000" name="Text Box 26"/>
          <p:cNvSpPr txBox="1">
            <a:spLocks noChangeArrowheads="1"/>
          </p:cNvSpPr>
          <p:nvPr/>
        </p:nvSpPr>
        <p:spPr bwMode="auto">
          <a:xfrm>
            <a:off x="10277475" y="3468689"/>
            <a:ext cx="825500"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f </a:t>
            </a:r>
            <a:r>
              <a:rPr lang="en-US">
                <a:latin typeface="Calibri"/>
                <a:cs typeface="Calibri"/>
                <a:sym typeface="Symbol" pitchFamily="18" charset="2"/>
              </a:rPr>
              <a:t> 3</a:t>
            </a:r>
          </a:p>
        </p:txBody>
      </p:sp>
      <p:sp>
        <p:nvSpPr>
          <p:cNvPr id="42001" name="Text Box 27"/>
          <p:cNvSpPr txBox="1">
            <a:spLocks noChangeArrowheads="1"/>
          </p:cNvSpPr>
          <p:nvPr/>
        </p:nvSpPr>
        <p:spPr bwMode="auto">
          <a:xfrm>
            <a:off x="10150475" y="3073401"/>
            <a:ext cx="825500"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f </a:t>
            </a:r>
            <a:r>
              <a:rPr lang="en-US">
                <a:latin typeface="Calibri"/>
                <a:cs typeface="Calibri"/>
                <a:sym typeface="Symbol" pitchFamily="18" charset="2"/>
              </a:rPr>
              <a:t> 2</a:t>
            </a:r>
          </a:p>
        </p:txBody>
      </p:sp>
      <p:sp>
        <p:nvSpPr>
          <p:cNvPr id="42002" name="Text Box 28"/>
          <p:cNvSpPr txBox="1">
            <a:spLocks noChangeArrowheads="1"/>
          </p:cNvSpPr>
          <p:nvPr/>
        </p:nvSpPr>
        <p:spPr bwMode="auto">
          <a:xfrm>
            <a:off x="9950449" y="2695577"/>
            <a:ext cx="825500"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f </a:t>
            </a:r>
            <a:r>
              <a:rPr lang="en-US">
                <a:latin typeface="Calibri"/>
                <a:cs typeface="Calibri"/>
                <a:sym typeface="Symbol" pitchFamily="18" charset="2"/>
              </a:rPr>
              <a:t> 1</a:t>
            </a:r>
          </a:p>
        </p:txBody>
      </p:sp>
      <p:sp>
        <p:nvSpPr>
          <p:cNvPr id="2" name="Slide Number Placeholder 1">
            <a:extLst>
              <a:ext uri="{FF2B5EF4-FFF2-40B4-BE49-F238E27FC236}">
                <a16:creationId xmlns:a16="http://schemas.microsoft.com/office/drawing/2014/main" id="{9E9E4CBB-09D6-8342-8905-13D8F8C46FF8}"/>
              </a:ext>
            </a:extLst>
          </p:cNvPr>
          <p:cNvSpPr>
            <a:spLocks noGrp="1"/>
          </p:cNvSpPr>
          <p:nvPr>
            <p:ph type="sldNum" sz="quarter" idx="12"/>
          </p:nvPr>
        </p:nvSpPr>
        <p:spPr/>
        <p:txBody>
          <a:bodyPr/>
          <a:lstStyle/>
          <a:p>
            <a:fld id="{422A94CF-1AD7-544F-89B2-B23BB4B4769D}" type="slidenum">
              <a:rPr lang="en-US" smtClean="0"/>
              <a:t>45</a:t>
            </a:fld>
            <a:endParaRPr lang="en-US"/>
          </a:p>
        </p:txBody>
      </p:sp>
    </p:spTree>
    <p:extLst>
      <p:ext uri="{BB962C8B-B14F-4D97-AF65-F5344CB8AC3E}">
        <p14:creationId xmlns:p14="http://schemas.microsoft.com/office/powerpoint/2010/main" val="186053768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Optimality</a:t>
            </a:r>
          </a:p>
        </p:txBody>
      </p:sp>
      <p:sp>
        <p:nvSpPr>
          <p:cNvPr id="36867" name="Rectangle 3"/>
          <p:cNvSpPr>
            <a:spLocks noGrp="1" noChangeArrowheads="1"/>
          </p:cNvSpPr>
          <p:nvPr>
            <p:ph idx="1"/>
          </p:nvPr>
        </p:nvSpPr>
        <p:spPr>
          <a:xfrm>
            <a:off x="406400" y="1397001"/>
            <a:ext cx="6375400" cy="4729164"/>
          </a:xfrm>
        </p:spPr>
        <p:txBody>
          <a:bodyPr/>
          <a:lstStyle/>
          <a:p>
            <a:pPr eaLnBrk="1" hangingPunct="1">
              <a:lnSpc>
                <a:spcPct val="80000"/>
              </a:lnSpc>
            </a:pPr>
            <a:r>
              <a:rPr lang="en-US" sz="2400" dirty="0"/>
              <a:t>Tree search:</a:t>
            </a:r>
          </a:p>
          <a:p>
            <a:pPr lvl="1" eaLnBrk="1" hangingPunct="1">
              <a:lnSpc>
                <a:spcPct val="80000"/>
              </a:lnSpc>
            </a:pPr>
            <a:r>
              <a:rPr lang="en-US" sz="2000" dirty="0"/>
              <a:t>A* is optimal if heuristic is admissible</a:t>
            </a:r>
          </a:p>
          <a:p>
            <a:pPr lvl="1" eaLnBrk="1" hangingPunct="1">
              <a:lnSpc>
                <a:spcPct val="80000"/>
              </a:lnSpc>
            </a:pPr>
            <a:r>
              <a:rPr lang="en-US" sz="2000" dirty="0"/>
              <a:t>UCS is a special case (h = 0)</a:t>
            </a:r>
          </a:p>
          <a:p>
            <a:pPr eaLnBrk="1" hangingPunct="1">
              <a:lnSpc>
                <a:spcPct val="80000"/>
              </a:lnSpc>
            </a:pPr>
            <a:endParaRPr lang="en-US" sz="2400" dirty="0"/>
          </a:p>
          <a:p>
            <a:pPr eaLnBrk="1" hangingPunct="1">
              <a:lnSpc>
                <a:spcPct val="80000"/>
              </a:lnSpc>
            </a:pPr>
            <a:r>
              <a:rPr lang="en-US" sz="2400" dirty="0"/>
              <a:t>Graph search:</a:t>
            </a:r>
          </a:p>
          <a:p>
            <a:pPr lvl="1" eaLnBrk="1" hangingPunct="1">
              <a:lnSpc>
                <a:spcPct val="80000"/>
              </a:lnSpc>
            </a:pPr>
            <a:r>
              <a:rPr lang="en-US" sz="2000" dirty="0"/>
              <a:t>A* optimal if heuristic is consistent</a:t>
            </a:r>
          </a:p>
          <a:p>
            <a:pPr lvl="1" eaLnBrk="1" hangingPunct="1">
              <a:lnSpc>
                <a:spcPct val="80000"/>
              </a:lnSpc>
            </a:pPr>
            <a:r>
              <a:rPr lang="en-US" sz="2000" dirty="0"/>
              <a:t>UCS optimal (h = 0 is consistent)</a:t>
            </a:r>
          </a:p>
          <a:p>
            <a:pPr lvl="1" eaLnBrk="1" hangingPunct="1">
              <a:lnSpc>
                <a:spcPct val="80000"/>
              </a:lnSpc>
            </a:pPr>
            <a:endParaRPr lang="en-US" sz="2000" dirty="0"/>
          </a:p>
          <a:p>
            <a:pPr eaLnBrk="1" hangingPunct="1">
              <a:lnSpc>
                <a:spcPct val="80000"/>
              </a:lnSpc>
            </a:pPr>
            <a:r>
              <a:rPr lang="en-US" sz="2400" dirty="0"/>
              <a:t>Consistency implies admissibility</a:t>
            </a:r>
          </a:p>
          <a:p>
            <a:pPr lvl="1" eaLnBrk="1" hangingPunct="1">
              <a:lnSpc>
                <a:spcPct val="80000"/>
              </a:lnSpc>
            </a:pPr>
            <a:endParaRPr lang="en-US" sz="2000" dirty="0"/>
          </a:p>
          <a:p>
            <a:pPr eaLnBrk="1" hangingPunct="1">
              <a:lnSpc>
                <a:spcPct val="80000"/>
              </a:lnSpc>
            </a:pPr>
            <a:r>
              <a:rPr lang="en-US" sz="2400" dirty="0"/>
              <a:t>In general, most natural admissible heuristics tend to be consistent, especially if from relaxed problems</a:t>
            </a: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9853" y="2009404"/>
            <a:ext cx="4720694" cy="3400023"/>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8D1DC7C7-7E4B-894D-9585-ADD77F00DBB9}"/>
              </a:ext>
            </a:extLst>
          </p:cNvPr>
          <p:cNvSpPr>
            <a:spLocks noGrp="1"/>
          </p:cNvSpPr>
          <p:nvPr>
            <p:ph type="sldNum" sz="quarter" idx="12"/>
          </p:nvPr>
        </p:nvSpPr>
        <p:spPr/>
        <p:txBody>
          <a:bodyPr/>
          <a:lstStyle/>
          <a:p>
            <a:fld id="{422A94CF-1AD7-544F-89B2-B23BB4B4769D}" type="slidenum">
              <a:rPr lang="en-US" smtClean="0"/>
              <a:t>46</a:t>
            </a:fld>
            <a:endParaRPr lang="en-US"/>
          </a:p>
        </p:txBody>
      </p:sp>
    </p:spTree>
    <p:extLst>
      <p:ext uri="{BB962C8B-B14F-4D97-AF65-F5344CB8AC3E}">
        <p14:creationId xmlns:p14="http://schemas.microsoft.com/office/powerpoint/2010/main" val="3162741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A*: Summary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39590" y="1553037"/>
            <a:ext cx="4865218" cy="4537226"/>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8FE4280A-4C1C-5D48-B16A-B901BF565994}"/>
              </a:ext>
            </a:extLst>
          </p:cNvPr>
          <p:cNvSpPr>
            <a:spLocks noGrp="1"/>
          </p:cNvSpPr>
          <p:nvPr>
            <p:ph type="sldNum" sz="quarter" idx="12"/>
          </p:nvPr>
        </p:nvSpPr>
        <p:spPr/>
        <p:txBody>
          <a:bodyPr/>
          <a:lstStyle/>
          <a:p>
            <a:fld id="{422A94CF-1AD7-544F-89B2-B23BB4B4769D}" type="slidenum">
              <a:rPr lang="en-US" smtClean="0"/>
              <a:t>47</a:t>
            </a:fld>
            <a:endParaRPr lang="en-US"/>
          </a:p>
        </p:txBody>
      </p:sp>
    </p:spTree>
    <p:extLst>
      <p:ext uri="{BB962C8B-B14F-4D97-AF65-F5344CB8AC3E}">
        <p14:creationId xmlns:p14="http://schemas.microsoft.com/office/powerpoint/2010/main" val="4258573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A*: Summary</a:t>
            </a:r>
          </a:p>
        </p:txBody>
      </p:sp>
      <p:sp>
        <p:nvSpPr>
          <p:cNvPr id="37891" name="Rectangle 3"/>
          <p:cNvSpPr>
            <a:spLocks noGrp="1" noChangeArrowheads="1"/>
          </p:cNvSpPr>
          <p:nvPr>
            <p:ph idx="1"/>
          </p:nvPr>
        </p:nvSpPr>
        <p:spPr/>
        <p:txBody>
          <a:bodyPr/>
          <a:lstStyle/>
          <a:p>
            <a:pPr eaLnBrk="1" hangingPunct="1"/>
            <a:r>
              <a:rPr lang="en-US" dirty="0"/>
              <a:t>A* uses both backward costs and (estimates of) forward costs</a:t>
            </a:r>
          </a:p>
          <a:p>
            <a:pPr lvl="4"/>
            <a:endParaRPr lang="en-US" sz="1600" dirty="0"/>
          </a:p>
          <a:p>
            <a:pPr eaLnBrk="1" hangingPunct="1"/>
            <a:r>
              <a:rPr lang="en-US" dirty="0"/>
              <a:t>A* is optimal with admissible / consistent heuristics</a:t>
            </a:r>
          </a:p>
          <a:p>
            <a:pPr lvl="4"/>
            <a:endParaRPr lang="en-US" sz="1600" dirty="0"/>
          </a:p>
          <a:p>
            <a:pPr eaLnBrk="1" hangingPunct="1"/>
            <a:r>
              <a:rPr lang="en-US" dirty="0"/>
              <a:t>Heuristic design is key: often use relaxed problems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1201" y="3886363"/>
            <a:ext cx="8077197" cy="2487243"/>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1DA5A5CA-C3CB-D84F-89C3-E15E8E0E8BBA}"/>
              </a:ext>
            </a:extLst>
          </p:cNvPr>
          <p:cNvSpPr>
            <a:spLocks noGrp="1"/>
          </p:cNvSpPr>
          <p:nvPr>
            <p:ph type="sldNum" sz="quarter" idx="12"/>
          </p:nvPr>
        </p:nvSpPr>
        <p:spPr/>
        <p:txBody>
          <a:bodyPr/>
          <a:lstStyle/>
          <a:p>
            <a:fld id="{422A94CF-1AD7-544F-89B2-B23BB4B4769D}" type="slidenum">
              <a:rPr lang="en-US" smtClean="0"/>
              <a:t>48</a:t>
            </a:fld>
            <a:endParaRPr lang="en-US"/>
          </a:p>
        </p:txBody>
      </p:sp>
    </p:spTree>
    <p:extLst>
      <p:ext uri="{BB962C8B-B14F-4D97-AF65-F5344CB8AC3E}">
        <p14:creationId xmlns:p14="http://schemas.microsoft.com/office/powerpoint/2010/main" val="569018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Search Pseudo-Code</a:t>
            </a:r>
          </a:p>
        </p:txBody>
      </p:sp>
      <p:pic>
        <p:nvPicPr>
          <p:cNvPr id="4" name="Picture 3" descr="tree-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81200"/>
            <a:ext cx="11665629" cy="3276600"/>
          </a:xfrm>
          <a:prstGeom prst="rect">
            <a:avLst/>
          </a:prstGeom>
        </p:spPr>
      </p:pic>
      <p:sp>
        <p:nvSpPr>
          <p:cNvPr id="3" name="Slide Number Placeholder 2">
            <a:extLst>
              <a:ext uri="{FF2B5EF4-FFF2-40B4-BE49-F238E27FC236}">
                <a16:creationId xmlns:a16="http://schemas.microsoft.com/office/drawing/2014/main" id="{1F8344CD-D164-0340-B4E9-7E3423730768}"/>
              </a:ext>
            </a:extLst>
          </p:cNvPr>
          <p:cNvSpPr>
            <a:spLocks noGrp="1"/>
          </p:cNvSpPr>
          <p:nvPr>
            <p:ph type="sldNum" sz="quarter" idx="12"/>
          </p:nvPr>
        </p:nvSpPr>
        <p:spPr/>
        <p:txBody>
          <a:bodyPr/>
          <a:lstStyle/>
          <a:p>
            <a:fld id="{422A94CF-1AD7-544F-89B2-B23BB4B4769D}" type="slidenum">
              <a:rPr lang="en-US" smtClean="0"/>
              <a:t>49</a:t>
            </a:fld>
            <a:endParaRPr lang="en-US"/>
          </a:p>
        </p:txBody>
      </p:sp>
    </p:spTree>
    <p:extLst>
      <p:ext uri="{BB962C8B-B14F-4D97-AF65-F5344CB8AC3E}">
        <p14:creationId xmlns:p14="http://schemas.microsoft.com/office/powerpoint/2010/main" val="101514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8717-6DD3-7C48-81EC-0DA95419930D}"/>
              </a:ext>
            </a:extLst>
          </p:cNvPr>
          <p:cNvSpPr>
            <a:spLocks noGrp="1"/>
          </p:cNvSpPr>
          <p:nvPr>
            <p:ph type="title"/>
          </p:nvPr>
        </p:nvSpPr>
        <p:spPr/>
        <p:txBody>
          <a:bodyPr/>
          <a:lstStyle/>
          <a:p>
            <a:r>
              <a:rPr lang="en-US" dirty="0"/>
              <a:t>Informed Search</a:t>
            </a:r>
          </a:p>
        </p:txBody>
      </p:sp>
      <p:sp>
        <p:nvSpPr>
          <p:cNvPr id="3" name="Content Placeholder 2">
            <a:extLst>
              <a:ext uri="{FF2B5EF4-FFF2-40B4-BE49-F238E27FC236}">
                <a16:creationId xmlns:a16="http://schemas.microsoft.com/office/drawing/2014/main" id="{9728D63E-5F74-664F-974F-15997BC2EA4F}"/>
              </a:ext>
            </a:extLst>
          </p:cNvPr>
          <p:cNvSpPr>
            <a:spLocks noGrp="1"/>
          </p:cNvSpPr>
          <p:nvPr>
            <p:ph idx="1"/>
          </p:nvPr>
        </p:nvSpPr>
        <p:spPr/>
        <p:txBody>
          <a:bodyPr/>
          <a:lstStyle/>
          <a:p>
            <a:pPr algn="just"/>
            <a:r>
              <a:rPr lang="en-US" dirty="0">
                <a:solidFill>
                  <a:srgbClr val="C00000"/>
                </a:solidFill>
              </a:rPr>
              <a:t>Informed search </a:t>
            </a:r>
            <a:r>
              <a:rPr lang="en-US" dirty="0"/>
              <a:t>strategy—one that </a:t>
            </a:r>
            <a:r>
              <a:rPr lang="en-US" i="1" dirty="0"/>
              <a:t>uses </a:t>
            </a:r>
            <a:r>
              <a:rPr lang="en-US" i="1" dirty="0">
                <a:solidFill>
                  <a:srgbClr val="0070C0"/>
                </a:solidFill>
              </a:rPr>
              <a:t>problem-specific knowledge </a:t>
            </a:r>
            <a:r>
              <a:rPr lang="en-US" dirty="0"/>
              <a:t>beyond the definition of the problem itself—can find solutions </a:t>
            </a:r>
            <a:r>
              <a:rPr lang="en-US" dirty="0">
                <a:solidFill>
                  <a:srgbClr val="0070C0"/>
                </a:solidFill>
              </a:rPr>
              <a:t>more efficiently </a:t>
            </a:r>
            <a:r>
              <a:rPr lang="en-US" dirty="0"/>
              <a:t>than can an uninformed strategy. </a:t>
            </a:r>
          </a:p>
          <a:p>
            <a:pPr lvl="1" algn="just"/>
            <a:endParaRPr lang="en-US" dirty="0"/>
          </a:p>
          <a:p>
            <a:pPr algn="just"/>
            <a:r>
              <a:rPr lang="en-US" dirty="0"/>
              <a:t>The general approach we consider is called </a:t>
            </a:r>
            <a:r>
              <a:rPr lang="en-US" dirty="0">
                <a:solidFill>
                  <a:srgbClr val="C00000"/>
                </a:solidFill>
              </a:rPr>
              <a:t>best-first search</a:t>
            </a:r>
            <a:r>
              <a:rPr lang="en-US" dirty="0"/>
              <a:t>. </a:t>
            </a:r>
          </a:p>
          <a:p>
            <a:pPr lvl="1" algn="just"/>
            <a:endParaRPr lang="en-US" dirty="0"/>
          </a:p>
          <a:p>
            <a:pPr algn="just"/>
            <a:r>
              <a:rPr lang="en-US" dirty="0"/>
              <a:t>Best-first search is an instance of the general TREE-SEARCH or GRAPH-SEARCH algorithm in which a node is selected for expansion based on an </a:t>
            </a:r>
            <a:r>
              <a:rPr lang="en-US" dirty="0">
                <a:solidFill>
                  <a:srgbClr val="C00000"/>
                </a:solidFill>
              </a:rPr>
              <a:t>evaluation function</a:t>
            </a:r>
            <a:r>
              <a:rPr lang="en-US" dirty="0"/>
              <a:t>, f(n). </a:t>
            </a:r>
          </a:p>
          <a:p>
            <a:pPr lvl="1" algn="just"/>
            <a:r>
              <a:rPr lang="en-US" dirty="0"/>
              <a:t>The evaluation function is construed as</a:t>
            </a:r>
            <a:r>
              <a:rPr lang="en-US" dirty="0">
                <a:solidFill>
                  <a:srgbClr val="0070C0"/>
                </a:solidFill>
              </a:rPr>
              <a:t> a cost estimate</a:t>
            </a:r>
            <a:r>
              <a:rPr lang="en-US" dirty="0"/>
              <a:t>, so the </a:t>
            </a:r>
            <a:r>
              <a:rPr lang="en-US" dirty="0">
                <a:solidFill>
                  <a:srgbClr val="0070C0"/>
                </a:solidFill>
              </a:rPr>
              <a:t>node with the </a:t>
            </a:r>
            <a:r>
              <a:rPr lang="en-US" i="1" dirty="0">
                <a:solidFill>
                  <a:srgbClr val="0070C0"/>
                </a:solidFill>
              </a:rPr>
              <a:t>lowest </a:t>
            </a:r>
            <a:r>
              <a:rPr lang="en-US" dirty="0">
                <a:solidFill>
                  <a:srgbClr val="0070C0"/>
                </a:solidFill>
              </a:rPr>
              <a:t>evaluation</a:t>
            </a:r>
            <a:r>
              <a:rPr lang="en-US" dirty="0"/>
              <a:t> is expanded first. </a:t>
            </a:r>
          </a:p>
          <a:p>
            <a:endParaRPr lang="en-US" dirty="0"/>
          </a:p>
        </p:txBody>
      </p:sp>
      <p:sp>
        <p:nvSpPr>
          <p:cNvPr id="5" name="Slide Number Placeholder 4">
            <a:extLst>
              <a:ext uri="{FF2B5EF4-FFF2-40B4-BE49-F238E27FC236}">
                <a16:creationId xmlns:a16="http://schemas.microsoft.com/office/drawing/2014/main" id="{B145CA85-E3C8-3344-9897-773D7EA9882D}"/>
              </a:ext>
            </a:extLst>
          </p:cNvPr>
          <p:cNvSpPr>
            <a:spLocks noGrp="1"/>
          </p:cNvSpPr>
          <p:nvPr>
            <p:ph type="sldNum" sz="quarter" idx="12"/>
          </p:nvPr>
        </p:nvSpPr>
        <p:spPr/>
        <p:txBody>
          <a:bodyPr/>
          <a:lstStyle/>
          <a:p>
            <a:fld id="{422A94CF-1AD7-544F-89B2-B23BB4B4769D}" type="slidenum">
              <a:rPr lang="en-US" smtClean="0"/>
              <a:t>5</a:t>
            </a:fld>
            <a:endParaRPr lang="en-US"/>
          </a:p>
        </p:txBody>
      </p:sp>
    </p:spTree>
    <p:extLst>
      <p:ext uri="{BB962C8B-B14F-4D97-AF65-F5344CB8AC3E}">
        <p14:creationId xmlns:p14="http://schemas.microsoft.com/office/powerpoint/2010/main" val="1285263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Search Pseudo-Code</a:t>
            </a:r>
          </a:p>
        </p:txBody>
      </p:sp>
      <p:pic>
        <p:nvPicPr>
          <p:cNvPr id="3" name="Picture 2" descr="graph-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752600"/>
            <a:ext cx="11406469" cy="4038600"/>
          </a:xfrm>
          <a:prstGeom prst="rect">
            <a:avLst/>
          </a:prstGeom>
        </p:spPr>
      </p:pic>
      <p:sp>
        <p:nvSpPr>
          <p:cNvPr id="4" name="Slide Number Placeholder 3">
            <a:extLst>
              <a:ext uri="{FF2B5EF4-FFF2-40B4-BE49-F238E27FC236}">
                <a16:creationId xmlns:a16="http://schemas.microsoft.com/office/drawing/2014/main" id="{E0B8CC53-7C19-8943-AF87-F3B780458EDE}"/>
              </a:ext>
            </a:extLst>
          </p:cNvPr>
          <p:cNvSpPr>
            <a:spLocks noGrp="1"/>
          </p:cNvSpPr>
          <p:nvPr>
            <p:ph type="sldNum" sz="quarter" idx="12"/>
          </p:nvPr>
        </p:nvSpPr>
        <p:spPr/>
        <p:txBody>
          <a:bodyPr/>
          <a:lstStyle/>
          <a:p>
            <a:fld id="{422A94CF-1AD7-544F-89B2-B23BB4B4769D}" type="slidenum">
              <a:rPr lang="en-US" smtClean="0"/>
              <a:t>50</a:t>
            </a:fld>
            <a:endParaRPr lang="en-US"/>
          </a:p>
        </p:txBody>
      </p:sp>
    </p:spTree>
    <p:extLst>
      <p:ext uri="{BB962C8B-B14F-4D97-AF65-F5344CB8AC3E}">
        <p14:creationId xmlns:p14="http://schemas.microsoft.com/office/powerpoint/2010/main" val="3138409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Freeform 21"/>
          <p:cNvSpPr>
            <a:spLocks/>
          </p:cNvSpPr>
          <p:nvPr/>
        </p:nvSpPr>
        <p:spPr bwMode="auto">
          <a:xfrm>
            <a:off x="5873751" y="3598863"/>
            <a:ext cx="1616075" cy="2381251"/>
          </a:xfrm>
          <a:custGeom>
            <a:avLst/>
            <a:gdLst>
              <a:gd name="T0" fmla="*/ 2147483647 w 1018"/>
              <a:gd name="T1" fmla="*/ 2147483647 h 1500"/>
              <a:gd name="T2" fmla="*/ 2147483647 w 1018"/>
              <a:gd name="T3" fmla="*/ 2147483647 h 1500"/>
              <a:gd name="T4" fmla="*/ 2147483647 w 1018"/>
              <a:gd name="T5" fmla="*/ 2147483647 h 1500"/>
              <a:gd name="T6" fmla="*/ 2147483647 w 1018"/>
              <a:gd name="T7" fmla="*/ 2147483647 h 1500"/>
              <a:gd name="T8" fmla="*/ 2147483647 w 1018"/>
              <a:gd name="T9" fmla="*/ 2147483647 h 1500"/>
              <a:gd name="T10" fmla="*/ 2147483647 w 1018"/>
              <a:gd name="T11" fmla="*/ 2147483647 h 1500"/>
              <a:gd name="T12" fmla="*/ 2147483647 w 1018"/>
              <a:gd name="T13" fmla="*/ 2147483647 h 1500"/>
              <a:gd name="T14" fmla="*/ 2147483647 w 1018"/>
              <a:gd name="T15" fmla="*/ 2147483647 h 1500"/>
              <a:gd name="T16" fmla="*/ 2147483647 w 1018"/>
              <a:gd name="T17" fmla="*/ 2147483647 h 1500"/>
              <a:gd name="T18" fmla="*/ 0 w 1018"/>
              <a:gd name="T19" fmla="*/ 2147483647 h 1500"/>
              <a:gd name="T20" fmla="*/ 2147483647 w 1018"/>
              <a:gd name="T21" fmla="*/ 2147483647 h 1500"/>
              <a:gd name="T22" fmla="*/ 2147483647 w 1018"/>
              <a:gd name="T23" fmla="*/ 2147483647 h 15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8"/>
              <a:gd name="T37" fmla="*/ 0 h 1500"/>
              <a:gd name="T38" fmla="*/ 1018 w 1018"/>
              <a:gd name="T39" fmla="*/ 1500 h 15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8" h="1500">
                <a:moveTo>
                  <a:pt x="636" y="164"/>
                </a:moveTo>
                <a:cubicBezTo>
                  <a:pt x="714" y="273"/>
                  <a:pt x="995" y="706"/>
                  <a:pt x="1018" y="842"/>
                </a:cubicBezTo>
                <a:cubicBezTo>
                  <a:pt x="963" y="845"/>
                  <a:pt x="797" y="942"/>
                  <a:pt x="772" y="978"/>
                </a:cubicBezTo>
                <a:cubicBezTo>
                  <a:pt x="771" y="1024"/>
                  <a:pt x="817" y="1372"/>
                  <a:pt x="691" y="1446"/>
                </a:cubicBezTo>
                <a:cubicBezTo>
                  <a:pt x="662" y="1493"/>
                  <a:pt x="626" y="1495"/>
                  <a:pt x="573" y="1500"/>
                </a:cubicBezTo>
                <a:cubicBezTo>
                  <a:pt x="531" y="1490"/>
                  <a:pt x="524" y="1490"/>
                  <a:pt x="492" y="1468"/>
                </a:cubicBezTo>
                <a:cubicBezTo>
                  <a:pt x="474" y="1442"/>
                  <a:pt x="433" y="1401"/>
                  <a:pt x="406" y="1382"/>
                </a:cubicBezTo>
                <a:cubicBezTo>
                  <a:pt x="370" y="1332"/>
                  <a:pt x="390" y="1355"/>
                  <a:pt x="347" y="1312"/>
                </a:cubicBezTo>
                <a:cubicBezTo>
                  <a:pt x="276" y="1241"/>
                  <a:pt x="350" y="1294"/>
                  <a:pt x="304" y="1263"/>
                </a:cubicBezTo>
                <a:cubicBezTo>
                  <a:pt x="236" y="1164"/>
                  <a:pt x="115" y="1184"/>
                  <a:pt x="0" y="1181"/>
                </a:cubicBezTo>
                <a:cubicBezTo>
                  <a:pt x="46" y="1005"/>
                  <a:pt x="460" y="338"/>
                  <a:pt x="566" y="169"/>
                </a:cubicBezTo>
                <a:cubicBezTo>
                  <a:pt x="672" y="0"/>
                  <a:pt x="622" y="165"/>
                  <a:pt x="636" y="164"/>
                </a:cubicBezTo>
                <a:close/>
              </a:path>
            </a:pathLst>
          </a:custGeom>
          <a:solidFill>
            <a:srgbClr val="C0C0C0"/>
          </a:solidFill>
          <a:ln w="9525">
            <a:solidFill>
              <a:schemeClr val="tx1"/>
            </a:solidFill>
            <a:round/>
            <a:headEnd/>
            <a:tailEnd/>
          </a:ln>
        </p:spPr>
        <p:txBody>
          <a:bodyPr lIns="91438" tIns="45719" rIns="91438" bIns="45719"/>
          <a:lstStyle/>
          <a:p>
            <a:endParaRPr lang="en-US"/>
          </a:p>
        </p:txBody>
      </p:sp>
      <p:sp>
        <p:nvSpPr>
          <p:cNvPr id="41987" name="Rectangle 2"/>
          <p:cNvSpPr>
            <a:spLocks noGrp="1" noChangeArrowheads="1"/>
          </p:cNvSpPr>
          <p:nvPr>
            <p:ph type="title"/>
          </p:nvPr>
        </p:nvSpPr>
        <p:spPr/>
        <p:txBody>
          <a:bodyPr/>
          <a:lstStyle/>
          <a:p>
            <a:pPr eaLnBrk="1" hangingPunct="1"/>
            <a:r>
              <a:rPr lang="en-US"/>
              <a:t>Optimality of A* Graph Search</a:t>
            </a:r>
          </a:p>
        </p:txBody>
      </p:sp>
      <p:sp>
        <p:nvSpPr>
          <p:cNvPr id="41988" name="Rectangle 3"/>
          <p:cNvSpPr>
            <a:spLocks noGrp="1" noChangeArrowheads="1"/>
          </p:cNvSpPr>
          <p:nvPr>
            <p:ph idx="1"/>
          </p:nvPr>
        </p:nvSpPr>
        <p:spPr>
          <a:xfrm>
            <a:off x="457200" y="1600200"/>
            <a:ext cx="8229600" cy="2133600"/>
          </a:xfrm>
        </p:spPr>
        <p:txBody>
          <a:bodyPr/>
          <a:lstStyle/>
          <a:p>
            <a:pPr eaLnBrk="1" hangingPunct="1"/>
            <a:r>
              <a:rPr lang="en-US" sz="2800" dirty="0"/>
              <a:t>Consider what A* does:</a:t>
            </a:r>
          </a:p>
          <a:p>
            <a:pPr lvl="1" eaLnBrk="1" hangingPunct="1"/>
            <a:r>
              <a:rPr lang="en-US" sz="2400" dirty="0"/>
              <a:t>Expands nodes in increasing total f value (f-contours)</a:t>
            </a:r>
            <a:br>
              <a:rPr lang="en-US" sz="2400" dirty="0"/>
            </a:br>
            <a:r>
              <a:rPr lang="en-US" sz="2400" dirty="0"/>
              <a:t>Reminder: f(n) = g(n) + h(n) = cost to n + heuristic</a:t>
            </a:r>
          </a:p>
          <a:p>
            <a:pPr lvl="1" eaLnBrk="1" hangingPunct="1"/>
            <a:r>
              <a:rPr lang="en-US" sz="2400" dirty="0"/>
              <a:t>Proof idea: the optimal goal(s) have the lowest f value, so it must get expanded first</a:t>
            </a:r>
          </a:p>
        </p:txBody>
      </p:sp>
      <p:sp>
        <p:nvSpPr>
          <p:cNvPr id="41989" name="Freeform 9"/>
          <p:cNvSpPr>
            <a:spLocks/>
          </p:cNvSpPr>
          <p:nvPr/>
        </p:nvSpPr>
        <p:spPr bwMode="auto">
          <a:xfrm>
            <a:off x="5356226" y="3770314"/>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p>
        </p:txBody>
      </p:sp>
      <p:sp>
        <p:nvSpPr>
          <p:cNvPr id="41990" name="Oval 10"/>
          <p:cNvSpPr>
            <a:spLocks noChangeArrowheads="1"/>
          </p:cNvSpPr>
          <p:nvPr/>
        </p:nvSpPr>
        <p:spPr bwMode="auto">
          <a:xfrm>
            <a:off x="6478589" y="4125913"/>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p>
        </p:txBody>
      </p:sp>
      <p:sp>
        <p:nvSpPr>
          <p:cNvPr id="41991" name="Oval 11"/>
          <p:cNvSpPr>
            <a:spLocks noChangeArrowheads="1"/>
          </p:cNvSpPr>
          <p:nvPr/>
        </p:nvSpPr>
        <p:spPr bwMode="auto">
          <a:xfrm>
            <a:off x="6954839" y="4116389"/>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p>
        </p:txBody>
      </p:sp>
      <p:sp>
        <p:nvSpPr>
          <p:cNvPr id="41992" name="Text Box 12"/>
          <p:cNvSpPr txBox="1">
            <a:spLocks noChangeArrowheads="1"/>
          </p:cNvSpPr>
          <p:nvPr/>
        </p:nvSpPr>
        <p:spPr bwMode="auto">
          <a:xfrm>
            <a:off x="6608764" y="3976689"/>
            <a:ext cx="274637" cy="369330"/>
          </a:xfrm>
          <a:prstGeom prst="rect">
            <a:avLst/>
          </a:prstGeom>
          <a:noFill/>
          <a:ln w="9525">
            <a:noFill/>
            <a:miter lim="800000"/>
            <a:headEnd/>
            <a:tailEnd/>
          </a:ln>
        </p:spPr>
        <p:txBody>
          <a:bodyPr lIns="91438" tIns="45719" rIns="91438" bIns="45719">
            <a:spAutoFit/>
          </a:bodyPr>
          <a:lstStyle/>
          <a:p>
            <a:pPr>
              <a:spcBef>
                <a:spcPct val="50000"/>
              </a:spcBef>
            </a:pPr>
            <a:r>
              <a:rPr lang="en-US"/>
              <a:t>…</a:t>
            </a:r>
          </a:p>
        </p:txBody>
      </p:sp>
      <p:sp>
        <p:nvSpPr>
          <p:cNvPr id="41993" name="Oval 16"/>
          <p:cNvSpPr>
            <a:spLocks noChangeArrowheads="1"/>
          </p:cNvSpPr>
          <p:nvPr/>
        </p:nvSpPr>
        <p:spPr bwMode="auto">
          <a:xfrm>
            <a:off x="7202489" y="5165726"/>
            <a:ext cx="179387"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p>
        </p:txBody>
      </p:sp>
      <p:sp>
        <p:nvSpPr>
          <p:cNvPr id="41994" name="Oval 17"/>
          <p:cNvSpPr>
            <a:spLocks noChangeArrowheads="1"/>
          </p:cNvSpPr>
          <p:nvPr/>
        </p:nvSpPr>
        <p:spPr bwMode="auto">
          <a:xfrm>
            <a:off x="6723064" y="5721351"/>
            <a:ext cx="179387"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p>
        </p:txBody>
      </p:sp>
      <p:sp>
        <p:nvSpPr>
          <p:cNvPr id="41995" name="Freeform 19"/>
          <p:cNvSpPr>
            <a:spLocks/>
          </p:cNvSpPr>
          <p:nvPr/>
        </p:nvSpPr>
        <p:spPr bwMode="auto">
          <a:xfrm>
            <a:off x="6677026" y="4511677"/>
            <a:ext cx="179388" cy="1196975"/>
          </a:xfrm>
          <a:custGeom>
            <a:avLst/>
            <a:gdLst>
              <a:gd name="T0" fmla="*/ 2147483647 w 113"/>
              <a:gd name="T1" fmla="*/ 0 h 754"/>
              <a:gd name="T2" fmla="*/ 2147483647 w 113"/>
              <a:gd name="T3" fmla="*/ 2147483647 h 754"/>
              <a:gd name="T4" fmla="*/ 2147483647 w 113"/>
              <a:gd name="T5" fmla="*/ 2147483647 h 754"/>
              <a:gd name="T6" fmla="*/ 2147483647 w 113"/>
              <a:gd name="T7" fmla="*/ 2147483647 h 754"/>
              <a:gd name="T8" fmla="*/ 2147483647 w 113"/>
              <a:gd name="T9" fmla="*/ 2147483647 h 754"/>
              <a:gd name="T10" fmla="*/ 0 w 113"/>
              <a:gd name="T11" fmla="*/ 2147483647 h 754"/>
              <a:gd name="T12" fmla="*/ 2147483647 w 113"/>
              <a:gd name="T13" fmla="*/ 2147483647 h 754"/>
              <a:gd name="T14" fmla="*/ 2147483647 w 113"/>
              <a:gd name="T15" fmla="*/ 2147483647 h 754"/>
              <a:gd name="T16" fmla="*/ 2147483647 w 113"/>
              <a:gd name="T17" fmla="*/ 2147483647 h 754"/>
              <a:gd name="T18" fmla="*/ 2147483647 w 113"/>
              <a:gd name="T19" fmla="*/ 2147483647 h 7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
              <a:gd name="T31" fmla="*/ 0 h 754"/>
              <a:gd name="T32" fmla="*/ 113 w 113"/>
              <a:gd name="T33" fmla="*/ 754 h 7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 h="754">
                <a:moveTo>
                  <a:pt x="80" y="0"/>
                </a:moveTo>
                <a:cubicBezTo>
                  <a:pt x="85" y="21"/>
                  <a:pt x="90" y="40"/>
                  <a:pt x="97" y="60"/>
                </a:cubicBezTo>
                <a:cubicBezTo>
                  <a:pt x="113" y="160"/>
                  <a:pt x="99" y="191"/>
                  <a:pt x="54" y="264"/>
                </a:cubicBezTo>
                <a:cubicBezTo>
                  <a:pt x="47" y="289"/>
                  <a:pt x="35" y="313"/>
                  <a:pt x="21" y="334"/>
                </a:cubicBezTo>
                <a:cubicBezTo>
                  <a:pt x="12" y="374"/>
                  <a:pt x="21" y="340"/>
                  <a:pt x="10" y="372"/>
                </a:cubicBezTo>
                <a:cubicBezTo>
                  <a:pt x="6" y="383"/>
                  <a:pt x="0" y="404"/>
                  <a:pt x="0" y="404"/>
                </a:cubicBezTo>
                <a:cubicBezTo>
                  <a:pt x="4" y="446"/>
                  <a:pt x="13" y="491"/>
                  <a:pt x="43" y="523"/>
                </a:cubicBezTo>
                <a:cubicBezTo>
                  <a:pt x="45" y="530"/>
                  <a:pt x="45" y="537"/>
                  <a:pt x="48" y="544"/>
                </a:cubicBezTo>
                <a:cubicBezTo>
                  <a:pt x="51" y="550"/>
                  <a:pt x="57" y="554"/>
                  <a:pt x="59" y="560"/>
                </a:cubicBezTo>
                <a:cubicBezTo>
                  <a:pt x="78" y="626"/>
                  <a:pt x="70" y="684"/>
                  <a:pt x="70" y="754"/>
                </a:cubicBezTo>
              </a:path>
            </a:pathLst>
          </a:custGeom>
          <a:noFill/>
          <a:ln w="9525">
            <a:solidFill>
              <a:schemeClr val="tx1"/>
            </a:solidFill>
            <a:round/>
            <a:headEnd/>
            <a:tailEnd/>
          </a:ln>
        </p:spPr>
        <p:txBody>
          <a:bodyPr lIns="91438" tIns="45719" rIns="91438" bIns="45719"/>
          <a:lstStyle/>
          <a:p>
            <a:endParaRPr lang="en-US"/>
          </a:p>
        </p:txBody>
      </p:sp>
      <p:sp>
        <p:nvSpPr>
          <p:cNvPr id="41996" name="Freeform 20"/>
          <p:cNvSpPr>
            <a:spLocks/>
          </p:cNvSpPr>
          <p:nvPr/>
        </p:nvSpPr>
        <p:spPr bwMode="auto">
          <a:xfrm>
            <a:off x="7094537" y="4708525"/>
            <a:ext cx="222251" cy="436563"/>
          </a:xfrm>
          <a:custGeom>
            <a:avLst/>
            <a:gdLst>
              <a:gd name="T0" fmla="*/ 0 w 140"/>
              <a:gd name="T1" fmla="*/ 0 h 275"/>
              <a:gd name="T2" fmla="*/ 2147483647 w 140"/>
              <a:gd name="T3" fmla="*/ 2147483647 h 275"/>
              <a:gd name="T4" fmla="*/ 2147483647 w 140"/>
              <a:gd name="T5" fmla="*/ 2147483647 h 275"/>
              <a:gd name="T6" fmla="*/ 2147483647 w 140"/>
              <a:gd name="T7" fmla="*/ 2147483647 h 275"/>
              <a:gd name="T8" fmla="*/ 2147483647 w 140"/>
              <a:gd name="T9" fmla="*/ 2147483647 h 275"/>
              <a:gd name="T10" fmla="*/ 2147483647 w 140"/>
              <a:gd name="T11" fmla="*/ 2147483647 h 275"/>
              <a:gd name="T12" fmla="*/ 0 60000 65536"/>
              <a:gd name="T13" fmla="*/ 0 60000 65536"/>
              <a:gd name="T14" fmla="*/ 0 60000 65536"/>
              <a:gd name="T15" fmla="*/ 0 60000 65536"/>
              <a:gd name="T16" fmla="*/ 0 60000 65536"/>
              <a:gd name="T17" fmla="*/ 0 60000 65536"/>
              <a:gd name="T18" fmla="*/ 0 w 140"/>
              <a:gd name="T19" fmla="*/ 0 h 275"/>
              <a:gd name="T20" fmla="*/ 140 w 140"/>
              <a:gd name="T21" fmla="*/ 275 h 275"/>
            </a:gdLst>
            <a:ahLst/>
            <a:cxnLst>
              <a:cxn ang="T12">
                <a:pos x="T0" y="T1"/>
              </a:cxn>
              <a:cxn ang="T13">
                <a:pos x="T2" y="T3"/>
              </a:cxn>
              <a:cxn ang="T14">
                <a:pos x="T4" y="T5"/>
              </a:cxn>
              <a:cxn ang="T15">
                <a:pos x="T6" y="T7"/>
              </a:cxn>
              <a:cxn ang="T16">
                <a:pos x="T8" y="T9"/>
              </a:cxn>
              <a:cxn ang="T17">
                <a:pos x="T10" y="T11"/>
              </a:cxn>
            </a:cxnLst>
            <a:rect l="T18" t="T19" r="T20" b="T21"/>
            <a:pathLst>
              <a:path w="140" h="275">
                <a:moveTo>
                  <a:pt x="0" y="0"/>
                </a:moveTo>
                <a:cubicBezTo>
                  <a:pt x="11" y="11"/>
                  <a:pt x="20" y="24"/>
                  <a:pt x="33" y="33"/>
                </a:cubicBezTo>
                <a:cubicBezTo>
                  <a:pt x="59" y="52"/>
                  <a:pt x="92" y="58"/>
                  <a:pt x="119" y="76"/>
                </a:cubicBezTo>
                <a:cubicBezTo>
                  <a:pt x="140" y="106"/>
                  <a:pt x="138" y="138"/>
                  <a:pt x="124" y="172"/>
                </a:cubicBezTo>
                <a:cubicBezTo>
                  <a:pt x="116" y="190"/>
                  <a:pt x="92" y="221"/>
                  <a:pt x="92" y="221"/>
                </a:cubicBezTo>
                <a:cubicBezTo>
                  <a:pt x="98" y="240"/>
                  <a:pt x="114" y="255"/>
                  <a:pt x="114" y="275"/>
                </a:cubicBezTo>
              </a:path>
            </a:pathLst>
          </a:custGeom>
          <a:noFill/>
          <a:ln w="9525">
            <a:solidFill>
              <a:schemeClr val="tx1"/>
            </a:solidFill>
            <a:round/>
            <a:headEnd/>
            <a:tailEnd/>
          </a:ln>
        </p:spPr>
        <p:txBody>
          <a:bodyPr lIns="91438" tIns="45719" rIns="91438" bIns="45719"/>
          <a:lstStyle/>
          <a:p>
            <a:endParaRPr lang="en-US"/>
          </a:p>
        </p:txBody>
      </p:sp>
      <p:sp>
        <p:nvSpPr>
          <p:cNvPr id="41997" name="Oval 22"/>
          <p:cNvSpPr>
            <a:spLocks noChangeArrowheads="1"/>
          </p:cNvSpPr>
          <p:nvPr/>
        </p:nvSpPr>
        <p:spPr bwMode="auto">
          <a:xfrm>
            <a:off x="6710364" y="3700464"/>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p>
        </p:txBody>
      </p:sp>
      <p:sp>
        <p:nvSpPr>
          <p:cNvPr id="41998" name="Freeform 23"/>
          <p:cNvSpPr>
            <a:spLocks/>
          </p:cNvSpPr>
          <p:nvPr/>
        </p:nvSpPr>
        <p:spPr bwMode="auto">
          <a:xfrm>
            <a:off x="6138863" y="4605339"/>
            <a:ext cx="1181100" cy="557212"/>
          </a:xfrm>
          <a:custGeom>
            <a:avLst/>
            <a:gdLst>
              <a:gd name="T0" fmla="*/ 2147483647 w 744"/>
              <a:gd name="T1" fmla="*/ 0 h 351"/>
              <a:gd name="T2" fmla="*/ 2147483647 w 744"/>
              <a:gd name="T3" fmla="*/ 2147483647 h 351"/>
              <a:gd name="T4" fmla="*/ 2147483647 w 744"/>
              <a:gd name="T5" fmla="*/ 2147483647 h 351"/>
              <a:gd name="T6" fmla="*/ 2147483647 w 744"/>
              <a:gd name="T7" fmla="*/ 2147483647 h 351"/>
              <a:gd name="T8" fmla="*/ 0 w 744"/>
              <a:gd name="T9" fmla="*/ 2147483647 h 351"/>
              <a:gd name="T10" fmla="*/ 0 60000 65536"/>
              <a:gd name="T11" fmla="*/ 0 60000 65536"/>
              <a:gd name="T12" fmla="*/ 0 60000 65536"/>
              <a:gd name="T13" fmla="*/ 0 60000 65536"/>
              <a:gd name="T14" fmla="*/ 0 60000 65536"/>
              <a:gd name="T15" fmla="*/ 0 w 744"/>
              <a:gd name="T16" fmla="*/ 0 h 351"/>
              <a:gd name="T17" fmla="*/ 744 w 744"/>
              <a:gd name="T18" fmla="*/ 351 h 351"/>
            </a:gdLst>
            <a:ahLst/>
            <a:cxnLst>
              <a:cxn ang="T10">
                <a:pos x="T0" y="T1"/>
              </a:cxn>
              <a:cxn ang="T11">
                <a:pos x="T2" y="T3"/>
              </a:cxn>
              <a:cxn ang="T12">
                <a:pos x="T4" y="T5"/>
              </a:cxn>
              <a:cxn ang="T13">
                <a:pos x="T6" y="T7"/>
              </a:cxn>
              <a:cxn ang="T14">
                <a:pos x="T8" y="T9"/>
              </a:cxn>
            </a:cxnLst>
            <a:rect l="T15" t="T16" r="T17" b="T18"/>
            <a:pathLst>
              <a:path w="744" h="351">
                <a:moveTo>
                  <a:pt x="744" y="0"/>
                </a:moveTo>
                <a:cubicBezTo>
                  <a:pt x="672" y="25"/>
                  <a:pt x="600" y="51"/>
                  <a:pt x="547" y="105"/>
                </a:cubicBezTo>
                <a:cubicBezTo>
                  <a:pt x="494" y="159"/>
                  <a:pt x="485" y="295"/>
                  <a:pt x="428" y="323"/>
                </a:cubicBezTo>
                <a:cubicBezTo>
                  <a:pt x="371" y="351"/>
                  <a:pt x="274" y="293"/>
                  <a:pt x="203" y="274"/>
                </a:cubicBezTo>
                <a:cubicBezTo>
                  <a:pt x="132" y="255"/>
                  <a:pt x="66" y="233"/>
                  <a:pt x="0" y="211"/>
                </a:cubicBezTo>
              </a:path>
            </a:pathLst>
          </a:custGeom>
          <a:noFill/>
          <a:ln w="9525">
            <a:solidFill>
              <a:schemeClr val="tx1"/>
            </a:solidFill>
            <a:round/>
            <a:headEnd/>
            <a:tailEnd/>
          </a:ln>
        </p:spPr>
        <p:txBody>
          <a:bodyPr lIns="91438" tIns="45719" rIns="91438" bIns="45719"/>
          <a:lstStyle/>
          <a:p>
            <a:endParaRPr lang="en-US"/>
          </a:p>
        </p:txBody>
      </p:sp>
      <p:sp>
        <p:nvSpPr>
          <p:cNvPr id="41999" name="Freeform 24"/>
          <p:cNvSpPr>
            <a:spLocks/>
          </p:cNvSpPr>
          <p:nvPr/>
        </p:nvSpPr>
        <p:spPr bwMode="auto">
          <a:xfrm>
            <a:off x="6394452" y="4337051"/>
            <a:ext cx="747713" cy="293688"/>
          </a:xfrm>
          <a:custGeom>
            <a:avLst/>
            <a:gdLst>
              <a:gd name="T0" fmla="*/ 2147483647 w 471"/>
              <a:gd name="T1" fmla="*/ 0 h 185"/>
              <a:gd name="T2" fmla="*/ 2147483647 w 471"/>
              <a:gd name="T3" fmla="*/ 2147483647 h 185"/>
              <a:gd name="T4" fmla="*/ 0 w 471"/>
              <a:gd name="T5" fmla="*/ 2147483647 h 185"/>
              <a:gd name="T6" fmla="*/ 0 60000 65536"/>
              <a:gd name="T7" fmla="*/ 0 60000 65536"/>
              <a:gd name="T8" fmla="*/ 0 60000 65536"/>
              <a:gd name="T9" fmla="*/ 0 w 471"/>
              <a:gd name="T10" fmla="*/ 0 h 185"/>
              <a:gd name="T11" fmla="*/ 471 w 471"/>
              <a:gd name="T12" fmla="*/ 185 h 185"/>
            </a:gdLst>
            <a:ahLst/>
            <a:cxnLst>
              <a:cxn ang="T6">
                <a:pos x="T0" y="T1"/>
              </a:cxn>
              <a:cxn ang="T7">
                <a:pos x="T2" y="T3"/>
              </a:cxn>
              <a:cxn ang="T8">
                <a:pos x="T4" y="T5"/>
              </a:cxn>
            </a:cxnLst>
            <a:rect l="T9" t="T10" r="T11" b="T12"/>
            <a:pathLst>
              <a:path w="471" h="185">
                <a:moveTo>
                  <a:pt x="471" y="0"/>
                </a:moveTo>
                <a:cubicBezTo>
                  <a:pt x="394" y="76"/>
                  <a:pt x="317" y="153"/>
                  <a:pt x="239" y="169"/>
                </a:cubicBezTo>
                <a:cubicBezTo>
                  <a:pt x="161" y="185"/>
                  <a:pt x="80" y="142"/>
                  <a:pt x="0" y="99"/>
                </a:cubicBezTo>
              </a:path>
            </a:pathLst>
          </a:custGeom>
          <a:noFill/>
          <a:ln w="9525">
            <a:solidFill>
              <a:schemeClr val="tx1"/>
            </a:solidFill>
            <a:round/>
            <a:headEnd/>
            <a:tailEnd/>
          </a:ln>
        </p:spPr>
        <p:txBody>
          <a:bodyPr lIns="91438" tIns="45719" rIns="91438" bIns="45719"/>
          <a:lstStyle/>
          <a:p>
            <a:endParaRPr lang="en-US"/>
          </a:p>
        </p:txBody>
      </p:sp>
      <p:sp>
        <p:nvSpPr>
          <p:cNvPr id="42000" name="Text Box 26"/>
          <p:cNvSpPr txBox="1">
            <a:spLocks noChangeArrowheads="1"/>
          </p:cNvSpPr>
          <p:nvPr/>
        </p:nvSpPr>
        <p:spPr bwMode="auto">
          <a:xfrm>
            <a:off x="7632701" y="4705352"/>
            <a:ext cx="825500" cy="369330"/>
          </a:xfrm>
          <a:prstGeom prst="rect">
            <a:avLst/>
          </a:prstGeom>
          <a:noFill/>
          <a:ln w="9525">
            <a:noFill/>
            <a:miter lim="800000"/>
            <a:headEnd/>
            <a:tailEnd/>
          </a:ln>
        </p:spPr>
        <p:txBody>
          <a:bodyPr lIns="91438" tIns="45719" rIns="91438" bIns="45719">
            <a:spAutoFit/>
          </a:bodyPr>
          <a:lstStyle/>
          <a:p>
            <a:pPr>
              <a:spcBef>
                <a:spcPct val="50000"/>
              </a:spcBef>
            </a:pPr>
            <a:r>
              <a:rPr lang="en-US"/>
              <a:t>f </a:t>
            </a:r>
            <a:r>
              <a:rPr lang="en-US">
                <a:sym typeface="Symbol" pitchFamily="18" charset="2"/>
              </a:rPr>
              <a:t> 3</a:t>
            </a:r>
          </a:p>
        </p:txBody>
      </p:sp>
      <p:sp>
        <p:nvSpPr>
          <p:cNvPr id="42001" name="Text Box 27"/>
          <p:cNvSpPr txBox="1">
            <a:spLocks noChangeArrowheads="1"/>
          </p:cNvSpPr>
          <p:nvPr/>
        </p:nvSpPr>
        <p:spPr bwMode="auto">
          <a:xfrm>
            <a:off x="7505701" y="4310064"/>
            <a:ext cx="825500" cy="369330"/>
          </a:xfrm>
          <a:prstGeom prst="rect">
            <a:avLst/>
          </a:prstGeom>
          <a:noFill/>
          <a:ln w="9525">
            <a:noFill/>
            <a:miter lim="800000"/>
            <a:headEnd/>
            <a:tailEnd/>
          </a:ln>
        </p:spPr>
        <p:txBody>
          <a:bodyPr lIns="91438" tIns="45719" rIns="91438" bIns="45719">
            <a:spAutoFit/>
          </a:bodyPr>
          <a:lstStyle/>
          <a:p>
            <a:pPr>
              <a:spcBef>
                <a:spcPct val="50000"/>
              </a:spcBef>
            </a:pPr>
            <a:r>
              <a:rPr lang="en-US"/>
              <a:t>f </a:t>
            </a:r>
            <a:r>
              <a:rPr lang="en-US">
                <a:sym typeface="Symbol" pitchFamily="18" charset="2"/>
              </a:rPr>
              <a:t> 2</a:t>
            </a:r>
          </a:p>
        </p:txBody>
      </p:sp>
      <p:sp>
        <p:nvSpPr>
          <p:cNvPr id="42002" name="Text Box 28"/>
          <p:cNvSpPr txBox="1">
            <a:spLocks noChangeArrowheads="1"/>
          </p:cNvSpPr>
          <p:nvPr/>
        </p:nvSpPr>
        <p:spPr bwMode="auto">
          <a:xfrm>
            <a:off x="7305675" y="3932240"/>
            <a:ext cx="825500" cy="369330"/>
          </a:xfrm>
          <a:prstGeom prst="rect">
            <a:avLst/>
          </a:prstGeom>
          <a:noFill/>
          <a:ln w="9525">
            <a:noFill/>
            <a:miter lim="800000"/>
            <a:headEnd/>
            <a:tailEnd/>
          </a:ln>
        </p:spPr>
        <p:txBody>
          <a:bodyPr lIns="91438" tIns="45719" rIns="91438" bIns="45719">
            <a:spAutoFit/>
          </a:bodyPr>
          <a:lstStyle/>
          <a:p>
            <a:pPr>
              <a:spcBef>
                <a:spcPct val="50000"/>
              </a:spcBef>
            </a:pPr>
            <a:r>
              <a:rPr lang="en-US"/>
              <a:t>f </a:t>
            </a:r>
            <a:r>
              <a:rPr lang="en-US">
                <a:sym typeface="Symbol" pitchFamily="18" charset="2"/>
              </a:rPr>
              <a:t> 1</a:t>
            </a:r>
          </a:p>
        </p:txBody>
      </p:sp>
      <p:sp>
        <p:nvSpPr>
          <p:cNvPr id="809989" name="Text Box 5"/>
          <p:cNvSpPr txBox="1">
            <a:spLocks noChangeArrowheads="1"/>
          </p:cNvSpPr>
          <p:nvPr/>
        </p:nvSpPr>
        <p:spPr bwMode="auto">
          <a:xfrm>
            <a:off x="1295400" y="4286250"/>
            <a:ext cx="3886200" cy="923328"/>
          </a:xfrm>
          <a:prstGeom prst="rect">
            <a:avLst/>
          </a:prstGeom>
          <a:ln>
            <a:headEnd/>
            <a:tailEnd/>
          </a:ln>
        </p:spPr>
        <p:style>
          <a:lnRef idx="2">
            <a:schemeClr val="dk1"/>
          </a:lnRef>
          <a:fillRef idx="1">
            <a:schemeClr val="lt1"/>
          </a:fillRef>
          <a:effectRef idx="0">
            <a:schemeClr val="dk1"/>
          </a:effectRef>
          <a:fontRef idx="minor">
            <a:schemeClr val="dk1"/>
          </a:fontRef>
        </p:style>
        <p:txBody>
          <a:bodyPr lIns="91438" tIns="45719" rIns="91438" bIns="45719">
            <a:spAutoFit/>
          </a:bodyPr>
          <a:lstStyle/>
          <a:p>
            <a:pPr>
              <a:spcBef>
                <a:spcPct val="50000"/>
              </a:spcBef>
              <a:defRPr/>
            </a:pPr>
            <a:r>
              <a:rPr lang="en-US" dirty="0"/>
              <a:t>There’s a problem with this argument.  What are we assuming is true?</a:t>
            </a:r>
          </a:p>
        </p:txBody>
      </p:sp>
      <p:sp>
        <p:nvSpPr>
          <p:cNvPr id="2" name="Slide Number Placeholder 1">
            <a:extLst>
              <a:ext uri="{FF2B5EF4-FFF2-40B4-BE49-F238E27FC236}">
                <a16:creationId xmlns:a16="http://schemas.microsoft.com/office/drawing/2014/main" id="{F6C580DB-2B7D-994F-BA65-1451040558CD}"/>
              </a:ext>
            </a:extLst>
          </p:cNvPr>
          <p:cNvSpPr>
            <a:spLocks noGrp="1"/>
          </p:cNvSpPr>
          <p:nvPr>
            <p:ph type="sldNum" sz="quarter" idx="12"/>
          </p:nvPr>
        </p:nvSpPr>
        <p:spPr/>
        <p:txBody>
          <a:bodyPr/>
          <a:lstStyle/>
          <a:p>
            <a:fld id="{422A94CF-1AD7-544F-89B2-B23BB4B4769D}" type="slidenum">
              <a:rPr lang="en-US" smtClean="0"/>
              <a:t>51</a:t>
            </a:fld>
            <a:endParaRPr lang="en-US"/>
          </a:p>
        </p:txBody>
      </p:sp>
    </p:spTree>
    <p:extLst>
      <p:ext uri="{BB962C8B-B14F-4D97-AF65-F5344CB8AC3E}">
        <p14:creationId xmlns:p14="http://schemas.microsoft.com/office/powerpoint/2010/main" val="3323331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9"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Freeform 34"/>
          <p:cNvSpPr>
            <a:spLocks/>
          </p:cNvSpPr>
          <p:nvPr/>
        </p:nvSpPr>
        <p:spPr bwMode="auto">
          <a:xfrm>
            <a:off x="7610475" y="1690688"/>
            <a:ext cx="1931988" cy="2371725"/>
          </a:xfrm>
          <a:custGeom>
            <a:avLst/>
            <a:gdLst>
              <a:gd name="T0" fmla="*/ 2147483647 w 1217"/>
              <a:gd name="T1" fmla="*/ 0 h 1494"/>
              <a:gd name="T2" fmla="*/ 0 w 1217"/>
              <a:gd name="T3" fmla="*/ 2147483647 h 1494"/>
              <a:gd name="T4" fmla="*/ 2147483647 w 1217"/>
              <a:gd name="T5" fmla="*/ 2147483647 h 1494"/>
              <a:gd name="T6" fmla="*/ 2147483647 w 1217"/>
              <a:gd name="T7" fmla="*/ 2147483647 h 1494"/>
              <a:gd name="T8" fmla="*/ 2147483647 w 1217"/>
              <a:gd name="T9" fmla="*/ 2147483647 h 1494"/>
              <a:gd name="T10" fmla="*/ 2147483647 w 1217"/>
              <a:gd name="T11" fmla="*/ 2147483647 h 1494"/>
              <a:gd name="T12" fmla="*/ 2147483647 w 1217"/>
              <a:gd name="T13" fmla="*/ 0 h 1494"/>
              <a:gd name="T14" fmla="*/ 0 60000 65536"/>
              <a:gd name="T15" fmla="*/ 0 60000 65536"/>
              <a:gd name="T16" fmla="*/ 0 60000 65536"/>
              <a:gd name="T17" fmla="*/ 0 60000 65536"/>
              <a:gd name="T18" fmla="*/ 0 60000 65536"/>
              <a:gd name="T19" fmla="*/ 0 60000 65536"/>
              <a:gd name="T20" fmla="*/ 0 60000 65536"/>
              <a:gd name="T21" fmla="*/ 0 w 1217"/>
              <a:gd name="T22" fmla="*/ 0 h 1494"/>
              <a:gd name="T23" fmla="*/ 1217 w 1217"/>
              <a:gd name="T24" fmla="*/ 1494 h 14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7" h="1494">
                <a:moveTo>
                  <a:pt x="386" y="0"/>
                </a:moveTo>
                <a:cubicBezTo>
                  <a:pt x="322" y="114"/>
                  <a:pt x="196" y="352"/>
                  <a:pt x="0" y="682"/>
                </a:cubicBezTo>
                <a:cubicBezTo>
                  <a:pt x="56" y="829"/>
                  <a:pt x="128" y="798"/>
                  <a:pt x="196" y="857"/>
                </a:cubicBezTo>
                <a:cubicBezTo>
                  <a:pt x="264" y="916"/>
                  <a:pt x="308" y="996"/>
                  <a:pt x="407" y="1034"/>
                </a:cubicBezTo>
                <a:cubicBezTo>
                  <a:pt x="506" y="1072"/>
                  <a:pt x="667" y="1035"/>
                  <a:pt x="791" y="1082"/>
                </a:cubicBezTo>
                <a:cubicBezTo>
                  <a:pt x="915" y="1129"/>
                  <a:pt x="1217" y="1494"/>
                  <a:pt x="1152" y="1314"/>
                </a:cubicBezTo>
                <a:cubicBezTo>
                  <a:pt x="1087" y="1134"/>
                  <a:pt x="557" y="274"/>
                  <a:pt x="400" y="0"/>
                </a:cubicBezTo>
              </a:path>
            </a:pathLst>
          </a:custGeom>
          <a:solidFill>
            <a:srgbClr val="C0C0C0"/>
          </a:solidFill>
          <a:ln w="9525">
            <a:solidFill>
              <a:schemeClr val="tx1"/>
            </a:solidFill>
            <a:prstDash val="dash"/>
            <a:round/>
            <a:headEnd/>
            <a:tailEnd/>
          </a:ln>
        </p:spPr>
        <p:txBody>
          <a:bodyPr lIns="91438" tIns="45719" rIns="91438" bIns="45719"/>
          <a:lstStyle/>
          <a:p>
            <a:endParaRPr lang="en-US"/>
          </a:p>
        </p:txBody>
      </p:sp>
      <p:sp>
        <p:nvSpPr>
          <p:cNvPr id="35843" name="Rectangle 2"/>
          <p:cNvSpPr>
            <a:spLocks noGrp="1" noChangeArrowheads="1"/>
          </p:cNvSpPr>
          <p:nvPr>
            <p:ph type="title"/>
          </p:nvPr>
        </p:nvSpPr>
        <p:spPr/>
        <p:txBody>
          <a:bodyPr/>
          <a:lstStyle/>
          <a:p>
            <a:pPr eaLnBrk="1" hangingPunct="1"/>
            <a:r>
              <a:rPr lang="en-US"/>
              <a:t>Optimality of A* Graph Search</a:t>
            </a:r>
          </a:p>
        </p:txBody>
      </p:sp>
      <p:sp>
        <p:nvSpPr>
          <p:cNvPr id="782339" name="Rectangle 3"/>
          <p:cNvSpPr>
            <a:spLocks noGrp="1" noChangeArrowheads="1"/>
          </p:cNvSpPr>
          <p:nvPr>
            <p:ph idx="1"/>
          </p:nvPr>
        </p:nvSpPr>
        <p:spPr>
          <a:xfrm>
            <a:off x="1447800" y="1600201"/>
            <a:ext cx="5334000" cy="4525963"/>
          </a:xfrm>
        </p:spPr>
        <p:txBody>
          <a:bodyPr/>
          <a:lstStyle/>
          <a:p>
            <a:pPr eaLnBrk="1" hangingPunct="1">
              <a:buFont typeface="Wingdings" pitchFamily="2" charset="2"/>
              <a:buNone/>
            </a:pPr>
            <a:r>
              <a:rPr lang="en-US" sz="2000" dirty="0"/>
              <a:t>Proof:</a:t>
            </a:r>
          </a:p>
          <a:p>
            <a:pPr eaLnBrk="1" hangingPunct="1"/>
            <a:r>
              <a:rPr lang="en-US" sz="2000" dirty="0"/>
              <a:t>New possible problem: some </a:t>
            </a:r>
            <a:r>
              <a:rPr lang="en-US" sz="2000" i="1" dirty="0"/>
              <a:t>n</a:t>
            </a:r>
            <a:r>
              <a:rPr lang="en-US" sz="2000" dirty="0"/>
              <a:t> on path to G* isn’t in queue when we need it, because some worse </a:t>
            </a:r>
            <a:r>
              <a:rPr lang="en-US" sz="2000" i="1" dirty="0"/>
              <a:t>n’</a:t>
            </a:r>
            <a:r>
              <a:rPr lang="en-US" sz="2000" dirty="0"/>
              <a:t> for the same state </a:t>
            </a:r>
            <a:r>
              <a:rPr lang="en-US" sz="2000" dirty="0" err="1"/>
              <a:t>dequeued</a:t>
            </a:r>
            <a:r>
              <a:rPr lang="en-US" sz="2000" dirty="0"/>
              <a:t> and expanded first (disaster!)</a:t>
            </a:r>
          </a:p>
          <a:p>
            <a:pPr eaLnBrk="1" hangingPunct="1"/>
            <a:r>
              <a:rPr lang="en-US" sz="2000" dirty="0"/>
              <a:t>Take the highest such </a:t>
            </a:r>
            <a:r>
              <a:rPr lang="en-US" sz="2000" i="1" dirty="0"/>
              <a:t>n </a:t>
            </a:r>
            <a:r>
              <a:rPr lang="en-US" sz="2000" dirty="0"/>
              <a:t>in tree</a:t>
            </a:r>
          </a:p>
          <a:p>
            <a:pPr eaLnBrk="1" hangingPunct="1"/>
            <a:r>
              <a:rPr lang="en-US" sz="2000" dirty="0"/>
              <a:t>Let </a:t>
            </a:r>
            <a:r>
              <a:rPr lang="en-US" sz="2000" i="1" dirty="0"/>
              <a:t>p</a:t>
            </a:r>
            <a:r>
              <a:rPr lang="en-US" sz="2000" dirty="0"/>
              <a:t> be the ancestor of </a:t>
            </a:r>
            <a:r>
              <a:rPr lang="en-US" sz="2000" i="1" dirty="0"/>
              <a:t>n </a:t>
            </a:r>
            <a:r>
              <a:rPr lang="en-US" sz="2000" dirty="0"/>
              <a:t>that was on the queue when </a:t>
            </a:r>
            <a:r>
              <a:rPr lang="en-US" sz="2000" i="1" dirty="0"/>
              <a:t>n</a:t>
            </a:r>
            <a:r>
              <a:rPr lang="en-US" sz="2000" dirty="0"/>
              <a:t>’ was popped</a:t>
            </a:r>
          </a:p>
          <a:p>
            <a:pPr eaLnBrk="1" hangingPunct="1"/>
            <a:r>
              <a:rPr lang="en-US" sz="2000" i="1" dirty="0"/>
              <a:t>f(p) &lt; f(n)</a:t>
            </a:r>
            <a:r>
              <a:rPr lang="en-US" sz="2000" dirty="0"/>
              <a:t> because of </a:t>
            </a:r>
            <a:r>
              <a:rPr lang="en-US" sz="2000" dirty="0">
                <a:solidFill>
                  <a:srgbClr val="008000"/>
                </a:solidFill>
              </a:rPr>
              <a:t>consistency</a:t>
            </a:r>
            <a:endParaRPr lang="en-US" sz="2000" i="1" dirty="0">
              <a:solidFill>
                <a:srgbClr val="008000"/>
              </a:solidFill>
            </a:endParaRPr>
          </a:p>
          <a:p>
            <a:pPr eaLnBrk="1" hangingPunct="1"/>
            <a:r>
              <a:rPr lang="en-US" sz="2000" i="1" dirty="0"/>
              <a:t>f(n) &lt; f(n’) </a:t>
            </a:r>
            <a:r>
              <a:rPr lang="en-US" sz="2000" dirty="0"/>
              <a:t>because </a:t>
            </a:r>
            <a:r>
              <a:rPr lang="en-US" sz="2000" i="1" dirty="0"/>
              <a:t>n’</a:t>
            </a:r>
            <a:r>
              <a:rPr lang="en-US" sz="2000" dirty="0"/>
              <a:t> is suboptimal</a:t>
            </a:r>
            <a:endParaRPr lang="en-US" sz="2000" i="1" dirty="0"/>
          </a:p>
          <a:p>
            <a:pPr eaLnBrk="1" hangingPunct="1"/>
            <a:r>
              <a:rPr lang="en-US" sz="2000" i="1" dirty="0"/>
              <a:t>p</a:t>
            </a:r>
            <a:r>
              <a:rPr lang="en-US" sz="2000" dirty="0"/>
              <a:t> would have been expanded before </a:t>
            </a:r>
            <a:r>
              <a:rPr lang="en-US" sz="2000" i="1" dirty="0"/>
              <a:t>n</a:t>
            </a:r>
            <a:r>
              <a:rPr lang="en-US" sz="2000" dirty="0"/>
              <a:t>’</a:t>
            </a:r>
          </a:p>
          <a:p>
            <a:pPr eaLnBrk="1" hangingPunct="1"/>
            <a:r>
              <a:rPr lang="en-US" sz="2000" dirty="0"/>
              <a:t>Contradiction!</a:t>
            </a:r>
          </a:p>
          <a:p>
            <a:pPr eaLnBrk="1" hangingPunct="1"/>
            <a:endParaRPr lang="en-US" sz="2000" dirty="0"/>
          </a:p>
        </p:txBody>
      </p:sp>
      <p:sp>
        <p:nvSpPr>
          <p:cNvPr id="35845" name="Freeform 12"/>
          <p:cNvSpPr>
            <a:spLocks/>
          </p:cNvSpPr>
          <p:nvPr/>
        </p:nvSpPr>
        <p:spPr bwMode="auto">
          <a:xfrm>
            <a:off x="6794500" y="1670051"/>
            <a:ext cx="2927351" cy="2554288"/>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p>
        </p:txBody>
      </p:sp>
      <p:sp>
        <p:nvSpPr>
          <p:cNvPr id="35846" name="Oval 16"/>
          <p:cNvSpPr>
            <a:spLocks noChangeArrowheads="1"/>
          </p:cNvSpPr>
          <p:nvPr/>
        </p:nvSpPr>
        <p:spPr bwMode="auto">
          <a:xfrm>
            <a:off x="9399589" y="3713164"/>
            <a:ext cx="179387" cy="179387"/>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p>
        </p:txBody>
      </p:sp>
      <p:sp>
        <p:nvSpPr>
          <p:cNvPr id="35847" name="Oval 17"/>
          <p:cNvSpPr>
            <a:spLocks noChangeArrowheads="1"/>
          </p:cNvSpPr>
          <p:nvPr/>
        </p:nvSpPr>
        <p:spPr bwMode="auto">
          <a:xfrm>
            <a:off x="7113589" y="3408364"/>
            <a:ext cx="179387" cy="179387"/>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p>
        </p:txBody>
      </p:sp>
      <p:sp>
        <p:nvSpPr>
          <p:cNvPr id="35848" name="Oval 21"/>
          <p:cNvSpPr>
            <a:spLocks noChangeArrowheads="1"/>
          </p:cNvSpPr>
          <p:nvPr/>
        </p:nvSpPr>
        <p:spPr bwMode="auto">
          <a:xfrm>
            <a:off x="8148638" y="1600201"/>
            <a:ext cx="179387" cy="179388"/>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p>
        </p:txBody>
      </p:sp>
      <p:sp>
        <p:nvSpPr>
          <p:cNvPr id="19470" name="Oval 27"/>
          <p:cNvSpPr>
            <a:spLocks noChangeArrowheads="1"/>
          </p:cNvSpPr>
          <p:nvPr/>
        </p:nvSpPr>
        <p:spPr bwMode="auto">
          <a:xfrm>
            <a:off x="7669213" y="2438401"/>
            <a:ext cx="179387" cy="179388"/>
          </a:xfrm>
          <a:prstGeom prst="ellipse">
            <a:avLst/>
          </a:prstGeom>
          <a:solidFill>
            <a:schemeClr val="bg1"/>
          </a:solidFill>
          <a:ln w="9525">
            <a:solidFill>
              <a:schemeClr val="tx1"/>
            </a:solidFill>
            <a:round/>
            <a:headEnd/>
            <a:tailEnd/>
          </a:ln>
        </p:spPr>
        <p:txBody>
          <a:bodyPr wrap="none" lIns="91438" tIns="45719" rIns="91438" bIns="45719" anchor="ctr"/>
          <a:lstStyle/>
          <a:p>
            <a:endParaRPr lang="en-US"/>
          </a:p>
        </p:txBody>
      </p:sp>
      <p:pic>
        <p:nvPicPr>
          <p:cNvPr id="19471" name="Picture 29" descr="txp_fig"/>
          <p:cNvPicPr>
            <a:picLocks noChangeAspect="1" noChangeArrowheads="1"/>
          </p:cNvPicPr>
          <p:nvPr>
            <p:custDataLst>
              <p:tags r:id="rId1"/>
            </p:custDataLst>
          </p:nvPr>
        </p:nvPicPr>
        <p:blipFill>
          <a:blip r:embed="rId7" cstate="print"/>
          <a:srcRect/>
          <a:stretch>
            <a:fillRect/>
          </a:stretch>
        </p:blipFill>
        <p:spPr bwMode="auto">
          <a:xfrm>
            <a:off x="7391400" y="2362200"/>
            <a:ext cx="192088" cy="160339"/>
          </a:xfrm>
          <a:prstGeom prst="rect">
            <a:avLst/>
          </a:prstGeom>
          <a:noFill/>
          <a:ln w="9525">
            <a:noFill/>
            <a:miter lim="800000"/>
            <a:headEnd/>
            <a:tailEnd/>
          </a:ln>
        </p:spPr>
      </p:pic>
      <p:pic>
        <p:nvPicPr>
          <p:cNvPr id="35851" name="Picture 39" descr="txp_fig"/>
          <p:cNvPicPr>
            <a:picLocks noChangeAspect="1" noChangeArrowheads="1"/>
          </p:cNvPicPr>
          <p:nvPr>
            <p:custDataLst>
              <p:tags r:id="rId2"/>
            </p:custDataLst>
          </p:nvPr>
        </p:nvPicPr>
        <p:blipFill>
          <a:blip r:embed="rId8" cstate="print"/>
          <a:srcRect/>
          <a:stretch>
            <a:fillRect/>
          </a:stretch>
        </p:blipFill>
        <p:spPr bwMode="auto">
          <a:xfrm>
            <a:off x="9744077" y="3636963"/>
            <a:ext cx="257175" cy="241300"/>
          </a:xfrm>
          <a:prstGeom prst="rect">
            <a:avLst/>
          </a:prstGeom>
          <a:noFill/>
          <a:ln w="9525" algn="in">
            <a:noFill/>
            <a:miter lim="800000"/>
            <a:headEnd/>
            <a:tailEnd/>
          </a:ln>
        </p:spPr>
      </p:pic>
      <p:pic>
        <p:nvPicPr>
          <p:cNvPr id="35852" name="Picture 38" descr="txp_fig"/>
          <p:cNvPicPr>
            <a:picLocks noChangeAspect="1" noChangeArrowheads="1"/>
          </p:cNvPicPr>
          <p:nvPr>
            <p:custDataLst>
              <p:tags r:id="rId3"/>
            </p:custDataLst>
          </p:nvPr>
        </p:nvPicPr>
        <p:blipFill>
          <a:blip r:embed="rId9" cstate="print"/>
          <a:srcRect/>
          <a:stretch>
            <a:fillRect/>
          </a:stretch>
        </p:blipFill>
        <p:spPr bwMode="auto">
          <a:xfrm>
            <a:off x="6629401" y="3363913"/>
            <a:ext cx="385763" cy="273051"/>
          </a:xfrm>
          <a:prstGeom prst="rect">
            <a:avLst/>
          </a:prstGeom>
          <a:noFill/>
          <a:ln w="9525" algn="in">
            <a:noFill/>
            <a:miter lim="800000"/>
            <a:headEnd/>
            <a:tailEnd/>
          </a:ln>
        </p:spPr>
      </p:pic>
      <p:grpSp>
        <p:nvGrpSpPr>
          <p:cNvPr id="2" name="Group 28"/>
          <p:cNvGrpSpPr>
            <a:grpSpLocks/>
          </p:cNvGrpSpPr>
          <p:nvPr/>
        </p:nvGrpSpPr>
        <p:grpSpPr bwMode="auto">
          <a:xfrm>
            <a:off x="8256588" y="2493963"/>
            <a:ext cx="441325" cy="533400"/>
            <a:chOff x="7189787" y="2493962"/>
            <a:chExt cx="440532" cy="533400"/>
          </a:xfrm>
        </p:grpSpPr>
        <p:sp>
          <p:nvSpPr>
            <p:cNvPr id="35857" name="Oval 27"/>
            <p:cNvSpPr>
              <a:spLocks noChangeArrowheads="1"/>
            </p:cNvSpPr>
            <p:nvPr/>
          </p:nvSpPr>
          <p:spPr bwMode="auto">
            <a:xfrm>
              <a:off x="7189787" y="2847974"/>
              <a:ext cx="179388" cy="179388"/>
            </a:xfrm>
            <a:prstGeom prst="ellipse">
              <a:avLst/>
            </a:prstGeom>
            <a:solidFill>
              <a:schemeClr val="accent1"/>
            </a:solidFill>
            <a:ln w="9525">
              <a:solidFill>
                <a:schemeClr val="tx1"/>
              </a:solidFill>
              <a:round/>
              <a:headEnd/>
              <a:tailEnd/>
            </a:ln>
          </p:spPr>
          <p:txBody>
            <a:bodyPr wrap="none" anchor="ctr"/>
            <a:lstStyle/>
            <a:p>
              <a:endParaRPr lang="en-US"/>
            </a:p>
          </p:txBody>
        </p:sp>
        <p:pic>
          <p:nvPicPr>
            <p:cNvPr id="35858" name="Picture 24" descr="txp_fig"/>
            <p:cNvPicPr>
              <a:picLocks noChangeAspect="1"/>
            </p:cNvPicPr>
            <p:nvPr>
              <p:custDataLst>
                <p:tags r:id="rId5"/>
              </p:custDataLst>
            </p:nvPr>
          </p:nvPicPr>
          <p:blipFill>
            <a:blip r:embed="rId10" cstate="print">
              <a:clrChange>
                <a:clrFrom>
                  <a:srgbClr val="FFFFFF"/>
                </a:clrFrom>
                <a:clrTo>
                  <a:srgbClr val="FFFFFF">
                    <a:alpha val="0"/>
                  </a:srgbClr>
                </a:clrTo>
              </a:clrChange>
            </a:blip>
            <a:srcRect/>
            <a:stretch>
              <a:fillRect/>
            </a:stretch>
          </p:blipFill>
          <p:spPr bwMode="auto">
            <a:xfrm>
              <a:off x="7342187" y="2493962"/>
              <a:ext cx="288132" cy="304459"/>
            </a:xfrm>
            <a:prstGeom prst="rect">
              <a:avLst/>
            </a:prstGeom>
            <a:noFill/>
            <a:ln w="9525">
              <a:noFill/>
              <a:miter lim="800000"/>
              <a:headEnd/>
              <a:tailEnd/>
            </a:ln>
          </p:spPr>
        </p:pic>
      </p:grpSp>
      <p:grpSp>
        <p:nvGrpSpPr>
          <p:cNvPr id="3" name="Group 29"/>
          <p:cNvGrpSpPr>
            <a:grpSpLocks/>
          </p:cNvGrpSpPr>
          <p:nvPr/>
        </p:nvGrpSpPr>
        <p:grpSpPr bwMode="auto">
          <a:xfrm>
            <a:off x="7620000" y="1905000"/>
            <a:ext cx="476251" cy="300039"/>
            <a:chOff x="6553200" y="1905000"/>
            <a:chExt cx="476250" cy="300037"/>
          </a:xfrm>
        </p:grpSpPr>
        <p:sp>
          <p:nvSpPr>
            <p:cNvPr id="35855" name="Oval 13"/>
            <p:cNvSpPr>
              <a:spLocks noChangeArrowheads="1"/>
            </p:cNvSpPr>
            <p:nvPr/>
          </p:nvSpPr>
          <p:spPr bwMode="auto">
            <a:xfrm>
              <a:off x="6850062" y="2025650"/>
              <a:ext cx="179388" cy="179387"/>
            </a:xfrm>
            <a:prstGeom prst="ellipse">
              <a:avLst/>
            </a:prstGeom>
            <a:solidFill>
              <a:schemeClr val="accent1"/>
            </a:solidFill>
            <a:ln w="9525">
              <a:solidFill>
                <a:schemeClr val="tx1"/>
              </a:solidFill>
              <a:round/>
              <a:headEnd/>
              <a:tailEnd/>
            </a:ln>
          </p:spPr>
          <p:txBody>
            <a:bodyPr wrap="none" anchor="ctr"/>
            <a:lstStyle/>
            <a:p>
              <a:endParaRPr lang="en-US"/>
            </a:p>
          </p:txBody>
        </p:sp>
        <p:pic>
          <p:nvPicPr>
            <p:cNvPr id="35856" name="Picture 26" descr="txp_fig"/>
            <p:cNvPicPr>
              <a:picLocks noChangeAspect="1"/>
            </p:cNvPicPr>
            <p:nvPr>
              <p:custDataLst>
                <p:tags r:id="rId4"/>
              </p:custDataLst>
            </p:nvPr>
          </p:nvPicPr>
          <p:blipFill>
            <a:blip r:embed="rId11" cstate="print">
              <a:clrChange>
                <a:clrFrom>
                  <a:srgbClr val="FFFFFF"/>
                </a:clrFrom>
                <a:clrTo>
                  <a:srgbClr val="FFFFFF">
                    <a:alpha val="0"/>
                  </a:srgbClr>
                </a:clrTo>
              </a:clrChange>
            </a:blip>
            <a:srcRect/>
            <a:stretch>
              <a:fillRect/>
            </a:stretch>
          </p:blipFill>
          <p:spPr bwMode="auto">
            <a:xfrm>
              <a:off x="6553200" y="1905000"/>
              <a:ext cx="192087" cy="223781"/>
            </a:xfrm>
            <a:prstGeom prst="rect">
              <a:avLst/>
            </a:prstGeom>
            <a:noFill/>
            <a:ln w="9525">
              <a:noFill/>
              <a:miter lim="800000"/>
              <a:headEnd/>
              <a:tailEnd/>
            </a:ln>
          </p:spPr>
        </p:pic>
      </p:grpSp>
      <p:sp>
        <p:nvSpPr>
          <p:cNvPr id="4" name="Slide Number Placeholder 3">
            <a:extLst>
              <a:ext uri="{FF2B5EF4-FFF2-40B4-BE49-F238E27FC236}">
                <a16:creationId xmlns:a16="http://schemas.microsoft.com/office/drawing/2014/main" id="{18839202-639E-3847-81F9-5E93188DBD1B}"/>
              </a:ext>
            </a:extLst>
          </p:cNvPr>
          <p:cNvSpPr>
            <a:spLocks noGrp="1"/>
          </p:cNvSpPr>
          <p:nvPr>
            <p:ph type="sldNum" sz="quarter" idx="12"/>
          </p:nvPr>
        </p:nvSpPr>
        <p:spPr/>
        <p:txBody>
          <a:bodyPr/>
          <a:lstStyle/>
          <a:p>
            <a:fld id="{422A94CF-1AD7-544F-89B2-B23BB4B4769D}" type="slidenum">
              <a:rPr lang="en-US" smtClean="0"/>
              <a:t>52</a:t>
            </a:fld>
            <a:endParaRPr lang="en-US"/>
          </a:p>
        </p:txBody>
      </p:sp>
    </p:spTree>
    <p:extLst>
      <p:ext uri="{BB962C8B-B14F-4D97-AF65-F5344CB8AC3E}">
        <p14:creationId xmlns:p14="http://schemas.microsoft.com/office/powerpoint/2010/main" val="8168191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2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8233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2339">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233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233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8233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2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8717-6DD3-7C48-81EC-0DA95419930D}"/>
              </a:ext>
            </a:extLst>
          </p:cNvPr>
          <p:cNvSpPr>
            <a:spLocks noGrp="1"/>
          </p:cNvSpPr>
          <p:nvPr>
            <p:ph type="title"/>
          </p:nvPr>
        </p:nvSpPr>
        <p:spPr/>
        <p:txBody>
          <a:bodyPr/>
          <a:lstStyle/>
          <a:p>
            <a:r>
              <a:rPr lang="en-US" dirty="0"/>
              <a:t>Informed Search</a:t>
            </a:r>
          </a:p>
        </p:txBody>
      </p:sp>
      <p:sp>
        <p:nvSpPr>
          <p:cNvPr id="6" name="Content Placeholder 5">
            <a:extLst>
              <a:ext uri="{FF2B5EF4-FFF2-40B4-BE49-F238E27FC236}">
                <a16:creationId xmlns:a16="http://schemas.microsoft.com/office/drawing/2014/main" id="{4153AAD5-CA09-B243-B57F-432AA8CA64FB}"/>
              </a:ext>
            </a:extLst>
          </p:cNvPr>
          <p:cNvSpPr>
            <a:spLocks noGrp="1"/>
          </p:cNvSpPr>
          <p:nvPr>
            <p:ph idx="1"/>
          </p:nvPr>
        </p:nvSpPr>
        <p:spPr/>
        <p:txBody>
          <a:bodyPr/>
          <a:lstStyle/>
          <a:p>
            <a:pPr algn="just"/>
            <a:r>
              <a:rPr lang="en-US" dirty="0">
                <a:solidFill>
                  <a:srgbClr val="C00000"/>
                </a:solidFill>
              </a:rPr>
              <a:t>best-first search </a:t>
            </a:r>
            <a:r>
              <a:rPr lang="en-US" dirty="0"/>
              <a:t>is implemented as uniform-cost search, except for the use of </a:t>
            </a:r>
            <a:r>
              <a:rPr lang="en-US" b="1" i="1" dirty="0">
                <a:solidFill>
                  <a:srgbClr val="C00000"/>
                </a:solidFill>
              </a:rPr>
              <a:t>f</a:t>
            </a:r>
            <a:r>
              <a:rPr lang="en-US" dirty="0"/>
              <a:t> </a:t>
            </a:r>
            <a:r>
              <a:rPr lang="en-US" dirty="0">
                <a:solidFill>
                  <a:srgbClr val="0070C0"/>
                </a:solidFill>
              </a:rPr>
              <a:t>instead of </a:t>
            </a:r>
            <a:r>
              <a:rPr lang="en-US" b="1" i="1" dirty="0">
                <a:solidFill>
                  <a:srgbClr val="C00000"/>
                </a:solidFill>
              </a:rPr>
              <a:t>g</a:t>
            </a:r>
            <a:r>
              <a:rPr lang="en-US" dirty="0"/>
              <a:t> to order the priority queue.</a:t>
            </a:r>
          </a:p>
          <a:p>
            <a:endParaRPr lang="en-US" dirty="0"/>
          </a:p>
          <a:p>
            <a:r>
              <a:rPr lang="en-US" dirty="0"/>
              <a:t>The choice of </a:t>
            </a:r>
            <a:r>
              <a:rPr lang="en-US" b="1" i="1" dirty="0">
                <a:solidFill>
                  <a:srgbClr val="C00000"/>
                </a:solidFill>
              </a:rPr>
              <a:t>f</a:t>
            </a:r>
            <a:r>
              <a:rPr lang="en-US" dirty="0"/>
              <a:t> </a:t>
            </a:r>
            <a:r>
              <a:rPr lang="en-US" dirty="0">
                <a:solidFill>
                  <a:srgbClr val="0070C0"/>
                </a:solidFill>
              </a:rPr>
              <a:t>determines</a:t>
            </a:r>
            <a:r>
              <a:rPr lang="en-US" dirty="0"/>
              <a:t> the search strategy. </a:t>
            </a:r>
          </a:p>
          <a:p>
            <a:endParaRPr lang="en-US" dirty="0"/>
          </a:p>
          <a:p>
            <a:r>
              <a:rPr lang="en-US" dirty="0"/>
              <a:t>Most best-first algorithms include as a component of </a:t>
            </a:r>
            <a:r>
              <a:rPr lang="en-US" b="1" i="1" dirty="0">
                <a:solidFill>
                  <a:srgbClr val="C00000"/>
                </a:solidFill>
              </a:rPr>
              <a:t>f</a:t>
            </a:r>
            <a:r>
              <a:rPr lang="en-US" dirty="0"/>
              <a:t> a </a:t>
            </a:r>
            <a:r>
              <a:rPr lang="en-US" dirty="0">
                <a:solidFill>
                  <a:srgbClr val="0070C0"/>
                </a:solidFill>
              </a:rPr>
              <a:t>heuristic function</a:t>
            </a:r>
            <a:r>
              <a:rPr lang="en-US" dirty="0"/>
              <a:t>, denoted </a:t>
            </a:r>
            <a:r>
              <a:rPr lang="en-US" b="1" i="1" dirty="0">
                <a:solidFill>
                  <a:srgbClr val="0070C0"/>
                </a:solidFill>
              </a:rPr>
              <a:t>h</a:t>
            </a:r>
            <a:r>
              <a:rPr lang="en-US" i="1" dirty="0">
                <a:solidFill>
                  <a:srgbClr val="0070C0"/>
                </a:solidFill>
              </a:rPr>
              <a:t>(n)</a:t>
            </a:r>
            <a:r>
              <a:rPr lang="en-US" dirty="0"/>
              <a:t>: </a:t>
            </a:r>
          </a:p>
          <a:p>
            <a:pPr lvl="1"/>
            <a:r>
              <a:rPr lang="en-US" i="1" dirty="0">
                <a:solidFill>
                  <a:srgbClr val="0070C0"/>
                </a:solidFill>
              </a:rPr>
              <a:t>h(n) </a:t>
            </a:r>
            <a:r>
              <a:rPr lang="en-US" dirty="0"/>
              <a:t>= estimated cost of the cheapest path from the state at node </a:t>
            </a:r>
            <a:r>
              <a:rPr lang="en-US" i="1" dirty="0"/>
              <a:t>n </a:t>
            </a:r>
            <a:r>
              <a:rPr lang="en-US" dirty="0"/>
              <a:t>to a goal state. </a:t>
            </a:r>
          </a:p>
          <a:p>
            <a:pPr algn="just"/>
            <a:endParaRPr lang="en-US" dirty="0"/>
          </a:p>
          <a:p>
            <a:endParaRPr lang="en-US" dirty="0"/>
          </a:p>
        </p:txBody>
      </p:sp>
      <p:sp>
        <p:nvSpPr>
          <p:cNvPr id="3" name="Slide Number Placeholder 2">
            <a:extLst>
              <a:ext uri="{FF2B5EF4-FFF2-40B4-BE49-F238E27FC236}">
                <a16:creationId xmlns:a16="http://schemas.microsoft.com/office/drawing/2014/main" id="{69ED7162-021B-8941-96FB-06AAC2234682}"/>
              </a:ext>
            </a:extLst>
          </p:cNvPr>
          <p:cNvSpPr>
            <a:spLocks noGrp="1"/>
          </p:cNvSpPr>
          <p:nvPr>
            <p:ph type="sldNum" sz="quarter" idx="12"/>
          </p:nvPr>
        </p:nvSpPr>
        <p:spPr/>
        <p:txBody>
          <a:bodyPr/>
          <a:lstStyle/>
          <a:p>
            <a:fld id="{422A94CF-1AD7-544F-89B2-B23BB4B4769D}" type="slidenum">
              <a:rPr lang="en-US" smtClean="0"/>
              <a:t>6</a:t>
            </a:fld>
            <a:endParaRPr lang="en-US"/>
          </a:p>
        </p:txBody>
      </p:sp>
    </p:spTree>
    <p:extLst>
      <p:ext uri="{BB962C8B-B14F-4D97-AF65-F5344CB8AC3E}">
        <p14:creationId xmlns:p14="http://schemas.microsoft.com/office/powerpoint/2010/main" val="311234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Search Heuristics</a:t>
            </a:r>
          </a:p>
        </p:txBody>
      </p:sp>
      <p:sp>
        <p:nvSpPr>
          <p:cNvPr id="5" name="Content Placeholder 4">
            <a:extLst>
              <a:ext uri="{FF2B5EF4-FFF2-40B4-BE49-F238E27FC236}">
                <a16:creationId xmlns:a16="http://schemas.microsoft.com/office/drawing/2014/main" id="{0DA24B04-680B-ED4C-B2F7-67DA3FDB78F8}"/>
              </a:ext>
            </a:extLst>
          </p:cNvPr>
          <p:cNvSpPr>
            <a:spLocks noGrp="1"/>
          </p:cNvSpPr>
          <p:nvPr>
            <p:ph idx="1"/>
          </p:nvPr>
        </p:nvSpPr>
        <p:spPr/>
        <p:txBody>
          <a:bodyPr/>
          <a:lstStyle/>
          <a:p>
            <a:pPr marL="342866" indent="-342866">
              <a:buFont typeface="Wingdings" pitchFamily="2" charset="2"/>
              <a:buChar char="§"/>
              <a:defRPr/>
            </a:pPr>
            <a:r>
              <a:rPr lang="en-US" dirty="0">
                <a:solidFill>
                  <a:schemeClr val="accent2"/>
                </a:solidFill>
                <a:latin typeface="Palatino" pitchFamily="2" charset="77"/>
                <a:ea typeface="Palatino" pitchFamily="2" charset="77"/>
              </a:rPr>
              <a:t>A heuristic is:</a:t>
            </a:r>
          </a:p>
          <a:p>
            <a:pPr marL="800021" lvl="1" indent="-342866">
              <a:buClr>
                <a:schemeClr val="accent2"/>
              </a:buClr>
              <a:buFont typeface="Wingdings" pitchFamily="2" charset="2"/>
              <a:buChar char="§"/>
              <a:defRPr/>
            </a:pPr>
            <a:r>
              <a:rPr lang="en-US" sz="2000" dirty="0">
                <a:latin typeface="Palatino" pitchFamily="2" charset="77"/>
                <a:ea typeface="Palatino" pitchFamily="2" charset="77"/>
              </a:rPr>
              <a:t>A function that </a:t>
            </a:r>
            <a:r>
              <a:rPr lang="en-US" sz="2000" dirty="0">
                <a:solidFill>
                  <a:srgbClr val="C00000"/>
                </a:solidFill>
                <a:latin typeface="Palatino" pitchFamily="2" charset="77"/>
                <a:ea typeface="Palatino" pitchFamily="2" charset="77"/>
              </a:rPr>
              <a:t>estimates</a:t>
            </a:r>
            <a:r>
              <a:rPr lang="en-US" sz="2000" dirty="0">
                <a:latin typeface="Palatino" pitchFamily="2" charset="77"/>
                <a:ea typeface="Palatino" pitchFamily="2" charset="77"/>
              </a:rPr>
              <a:t> </a:t>
            </a:r>
            <a:r>
              <a:rPr lang="en-US" sz="2000" dirty="0">
                <a:solidFill>
                  <a:srgbClr val="0070C0"/>
                </a:solidFill>
                <a:latin typeface="Palatino" pitchFamily="2" charset="77"/>
                <a:ea typeface="Palatino" pitchFamily="2" charset="77"/>
              </a:rPr>
              <a:t>how close a </a:t>
            </a:r>
            <a:r>
              <a:rPr lang="en-US" sz="2000" b="1" dirty="0">
                <a:solidFill>
                  <a:srgbClr val="0070C0"/>
                </a:solidFill>
                <a:latin typeface="Palatino" pitchFamily="2" charset="77"/>
                <a:ea typeface="Palatino" pitchFamily="2" charset="77"/>
              </a:rPr>
              <a:t>state</a:t>
            </a:r>
            <a:r>
              <a:rPr lang="en-US" sz="2000" dirty="0">
                <a:solidFill>
                  <a:srgbClr val="0070C0"/>
                </a:solidFill>
                <a:latin typeface="Palatino" pitchFamily="2" charset="77"/>
                <a:ea typeface="Palatino" pitchFamily="2" charset="77"/>
              </a:rPr>
              <a:t> is to a </a:t>
            </a:r>
            <a:r>
              <a:rPr lang="en-US" sz="2000" b="1" dirty="0">
                <a:solidFill>
                  <a:srgbClr val="0070C0"/>
                </a:solidFill>
                <a:latin typeface="Palatino" pitchFamily="2" charset="77"/>
                <a:ea typeface="Palatino" pitchFamily="2" charset="77"/>
              </a:rPr>
              <a:t>goal</a:t>
            </a:r>
          </a:p>
          <a:p>
            <a:pPr marL="800021" lvl="1" indent="-342866">
              <a:buClr>
                <a:schemeClr val="accent2"/>
              </a:buClr>
              <a:buFont typeface="Wingdings" pitchFamily="2" charset="2"/>
              <a:buChar char="§"/>
              <a:defRPr/>
            </a:pPr>
            <a:r>
              <a:rPr lang="en-US" sz="2000" dirty="0">
                <a:solidFill>
                  <a:srgbClr val="C00000"/>
                </a:solidFill>
                <a:latin typeface="Palatino" pitchFamily="2" charset="77"/>
                <a:ea typeface="Palatino" pitchFamily="2" charset="77"/>
              </a:rPr>
              <a:t>Designed</a:t>
            </a:r>
            <a:r>
              <a:rPr lang="en-US" sz="2000" dirty="0">
                <a:latin typeface="Palatino" pitchFamily="2" charset="77"/>
                <a:ea typeface="Palatino" pitchFamily="2" charset="77"/>
              </a:rPr>
              <a:t> for a </a:t>
            </a:r>
            <a:r>
              <a:rPr lang="en-US" sz="2000" dirty="0">
                <a:solidFill>
                  <a:srgbClr val="0070C0"/>
                </a:solidFill>
                <a:latin typeface="Palatino" pitchFamily="2" charset="77"/>
                <a:ea typeface="Palatino" pitchFamily="2" charset="77"/>
              </a:rPr>
              <a:t>particular search problem</a:t>
            </a:r>
          </a:p>
          <a:p>
            <a:pPr marL="800021" lvl="1" indent="-342866">
              <a:buClr>
                <a:schemeClr val="accent2"/>
              </a:buClr>
              <a:buFont typeface="Wingdings" pitchFamily="2" charset="2"/>
              <a:buChar char="§"/>
              <a:defRPr/>
            </a:pPr>
            <a:r>
              <a:rPr lang="en-US" sz="2000" dirty="0">
                <a:latin typeface="Palatino" pitchFamily="2" charset="77"/>
                <a:ea typeface="Palatino" pitchFamily="2" charset="77"/>
              </a:rPr>
              <a:t>Examples:</a:t>
            </a:r>
          </a:p>
          <a:p>
            <a:pPr marL="1142912" lvl="2" indent="-342866">
              <a:buFont typeface="Wingdings" pitchFamily="2" charset="2"/>
              <a:buChar char="§"/>
              <a:defRPr/>
            </a:pPr>
            <a:r>
              <a:rPr lang="en-US" dirty="0">
                <a:latin typeface="Palatino" pitchFamily="2" charset="77"/>
                <a:ea typeface="Palatino" pitchFamily="2" charset="77"/>
              </a:rPr>
              <a:t>Manhattan distance, Euclidean distance for pathing</a:t>
            </a:r>
          </a:p>
          <a:p>
            <a:endParaRPr lang="en-US" dirty="0"/>
          </a:p>
        </p:txBody>
      </p:sp>
      <p:sp>
        <p:nvSpPr>
          <p:cNvPr id="4" name="Slide Number Placeholder 3">
            <a:extLst>
              <a:ext uri="{FF2B5EF4-FFF2-40B4-BE49-F238E27FC236}">
                <a16:creationId xmlns:a16="http://schemas.microsoft.com/office/drawing/2014/main" id="{E7F084C6-3A95-DA48-B5CD-247E1E8EBF13}"/>
              </a:ext>
            </a:extLst>
          </p:cNvPr>
          <p:cNvSpPr>
            <a:spLocks noGrp="1"/>
          </p:cNvSpPr>
          <p:nvPr>
            <p:ph type="sldNum" sz="quarter" idx="12"/>
          </p:nvPr>
        </p:nvSpPr>
        <p:spPr/>
        <p:txBody>
          <a:bodyPr/>
          <a:lstStyle/>
          <a:p>
            <a:fld id="{422A94CF-1AD7-544F-89B2-B23BB4B4769D}" type="slidenum">
              <a:rPr lang="en-US" smtClean="0"/>
              <a:t>7</a:t>
            </a:fld>
            <a:endParaRPr lang="en-US"/>
          </a:p>
        </p:txBody>
      </p:sp>
      <p:pic>
        <p:nvPicPr>
          <p:cNvPr id="32771" name="Picture 2" descr="Z:\Shared with PC\smallMaze.png"/>
          <p:cNvPicPr>
            <a:picLocks noChangeAspect="1" noChangeArrowheads="1"/>
          </p:cNvPicPr>
          <p:nvPr/>
        </p:nvPicPr>
        <p:blipFill>
          <a:blip r:embed="rId3" cstate="print"/>
          <a:srcRect/>
          <a:stretch>
            <a:fillRect/>
          </a:stretch>
        </p:blipFill>
        <p:spPr bwMode="auto">
          <a:xfrm>
            <a:off x="911352" y="3425697"/>
            <a:ext cx="6623051" cy="2978151"/>
          </a:xfrm>
          <a:prstGeom prst="rect">
            <a:avLst/>
          </a:prstGeom>
          <a:noFill/>
          <a:ln w="9525">
            <a:noFill/>
            <a:miter lim="800000"/>
            <a:headEnd/>
            <a:tailEnd/>
          </a:ln>
        </p:spPr>
      </p:pic>
      <p:grpSp>
        <p:nvGrpSpPr>
          <p:cNvPr id="2" name="Group 18"/>
          <p:cNvGrpSpPr>
            <a:grpSpLocks/>
          </p:cNvGrpSpPr>
          <p:nvPr/>
        </p:nvGrpSpPr>
        <p:grpSpPr bwMode="auto">
          <a:xfrm>
            <a:off x="1281245" y="4005134"/>
            <a:ext cx="3025775" cy="1924051"/>
            <a:chOff x="1573306" y="4155142"/>
            <a:chExt cx="3025588" cy="1922929"/>
          </a:xfrm>
        </p:grpSpPr>
        <p:sp>
          <p:nvSpPr>
            <p:cNvPr id="13" name="Freeform 12"/>
            <p:cNvSpPr/>
            <p:nvPr/>
          </p:nvSpPr>
          <p:spPr>
            <a:xfrm>
              <a:off x="1573306" y="4578757"/>
              <a:ext cx="3025588" cy="1499314"/>
            </a:xfrm>
            <a:custGeom>
              <a:avLst/>
              <a:gdLst>
                <a:gd name="connsiteX0" fmla="*/ 3065929 w 3065929"/>
                <a:gd name="connsiteY0" fmla="*/ 13447 h 1479177"/>
                <a:gd name="connsiteX1" fmla="*/ 0 w 3065929"/>
                <a:gd name="connsiteY1" fmla="*/ 0 h 1479177"/>
                <a:gd name="connsiteX2" fmla="*/ 26894 w 3065929"/>
                <a:gd name="connsiteY2" fmla="*/ 1479177 h 1479177"/>
              </a:gdLst>
              <a:ahLst/>
              <a:cxnLst>
                <a:cxn ang="0">
                  <a:pos x="connsiteX0" y="connsiteY0"/>
                </a:cxn>
                <a:cxn ang="0">
                  <a:pos x="connsiteX1" y="connsiteY1"/>
                </a:cxn>
                <a:cxn ang="0">
                  <a:pos x="connsiteX2" y="connsiteY2"/>
                </a:cxn>
              </a:cxnLst>
              <a:rect l="l" t="t" r="r" b="b"/>
              <a:pathLst>
                <a:path w="3065929" h="1479177">
                  <a:moveTo>
                    <a:pt x="3065929" y="13447"/>
                  </a:moveTo>
                  <a:lnTo>
                    <a:pt x="0" y="0"/>
                  </a:lnTo>
                  <a:lnTo>
                    <a:pt x="26894" y="1479177"/>
                  </a:lnTo>
                </a:path>
              </a:pathLst>
            </a:custGeom>
            <a:ln w="57150">
              <a:solidFill>
                <a:srgbClr val="C0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32778" name="TextBox 15"/>
            <p:cNvSpPr txBox="1">
              <a:spLocks noChangeArrowheads="1"/>
            </p:cNvSpPr>
            <p:nvPr/>
          </p:nvSpPr>
          <p:spPr bwMode="auto">
            <a:xfrm>
              <a:off x="2164976" y="4155142"/>
              <a:ext cx="441119" cy="369117"/>
            </a:xfrm>
            <a:prstGeom prst="rect">
              <a:avLst/>
            </a:prstGeom>
            <a:noFill/>
            <a:ln w="9525">
              <a:noFill/>
              <a:miter lim="800000"/>
              <a:headEnd/>
              <a:tailEnd/>
            </a:ln>
          </p:spPr>
          <p:txBody>
            <a:bodyPr wrap="none">
              <a:spAutoFit/>
            </a:bodyPr>
            <a:lstStyle/>
            <a:p>
              <a:r>
                <a:rPr lang="en-US" b="1" dirty="0">
                  <a:solidFill>
                    <a:srgbClr val="C00000"/>
                  </a:solidFill>
                </a:rPr>
                <a:t>10</a:t>
              </a:r>
            </a:p>
          </p:txBody>
        </p:sp>
        <p:sp>
          <p:nvSpPr>
            <p:cNvPr id="32779" name="TextBox 16"/>
            <p:cNvSpPr txBox="1">
              <a:spLocks noChangeArrowheads="1"/>
            </p:cNvSpPr>
            <p:nvPr/>
          </p:nvSpPr>
          <p:spPr bwMode="auto">
            <a:xfrm>
              <a:off x="1591236" y="4953001"/>
              <a:ext cx="312887" cy="369117"/>
            </a:xfrm>
            <a:prstGeom prst="rect">
              <a:avLst/>
            </a:prstGeom>
            <a:noFill/>
            <a:ln w="9525">
              <a:noFill/>
              <a:miter lim="800000"/>
              <a:headEnd/>
              <a:tailEnd/>
            </a:ln>
          </p:spPr>
          <p:txBody>
            <a:bodyPr wrap="none">
              <a:spAutoFit/>
            </a:bodyPr>
            <a:lstStyle/>
            <a:p>
              <a:r>
                <a:rPr lang="en-US" b="1" dirty="0">
                  <a:solidFill>
                    <a:srgbClr val="C00000"/>
                  </a:solidFill>
                </a:rPr>
                <a:t>5</a:t>
              </a:r>
            </a:p>
          </p:txBody>
        </p:sp>
      </p:grpSp>
      <p:grpSp>
        <p:nvGrpSpPr>
          <p:cNvPr id="3" name="Group 19"/>
          <p:cNvGrpSpPr>
            <a:grpSpLocks/>
          </p:cNvGrpSpPr>
          <p:nvPr/>
        </p:nvGrpSpPr>
        <p:grpSpPr bwMode="auto">
          <a:xfrm>
            <a:off x="1362209" y="4422649"/>
            <a:ext cx="2978143" cy="1506537"/>
            <a:chOff x="1653989" y="4572529"/>
            <a:chExt cx="2978334" cy="1505542"/>
          </a:xfrm>
        </p:grpSpPr>
        <p:cxnSp>
          <p:nvCxnSpPr>
            <p:cNvPr id="15" name="Straight Arrow Connector 14"/>
            <p:cNvCxnSpPr/>
            <p:nvPr/>
          </p:nvCxnSpPr>
          <p:spPr>
            <a:xfrm flipH="1">
              <a:off x="1653989" y="4572529"/>
              <a:ext cx="2978334" cy="1505542"/>
            </a:xfrm>
            <a:prstGeom prst="straightConnector1">
              <a:avLst/>
            </a:prstGeom>
            <a:ln w="57150">
              <a:solidFill>
                <a:srgbClr val="C0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2776" name="TextBox 17"/>
            <p:cNvSpPr txBox="1">
              <a:spLocks noChangeArrowheads="1"/>
            </p:cNvSpPr>
            <p:nvPr/>
          </p:nvSpPr>
          <p:spPr bwMode="auto">
            <a:xfrm>
              <a:off x="3016625" y="5356413"/>
              <a:ext cx="620787" cy="369088"/>
            </a:xfrm>
            <a:prstGeom prst="rect">
              <a:avLst/>
            </a:prstGeom>
            <a:noFill/>
            <a:ln w="9525">
              <a:noFill/>
              <a:miter lim="800000"/>
              <a:headEnd/>
              <a:tailEnd/>
            </a:ln>
          </p:spPr>
          <p:txBody>
            <a:bodyPr wrap="none">
              <a:spAutoFit/>
            </a:bodyPr>
            <a:lstStyle/>
            <a:p>
              <a:r>
                <a:rPr lang="en-US" b="1" dirty="0">
                  <a:solidFill>
                    <a:srgbClr val="C00000"/>
                  </a:solidFill>
                </a:rPr>
                <a:t>11.2</a:t>
              </a:r>
            </a:p>
          </p:txBody>
        </p:sp>
      </p:grpSp>
      <p:pic>
        <p:nvPicPr>
          <p:cNvPr id="31748" name="Picture 4"/>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49839" y="1524000"/>
            <a:ext cx="3474720" cy="2194560"/>
          </a:xfrm>
          <a:prstGeom prst="rect">
            <a:avLst/>
          </a:prstGeom>
          <a:noFill/>
        </p:spPr>
      </p:pic>
      <p:pic>
        <p:nvPicPr>
          <p:cNvPr id="31749" name="Picture 5"/>
          <p:cNvPicPr>
            <a:picLocks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49839" y="4116374"/>
            <a:ext cx="3474720" cy="2194560"/>
          </a:xfrm>
          <a:prstGeom prst="rect">
            <a:avLst/>
          </a:prstGeom>
          <a:noFill/>
        </p:spPr>
      </p:pic>
    </p:spTree>
    <p:extLst>
      <p:ext uri="{BB962C8B-B14F-4D97-AF65-F5344CB8AC3E}">
        <p14:creationId xmlns:p14="http://schemas.microsoft.com/office/powerpoint/2010/main" val="3643613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Example: Heuristic Function</a:t>
            </a:r>
          </a:p>
        </p:txBody>
      </p:sp>
      <p:pic>
        <p:nvPicPr>
          <p:cNvPr id="12292" name="Picture 4"/>
          <p:cNvPicPr>
            <a:picLocks noChangeAspect="1" noChangeArrowheads="1"/>
          </p:cNvPicPr>
          <p:nvPr/>
        </p:nvPicPr>
        <p:blipFill>
          <a:blip r:embed="rId3" cstate="print"/>
          <a:srcRect/>
          <a:stretch>
            <a:fillRect/>
          </a:stretch>
        </p:blipFill>
        <p:spPr bwMode="auto">
          <a:xfrm>
            <a:off x="1070080" y="1210891"/>
            <a:ext cx="10078830" cy="4950096"/>
          </a:xfrm>
          <a:prstGeom prst="rect">
            <a:avLst/>
          </a:prstGeom>
          <a:noFill/>
          <a:ln w="9525">
            <a:noFill/>
            <a:miter lim="800000"/>
            <a:headEnd/>
            <a:tailEnd/>
          </a:ln>
        </p:spPr>
      </p:pic>
      <p:sp>
        <p:nvSpPr>
          <p:cNvPr id="12294" name="Text Box 6"/>
          <p:cNvSpPr txBox="1">
            <a:spLocks noChangeArrowheads="1"/>
          </p:cNvSpPr>
          <p:nvPr/>
        </p:nvSpPr>
        <p:spPr bwMode="auto">
          <a:xfrm>
            <a:off x="9420915" y="6028572"/>
            <a:ext cx="1143000" cy="633094"/>
          </a:xfrm>
          <a:prstGeom prst="rect">
            <a:avLst/>
          </a:prstGeom>
          <a:noFill/>
          <a:ln w="9525">
            <a:noFill/>
            <a:miter lim="800000"/>
            <a:headEnd/>
            <a:tailEnd/>
          </a:ln>
        </p:spPr>
        <p:txBody>
          <a:bodyPr lIns="91438" tIns="45719" rIns="91438" bIns="45719">
            <a:spAutoFit/>
          </a:bodyPr>
          <a:lstStyle/>
          <a:p>
            <a:pPr algn="ctr">
              <a:spcBef>
                <a:spcPct val="50000"/>
              </a:spcBef>
            </a:pPr>
            <a:r>
              <a:rPr lang="en-US" sz="2800" dirty="0">
                <a:solidFill>
                  <a:srgbClr val="C00000"/>
                </a:solidFill>
                <a:latin typeface="Times New Roman" panose="02020603050405020304" pitchFamily="18" charset="0"/>
                <a:cs typeface="Times New Roman" panose="02020603050405020304" pitchFamily="18" charset="0"/>
              </a:rPr>
              <a:t>h(n)</a:t>
            </a:r>
          </a:p>
        </p:txBody>
      </p:sp>
      <p:sp>
        <p:nvSpPr>
          <p:cNvPr id="7" name="Rounded Rectangle 6"/>
          <p:cNvSpPr/>
          <p:nvPr/>
        </p:nvSpPr>
        <p:spPr>
          <a:xfrm>
            <a:off x="9067800" y="1182624"/>
            <a:ext cx="2038880" cy="495009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DB41761-2E25-FB4F-A1FA-ECC7015BD349}"/>
              </a:ext>
            </a:extLst>
          </p:cNvPr>
          <p:cNvSpPr/>
          <p:nvPr/>
        </p:nvSpPr>
        <p:spPr>
          <a:xfrm>
            <a:off x="406400" y="6241900"/>
            <a:ext cx="9194800" cy="400110"/>
          </a:xfrm>
          <a:prstGeom prst="rect">
            <a:avLst/>
          </a:prstGeom>
        </p:spPr>
        <p:txBody>
          <a:bodyPr wrap="square">
            <a:spAutoFit/>
          </a:bodyPr>
          <a:lstStyle/>
          <a:p>
            <a:r>
              <a:rPr lang="en-US" sz="2000" b="1" dirty="0">
                <a:solidFill>
                  <a:srgbClr val="C00000"/>
                </a:solidFill>
                <a:latin typeface="Times" pitchFamily="2" charset="0"/>
              </a:rPr>
              <a:t>Notice</a:t>
            </a:r>
            <a:r>
              <a:rPr lang="en-US" sz="2000" dirty="0">
                <a:latin typeface="Times" pitchFamily="2" charset="0"/>
              </a:rPr>
              <a:t> that the values of h(n) cannot be computed from the problem description itself. </a:t>
            </a:r>
            <a:endParaRPr lang="en-US" sz="2000" dirty="0"/>
          </a:p>
        </p:txBody>
      </p:sp>
      <p:sp>
        <p:nvSpPr>
          <p:cNvPr id="3" name="Slide Number Placeholder 2">
            <a:extLst>
              <a:ext uri="{FF2B5EF4-FFF2-40B4-BE49-F238E27FC236}">
                <a16:creationId xmlns:a16="http://schemas.microsoft.com/office/drawing/2014/main" id="{C5579E7E-51D4-874E-8DD6-3429FD832514}"/>
              </a:ext>
            </a:extLst>
          </p:cNvPr>
          <p:cNvSpPr>
            <a:spLocks noGrp="1"/>
          </p:cNvSpPr>
          <p:nvPr>
            <p:ph type="sldNum" sz="quarter" idx="12"/>
          </p:nvPr>
        </p:nvSpPr>
        <p:spPr/>
        <p:txBody>
          <a:bodyPr/>
          <a:lstStyle/>
          <a:p>
            <a:fld id="{422A94CF-1AD7-544F-89B2-B23BB4B4769D}" type="slidenum">
              <a:rPr lang="en-US" smtClean="0"/>
              <a:t>8</a:t>
            </a:fld>
            <a:endParaRPr lang="en-US"/>
          </a:p>
        </p:txBody>
      </p:sp>
    </p:spTree>
    <p:extLst>
      <p:ext uri="{BB962C8B-B14F-4D97-AF65-F5344CB8AC3E}">
        <p14:creationId xmlns:p14="http://schemas.microsoft.com/office/powerpoint/2010/main" val="282228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A1A1-A889-424E-865A-A4A21B2DFBE0}"/>
              </a:ext>
            </a:extLst>
          </p:cNvPr>
          <p:cNvSpPr>
            <a:spLocks noGrp="1"/>
          </p:cNvSpPr>
          <p:nvPr>
            <p:ph type="title"/>
          </p:nvPr>
        </p:nvSpPr>
        <p:spPr/>
        <p:txBody>
          <a:bodyPr/>
          <a:lstStyle/>
          <a:p>
            <a:r>
              <a:rPr lang="en-US" dirty="0"/>
              <a:t>Greedy best-first search </a:t>
            </a:r>
          </a:p>
        </p:txBody>
      </p:sp>
      <p:sp>
        <p:nvSpPr>
          <p:cNvPr id="3" name="Content Placeholder 2">
            <a:extLst>
              <a:ext uri="{FF2B5EF4-FFF2-40B4-BE49-F238E27FC236}">
                <a16:creationId xmlns:a16="http://schemas.microsoft.com/office/drawing/2014/main" id="{E8CF7193-CF8B-304C-A346-F7BC693BA530}"/>
              </a:ext>
            </a:extLst>
          </p:cNvPr>
          <p:cNvSpPr>
            <a:spLocks noGrp="1"/>
          </p:cNvSpPr>
          <p:nvPr>
            <p:ph idx="1"/>
          </p:nvPr>
        </p:nvSpPr>
        <p:spPr/>
        <p:txBody>
          <a:bodyPr/>
          <a:lstStyle/>
          <a:p>
            <a:pPr algn="just"/>
            <a:r>
              <a:rPr lang="en-US" dirty="0">
                <a:solidFill>
                  <a:srgbClr val="C00000"/>
                </a:solidFill>
              </a:rPr>
              <a:t>Greedy best-first search </a:t>
            </a:r>
            <a:r>
              <a:rPr lang="en-US" dirty="0"/>
              <a:t>tries to </a:t>
            </a:r>
            <a:r>
              <a:rPr lang="en-US" dirty="0">
                <a:solidFill>
                  <a:srgbClr val="0070C0"/>
                </a:solidFill>
              </a:rPr>
              <a:t>expand the node that is closest to the goal</a:t>
            </a:r>
            <a:r>
              <a:rPr lang="en-US" dirty="0"/>
              <a:t>, on the grounds that this is likely to lead to a solution quickly. </a:t>
            </a:r>
          </a:p>
          <a:p>
            <a:pPr algn="just"/>
            <a:endParaRPr lang="en-US" dirty="0"/>
          </a:p>
          <a:p>
            <a:pPr algn="just"/>
            <a:r>
              <a:rPr lang="en-US" dirty="0"/>
              <a:t>It </a:t>
            </a:r>
            <a:r>
              <a:rPr lang="en-US" dirty="0">
                <a:solidFill>
                  <a:srgbClr val="0070C0"/>
                </a:solidFill>
              </a:rPr>
              <a:t>evaluates</a:t>
            </a:r>
            <a:r>
              <a:rPr lang="en-US" dirty="0"/>
              <a:t> nodes </a:t>
            </a:r>
            <a:r>
              <a:rPr lang="en-US" dirty="0">
                <a:solidFill>
                  <a:srgbClr val="0070C0"/>
                </a:solidFill>
              </a:rPr>
              <a:t>by using </a:t>
            </a:r>
            <a:r>
              <a:rPr lang="en-US" dirty="0"/>
              <a:t>just </a:t>
            </a:r>
            <a:r>
              <a:rPr lang="en-US" dirty="0">
                <a:solidFill>
                  <a:srgbClr val="0070C0"/>
                </a:solidFill>
              </a:rPr>
              <a:t>the heuristic function </a:t>
            </a:r>
            <a:r>
              <a:rPr lang="en-US" i="1" dirty="0"/>
              <a:t>f (n) = h(n)</a:t>
            </a:r>
            <a:r>
              <a:rPr lang="en-US" dirty="0"/>
              <a:t>.</a:t>
            </a:r>
          </a:p>
          <a:p>
            <a:pPr lvl="1" algn="just"/>
            <a:r>
              <a:rPr lang="en-US" dirty="0"/>
              <a:t>e.g.: </a:t>
            </a:r>
            <a:r>
              <a:rPr lang="en-US" dirty="0">
                <a:solidFill>
                  <a:srgbClr val="0070C0"/>
                </a:solidFill>
              </a:rPr>
              <a:t>straight- line distance </a:t>
            </a:r>
            <a:r>
              <a:rPr lang="en-US" dirty="0"/>
              <a:t>heuristic function</a:t>
            </a:r>
          </a:p>
          <a:p>
            <a:pPr lvl="1" algn="just"/>
            <a:r>
              <a:rPr lang="en-US" dirty="0"/>
              <a:t> </a:t>
            </a:r>
          </a:p>
          <a:p>
            <a:endParaRPr lang="en-US" dirty="0"/>
          </a:p>
        </p:txBody>
      </p:sp>
      <p:pic>
        <p:nvPicPr>
          <p:cNvPr id="6" name="Picture 5">
            <a:extLst>
              <a:ext uri="{FF2B5EF4-FFF2-40B4-BE49-F238E27FC236}">
                <a16:creationId xmlns:a16="http://schemas.microsoft.com/office/drawing/2014/main" id="{60AE1FA2-1301-5C4D-91D2-6A348527A22E}"/>
              </a:ext>
            </a:extLst>
          </p:cNvPr>
          <p:cNvPicPr>
            <a:picLocks noChangeAspect="1"/>
          </p:cNvPicPr>
          <p:nvPr/>
        </p:nvPicPr>
        <p:blipFill>
          <a:blip r:embed="rId3"/>
          <a:stretch>
            <a:fillRect/>
          </a:stretch>
        </p:blipFill>
        <p:spPr>
          <a:xfrm>
            <a:off x="3243725" y="3917108"/>
            <a:ext cx="5795990" cy="2689024"/>
          </a:xfrm>
          <a:prstGeom prst="rect">
            <a:avLst/>
          </a:prstGeom>
        </p:spPr>
      </p:pic>
      <p:sp>
        <p:nvSpPr>
          <p:cNvPr id="5" name="Slide Number Placeholder 4">
            <a:extLst>
              <a:ext uri="{FF2B5EF4-FFF2-40B4-BE49-F238E27FC236}">
                <a16:creationId xmlns:a16="http://schemas.microsoft.com/office/drawing/2014/main" id="{5F0D9C52-43BC-0941-8FE4-5CC0576FC08D}"/>
              </a:ext>
            </a:extLst>
          </p:cNvPr>
          <p:cNvSpPr>
            <a:spLocks noGrp="1"/>
          </p:cNvSpPr>
          <p:nvPr>
            <p:ph type="sldNum" sz="quarter" idx="12"/>
          </p:nvPr>
        </p:nvSpPr>
        <p:spPr/>
        <p:txBody>
          <a:bodyPr/>
          <a:lstStyle/>
          <a:p>
            <a:fld id="{422A94CF-1AD7-544F-89B2-B23BB4B4769D}" type="slidenum">
              <a:rPr lang="en-US" smtClean="0"/>
              <a:t>9</a:t>
            </a:fld>
            <a:endParaRPr lang="en-US"/>
          </a:p>
        </p:txBody>
      </p:sp>
    </p:spTree>
    <p:extLst>
      <p:ext uri="{BB962C8B-B14F-4D97-AF65-F5344CB8AC3E}">
        <p14:creationId xmlns:p14="http://schemas.microsoft.com/office/powerpoint/2010/main" val="17354629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10;\textcolor{BrickRed}{0 \le h(n) \le h^*(n)}&#10;\]&#10;\end{document}&#10;"/>
  <p:tag name="FILENAME" val="txp_fig"/>
  <p:tag name="FORMAT" val="png16m"/>
  <p:tag name="RES" val="1200"/>
  <p:tag name="BLEND" val="0"/>
  <p:tag name="TRANSPARENT" val="0"/>
  <p:tag name="TBUG" val="0"/>
  <p:tag name="ALLOWFS" val="0"/>
  <p:tag name="ORIGWIDTH" val="163"/>
  <p:tag name="PICTUREFILESIZE" val="13184"/>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A) &lt; f(B)&#10;\]&#10;\end{document}&#10;"/>
  <p:tag name="FILENAME" val="txp_fig"/>
  <p:tag name="FORMAT" val="pngmono"/>
  <p:tag name="RES" val="1200"/>
  <p:tag name="BLEND" val="0"/>
  <p:tag name="TRANSPARENT" val="0"/>
  <p:tag name="TBUG" val="0"/>
  <p:tag name="ALLOWFS" val="0"/>
  <p:tag name="ORIGWIDTH" val="121"/>
  <p:tag name="PICTUREFILESIZE" val="6779"/>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g(A) &lt; g(B)&#10;\]&#10;\end{document}&#10;"/>
  <p:tag name="FILENAME" val="txp_fig"/>
  <p:tag name="FORMAT" val="pngmono"/>
  <p:tag name="RES" val="1200"/>
  <p:tag name="BLEND" val="0"/>
  <p:tag name="TRANSPARENT" val="0"/>
  <p:tag name="TBUG" val="0"/>
  <p:tag name="ALLOWFS" val="0"/>
  <p:tag name="ORIGWIDTH" val="120"/>
  <p:tag name="PICTUREFILESIZE" val="6456"/>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2"/>
  <p:tag name="PICTUREFILESIZE" val="824"/>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B&#10;\]&#10;\end{document}&#10;"/>
  <p:tag name="FILENAME" val="txp_fig"/>
  <p:tag name="FORMAT" val="pngmono"/>
  <p:tag name="RES" val="1200"/>
  <p:tag name="BLEND" val="0"/>
  <p:tag name="TRANSPARENT" val="0"/>
  <p:tag name="TBUG" val="0"/>
  <p:tag name="ALLOWFS" val="0"/>
  <p:tag name="ORIGWIDTH" val="16"/>
  <p:tag name="PICTUREFILESIZE" val="1013"/>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A&#10;\]&#10;\end{document}&#10;"/>
  <p:tag name="FILENAME" val="txp_fig"/>
  <p:tag name="FORMAT" val="pngmono"/>
  <p:tag name="RES" val="1200"/>
  <p:tag name="BLEND" val="0"/>
  <p:tag name="TRANSPARENT" val="0"/>
  <p:tag name="TBUG" val="0"/>
  <p:tag name="ALLOWFS" val="0"/>
  <p:tag name="ORIGWIDTH" val="16"/>
  <p:tag name="PICTUREFILESIZE" val="871"/>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10;\textcolor{BrickRed}{f(n) \le f(A) &lt; f(B)}&#10;\]&#10;\end{document}&#10;"/>
  <p:tag name="FILENAME" val="txp_fig"/>
  <p:tag name="FORMAT" val="png16m"/>
  <p:tag name="RES" val="1200"/>
  <p:tag name="BLEND" val="0"/>
  <p:tag name="TRANSPARENT" val="0"/>
  <p:tag name="TBUG" val="0"/>
  <p:tag name="ALLOWFS" val="0"/>
  <p:tag name="ORIGWIDTH" val="195"/>
  <p:tag name="PICTUREFILESIZE" val="14669"/>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2"/>
  <p:tag name="PICTUREFILESIZE" val="824"/>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B&#10;\]&#10;\end{document}&#10;"/>
  <p:tag name="FILENAME" val="txp_fig"/>
  <p:tag name="FORMAT" val="pngmono"/>
  <p:tag name="RES" val="1200"/>
  <p:tag name="BLEND" val="0"/>
  <p:tag name="TRANSPARENT" val="0"/>
  <p:tag name="TBUG" val="0"/>
  <p:tag name="ALLOWFS" val="0"/>
  <p:tag name="ORIGWIDTH" val="16"/>
  <p:tag name="PICTUREFILESIZE" val="1013"/>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A&#10;\]&#10;\end{document}&#10;"/>
  <p:tag name="FILENAME" val="txp_fig"/>
  <p:tag name="FORMAT" val="pngmono"/>
  <p:tag name="RES" val="1200"/>
  <p:tag name="BLEND" val="0"/>
  <p:tag name="TRANSPARENT" val="0"/>
  <p:tag name="TBUG" val="0"/>
  <p:tag name="ALLOWFS" val="0"/>
  <p:tag name="ORIGWIDTH" val="16"/>
  <p:tag name="PICTUREFILESIZE" val="871"/>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red}{h(n) = max(h_a(n), h_b(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249"/>
  <p:tag name="PICTUREFILESIZE" val="20110"/>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B&#10;\]&#10;\end{document}&#10;"/>
  <p:tag name="FILENAME" val="txp_fig"/>
  <p:tag name="FORMAT" val="pngmono"/>
  <p:tag name="RES" val="1200"/>
  <p:tag name="BLEND" val="0"/>
  <p:tag name="TRANSPARENT" val="0"/>
  <p:tag name="TBUG" val="0"/>
  <p:tag name="ALLOWFS" val="0"/>
  <p:tag name="ORIGWIDTH" val="16"/>
  <p:tag name="PICTUREFILESIZE" val="1013"/>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red}{\forall n : h_a(n) \ge h_c(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76"/>
  <p:tag name="PICTUREFILESIZE" val="14071"/>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lue}{exac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49"/>
  <p:tag name="PICTUREFILESIZE" val="4981"/>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lue}{zero}&#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41"/>
  <p:tag name="PICTUREFILESIZE" val="3895"/>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lue}{h_a}&#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20"/>
  <p:tag name="PICTUREFILESIZE" val="2890"/>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lue}{h_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9"/>
  <p:tag name="PICTUREFILESIZE" val="2976"/>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lue}{h_c}&#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20"/>
  <p:tag name="PICTUREFILESIZE" val="2725"/>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lue}{max(h_a, h_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11"/>
  <p:tag name="PICTUREFILESIZE" val="11046"/>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2"/>
  <p:tag name="PICTUREFILESIZE" val="824"/>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G&#10;\]&#10;\end{document}&#10;"/>
  <p:tag name="FILENAME" val="txp_fig"/>
  <p:tag name="FORMAT" val="pngmono"/>
  <p:tag name="RES" val="1200"/>
  <p:tag name="BLEND" val="0"/>
  <p:tag name="TRANSPARENT" val="0"/>
  <p:tag name="TBUG" val="0"/>
  <p:tag name="ALLOWFS" val="0"/>
  <p:tag name="MAGNIFICATION" val="1262"/>
  <p:tag name="ORIGWIDTH" val="16"/>
  <p:tag name="PICTUREFILESIZE" val="1145"/>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G^*&#10;\]&#10;\end{document}&#10;"/>
  <p:tag name="FILENAME" val="txp_fig"/>
  <p:tag name="FORMAT" val="pngmono"/>
  <p:tag name="RES" val="1200"/>
  <p:tag name="BLEND" val="0"/>
  <p:tag name="TRANSPARENT" val="0"/>
  <p:tag name="TBUG" val="0"/>
  <p:tag name="ALLOWFS" val="0"/>
  <p:tag name="MAGNIFICATION" val="1266"/>
  <p:tag name="ORIGWIDTH" val="24"/>
  <p:tag name="PICTUREFILESIZE" val="1628"/>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A&#10;\]&#10;\end{document}&#10;"/>
  <p:tag name="FILENAME" val="txp_fig"/>
  <p:tag name="FORMAT" val="pngmono"/>
  <p:tag name="RES" val="1200"/>
  <p:tag name="BLEND" val="0"/>
  <p:tag name="TRANSPARENT" val="0"/>
  <p:tag name="TBUG" val="0"/>
  <p:tag name="ALLOWFS" val="0"/>
  <p:tag name="ORIGWIDTH" val="16"/>
  <p:tag name="PICTUREFILESIZE" val="871"/>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10;\]&#10;\end{document}&#10;"/>
  <p:tag name="FILENAME" val="txp_fig"/>
  <p:tag name="FORMAT" val="pngmono"/>
  <p:tag name="RES" val="1200"/>
  <p:tag name="BLEND" val="0"/>
  <p:tag name="TRANSPARENT" val="1"/>
  <p:tag name="TBUG" val="0"/>
  <p:tag name="ALLOWFS" val="0"/>
  <p:tag name="ORIGWIDTH" val="12"/>
  <p:tag name="PICTUREFILESIZE" val="903"/>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n'&#10;\]&#10;\end{document}&#10;"/>
  <p:tag name="FILENAME" val="txp_fig"/>
  <p:tag name="FORMAT" val="pngmono"/>
  <p:tag name="RES" val="1200"/>
  <p:tag name="BLEND" val="0"/>
  <p:tag name="TRANSPARENT" val="1"/>
  <p:tag name="TBUG" val="0"/>
  <p:tag name="ALLOWFS" val="0"/>
  <p:tag name="ORIGWIDTH" val="18"/>
  <p:tag name="PICTUREFILESIZE" val="1182"/>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n) = g(n) + h(n)&#10;\]&#10;\end{document}&#10;"/>
  <p:tag name="FILENAME" val="txp_fig"/>
  <p:tag name="FORMAT" val="pngmono"/>
  <p:tag name="RES" val="1200"/>
  <p:tag name="BLEND" val="0"/>
  <p:tag name="TRANSPARENT" val="0"/>
  <p:tag name="TBUG" val="0"/>
  <p:tag name="ALLOWFS" val="0"/>
  <p:tag name="ORIGWIDTH" val="189"/>
  <p:tag name="PICTUREFILESIZE" val="9428"/>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n) \le g(A)&#10;\]&#10;\end{document}&#10;"/>
  <p:tag name="FILENAME" val="txp_fig"/>
  <p:tag name="FORMAT" val="pngmono"/>
  <p:tag name="RES" val="1200"/>
  <p:tag name="BLEND" val="0"/>
  <p:tag name="TRANSPARENT" val="0"/>
  <p:tag name="TBUG" val="0"/>
  <p:tag name="ALLOWFS" val="0"/>
  <p:tag name="ORIGWIDTH" val="117"/>
  <p:tag name="PICTUREFILESIZE" val="6742"/>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2"/>
  <p:tag name="PICTUREFILESIZE" val="824"/>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B&#10;\]&#10;\end{document}&#10;"/>
  <p:tag name="FILENAME" val="txp_fig"/>
  <p:tag name="FORMAT" val="pngmono"/>
  <p:tag name="RES" val="1200"/>
  <p:tag name="BLEND" val="0"/>
  <p:tag name="TRANSPARENT" val="0"/>
  <p:tag name="TBUG" val="0"/>
  <p:tag name="ALLOWFS" val="0"/>
  <p:tag name="ORIGWIDTH" val="16"/>
  <p:tag name="PICTUREFILESIZE" val="1013"/>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g(A) = f(A)&#10;\]&#10;\end{document}&#10;"/>
  <p:tag name="FILENAME" val="txp_fig"/>
  <p:tag name="FORMAT" val="pngmono"/>
  <p:tag name="RES" val="1200"/>
  <p:tag name="BLEND" val="0"/>
  <p:tag name="TRANSPARENT" val="0"/>
  <p:tag name="TBUG" val="0"/>
  <p:tag name="ALLOWFS" val="0"/>
  <p:tag name="ORIGWIDTH" val="122"/>
  <p:tag name="PICTUREFILESIZE" val="6275"/>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A&#10;\]&#10;\end{document}&#10;"/>
  <p:tag name="FILENAME" val="txp_fig"/>
  <p:tag name="FORMAT" val="pngmono"/>
  <p:tag name="RES" val="1200"/>
  <p:tag name="BLEND" val="0"/>
  <p:tag name="TRANSPARENT" val="0"/>
  <p:tag name="TBUG" val="0"/>
  <p:tag name="ALLOWFS" val="0"/>
  <p:tag name="ORIGWIDTH" val="16"/>
  <p:tag name="PICTUREFILESIZE" val="871"/>
</p:tagLst>
</file>

<file path=ppt/theme/theme1.xml><?xml version="1.0" encoding="utf-8"?>
<a:theme xmlns:a="http://schemas.openxmlformats.org/drawingml/2006/main" name="188-anca">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Calibri"/>
            <a:cs typeface="Calibri"/>
          </a:defRPr>
        </a:defPPr>
      </a:lstStyle>
    </a:txDef>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Ch01 -- Introduction to AI</Template>
  <TotalTime>4443</TotalTime>
  <Words>2958</Words>
  <Application>Microsoft Macintosh PowerPoint</Application>
  <PresentationFormat>Widescreen</PresentationFormat>
  <Paragraphs>607</Paragraphs>
  <Slides>52</Slides>
  <Notes>15</Notes>
  <HiddenSlides>17</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Cambria Math</vt:lpstr>
      <vt:lpstr>Courier New</vt:lpstr>
      <vt:lpstr>Palatino</vt:lpstr>
      <vt:lpstr>Times</vt:lpstr>
      <vt:lpstr>Times New Roman</vt:lpstr>
      <vt:lpstr>Wingdings</vt:lpstr>
      <vt:lpstr>188-anca</vt:lpstr>
      <vt:lpstr>Artificial Intelligence </vt:lpstr>
      <vt:lpstr>Chapter Outline</vt:lpstr>
      <vt:lpstr>Recap: Search</vt:lpstr>
      <vt:lpstr>3.5 Informed (Heuristic) Search Strategies</vt:lpstr>
      <vt:lpstr>Informed Search</vt:lpstr>
      <vt:lpstr>Informed Search</vt:lpstr>
      <vt:lpstr>Search Heuristics</vt:lpstr>
      <vt:lpstr>Example: Heuristic Function</vt:lpstr>
      <vt:lpstr>Greedy best-first search </vt:lpstr>
      <vt:lpstr>Greedy best-first search </vt:lpstr>
      <vt:lpstr>Greedy best-first search </vt:lpstr>
      <vt:lpstr>Demo Contours Greedy (Pacman Small Maze)</vt:lpstr>
      <vt:lpstr>A* Search:  Minimizing the total estimated solution cost </vt:lpstr>
      <vt:lpstr>A* Search</vt:lpstr>
      <vt:lpstr>Combining UCS and Greedy</vt:lpstr>
      <vt:lpstr>When should A* terminate?</vt:lpstr>
      <vt:lpstr>Is A* Optimal?</vt:lpstr>
      <vt:lpstr>A* Conditions for optimality:  Admissibility and consistency </vt:lpstr>
      <vt:lpstr>Admissible Heuristics</vt:lpstr>
      <vt:lpstr>Admissible Heuristics</vt:lpstr>
      <vt:lpstr>Optimality of A* Tree Search</vt:lpstr>
      <vt:lpstr>Optimality of A* Tree Search: Blocking</vt:lpstr>
      <vt:lpstr>Optimality of A* Tree Search: Blocking</vt:lpstr>
      <vt:lpstr>Optimality of A* Tree Search: Blocking</vt:lpstr>
      <vt:lpstr>Optimality of A* Tree Search</vt:lpstr>
      <vt:lpstr>Properties of A* UCS vs A* Contours</vt:lpstr>
      <vt:lpstr>Video of Demo Contours (Empty)</vt:lpstr>
      <vt:lpstr>A* Applications</vt:lpstr>
      <vt:lpstr>Creating Admissible Heuristics</vt:lpstr>
      <vt:lpstr>3.6 Heuristic Functions</vt:lpstr>
      <vt:lpstr>Example: 8 Puzzle</vt:lpstr>
      <vt:lpstr>8 Puzzle I</vt:lpstr>
      <vt:lpstr>8 Puzzle II</vt:lpstr>
      <vt:lpstr>8 Puzzle III</vt:lpstr>
      <vt:lpstr>PowerPoint Presentation</vt:lpstr>
      <vt:lpstr>Semi-Lattice of Heuristics</vt:lpstr>
      <vt:lpstr>Trivial Heuristics, Dominance</vt:lpstr>
      <vt:lpstr>Graph Search</vt:lpstr>
      <vt:lpstr>Tree Search: Extra Work!</vt:lpstr>
      <vt:lpstr>Graph Search</vt:lpstr>
      <vt:lpstr>Graph Search</vt:lpstr>
      <vt:lpstr>A* Graph Search Gone Wrong?</vt:lpstr>
      <vt:lpstr>Consistency of Heuristics</vt:lpstr>
      <vt:lpstr>Optimality of A* Graph Search</vt:lpstr>
      <vt:lpstr>Optimality of A* Graph Search</vt:lpstr>
      <vt:lpstr>Optimality</vt:lpstr>
      <vt:lpstr>A*: Summary</vt:lpstr>
      <vt:lpstr>A*: Summary</vt:lpstr>
      <vt:lpstr>Tree Search Pseudo-Code</vt:lpstr>
      <vt:lpstr>Graph Search Pseudo-Code</vt:lpstr>
      <vt:lpstr>Optimality of A* Graph Search</vt:lpstr>
      <vt:lpstr>Optimality of A* Graph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dc:title>
  <dc:creator>Microsoft Office User</dc:creator>
  <cp:lastModifiedBy>Microsoft Office User</cp:lastModifiedBy>
  <cp:revision>208</cp:revision>
  <dcterms:created xsi:type="dcterms:W3CDTF">2021-02-22T20:48:42Z</dcterms:created>
  <dcterms:modified xsi:type="dcterms:W3CDTF">2022-03-07T09:43:38Z</dcterms:modified>
</cp:coreProperties>
</file>