
<file path=[Content_Types].xml><?xml version="1.0" encoding="utf-8"?>
<Types xmlns="http://schemas.openxmlformats.org/package/2006/content-types">
  <Default Extension="bin" ContentType="application/vnd.openxmlformats-officedocument.oleObject"/>
  <Default Extension="jpe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8" r:id="rId2"/>
    <p:sldId id="257" r:id="rId3"/>
    <p:sldId id="487" r:id="rId4"/>
    <p:sldId id="472" r:id="rId5"/>
    <p:sldId id="491" r:id="rId6"/>
    <p:sldId id="490" r:id="rId7"/>
    <p:sldId id="511" r:id="rId8"/>
    <p:sldId id="492" r:id="rId9"/>
    <p:sldId id="493" r:id="rId10"/>
    <p:sldId id="489" r:id="rId11"/>
    <p:sldId id="494" r:id="rId12"/>
    <p:sldId id="269" r:id="rId13"/>
    <p:sldId id="495" r:id="rId14"/>
    <p:sldId id="272" r:id="rId15"/>
    <p:sldId id="319" r:id="rId16"/>
    <p:sldId id="512" r:id="rId17"/>
    <p:sldId id="369" r:id="rId18"/>
    <p:sldId id="392" r:id="rId19"/>
    <p:sldId id="260" r:id="rId20"/>
    <p:sldId id="463" r:id="rId21"/>
    <p:sldId id="497" r:id="rId22"/>
    <p:sldId id="498" r:id="rId23"/>
    <p:sldId id="500" r:id="rId24"/>
    <p:sldId id="501" r:id="rId25"/>
    <p:sldId id="502" r:id="rId26"/>
    <p:sldId id="503" r:id="rId27"/>
    <p:sldId id="504" r:id="rId28"/>
    <p:sldId id="505" r:id="rId29"/>
    <p:sldId id="435" r:id="rId30"/>
    <p:sldId id="445" r:id="rId31"/>
    <p:sldId id="427" r:id="rId32"/>
    <p:sldId id="449" r:id="rId33"/>
    <p:sldId id="499" r:id="rId3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342892" algn="l" rtl="0" fontAlgn="base">
      <a:spcBef>
        <a:spcPct val="0"/>
      </a:spcBef>
      <a:spcAft>
        <a:spcPct val="0"/>
      </a:spcAft>
      <a:defRPr kern="1200">
        <a:solidFill>
          <a:schemeClr val="tx1"/>
        </a:solidFill>
        <a:latin typeface="Arial" charset="0"/>
        <a:ea typeface="+mn-ea"/>
        <a:cs typeface="+mn-cs"/>
      </a:defRPr>
    </a:lvl2pPr>
    <a:lvl3pPr marL="685783" algn="l" rtl="0" fontAlgn="base">
      <a:spcBef>
        <a:spcPct val="0"/>
      </a:spcBef>
      <a:spcAft>
        <a:spcPct val="0"/>
      </a:spcAft>
      <a:defRPr kern="1200">
        <a:solidFill>
          <a:schemeClr val="tx1"/>
        </a:solidFill>
        <a:latin typeface="Arial" charset="0"/>
        <a:ea typeface="+mn-ea"/>
        <a:cs typeface="+mn-cs"/>
      </a:defRPr>
    </a:lvl3pPr>
    <a:lvl4pPr marL="1028675" algn="l" rtl="0" fontAlgn="base">
      <a:spcBef>
        <a:spcPct val="0"/>
      </a:spcBef>
      <a:spcAft>
        <a:spcPct val="0"/>
      </a:spcAft>
      <a:defRPr kern="1200">
        <a:solidFill>
          <a:schemeClr val="tx1"/>
        </a:solidFill>
        <a:latin typeface="Arial" charset="0"/>
        <a:ea typeface="+mn-ea"/>
        <a:cs typeface="+mn-cs"/>
      </a:defRPr>
    </a:lvl4pPr>
    <a:lvl5pPr marL="1371566" algn="l" rtl="0" fontAlgn="base">
      <a:spcBef>
        <a:spcPct val="0"/>
      </a:spcBef>
      <a:spcAft>
        <a:spcPct val="0"/>
      </a:spcAft>
      <a:defRPr kern="1200">
        <a:solidFill>
          <a:schemeClr val="tx1"/>
        </a:solidFill>
        <a:latin typeface="Arial" charset="0"/>
        <a:ea typeface="+mn-ea"/>
        <a:cs typeface="+mn-cs"/>
      </a:defRPr>
    </a:lvl5pPr>
    <a:lvl6pPr marL="1714457" algn="l" defTabSz="685783" rtl="0" eaLnBrk="1" latinLnBrk="0" hangingPunct="1">
      <a:defRPr kern="1200">
        <a:solidFill>
          <a:schemeClr val="tx1"/>
        </a:solidFill>
        <a:latin typeface="Arial" charset="0"/>
        <a:ea typeface="+mn-ea"/>
        <a:cs typeface="+mn-cs"/>
      </a:defRPr>
    </a:lvl6pPr>
    <a:lvl7pPr marL="2057348" algn="l" defTabSz="685783" rtl="0" eaLnBrk="1" latinLnBrk="0" hangingPunct="1">
      <a:defRPr kern="1200">
        <a:solidFill>
          <a:schemeClr val="tx1"/>
        </a:solidFill>
        <a:latin typeface="Arial" charset="0"/>
        <a:ea typeface="+mn-ea"/>
        <a:cs typeface="+mn-cs"/>
      </a:defRPr>
    </a:lvl7pPr>
    <a:lvl8pPr marL="2400240" algn="l" defTabSz="685783" rtl="0" eaLnBrk="1" latinLnBrk="0" hangingPunct="1">
      <a:defRPr kern="1200">
        <a:solidFill>
          <a:schemeClr val="tx1"/>
        </a:solidFill>
        <a:latin typeface="Arial" charset="0"/>
        <a:ea typeface="+mn-ea"/>
        <a:cs typeface="+mn-cs"/>
      </a:defRPr>
    </a:lvl8pPr>
    <a:lvl9pPr marL="2743132" algn="l" defTabSz="68578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9"/>
    <p:restoredTop sz="85529"/>
  </p:normalViewPr>
  <p:slideViewPr>
    <p:cSldViewPr snapToGrid="0" snapToObjects="1">
      <p:cViewPr varScale="1">
        <p:scale>
          <a:sx n="133" d="100"/>
          <a:sy n="133" d="100"/>
        </p:scale>
        <p:origin x="6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44948-EFC0-0744-8191-C9024B4FC43A}" type="datetimeFigureOut">
              <a:rPr lang="en-US" smtClean="0"/>
              <a:t>2/22/22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0E4A3-7B0E-0846-88F7-869E2B912B36}" type="slidenum">
              <a:rPr lang="en-US" smtClean="0"/>
              <a:t>‹#›</a:t>
            </a:fld>
            <a:endParaRPr lang="en-US"/>
          </a:p>
        </p:txBody>
      </p:sp>
    </p:spTree>
    <p:extLst>
      <p:ext uri="{BB962C8B-B14F-4D97-AF65-F5344CB8AC3E}">
        <p14:creationId xmlns:p14="http://schemas.microsoft.com/office/powerpoint/2010/main" val="20793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ct val="50000"/>
              </a:spcBef>
            </a:pPr>
            <a:r>
              <a:rPr lang="en-US" sz="1200" dirty="0">
                <a:latin typeface="+mn-lt"/>
                <a:cs typeface="Calibri"/>
              </a:rPr>
              <a:t>[These slides adopted from Dan Klein and Pieter </a:t>
            </a:r>
            <a:r>
              <a:rPr lang="en-US" sz="1200" dirty="0" err="1">
                <a:latin typeface="+mn-lt"/>
                <a:cs typeface="Calibri"/>
              </a:rPr>
              <a:t>Abbeel</a:t>
            </a:r>
            <a:r>
              <a:rPr lang="en-US" sz="1200" dirty="0">
                <a:latin typeface="+mn-lt"/>
                <a:cs typeface="Calibri"/>
              </a:rPr>
              <a:t> at UC Berkeley </a:t>
            </a:r>
            <a:r>
              <a:rPr lang="en-US" sz="1200" i="1" dirty="0" err="1">
                <a:solidFill>
                  <a:srgbClr val="0046FF"/>
                </a:solidFill>
              </a:rPr>
              <a:t>ai.berkeley.edu</a:t>
            </a:r>
            <a:r>
              <a:rPr lang="en-US" sz="1200" dirty="0">
                <a:latin typeface="+mn-lt"/>
                <a:cs typeface="Calibri"/>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900" baseline="0" dirty="0"/>
              <a:t>Build agents that plans ahead. Act rationally.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2024420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3204B4"/>
                </a:solidFill>
              </a:rPr>
              <a:t>(The ordering of the nodes in FRINGE defines the search strategy)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computer science, fringe search is </a:t>
            </a:r>
            <a:r>
              <a:rPr lang="en-US" sz="1200" b="1" i="0" kern="1200" dirty="0">
                <a:solidFill>
                  <a:schemeClr val="tx1"/>
                </a:solidFill>
                <a:effectLst/>
                <a:latin typeface="+mn-lt"/>
                <a:ea typeface="+mn-ea"/>
                <a:cs typeface="+mn-cs"/>
              </a:rPr>
              <a:t>a graph search algorithm that finds the least-cost path from a given initial node to one goal node</a:t>
            </a:r>
            <a:r>
              <a:rPr lang="en-US" sz="1200" b="0" i="0" kern="1200" dirty="0">
                <a:solidFill>
                  <a:schemeClr val="tx1"/>
                </a:solidFill>
                <a:effectLst/>
                <a:latin typeface="+mn-lt"/>
                <a:ea typeface="+mn-ea"/>
                <a:cs typeface="+mn-cs"/>
              </a:rPr>
              <a:t>. In essence, fringe search is a middle ground between A* and the iterative deepening A* variant (IDA*).</a:t>
            </a:r>
            <a:endParaRPr lang="en-US" dirty="0"/>
          </a:p>
        </p:txBody>
      </p:sp>
      <p:sp>
        <p:nvSpPr>
          <p:cNvPr id="4" name="Slide Number Placeholder 3"/>
          <p:cNvSpPr>
            <a:spLocks noGrp="1"/>
          </p:cNvSpPr>
          <p:nvPr>
            <p:ph type="sldNum" sz="quarter" idx="5"/>
          </p:nvPr>
        </p:nvSpPr>
        <p:spPr/>
        <p:txBody>
          <a:bodyPr/>
          <a:lstStyle/>
          <a:p>
            <a:fld id="{90E0E4A3-7B0E-0846-88F7-869E2B912B36}" type="slidenum">
              <a:rPr lang="en-US" smtClean="0"/>
              <a:t>17</a:t>
            </a:fld>
            <a:endParaRPr lang="en-US"/>
          </a:p>
        </p:txBody>
      </p:sp>
    </p:spTree>
    <p:extLst>
      <p:ext uri="{BB962C8B-B14F-4D97-AF65-F5344CB8AC3E}">
        <p14:creationId xmlns:p14="http://schemas.microsoft.com/office/powerpoint/2010/main" val="743722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Abstraction. Useful for later topics.</a:t>
            </a:r>
            <a:endParaRPr lang="en-US" dirty="0"/>
          </a:p>
          <a:p>
            <a:r>
              <a:rPr lang="en-US" dirty="0"/>
              <a:t>Goal test – sometimes</a:t>
            </a:r>
            <a:r>
              <a:rPr lang="en-US" baseline="0" dirty="0"/>
              <a:t> more than one state that satisfies having achieved the goal, for example, “eat all the dots”</a:t>
            </a:r>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18</a:t>
            </a:fld>
            <a:endParaRPr lang="en-US"/>
          </a:p>
        </p:txBody>
      </p:sp>
    </p:spTree>
    <p:extLst>
      <p:ext uri="{BB962C8B-B14F-4D97-AF65-F5344CB8AC3E}">
        <p14:creationId xmlns:p14="http://schemas.microsoft.com/office/powerpoint/2010/main" val="3246232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20</a:t>
            </a:fld>
            <a:endParaRPr lang="en-US"/>
          </a:p>
        </p:txBody>
      </p:sp>
    </p:spTree>
    <p:extLst>
      <p:ext uri="{BB962C8B-B14F-4D97-AF65-F5344CB8AC3E}">
        <p14:creationId xmlns:p14="http://schemas.microsoft.com/office/powerpoint/2010/main" val="224655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21</a:t>
            </a:fld>
            <a:endParaRPr lang="en-US"/>
          </a:p>
        </p:txBody>
      </p:sp>
    </p:spTree>
    <p:extLst>
      <p:ext uri="{BB962C8B-B14F-4D97-AF65-F5344CB8AC3E}">
        <p14:creationId xmlns:p14="http://schemas.microsoft.com/office/powerpoint/2010/main" val="107566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gas,</a:t>
            </a:r>
            <a:r>
              <a:rPr lang="en-US" baseline="0" dirty="0"/>
              <a:t> accidents, time of day, etc.</a:t>
            </a:r>
          </a:p>
          <a:p>
            <a:r>
              <a:rPr lang="en-US" dirty="0"/>
              <a:t>Bit of art</a:t>
            </a:r>
            <a:r>
              <a:rPr lang="en-US" baseline="0" dirty="0"/>
              <a:t> figuring out state space, etc.</a:t>
            </a:r>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28</a:t>
            </a:fld>
            <a:endParaRPr lang="en-US"/>
          </a:p>
        </p:txBody>
      </p:sp>
    </p:spTree>
    <p:extLst>
      <p:ext uri="{BB962C8B-B14F-4D97-AF65-F5344CB8AC3E}">
        <p14:creationId xmlns:p14="http://schemas.microsoft.com/office/powerpoint/2010/main" val="4051755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gas,</a:t>
            </a:r>
            <a:r>
              <a:rPr lang="en-US" baseline="0" dirty="0"/>
              <a:t> accidents, time of day, etc.</a:t>
            </a:r>
          </a:p>
          <a:p>
            <a:r>
              <a:rPr lang="en-US" dirty="0"/>
              <a:t>Bit of art</a:t>
            </a:r>
            <a:r>
              <a:rPr lang="en-US" baseline="0" dirty="0"/>
              <a:t> figuring out state space, etc.</a:t>
            </a:r>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29</a:t>
            </a:fld>
            <a:endParaRPr lang="en-US"/>
          </a:p>
        </p:txBody>
      </p:sp>
    </p:spTree>
    <p:extLst>
      <p:ext uri="{BB962C8B-B14F-4D97-AF65-F5344CB8AC3E}">
        <p14:creationId xmlns:p14="http://schemas.microsoft.com/office/powerpoint/2010/main" val="234536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Wrong example for “eat-all-dots”: (x, y, dot count). Need bool.</a:t>
            </a:r>
          </a:p>
          <a:p>
            <a:r>
              <a:rPr lang="en-US" dirty="0"/>
              <a:t>World</a:t>
            </a:r>
            <a:r>
              <a:rPr lang="en-US" baseline="0" dirty="0"/>
              <a:t> &gt;= State</a:t>
            </a:r>
            <a:endParaRPr lang="en-US" dirty="0"/>
          </a:p>
          <a:p>
            <a:r>
              <a:rPr lang="en-US" dirty="0"/>
              <a:t>Walls? Part of successor.</a:t>
            </a:r>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30</a:t>
            </a:fld>
            <a:endParaRPr lang="en-US"/>
          </a:p>
        </p:txBody>
      </p:sp>
    </p:spTree>
    <p:extLst>
      <p:ext uri="{BB962C8B-B14F-4D97-AF65-F5344CB8AC3E}">
        <p14:creationId xmlns:p14="http://schemas.microsoft.com/office/powerpoint/2010/main" val="24824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38113" y="768350"/>
            <a:ext cx="6823075" cy="3838575"/>
          </a:xfrm>
          <a:ln/>
        </p:spPr>
      </p:sp>
      <p:sp>
        <p:nvSpPr>
          <p:cNvPr id="50179" name="Notes Placeholder 2"/>
          <p:cNvSpPr>
            <a:spLocks noGrp="1"/>
          </p:cNvSpPr>
          <p:nvPr>
            <p:ph type="body" idx="1"/>
          </p:nvPr>
        </p:nvSpPr>
        <p:spPr>
          <a:noFill/>
          <a:ln/>
        </p:spPr>
        <p:txBody>
          <a:bodyPr/>
          <a:lstStyle/>
          <a:p>
            <a:r>
              <a:rPr lang="en-US" dirty="0">
                <a:latin typeface="Arial" charset="0"/>
              </a:rPr>
              <a:t>12x10 grid</a:t>
            </a:r>
          </a:p>
          <a:p>
            <a:endParaRPr lang="en-US" dirty="0">
              <a:latin typeface="Arial" charset="0"/>
            </a:endParaRPr>
          </a:p>
        </p:txBody>
      </p:sp>
      <p:sp>
        <p:nvSpPr>
          <p:cNvPr id="49156" name="Slide Number Placeholder 3"/>
          <p:cNvSpPr>
            <a:spLocks noGrp="1"/>
          </p:cNvSpPr>
          <p:nvPr>
            <p:ph type="sldNum" sz="quarter" idx="5"/>
          </p:nvPr>
        </p:nvSpPr>
        <p:spPr/>
        <p:txBody>
          <a:bodyPr/>
          <a:lstStyle/>
          <a:p>
            <a:pPr defTabSz="965200">
              <a:defRPr/>
            </a:pPr>
            <a:fld id="{041C6AE4-F625-4A1A-A100-707641139ACC}" type="slidenum">
              <a:rPr lang="en-US" smtClean="0"/>
              <a:pPr defTabSz="965200">
                <a:defRPr/>
              </a:pPr>
              <a:t>31</a:t>
            </a:fld>
            <a:endParaRPr lang="en-US"/>
          </a:p>
        </p:txBody>
      </p:sp>
    </p:spTree>
    <p:extLst>
      <p:ext uri="{BB962C8B-B14F-4D97-AF65-F5344CB8AC3E}">
        <p14:creationId xmlns:p14="http://schemas.microsoft.com/office/powerpoint/2010/main" val="717495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Eat power pellets.</a:t>
            </a:r>
            <a:r>
              <a:rPr lang="en-US" dirty="0"/>
              <a:t> Ignore</a:t>
            </a:r>
            <a:r>
              <a:rPr lang="en-US" baseline="0" dirty="0"/>
              <a:t> ghost reset. What do you need in state space?</a:t>
            </a:r>
          </a:p>
          <a:p>
            <a:r>
              <a:rPr lang="en-US" dirty="0"/>
              <a:t>Do you need</a:t>
            </a:r>
            <a:r>
              <a:rPr lang="en-US" baseline="0" dirty="0"/>
              <a:t> ghost positions?</a:t>
            </a:r>
          </a:p>
          <a:p>
            <a:r>
              <a:rPr lang="en-US" baseline="0" dirty="0"/>
              <a:t>What’s in the state vs. successor function?</a:t>
            </a:r>
          </a:p>
          <a:p>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32</a:t>
            </a:fld>
            <a:endParaRPr lang="en-US"/>
          </a:p>
        </p:txBody>
      </p:sp>
    </p:spTree>
    <p:extLst>
      <p:ext uri="{BB962C8B-B14F-4D97-AF65-F5344CB8AC3E}">
        <p14:creationId xmlns:p14="http://schemas.microsoft.com/office/powerpoint/2010/main" val="13420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a:t>
            </a:r>
            <a:r>
              <a:rPr lang="en-US" baseline="0" dirty="0"/>
              <a:t> you have seen before.</a:t>
            </a:r>
          </a:p>
          <a:p>
            <a:r>
              <a:rPr lang="en-US" dirty="0"/>
              <a:t>General theme</a:t>
            </a:r>
            <a:r>
              <a:rPr lang="en-US" baseline="0" dirty="0"/>
              <a:t> in the class:</a:t>
            </a:r>
          </a:p>
          <a:p>
            <a:r>
              <a:rPr lang="en-US" baseline="0" dirty="0"/>
              <a:t>A goal we have in mind.</a:t>
            </a:r>
          </a:p>
          <a:p>
            <a:r>
              <a:rPr lang="en-US" baseline="0" dirty="0"/>
              <a:t>A mathematical abstraction to formalize this</a:t>
            </a:r>
          </a:p>
          <a:p>
            <a:r>
              <a:rPr lang="en-US" baseline="0" dirty="0"/>
              <a:t>Algorithms that operate on these abstractions</a:t>
            </a:r>
            <a:endParaRPr lang="en-US" dirty="0"/>
          </a:p>
          <a:p>
            <a:endParaRPr lang="en-US" baseline="0" dirty="0"/>
          </a:p>
          <a:p>
            <a:r>
              <a:rPr lang="en-US" dirty="0"/>
              <a:t>Unified</a:t>
            </a:r>
            <a:r>
              <a:rPr lang="en-US" baseline="0" dirty="0"/>
              <a:t> formalism leading to A* search (search guided by heuristic)</a:t>
            </a:r>
            <a:endParaRPr lang="en-US" dirty="0"/>
          </a:p>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2</a:t>
            </a:fld>
            <a:endParaRPr lang="en-US"/>
          </a:p>
        </p:txBody>
      </p:sp>
    </p:spTree>
    <p:extLst>
      <p:ext uri="{BB962C8B-B14F-4D97-AF65-F5344CB8AC3E}">
        <p14:creationId xmlns:p14="http://schemas.microsoft.com/office/powerpoint/2010/main" val="17419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Fall;</a:t>
            </a:r>
            <a:r>
              <a:rPr lang="en-US" baseline="0" dirty="0"/>
              <a:t> bad idea; </a:t>
            </a:r>
          </a:p>
          <a:p>
            <a:r>
              <a:rPr lang="en-US" dirty="0"/>
              <a:t>Reflex – </a:t>
            </a:r>
            <a:r>
              <a:rPr lang="en-US" b="1" dirty="0"/>
              <a:t>lookup</a:t>
            </a:r>
            <a:r>
              <a:rPr lang="en-US" baseline="0" dirty="0"/>
              <a:t> from state to action. Don’t consider the future consequences of your actions</a:t>
            </a:r>
            <a:endParaRPr lang="en-US" dirty="0"/>
          </a:p>
          <a:p>
            <a:r>
              <a:rPr lang="en-US" dirty="0"/>
              <a:t>Examples: blinking your eye (not using your entire thinking capabilities),</a:t>
            </a:r>
            <a:r>
              <a:rPr lang="en-US" baseline="0" dirty="0"/>
              <a:t> vacuum cleaner moving towards nearest dirt</a:t>
            </a:r>
          </a:p>
          <a:p>
            <a:r>
              <a:rPr lang="en-US" baseline="0" dirty="0"/>
              <a:t>Can a reflex agent be rational?</a:t>
            </a:r>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3</a:t>
            </a:fld>
            <a:endParaRPr lang="en-US"/>
          </a:p>
        </p:txBody>
      </p:sp>
    </p:spTree>
    <p:extLst>
      <p:ext uri="{BB962C8B-B14F-4D97-AF65-F5344CB8AC3E}">
        <p14:creationId xmlns:p14="http://schemas.microsoft.com/office/powerpoint/2010/main" val="2347584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L2D1</a:t>
            </a:r>
          </a:p>
          <a:p>
            <a:r>
              <a:rPr lang="en-US" dirty="0"/>
              <a:t>Move in</a:t>
            </a:r>
            <a:r>
              <a:rPr lang="en-US" baseline="0" dirty="0"/>
              <a:t> the direction of the nearest uneaten dot. You can think ahead all you want, still end up doing the same thing.</a:t>
            </a:r>
          </a:p>
          <a:p>
            <a:r>
              <a:rPr lang="en-US" baseline="0" dirty="0"/>
              <a:t>Can be rational. </a:t>
            </a:r>
          </a:p>
          <a:p>
            <a:endParaRPr lang="en-US" baseline="0" dirty="0"/>
          </a:p>
          <a:p>
            <a:r>
              <a:rPr lang="en-US" dirty="0"/>
              <a:t>L2D2</a:t>
            </a:r>
          </a:p>
          <a:p>
            <a:r>
              <a:rPr lang="en-US" dirty="0"/>
              <a:t>NO planning. Wall</a:t>
            </a:r>
            <a:r>
              <a:rPr lang="en-US" baseline="0" dirty="0"/>
              <a:t> between you and nearest dot?</a:t>
            </a:r>
          </a:p>
          <a:p>
            <a:r>
              <a:rPr lang="en-US" dirty="0"/>
              <a:t>Reflex</a:t>
            </a:r>
            <a:r>
              <a:rPr lang="en-US" baseline="0" dirty="0"/>
              <a:t> agents not generally optimal, but they can be depending on circumstance.</a:t>
            </a:r>
          </a:p>
          <a:p>
            <a:r>
              <a:rPr lang="en-US" baseline="0" dirty="0"/>
              <a:t>Optimality is not defined by algorithm, but by rational behavior.</a:t>
            </a:r>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4</a:t>
            </a:fld>
            <a:endParaRPr lang="en-US"/>
          </a:p>
        </p:txBody>
      </p:sp>
    </p:spTree>
    <p:extLst>
      <p:ext uri="{BB962C8B-B14F-4D97-AF65-F5344CB8AC3E}">
        <p14:creationId xmlns:p14="http://schemas.microsoft.com/office/powerpoint/2010/main" val="361290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Fall;</a:t>
            </a:r>
            <a:r>
              <a:rPr lang="en-US" baseline="0" dirty="0"/>
              <a:t> bad idea; </a:t>
            </a:r>
          </a:p>
          <a:p>
            <a:r>
              <a:rPr lang="en-US" dirty="0"/>
              <a:t>Reflex – </a:t>
            </a:r>
            <a:r>
              <a:rPr lang="en-US" b="1" dirty="0"/>
              <a:t>lookup</a:t>
            </a:r>
            <a:r>
              <a:rPr lang="en-US" baseline="0" dirty="0"/>
              <a:t> from state to action. Don’t consider the future consequences of your actions</a:t>
            </a:r>
            <a:endParaRPr lang="en-US" dirty="0"/>
          </a:p>
          <a:p>
            <a:r>
              <a:rPr lang="en-US" dirty="0"/>
              <a:t>Examples: blinking your eye (not using your entire thinking capabilities),</a:t>
            </a:r>
            <a:r>
              <a:rPr lang="en-US" baseline="0" dirty="0"/>
              <a:t> vacuum cleaner moving towards nearest dirt</a:t>
            </a:r>
          </a:p>
          <a:p>
            <a:r>
              <a:rPr lang="en-US" baseline="0" dirty="0"/>
              <a:t>Can a reflex agent be rational?</a:t>
            </a:r>
            <a:endParaRPr lang="en-US" dirty="0"/>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5</a:t>
            </a:fld>
            <a:endParaRPr lang="en-US"/>
          </a:p>
        </p:txBody>
      </p:sp>
    </p:spTree>
    <p:extLst>
      <p:ext uri="{BB962C8B-B14F-4D97-AF65-F5344CB8AC3E}">
        <p14:creationId xmlns:p14="http://schemas.microsoft.com/office/powerpoint/2010/main" val="227745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6</a:t>
            </a:fld>
            <a:endParaRPr lang="en-US"/>
          </a:p>
        </p:txBody>
      </p:sp>
    </p:spTree>
    <p:extLst>
      <p:ext uri="{BB962C8B-B14F-4D97-AF65-F5344CB8AC3E}">
        <p14:creationId xmlns:p14="http://schemas.microsoft.com/office/powerpoint/2010/main" val="640368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solidFill>
                  <a:srgbClr val="0070C0"/>
                </a:solidFill>
              </a:rPr>
              <a:t>Fully observable: </a:t>
            </a:r>
            <a:r>
              <a:rPr lang="en-US" dirty="0"/>
              <a:t>The agent's sensors give it access to the complete state of the environment at each point in time</a:t>
            </a:r>
            <a:endParaRPr lang="en-US" b="1" dirty="0">
              <a:solidFill>
                <a:srgbClr val="0070C0"/>
              </a:solidFill>
            </a:endParaRPr>
          </a:p>
          <a:p>
            <a:pPr algn="just"/>
            <a:r>
              <a:rPr lang="en-US" b="1" dirty="0">
                <a:solidFill>
                  <a:srgbClr val="0070C0"/>
                </a:solidFill>
              </a:rPr>
              <a:t>Deterministic: </a:t>
            </a:r>
            <a:r>
              <a:rPr lang="en-US" dirty="0"/>
              <a:t>The next state of the environment is completely determined by the current state and the agent’s action</a:t>
            </a:r>
            <a:endParaRPr lang="en-US" b="1" dirty="0">
              <a:solidFill>
                <a:srgbClr val="0070C0"/>
              </a:solidFill>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b="1" dirty="0">
                <a:solidFill>
                  <a:srgbClr val="0070C0"/>
                </a:solidFill>
              </a:rPr>
              <a:t>Sequential: </a:t>
            </a:r>
            <a:r>
              <a:rPr lang="en-US" dirty="0"/>
              <a:t>The </a:t>
            </a:r>
            <a:r>
              <a:rPr lang="en-US" sz="1200" kern="1200" dirty="0">
                <a:solidFill>
                  <a:schemeClr val="tx1"/>
                </a:solidFill>
                <a:effectLst/>
                <a:latin typeface="Arial" pitchFamily="34" charset="0"/>
                <a:ea typeface="+mn-ea"/>
                <a:cs typeface="+mn-cs"/>
              </a:rPr>
              <a:t>he current decision could affect all future decisions. i.e. the can have long-term consequences</a:t>
            </a:r>
            <a:endParaRPr lang="en-US" b="1" dirty="0">
              <a:solidFill>
                <a:srgbClr val="0070C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solidFill>
                  <a:srgbClr val="0070C0"/>
                </a:solidFill>
              </a:rPr>
              <a:t>Discrete: </a:t>
            </a:r>
            <a:r>
              <a:rPr lang="en-US" dirty="0"/>
              <a:t>The environment provides a fixed number of distinct percepts, actions, and environment states</a:t>
            </a:r>
          </a:p>
          <a:p>
            <a:endParaRPr lang="en-US" dirty="0"/>
          </a:p>
        </p:txBody>
      </p:sp>
      <p:sp>
        <p:nvSpPr>
          <p:cNvPr id="4" name="Slide Number Placeholder 3"/>
          <p:cNvSpPr>
            <a:spLocks noGrp="1"/>
          </p:cNvSpPr>
          <p:nvPr>
            <p:ph type="sldNum" sz="quarter" idx="5"/>
          </p:nvPr>
        </p:nvSpPr>
        <p:spPr/>
        <p:txBody>
          <a:bodyPr/>
          <a:lstStyle/>
          <a:p>
            <a:pPr>
              <a:defRPr/>
            </a:pPr>
            <a:fld id="{16AD5590-9C90-486D-8FA8-38179D6EA4CC}" type="slidenum">
              <a:rPr lang="en-US" smtClean="0"/>
              <a:pPr>
                <a:defRPr/>
              </a:pPr>
              <a:t>10</a:t>
            </a:fld>
            <a:endParaRPr lang="en-US"/>
          </a:p>
        </p:txBody>
      </p:sp>
    </p:spTree>
    <p:extLst>
      <p:ext uri="{BB962C8B-B14F-4D97-AF65-F5344CB8AC3E}">
        <p14:creationId xmlns:p14="http://schemas.microsoft.com/office/powerpoint/2010/main" val="339182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dirty="0">
                <a:solidFill>
                  <a:srgbClr val="0C0C12"/>
                </a:solidFill>
              </a:rPr>
              <a:t>(</a:t>
            </a:r>
            <a:r>
              <a:rPr lang="en-US" altLang="zh-TW" sz="1200" b="1" i="1" u="sng" dirty="0">
                <a:solidFill>
                  <a:srgbClr val="0C0C12"/>
                </a:solidFill>
              </a:rPr>
              <a:t>successor functions</a:t>
            </a:r>
            <a:r>
              <a:rPr lang="en-US" altLang="zh-TW" sz="1200" u="sng" dirty="0">
                <a:solidFill>
                  <a:srgbClr val="0C0C12"/>
                </a:solidFill>
              </a:rPr>
              <a:t>): </a:t>
            </a:r>
            <a:r>
              <a:rPr lang="en-US" altLang="zh-TW" sz="1200" dirty="0">
                <a:solidFill>
                  <a:srgbClr val="0C0C12"/>
                </a:solidFill>
              </a:rPr>
              <a:t>refer to any state reachable from given state by a single action </a:t>
            </a:r>
          </a:p>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12</a:t>
            </a:fld>
            <a:endParaRPr lang="en-US"/>
          </a:p>
        </p:txBody>
      </p:sp>
    </p:spTree>
    <p:extLst>
      <p:ext uri="{BB962C8B-B14F-4D97-AF65-F5344CB8AC3E}">
        <p14:creationId xmlns:p14="http://schemas.microsoft.com/office/powerpoint/2010/main" val="452199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TW" sz="2800" dirty="0">
                <a:solidFill>
                  <a:srgbClr val="0C0C12"/>
                </a:solidFill>
              </a:rPr>
              <a:t>The </a:t>
            </a:r>
            <a:r>
              <a:rPr lang="en-US" altLang="zh-TW" sz="2800" b="1" i="1" u="sng" dirty="0">
                <a:solidFill>
                  <a:srgbClr val="0C0C12"/>
                </a:solidFill>
              </a:rPr>
              <a:t>goal test</a:t>
            </a:r>
            <a:r>
              <a:rPr lang="en-US" altLang="zh-TW" sz="2800" dirty="0">
                <a:solidFill>
                  <a:srgbClr val="0C0C12"/>
                </a:solidFill>
              </a:rPr>
              <a:t> </a:t>
            </a:r>
          </a:p>
          <a:p>
            <a:pPr lvl="1" eaLnBrk="1" hangingPunct="1"/>
            <a:r>
              <a:rPr lang="en-US" altLang="zh-TW" sz="2400" dirty="0">
                <a:solidFill>
                  <a:srgbClr val="0C0C12"/>
                </a:solidFill>
              </a:rPr>
              <a:t>Applied to the current state to test i</a:t>
            </a:r>
            <a:r>
              <a:rPr lang="en-US" altLang="zh-TW" sz="2000" dirty="0">
                <a:solidFill>
                  <a:srgbClr val="0C0C12"/>
                </a:solidFill>
              </a:rPr>
              <a:t>f the agent is in its goal </a:t>
            </a:r>
          </a:p>
          <a:p>
            <a:pPr lvl="1" eaLnBrk="1" hangingPunct="1">
              <a:buFont typeface="Wingdings" pitchFamily="2" charset="2"/>
              <a:buNone/>
            </a:pPr>
            <a:r>
              <a:rPr lang="en-US" altLang="zh-TW" sz="2400" dirty="0">
                <a:solidFill>
                  <a:srgbClr val="0C0C12"/>
                </a:solidFill>
              </a:rPr>
              <a:t>-Sometimes there is an explicit set of possible goal states. (example: in Amman).</a:t>
            </a:r>
          </a:p>
          <a:p>
            <a:pPr lvl="1" eaLnBrk="1" hangingPunct="1">
              <a:buFont typeface="Wingdings" pitchFamily="2" charset="2"/>
              <a:buNone/>
            </a:pPr>
            <a:r>
              <a:rPr lang="en-US" altLang="zh-TW" sz="2400" dirty="0">
                <a:solidFill>
                  <a:srgbClr val="0C0C12"/>
                </a:solidFill>
              </a:rPr>
              <a:t>-Sometimes the goal is described by the properties </a:t>
            </a:r>
            <a:r>
              <a:rPr lang="en-US" altLang="zh-TW" sz="2000" dirty="0">
                <a:solidFill>
                  <a:srgbClr val="0C0C12"/>
                </a:solidFill>
              </a:rPr>
              <a:t>instead of stating explicitly the set of states</a:t>
            </a:r>
          </a:p>
          <a:p>
            <a:endParaRPr lang="en-US" dirty="0"/>
          </a:p>
        </p:txBody>
      </p:sp>
      <p:sp>
        <p:nvSpPr>
          <p:cNvPr id="4" name="Slide Number Placeholder 3"/>
          <p:cNvSpPr>
            <a:spLocks noGrp="1"/>
          </p:cNvSpPr>
          <p:nvPr>
            <p:ph type="sldNum" sz="quarter" idx="5"/>
          </p:nvPr>
        </p:nvSpPr>
        <p:spPr/>
        <p:txBody>
          <a:bodyPr/>
          <a:lstStyle/>
          <a:p>
            <a:fld id="{D1B7D7D9-C3C0-D04B-9D33-145FC2C6BD29}" type="slidenum">
              <a:rPr lang="en-US" smtClean="0"/>
              <a:t>13</a:t>
            </a:fld>
            <a:endParaRPr lang="en-US"/>
          </a:p>
        </p:txBody>
      </p:sp>
    </p:spTree>
    <p:extLst>
      <p:ext uri="{BB962C8B-B14F-4D97-AF65-F5344CB8AC3E}">
        <p14:creationId xmlns:p14="http://schemas.microsoft.com/office/powerpoint/2010/main" val="459452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fld id="{89C4D712-333A-DD42-8907-FC5DB806642E}" type="datetimeFigureOut">
              <a:rPr lang="en-US" smtClean="0"/>
              <a:t>2/22/22</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19602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126694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344154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7994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867"/>
            </a:lvl2pPr>
            <a:lvl3pPr marL="914354" indent="0">
              <a:buNone/>
              <a:defRPr sz="1600"/>
            </a:lvl3pPr>
            <a:lvl4pPr marL="1371532" indent="0">
              <a:buNone/>
              <a:defRPr sz="1467"/>
            </a:lvl4pPr>
            <a:lvl5pPr marL="1828709" indent="0">
              <a:buNone/>
              <a:defRPr sz="1467"/>
            </a:lvl5pPr>
            <a:lvl6pPr marL="2285886" indent="0">
              <a:buNone/>
              <a:defRPr sz="1467"/>
            </a:lvl6pPr>
            <a:lvl7pPr marL="2743062" indent="0">
              <a:buNone/>
              <a:defRPr sz="1467"/>
            </a:lvl7pPr>
            <a:lvl8pPr marL="3200240" indent="0">
              <a:buNone/>
              <a:defRPr sz="1467"/>
            </a:lvl8pPr>
            <a:lvl9pPr marL="3657418" indent="0">
              <a:buNone/>
              <a:defRPr sz="146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62314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267567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867"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867"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163177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61999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62009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67"/>
            </a:lvl1pPr>
            <a:lvl2pPr marL="457178" indent="0">
              <a:buNone/>
              <a:defRPr sz="1200"/>
            </a:lvl2pPr>
            <a:lvl3pPr marL="914354" indent="0">
              <a:buNone/>
              <a:defRPr sz="1067"/>
            </a:lvl3pPr>
            <a:lvl4pPr marL="1371532" indent="0">
              <a:buNone/>
              <a:defRPr sz="933"/>
            </a:lvl4pPr>
            <a:lvl5pPr marL="1828709" indent="0">
              <a:buNone/>
              <a:defRPr sz="933"/>
            </a:lvl5pPr>
            <a:lvl6pPr marL="2285886" indent="0">
              <a:buNone/>
              <a:defRPr sz="933"/>
            </a:lvl6pPr>
            <a:lvl7pPr marL="2743062" indent="0">
              <a:buNone/>
              <a:defRPr sz="933"/>
            </a:lvl7pPr>
            <a:lvl8pPr marL="3200240" indent="0">
              <a:buNone/>
              <a:defRPr sz="933"/>
            </a:lvl8pPr>
            <a:lvl9pPr marL="365741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330807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67"/>
            </a:lvl1pPr>
            <a:lvl2pPr marL="457178" indent="0">
              <a:buNone/>
              <a:defRPr sz="1200"/>
            </a:lvl2pPr>
            <a:lvl3pPr marL="914354" indent="0">
              <a:buNone/>
              <a:defRPr sz="1067"/>
            </a:lvl3pPr>
            <a:lvl4pPr marL="1371532" indent="0">
              <a:buNone/>
              <a:defRPr sz="933"/>
            </a:lvl4pPr>
            <a:lvl5pPr marL="1828709" indent="0">
              <a:buNone/>
              <a:defRPr sz="933"/>
            </a:lvl5pPr>
            <a:lvl6pPr marL="2285886" indent="0">
              <a:buNone/>
              <a:defRPr sz="933"/>
            </a:lvl6pPr>
            <a:lvl7pPr marL="2743062" indent="0">
              <a:buNone/>
              <a:defRPr sz="933"/>
            </a:lvl7pPr>
            <a:lvl8pPr marL="3200240" indent="0">
              <a:buNone/>
              <a:defRPr sz="933"/>
            </a:lvl8pPr>
            <a:lvl9pPr marL="365741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9C4D712-333A-DD42-8907-FC5DB806642E}" type="datetimeFigureOut">
              <a:rPr lang="en-US" smtClean="0"/>
              <a:t>2/22/22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DFFC915-9EDC-BE4D-B821-4BE5B68E4124}" type="slidenum">
              <a:rPr lang="en-US" smtClean="0"/>
              <a:t>‹#›</a:t>
            </a:fld>
            <a:endParaRPr lang="en-US"/>
          </a:p>
        </p:txBody>
      </p:sp>
    </p:spTree>
    <p:extLst>
      <p:ext uri="{BB962C8B-B14F-4D97-AF65-F5344CB8AC3E}">
        <p14:creationId xmlns:p14="http://schemas.microsoft.com/office/powerpoint/2010/main" val="155940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68579" tIns="34289" rIns="68579" bIns="34289"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0"/>
            <a:ext cx="11379200" cy="5080000"/>
          </a:xfrm>
          <a:prstGeom prst="rect">
            <a:avLst/>
          </a:prstGeom>
          <a:noFill/>
          <a:ln w="9525">
            <a:noFill/>
            <a:miter lim="800000"/>
            <a:headEnd/>
            <a:tailEnd/>
          </a:ln>
        </p:spPr>
        <p:txBody>
          <a:bodyPr vert="horz" wrap="square" lIns="68579" tIns="34289" rIns="68579" bIns="342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06400" y="6477001"/>
            <a:ext cx="2133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defRPr sz="1467">
                <a:latin typeface="Palatino"/>
                <a:cs typeface="Palatino"/>
              </a:defRPr>
            </a:lvl1pPr>
          </a:lstStyle>
          <a:p>
            <a:fld id="{89C4D712-333A-DD42-8907-FC5DB806642E}" type="datetimeFigureOut">
              <a:rPr lang="en-US" smtClean="0"/>
              <a:t>2/22/22</a:t>
            </a:fld>
            <a:endParaRPr lang="en-US"/>
          </a:p>
        </p:txBody>
      </p:sp>
      <p:sp>
        <p:nvSpPr>
          <p:cNvPr id="4101" name="Rectangle 5"/>
          <p:cNvSpPr>
            <a:spLocks noGrp="1" noChangeArrowheads="1"/>
          </p:cNvSpPr>
          <p:nvPr>
            <p:ph type="ftr" sz="quarter" idx="3"/>
          </p:nvPr>
        </p:nvSpPr>
        <p:spPr bwMode="auto">
          <a:xfrm>
            <a:off x="4521200" y="6477001"/>
            <a:ext cx="2895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ctr">
              <a:defRPr sz="1467">
                <a:latin typeface="Palatino"/>
                <a:cs typeface="Palatino"/>
              </a:defRPr>
            </a:lvl1pPr>
          </a:lstStyle>
          <a:p>
            <a:endParaRPr lang="en-US"/>
          </a:p>
        </p:txBody>
      </p:sp>
      <p:sp>
        <p:nvSpPr>
          <p:cNvPr id="4102" name="Rectangle 6"/>
          <p:cNvSpPr>
            <a:spLocks noGrp="1" noChangeArrowheads="1"/>
          </p:cNvSpPr>
          <p:nvPr>
            <p:ph type="sldNum" sz="quarter" idx="4"/>
          </p:nvPr>
        </p:nvSpPr>
        <p:spPr bwMode="auto">
          <a:xfrm>
            <a:off x="9652000" y="6477001"/>
            <a:ext cx="2133600" cy="295713"/>
          </a:xfrm>
          <a:prstGeom prst="rect">
            <a:avLst/>
          </a:prstGeom>
          <a:noFill/>
          <a:ln w="9525">
            <a:noFill/>
            <a:miter lim="800000"/>
            <a:headEnd/>
            <a:tailEnd/>
          </a:ln>
          <a:effectLst/>
        </p:spPr>
        <p:txBody>
          <a:bodyPr vert="horz" wrap="square" lIns="68579" tIns="34289" rIns="68579" bIns="34289" numCol="1" anchor="t" anchorCtr="0" compatLnSpc="1">
            <a:prstTxWarp prst="textNoShape">
              <a:avLst/>
            </a:prstTxWarp>
          </a:bodyPr>
          <a:lstStyle>
            <a:lvl1pPr algn="r">
              <a:defRPr sz="1467">
                <a:latin typeface="Palatino"/>
                <a:cs typeface="Palatino"/>
              </a:defRPr>
            </a:lvl1pPr>
          </a:lstStyle>
          <a:p>
            <a:fld id="{4DFFC915-9EDC-BE4D-B821-4BE5B68E4124}" type="slidenum">
              <a:rPr lang="en-US" smtClean="0"/>
              <a:t>‹#›</a:t>
            </a:fld>
            <a:endParaRPr lang="en-US"/>
          </a:p>
        </p:txBody>
      </p:sp>
      <p:cxnSp>
        <p:nvCxnSpPr>
          <p:cNvPr id="3" name="Straight Connector 2"/>
          <p:cNvCxnSpPr/>
          <p:nvPr/>
        </p:nvCxnSpPr>
        <p:spPr>
          <a:xfrm>
            <a:off x="304800" y="1092200"/>
            <a:ext cx="11379200" cy="0"/>
          </a:xfrm>
          <a:prstGeom prst="line">
            <a:avLst/>
          </a:prstGeom>
          <a:ln w="12700" cmpd="sng">
            <a:solidFill>
              <a:schemeClr val="accent6">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913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Palatino"/>
          <a:ea typeface="+mj-ea"/>
          <a:cs typeface="Palatino"/>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Courier New"/>
        <a:buChar char="o"/>
        <a:defRPr sz="3200">
          <a:solidFill>
            <a:schemeClr val="tx1"/>
          </a:solidFill>
          <a:latin typeface="Palatino"/>
          <a:ea typeface="+mn-ea"/>
          <a:cs typeface="Palatino"/>
        </a:defRPr>
      </a:lvl1pPr>
      <a:lvl2pPr marL="742913" indent="-285737" algn="l" rtl="0" eaLnBrk="1" fontAlgn="base" hangingPunct="1">
        <a:spcBef>
          <a:spcPct val="20000"/>
        </a:spcBef>
        <a:spcAft>
          <a:spcPct val="0"/>
        </a:spcAft>
        <a:buClr>
          <a:schemeClr val="tx1"/>
        </a:buClr>
        <a:buFont typeface="Courier New"/>
        <a:buChar char="o"/>
        <a:defRPr sz="2800">
          <a:solidFill>
            <a:schemeClr val="tx1">
              <a:lumMod val="75000"/>
              <a:lumOff val="25000"/>
            </a:schemeClr>
          </a:solidFill>
          <a:latin typeface="Palatino"/>
          <a:cs typeface="Palatino"/>
        </a:defRPr>
      </a:lvl2pPr>
      <a:lvl3pPr marL="1142942" indent="-228589" algn="l" rtl="0" eaLnBrk="1" fontAlgn="base" hangingPunct="1">
        <a:spcBef>
          <a:spcPct val="20000"/>
        </a:spcBef>
        <a:spcAft>
          <a:spcPct val="0"/>
        </a:spcAft>
        <a:buClr>
          <a:schemeClr val="accent2"/>
        </a:buClr>
        <a:buFont typeface="Courier New"/>
        <a:buChar char="o"/>
        <a:defRPr sz="2400">
          <a:solidFill>
            <a:schemeClr val="tx1">
              <a:lumMod val="75000"/>
              <a:lumOff val="25000"/>
            </a:schemeClr>
          </a:solidFill>
          <a:latin typeface="Palatino"/>
          <a:cs typeface="Palatino"/>
        </a:defRPr>
      </a:lvl3pPr>
      <a:lvl4pPr marL="1600120" indent="-228589" algn="l" rtl="0" eaLnBrk="1" fontAlgn="base" hangingPunct="1">
        <a:spcBef>
          <a:spcPct val="20000"/>
        </a:spcBef>
        <a:spcAft>
          <a:spcPct val="0"/>
        </a:spcAft>
        <a:buClr>
          <a:schemeClr val="tx1"/>
        </a:buClr>
        <a:buFont typeface="Courier New"/>
        <a:buChar char="o"/>
        <a:defRPr sz="2000">
          <a:solidFill>
            <a:schemeClr val="tx1">
              <a:lumMod val="75000"/>
              <a:lumOff val="25000"/>
            </a:schemeClr>
          </a:solidFill>
          <a:latin typeface="Palatino"/>
          <a:cs typeface="Palatino"/>
        </a:defRPr>
      </a:lvl4pPr>
      <a:lvl5pPr marL="2057298" indent="-228589" algn="l" rtl="0" eaLnBrk="1" fontAlgn="base" hangingPunct="1">
        <a:spcBef>
          <a:spcPct val="20000"/>
        </a:spcBef>
        <a:spcAft>
          <a:spcPct val="0"/>
        </a:spcAft>
        <a:buClr>
          <a:schemeClr val="accent2"/>
        </a:buClr>
        <a:buFont typeface="Courier New"/>
        <a:buChar char="o"/>
        <a:defRPr sz="2000">
          <a:solidFill>
            <a:schemeClr val="tx1">
              <a:lumMod val="75000"/>
              <a:lumOff val="25000"/>
            </a:schemeClr>
          </a:solidFill>
          <a:latin typeface="Palatino"/>
          <a:cs typeface="Palatino"/>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67" kern="1200">
          <a:solidFill>
            <a:schemeClr val="tx1"/>
          </a:solidFill>
          <a:latin typeface="+mn-lt"/>
          <a:ea typeface="+mn-ea"/>
          <a:cs typeface="+mn-cs"/>
        </a:defRPr>
      </a:lvl1pPr>
      <a:lvl2pPr marL="457178" algn="l" defTabSz="914354" rtl="0" eaLnBrk="1" latinLnBrk="0" hangingPunct="1">
        <a:defRPr sz="1867" kern="1200">
          <a:solidFill>
            <a:schemeClr val="tx1"/>
          </a:solidFill>
          <a:latin typeface="+mn-lt"/>
          <a:ea typeface="+mn-ea"/>
          <a:cs typeface="+mn-cs"/>
        </a:defRPr>
      </a:lvl2pPr>
      <a:lvl3pPr marL="914354" algn="l" defTabSz="914354" rtl="0" eaLnBrk="1" latinLnBrk="0" hangingPunct="1">
        <a:defRPr sz="1867" kern="1200">
          <a:solidFill>
            <a:schemeClr val="tx1"/>
          </a:solidFill>
          <a:latin typeface="+mn-lt"/>
          <a:ea typeface="+mn-ea"/>
          <a:cs typeface="+mn-cs"/>
        </a:defRPr>
      </a:lvl3pPr>
      <a:lvl4pPr marL="1371532" algn="l" defTabSz="914354" rtl="0" eaLnBrk="1" latinLnBrk="0" hangingPunct="1">
        <a:defRPr sz="1867" kern="1200">
          <a:solidFill>
            <a:schemeClr val="tx1"/>
          </a:solidFill>
          <a:latin typeface="+mn-lt"/>
          <a:ea typeface="+mn-ea"/>
          <a:cs typeface="+mn-cs"/>
        </a:defRPr>
      </a:lvl4pPr>
      <a:lvl5pPr marL="1828709" algn="l" defTabSz="914354" rtl="0" eaLnBrk="1" latinLnBrk="0" hangingPunct="1">
        <a:defRPr sz="1867" kern="1200">
          <a:solidFill>
            <a:schemeClr val="tx1"/>
          </a:solidFill>
          <a:latin typeface="+mn-lt"/>
          <a:ea typeface="+mn-ea"/>
          <a:cs typeface="+mn-cs"/>
        </a:defRPr>
      </a:lvl5pPr>
      <a:lvl6pPr marL="2285886" algn="l" defTabSz="914354" rtl="0" eaLnBrk="1" latinLnBrk="0" hangingPunct="1">
        <a:defRPr sz="1867" kern="1200">
          <a:solidFill>
            <a:schemeClr val="tx1"/>
          </a:solidFill>
          <a:latin typeface="+mn-lt"/>
          <a:ea typeface="+mn-ea"/>
          <a:cs typeface="+mn-cs"/>
        </a:defRPr>
      </a:lvl6pPr>
      <a:lvl7pPr marL="2743062" algn="l" defTabSz="914354" rtl="0" eaLnBrk="1" latinLnBrk="0" hangingPunct="1">
        <a:defRPr sz="1867" kern="1200">
          <a:solidFill>
            <a:schemeClr val="tx1"/>
          </a:solidFill>
          <a:latin typeface="+mn-lt"/>
          <a:ea typeface="+mn-ea"/>
          <a:cs typeface="+mn-cs"/>
        </a:defRPr>
      </a:lvl7pPr>
      <a:lvl8pPr marL="3200240" algn="l" defTabSz="914354" rtl="0" eaLnBrk="1" latinLnBrk="0" hangingPunct="1">
        <a:defRPr sz="1867" kern="1200">
          <a:solidFill>
            <a:schemeClr val="tx1"/>
          </a:solidFill>
          <a:latin typeface="+mn-lt"/>
          <a:ea typeface="+mn-ea"/>
          <a:cs typeface="+mn-cs"/>
        </a:defRPr>
      </a:lvl8pPr>
      <a:lvl9pPr marL="3657418" algn="l" defTabSz="91435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media" Target="../media/media2.mp4"/><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584201"/>
            <a:ext cx="12192000" cy="1470025"/>
          </a:xfrm>
        </p:spPr>
        <p:txBody>
          <a:bodyPr/>
          <a:lstStyle/>
          <a:p>
            <a:pPr eaLnBrk="1" hangingPunct="1"/>
            <a:r>
              <a:rPr lang="en-US" dirty="0"/>
              <a:t>Artificial Intelligence</a:t>
            </a:r>
            <a:br>
              <a:rPr lang="en-US" dirty="0"/>
            </a:br>
            <a:endParaRPr lang="en-US" sz="3600" dirty="0"/>
          </a:p>
        </p:txBody>
      </p:sp>
      <p:sp>
        <p:nvSpPr>
          <p:cNvPr id="5123" name="Rectangle 6"/>
          <p:cNvSpPr>
            <a:spLocks noGrp="1" noChangeArrowheads="1"/>
          </p:cNvSpPr>
          <p:nvPr>
            <p:ph type="subTitle" idx="1"/>
          </p:nvPr>
        </p:nvSpPr>
        <p:spPr>
          <a:xfrm>
            <a:off x="2057399" y="1869327"/>
            <a:ext cx="8077200" cy="1385460"/>
          </a:xfrm>
        </p:spPr>
        <p:txBody>
          <a:bodyPr/>
          <a:lstStyle/>
          <a:p>
            <a:pPr eaLnBrk="1" hangingPunct="1"/>
            <a:r>
              <a:rPr lang="en-US" sz="4267" dirty="0">
                <a:solidFill>
                  <a:srgbClr val="C00000"/>
                </a:solidFill>
              </a:rPr>
              <a:t>Ch3: Problem Solving by Search</a:t>
            </a:r>
          </a:p>
        </p:txBody>
      </p:sp>
      <p:sp>
        <p:nvSpPr>
          <p:cNvPr id="4" name="Slide Number Placeholder 3">
            <a:extLst>
              <a:ext uri="{FF2B5EF4-FFF2-40B4-BE49-F238E27FC236}">
                <a16:creationId xmlns:a16="http://schemas.microsoft.com/office/drawing/2014/main" id="{0ACE23D3-731C-5647-8141-DD1D2B87A0DC}"/>
              </a:ext>
            </a:extLst>
          </p:cNvPr>
          <p:cNvSpPr>
            <a:spLocks noGrp="1"/>
          </p:cNvSpPr>
          <p:nvPr>
            <p:ph type="sldNum" sz="quarter" idx="12"/>
          </p:nvPr>
        </p:nvSpPr>
        <p:spPr/>
        <p:txBody>
          <a:bodyPr/>
          <a:lstStyle/>
          <a:p>
            <a:fld id="{422A94CF-1AD7-544F-89B2-B23BB4B4769D}" type="slidenum">
              <a:rPr lang="en-US" smtClean="0"/>
              <a:t>1</a:t>
            </a:fld>
            <a:endParaRPr lang="en-US"/>
          </a:p>
        </p:txBody>
      </p:sp>
      <p:sp>
        <p:nvSpPr>
          <p:cNvPr id="5124" name="Text Box 7"/>
          <p:cNvSpPr txBox="1">
            <a:spLocks noChangeArrowheads="1"/>
          </p:cNvSpPr>
          <p:nvPr/>
        </p:nvSpPr>
        <p:spPr bwMode="auto">
          <a:xfrm>
            <a:off x="1524000" y="6248402"/>
            <a:ext cx="5867400" cy="369330"/>
          </a:xfrm>
          <a:prstGeom prst="rect">
            <a:avLst/>
          </a:prstGeom>
          <a:noFill/>
          <a:ln w="9525">
            <a:noFill/>
            <a:miter lim="800000"/>
            <a:headEnd/>
            <a:tailEnd/>
          </a:ln>
        </p:spPr>
        <p:txBody>
          <a:bodyPr lIns="91439" tIns="45719" rIns="91439" bIns="45719">
            <a:spAutoFit/>
          </a:bodyPr>
          <a:lstStyle/>
          <a:p>
            <a:pPr>
              <a:spcBef>
                <a:spcPct val="50000"/>
              </a:spcBef>
            </a:pPr>
            <a:endParaRPr lang="en-US"/>
          </a:p>
        </p:txBody>
      </p:sp>
      <p:sp>
        <p:nvSpPr>
          <p:cNvPr id="5125" name="Text Box 8"/>
          <p:cNvSpPr txBox="1">
            <a:spLocks noChangeArrowheads="1"/>
          </p:cNvSpPr>
          <p:nvPr/>
        </p:nvSpPr>
        <p:spPr bwMode="auto">
          <a:xfrm>
            <a:off x="2310865" y="5673807"/>
            <a:ext cx="7570273" cy="1015661"/>
          </a:xfrm>
          <a:prstGeom prst="rect">
            <a:avLst/>
          </a:prstGeom>
          <a:noFill/>
          <a:ln w="9525">
            <a:noFill/>
            <a:miter lim="800000"/>
            <a:headEnd/>
            <a:tailEnd/>
          </a:ln>
        </p:spPr>
        <p:txBody>
          <a:bodyPr wrap="square" lIns="91439" tIns="45719" rIns="91439" bIns="45719">
            <a:spAutoFit/>
          </a:bodyPr>
          <a:lstStyle/>
          <a:p>
            <a:pPr algn="ctr">
              <a:spcBef>
                <a:spcPct val="50000"/>
              </a:spcBef>
            </a:pPr>
            <a:r>
              <a:rPr lang="en-US" dirty="0">
                <a:latin typeface="Calibri"/>
                <a:cs typeface="Calibri"/>
              </a:rPr>
              <a:t>Instructor: Iyad </a:t>
            </a:r>
            <a:r>
              <a:rPr lang="en-US" dirty="0" err="1">
                <a:latin typeface="Calibri"/>
                <a:cs typeface="Calibri"/>
              </a:rPr>
              <a:t>Alshami</a:t>
            </a:r>
            <a:endParaRPr lang="en-US" dirty="0">
              <a:latin typeface="Calibri"/>
              <a:cs typeface="Calibri"/>
            </a:endParaRPr>
          </a:p>
          <a:p>
            <a:pPr algn="ctr">
              <a:spcBef>
                <a:spcPct val="50000"/>
              </a:spcBef>
            </a:pPr>
            <a:endParaRPr lang="en-US" sz="1200" dirty="0">
              <a:latin typeface="Calibri"/>
              <a:cs typeface="Calibri"/>
            </a:endParaRPr>
          </a:p>
          <a:p>
            <a:pPr algn="ctr">
              <a:spcBef>
                <a:spcPct val="50000"/>
              </a:spcBef>
            </a:pPr>
            <a:r>
              <a:rPr lang="en-US" sz="1600" dirty="0">
                <a:solidFill>
                  <a:schemeClr val="bg1"/>
                </a:solidFill>
                <a:latin typeface="Calibri"/>
                <a:cs typeface="Calibri"/>
              </a:rPr>
              <a:t>[These slides adopted from Dan Klein and Pieter </a:t>
            </a:r>
            <a:r>
              <a:rPr lang="en-US" sz="1600" dirty="0" err="1">
                <a:solidFill>
                  <a:schemeClr val="bg1"/>
                </a:solidFill>
                <a:latin typeface="Calibri"/>
                <a:cs typeface="Calibri"/>
              </a:rPr>
              <a:t>Abbeel</a:t>
            </a:r>
            <a:r>
              <a:rPr lang="en-US" sz="1600" dirty="0">
                <a:solidFill>
                  <a:schemeClr val="bg1"/>
                </a:solidFill>
                <a:latin typeface="Calibri"/>
                <a:cs typeface="Calibri"/>
              </a:rPr>
              <a:t> at UC Berkeley </a:t>
            </a:r>
            <a:r>
              <a:rPr lang="en-US" sz="1600" i="1" dirty="0" err="1">
                <a:solidFill>
                  <a:schemeClr val="bg1"/>
                </a:solidFill>
              </a:rPr>
              <a:t>ai.berkeley.edu</a:t>
            </a:r>
            <a:r>
              <a:rPr lang="en-US" sz="1600" dirty="0">
                <a:solidFill>
                  <a:schemeClr val="bg1"/>
                </a:solidFill>
                <a:latin typeface="Calibri"/>
                <a:cs typeface="Calibri"/>
              </a:rPr>
              <a:t>]</a:t>
            </a:r>
          </a:p>
        </p:txBody>
      </p:sp>
      <p:pic>
        <p:nvPicPr>
          <p:cNvPr id="3" name="Picture 2">
            <a:extLst>
              <a:ext uri="{FF2B5EF4-FFF2-40B4-BE49-F238E27FC236}">
                <a16:creationId xmlns:a16="http://schemas.microsoft.com/office/drawing/2014/main" id="{FFBC1B92-E627-5046-B1DE-90006E3524E4}"/>
              </a:ext>
            </a:extLst>
          </p:cNvPr>
          <p:cNvPicPr>
            <a:picLocks noChangeAspect="1"/>
          </p:cNvPicPr>
          <p:nvPr/>
        </p:nvPicPr>
        <p:blipFill>
          <a:blip r:embed="rId3"/>
          <a:stretch>
            <a:fillRect/>
          </a:stretch>
        </p:blipFill>
        <p:spPr>
          <a:xfrm>
            <a:off x="4040197" y="3435845"/>
            <a:ext cx="4111605" cy="2237962"/>
          </a:xfrm>
          <a:prstGeom prst="rect">
            <a:avLst/>
          </a:prstGeom>
        </p:spPr>
      </p:pic>
    </p:spTree>
    <p:extLst>
      <p:ext uri="{BB962C8B-B14F-4D97-AF65-F5344CB8AC3E}">
        <p14:creationId xmlns:p14="http://schemas.microsoft.com/office/powerpoint/2010/main" val="2984939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6750-E846-1E49-867B-A199E3B68888}"/>
              </a:ext>
            </a:extLst>
          </p:cNvPr>
          <p:cNvSpPr>
            <a:spLocks noGrp="1"/>
          </p:cNvSpPr>
          <p:nvPr>
            <p:ph type="title"/>
          </p:nvPr>
        </p:nvSpPr>
        <p:spPr/>
        <p:txBody>
          <a:bodyPr/>
          <a:lstStyle/>
          <a:p>
            <a:r>
              <a:rPr lang="en-US" dirty="0"/>
              <a:t>Target Environment</a:t>
            </a:r>
          </a:p>
        </p:txBody>
      </p:sp>
      <p:grpSp>
        <p:nvGrpSpPr>
          <p:cNvPr id="41" name="Group 40">
            <a:extLst>
              <a:ext uri="{FF2B5EF4-FFF2-40B4-BE49-F238E27FC236}">
                <a16:creationId xmlns:a16="http://schemas.microsoft.com/office/drawing/2014/main" id="{D003F1D0-C99B-9F4D-993F-97B31BC5F885}"/>
              </a:ext>
            </a:extLst>
          </p:cNvPr>
          <p:cNvGrpSpPr/>
          <p:nvPr/>
        </p:nvGrpSpPr>
        <p:grpSpPr>
          <a:xfrm>
            <a:off x="845936" y="1212342"/>
            <a:ext cx="10369610" cy="5347716"/>
            <a:chOff x="1219200" y="1981200"/>
            <a:chExt cx="9426918" cy="4419600"/>
          </a:xfrm>
        </p:grpSpPr>
        <p:sp>
          <p:nvSpPr>
            <p:cNvPr id="5" name="Rectangle 4">
              <a:extLst>
                <a:ext uri="{FF2B5EF4-FFF2-40B4-BE49-F238E27FC236}">
                  <a16:creationId xmlns:a16="http://schemas.microsoft.com/office/drawing/2014/main" id="{0E52374F-95F0-3448-94E0-F3A8ED867CC2}"/>
                </a:ext>
              </a:extLst>
            </p:cNvPr>
            <p:cNvSpPr/>
            <p:nvPr/>
          </p:nvSpPr>
          <p:spPr>
            <a:xfrm>
              <a:off x="4860299" y="1981200"/>
              <a:ext cx="1832005" cy="516155"/>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Fully Observable</a:t>
              </a:r>
            </a:p>
          </p:txBody>
        </p:sp>
        <p:sp>
          <p:nvSpPr>
            <p:cNvPr id="7" name="Rectangle 6">
              <a:extLst>
                <a:ext uri="{FF2B5EF4-FFF2-40B4-BE49-F238E27FC236}">
                  <a16:creationId xmlns:a16="http://schemas.microsoft.com/office/drawing/2014/main" id="{8CE79059-CA4F-3F46-950C-E8C2FF86C633}"/>
                </a:ext>
              </a:extLst>
            </p:cNvPr>
            <p:cNvSpPr/>
            <p:nvPr/>
          </p:nvSpPr>
          <p:spPr>
            <a:xfrm>
              <a:off x="4860299" y="2807592"/>
              <a:ext cx="1832005" cy="516155"/>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Deterministic</a:t>
              </a:r>
            </a:p>
          </p:txBody>
        </p:sp>
        <p:sp>
          <p:nvSpPr>
            <p:cNvPr id="8" name="Rectangle 7">
              <a:extLst>
                <a:ext uri="{FF2B5EF4-FFF2-40B4-BE49-F238E27FC236}">
                  <a16:creationId xmlns:a16="http://schemas.microsoft.com/office/drawing/2014/main" id="{591D623E-FC73-734A-AABC-D95BC7F346E5}"/>
                </a:ext>
              </a:extLst>
            </p:cNvPr>
            <p:cNvSpPr/>
            <p:nvPr/>
          </p:nvSpPr>
          <p:spPr>
            <a:xfrm>
              <a:off x="4860299" y="3627655"/>
              <a:ext cx="1832005" cy="516155"/>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Sequential</a:t>
              </a:r>
            </a:p>
          </p:txBody>
        </p:sp>
        <p:sp>
          <p:nvSpPr>
            <p:cNvPr id="9" name="Rectangle 8">
              <a:extLst>
                <a:ext uri="{FF2B5EF4-FFF2-40B4-BE49-F238E27FC236}">
                  <a16:creationId xmlns:a16="http://schemas.microsoft.com/office/drawing/2014/main" id="{B3FACD91-076C-6A4C-B5C7-B49B62D3B7F9}"/>
                </a:ext>
              </a:extLst>
            </p:cNvPr>
            <p:cNvSpPr/>
            <p:nvPr/>
          </p:nvSpPr>
          <p:spPr>
            <a:xfrm>
              <a:off x="2727446" y="4610430"/>
              <a:ext cx="1376413" cy="426575"/>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Discrete </a:t>
              </a:r>
            </a:p>
          </p:txBody>
        </p:sp>
        <p:sp>
          <p:nvSpPr>
            <p:cNvPr id="10" name="Rectangle 9">
              <a:extLst>
                <a:ext uri="{FF2B5EF4-FFF2-40B4-BE49-F238E27FC236}">
                  <a16:creationId xmlns:a16="http://schemas.microsoft.com/office/drawing/2014/main" id="{F4EA8532-D9C2-DF46-B630-CE95940950CA}"/>
                </a:ext>
              </a:extLst>
            </p:cNvPr>
            <p:cNvSpPr/>
            <p:nvPr/>
          </p:nvSpPr>
          <p:spPr>
            <a:xfrm>
              <a:off x="7609059" y="4610430"/>
              <a:ext cx="1376413" cy="426575"/>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Discrete</a:t>
              </a:r>
            </a:p>
          </p:txBody>
        </p:sp>
        <p:sp>
          <p:nvSpPr>
            <p:cNvPr id="12" name="Rectangle 11">
              <a:extLst>
                <a:ext uri="{FF2B5EF4-FFF2-40B4-BE49-F238E27FC236}">
                  <a16:creationId xmlns:a16="http://schemas.microsoft.com/office/drawing/2014/main" id="{5270A87E-3CB2-2346-872E-51321EC1B13A}"/>
                </a:ext>
              </a:extLst>
            </p:cNvPr>
            <p:cNvSpPr/>
            <p:nvPr/>
          </p:nvSpPr>
          <p:spPr>
            <a:xfrm>
              <a:off x="1219200" y="5486400"/>
              <a:ext cx="1665459" cy="914400"/>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rgbClr val="C00000"/>
                  </a:solidFill>
                </a:rPr>
                <a:t>Planning,</a:t>
              </a:r>
            </a:p>
            <a:p>
              <a:pPr algn="ctr"/>
              <a:r>
                <a:rPr lang="en-US" sz="1600" dirty="0">
                  <a:solidFill>
                    <a:srgbClr val="C00000"/>
                  </a:solidFill>
                </a:rPr>
                <a:t>Heuristic Search</a:t>
              </a:r>
            </a:p>
          </p:txBody>
        </p:sp>
        <p:sp>
          <p:nvSpPr>
            <p:cNvPr id="13" name="Rectangle 12">
              <a:extLst>
                <a:ext uri="{FF2B5EF4-FFF2-40B4-BE49-F238E27FC236}">
                  <a16:creationId xmlns:a16="http://schemas.microsoft.com/office/drawing/2014/main" id="{7040B868-EBBF-B64F-BB8E-5EDD23F5CB9F}"/>
                </a:ext>
              </a:extLst>
            </p:cNvPr>
            <p:cNvSpPr/>
            <p:nvPr/>
          </p:nvSpPr>
          <p:spPr>
            <a:xfrm>
              <a:off x="3848073" y="5486400"/>
              <a:ext cx="1665459" cy="914400"/>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Control Cybernetics</a:t>
              </a:r>
            </a:p>
          </p:txBody>
        </p:sp>
        <p:sp>
          <p:nvSpPr>
            <p:cNvPr id="14" name="Rectangle 13">
              <a:extLst>
                <a:ext uri="{FF2B5EF4-FFF2-40B4-BE49-F238E27FC236}">
                  <a16:creationId xmlns:a16="http://schemas.microsoft.com/office/drawing/2014/main" id="{EEADC2C9-94B4-A04B-8A61-6C929394D884}"/>
                </a:ext>
              </a:extLst>
            </p:cNvPr>
            <p:cNvSpPr/>
            <p:nvPr/>
          </p:nvSpPr>
          <p:spPr>
            <a:xfrm>
              <a:off x="6058862" y="5486400"/>
              <a:ext cx="1665459" cy="914400"/>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Vector Search: Constraint Satisfaction </a:t>
              </a:r>
              <a:endParaRPr lang="en-US" sz="1600" dirty="0">
                <a:effectLst/>
              </a:endParaRPr>
            </a:p>
          </p:txBody>
        </p:sp>
        <p:sp>
          <p:nvSpPr>
            <p:cNvPr id="15" name="Rectangle 14">
              <a:extLst>
                <a:ext uri="{FF2B5EF4-FFF2-40B4-BE49-F238E27FC236}">
                  <a16:creationId xmlns:a16="http://schemas.microsoft.com/office/drawing/2014/main" id="{1E400244-243D-2743-BE6A-0BD168BEE293}"/>
                </a:ext>
              </a:extLst>
            </p:cNvPr>
            <p:cNvSpPr/>
            <p:nvPr/>
          </p:nvSpPr>
          <p:spPr>
            <a:xfrm>
              <a:off x="8980659" y="5486400"/>
              <a:ext cx="1665459" cy="914400"/>
            </a:xfrm>
            <a:prstGeom prst="rect">
              <a:avLst/>
            </a:prstGeom>
            <a:solidFill>
              <a:schemeClr val="accent2">
                <a:lumMod val="20000"/>
                <a:lumOff val="80000"/>
              </a:schemeClr>
            </a:solidFill>
            <a:ln>
              <a:solidFill>
                <a:srgbClr val="C00000"/>
              </a:solidFill>
              <a:headEnd type="none" w="med" len="med"/>
              <a:tailEnd type="arrow"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Continuous Function Optimization </a:t>
              </a:r>
              <a:endParaRPr lang="en-US" sz="1600" dirty="0">
                <a:effectLst/>
              </a:endParaRPr>
            </a:p>
          </p:txBody>
        </p:sp>
        <p:cxnSp>
          <p:nvCxnSpPr>
            <p:cNvPr id="17" name="Straight Arrow Connector 16">
              <a:extLst>
                <a:ext uri="{FF2B5EF4-FFF2-40B4-BE49-F238E27FC236}">
                  <a16:creationId xmlns:a16="http://schemas.microsoft.com/office/drawing/2014/main" id="{F9AF2A72-29DC-9743-8DE4-BDE39A69F97B}"/>
                </a:ext>
              </a:extLst>
            </p:cNvPr>
            <p:cNvCxnSpPr>
              <a:stCxn id="5" idx="2"/>
              <a:endCxn id="7" idx="0"/>
            </p:cNvCxnSpPr>
            <p:nvPr/>
          </p:nvCxnSpPr>
          <p:spPr>
            <a:xfrm>
              <a:off x="5776302" y="2497355"/>
              <a:ext cx="0" cy="310236"/>
            </a:xfrm>
            <a:prstGeom prst="straightConnector1">
              <a:avLst/>
            </a:prstGeom>
            <a:ln>
              <a:solidFill>
                <a:srgbClr val="C00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054A54-A934-C549-A3F2-8240D0582160}"/>
                </a:ext>
              </a:extLst>
            </p:cNvPr>
            <p:cNvCxnSpPr>
              <a:stCxn id="7" idx="2"/>
              <a:endCxn id="8" idx="0"/>
            </p:cNvCxnSpPr>
            <p:nvPr/>
          </p:nvCxnSpPr>
          <p:spPr>
            <a:xfrm>
              <a:off x="5776302" y="3323747"/>
              <a:ext cx="0" cy="303908"/>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01715527-CEC4-1844-B92E-7E301AD9C6A8}"/>
                </a:ext>
              </a:extLst>
            </p:cNvPr>
            <p:cNvCxnSpPr>
              <a:stCxn id="8" idx="1"/>
              <a:endCxn id="9" idx="0"/>
            </p:cNvCxnSpPr>
            <p:nvPr/>
          </p:nvCxnSpPr>
          <p:spPr>
            <a:xfrm flipH="1">
              <a:off x="3415653" y="3885733"/>
              <a:ext cx="1444646" cy="724697"/>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E1EF779E-1A21-CB4E-A68B-359D82F19FA6}"/>
                </a:ext>
              </a:extLst>
            </p:cNvPr>
            <p:cNvCxnSpPr>
              <a:stCxn id="8" idx="3"/>
              <a:endCxn id="10" idx="0"/>
            </p:cNvCxnSpPr>
            <p:nvPr/>
          </p:nvCxnSpPr>
          <p:spPr>
            <a:xfrm>
              <a:off x="6692304" y="3885733"/>
              <a:ext cx="1604962" cy="724697"/>
            </a:xfrm>
            <a:prstGeom prst="straightConnector1">
              <a:avLst/>
            </a:prstGeom>
            <a:ln>
              <a:solidFill>
                <a:srgbClr val="C00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7EFAF85-3E47-FC46-BAA9-C693928FA01B}"/>
                </a:ext>
              </a:extLst>
            </p:cNvPr>
            <p:cNvCxnSpPr>
              <a:stCxn id="9" idx="1"/>
              <a:endCxn id="12" idx="0"/>
            </p:cNvCxnSpPr>
            <p:nvPr/>
          </p:nvCxnSpPr>
          <p:spPr>
            <a:xfrm flipH="1">
              <a:off x="2051930" y="4823718"/>
              <a:ext cx="675516" cy="662682"/>
            </a:xfrm>
            <a:prstGeom prst="straightConnector1">
              <a:avLst/>
            </a:prstGeom>
            <a:ln>
              <a:solidFill>
                <a:srgbClr val="C00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9A29CEC-2792-614C-99CD-C79947890D12}"/>
                </a:ext>
              </a:extLst>
            </p:cNvPr>
            <p:cNvCxnSpPr>
              <a:stCxn id="9" idx="3"/>
              <a:endCxn id="13" idx="0"/>
            </p:cNvCxnSpPr>
            <p:nvPr/>
          </p:nvCxnSpPr>
          <p:spPr>
            <a:xfrm>
              <a:off x="4103859" y="4823718"/>
              <a:ext cx="576944" cy="662682"/>
            </a:xfrm>
            <a:prstGeom prst="straightConnector1">
              <a:avLst/>
            </a:prstGeom>
            <a:ln>
              <a:solidFill>
                <a:srgbClr val="C00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50890F0-EFF4-2F4D-85AD-9DBF71895372}"/>
                </a:ext>
              </a:extLst>
            </p:cNvPr>
            <p:cNvCxnSpPr>
              <a:stCxn id="10" idx="1"/>
              <a:endCxn id="14" idx="0"/>
            </p:cNvCxnSpPr>
            <p:nvPr/>
          </p:nvCxnSpPr>
          <p:spPr>
            <a:xfrm flipH="1">
              <a:off x="6891592" y="4823718"/>
              <a:ext cx="717467" cy="662682"/>
            </a:xfrm>
            <a:prstGeom prst="straightConnector1">
              <a:avLst/>
            </a:prstGeom>
            <a:ln>
              <a:solidFill>
                <a:srgbClr val="C00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0186815-5DBB-1A48-BA69-5096770A633D}"/>
                </a:ext>
              </a:extLst>
            </p:cNvPr>
            <p:cNvCxnSpPr>
              <a:stCxn id="10" idx="3"/>
              <a:endCxn id="15" idx="0"/>
            </p:cNvCxnSpPr>
            <p:nvPr/>
          </p:nvCxnSpPr>
          <p:spPr>
            <a:xfrm>
              <a:off x="8985472" y="4823718"/>
              <a:ext cx="827917" cy="662682"/>
            </a:xfrm>
            <a:prstGeom prst="straightConnector1">
              <a:avLst/>
            </a:prstGeom>
            <a:ln>
              <a:solidFill>
                <a:srgbClr val="C00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4964A2F3-387B-214D-95C6-7B7F1E25611B}"/>
                </a:ext>
              </a:extLst>
            </p:cNvPr>
            <p:cNvSpPr/>
            <p:nvPr/>
          </p:nvSpPr>
          <p:spPr>
            <a:xfrm>
              <a:off x="5341245" y="2497355"/>
              <a:ext cx="434152" cy="254361"/>
            </a:xfrm>
            <a:prstGeom prst="rect">
              <a:avLst/>
            </a:prstGeom>
          </p:spPr>
          <p:txBody>
            <a:bodyPr wrap="none">
              <a:spAutoFit/>
            </a:bodyPr>
            <a:lstStyle/>
            <a:p>
              <a:r>
                <a:rPr lang="en-US" sz="1400" dirty="0"/>
                <a:t>Yes</a:t>
              </a:r>
            </a:p>
          </p:txBody>
        </p:sp>
        <p:sp>
          <p:nvSpPr>
            <p:cNvPr id="34" name="Rectangle 33">
              <a:extLst>
                <a:ext uri="{FF2B5EF4-FFF2-40B4-BE49-F238E27FC236}">
                  <a16:creationId xmlns:a16="http://schemas.microsoft.com/office/drawing/2014/main" id="{B303537C-2A74-034E-B7AD-AEEDE3907104}"/>
                </a:ext>
              </a:extLst>
            </p:cNvPr>
            <p:cNvSpPr/>
            <p:nvPr/>
          </p:nvSpPr>
          <p:spPr>
            <a:xfrm>
              <a:off x="5371923" y="3329745"/>
              <a:ext cx="434152" cy="254361"/>
            </a:xfrm>
            <a:prstGeom prst="rect">
              <a:avLst/>
            </a:prstGeom>
          </p:spPr>
          <p:txBody>
            <a:bodyPr wrap="none">
              <a:spAutoFit/>
            </a:bodyPr>
            <a:lstStyle/>
            <a:p>
              <a:r>
                <a:rPr lang="en-US" sz="1400" dirty="0"/>
                <a:t>Yes</a:t>
              </a:r>
            </a:p>
          </p:txBody>
        </p:sp>
        <p:sp>
          <p:nvSpPr>
            <p:cNvPr id="35" name="Rectangle 34">
              <a:extLst>
                <a:ext uri="{FF2B5EF4-FFF2-40B4-BE49-F238E27FC236}">
                  <a16:creationId xmlns:a16="http://schemas.microsoft.com/office/drawing/2014/main" id="{875D5DFA-F4E9-EF47-A35A-82323F950542}"/>
                </a:ext>
              </a:extLst>
            </p:cNvPr>
            <p:cNvSpPr/>
            <p:nvPr/>
          </p:nvSpPr>
          <p:spPr>
            <a:xfrm>
              <a:off x="3848073" y="3989513"/>
              <a:ext cx="434152" cy="254361"/>
            </a:xfrm>
            <a:prstGeom prst="rect">
              <a:avLst/>
            </a:prstGeom>
          </p:spPr>
          <p:txBody>
            <a:bodyPr wrap="none">
              <a:spAutoFit/>
            </a:bodyPr>
            <a:lstStyle/>
            <a:p>
              <a:r>
                <a:rPr lang="en-US" sz="1400" dirty="0"/>
                <a:t>Yes</a:t>
              </a:r>
            </a:p>
          </p:txBody>
        </p:sp>
        <p:sp>
          <p:nvSpPr>
            <p:cNvPr id="36" name="Rectangle 35">
              <a:extLst>
                <a:ext uri="{FF2B5EF4-FFF2-40B4-BE49-F238E27FC236}">
                  <a16:creationId xmlns:a16="http://schemas.microsoft.com/office/drawing/2014/main" id="{C3A7DB2B-935F-2541-AC71-72EC1C8529A7}"/>
                </a:ext>
              </a:extLst>
            </p:cNvPr>
            <p:cNvSpPr/>
            <p:nvPr/>
          </p:nvSpPr>
          <p:spPr>
            <a:xfrm>
              <a:off x="1973435" y="5037005"/>
              <a:ext cx="434152" cy="254361"/>
            </a:xfrm>
            <a:prstGeom prst="rect">
              <a:avLst/>
            </a:prstGeom>
          </p:spPr>
          <p:txBody>
            <a:bodyPr wrap="none">
              <a:spAutoFit/>
            </a:bodyPr>
            <a:lstStyle/>
            <a:p>
              <a:r>
                <a:rPr lang="en-US" sz="1400" dirty="0"/>
                <a:t>Yes</a:t>
              </a:r>
            </a:p>
          </p:txBody>
        </p:sp>
        <p:sp>
          <p:nvSpPr>
            <p:cNvPr id="37" name="Rectangle 36">
              <a:extLst>
                <a:ext uri="{FF2B5EF4-FFF2-40B4-BE49-F238E27FC236}">
                  <a16:creationId xmlns:a16="http://schemas.microsoft.com/office/drawing/2014/main" id="{50C630BF-CFBA-1C44-B1D7-30FACA6C7306}"/>
                </a:ext>
              </a:extLst>
            </p:cNvPr>
            <p:cNvSpPr/>
            <p:nvPr/>
          </p:nvSpPr>
          <p:spPr>
            <a:xfrm>
              <a:off x="7392168" y="3989512"/>
              <a:ext cx="376269" cy="254361"/>
            </a:xfrm>
            <a:prstGeom prst="rect">
              <a:avLst/>
            </a:prstGeom>
          </p:spPr>
          <p:txBody>
            <a:bodyPr wrap="none">
              <a:spAutoFit/>
            </a:bodyPr>
            <a:lstStyle/>
            <a:p>
              <a:r>
                <a:rPr lang="en-US" sz="1400" dirty="0"/>
                <a:t>No</a:t>
              </a:r>
            </a:p>
          </p:txBody>
        </p:sp>
        <p:sp>
          <p:nvSpPr>
            <p:cNvPr id="38" name="Rectangle 37">
              <a:extLst>
                <a:ext uri="{FF2B5EF4-FFF2-40B4-BE49-F238E27FC236}">
                  <a16:creationId xmlns:a16="http://schemas.microsoft.com/office/drawing/2014/main" id="{4E08FA64-AE7C-F044-BA76-69C7A0FA774A}"/>
                </a:ext>
              </a:extLst>
            </p:cNvPr>
            <p:cNvSpPr/>
            <p:nvPr/>
          </p:nvSpPr>
          <p:spPr>
            <a:xfrm>
              <a:off x="6785458" y="5042140"/>
              <a:ext cx="434152" cy="254361"/>
            </a:xfrm>
            <a:prstGeom prst="rect">
              <a:avLst/>
            </a:prstGeom>
          </p:spPr>
          <p:txBody>
            <a:bodyPr wrap="none">
              <a:spAutoFit/>
            </a:bodyPr>
            <a:lstStyle/>
            <a:p>
              <a:r>
                <a:rPr lang="en-US" sz="1400" dirty="0"/>
                <a:t>Yes</a:t>
              </a:r>
            </a:p>
          </p:txBody>
        </p:sp>
        <p:sp>
          <p:nvSpPr>
            <p:cNvPr id="39" name="Rectangle 38">
              <a:extLst>
                <a:ext uri="{FF2B5EF4-FFF2-40B4-BE49-F238E27FC236}">
                  <a16:creationId xmlns:a16="http://schemas.microsoft.com/office/drawing/2014/main" id="{C716984D-CA34-6242-87AB-B2BF2187EA80}"/>
                </a:ext>
              </a:extLst>
            </p:cNvPr>
            <p:cNvSpPr/>
            <p:nvPr/>
          </p:nvSpPr>
          <p:spPr>
            <a:xfrm>
              <a:off x="4380562" y="5022865"/>
              <a:ext cx="376269" cy="254361"/>
            </a:xfrm>
            <a:prstGeom prst="rect">
              <a:avLst/>
            </a:prstGeom>
          </p:spPr>
          <p:txBody>
            <a:bodyPr wrap="none">
              <a:spAutoFit/>
            </a:bodyPr>
            <a:lstStyle/>
            <a:p>
              <a:r>
                <a:rPr lang="en-US" sz="1400" dirty="0"/>
                <a:t>No</a:t>
              </a:r>
            </a:p>
          </p:txBody>
        </p:sp>
        <p:sp>
          <p:nvSpPr>
            <p:cNvPr id="40" name="Rectangle 39">
              <a:extLst>
                <a:ext uri="{FF2B5EF4-FFF2-40B4-BE49-F238E27FC236}">
                  <a16:creationId xmlns:a16="http://schemas.microsoft.com/office/drawing/2014/main" id="{5C072D66-6E9E-2F4B-AE9D-E7CB33263B5A}"/>
                </a:ext>
              </a:extLst>
            </p:cNvPr>
            <p:cNvSpPr/>
            <p:nvPr/>
          </p:nvSpPr>
          <p:spPr>
            <a:xfrm>
              <a:off x="9449568" y="5016559"/>
              <a:ext cx="376269" cy="254361"/>
            </a:xfrm>
            <a:prstGeom prst="rect">
              <a:avLst/>
            </a:prstGeom>
          </p:spPr>
          <p:txBody>
            <a:bodyPr wrap="none">
              <a:spAutoFit/>
            </a:bodyPr>
            <a:lstStyle/>
            <a:p>
              <a:r>
                <a:rPr lang="en-US" sz="1400" dirty="0"/>
                <a:t>No</a:t>
              </a:r>
            </a:p>
          </p:txBody>
        </p:sp>
      </p:grpSp>
      <p:sp>
        <p:nvSpPr>
          <p:cNvPr id="42" name="Rectangle 41">
            <a:extLst>
              <a:ext uri="{FF2B5EF4-FFF2-40B4-BE49-F238E27FC236}">
                <a16:creationId xmlns:a16="http://schemas.microsoft.com/office/drawing/2014/main" id="{8763E6B0-CB25-1544-A846-98800E84C313}"/>
              </a:ext>
            </a:extLst>
          </p:cNvPr>
          <p:cNvSpPr/>
          <p:nvPr/>
        </p:nvSpPr>
        <p:spPr>
          <a:xfrm>
            <a:off x="687163" y="1283130"/>
            <a:ext cx="2768707" cy="461665"/>
          </a:xfrm>
          <a:prstGeom prst="rect">
            <a:avLst/>
          </a:prstGeom>
        </p:spPr>
        <p:txBody>
          <a:bodyPr wrap="none">
            <a:spAutoFit/>
          </a:bodyPr>
          <a:lstStyle/>
          <a:p>
            <a:r>
              <a:rPr lang="en-US" sz="2400" b="1" dirty="0"/>
              <a:t>Static Environment</a:t>
            </a:r>
          </a:p>
        </p:txBody>
      </p:sp>
      <p:sp>
        <p:nvSpPr>
          <p:cNvPr id="43" name="Slide Number Placeholder 42">
            <a:extLst>
              <a:ext uri="{FF2B5EF4-FFF2-40B4-BE49-F238E27FC236}">
                <a16:creationId xmlns:a16="http://schemas.microsoft.com/office/drawing/2014/main" id="{762EA78A-A132-A04B-9558-811DE896F386}"/>
              </a:ext>
            </a:extLst>
          </p:cNvPr>
          <p:cNvSpPr>
            <a:spLocks noGrp="1"/>
          </p:cNvSpPr>
          <p:nvPr>
            <p:ph type="sldNum" sz="quarter" idx="12"/>
          </p:nvPr>
        </p:nvSpPr>
        <p:spPr/>
        <p:txBody>
          <a:bodyPr/>
          <a:lstStyle/>
          <a:p>
            <a:pPr>
              <a:defRPr/>
            </a:pPr>
            <a:fld id="{B5FF1561-1732-4AFE-BD38-1F907188A60F}" type="slidenum">
              <a:rPr lang="en-US" smtClean="0"/>
              <a:pPr>
                <a:defRPr/>
              </a:pPr>
              <a:t>10</a:t>
            </a:fld>
            <a:endParaRPr lang="en-US"/>
          </a:p>
        </p:txBody>
      </p:sp>
    </p:spTree>
    <p:extLst>
      <p:ext uri="{BB962C8B-B14F-4D97-AF65-F5344CB8AC3E}">
        <p14:creationId xmlns:p14="http://schemas.microsoft.com/office/powerpoint/2010/main" val="389401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E30B-BEE1-B047-B275-E3088C7F179A}"/>
              </a:ext>
            </a:extLst>
          </p:cNvPr>
          <p:cNvSpPr>
            <a:spLocks noGrp="1"/>
          </p:cNvSpPr>
          <p:nvPr>
            <p:ph type="title"/>
          </p:nvPr>
        </p:nvSpPr>
        <p:spPr/>
        <p:txBody>
          <a:bodyPr/>
          <a:lstStyle/>
          <a:p>
            <a:r>
              <a:rPr lang="en-US" dirty="0"/>
              <a:t>Search </a:t>
            </a:r>
          </a:p>
        </p:txBody>
      </p:sp>
      <p:sp>
        <p:nvSpPr>
          <p:cNvPr id="3" name="Content Placeholder 2">
            <a:extLst>
              <a:ext uri="{FF2B5EF4-FFF2-40B4-BE49-F238E27FC236}">
                <a16:creationId xmlns:a16="http://schemas.microsoft.com/office/drawing/2014/main" id="{3BFF893B-5809-5741-ABB1-34D388B33D10}"/>
              </a:ext>
            </a:extLst>
          </p:cNvPr>
          <p:cNvSpPr>
            <a:spLocks noGrp="1"/>
          </p:cNvSpPr>
          <p:nvPr>
            <p:ph idx="1"/>
          </p:nvPr>
        </p:nvSpPr>
        <p:spPr/>
        <p:txBody>
          <a:bodyPr>
            <a:normAutofit fontScale="85000" lnSpcReduction="20000"/>
          </a:bodyPr>
          <a:lstStyle/>
          <a:p>
            <a:pPr algn="just"/>
            <a:r>
              <a:rPr lang="en-US" dirty="0"/>
              <a:t>Before taking any action in the real world, the agent simulates sequences of actions in its model, searching until it finds a sequence of actions that reaches the goal. </a:t>
            </a:r>
          </a:p>
          <a:p>
            <a:pPr lvl="1" algn="just"/>
            <a:r>
              <a:rPr lang="en-US" dirty="0"/>
              <a:t>Such a sequence is called a solution. </a:t>
            </a:r>
          </a:p>
          <a:p>
            <a:pPr lvl="1" algn="just"/>
            <a:r>
              <a:rPr lang="en-US" dirty="0">
                <a:solidFill>
                  <a:srgbClr val="C00000"/>
                </a:solidFill>
              </a:rPr>
              <a:t>the</a:t>
            </a:r>
            <a:r>
              <a:rPr lang="en-US" dirty="0"/>
              <a:t> </a:t>
            </a:r>
            <a:r>
              <a:rPr lang="en-US" b="1" dirty="0">
                <a:solidFill>
                  <a:srgbClr val="C00000"/>
                </a:solidFill>
              </a:rPr>
              <a:t>solution</a:t>
            </a:r>
            <a:r>
              <a:rPr lang="en-US" dirty="0"/>
              <a:t> to any problem is </a:t>
            </a:r>
            <a:r>
              <a:rPr lang="en-US" dirty="0">
                <a:solidFill>
                  <a:srgbClr val="0070C0"/>
                </a:solidFill>
              </a:rPr>
              <a:t>a fixed sequence of actions</a:t>
            </a:r>
            <a:r>
              <a:rPr lang="en-US" dirty="0"/>
              <a:t>. </a:t>
            </a:r>
          </a:p>
          <a:p>
            <a:pPr lvl="2" algn="just"/>
            <a:endParaRPr lang="en-US" dirty="0"/>
          </a:p>
          <a:p>
            <a:pPr algn="just"/>
            <a:r>
              <a:rPr lang="en-US" dirty="0"/>
              <a:t>The process of </a:t>
            </a:r>
            <a:r>
              <a:rPr lang="en-US" dirty="0">
                <a:solidFill>
                  <a:srgbClr val="0070C0"/>
                </a:solidFill>
              </a:rPr>
              <a:t>looking for a sequence of actions </a:t>
            </a:r>
            <a:r>
              <a:rPr lang="en-US" dirty="0"/>
              <a:t>that reaches the goal is called </a:t>
            </a:r>
            <a:r>
              <a:rPr lang="en-US" b="1" dirty="0">
                <a:solidFill>
                  <a:srgbClr val="C00000"/>
                </a:solidFill>
              </a:rPr>
              <a:t>search</a:t>
            </a:r>
            <a:r>
              <a:rPr lang="en-US" dirty="0"/>
              <a:t>. </a:t>
            </a:r>
          </a:p>
          <a:p>
            <a:pPr lvl="1" algn="just"/>
            <a:endParaRPr lang="en-US" dirty="0"/>
          </a:p>
          <a:p>
            <a:pPr algn="just"/>
            <a:r>
              <a:rPr lang="en-US" dirty="0"/>
              <a:t>A search algorithm takes a problem as input and returns a </a:t>
            </a:r>
            <a:r>
              <a:rPr lang="en-US" b="1" dirty="0"/>
              <a:t>solution </a:t>
            </a:r>
            <a:r>
              <a:rPr lang="en-US" dirty="0"/>
              <a:t>in the form of an action sequence. </a:t>
            </a:r>
          </a:p>
          <a:p>
            <a:pPr lvl="1" algn="just"/>
            <a:endParaRPr lang="en-US" dirty="0"/>
          </a:p>
          <a:p>
            <a:pPr algn="just"/>
            <a:r>
              <a:rPr lang="en-US" dirty="0"/>
              <a:t>Once a solution is found, the actions it recommends can be carried out. This is called the </a:t>
            </a:r>
            <a:r>
              <a:rPr lang="en-US" b="1" dirty="0">
                <a:solidFill>
                  <a:srgbClr val="C00000"/>
                </a:solidFill>
              </a:rPr>
              <a:t>execution</a:t>
            </a:r>
            <a:r>
              <a:rPr lang="en-US" b="1" dirty="0"/>
              <a:t> </a:t>
            </a:r>
            <a:r>
              <a:rPr lang="en-US" dirty="0"/>
              <a:t>phase. </a:t>
            </a:r>
          </a:p>
          <a:p>
            <a:endParaRPr lang="en-US" dirty="0"/>
          </a:p>
        </p:txBody>
      </p:sp>
      <p:sp>
        <p:nvSpPr>
          <p:cNvPr id="4" name="Slide Number Placeholder 3">
            <a:extLst>
              <a:ext uri="{FF2B5EF4-FFF2-40B4-BE49-F238E27FC236}">
                <a16:creationId xmlns:a16="http://schemas.microsoft.com/office/drawing/2014/main" id="{4AAAB29F-AB70-2F45-9E55-9DC8415A0153}"/>
              </a:ext>
            </a:extLst>
          </p:cNvPr>
          <p:cNvSpPr>
            <a:spLocks noGrp="1"/>
          </p:cNvSpPr>
          <p:nvPr>
            <p:ph type="sldNum" sz="quarter" idx="12"/>
          </p:nvPr>
        </p:nvSpPr>
        <p:spPr/>
        <p:txBody>
          <a:bodyPr/>
          <a:lstStyle/>
          <a:p>
            <a:fld id="{422A94CF-1AD7-544F-89B2-B23BB4B4769D}" type="slidenum">
              <a:rPr lang="en-US" smtClean="0"/>
              <a:t>11</a:t>
            </a:fld>
            <a:endParaRPr lang="en-US"/>
          </a:p>
        </p:txBody>
      </p:sp>
    </p:spTree>
    <p:extLst>
      <p:ext uri="{BB962C8B-B14F-4D97-AF65-F5344CB8AC3E}">
        <p14:creationId xmlns:p14="http://schemas.microsoft.com/office/powerpoint/2010/main" val="320776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720EAC7D-8C81-984D-B824-AC10641FD30A}"/>
              </a:ext>
            </a:extLst>
          </p:cNvPr>
          <p:cNvSpPr>
            <a:spLocks noGrp="1" noChangeArrowheads="1"/>
          </p:cNvSpPr>
          <p:nvPr>
            <p:ph type="title"/>
          </p:nvPr>
        </p:nvSpPr>
        <p:spPr/>
        <p:txBody>
          <a:bodyPr/>
          <a:lstStyle/>
          <a:p>
            <a:pPr eaLnBrk="1" hangingPunct="1"/>
            <a:r>
              <a:rPr lang="en-US" altLang="zh-TW" sz="4000" dirty="0">
                <a:solidFill>
                  <a:srgbClr val="0C0C12"/>
                </a:solidFill>
              </a:rPr>
              <a:t>Well-Defined Problems</a:t>
            </a:r>
            <a:endParaRPr lang="zh-TW" altLang="en-US" dirty="0">
              <a:solidFill>
                <a:srgbClr val="0C0C12"/>
              </a:solidFill>
            </a:endParaRPr>
          </a:p>
        </p:txBody>
      </p:sp>
      <p:sp>
        <p:nvSpPr>
          <p:cNvPr id="11267" name="Rectangle 1027">
            <a:extLst>
              <a:ext uri="{FF2B5EF4-FFF2-40B4-BE49-F238E27FC236}">
                <a16:creationId xmlns:a16="http://schemas.microsoft.com/office/drawing/2014/main" id="{105C1CDF-5446-2940-B9A9-92DC756325AD}"/>
              </a:ext>
            </a:extLst>
          </p:cNvPr>
          <p:cNvSpPr>
            <a:spLocks noGrp="1" noChangeArrowheads="1"/>
          </p:cNvSpPr>
          <p:nvPr>
            <p:ph idx="1"/>
          </p:nvPr>
        </p:nvSpPr>
        <p:spPr/>
        <p:txBody>
          <a:bodyPr/>
          <a:lstStyle/>
          <a:p>
            <a:pPr eaLnBrk="1" hangingPunct="1">
              <a:buFontTx/>
              <a:buNone/>
            </a:pPr>
            <a:r>
              <a:rPr lang="en-US" altLang="zh-TW" sz="2800" dirty="0">
                <a:solidFill>
                  <a:srgbClr val="0C0C12"/>
                </a:solidFill>
              </a:rPr>
              <a:t>A problem is defined by five components:</a:t>
            </a:r>
          </a:p>
          <a:p>
            <a:pPr lvl="1"/>
            <a:r>
              <a:rPr lang="en-US" b="1" dirty="0">
                <a:solidFill>
                  <a:srgbClr val="C00000"/>
                </a:solidFill>
              </a:rPr>
              <a:t>1) Initial State</a:t>
            </a:r>
            <a:endParaRPr lang="en-US" dirty="0"/>
          </a:p>
          <a:p>
            <a:pPr lvl="2"/>
            <a:r>
              <a:rPr lang="en-US" sz="2000" dirty="0"/>
              <a:t>The initial </a:t>
            </a:r>
            <a:r>
              <a:rPr lang="en-US" sz="2000" b="1" dirty="0"/>
              <a:t>state </a:t>
            </a:r>
            <a:r>
              <a:rPr lang="en-US" sz="2000" dirty="0"/>
              <a:t>that the </a:t>
            </a:r>
            <a:r>
              <a:rPr lang="en-US" sz="2000" b="1" dirty="0"/>
              <a:t>agent starts in, </a:t>
            </a:r>
            <a:r>
              <a:rPr lang="en-US" sz="2000" dirty="0"/>
              <a:t>which is one of the state space.</a:t>
            </a:r>
          </a:p>
          <a:p>
            <a:pPr lvl="1"/>
            <a:r>
              <a:rPr lang="en-US" altLang="zh-TW" b="1" dirty="0">
                <a:solidFill>
                  <a:srgbClr val="C00000"/>
                </a:solidFill>
              </a:rPr>
              <a:t>2) Actions</a:t>
            </a:r>
          </a:p>
          <a:p>
            <a:pPr lvl="2"/>
            <a:r>
              <a:rPr lang="en-US" sz="2000" dirty="0"/>
              <a:t>A description of the possible </a:t>
            </a:r>
            <a:r>
              <a:rPr lang="en-US" sz="2000" b="1" dirty="0"/>
              <a:t>actions </a:t>
            </a:r>
            <a:r>
              <a:rPr lang="en-US" sz="2000" dirty="0"/>
              <a:t>available to the agent </a:t>
            </a:r>
            <a:endParaRPr lang="en-US" altLang="zh-TW" dirty="0"/>
          </a:p>
          <a:p>
            <a:pPr lvl="1"/>
            <a:r>
              <a:rPr lang="en-US" altLang="zh-TW" b="1" dirty="0">
                <a:solidFill>
                  <a:srgbClr val="C00000"/>
                </a:solidFill>
              </a:rPr>
              <a:t>3) Transition model  </a:t>
            </a:r>
            <a:r>
              <a:rPr lang="en-US" altLang="zh-TW" dirty="0"/>
              <a:t>or (Successor functions)</a:t>
            </a:r>
          </a:p>
          <a:p>
            <a:pPr lvl="2"/>
            <a:r>
              <a:rPr lang="en-US" sz="2000" dirty="0"/>
              <a:t>A description of what each action does specified by a function R</a:t>
            </a:r>
            <a:r>
              <a:rPr lang="en-US" sz="1400" dirty="0"/>
              <a:t>ESULT</a:t>
            </a:r>
            <a:r>
              <a:rPr lang="en-US" sz="2000" dirty="0"/>
              <a:t>(s, a) that returns the state that results from doing action a in state s. </a:t>
            </a:r>
          </a:p>
        </p:txBody>
      </p:sp>
      <p:sp>
        <p:nvSpPr>
          <p:cNvPr id="2" name="Rectangle 1">
            <a:extLst>
              <a:ext uri="{FF2B5EF4-FFF2-40B4-BE49-F238E27FC236}">
                <a16:creationId xmlns:a16="http://schemas.microsoft.com/office/drawing/2014/main" id="{84160CA0-E11C-6948-BA8E-1A26FF98FEC6}"/>
              </a:ext>
            </a:extLst>
          </p:cNvPr>
          <p:cNvSpPr/>
          <p:nvPr/>
        </p:nvSpPr>
        <p:spPr>
          <a:xfrm>
            <a:off x="738187" y="5205785"/>
            <a:ext cx="10715625" cy="1200329"/>
          </a:xfrm>
          <a:prstGeom prst="rect">
            <a:avLst/>
          </a:prstGeom>
          <a:ln>
            <a:solidFill>
              <a:srgbClr val="C00000"/>
            </a:solidFill>
          </a:ln>
        </p:spPr>
        <p:txBody>
          <a:bodyPr wrap="square">
            <a:spAutoFit/>
          </a:bodyPr>
          <a:lstStyle/>
          <a:p>
            <a:pPr algn="just"/>
            <a:r>
              <a:rPr lang="en-US" dirty="0"/>
              <a:t>Together, the </a:t>
            </a:r>
            <a:r>
              <a:rPr lang="en-US" i="1" dirty="0">
                <a:solidFill>
                  <a:srgbClr val="0070C0"/>
                </a:solidFill>
              </a:rPr>
              <a:t>initial state</a:t>
            </a:r>
            <a:r>
              <a:rPr lang="en-US" dirty="0"/>
              <a:t>, </a:t>
            </a:r>
            <a:r>
              <a:rPr lang="en-US" i="1" dirty="0">
                <a:solidFill>
                  <a:srgbClr val="0070C0"/>
                </a:solidFill>
              </a:rPr>
              <a:t>actions</a:t>
            </a:r>
            <a:r>
              <a:rPr lang="en-US" dirty="0"/>
              <a:t>, and </a:t>
            </a:r>
            <a:r>
              <a:rPr lang="en-US" i="1" dirty="0">
                <a:solidFill>
                  <a:srgbClr val="0070C0"/>
                </a:solidFill>
              </a:rPr>
              <a:t>transition model </a:t>
            </a:r>
            <a:r>
              <a:rPr lang="en-US" dirty="0"/>
              <a:t>implicitly define the </a:t>
            </a:r>
            <a:r>
              <a:rPr lang="en-US" b="1" dirty="0">
                <a:solidFill>
                  <a:srgbClr val="C00000"/>
                </a:solidFill>
              </a:rPr>
              <a:t>state space </a:t>
            </a:r>
            <a:r>
              <a:rPr lang="en-US" dirty="0"/>
              <a:t>of the problem—the set of all states reachable from the initial state by any sequence of actions. The state space forms a directed network or </a:t>
            </a:r>
            <a:r>
              <a:rPr lang="en-US" b="1" dirty="0">
                <a:solidFill>
                  <a:srgbClr val="C00000"/>
                </a:solidFill>
              </a:rPr>
              <a:t>graph</a:t>
            </a:r>
            <a:r>
              <a:rPr lang="en-US" b="1" dirty="0"/>
              <a:t> </a:t>
            </a:r>
            <a:r>
              <a:rPr lang="en-US" dirty="0"/>
              <a:t>in which the nodes are states and the links between nodes are actions. A </a:t>
            </a:r>
            <a:r>
              <a:rPr lang="en-US" b="1" dirty="0">
                <a:solidFill>
                  <a:srgbClr val="C00000"/>
                </a:solidFill>
              </a:rPr>
              <a:t>path</a:t>
            </a:r>
            <a:r>
              <a:rPr lang="en-US" b="1" dirty="0"/>
              <a:t> </a:t>
            </a:r>
            <a:r>
              <a:rPr lang="en-US" dirty="0"/>
              <a:t>in the state space is a sequence of states connected by a sequence of actions.</a:t>
            </a:r>
          </a:p>
        </p:txBody>
      </p:sp>
      <p:sp>
        <p:nvSpPr>
          <p:cNvPr id="3" name="Slide Number Placeholder 2">
            <a:extLst>
              <a:ext uri="{FF2B5EF4-FFF2-40B4-BE49-F238E27FC236}">
                <a16:creationId xmlns:a16="http://schemas.microsoft.com/office/drawing/2014/main" id="{FDABC002-D5DC-8941-AB5C-4B97DE8332BE}"/>
              </a:ext>
            </a:extLst>
          </p:cNvPr>
          <p:cNvSpPr>
            <a:spLocks noGrp="1"/>
          </p:cNvSpPr>
          <p:nvPr>
            <p:ph type="sldNum" sz="quarter" idx="12"/>
          </p:nvPr>
        </p:nvSpPr>
        <p:spPr/>
        <p:txBody>
          <a:bodyPr/>
          <a:lstStyle/>
          <a:p>
            <a:fld id="{422A94CF-1AD7-544F-89B2-B23BB4B4769D}" type="slidenum">
              <a:rPr lang="en-US" smtClean="0"/>
              <a:t>12</a:t>
            </a:fld>
            <a:endParaRPr lang="en-US"/>
          </a:p>
        </p:txBody>
      </p:sp>
    </p:spTree>
    <p:extLst>
      <p:ext uri="{BB962C8B-B14F-4D97-AF65-F5344CB8AC3E}">
        <p14:creationId xmlns:p14="http://schemas.microsoft.com/office/powerpoint/2010/main" val="93893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720EAC7D-8C81-984D-B824-AC10641FD30A}"/>
              </a:ext>
            </a:extLst>
          </p:cNvPr>
          <p:cNvSpPr>
            <a:spLocks noGrp="1" noChangeArrowheads="1"/>
          </p:cNvSpPr>
          <p:nvPr>
            <p:ph type="title"/>
          </p:nvPr>
        </p:nvSpPr>
        <p:spPr/>
        <p:txBody>
          <a:bodyPr/>
          <a:lstStyle/>
          <a:p>
            <a:pPr eaLnBrk="1" hangingPunct="1"/>
            <a:r>
              <a:rPr lang="en-US" altLang="zh-TW" sz="4000" dirty="0">
                <a:solidFill>
                  <a:srgbClr val="0C0C12"/>
                </a:solidFill>
              </a:rPr>
              <a:t>Well-Defined Problems</a:t>
            </a:r>
            <a:endParaRPr lang="zh-TW" altLang="en-US" dirty="0">
              <a:solidFill>
                <a:srgbClr val="0C0C12"/>
              </a:solidFill>
            </a:endParaRPr>
          </a:p>
        </p:txBody>
      </p:sp>
      <mc:AlternateContent xmlns:mc="http://schemas.openxmlformats.org/markup-compatibility/2006">
        <mc:Choice xmlns:a14="http://schemas.microsoft.com/office/drawing/2010/main" Requires="a14">
          <p:sp>
            <p:nvSpPr>
              <p:cNvPr id="11267" name="Rectangle 1027">
                <a:extLst>
                  <a:ext uri="{FF2B5EF4-FFF2-40B4-BE49-F238E27FC236}">
                    <a16:creationId xmlns:a16="http://schemas.microsoft.com/office/drawing/2014/main" id="{105C1CDF-5446-2940-B9A9-92DC756325AD}"/>
                  </a:ext>
                </a:extLst>
              </p:cNvPr>
              <p:cNvSpPr>
                <a:spLocks noGrp="1" noChangeArrowheads="1"/>
              </p:cNvSpPr>
              <p:nvPr>
                <p:ph idx="1"/>
              </p:nvPr>
            </p:nvSpPr>
            <p:spPr/>
            <p:txBody>
              <a:bodyPr>
                <a:noAutofit/>
              </a:bodyPr>
              <a:lstStyle/>
              <a:p>
                <a:pPr eaLnBrk="1" hangingPunct="1">
                  <a:buFontTx/>
                  <a:buNone/>
                </a:pPr>
                <a:r>
                  <a:rPr lang="en-US" altLang="zh-TW" sz="2800" dirty="0">
                    <a:solidFill>
                      <a:srgbClr val="0C0C12"/>
                    </a:solidFill>
                  </a:rPr>
                  <a:t>A problem is defined by five components:</a:t>
                </a:r>
              </a:p>
              <a:p>
                <a:pPr lvl="1"/>
                <a:r>
                  <a:rPr lang="en-US" altLang="zh-TW" b="1" dirty="0">
                    <a:solidFill>
                      <a:srgbClr val="C00000"/>
                    </a:solidFill>
                  </a:rPr>
                  <a:t>4) Goal Test</a:t>
                </a:r>
                <a:r>
                  <a:rPr lang="en-US" altLang="zh-TW" dirty="0"/>
                  <a:t>.</a:t>
                </a:r>
              </a:p>
              <a:p>
                <a:pPr lvl="2"/>
                <a:r>
                  <a:rPr lang="en-US" sz="2000" dirty="0"/>
                  <a:t>which determines whether a given state is a goal state. </a:t>
                </a:r>
                <a:endParaRPr lang="en-US" dirty="0"/>
              </a:p>
              <a:p>
                <a:pPr lvl="2"/>
                <a:r>
                  <a:rPr lang="en-US" altLang="zh-TW" sz="2000" dirty="0">
                    <a:solidFill>
                      <a:srgbClr val="0C0C12"/>
                    </a:solidFill>
                  </a:rPr>
                  <a:t>Example: Chess</a:t>
                </a:r>
              </a:p>
              <a:p>
                <a:pPr lvl="3"/>
                <a:r>
                  <a:rPr lang="en-US" altLang="zh-TW" sz="1600" dirty="0">
                    <a:solidFill>
                      <a:srgbClr val="0C0C12"/>
                    </a:solidFill>
                  </a:rPr>
                  <a:t>the agent wins if it can capture the KING of the opponent on next move ( checkmate). </a:t>
                </a:r>
              </a:p>
              <a:p>
                <a:pPr lvl="3"/>
                <a:r>
                  <a:rPr lang="en-US" altLang="zh-TW" sz="1600" dirty="0">
                    <a:solidFill>
                      <a:srgbClr val="0C0C12"/>
                    </a:solidFill>
                  </a:rPr>
                  <a:t>no matter what the opponent does </a:t>
                </a:r>
              </a:p>
              <a:p>
                <a:pPr lvl="3"/>
                <a:endParaRPr lang="en-US" altLang="zh-TW" dirty="0"/>
              </a:p>
              <a:p>
                <a:pPr lvl="1"/>
                <a:r>
                  <a:rPr lang="en-US" altLang="zh-TW" b="1" dirty="0">
                    <a:solidFill>
                      <a:srgbClr val="C00000"/>
                    </a:solidFill>
                  </a:rPr>
                  <a:t>5) Path Cost</a:t>
                </a:r>
                <a:r>
                  <a:rPr lang="en-US" altLang="zh-TW" sz="2400" dirty="0"/>
                  <a:t>.</a:t>
                </a:r>
                <a:endParaRPr lang="en-US" sz="2400" dirty="0"/>
              </a:p>
              <a:p>
                <a:pPr lvl="2" algn="just"/>
                <a:r>
                  <a:rPr lang="en-US" sz="2000" dirty="0"/>
                  <a:t>Which </a:t>
                </a:r>
                <a:r>
                  <a:rPr lang="en-US" sz="2000" b="1" dirty="0"/>
                  <a:t>is </a:t>
                </a:r>
                <a:r>
                  <a:rPr lang="en-US" sz="2000" dirty="0"/>
                  <a:t>function that assigns a </a:t>
                </a:r>
                <a:r>
                  <a:rPr lang="en-US" sz="2000" dirty="0">
                    <a:solidFill>
                      <a:srgbClr val="0070C0"/>
                    </a:solidFill>
                  </a:rPr>
                  <a:t>numeric cost</a:t>
                </a:r>
                <a:r>
                  <a:rPr lang="en-US" sz="2000" dirty="0"/>
                  <a:t> to each path. The problem-solving agent chooses a </a:t>
                </a:r>
                <a:r>
                  <a:rPr lang="en-US" sz="2000" i="1" dirty="0"/>
                  <a:t>cost function </a:t>
                </a:r>
                <a:r>
                  <a:rPr lang="en-US" sz="2000" dirty="0"/>
                  <a:t>that reflects its own </a:t>
                </a:r>
                <a:r>
                  <a:rPr lang="en-US" sz="2000" i="1" dirty="0">
                    <a:solidFill>
                      <a:srgbClr val="0070C0"/>
                    </a:solidFill>
                  </a:rPr>
                  <a:t>performance measure</a:t>
                </a:r>
                <a:r>
                  <a:rPr lang="en-US" sz="2000" dirty="0"/>
                  <a:t>. </a:t>
                </a:r>
              </a:p>
              <a:p>
                <a:pPr lvl="2" algn="just"/>
                <a:r>
                  <a:rPr lang="en-US" sz="2000" dirty="0"/>
                  <a:t>The </a:t>
                </a:r>
                <a:r>
                  <a:rPr lang="en-US" sz="2000" b="1" dirty="0"/>
                  <a:t>step cost </a:t>
                </a:r>
                <a:r>
                  <a:rPr lang="en-US" sz="2000" dirty="0"/>
                  <a:t>of taking action of taking </a:t>
                </a:r>
                <a:r>
                  <a:rPr lang="en-US" sz="2000" dirty="0">
                    <a:solidFill>
                      <a:srgbClr val="C00000"/>
                    </a:solidFill>
                  </a:rPr>
                  <a:t>action </a:t>
                </a:r>
                <a14:m>
                  <m:oMath xmlns:m="http://schemas.openxmlformats.org/officeDocument/2006/math">
                    <m:r>
                      <a:rPr lang="en-US" sz="2000" i="1" dirty="0" smtClean="0">
                        <a:solidFill>
                          <a:srgbClr val="C00000"/>
                        </a:solidFill>
                        <a:latin typeface="Cambria Math" panose="02040503050406030204" pitchFamily="18" charset="0"/>
                      </a:rPr>
                      <m:t>𝑎</m:t>
                    </m:r>
                  </m:oMath>
                </a14:m>
                <a:r>
                  <a:rPr lang="en-US" sz="2000" dirty="0">
                    <a:solidFill>
                      <a:srgbClr val="C00000"/>
                    </a:solidFill>
                  </a:rPr>
                  <a:t> </a:t>
                </a:r>
                <a:r>
                  <a:rPr lang="en-US" sz="2000" dirty="0"/>
                  <a:t>in </a:t>
                </a:r>
                <a:r>
                  <a:rPr lang="en-US" sz="2000" dirty="0">
                    <a:solidFill>
                      <a:srgbClr val="0070C0"/>
                    </a:solidFill>
                  </a:rPr>
                  <a:t>state </a:t>
                </a:r>
                <a14:m>
                  <m:oMath xmlns:m="http://schemas.openxmlformats.org/officeDocument/2006/math">
                    <m:r>
                      <a:rPr lang="en-US" sz="2000" i="1" dirty="0" smtClean="0">
                        <a:solidFill>
                          <a:srgbClr val="0070C0"/>
                        </a:solidFill>
                        <a:latin typeface="Cambria Math" panose="02040503050406030204" pitchFamily="18" charset="0"/>
                      </a:rPr>
                      <m:t>𝑠</m:t>
                    </m:r>
                  </m:oMath>
                </a14:m>
                <a:r>
                  <a:rPr lang="en-US" sz="2000" dirty="0">
                    <a:solidFill>
                      <a:srgbClr val="0070C0"/>
                    </a:solidFill>
                  </a:rPr>
                  <a:t> </a:t>
                </a:r>
                <a:r>
                  <a:rPr lang="en-US" sz="2000" dirty="0"/>
                  <a:t>to </a:t>
                </a:r>
                <a:r>
                  <a:rPr lang="en-US" sz="2000" dirty="0">
                    <a:solidFill>
                      <a:srgbClr val="0070C0"/>
                    </a:solidFill>
                  </a:rPr>
                  <a:t>reach state </a:t>
                </a:r>
                <a14:m>
                  <m:oMath xmlns:m="http://schemas.openxmlformats.org/officeDocument/2006/math">
                    <m:r>
                      <a:rPr lang="en-US" sz="2000" i="1" dirty="0" smtClean="0">
                        <a:solidFill>
                          <a:srgbClr val="0070C0"/>
                        </a:solidFill>
                        <a:latin typeface="Cambria Math" panose="02040503050406030204" pitchFamily="18" charset="0"/>
                      </a:rPr>
                      <m:t>𝑠</m:t>
                    </m:r>
                    <m:r>
                      <a:rPr lang="en-US" sz="2000" i="1" dirty="0" smtClean="0">
                        <a:solidFill>
                          <a:srgbClr val="0070C0"/>
                        </a:solidFill>
                        <a:latin typeface="Cambria Math" panose="02040503050406030204" pitchFamily="18" charset="0"/>
                      </a:rPr>
                      <m:t>’</m:t>
                    </m:r>
                  </m:oMath>
                </a14:m>
                <a:r>
                  <a:rPr lang="en-US" sz="2000" dirty="0">
                    <a:solidFill>
                      <a:srgbClr val="0070C0"/>
                    </a:solidFill>
                  </a:rPr>
                  <a:t> </a:t>
                </a:r>
                <a:r>
                  <a:rPr lang="en-US" sz="2000" dirty="0"/>
                  <a:t>is denoted by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𝑎</m:t>
                    </m:r>
                    <m:r>
                      <a:rPr lang="en-US" sz="2000" i="1" dirty="0" smtClean="0">
                        <a:latin typeface="Cambria Math" panose="02040503050406030204" pitchFamily="18" charset="0"/>
                      </a:rPr>
                      <m:t>,  </m:t>
                    </m:r>
                    <m:r>
                      <a:rPr lang="en-US" sz="2000" i="1" dirty="0" smtClean="0">
                        <a:latin typeface="Cambria Math" panose="02040503050406030204" pitchFamily="18" charset="0"/>
                      </a:rPr>
                      <m:t>𝑠</m:t>
                    </m:r>
                    <m:r>
                      <a:rPr lang="en-US" sz="2000" i="1" dirty="0" smtClean="0">
                        <a:latin typeface="Cambria Math" panose="02040503050406030204" pitchFamily="18" charset="0"/>
                      </a:rPr>
                      <m:t>,  </m:t>
                    </m:r>
                    <m:r>
                      <a:rPr lang="en-US" sz="2000" i="1" dirty="0" smtClean="0">
                        <a:latin typeface="Cambria Math" panose="02040503050406030204" pitchFamily="18" charset="0"/>
                      </a:rPr>
                      <m:t>𝑠</m:t>
                    </m:r>
                    <m:r>
                      <a:rPr lang="en-US" sz="2000" i="1" dirty="0" smtClean="0">
                        <a:latin typeface="Cambria Math" panose="02040503050406030204" pitchFamily="18" charset="0"/>
                      </a:rPr>
                      <m:t>’)</m:t>
                    </m:r>
                  </m:oMath>
                </a14:m>
                <a:endParaRPr lang="en-US" sz="2000" dirty="0"/>
              </a:p>
              <a:p>
                <a:pPr lvl="2" algn="just">
                  <a:lnSpc>
                    <a:spcPct val="90000"/>
                  </a:lnSpc>
                </a:pPr>
                <a:r>
                  <a:rPr lang="en-US" altLang="zh-TW" dirty="0">
                    <a:solidFill>
                      <a:srgbClr val="0C0C12"/>
                    </a:solidFill>
                  </a:rPr>
                  <a:t>Usually the path cost is the sum of the </a:t>
                </a:r>
                <a:r>
                  <a:rPr lang="en-US" altLang="zh-TW" b="1" dirty="0">
                    <a:solidFill>
                      <a:srgbClr val="0C0C12"/>
                    </a:solidFill>
                  </a:rPr>
                  <a:t>step costs</a:t>
                </a:r>
                <a:r>
                  <a:rPr lang="en-US" altLang="zh-TW" dirty="0">
                    <a:solidFill>
                      <a:srgbClr val="0C0C12"/>
                    </a:solidFill>
                  </a:rPr>
                  <a:t> of the individual actions (in the action list)</a:t>
                </a:r>
                <a:endParaRPr lang="zh-TW" altLang="en-US" dirty="0">
                  <a:solidFill>
                    <a:srgbClr val="0C0C12"/>
                  </a:solidFill>
                </a:endParaRPr>
              </a:p>
              <a:p>
                <a:pPr lvl="4" algn="just"/>
                <a:endParaRPr lang="en-US" sz="1600" dirty="0"/>
              </a:p>
            </p:txBody>
          </p:sp>
        </mc:Choice>
        <mc:Fallback>
          <p:sp>
            <p:nvSpPr>
              <p:cNvPr id="11267" name="Rectangle 1027">
                <a:extLst>
                  <a:ext uri="{FF2B5EF4-FFF2-40B4-BE49-F238E27FC236}">
                    <a16:creationId xmlns:a16="http://schemas.microsoft.com/office/drawing/2014/main" id="{105C1CDF-5446-2940-B9A9-92DC756325AD}"/>
                  </a:ext>
                </a:extLst>
              </p:cNvPr>
              <p:cNvSpPr>
                <a:spLocks noGrp="1" noRot="1" noChangeAspect="1" noMove="1" noResize="1" noEditPoints="1" noAdjustHandles="1" noChangeArrowheads="1" noChangeShapeType="1" noTextEdit="1"/>
              </p:cNvSpPr>
              <p:nvPr>
                <p:ph idx="1"/>
              </p:nvPr>
            </p:nvSpPr>
            <p:spPr>
              <a:blipFill>
                <a:blip r:embed="rId3"/>
                <a:stretch>
                  <a:fillRect l="-1339" t="-1244" r="-1116" b="-671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4667A24D-316C-2B4D-AD53-446268AF57D9}"/>
              </a:ext>
            </a:extLst>
          </p:cNvPr>
          <p:cNvSpPr>
            <a:spLocks noGrp="1"/>
          </p:cNvSpPr>
          <p:nvPr>
            <p:ph type="sldNum" sz="quarter" idx="12"/>
          </p:nvPr>
        </p:nvSpPr>
        <p:spPr/>
        <p:txBody>
          <a:bodyPr/>
          <a:lstStyle/>
          <a:p>
            <a:fld id="{422A94CF-1AD7-544F-89B2-B23BB4B4769D}" type="slidenum">
              <a:rPr lang="en-US" smtClean="0"/>
              <a:t>13</a:t>
            </a:fld>
            <a:endParaRPr lang="en-US"/>
          </a:p>
        </p:txBody>
      </p:sp>
    </p:spTree>
    <p:extLst>
      <p:ext uri="{BB962C8B-B14F-4D97-AF65-F5344CB8AC3E}">
        <p14:creationId xmlns:p14="http://schemas.microsoft.com/office/powerpoint/2010/main" val="318677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E0BBC2F-E738-A04F-98B4-1A601ABBCF00}"/>
              </a:ext>
            </a:extLst>
          </p:cNvPr>
          <p:cNvSpPr>
            <a:spLocks noGrp="1" noChangeArrowheads="1"/>
          </p:cNvSpPr>
          <p:nvPr>
            <p:ph type="title"/>
          </p:nvPr>
        </p:nvSpPr>
        <p:spPr/>
        <p:txBody>
          <a:bodyPr/>
          <a:lstStyle/>
          <a:p>
            <a:pPr eaLnBrk="1" hangingPunct="1"/>
            <a:r>
              <a:rPr lang="en-US" altLang="zh-TW" sz="4000" dirty="0">
                <a:solidFill>
                  <a:srgbClr val="0C0C12"/>
                </a:solidFill>
              </a:rPr>
              <a:t>Well-Defined Problems and Solutions</a:t>
            </a:r>
            <a:endParaRPr lang="zh-TW" altLang="en-US" sz="4000" dirty="0">
              <a:solidFill>
                <a:srgbClr val="0C0C12"/>
              </a:solidFill>
            </a:endParaRPr>
          </a:p>
        </p:txBody>
      </p:sp>
      <p:sp>
        <p:nvSpPr>
          <p:cNvPr id="15363" name="Rectangle 3">
            <a:extLst>
              <a:ext uri="{FF2B5EF4-FFF2-40B4-BE49-F238E27FC236}">
                <a16:creationId xmlns:a16="http://schemas.microsoft.com/office/drawing/2014/main" id="{3E9D2AA3-1211-254F-9CDE-88DD5EDAD5F5}"/>
              </a:ext>
            </a:extLst>
          </p:cNvPr>
          <p:cNvSpPr>
            <a:spLocks noGrp="1" noChangeArrowheads="1"/>
          </p:cNvSpPr>
          <p:nvPr>
            <p:ph idx="1"/>
          </p:nvPr>
        </p:nvSpPr>
        <p:spPr/>
        <p:txBody>
          <a:bodyPr/>
          <a:lstStyle/>
          <a:p>
            <a:pPr eaLnBrk="1" hangingPunct="1">
              <a:lnSpc>
                <a:spcPct val="90000"/>
              </a:lnSpc>
            </a:pPr>
            <a:r>
              <a:rPr lang="en-US" altLang="zh-TW" sz="2800" dirty="0">
                <a:solidFill>
                  <a:srgbClr val="0C0C12"/>
                </a:solidFill>
              </a:rPr>
              <a:t>The </a:t>
            </a:r>
            <a:r>
              <a:rPr lang="en-US" altLang="zh-TW" sz="2800" b="1" i="1" dirty="0">
                <a:solidFill>
                  <a:srgbClr val="C00000"/>
                </a:solidFill>
              </a:rPr>
              <a:t>solution</a:t>
            </a:r>
            <a:r>
              <a:rPr lang="en-US" altLang="zh-TW" sz="2800" dirty="0">
                <a:solidFill>
                  <a:srgbClr val="0C0C12"/>
                </a:solidFill>
              </a:rPr>
              <a:t> of a problem </a:t>
            </a:r>
            <a:r>
              <a:rPr lang="en-US" altLang="zh-TW" sz="2800" dirty="0">
                <a:solidFill>
                  <a:srgbClr val="C00000"/>
                </a:solidFill>
              </a:rPr>
              <a:t>is</a:t>
            </a:r>
          </a:p>
          <a:p>
            <a:pPr lvl="1" eaLnBrk="1" hangingPunct="1">
              <a:lnSpc>
                <a:spcPct val="90000"/>
              </a:lnSpc>
            </a:pPr>
            <a:r>
              <a:rPr lang="en-US" altLang="zh-TW" sz="3200" i="1" dirty="0">
                <a:solidFill>
                  <a:srgbClr val="0C0C12"/>
                </a:solidFill>
              </a:rPr>
              <a:t>a </a:t>
            </a:r>
            <a:r>
              <a:rPr lang="en-US" altLang="zh-TW" sz="3200" i="1" dirty="0">
                <a:solidFill>
                  <a:srgbClr val="0070C0"/>
                </a:solidFill>
              </a:rPr>
              <a:t>path</a:t>
            </a:r>
            <a:r>
              <a:rPr lang="en-US" altLang="zh-TW" sz="3200" i="1" dirty="0">
                <a:solidFill>
                  <a:srgbClr val="0C0C12"/>
                </a:solidFill>
              </a:rPr>
              <a:t> from </a:t>
            </a:r>
            <a:r>
              <a:rPr lang="en-US" altLang="zh-TW" sz="3200" i="1" dirty="0">
                <a:solidFill>
                  <a:schemeClr val="tx1"/>
                </a:solidFill>
              </a:rPr>
              <a:t>the</a:t>
            </a:r>
            <a:r>
              <a:rPr lang="en-US" altLang="zh-TW" sz="3200" i="1" dirty="0">
                <a:solidFill>
                  <a:srgbClr val="0070C0"/>
                </a:solidFill>
              </a:rPr>
              <a:t> initial state </a:t>
            </a:r>
            <a:r>
              <a:rPr lang="en-US" altLang="zh-TW" sz="3200" i="1" dirty="0">
                <a:solidFill>
                  <a:srgbClr val="0C0C12"/>
                </a:solidFill>
              </a:rPr>
              <a:t>to a </a:t>
            </a:r>
            <a:r>
              <a:rPr lang="en-US" altLang="zh-TW" sz="3200" i="1" dirty="0">
                <a:solidFill>
                  <a:srgbClr val="0070C0"/>
                </a:solidFill>
              </a:rPr>
              <a:t>state satisfying the goal test</a:t>
            </a:r>
            <a:r>
              <a:rPr lang="en-US" altLang="zh-TW" sz="3200" i="1" dirty="0">
                <a:solidFill>
                  <a:srgbClr val="0C0C12"/>
                </a:solidFill>
              </a:rPr>
              <a:t>.</a:t>
            </a:r>
            <a:endParaRPr lang="en-US" altLang="zh-TW" sz="3200" b="1" i="1" dirty="0">
              <a:solidFill>
                <a:srgbClr val="0C0C12"/>
              </a:solidFill>
            </a:endParaRPr>
          </a:p>
          <a:p>
            <a:pPr eaLnBrk="1" hangingPunct="1">
              <a:lnSpc>
                <a:spcPct val="90000"/>
              </a:lnSpc>
            </a:pPr>
            <a:endParaRPr lang="en-US" altLang="zh-TW" sz="2800" b="1" i="1" dirty="0">
              <a:solidFill>
                <a:srgbClr val="0C0C12"/>
              </a:solidFill>
            </a:endParaRPr>
          </a:p>
          <a:p>
            <a:pPr eaLnBrk="1" hangingPunct="1">
              <a:lnSpc>
                <a:spcPct val="90000"/>
              </a:lnSpc>
            </a:pPr>
            <a:r>
              <a:rPr lang="en-US" altLang="zh-TW" sz="2800" b="1" i="1" dirty="0">
                <a:solidFill>
                  <a:srgbClr val="C00000"/>
                </a:solidFill>
              </a:rPr>
              <a:t>Optimal</a:t>
            </a:r>
            <a:r>
              <a:rPr lang="en-US" altLang="zh-TW" sz="2800" dirty="0">
                <a:solidFill>
                  <a:srgbClr val="0C0C12"/>
                </a:solidFill>
              </a:rPr>
              <a:t> solution</a:t>
            </a:r>
          </a:p>
          <a:p>
            <a:pPr lvl="1" eaLnBrk="1" hangingPunct="1">
              <a:lnSpc>
                <a:spcPct val="90000"/>
              </a:lnSpc>
            </a:pPr>
            <a:r>
              <a:rPr lang="en-US" altLang="zh-TW" dirty="0">
                <a:solidFill>
                  <a:srgbClr val="0C0C12"/>
                </a:solidFill>
              </a:rPr>
              <a:t>the solution with </a:t>
            </a:r>
            <a:r>
              <a:rPr lang="en-US" altLang="zh-TW" i="1" dirty="0">
                <a:solidFill>
                  <a:srgbClr val="0070C0"/>
                </a:solidFill>
              </a:rPr>
              <a:t>lowest path cost </a:t>
            </a:r>
            <a:r>
              <a:rPr lang="en-US" altLang="zh-TW" dirty="0">
                <a:solidFill>
                  <a:srgbClr val="0C0C12"/>
                </a:solidFill>
              </a:rPr>
              <a:t>among all solutions</a:t>
            </a:r>
          </a:p>
        </p:txBody>
      </p:sp>
      <p:sp>
        <p:nvSpPr>
          <p:cNvPr id="2" name="Slide Number Placeholder 1">
            <a:extLst>
              <a:ext uri="{FF2B5EF4-FFF2-40B4-BE49-F238E27FC236}">
                <a16:creationId xmlns:a16="http://schemas.microsoft.com/office/drawing/2014/main" id="{FE37E5AC-5583-7541-9ED3-0DED63B13310}"/>
              </a:ext>
            </a:extLst>
          </p:cNvPr>
          <p:cNvSpPr>
            <a:spLocks noGrp="1"/>
          </p:cNvSpPr>
          <p:nvPr>
            <p:ph type="sldNum" sz="quarter" idx="12"/>
          </p:nvPr>
        </p:nvSpPr>
        <p:spPr/>
        <p:txBody>
          <a:bodyPr/>
          <a:lstStyle/>
          <a:p>
            <a:fld id="{422A94CF-1AD7-544F-89B2-B23BB4B4769D}" type="slidenum">
              <a:rPr lang="en-US" smtClean="0"/>
              <a:t>14</a:t>
            </a:fld>
            <a:endParaRPr lang="en-US"/>
          </a:p>
        </p:txBody>
      </p:sp>
    </p:spTree>
    <p:extLst>
      <p:ext uri="{BB962C8B-B14F-4D97-AF65-F5344CB8AC3E}">
        <p14:creationId xmlns:p14="http://schemas.microsoft.com/office/powerpoint/2010/main" val="23741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4CDA7B7-EBA2-3D42-A67A-D31B867DAC51}"/>
              </a:ext>
            </a:extLst>
          </p:cNvPr>
          <p:cNvSpPr>
            <a:spLocks noGrp="1" noChangeArrowheads="1"/>
          </p:cNvSpPr>
          <p:nvPr>
            <p:ph type="title"/>
          </p:nvPr>
        </p:nvSpPr>
        <p:spPr/>
        <p:txBody>
          <a:bodyPr/>
          <a:lstStyle/>
          <a:p>
            <a:pPr eaLnBrk="1" hangingPunct="1"/>
            <a:r>
              <a:rPr lang="en-US" altLang="zh-TW" dirty="0">
                <a:solidFill>
                  <a:srgbClr val="0C0C12"/>
                </a:solidFill>
              </a:rPr>
              <a:t>Formulating Problems</a:t>
            </a:r>
          </a:p>
        </p:txBody>
      </p:sp>
      <p:sp>
        <p:nvSpPr>
          <p:cNvPr id="16387" name="Rectangle 3">
            <a:extLst>
              <a:ext uri="{FF2B5EF4-FFF2-40B4-BE49-F238E27FC236}">
                <a16:creationId xmlns:a16="http://schemas.microsoft.com/office/drawing/2014/main" id="{3B013BC5-D14E-1141-B897-5D42B60346EC}"/>
              </a:ext>
            </a:extLst>
          </p:cNvPr>
          <p:cNvSpPr>
            <a:spLocks noGrp="1" noChangeArrowheads="1"/>
          </p:cNvSpPr>
          <p:nvPr>
            <p:ph idx="1"/>
          </p:nvPr>
        </p:nvSpPr>
        <p:spPr/>
        <p:txBody>
          <a:bodyPr/>
          <a:lstStyle/>
          <a:p>
            <a:pPr algn="just" eaLnBrk="1" hangingPunct="1"/>
            <a:r>
              <a:rPr lang="en-US" altLang="zh-TW" sz="2800" dirty="0">
                <a:solidFill>
                  <a:srgbClr val="0C0C12"/>
                </a:solidFill>
              </a:rPr>
              <a:t>Besides the components for problem formulation </a:t>
            </a:r>
            <a:r>
              <a:rPr lang="en-US" altLang="zh-TW" sz="2800" dirty="0">
                <a:solidFill>
                  <a:srgbClr val="0070C0"/>
                </a:solidFill>
              </a:rPr>
              <a:t>we need</a:t>
            </a:r>
            <a:endParaRPr lang="en-US" altLang="zh-TW" sz="2800" b="1" i="1" dirty="0">
              <a:solidFill>
                <a:srgbClr val="0070C0"/>
              </a:solidFill>
            </a:endParaRPr>
          </a:p>
          <a:p>
            <a:pPr algn="just" eaLnBrk="1" hangingPunct="1"/>
            <a:r>
              <a:rPr lang="en-US" altLang="zh-TW" sz="2800" b="1" i="1" dirty="0">
                <a:solidFill>
                  <a:srgbClr val="C00000"/>
                </a:solidFill>
              </a:rPr>
              <a:t>Abstraction</a:t>
            </a:r>
            <a:r>
              <a:rPr lang="en-US" altLang="zh-TW" sz="2800" dirty="0">
                <a:solidFill>
                  <a:srgbClr val="0C0C12"/>
                </a:solidFill>
              </a:rPr>
              <a:t> </a:t>
            </a:r>
          </a:p>
          <a:p>
            <a:pPr lvl="1" algn="just" eaLnBrk="1" hangingPunct="1"/>
            <a:r>
              <a:rPr lang="en-US" altLang="zh-TW" sz="2400" dirty="0">
                <a:solidFill>
                  <a:srgbClr val="0C0C12"/>
                </a:solidFill>
              </a:rPr>
              <a:t>the process to take out the irrelevant information</a:t>
            </a:r>
          </a:p>
          <a:p>
            <a:pPr lvl="1" algn="just" eaLnBrk="1" hangingPunct="1"/>
            <a:r>
              <a:rPr lang="en-US" altLang="zh-TW" sz="2400" dirty="0">
                <a:solidFill>
                  <a:srgbClr val="0C0C12"/>
                </a:solidFill>
              </a:rPr>
              <a:t>leave the most essential parts to the description of the states </a:t>
            </a:r>
          </a:p>
          <a:p>
            <a:pPr lvl="1" algn="just" eaLnBrk="1" hangingPunct="1">
              <a:buFont typeface="Wingdings" pitchFamily="2" charset="2"/>
              <a:buNone/>
            </a:pPr>
            <a:r>
              <a:rPr lang="en-US" altLang="zh-TW" sz="2400" dirty="0">
                <a:solidFill>
                  <a:srgbClr val="0C0C12"/>
                </a:solidFill>
              </a:rPr>
              <a:t>( Remove detail from representation)</a:t>
            </a:r>
            <a:endParaRPr lang="en-US" altLang="zh-TW" sz="2400" b="1" dirty="0">
              <a:solidFill>
                <a:srgbClr val="0C0C12"/>
              </a:solidFill>
            </a:endParaRPr>
          </a:p>
          <a:p>
            <a:pPr lvl="1" algn="just" eaLnBrk="1" hangingPunct="1"/>
            <a:r>
              <a:rPr lang="en-US" altLang="zh-TW" sz="2400" b="1" dirty="0">
                <a:solidFill>
                  <a:srgbClr val="0C0C12"/>
                </a:solidFill>
              </a:rPr>
              <a:t>Conclusion</a:t>
            </a:r>
            <a:r>
              <a:rPr lang="en-US" altLang="zh-TW" sz="2400" dirty="0">
                <a:solidFill>
                  <a:srgbClr val="0C0C12"/>
                </a:solidFill>
              </a:rPr>
              <a:t>: Only the most important parts </a:t>
            </a:r>
            <a:r>
              <a:rPr lang="en-US" altLang="zh-TW" sz="2400" i="1" dirty="0">
                <a:solidFill>
                  <a:srgbClr val="0C0C12"/>
                </a:solidFill>
              </a:rPr>
              <a:t>that are contributing to searching</a:t>
            </a:r>
            <a:r>
              <a:rPr lang="en-US" altLang="zh-TW" sz="2400" dirty="0">
                <a:solidFill>
                  <a:srgbClr val="0C0C12"/>
                </a:solidFill>
              </a:rPr>
              <a:t> are used</a:t>
            </a:r>
          </a:p>
        </p:txBody>
      </p:sp>
      <p:sp>
        <p:nvSpPr>
          <p:cNvPr id="2" name="Slide Number Placeholder 1">
            <a:extLst>
              <a:ext uri="{FF2B5EF4-FFF2-40B4-BE49-F238E27FC236}">
                <a16:creationId xmlns:a16="http://schemas.microsoft.com/office/drawing/2014/main" id="{C67DBA21-A34C-AB41-AD24-5B76FCA5298D}"/>
              </a:ext>
            </a:extLst>
          </p:cNvPr>
          <p:cNvSpPr>
            <a:spLocks noGrp="1"/>
          </p:cNvSpPr>
          <p:nvPr>
            <p:ph type="sldNum" sz="quarter" idx="12"/>
          </p:nvPr>
        </p:nvSpPr>
        <p:spPr/>
        <p:txBody>
          <a:bodyPr/>
          <a:lstStyle/>
          <a:p>
            <a:fld id="{422A94CF-1AD7-544F-89B2-B23BB4B4769D}" type="slidenum">
              <a:rPr lang="en-US" smtClean="0"/>
              <a:t>15</a:t>
            </a:fld>
            <a:endParaRPr lang="en-US"/>
          </a:p>
        </p:txBody>
      </p:sp>
    </p:spTree>
    <p:extLst>
      <p:ext uri="{BB962C8B-B14F-4D97-AF65-F5344CB8AC3E}">
        <p14:creationId xmlns:p14="http://schemas.microsoft.com/office/powerpoint/2010/main" val="286474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4B07-EFA9-BC4E-917D-2E6BD0C23F09}"/>
              </a:ext>
            </a:extLst>
          </p:cNvPr>
          <p:cNvSpPr>
            <a:spLocks noGrp="1"/>
          </p:cNvSpPr>
          <p:nvPr>
            <p:ph type="title"/>
          </p:nvPr>
        </p:nvSpPr>
        <p:spPr/>
        <p:txBody>
          <a:bodyPr/>
          <a:lstStyle/>
          <a:p>
            <a:r>
              <a:rPr lang="en-US" dirty="0"/>
              <a:t>State Space</a:t>
            </a:r>
          </a:p>
        </p:txBody>
      </p:sp>
      <p:sp>
        <p:nvSpPr>
          <p:cNvPr id="3" name="Content Placeholder 2">
            <a:extLst>
              <a:ext uri="{FF2B5EF4-FFF2-40B4-BE49-F238E27FC236}">
                <a16:creationId xmlns:a16="http://schemas.microsoft.com/office/drawing/2014/main" id="{AFFE3371-C220-3441-833C-BA4F964C25EE}"/>
              </a:ext>
            </a:extLst>
          </p:cNvPr>
          <p:cNvSpPr>
            <a:spLocks noGrp="1"/>
          </p:cNvSpPr>
          <p:nvPr>
            <p:ph idx="1"/>
          </p:nvPr>
        </p:nvSpPr>
        <p:spPr/>
        <p:txBody>
          <a:bodyPr/>
          <a:lstStyle/>
          <a:p>
            <a:pPr algn="just"/>
            <a:r>
              <a:rPr lang="en-US" sz="2400" dirty="0"/>
              <a:t>The state space can be </a:t>
            </a:r>
            <a:r>
              <a:rPr lang="en-US" sz="2400" dirty="0">
                <a:solidFill>
                  <a:srgbClr val="C00000"/>
                </a:solidFill>
              </a:rPr>
              <a:t>represented as </a:t>
            </a:r>
            <a:r>
              <a:rPr lang="en-US" sz="2400" dirty="0"/>
              <a:t>a </a:t>
            </a:r>
            <a:r>
              <a:rPr lang="en-US" sz="2400" i="1" dirty="0">
                <a:solidFill>
                  <a:srgbClr val="0070C0"/>
                </a:solidFill>
              </a:rPr>
              <a:t>graph</a:t>
            </a:r>
            <a:r>
              <a:rPr lang="en-US" sz="2400" dirty="0"/>
              <a:t> in which the </a:t>
            </a:r>
            <a:r>
              <a:rPr lang="en-US" sz="2400" u="sng" dirty="0"/>
              <a:t>vertices are states </a:t>
            </a:r>
            <a:r>
              <a:rPr lang="en-US" sz="2400" dirty="0"/>
              <a:t>and the </a:t>
            </a:r>
            <a:r>
              <a:rPr lang="en-US" sz="2400" u="sng" dirty="0"/>
              <a:t>directed edges</a:t>
            </a:r>
            <a:r>
              <a:rPr lang="en-US" sz="2400" dirty="0"/>
              <a:t> between them are </a:t>
            </a:r>
            <a:r>
              <a:rPr lang="en-US" sz="2400" u="sng" dirty="0"/>
              <a:t>actions</a:t>
            </a:r>
            <a:r>
              <a:rPr lang="en-US" sz="2400" dirty="0"/>
              <a:t>. </a:t>
            </a:r>
          </a:p>
          <a:p>
            <a:pPr algn="just"/>
            <a:r>
              <a:rPr lang="en-US" sz="2400" dirty="0"/>
              <a:t>The map of Romania is such a graph, where each road indicates two actions, one in each direction. </a:t>
            </a:r>
          </a:p>
          <a:p>
            <a:endParaRPr lang="en-US" sz="2400" dirty="0"/>
          </a:p>
        </p:txBody>
      </p:sp>
      <p:pic>
        <p:nvPicPr>
          <p:cNvPr id="4" name="Picture 3">
            <a:extLst>
              <a:ext uri="{FF2B5EF4-FFF2-40B4-BE49-F238E27FC236}">
                <a16:creationId xmlns:a16="http://schemas.microsoft.com/office/drawing/2014/main" id="{E6AE8185-30C0-614D-9A53-A3889A3FEBBC}"/>
              </a:ext>
            </a:extLst>
          </p:cNvPr>
          <p:cNvPicPr>
            <a:picLocks noChangeAspect="1"/>
          </p:cNvPicPr>
          <p:nvPr/>
        </p:nvPicPr>
        <p:blipFill>
          <a:blip r:embed="rId2"/>
          <a:stretch>
            <a:fillRect/>
          </a:stretch>
        </p:blipFill>
        <p:spPr>
          <a:xfrm>
            <a:off x="3228805" y="2703692"/>
            <a:ext cx="6254150" cy="3773308"/>
          </a:xfrm>
          <a:prstGeom prst="rect">
            <a:avLst/>
          </a:prstGeom>
        </p:spPr>
      </p:pic>
    </p:spTree>
    <p:extLst>
      <p:ext uri="{BB962C8B-B14F-4D97-AF65-F5344CB8AC3E}">
        <p14:creationId xmlns:p14="http://schemas.microsoft.com/office/powerpoint/2010/main" val="97209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1B4A7B0-7126-3A4F-9B77-6EE9A0577CD4}"/>
              </a:ext>
            </a:extLst>
          </p:cNvPr>
          <p:cNvSpPr>
            <a:spLocks noGrp="1" noChangeArrowheads="1"/>
          </p:cNvSpPr>
          <p:nvPr>
            <p:ph type="title"/>
          </p:nvPr>
        </p:nvSpPr>
        <p:spPr/>
        <p:txBody>
          <a:bodyPr/>
          <a:lstStyle/>
          <a:p>
            <a:pPr eaLnBrk="1" hangingPunct="1"/>
            <a:r>
              <a:rPr lang="en-US" altLang="en-US">
                <a:solidFill>
                  <a:srgbClr val="0C0C12"/>
                </a:solidFill>
              </a:rPr>
              <a:t>Evaluation Criteria</a:t>
            </a:r>
          </a:p>
        </p:txBody>
      </p:sp>
      <p:sp>
        <p:nvSpPr>
          <p:cNvPr id="17411" name="Rectangle 3">
            <a:extLst>
              <a:ext uri="{FF2B5EF4-FFF2-40B4-BE49-F238E27FC236}">
                <a16:creationId xmlns:a16="http://schemas.microsoft.com/office/drawing/2014/main" id="{2B3E4AD0-7865-9445-B85F-7937DEAF04DC}"/>
              </a:ext>
            </a:extLst>
          </p:cNvPr>
          <p:cNvSpPr>
            <a:spLocks noGrp="1" noChangeArrowheads="1"/>
          </p:cNvSpPr>
          <p:nvPr>
            <p:ph idx="1"/>
          </p:nvPr>
        </p:nvSpPr>
        <p:spPr/>
        <p:txBody>
          <a:bodyPr/>
          <a:lstStyle/>
          <a:p>
            <a:pPr eaLnBrk="1" hangingPunct="1">
              <a:lnSpc>
                <a:spcPct val="90000"/>
              </a:lnSpc>
            </a:pPr>
            <a:r>
              <a:rPr lang="en-US" altLang="en-US" dirty="0">
                <a:solidFill>
                  <a:srgbClr val="0C0C12"/>
                </a:solidFill>
              </a:rPr>
              <a:t>formulation of a problem as </a:t>
            </a:r>
            <a:r>
              <a:rPr lang="en-US" altLang="en-US" dirty="0">
                <a:solidFill>
                  <a:srgbClr val="0070C0"/>
                </a:solidFill>
              </a:rPr>
              <a:t>search task</a:t>
            </a:r>
          </a:p>
          <a:p>
            <a:pPr eaLnBrk="1" hangingPunct="1">
              <a:lnSpc>
                <a:spcPct val="90000"/>
              </a:lnSpc>
            </a:pPr>
            <a:r>
              <a:rPr lang="en-US" altLang="en-US" dirty="0">
                <a:solidFill>
                  <a:srgbClr val="0C0C12"/>
                </a:solidFill>
              </a:rPr>
              <a:t>basic search strategies</a:t>
            </a:r>
          </a:p>
          <a:p>
            <a:pPr eaLnBrk="1" hangingPunct="1">
              <a:lnSpc>
                <a:spcPct val="90000"/>
              </a:lnSpc>
            </a:pPr>
            <a:r>
              <a:rPr lang="en-US" altLang="en-US" dirty="0">
                <a:solidFill>
                  <a:srgbClr val="0C0C12"/>
                </a:solidFill>
              </a:rPr>
              <a:t>important properties of search strategies</a:t>
            </a:r>
          </a:p>
          <a:p>
            <a:pPr eaLnBrk="1" hangingPunct="1">
              <a:lnSpc>
                <a:spcPct val="90000"/>
              </a:lnSpc>
            </a:pPr>
            <a:r>
              <a:rPr lang="en-US" altLang="en-US" dirty="0">
                <a:solidFill>
                  <a:srgbClr val="0C0C12"/>
                </a:solidFill>
              </a:rPr>
              <a:t>selection of search strategies for specific tasks</a:t>
            </a:r>
          </a:p>
        </p:txBody>
      </p:sp>
      <p:sp>
        <p:nvSpPr>
          <p:cNvPr id="2" name="Slide Number Placeholder 1">
            <a:extLst>
              <a:ext uri="{FF2B5EF4-FFF2-40B4-BE49-F238E27FC236}">
                <a16:creationId xmlns:a16="http://schemas.microsoft.com/office/drawing/2014/main" id="{953F7A8F-EF7C-FD44-B944-E1C8D41D40BE}"/>
              </a:ext>
            </a:extLst>
          </p:cNvPr>
          <p:cNvSpPr>
            <a:spLocks noGrp="1"/>
          </p:cNvSpPr>
          <p:nvPr>
            <p:ph type="sldNum" sz="quarter" idx="12"/>
          </p:nvPr>
        </p:nvSpPr>
        <p:spPr/>
        <p:txBody>
          <a:bodyPr/>
          <a:lstStyle/>
          <a:p>
            <a:fld id="{422A94CF-1AD7-544F-89B2-B23BB4B4769D}" type="slidenum">
              <a:rPr lang="en-US" smtClean="0"/>
              <a:t>17</a:t>
            </a:fld>
            <a:endParaRPr lang="en-US"/>
          </a:p>
        </p:txBody>
      </p:sp>
    </p:spTree>
    <p:extLst>
      <p:ext uri="{BB962C8B-B14F-4D97-AF65-F5344CB8AC3E}">
        <p14:creationId xmlns:p14="http://schemas.microsoft.com/office/powerpoint/2010/main" val="40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Search Problems</a:t>
            </a:r>
          </a:p>
        </p:txBody>
      </p:sp>
      <p:sp>
        <p:nvSpPr>
          <p:cNvPr id="8195" name="Rectangle 3"/>
          <p:cNvSpPr>
            <a:spLocks noGrp="1" noChangeArrowheads="1"/>
          </p:cNvSpPr>
          <p:nvPr>
            <p:ph idx="1"/>
          </p:nvPr>
        </p:nvSpPr>
        <p:spPr>
          <a:xfrm>
            <a:off x="381000" y="1447800"/>
            <a:ext cx="11277600" cy="4876800"/>
          </a:xfrm>
        </p:spPr>
        <p:txBody>
          <a:bodyPr/>
          <a:lstStyle/>
          <a:p>
            <a:pPr eaLnBrk="1" hangingPunct="1">
              <a:lnSpc>
                <a:spcPct val="80000"/>
              </a:lnSpc>
            </a:pPr>
            <a:r>
              <a:rPr lang="en-US" sz="2800" dirty="0"/>
              <a:t>A </a:t>
            </a:r>
            <a:r>
              <a:rPr lang="en-US" sz="2800" dirty="0">
                <a:solidFill>
                  <a:srgbClr val="FF0000"/>
                </a:solidFill>
              </a:rPr>
              <a:t>search</a:t>
            </a:r>
            <a:r>
              <a:rPr lang="en-US" sz="2800" dirty="0"/>
              <a:t> </a:t>
            </a:r>
            <a:r>
              <a:rPr lang="en-US" sz="2800" dirty="0">
                <a:solidFill>
                  <a:srgbClr val="FF0000"/>
                </a:solidFill>
              </a:rPr>
              <a:t>problem</a:t>
            </a:r>
            <a:r>
              <a:rPr lang="en-US" sz="2800" dirty="0"/>
              <a:t> consists of:</a:t>
            </a:r>
          </a:p>
          <a:p>
            <a:pPr lvl="1" eaLnBrk="1" hangingPunct="1">
              <a:lnSpc>
                <a:spcPct val="80000"/>
              </a:lnSpc>
            </a:pPr>
            <a:endParaRPr lang="en-US" sz="2400" dirty="0"/>
          </a:p>
          <a:p>
            <a:pPr lvl="1" eaLnBrk="1" hangingPunct="1">
              <a:lnSpc>
                <a:spcPct val="80000"/>
              </a:lnSpc>
            </a:pPr>
            <a:r>
              <a:rPr lang="en-US" sz="2400" dirty="0"/>
              <a:t>A </a:t>
            </a:r>
            <a:r>
              <a:rPr lang="en-US" sz="2400" i="1" dirty="0"/>
              <a:t>state space</a:t>
            </a:r>
          </a:p>
          <a:p>
            <a:pPr lvl="1" eaLnBrk="1" hangingPunct="1">
              <a:lnSpc>
                <a:spcPct val="80000"/>
              </a:lnSpc>
            </a:pPr>
            <a:endParaRPr lang="en-US" sz="2400" dirty="0"/>
          </a:p>
          <a:p>
            <a:pPr lvl="1" eaLnBrk="1" hangingPunct="1">
              <a:lnSpc>
                <a:spcPct val="80000"/>
              </a:lnSpc>
            </a:pPr>
            <a:endParaRPr lang="en-US" sz="2400" dirty="0"/>
          </a:p>
          <a:p>
            <a:pPr lvl="1" eaLnBrk="1" hangingPunct="1">
              <a:lnSpc>
                <a:spcPct val="80000"/>
              </a:lnSpc>
            </a:pPr>
            <a:r>
              <a:rPr lang="en-US" sz="2400" dirty="0"/>
              <a:t>A </a:t>
            </a:r>
            <a:r>
              <a:rPr lang="en-US" sz="2400" i="1" dirty="0">
                <a:solidFill>
                  <a:srgbClr val="0070C0"/>
                </a:solidFill>
              </a:rPr>
              <a:t>successor function</a:t>
            </a:r>
          </a:p>
          <a:p>
            <a:pPr lvl="1" eaLnBrk="1" hangingPunct="1">
              <a:lnSpc>
                <a:spcPct val="80000"/>
              </a:lnSpc>
              <a:buFont typeface="Wingdings" pitchFamily="2" charset="2"/>
              <a:buNone/>
            </a:pPr>
            <a:r>
              <a:rPr lang="en-US" sz="2400" dirty="0"/>
              <a:t>	(with actions, costs)</a:t>
            </a:r>
          </a:p>
          <a:p>
            <a:pPr lvl="1" eaLnBrk="1" hangingPunct="1">
              <a:lnSpc>
                <a:spcPct val="80000"/>
              </a:lnSpc>
            </a:pPr>
            <a:endParaRPr lang="en-US" sz="2400" dirty="0"/>
          </a:p>
          <a:p>
            <a:pPr lvl="1" eaLnBrk="1" hangingPunct="1">
              <a:lnSpc>
                <a:spcPct val="80000"/>
              </a:lnSpc>
            </a:pPr>
            <a:endParaRPr lang="en-US" sz="2400" dirty="0"/>
          </a:p>
          <a:p>
            <a:pPr lvl="1" eaLnBrk="1" hangingPunct="1">
              <a:lnSpc>
                <a:spcPct val="80000"/>
              </a:lnSpc>
            </a:pPr>
            <a:r>
              <a:rPr lang="en-US" sz="2400" dirty="0"/>
              <a:t>A </a:t>
            </a:r>
            <a:r>
              <a:rPr lang="en-US" sz="2400" i="1" dirty="0">
                <a:solidFill>
                  <a:srgbClr val="0070C0"/>
                </a:solidFill>
              </a:rPr>
              <a:t>start state </a:t>
            </a:r>
            <a:r>
              <a:rPr lang="en-US" sz="2400" dirty="0"/>
              <a:t>and a </a:t>
            </a:r>
            <a:r>
              <a:rPr lang="en-US" sz="2400" i="1" dirty="0">
                <a:solidFill>
                  <a:srgbClr val="0070C0"/>
                </a:solidFill>
              </a:rPr>
              <a:t>goal test</a:t>
            </a:r>
          </a:p>
          <a:p>
            <a:pPr lvl="1" eaLnBrk="1" hangingPunct="1">
              <a:lnSpc>
                <a:spcPct val="80000"/>
              </a:lnSpc>
            </a:pPr>
            <a:endParaRPr lang="en-US" sz="2400" dirty="0"/>
          </a:p>
          <a:p>
            <a:pPr algn="just" eaLnBrk="1" hangingPunct="1">
              <a:lnSpc>
                <a:spcPct val="80000"/>
              </a:lnSpc>
            </a:pPr>
            <a:r>
              <a:rPr lang="en-US" sz="2800" dirty="0"/>
              <a:t>A </a:t>
            </a:r>
            <a:r>
              <a:rPr lang="en-US" sz="2800" dirty="0">
                <a:solidFill>
                  <a:srgbClr val="FF0000"/>
                </a:solidFill>
              </a:rPr>
              <a:t>solution</a:t>
            </a:r>
            <a:r>
              <a:rPr lang="en-US" sz="2800" dirty="0"/>
              <a:t> is a sequence of actions (a plan) which transforms the start state to a goal state</a:t>
            </a:r>
          </a:p>
        </p:txBody>
      </p:sp>
      <p:pic>
        <p:nvPicPr>
          <p:cNvPr id="8196" name="Picture 4"/>
          <p:cNvPicPr>
            <a:picLocks noChangeAspect="1" noChangeArrowheads="1"/>
          </p:cNvPicPr>
          <p:nvPr/>
        </p:nvPicPr>
        <p:blipFill>
          <a:blip r:embed="rId3" cstate="print"/>
          <a:srcRect/>
          <a:stretch>
            <a:fillRect/>
          </a:stretch>
        </p:blipFill>
        <p:spPr bwMode="auto">
          <a:xfrm>
            <a:off x="4876798" y="2133601"/>
            <a:ext cx="560388" cy="568325"/>
          </a:xfrm>
          <a:prstGeom prst="rect">
            <a:avLst/>
          </a:prstGeom>
          <a:noFill/>
          <a:ln w="9525">
            <a:noFill/>
            <a:miter lim="800000"/>
            <a:headEnd/>
            <a:tailEnd/>
          </a:ln>
        </p:spPr>
      </p:pic>
      <p:pic>
        <p:nvPicPr>
          <p:cNvPr id="8197" name="Picture 5"/>
          <p:cNvPicPr>
            <a:picLocks noChangeAspect="1" noChangeArrowheads="1"/>
          </p:cNvPicPr>
          <p:nvPr/>
        </p:nvPicPr>
        <p:blipFill>
          <a:blip r:embed="rId4" cstate="print"/>
          <a:srcRect/>
          <a:stretch>
            <a:fillRect/>
          </a:stretch>
        </p:blipFill>
        <p:spPr bwMode="auto">
          <a:xfrm>
            <a:off x="6229344" y="2133600"/>
            <a:ext cx="552451" cy="560388"/>
          </a:xfrm>
          <a:prstGeom prst="rect">
            <a:avLst/>
          </a:prstGeom>
          <a:noFill/>
          <a:ln w="9525">
            <a:noFill/>
            <a:miter lim="800000"/>
            <a:headEnd/>
            <a:tailEnd/>
          </a:ln>
        </p:spPr>
      </p:pic>
      <p:pic>
        <p:nvPicPr>
          <p:cNvPr id="8198" name="Picture 6"/>
          <p:cNvPicPr>
            <a:picLocks noChangeAspect="1" noChangeArrowheads="1"/>
          </p:cNvPicPr>
          <p:nvPr/>
        </p:nvPicPr>
        <p:blipFill>
          <a:blip r:embed="rId5" cstate="print"/>
          <a:srcRect/>
          <a:stretch>
            <a:fillRect/>
          </a:stretch>
        </p:blipFill>
        <p:spPr bwMode="auto">
          <a:xfrm>
            <a:off x="8305800" y="2133600"/>
            <a:ext cx="544513" cy="560388"/>
          </a:xfrm>
          <a:prstGeom prst="rect">
            <a:avLst/>
          </a:prstGeom>
          <a:noFill/>
          <a:ln w="9525">
            <a:noFill/>
            <a:miter lim="800000"/>
            <a:headEnd/>
            <a:tailEnd/>
          </a:ln>
        </p:spPr>
      </p:pic>
      <p:pic>
        <p:nvPicPr>
          <p:cNvPr id="8199" name="Picture 7"/>
          <p:cNvPicPr>
            <a:picLocks noChangeAspect="1" noChangeArrowheads="1"/>
          </p:cNvPicPr>
          <p:nvPr/>
        </p:nvPicPr>
        <p:blipFill>
          <a:blip r:embed="rId6" cstate="print"/>
          <a:srcRect/>
          <a:stretch>
            <a:fillRect/>
          </a:stretch>
        </p:blipFill>
        <p:spPr bwMode="auto">
          <a:xfrm>
            <a:off x="5562596" y="2133600"/>
            <a:ext cx="552451" cy="560388"/>
          </a:xfrm>
          <a:prstGeom prst="rect">
            <a:avLst/>
          </a:prstGeom>
          <a:noFill/>
          <a:ln w="9525">
            <a:noFill/>
            <a:miter lim="800000"/>
            <a:headEnd/>
            <a:tailEnd/>
          </a:ln>
        </p:spPr>
      </p:pic>
      <p:pic>
        <p:nvPicPr>
          <p:cNvPr id="8200" name="Picture 8"/>
          <p:cNvPicPr>
            <a:picLocks noChangeAspect="1" noChangeArrowheads="1"/>
          </p:cNvPicPr>
          <p:nvPr/>
        </p:nvPicPr>
        <p:blipFill>
          <a:blip r:embed="rId7" cstate="print"/>
          <a:srcRect/>
          <a:stretch>
            <a:fillRect/>
          </a:stretch>
        </p:blipFill>
        <p:spPr bwMode="auto">
          <a:xfrm>
            <a:off x="7600944" y="2133602"/>
            <a:ext cx="552451" cy="552451"/>
          </a:xfrm>
          <a:prstGeom prst="rect">
            <a:avLst/>
          </a:prstGeom>
          <a:noFill/>
          <a:ln w="9525">
            <a:noFill/>
            <a:miter lim="800000"/>
            <a:headEnd/>
            <a:tailEnd/>
          </a:ln>
        </p:spPr>
      </p:pic>
      <p:pic>
        <p:nvPicPr>
          <p:cNvPr id="8201" name="Picture 9"/>
          <p:cNvPicPr>
            <a:picLocks noChangeAspect="1" noChangeArrowheads="1"/>
          </p:cNvPicPr>
          <p:nvPr/>
        </p:nvPicPr>
        <p:blipFill>
          <a:blip r:embed="rId8" cstate="print"/>
          <a:srcRect/>
          <a:stretch>
            <a:fillRect/>
          </a:stretch>
        </p:blipFill>
        <p:spPr bwMode="auto">
          <a:xfrm>
            <a:off x="6907208" y="2133600"/>
            <a:ext cx="560387" cy="560388"/>
          </a:xfrm>
          <a:prstGeom prst="rect">
            <a:avLst/>
          </a:prstGeom>
          <a:noFill/>
          <a:ln w="9525">
            <a:noFill/>
            <a:miter lim="800000"/>
            <a:headEnd/>
            <a:tailEnd/>
          </a:ln>
        </p:spPr>
      </p:pic>
      <p:pic>
        <p:nvPicPr>
          <p:cNvPr id="8202" name="Picture 10"/>
          <p:cNvPicPr>
            <a:picLocks noChangeAspect="1" noChangeArrowheads="1"/>
          </p:cNvPicPr>
          <p:nvPr/>
        </p:nvPicPr>
        <p:blipFill>
          <a:blip r:embed="rId9" cstate="print"/>
          <a:srcRect/>
          <a:stretch>
            <a:fillRect/>
          </a:stretch>
        </p:blipFill>
        <p:spPr bwMode="auto">
          <a:xfrm>
            <a:off x="4191000" y="2133600"/>
            <a:ext cx="544513" cy="560388"/>
          </a:xfrm>
          <a:prstGeom prst="rect">
            <a:avLst/>
          </a:prstGeom>
          <a:noFill/>
          <a:ln w="9525">
            <a:noFill/>
            <a:miter lim="800000"/>
            <a:headEnd/>
            <a:tailEnd/>
          </a:ln>
        </p:spPr>
      </p:pic>
      <p:pic>
        <p:nvPicPr>
          <p:cNvPr id="8203" name="Picture 11"/>
          <p:cNvPicPr>
            <a:picLocks noChangeAspect="1" noChangeArrowheads="1"/>
          </p:cNvPicPr>
          <p:nvPr/>
        </p:nvPicPr>
        <p:blipFill>
          <a:blip r:embed="rId3" cstate="print"/>
          <a:srcRect/>
          <a:stretch>
            <a:fillRect/>
          </a:stretch>
        </p:blipFill>
        <p:spPr bwMode="auto">
          <a:xfrm>
            <a:off x="5467346" y="3630613"/>
            <a:ext cx="560388" cy="568325"/>
          </a:xfrm>
          <a:prstGeom prst="rect">
            <a:avLst/>
          </a:prstGeom>
          <a:noFill/>
          <a:ln w="9525">
            <a:noFill/>
            <a:miter lim="800000"/>
            <a:headEnd/>
            <a:tailEnd/>
          </a:ln>
        </p:spPr>
      </p:pic>
      <p:pic>
        <p:nvPicPr>
          <p:cNvPr id="8204" name="Picture 12"/>
          <p:cNvPicPr>
            <a:picLocks noChangeAspect="1" noChangeArrowheads="1"/>
          </p:cNvPicPr>
          <p:nvPr/>
        </p:nvPicPr>
        <p:blipFill>
          <a:blip r:embed="rId6" cstate="print"/>
          <a:srcRect/>
          <a:stretch>
            <a:fillRect/>
          </a:stretch>
        </p:blipFill>
        <p:spPr bwMode="auto">
          <a:xfrm>
            <a:off x="7048496" y="3284538"/>
            <a:ext cx="552451" cy="560387"/>
          </a:xfrm>
          <a:prstGeom prst="rect">
            <a:avLst/>
          </a:prstGeom>
          <a:noFill/>
          <a:ln w="9525">
            <a:noFill/>
            <a:miter lim="800000"/>
            <a:headEnd/>
            <a:tailEnd/>
          </a:ln>
        </p:spPr>
      </p:pic>
      <p:pic>
        <p:nvPicPr>
          <p:cNvPr id="8205" name="Picture 13"/>
          <p:cNvPicPr>
            <a:picLocks noChangeAspect="1" noChangeArrowheads="1"/>
          </p:cNvPicPr>
          <p:nvPr/>
        </p:nvPicPr>
        <p:blipFill>
          <a:blip r:embed="rId4" cstate="print"/>
          <a:srcRect/>
          <a:stretch>
            <a:fillRect/>
          </a:stretch>
        </p:blipFill>
        <p:spPr bwMode="auto">
          <a:xfrm>
            <a:off x="7067544" y="4046538"/>
            <a:ext cx="552451" cy="560387"/>
          </a:xfrm>
          <a:prstGeom prst="rect">
            <a:avLst/>
          </a:prstGeom>
          <a:noFill/>
          <a:ln w="9525">
            <a:noFill/>
            <a:miter lim="800000"/>
            <a:headEnd/>
            <a:tailEnd/>
          </a:ln>
        </p:spPr>
      </p:pic>
      <p:sp>
        <p:nvSpPr>
          <p:cNvPr id="8206" name="Line 14"/>
          <p:cNvSpPr>
            <a:spLocks noChangeShapeType="1"/>
          </p:cNvSpPr>
          <p:nvPr/>
        </p:nvSpPr>
        <p:spPr bwMode="auto">
          <a:xfrm flipV="1">
            <a:off x="6172195" y="3540125"/>
            <a:ext cx="762000" cy="304800"/>
          </a:xfrm>
          <a:prstGeom prst="line">
            <a:avLst/>
          </a:prstGeom>
          <a:noFill/>
          <a:ln w="9525">
            <a:solidFill>
              <a:schemeClr val="tx1"/>
            </a:solidFill>
            <a:round/>
            <a:headEnd/>
            <a:tailEnd type="triangle" w="med" len="med"/>
          </a:ln>
        </p:spPr>
        <p:txBody>
          <a:bodyPr lIns="91432" tIns="45718" rIns="91432" bIns="45718"/>
          <a:lstStyle/>
          <a:p>
            <a:endParaRPr lang="en-US">
              <a:latin typeface="Calibri" pitchFamily="34" charset="0"/>
            </a:endParaRPr>
          </a:p>
        </p:txBody>
      </p:sp>
      <p:sp>
        <p:nvSpPr>
          <p:cNvPr id="8207" name="Line 15"/>
          <p:cNvSpPr>
            <a:spLocks noChangeShapeType="1"/>
          </p:cNvSpPr>
          <p:nvPr/>
        </p:nvSpPr>
        <p:spPr bwMode="auto">
          <a:xfrm>
            <a:off x="6172195" y="4073525"/>
            <a:ext cx="762000" cy="228600"/>
          </a:xfrm>
          <a:prstGeom prst="line">
            <a:avLst/>
          </a:prstGeom>
          <a:noFill/>
          <a:ln w="9525">
            <a:solidFill>
              <a:schemeClr val="tx1"/>
            </a:solidFill>
            <a:round/>
            <a:headEnd/>
            <a:tailEnd type="triangle" w="med" len="med"/>
          </a:ln>
        </p:spPr>
        <p:txBody>
          <a:bodyPr lIns="91432" tIns="45718" rIns="91432" bIns="45718"/>
          <a:lstStyle/>
          <a:p>
            <a:endParaRPr lang="en-US">
              <a:latin typeface="Calibri" pitchFamily="34" charset="0"/>
            </a:endParaRPr>
          </a:p>
        </p:txBody>
      </p:sp>
      <p:sp>
        <p:nvSpPr>
          <p:cNvPr id="8208" name="Text Box 16"/>
          <p:cNvSpPr txBox="1">
            <a:spLocks noChangeArrowheads="1"/>
          </p:cNvSpPr>
          <p:nvPr/>
        </p:nvSpPr>
        <p:spPr bwMode="auto">
          <a:xfrm>
            <a:off x="5943595" y="3159125"/>
            <a:ext cx="990600" cy="369328"/>
          </a:xfrm>
          <a:prstGeom prst="rect">
            <a:avLst/>
          </a:prstGeom>
          <a:noFill/>
          <a:ln w="9525">
            <a:noFill/>
            <a:miter lim="800000"/>
            <a:headEnd/>
            <a:tailEnd/>
          </a:ln>
        </p:spPr>
        <p:txBody>
          <a:bodyPr lIns="91432" tIns="45718" rIns="91432" bIns="45718">
            <a:spAutoFit/>
          </a:bodyPr>
          <a:lstStyle/>
          <a:p>
            <a:pPr>
              <a:spcBef>
                <a:spcPct val="50000"/>
              </a:spcBef>
            </a:pPr>
            <a:r>
              <a:rPr lang="en-US">
                <a:latin typeface="Calibri" pitchFamily="34" charset="0"/>
              </a:rPr>
              <a:t>“N”, 1.0</a:t>
            </a:r>
          </a:p>
        </p:txBody>
      </p:sp>
      <p:sp>
        <p:nvSpPr>
          <p:cNvPr id="8209" name="Text Box 17"/>
          <p:cNvSpPr txBox="1">
            <a:spLocks noChangeArrowheads="1"/>
          </p:cNvSpPr>
          <p:nvPr/>
        </p:nvSpPr>
        <p:spPr bwMode="auto">
          <a:xfrm>
            <a:off x="5943595" y="4378327"/>
            <a:ext cx="1143000" cy="369328"/>
          </a:xfrm>
          <a:prstGeom prst="rect">
            <a:avLst/>
          </a:prstGeom>
          <a:noFill/>
          <a:ln w="9525">
            <a:noFill/>
            <a:miter lim="800000"/>
            <a:headEnd/>
            <a:tailEnd/>
          </a:ln>
        </p:spPr>
        <p:txBody>
          <a:bodyPr lIns="91432" tIns="45718" rIns="91432" bIns="45718">
            <a:spAutoFit/>
          </a:bodyPr>
          <a:lstStyle/>
          <a:p>
            <a:pPr>
              <a:spcBef>
                <a:spcPct val="50000"/>
              </a:spcBef>
            </a:pPr>
            <a:r>
              <a:rPr lang="en-US" dirty="0">
                <a:latin typeface="Calibri" pitchFamily="34" charset="0"/>
              </a:rPr>
              <a:t>“E”, 1.0</a:t>
            </a:r>
          </a:p>
        </p:txBody>
      </p:sp>
      <p:sp>
        <p:nvSpPr>
          <p:cNvPr id="2" name="Slide Number Placeholder 1">
            <a:extLst>
              <a:ext uri="{FF2B5EF4-FFF2-40B4-BE49-F238E27FC236}">
                <a16:creationId xmlns:a16="http://schemas.microsoft.com/office/drawing/2014/main" id="{2979223F-9AF3-054D-B677-5C224F14D1B5}"/>
              </a:ext>
            </a:extLst>
          </p:cNvPr>
          <p:cNvSpPr>
            <a:spLocks noGrp="1"/>
          </p:cNvSpPr>
          <p:nvPr>
            <p:ph type="sldNum" sz="quarter" idx="12"/>
          </p:nvPr>
        </p:nvSpPr>
        <p:spPr/>
        <p:txBody>
          <a:bodyPr/>
          <a:lstStyle/>
          <a:p>
            <a:pPr>
              <a:defRPr/>
            </a:pPr>
            <a:fld id="{B5FF1561-1732-4AFE-BD38-1F907188A60F}" type="slidenum">
              <a:rPr lang="en-US" smtClean="0"/>
              <a:pPr>
                <a:defRPr/>
              </a:pPr>
              <a:t>18</a:t>
            </a:fld>
            <a:endParaRPr lang="en-US"/>
          </a:p>
        </p:txBody>
      </p:sp>
    </p:spTree>
    <p:extLst>
      <p:ext uri="{BB962C8B-B14F-4D97-AF65-F5344CB8AC3E}">
        <p14:creationId xmlns:p14="http://schemas.microsoft.com/office/powerpoint/2010/main" val="407445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9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0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0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0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animBg="1"/>
      <p:bldP spid="8207" grpId="0" animBg="1"/>
      <p:bldP spid="8208" grpId="0"/>
      <p:bldP spid="820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5A34D8B-6740-2F46-B739-B139345609A9}"/>
              </a:ext>
            </a:extLst>
          </p:cNvPr>
          <p:cNvSpPr>
            <a:spLocks noGrp="1" noChangeArrowheads="1"/>
          </p:cNvSpPr>
          <p:nvPr>
            <p:ph type="title"/>
          </p:nvPr>
        </p:nvSpPr>
        <p:spPr/>
        <p:txBody>
          <a:bodyPr/>
          <a:lstStyle/>
          <a:p>
            <a:pPr eaLnBrk="1" hangingPunct="1"/>
            <a:r>
              <a:rPr lang="en-US" altLang="zh-TW">
                <a:solidFill>
                  <a:srgbClr val="0C0C12"/>
                </a:solidFill>
              </a:rPr>
              <a:t>Search algorithm </a:t>
            </a:r>
            <a:endParaRPr lang="zh-TW" altLang="en-US">
              <a:solidFill>
                <a:srgbClr val="0C0C12"/>
              </a:solidFill>
            </a:endParaRPr>
          </a:p>
        </p:txBody>
      </p:sp>
      <p:sp>
        <p:nvSpPr>
          <p:cNvPr id="9219" name="Rectangle 3">
            <a:extLst>
              <a:ext uri="{FF2B5EF4-FFF2-40B4-BE49-F238E27FC236}">
                <a16:creationId xmlns:a16="http://schemas.microsoft.com/office/drawing/2014/main" id="{0B52CC10-07E9-2241-A3AE-AB7E7AD8E94D}"/>
              </a:ext>
            </a:extLst>
          </p:cNvPr>
          <p:cNvSpPr>
            <a:spLocks noGrp="1" noChangeArrowheads="1"/>
          </p:cNvSpPr>
          <p:nvPr>
            <p:ph idx="1"/>
          </p:nvPr>
        </p:nvSpPr>
        <p:spPr/>
        <p:txBody>
          <a:bodyPr/>
          <a:lstStyle/>
          <a:p>
            <a:pPr eaLnBrk="1" hangingPunct="1">
              <a:lnSpc>
                <a:spcPct val="90000"/>
              </a:lnSpc>
            </a:pPr>
            <a:r>
              <a:rPr lang="en-US" altLang="zh-TW" dirty="0">
                <a:solidFill>
                  <a:srgbClr val="0C0C12"/>
                </a:solidFill>
              </a:rPr>
              <a:t>Defined as </a:t>
            </a:r>
          </a:p>
          <a:p>
            <a:pPr lvl="1" eaLnBrk="1" hangingPunct="1">
              <a:lnSpc>
                <a:spcPct val="90000"/>
              </a:lnSpc>
            </a:pPr>
            <a:r>
              <a:rPr lang="en-US" altLang="zh-TW" dirty="0">
                <a:solidFill>
                  <a:srgbClr val="0C0C12"/>
                </a:solidFill>
              </a:rPr>
              <a:t>taking a </a:t>
            </a:r>
            <a:r>
              <a:rPr lang="en-US" altLang="zh-TW" i="1" u="sng" dirty="0">
                <a:solidFill>
                  <a:srgbClr val="0C0C12"/>
                </a:solidFill>
              </a:rPr>
              <a:t>problem</a:t>
            </a:r>
            <a:r>
              <a:rPr lang="en-US" altLang="zh-TW" dirty="0">
                <a:solidFill>
                  <a:srgbClr val="0C0C12"/>
                </a:solidFill>
              </a:rPr>
              <a:t> </a:t>
            </a:r>
          </a:p>
          <a:p>
            <a:pPr lvl="1" eaLnBrk="1" hangingPunct="1">
              <a:lnSpc>
                <a:spcPct val="90000"/>
              </a:lnSpc>
            </a:pPr>
            <a:r>
              <a:rPr lang="en-US" altLang="zh-TW" dirty="0">
                <a:solidFill>
                  <a:srgbClr val="0C0C12"/>
                </a:solidFill>
              </a:rPr>
              <a:t>and returns a </a:t>
            </a:r>
            <a:r>
              <a:rPr lang="en-US" altLang="zh-TW" i="1" u="sng" dirty="0">
                <a:solidFill>
                  <a:srgbClr val="0C0C12"/>
                </a:solidFill>
              </a:rPr>
              <a:t>solution</a:t>
            </a:r>
            <a:r>
              <a:rPr lang="en-US" altLang="zh-TW" dirty="0">
                <a:solidFill>
                  <a:srgbClr val="0C0C12"/>
                </a:solidFill>
              </a:rPr>
              <a:t> </a:t>
            </a:r>
          </a:p>
          <a:p>
            <a:pPr lvl="1">
              <a:lnSpc>
                <a:spcPct val="90000"/>
              </a:lnSpc>
            </a:pPr>
            <a:endParaRPr lang="en-US" altLang="zh-TW" dirty="0">
              <a:solidFill>
                <a:srgbClr val="0C0C12"/>
              </a:solidFill>
            </a:endParaRPr>
          </a:p>
          <a:p>
            <a:pPr eaLnBrk="1" hangingPunct="1">
              <a:lnSpc>
                <a:spcPct val="90000"/>
              </a:lnSpc>
            </a:pPr>
            <a:r>
              <a:rPr lang="en-US" altLang="zh-TW" dirty="0">
                <a:solidFill>
                  <a:srgbClr val="0C0C12"/>
                </a:solidFill>
              </a:rPr>
              <a:t>Once a solution is found</a:t>
            </a:r>
          </a:p>
          <a:p>
            <a:pPr lvl="1" eaLnBrk="1" hangingPunct="1">
              <a:lnSpc>
                <a:spcPct val="90000"/>
              </a:lnSpc>
            </a:pPr>
            <a:r>
              <a:rPr lang="en-US" altLang="zh-TW" dirty="0">
                <a:solidFill>
                  <a:srgbClr val="0C0C12"/>
                </a:solidFill>
              </a:rPr>
              <a:t>the agent follows the solution </a:t>
            </a:r>
          </a:p>
          <a:p>
            <a:pPr lvl="1" eaLnBrk="1" hangingPunct="1">
              <a:lnSpc>
                <a:spcPct val="90000"/>
              </a:lnSpc>
            </a:pPr>
            <a:r>
              <a:rPr lang="en-US" altLang="zh-TW" dirty="0">
                <a:solidFill>
                  <a:srgbClr val="0C0C12"/>
                </a:solidFill>
              </a:rPr>
              <a:t>and carries out the list of actions </a:t>
            </a:r>
            <a:r>
              <a:rPr lang="en-US" altLang="zh-TW" dirty="0">
                <a:solidFill>
                  <a:srgbClr val="0C0C12"/>
                </a:solidFill>
                <a:latin typeface="Times New Roman" panose="02020603050405020304" pitchFamily="18" charset="0"/>
              </a:rPr>
              <a:t>–</a:t>
            </a:r>
            <a:r>
              <a:rPr lang="en-US" altLang="zh-TW" dirty="0">
                <a:solidFill>
                  <a:srgbClr val="0C0C12"/>
                </a:solidFill>
              </a:rPr>
              <a:t> execution phase </a:t>
            </a:r>
          </a:p>
          <a:p>
            <a:pPr lvl="1">
              <a:lnSpc>
                <a:spcPct val="90000"/>
              </a:lnSpc>
            </a:pPr>
            <a:endParaRPr lang="en-US" altLang="zh-TW" dirty="0">
              <a:solidFill>
                <a:srgbClr val="0C0C12"/>
              </a:solidFill>
            </a:endParaRPr>
          </a:p>
          <a:p>
            <a:pPr eaLnBrk="1" hangingPunct="1">
              <a:lnSpc>
                <a:spcPct val="90000"/>
              </a:lnSpc>
            </a:pPr>
            <a:r>
              <a:rPr lang="en-US" altLang="zh-TW" dirty="0">
                <a:solidFill>
                  <a:srgbClr val="C00000"/>
                </a:solidFill>
              </a:rPr>
              <a:t>Design</a:t>
            </a:r>
            <a:r>
              <a:rPr lang="en-US" altLang="zh-TW" dirty="0">
                <a:solidFill>
                  <a:srgbClr val="0C0C12"/>
                </a:solidFill>
              </a:rPr>
              <a:t> of an agent</a:t>
            </a:r>
          </a:p>
          <a:p>
            <a:pPr lvl="1" eaLnBrk="1" hangingPunct="1">
              <a:lnSpc>
                <a:spcPct val="90000"/>
              </a:lnSpc>
            </a:pPr>
            <a:r>
              <a:rPr lang="en-US" altLang="zh-TW" dirty="0">
                <a:solidFill>
                  <a:srgbClr val="0C0C12"/>
                </a:solidFill>
                <a:latin typeface="Times New Roman" panose="02020603050405020304" pitchFamily="18" charset="0"/>
              </a:rPr>
              <a:t>“</a:t>
            </a:r>
            <a:r>
              <a:rPr lang="en-US" altLang="zh-TW" dirty="0">
                <a:solidFill>
                  <a:srgbClr val="0C0C12"/>
                </a:solidFill>
              </a:rPr>
              <a:t>Formulate, search, execute</a:t>
            </a:r>
            <a:r>
              <a:rPr lang="en-US" altLang="zh-TW" dirty="0">
                <a:solidFill>
                  <a:srgbClr val="0C0C12"/>
                </a:solidFill>
                <a:latin typeface="Times New Roman" panose="02020603050405020304" pitchFamily="18" charset="0"/>
              </a:rPr>
              <a:t>”</a:t>
            </a:r>
            <a:endParaRPr lang="en-US" altLang="zh-TW" dirty="0">
              <a:solidFill>
                <a:srgbClr val="0C0C12"/>
              </a:solidFill>
            </a:endParaRPr>
          </a:p>
        </p:txBody>
      </p:sp>
      <p:sp>
        <p:nvSpPr>
          <p:cNvPr id="2" name="Slide Number Placeholder 1">
            <a:extLst>
              <a:ext uri="{FF2B5EF4-FFF2-40B4-BE49-F238E27FC236}">
                <a16:creationId xmlns:a16="http://schemas.microsoft.com/office/drawing/2014/main" id="{63A0C8B6-16F4-1F41-8A4D-FF6DC1C621E5}"/>
              </a:ext>
            </a:extLst>
          </p:cNvPr>
          <p:cNvSpPr>
            <a:spLocks noGrp="1"/>
          </p:cNvSpPr>
          <p:nvPr>
            <p:ph type="sldNum" sz="quarter" idx="12"/>
          </p:nvPr>
        </p:nvSpPr>
        <p:spPr/>
        <p:txBody>
          <a:bodyPr/>
          <a:lstStyle/>
          <a:p>
            <a:fld id="{422A94CF-1AD7-544F-89B2-B23BB4B4769D}" type="slidenum">
              <a:rPr lang="en-US" smtClean="0"/>
              <a:t>19</a:t>
            </a:fld>
            <a:endParaRPr lang="en-US"/>
          </a:p>
        </p:txBody>
      </p:sp>
    </p:spTree>
    <p:extLst>
      <p:ext uri="{BB962C8B-B14F-4D97-AF65-F5344CB8AC3E}">
        <p14:creationId xmlns:p14="http://schemas.microsoft.com/office/powerpoint/2010/main" val="166551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989D2C75-5229-7541-81CE-70763306DC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6100" y="1568450"/>
            <a:ext cx="2971800" cy="2228850"/>
          </a:xfrm>
          <a:prstGeom prst="rect">
            <a:avLst/>
          </a:prstGeom>
          <a:noFill/>
        </p:spPr>
      </p:pic>
      <p:sp>
        <p:nvSpPr>
          <p:cNvPr id="2" name="Title 1">
            <a:extLst>
              <a:ext uri="{FF2B5EF4-FFF2-40B4-BE49-F238E27FC236}">
                <a16:creationId xmlns:a16="http://schemas.microsoft.com/office/drawing/2014/main" id="{A495885C-5E8C-1F4C-AFF3-8CFFDCBD0419}"/>
              </a:ext>
            </a:extLst>
          </p:cNvPr>
          <p:cNvSpPr>
            <a:spLocks noGrp="1"/>
          </p:cNvSpPr>
          <p:nvPr>
            <p:ph type="title"/>
          </p:nvPr>
        </p:nvSpPr>
        <p:spPr>
          <a:xfrm>
            <a:off x="0" y="-25400"/>
            <a:ext cx="12192000" cy="1143000"/>
          </a:xfrm>
        </p:spPr>
        <p:txBody>
          <a:bodyPr/>
          <a:lstStyle/>
          <a:p>
            <a:r>
              <a:rPr lang="en-US" dirty="0"/>
              <a:t>Chapter Outline</a:t>
            </a:r>
          </a:p>
        </p:txBody>
      </p:sp>
      <p:sp>
        <p:nvSpPr>
          <p:cNvPr id="3" name="Content Placeholder 2">
            <a:extLst>
              <a:ext uri="{FF2B5EF4-FFF2-40B4-BE49-F238E27FC236}">
                <a16:creationId xmlns:a16="http://schemas.microsoft.com/office/drawing/2014/main" id="{B6150006-1E04-6D4C-8865-2C344BCA3D4C}"/>
              </a:ext>
            </a:extLst>
          </p:cNvPr>
          <p:cNvSpPr>
            <a:spLocks noGrp="1"/>
          </p:cNvSpPr>
          <p:nvPr>
            <p:ph idx="1"/>
          </p:nvPr>
        </p:nvSpPr>
        <p:spPr>
          <a:xfrm>
            <a:off x="406400" y="1397000"/>
            <a:ext cx="11379200" cy="5080000"/>
          </a:xfrm>
        </p:spPr>
        <p:txBody>
          <a:bodyPr/>
          <a:lstStyle/>
          <a:p>
            <a:r>
              <a:rPr lang="en-US" sz="2800" dirty="0"/>
              <a:t>3.1 Problem-Solving Agents</a:t>
            </a:r>
          </a:p>
          <a:p>
            <a:r>
              <a:rPr lang="en-US" sz="2800" dirty="0"/>
              <a:t>3.2 Example Problems</a:t>
            </a:r>
          </a:p>
          <a:p>
            <a:r>
              <a:rPr lang="en-US" sz="2800" dirty="0"/>
              <a:t>3.3 Search Algorithms</a:t>
            </a:r>
          </a:p>
          <a:p>
            <a:r>
              <a:rPr lang="en-US" sz="2800" dirty="0"/>
              <a:t>3.4 Uninformed Search Strategies</a:t>
            </a:r>
          </a:p>
          <a:p>
            <a:pPr lvl="1"/>
            <a:r>
              <a:rPr lang="en-US" sz="2400" dirty="0"/>
              <a:t>Depth-First Search</a:t>
            </a:r>
          </a:p>
          <a:p>
            <a:pPr lvl="1"/>
            <a:r>
              <a:rPr lang="en-US" sz="2400" dirty="0"/>
              <a:t>Breadth-First Search</a:t>
            </a:r>
          </a:p>
          <a:p>
            <a:pPr lvl="1"/>
            <a:r>
              <a:rPr lang="en-US" sz="2400" dirty="0"/>
              <a:t>Uniform-Cost Search</a:t>
            </a:r>
          </a:p>
          <a:p>
            <a:r>
              <a:rPr lang="en-US" sz="2800" dirty="0"/>
              <a:t>3.5 Informed (Heuristic) Search Strategies</a:t>
            </a:r>
          </a:p>
          <a:p>
            <a:r>
              <a:rPr lang="en-US" sz="2800" dirty="0"/>
              <a:t>3.6 Heuristic Functions</a:t>
            </a:r>
          </a:p>
        </p:txBody>
      </p:sp>
      <p:sp>
        <p:nvSpPr>
          <p:cNvPr id="7" name="Slide Number Placeholder 6">
            <a:extLst>
              <a:ext uri="{FF2B5EF4-FFF2-40B4-BE49-F238E27FC236}">
                <a16:creationId xmlns:a16="http://schemas.microsoft.com/office/drawing/2014/main" id="{23496E14-5CA5-FB4C-811C-424795E391B3}"/>
              </a:ext>
            </a:extLst>
          </p:cNvPr>
          <p:cNvSpPr>
            <a:spLocks noGrp="1"/>
          </p:cNvSpPr>
          <p:nvPr>
            <p:ph type="sldNum" sz="quarter" idx="12"/>
          </p:nvPr>
        </p:nvSpPr>
        <p:spPr/>
        <p:txBody>
          <a:bodyPr/>
          <a:lstStyle/>
          <a:p>
            <a:fld id="{422A94CF-1AD7-544F-89B2-B23BB4B4769D}" type="slidenum">
              <a:rPr lang="en-US" smtClean="0"/>
              <a:t>2</a:t>
            </a:fld>
            <a:endParaRPr lang="en-US"/>
          </a:p>
        </p:txBody>
      </p:sp>
    </p:spTree>
    <p:extLst>
      <p:ext uri="{BB962C8B-B14F-4D97-AF65-F5344CB8AC3E}">
        <p14:creationId xmlns:p14="http://schemas.microsoft.com/office/powerpoint/2010/main" val="930668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Problems Are Models</a:t>
            </a:r>
          </a:p>
        </p:txBody>
      </p:sp>
      <p:sp>
        <p:nvSpPr>
          <p:cNvPr id="3" name="Content Placeholder 2"/>
          <p:cNvSpPr>
            <a:spLocks noGrp="1"/>
          </p:cNvSpPr>
          <p:nvPr>
            <p:ph idx="1"/>
          </p:nvPr>
        </p:nvSpPr>
        <p:spPr/>
        <p:txBody>
          <a:bodyPr/>
          <a:lstStyle/>
          <a:p>
            <a:r>
              <a:rPr lang="en-US" dirty="0"/>
              <a:t>Models aren’t perfect.</a:t>
            </a:r>
          </a:p>
          <a:p>
            <a:pPr lvl="1"/>
            <a:r>
              <a:rPr lang="en-US" dirty="0">
                <a:solidFill>
                  <a:srgbClr val="C00000"/>
                </a:solidFill>
              </a:rPr>
              <a:t>Too detailed</a:t>
            </a:r>
            <a:r>
              <a:rPr lang="en-US" dirty="0"/>
              <a:t>, you can’t solve. </a:t>
            </a:r>
          </a:p>
          <a:p>
            <a:pPr lvl="1"/>
            <a:r>
              <a:rPr lang="en-US" dirty="0">
                <a:solidFill>
                  <a:srgbClr val="C00000"/>
                </a:solidFill>
              </a:rPr>
              <a:t>Not detailed enough</a:t>
            </a:r>
            <a:r>
              <a:rPr lang="en-US" dirty="0"/>
              <a:t>, doesn’t solve.</a:t>
            </a:r>
          </a:p>
          <a:p>
            <a:endParaRPr lang="en-US" dirty="0"/>
          </a:p>
        </p:txBody>
      </p:sp>
      <p:sp>
        <p:nvSpPr>
          <p:cNvPr id="4" name="Slide Number Placeholder 3">
            <a:extLst>
              <a:ext uri="{FF2B5EF4-FFF2-40B4-BE49-F238E27FC236}">
                <a16:creationId xmlns:a16="http://schemas.microsoft.com/office/drawing/2014/main" id="{E2605AFC-3EA9-5D44-B133-7E81FFCDB243}"/>
              </a:ext>
            </a:extLst>
          </p:cNvPr>
          <p:cNvSpPr>
            <a:spLocks noGrp="1"/>
          </p:cNvSpPr>
          <p:nvPr>
            <p:ph type="sldNum" sz="quarter" idx="12"/>
          </p:nvPr>
        </p:nvSpPr>
        <p:spPr/>
        <p:txBody>
          <a:bodyPr/>
          <a:lstStyle/>
          <a:p>
            <a:pPr>
              <a:defRPr/>
            </a:pPr>
            <a:fld id="{B5FF1561-1732-4AFE-BD38-1F907188A60F}" type="slidenum">
              <a:rPr lang="en-US" smtClean="0"/>
              <a:pPr>
                <a:defRPr/>
              </a:pPr>
              <a:t>20</a:t>
            </a:fld>
            <a:endParaRPr lang="en-US"/>
          </a:p>
        </p:txBody>
      </p:sp>
      <p:pic>
        <p:nvPicPr>
          <p:cNvPr id="6" name="Picture 5">
            <a:extLst>
              <a:ext uri="{FF2B5EF4-FFF2-40B4-BE49-F238E27FC236}">
                <a16:creationId xmlns:a16="http://schemas.microsoft.com/office/drawing/2014/main" id="{239452EB-5E90-5A4C-A7A3-D33B97087D22}"/>
              </a:ext>
            </a:extLst>
          </p:cNvPr>
          <p:cNvPicPr>
            <a:picLocks noChangeAspect="1"/>
          </p:cNvPicPr>
          <p:nvPr/>
        </p:nvPicPr>
        <p:blipFill>
          <a:blip r:embed="rId3"/>
          <a:stretch>
            <a:fillRect/>
          </a:stretch>
        </p:blipFill>
        <p:spPr>
          <a:xfrm>
            <a:off x="2978728" y="3044801"/>
            <a:ext cx="6234545" cy="2817091"/>
          </a:xfrm>
          <a:prstGeom prst="rect">
            <a:avLst/>
          </a:prstGeom>
        </p:spPr>
      </p:pic>
      <p:sp>
        <p:nvSpPr>
          <p:cNvPr id="5" name="Rectangle 4">
            <a:extLst>
              <a:ext uri="{FF2B5EF4-FFF2-40B4-BE49-F238E27FC236}">
                <a16:creationId xmlns:a16="http://schemas.microsoft.com/office/drawing/2014/main" id="{C47428A5-2478-FD4A-BA0B-3BF07B53D245}"/>
              </a:ext>
            </a:extLst>
          </p:cNvPr>
          <p:cNvSpPr/>
          <p:nvPr/>
        </p:nvSpPr>
        <p:spPr>
          <a:xfrm>
            <a:off x="271463" y="5764933"/>
            <a:ext cx="11514137" cy="830997"/>
          </a:xfrm>
          <a:prstGeom prst="rect">
            <a:avLst/>
          </a:prstGeom>
        </p:spPr>
        <p:txBody>
          <a:bodyPr wrap="square">
            <a:spAutoFit/>
          </a:bodyPr>
          <a:lstStyle/>
          <a:p>
            <a:r>
              <a:rPr lang="en-US" sz="2400" dirty="0">
                <a:latin typeface="Times" pitchFamily="2" charset="0"/>
              </a:rPr>
              <a:t>In general, an agent with several immediate options of unknown value can decide what to do by first examining future actions that eventually lead to states of known value. </a:t>
            </a:r>
            <a:endParaRPr lang="en-US" sz="2400" dirty="0"/>
          </a:p>
        </p:txBody>
      </p:sp>
    </p:spTree>
    <p:extLst>
      <p:ext uri="{BB962C8B-B14F-4D97-AF65-F5344CB8AC3E}">
        <p14:creationId xmlns:p14="http://schemas.microsoft.com/office/powerpoint/2010/main" val="90212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844386-E051-9047-A86C-52D9F7D644AF}"/>
              </a:ext>
            </a:extLst>
          </p:cNvPr>
          <p:cNvPicPr>
            <a:picLocks noChangeAspect="1"/>
          </p:cNvPicPr>
          <p:nvPr/>
        </p:nvPicPr>
        <p:blipFill>
          <a:blip r:embed="rId3"/>
          <a:stretch>
            <a:fillRect/>
          </a:stretch>
        </p:blipFill>
        <p:spPr>
          <a:xfrm>
            <a:off x="381900" y="0"/>
            <a:ext cx="11256754" cy="6858000"/>
          </a:xfrm>
          <a:prstGeom prst="rect">
            <a:avLst/>
          </a:prstGeom>
        </p:spPr>
      </p:pic>
      <p:sp>
        <p:nvSpPr>
          <p:cNvPr id="4" name="Slide Number Placeholder 3">
            <a:extLst>
              <a:ext uri="{FF2B5EF4-FFF2-40B4-BE49-F238E27FC236}">
                <a16:creationId xmlns:a16="http://schemas.microsoft.com/office/drawing/2014/main" id="{A8A4C59F-AB10-8D47-9D69-929406D7F5B5}"/>
              </a:ext>
            </a:extLst>
          </p:cNvPr>
          <p:cNvSpPr>
            <a:spLocks noGrp="1"/>
          </p:cNvSpPr>
          <p:nvPr>
            <p:ph type="sldNum" sz="quarter" idx="12"/>
          </p:nvPr>
        </p:nvSpPr>
        <p:spPr>
          <a:xfrm>
            <a:off x="9709152" y="6477001"/>
            <a:ext cx="2133600" cy="295713"/>
          </a:xfrm>
        </p:spPr>
        <p:txBody>
          <a:bodyPr/>
          <a:lstStyle/>
          <a:p>
            <a:fld id="{422A94CF-1AD7-544F-89B2-B23BB4B4769D}" type="slidenum">
              <a:rPr lang="en-US" smtClean="0"/>
              <a:t>21</a:t>
            </a:fld>
            <a:endParaRPr lang="en-US"/>
          </a:p>
        </p:txBody>
      </p:sp>
    </p:spTree>
    <p:extLst>
      <p:ext uri="{BB962C8B-B14F-4D97-AF65-F5344CB8AC3E}">
        <p14:creationId xmlns:p14="http://schemas.microsoft.com/office/powerpoint/2010/main" val="159340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8287-D0C5-4B48-86A1-C78C7A6A47E6}"/>
              </a:ext>
            </a:extLst>
          </p:cNvPr>
          <p:cNvSpPr>
            <a:spLocks noGrp="1"/>
          </p:cNvSpPr>
          <p:nvPr>
            <p:ph type="title"/>
          </p:nvPr>
        </p:nvSpPr>
        <p:spPr/>
        <p:txBody>
          <a:bodyPr/>
          <a:lstStyle/>
          <a:p>
            <a:r>
              <a:rPr lang="en-US" sz="3600" dirty="0"/>
              <a:t>3.2 Example Problems </a:t>
            </a:r>
          </a:p>
        </p:txBody>
      </p:sp>
      <p:sp>
        <p:nvSpPr>
          <p:cNvPr id="5" name="Text Placeholder 4">
            <a:extLst>
              <a:ext uri="{FF2B5EF4-FFF2-40B4-BE49-F238E27FC236}">
                <a16:creationId xmlns:a16="http://schemas.microsoft.com/office/drawing/2014/main" id="{62ACC87A-6805-8A48-A06C-2090DEC7D8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C6B5E1-22E9-6441-AB3C-E7F0323E4BA5}"/>
              </a:ext>
            </a:extLst>
          </p:cNvPr>
          <p:cNvSpPr>
            <a:spLocks noGrp="1"/>
          </p:cNvSpPr>
          <p:nvPr>
            <p:ph type="sldNum" sz="quarter" idx="12"/>
          </p:nvPr>
        </p:nvSpPr>
        <p:spPr/>
        <p:txBody>
          <a:bodyPr/>
          <a:lstStyle/>
          <a:p>
            <a:pPr>
              <a:defRPr/>
            </a:pPr>
            <a:fld id="{B5FF1561-1732-4AFE-BD38-1F907188A60F}" type="slidenum">
              <a:rPr lang="en-US" smtClean="0"/>
              <a:pPr>
                <a:defRPr/>
              </a:pPr>
              <a:t>22</a:t>
            </a:fld>
            <a:endParaRPr lang="en-US"/>
          </a:p>
        </p:txBody>
      </p:sp>
    </p:spTree>
    <p:extLst>
      <p:ext uri="{BB962C8B-B14F-4D97-AF65-F5344CB8AC3E}">
        <p14:creationId xmlns:p14="http://schemas.microsoft.com/office/powerpoint/2010/main" val="2135144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FE0F0B-F4DB-CF41-8BB3-BB5ABA6FAEB7}"/>
              </a:ext>
            </a:extLst>
          </p:cNvPr>
          <p:cNvSpPr>
            <a:spLocks noGrp="1"/>
          </p:cNvSpPr>
          <p:nvPr>
            <p:ph type="title"/>
          </p:nvPr>
        </p:nvSpPr>
        <p:spPr/>
        <p:txBody>
          <a:bodyPr/>
          <a:lstStyle/>
          <a:p>
            <a:r>
              <a:rPr lang="en-US" dirty="0"/>
              <a:t>Problem-Solving Approach</a:t>
            </a:r>
          </a:p>
        </p:txBody>
      </p:sp>
      <p:sp>
        <p:nvSpPr>
          <p:cNvPr id="6" name="Content Placeholder 5">
            <a:extLst>
              <a:ext uri="{FF2B5EF4-FFF2-40B4-BE49-F238E27FC236}">
                <a16:creationId xmlns:a16="http://schemas.microsoft.com/office/drawing/2014/main" id="{E36D389A-376F-1340-90E3-671B9C22B8D7}"/>
              </a:ext>
            </a:extLst>
          </p:cNvPr>
          <p:cNvSpPr>
            <a:spLocks noGrp="1"/>
          </p:cNvSpPr>
          <p:nvPr>
            <p:ph idx="1"/>
          </p:nvPr>
        </p:nvSpPr>
        <p:spPr/>
        <p:txBody>
          <a:bodyPr>
            <a:normAutofit lnSpcReduction="10000"/>
          </a:bodyPr>
          <a:lstStyle/>
          <a:p>
            <a:pPr algn="just"/>
            <a:r>
              <a:rPr lang="en-US" sz="2800" dirty="0"/>
              <a:t>The problem-solving approach has been applied to a vast array of task environments. </a:t>
            </a:r>
          </a:p>
          <a:p>
            <a:pPr lvl="1" algn="just"/>
            <a:r>
              <a:rPr lang="en-US" sz="2400" dirty="0"/>
              <a:t>Toy problem vs Real-world problem</a:t>
            </a:r>
          </a:p>
          <a:p>
            <a:pPr algn="just"/>
            <a:endParaRPr lang="en-US" sz="2800" dirty="0"/>
          </a:p>
          <a:p>
            <a:pPr algn="just"/>
            <a:r>
              <a:rPr lang="en-US" sz="2800" dirty="0"/>
              <a:t>A </a:t>
            </a:r>
            <a:r>
              <a:rPr lang="en-US" sz="2800" b="1" dirty="0"/>
              <a:t>toy problem </a:t>
            </a:r>
            <a:r>
              <a:rPr lang="en-US" sz="2800" dirty="0"/>
              <a:t>is intended to illustrate or exercise various problem-solving methods. It can be given a concise, exact description and hence is usable by different researchers to compare the performance of algorithms. </a:t>
            </a:r>
          </a:p>
          <a:p>
            <a:pPr lvl="1" algn="just"/>
            <a:endParaRPr lang="en-US" sz="2400" dirty="0"/>
          </a:p>
          <a:p>
            <a:pPr algn="just"/>
            <a:r>
              <a:rPr lang="en-US" sz="2800" dirty="0"/>
              <a:t>A </a:t>
            </a:r>
            <a:r>
              <a:rPr lang="en-US" sz="2800" b="1" dirty="0"/>
              <a:t>real-world problem </a:t>
            </a:r>
            <a:r>
              <a:rPr lang="en-US" sz="2800" dirty="0"/>
              <a:t>is one whose solutions people actually care about. Such problems tend not to have a single agreed-upon description, but we can give the general flavor of their formulations. </a:t>
            </a:r>
          </a:p>
        </p:txBody>
      </p:sp>
      <p:sp>
        <p:nvSpPr>
          <p:cNvPr id="4" name="Slide Number Placeholder 3">
            <a:extLst>
              <a:ext uri="{FF2B5EF4-FFF2-40B4-BE49-F238E27FC236}">
                <a16:creationId xmlns:a16="http://schemas.microsoft.com/office/drawing/2014/main" id="{6404FA42-8EE3-4643-A435-B79D38555A20}"/>
              </a:ext>
            </a:extLst>
          </p:cNvPr>
          <p:cNvSpPr>
            <a:spLocks noGrp="1"/>
          </p:cNvSpPr>
          <p:nvPr>
            <p:ph type="sldNum" sz="quarter" idx="12"/>
          </p:nvPr>
        </p:nvSpPr>
        <p:spPr/>
        <p:txBody>
          <a:bodyPr/>
          <a:lstStyle/>
          <a:p>
            <a:fld id="{422A94CF-1AD7-544F-89B2-B23BB4B4769D}" type="slidenum">
              <a:rPr lang="en-US" smtClean="0"/>
              <a:t>23</a:t>
            </a:fld>
            <a:endParaRPr lang="en-US"/>
          </a:p>
        </p:txBody>
      </p:sp>
    </p:spTree>
    <p:extLst>
      <p:ext uri="{BB962C8B-B14F-4D97-AF65-F5344CB8AC3E}">
        <p14:creationId xmlns:p14="http://schemas.microsoft.com/office/powerpoint/2010/main" val="144844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8284-5D17-DD42-A551-E0244241F826}"/>
              </a:ext>
            </a:extLst>
          </p:cNvPr>
          <p:cNvSpPr>
            <a:spLocks noGrp="1"/>
          </p:cNvSpPr>
          <p:nvPr>
            <p:ph type="title"/>
          </p:nvPr>
        </p:nvSpPr>
        <p:spPr/>
        <p:txBody>
          <a:bodyPr/>
          <a:lstStyle/>
          <a:p>
            <a:r>
              <a:rPr lang="en-US" dirty="0"/>
              <a:t>Toy Problem – Example 1</a:t>
            </a:r>
          </a:p>
        </p:txBody>
      </p:sp>
      <p:sp>
        <p:nvSpPr>
          <p:cNvPr id="3" name="Content Placeholder 2">
            <a:extLst>
              <a:ext uri="{FF2B5EF4-FFF2-40B4-BE49-F238E27FC236}">
                <a16:creationId xmlns:a16="http://schemas.microsoft.com/office/drawing/2014/main" id="{5D980182-9D72-8C4D-AE6B-7B8B894F57BD}"/>
              </a:ext>
            </a:extLst>
          </p:cNvPr>
          <p:cNvSpPr>
            <a:spLocks noGrp="1"/>
          </p:cNvSpPr>
          <p:nvPr>
            <p:ph idx="1"/>
          </p:nvPr>
        </p:nvSpPr>
        <p:spPr/>
        <p:txBody>
          <a:bodyPr>
            <a:normAutofit fontScale="77500" lnSpcReduction="20000"/>
          </a:bodyPr>
          <a:lstStyle/>
          <a:p>
            <a:pPr algn="just"/>
            <a:r>
              <a:rPr lang="en-US" b="1" dirty="0"/>
              <a:t>vacuum world </a:t>
            </a:r>
            <a:r>
              <a:rPr lang="en-US" dirty="0"/>
              <a:t>, it can be formulated as a problem as follows: </a:t>
            </a:r>
          </a:p>
          <a:p>
            <a:pPr lvl="1" algn="just"/>
            <a:r>
              <a:rPr lang="en-US" b="1" dirty="0"/>
              <a:t>States</a:t>
            </a:r>
            <a:r>
              <a:rPr lang="en-US" dirty="0"/>
              <a:t>: The state is determined by both the agent location and the dirt locations. The agent is in one of two locations, each of which might or might not contain dirt. Thus, there are 2 × 2</a:t>
            </a:r>
            <a:r>
              <a:rPr lang="en-US" baseline="30000" dirty="0"/>
              <a:t>2</a:t>
            </a:r>
            <a:r>
              <a:rPr lang="en-US" dirty="0"/>
              <a:t> = 8 possible world states. </a:t>
            </a:r>
          </a:p>
          <a:p>
            <a:pPr lvl="2" algn="just"/>
            <a:r>
              <a:rPr lang="en-US" dirty="0"/>
              <a:t>A larger environment with n locations has n · 2</a:t>
            </a:r>
            <a:r>
              <a:rPr lang="en-US" baseline="30000" dirty="0"/>
              <a:t>n</a:t>
            </a:r>
            <a:r>
              <a:rPr lang="en-US" dirty="0"/>
              <a:t> states. </a:t>
            </a:r>
          </a:p>
          <a:p>
            <a:pPr lvl="1" algn="just"/>
            <a:r>
              <a:rPr lang="en-US" b="1" dirty="0"/>
              <a:t>Initial state</a:t>
            </a:r>
            <a:r>
              <a:rPr lang="en-US" dirty="0"/>
              <a:t>: Any state can be designated as the initial state. </a:t>
            </a:r>
          </a:p>
          <a:p>
            <a:pPr lvl="1" algn="just"/>
            <a:r>
              <a:rPr lang="en-US" b="1" dirty="0"/>
              <a:t>Actions</a:t>
            </a:r>
            <a:r>
              <a:rPr lang="en-US" dirty="0"/>
              <a:t>: In this simple environment, each state has just three actions: </a:t>
            </a:r>
            <a:r>
              <a:rPr lang="en-US" i="1" dirty="0"/>
              <a:t>Left</a:t>
            </a:r>
            <a:r>
              <a:rPr lang="en-US" dirty="0"/>
              <a:t>, </a:t>
            </a:r>
            <a:r>
              <a:rPr lang="en-US" i="1" dirty="0"/>
              <a:t>Right</a:t>
            </a:r>
            <a:r>
              <a:rPr lang="en-US" dirty="0"/>
              <a:t>, and </a:t>
            </a:r>
            <a:r>
              <a:rPr lang="en-US" i="1" dirty="0"/>
              <a:t>Suck</a:t>
            </a:r>
            <a:r>
              <a:rPr lang="en-US" dirty="0"/>
              <a:t>. Larger environments might also include </a:t>
            </a:r>
            <a:r>
              <a:rPr lang="en-US" i="1" dirty="0"/>
              <a:t>Up </a:t>
            </a:r>
            <a:r>
              <a:rPr lang="en-US" dirty="0"/>
              <a:t>and </a:t>
            </a:r>
            <a:r>
              <a:rPr lang="en-US" i="1" dirty="0"/>
              <a:t>Down</a:t>
            </a:r>
            <a:r>
              <a:rPr lang="en-US" dirty="0"/>
              <a:t>. </a:t>
            </a:r>
          </a:p>
          <a:p>
            <a:pPr lvl="1" algn="just"/>
            <a:r>
              <a:rPr lang="en-US" b="1" dirty="0"/>
              <a:t>Transition model</a:t>
            </a:r>
            <a:r>
              <a:rPr lang="en-US" dirty="0"/>
              <a:t>: The actions have their expected effects, except that moving </a:t>
            </a:r>
            <a:r>
              <a:rPr lang="en-US" i="1" dirty="0"/>
              <a:t>Left </a:t>
            </a:r>
            <a:r>
              <a:rPr lang="en-US" dirty="0"/>
              <a:t>in the leftmost square, moving </a:t>
            </a:r>
            <a:r>
              <a:rPr lang="en-US" i="1" dirty="0"/>
              <a:t>Right </a:t>
            </a:r>
            <a:r>
              <a:rPr lang="en-US" dirty="0"/>
              <a:t>in the rightmost square, and </a:t>
            </a:r>
            <a:r>
              <a:rPr lang="en-US" i="1" dirty="0"/>
              <a:t>Suck</a:t>
            </a:r>
            <a:r>
              <a:rPr lang="en-US" dirty="0"/>
              <a:t>ing in a clean square have no effect. </a:t>
            </a:r>
          </a:p>
          <a:p>
            <a:pPr lvl="1" algn="just"/>
            <a:r>
              <a:rPr lang="en-US" b="1" dirty="0"/>
              <a:t>Goal test</a:t>
            </a:r>
            <a:r>
              <a:rPr lang="en-US" dirty="0"/>
              <a:t>: This checks whether all the squares are clean. </a:t>
            </a:r>
          </a:p>
          <a:p>
            <a:pPr lvl="1" algn="just"/>
            <a:r>
              <a:rPr lang="en-US" b="1" dirty="0"/>
              <a:t>Path cost</a:t>
            </a:r>
            <a:r>
              <a:rPr lang="en-US" dirty="0"/>
              <a:t>: Each step costs 1, so the path cost is the number of steps in the path. </a:t>
            </a:r>
          </a:p>
          <a:p>
            <a:pPr lvl="1" algn="just"/>
            <a:endParaRPr lang="en-US" dirty="0"/>
          </a:p>
          <a:p>
            <a:pPr lvl="1" algn="just"/>
            <a:r>
              <a:rPr lang="en-US" dirty="0"/>
              <a:t>Compared with the real world, this toy problem has discrete locations, discrete dirt, reliable cleaning, and it never gets any dirtier. </a:t>
            </a:r>
          </a:p>
        </p:txBody>
      </p:sp>
      <p:sp>
        <p:nvSpPr>
          <p:cNvPr id="4" name="Slide Number Placeholder 3">
            <a:extLst>
              <a:ext uri="{FF2B5EF4-FFF2-40B4-BE49-F238E27FC236}">
                <a16:creationId xmlns:a16="http://schemas.microsoft.com/office/drawing/2014/main" id="{5FE101CA-1845-C741-B93D-EFF1CCA7AFBC}"/>
              </a:ext>
            </a:extLst>
          </p:cNvPr>
          <p:cNvSpPr>
            <a:spLocks noGrp="1"/>
          </p:cNvSpPr>
          <p:nvPr>
            <p:ph type="sldNum" sz="quarter" idx="12"/>
          </p:nvPr>
        </p:nvSpPr>
        <p:spPr/>
        <p:txBody>
          <a:bodyPr/>
          <a:lstStyle/>
          <a:p>
            <a:fld id="{422A94CF-1AD7-544F-89B2-B23BB4B4769D}" type="slidenum">
              <a:rPr lang="en-US" smtClean="0"/>
              <a:t>24</a:t>
            </a:fld>
            <a:endParaRPr lang="en-US"/>
          </a:p>
        </p:txBody>
      </p:sp>
    </p:spTree>
    <p:extLst>
      <p:ext uri="{BB962C8B-B14F-4D97-AF65-F5344CB8AC3E}">
        <p14:creationId xmlns:p14="http://schemas.microsoft.com/office/powerpoint/2010/main" val="411051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8284-5D17-DD42-A551-E0244241F826}"/>
              </a:ext>
            </a:extLst>
          </p:cNvPr>
          <p:cNvSpPr>
            <a:spLocks noGrp="1"/>
          </p:cNvSpPr>
          <p:nvPr>
            <p:ph type="title"/>
          </p:nvPr>
        </p:nvSpPr>
        <p:spPr/>
        <p:txBody>
          <a:bodyPr/>
          <a:lstStyle/>
          <a:p>
            <a:r>
              <a:rPr lang="en-US" dirty="0"/>
              <a:t>Toy Problem – Example 1</a:t>
            </a:r>
          </a:p>
        </p:txBody>
      </p:sp>
      <p:sp>
        <p:nvSpPr>
          <p:cNvPr id="4" name="Slide Number Placeholder 3">
            <a:extLst>
              <a:ext uri="{FF2B5EF4-FFF2-40B4-BE49-F238E27FC236}">
                <a16:creationId xmlns:a16="http://schemas.microsoft.com/office/drawing/2014/main" id="{5FE101CA-1845-C741-B93D-EFF1CCA7AFBC}"/>
              </a:ext>
            </a:extLst>
          </p:cNvPr>
          <p:cNvSpPr>
            <a:spLocks noGrp="1"/>
          </p:cNvSpPr>
          <p:nvPr>
            <p:ph type="sldNum" sz="quarter" idx="12"/>
          </p:nvPr>
        </p:nvSpPr>
        <p:spPr/>
        <p:txBody>
          <a:bodyPr/>
          <a:lstStyle/>
          <a:p>
            <a:fld id="{422A94CF-1AD7-544F-89B2-B23BB4B4769D}" type="slidenum">
              <a:rPr lang="en-US" smtClean="0"/>
              <a:t>25</a:t>
            </a:fld>
            <a:endParaRPr lang="en-US"/>
          </a:p>
        </p:txBody>
      </p:sp>
      <p:pic>
        <p:nvPicPr>
          <p:cNvPr id="7" name="Content Placeholder 6">
            <a:extLst>
              <a:ext uri="{FF2B5EF4-FFF2-40B4-BE49-F238E27FC236}">
                <a16:creationId xmlns:a16="http://schemas.microsoft.com/office/drawing/2014/main" id="{6985AC9E-8299-CB4F-9E3D-9855ACA2A611}"/>
              </a:ext>
            </a:extLst>
          </p:cNvPr>
          <p:cNvPicPr>
            <a:picLocks noGrp="1" noChangeAspect="1"/>
          </p:cNvPicPr>
          <p:nvPr>
            <p:ph idx="1"/>
          </p:nvPr>
        </p:nvPicPr>
        <p:blipFill>
          <a:blip r:embed="rId2"/>
          <a:stretch>
            <a:fillRect/>
          </a:stretch>
        </p:blipFill>
        <p:spPr>
          <a:xfrm>
            <a:off x="1177448" y="1117600"/>
            <a:ext cx="9837103" cy="5707056"/>
          </a:xfrm>
          <a:prstGeom prst="rect">
            <a:avLst/>
          </a:prstGeom>
        </p:spPr>
      </p:pic>
    </p:spTree>
    <p:extLst>
      <p:ext uri="{BB962C8B-B14F-4D97-AF65-F5344CB8AC3E}">
        <p14:creationId xmlns:p14="http://schemas.microsoft.com/office/powerpoint/2010/main" val="32325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8284-5D17-DD42-A551-E0244241F826}"/>
              </a:ext>
            </a:extLst>
          </p:cNvPr>
          <p:cNvSpPr>
            <a:spLocks noGrp="1"/>
          </p:cNvSpPr>
          <p:nvPr>
            <p:ph type="title"/>
          </p:nvPr>
        </p:nvSpPr>
        <p:spPr/>
        <p:txBody>
          <a:bodyPr/>
          <a:lstStyle/>
          <a:p>
            <a:r>
              <a:rPr lang="en-US" dirty="0"/>
              <a:t>Toy Problem – Example 2</a:t>
            </a:r>
          </a:p>
        </p:txBody>
      </p:sp>
      <p:sp>
        <p:nvSpPr>
          <p:cNvPr id="4" name="Slide Number Placeholder 3">
            <a:extLst>
              <a:ext uri="{FF2B5EF4-FFF2-40B4-BE49-F238E27FC236}">
                <a16:creationId xmlns:a16="http://schemas.microsoft.com/office/drawing/2014/main" id="{5FE101CA-1845-C741-B93D-EFF1CCA7AFBC}"/>
              </a:ext>
            </a:extLst>
          </p:cNvPr>
          <p:cNvSpPr>
            <a:spLocks noGrp="1"/>
          </p:cNvSpPr>
          <p:nvPr>
            <p:ph type="sldNum" sz="quarter" idx="12"/>
          </p:nvPr>
        </p:nvSpPr>
        <p:spPr/>
        <p:txBody>
          <a:bodyPr/>
          <a:lstStyle/>
          <a:p>
            <a:fld id="{422A94CF-1AD7-544F-89B2-B23BB4B4769D}" type="slidenum">
              <a:rPr lang="en-US" smtClean="0"/>
              <a:t>26</a:t>
            </a:fld>
            <a:endParaRPr lang="en-US"/>
          </a:p>
        </p:txBody>
      </p:sp>
      <p:sp>
        <p:nvSpPr>
          <p:cNvPr id="5" name="Content Placeholder 4">
            <a:extLst>
              <a:ext uri="{FF2B5EF4-FFF2-40B4-BE49-F238E27FC236}">
                <a16:creationId xmlns:a16="http://schemas.microsoft.com/office/drawing/2014/main" id="{FCBAC3AD-4729-3540-9F5B-FB87D5642B88}"/>
              </a:ext>
            </a:extLst>
          </p:cNvPr>
          <p:cNvSpPr>
            <a:spLocks noGrp="1"/>
          </p:cNvSpPr>
          <p:nvPr>
            <p:ph idx="1"/>
          </p:nvPr>
        </p:nvSpPr>
        <p:spPr/>
        <p:txBody>
          <a:bodyPr>
            <a:normAutofit fontScale="92500" lnSpcReduction="20000"/>
          </a:bodyPr>
          <a:lstStyle/>
          <a:p>
            <a:pPr algn="just"/>
            <a:r>
              <a:rPr lang="en-US" sz="2400" dirty="0"/>
              <a:t>The </a:t>
            </a:r>
            <a:r>
              <a:rPr lang="en-US" sz="2400" b="1" dirty="0"/>
              <a:t>8-puzzle </a:t>
            </a:r>
            <a:r>
              <a:rPr lang="en-US" sz="2400" dirty="0"/>
              <a:t>consists of a 3×3 board with eight numbered tiles and a blank space. A tile adjacent to the blank space can slide into the space. The object is to reach a specified goal state, such as the one shown on the right of the figure. The standard formulation is as follows: </a:t>
            </a:r>
          </a:p>
          <a:p>
            <a:pPr lvl="1" algn="just"/>
            <a:r>
              <a:rPr lang="en-US" sz="2400" b="1" dirty="0"/>
              <a:t>States</a:t>
            </a:r>
            <a:r>
              <a:rPr lang="en-US" sz="2400" dirty="0"/>
              <a:t>: A state description specifies the location of each of the eight tiles and the blank in one of the nine squares. </a:t>
            </a:r>
          </a:p>
          <a:p>
            <a:pPr lvl="1" algn="just"/>
            <a:r>
              <a:rPr lang="en-US" sz="2400" b="1" dirty="0"/>
              <a:t>Initial state</a:t>
            </a:r>
            <a:r>
              <a:rPr lang="en-US" sz="2400" dirty="0"/>
              <a:t>: Any state can be designated as the initial state. Note that any given goal can be reached from exactly half of the possible initial states.</a:t>
            </a:r>
          </a:p>
          <a:p>
            <a:pPr lvl="1" algn="just"/>
            <a:r>
              <a:rPr lang="en-US" sz="2400" b="1" dirty="0"/>
              <a:t>Actions</a:t>
            </a:r>
            <a:r>
              <a:rPr lang="en-US" sz="2400" dirty="0"/>
              <a:t>: The simplest formulation defines the actions as movements of the blank space </a:t>
            </a:r>
            <a:r>
              <a:rPr lang="en-US" sz="2400" i="1" dirty="0"/>
              <a:t>Left</a:t>
            </a:r>
            <a:r>
              <a:rPr lang="en-US" sz="2400" dirty="0"/>
              <a:t>, </a:t>
            </a:r>
            <a:r>
              <a:rPr lang="en-US" sz="2400" i="1" dirty="0"/>
              <a:t>Right</a:t>
            </a:r>
            <a:r>
              <a:rPr lang="en-US" sz="2400" dirty="0"/>
              <a:t>, </a:t>
            </a:r>
            <a:r>
              <a:rPr lang="en-US" sz="2400" i="1" dirty="0"/>
              <a:t>Up</a:t>
            </a:r>
            <a:r>
              <a:rPr lang="en-US" sz="2400" dirty="0"/>
              <a:t>, or </a:t>
            </a:r>
            <a:r>
              <a:rPr lang="en-US" sz="2400" i="1" dirty="0"/>
              <a:t>Down</a:t>
            </a:r>
            <a:r>
              <a:rPr lang="en-US" sz="2400" dirty="0"/>
              <a:t>. Different subsets of these are possible depending on where the blank is. </a:t>
            </a:r>
          </a:p>
          <a:p>
            <a:pPr lvl="1" algn="just"/>
            <a:r>
              <a:rPr lang="en-US" sz="2400" b="1" dirty="0"/>
              <a:t>Transition model</a:t>
            </a:r>
            <a:r>
              <a:rPr lang="en-US" sz="2400" dirty="0"/>
              <a:t>: Given a state and action, this returns the resulting state; for example, if we apply </a:t>
            </a:r>
            <a:r>
              <a:rPr lang="en-US" sz="2400" i="1" dirty="0"/>
              <a:t>Left </a:t>
            </a:r>
            <a:r>
              <a:rPr lang="en-US" sz="2400" dirty="0"/>
              <a:t>to the start state in Figure, the resulting state has the 5 and the blank switched. </a:t>
            </a:r>
          </a:p>
          <a:p>
            <a:pPr lvl="1" algn="just"/>
            <a:r>
              <a:rPr lang="en-US" sz="2400" b="1" dirty="0"/>
              <a:t>Goal test</a:t>
            </a:r>
            <a:r>
              <a:rPr lang="en-US" sz="2400" dirty="0"/>
              <a:t>: This checks whether the state matches the goal configuration. </a:t>
            </a:r>
          </a:p>
          <a:p>
            <a:pPr lvl="2" algn="just"/>
            <a:r>
              <a:rPr lang="en-US" sz="1800" dirty="0"/>
              <a:t>Other goal configurations are possible.</a:t>
            </a:r>
          </a:p>
          <a:p>
            <a:pPr lvl="1" algn="just"/>
            <a:r>
              <a:rPr lang="en-US" sz="2400" b="1" dirty="0"/>
              <a:t>Path cost</a:t>
            </a:r>
            <a:r>
              <a:rPr lang="en-US" sz="2400" dirty="0"/>
              <a:t>: Each step costs 1, so the path cost is the number of steps in the path. </a:t>
            </a:r>
          </a:p>
        </p:txBody>
      </p:sp>
    </p:spTree>
    <p:extLst>
      <p:ext uri="{BB962C8B-B14F-4D97-AF65-F5344CB8AC3E}">
        <p14:creationId xmlns:p14="http://schemas.microsoft.com/office/powerpoint/2010/main" val="9396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8284-5D17-DD42-A551-E0244241F826}"/>
              </a:ext>
            </a:extLst>
          </p:cNvPr>
          <p:cNvSpPr>
            <a:spLocks noGrp="1"/>
          </p:cNvSpPr>
          <p:nvPr>
            <p:ph type="title"/>
          </p:nvPr>
        </p:nvSpPr>
        <p:spPr/>
        <p:txBody>
          <a:bodyPr/>
          <a:lstStyle/>
          <a:p>
            <a:r>
              <a:rPr lang="en-US" dirty="0"/>
              <a:t>Toy Problem – Example 2</a:t>
            </a:r>
          </a:p>
        </p:txBody>
      </p:sp>
      <p:sp>
        <p:nvSpPr>
          <p:cNvPr id="4" name="Slide Number Placeholder 3">
            <a:extLst>
              <a:ext uri="{FF2B5EF4-FFF2-40B4-BE49-F238E27FC236}">
                <a16:creationId xmlns:a16="http://schemas.microsoft.com/office/drawing/2014/main" id="{5FE101CA-1845-C741-B93D-EFF1CCA7AFBC}"/>
              </a:ext>
            </a:extLst>
          </p:cNvPr>
          <p:cNvSpPr>
            <a:spLocks noGrp="1"/>
          </p:cNvSpPr>
          <p:nvPr>
            <p:ph type="sldNum" sz="quarter" idx="12"/>
          </p:nvPr>
        </p:nvSpPr>
        <p:spPr/>
        <p:txBody>
          <a:bodyPr/>
          <a:lstStyle/>
          <a:p>
            <a:fld id="{422A94CF-1AD7-544F-89B2-B23BB4B4769D}" type="slidenum">
              <a:rPr lang="en-US" smtClean="0"/>
              <a:t>27</a:t>
            </a:fld>
            <a:endParaRPr lang="en-US"/>
          </a:p>
        </p:txBody>
      </p:sp>
      <p:pic>
        <p:nvPicPr>
          <p:cNvPr id="7" name="Content Placeholder 6">
            <a:extLst>
              <a:ext uri="{FF2B5EF4-FFF2-40B4-BE49-F238E27FC236}">
                <a16:creationId xmlns:a16="http://schemas.microsoft.com/office/drawing/2014/main" id="{1388C2A5-D199-4E45-8C19-849FBAC38A3B}"/>
              </a:ext>
            </a:extLst>
          </p:cNvPr>
          <p:cNvPicPr>
            <a:picLocks noGrp="1" noChangeAspect="1"/>
          </p:cNvPicPr>
          <p:nvPr>
            <p:ph idx="1"/>
          </p:nvPr>
        </p:nvPicPr>
        <p:blipFill>
          <a:blip r:embed="rId2"/>
          <a:stretch>
            <a:fillRect/>
          </a:stretch>
        </p:blipFill>
        <p:spPr>
          <a:xfrm>
            <a:off x="495300" y="1752600"/>
            <a:ext cx="11201400" cy="4368800"/>
          </a:xfrm>
          <a:prstGeom prst="rect">
            <a:avLst/>
          </a:prstGeom>
        </p:spPr>
      </p:pic>
    </p:spTree>
    <p:extLst>
      <p:ext uri="{BB962C8B-B14F-4D97-AF65-F5344CB8AC3E}">
        <p14:creationId xmlns:p14="http://schemas.microsoft.com/office/powerpoint/2010/main" val="2844493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Real-world Problem: Example</a:t>
            </a:r>
          </a:p>
        </p:txBody>
      </p:sp>
      <p:sp>
        <p:nvSpPr>
          <p:cNvPr id="7" name="Content Placeholder 6">
            <a:extLst>
              <a:ext uri="{FF2B5EF4-FFF2-40B4-BE49-F238E27FC236}">
                <a16:creationId xmlns:a16="http://schemas.microsoft.com/office/drawing/2014/main" id="{598A37A2-CF43-1B45-92C0-E6BEBD5487E1}"/>
              </a:ext>
            </a:extLst>
          </p:cNvPr>
          <p:cNvSpPr>
            <a:spLocks noGrp="1"/>
          </p:cNvSpPr>
          <p:nvPr>
            <p:ph idx="1"/>
          </p:nvPr>
        </p:nvSpPr>
        <p:spPr/>
        <p:txBody>
          <a:bodyPr>
            <a:normAutofit fontScale="77500" lnSpcReduction="20000"/>
          </a:bodyPr>
          <a:lstStyle/>
          <a:p>
            <a:pPr algn="just"/>
            <a:r>
              <a:rPr lang="en-US" dirty="0"/>
              <a:t>Consider the </a:t>
            </a:r>
            <a:r>
              <a:rPr lang="en-US" i="1" dirty="0"/>
              <a:t>airline travel problems </a:t>
            </a:r>
            <a:r>
              <a:rPr lang="en-US" dirty="0"/>
              <a:t>that must be solved by a travel-planning Web site: </a:t>
            </a:r>
          </a:p>
          <a:p>
            <a:pPr lvl="1" algn="just"/>
            <a:r>
              <a:rPr lang="en-US" b="1" dirty="0"/>
              <a:t>States</a:t>
            </a:r>
            <a:r>
              <a:rPr lang="en-US" dirty="0"/>
              <a:t>: Each state obviously includes a location (e.g., an airport) and the current time. Furthermore, because the cost of an action (a flight segment) may depend on previous segments, their fare bases, and their status as domestic or international, the state must record extra information about these “historical” aspects. </a:t>
            </a:r>
          </a:p>
          <a:p>
            <a:pPr lvl="1" algn="just"/>
            <a:r>
              <a:rPr lang="en-US" b="1" dirty="0"/>
              <a:t>Initial state</a:t>
            </a:r>
            <a:r>
              <a:rPr lang="en-US" dirty="0"/>
              <a:t>: This is specified by the user’s query. </a:t>
            </a:r>
          </a:p>
          <a:p>
            <a:pPr lvl="1" algn="just"/>
            <a:r>
              <a:rPr lang="en-US" b="1" dirty="0"/>
              <a:t>Actions</a:t>
            </a:r>
            <a:r>
              <a:rPr lang="en-US" dirty="0"/>
              <a:t>: Take any flight from the current location, in any seat class, leaving after the current time, leaving enough time for within-airport transfer if needed. </a:t>
            </a:r>
          </a:p>
          <a:p>
            <a:pPr lvl="1" algn="just"/>
            <a:r>
              <a:rPr lang="en-US" b="1" dirty="0"/>
              <a:t>Transition model</a:t>
            </a:r>
            <a:r>
              <a:rPr lang="en-US" dirty="0"/>
              <a:t>: The state resulting from taking a flight will have the flight’s destination as the current location and the flight’s arrival time as the current time. </a:t>
            </a:r>
          </a:p>
          <a:p>
            <a:pPr lvl="1" algn="just"/>
            <a:r>
              <a:rPr lang="en-US" b="1" dirty="0"/>
              <a:t>Goal test</a:t>
            </a:r>
            <a:r>
              <a:rPr lang="en-US" dirty="0"/>
              <a:t>: Are we at the final destination specified by the user? </a:t>
            </a:r>
          </a:p>
          <a:p>
            <a:pPr lvl="1" algn="just"/>
            <a:r>
              <a:rPr lang="en-US" b="1" dirty="0"/>
              <a:t>Path cost</a:t>
            </a:r>
            <a:r>
              <a:rPr lang="en-US" dirty="0"/>
              <a:t>: This depends on monetary cost, waiting time, flight time, customs and im- migration procedures, seat quality, time of day, type of airplane, frequent-flyer mileage awards, and so on. </a:t>
            </a:r>
          </a:p>
        </p:txBody>
      </p:sp>
      <p:sp>
        <p:nvSpPr>
          <p:cNvPr id="2" name="Slide Number Placeholder 1">
            <a:extLst>
              <a:ext uri="{FF2B5EF4-FFF2-40B4-BE49-F238E27FC236}">
                <a16:creationId xmlns:a16="http://schemas.microsoft.com/office/drawing/2014/main" id="{5D16202D-E371-754C-9620-13C14B327D80}"/>
              </a:ext>
            </a:extLst>
          </p:cNvPr>
          <p:cNvSpPr>
            <a:spLocks noGrp="1"/>
          </p:cNvSpPr>
          <p:nvPr>
            <p:ph type="sldNum" sz="quarter" idx="12"/>
          </p:nvPr>
        </p:nvSpPr>
        <p:spPr/>
        <p:txBody>
          <a:bodyPr/>
          <a:lstStyle/>
          <a:p>
            <a:pPr>
              <a:defRPr/>
            </a:pPr>
            <a:fld id="{B5FF1561-1732-4AFE-BD38-1F907188A60F}" type="slidenum">
              <a:rPr lang="en-US" smtClean="0"/>
              <a:pPr>
                <a:defRPr/>
              </a:pPr>
              <a:t>28</a:t>
            </a:fld>
            <a:endParaRPr lang="en-US"/>
          </a:p>
        </p:txBody>
      </p:sp>
    </p:spTree>
    <p:extLst>
      <p:ext uri="{BB962C8B-B14F-4D97-AF65-F5344CB8AC3E}">
        <p14:creationId xmlns:p14="http://schemas.microsoft.com/office/powerpoint/2010/main" val="167265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Real-world Problem: Example</a:t>
            </a:r>
          </a:p>
        </p:txBody>
      </p:sp>
      <p:sp>
        <p:nvSpPr>
          <p:cNvPr id="11267" name="Rectangle 3"/>
          <p:cNvSpPr>
            <a:spLocks noGrp="1" noChangeArrowheads="1"/>
          </p:cNvSpPr>
          <p:nvPr>
            <p:ph idx="1"/>
          </p:nvPr>
        </p:nvSpPr>
        <p:spPr>
          <a:xfrm>
            <a:off x="7696201" y="1923311"/>
            <a:ext cx="4495799" cy="4525963"/>
          </a:xfrm>
        </p:spPr>
        <p:txBody>
          <a:bodyPr/>
          <a:lstStyle/>
          <a:p>
            <a:pPr eaLnBrk="1" hangingPunct="1"/>
            <a:r>
              <a:rPr lang="en-US" sz="2400" dirty="0"/>
              <a:t>State space:</a:t>
            </a:r>
          </a:p>
          <a:p>
            <a:pPr lvl="1" eaLnBrk="1" hangingPunct="1"/>
            <a:r>
              <a:rPr lang="en-US" sz="2000" dirty="0"/>
              <a:t>Cities</a:t>
            </a:r>
          </a:p>
          <a:p>
            <a:pPr eaLnBrk="1" hangingPunct="1"/>
            <a:r>
              <a:rPr lang="en-US" sz="2400" dirty="0"/>
              <a:t>Successor function:</a:t>
            </a:r>
          </a:p>
          <a:p>
            <a:pPr lvl="1" eaLnBrk="1" hangingPunct="1"/>
            <a:r>
              <a:rPr lang="en-US" sz="2000" dirty="0"/>
              <a:t>Roads: Go to adjacent city with cost = distance</a:t>
            </a:r>
          </a:p>
          <a:p>
            <a:pPr eaLnBrk="1" hangingPunct="1"/>
            <a:r>
              <a:rPr lang="en-US" sz="2400" dirty="0"/>
              <a:t>Start state:</a:t>
            </a:r>
          </a:p>
          <a:p>
            <a:pPr lvl="1" eaLnBrk="1" hangingPunct="1"/>
            <a:r>
              <a:rPr lang="en-US" sz="2000" dirty="0"/>
              <a:t>Arad</a:t>
            </a:r>
          </a:p>
          <a:p>
            <a:pPr eaLnBrk="1" hangingPunct="1"/>
            <a:r>
              <a:rPr lang="en-US" sz="2400" dirty="0"/>
              <a:t>Goal test:</a:t>
            </a:r>
          </a:p>
          <a:p>
            <a:pPr lvl="1" eaLnBrk="1" hangingPunct="1"/>
            <a:r>
              <a:rPr lang="en-US" sz="2000" dirty="0"/>
              <a:t>Is state == Bucharest?</a:t>
            </a:r>
          </a:p>
          <a:p>
            <a:pPr lvl="3" eaLnBrk="1" hangingPunct="1"/>
            <a:endParaRPr lang="en-US" sz="1200" dirty="0"/>
          </a:p>
          <a:p>
            <a:pPr eaLnBrk="1" hangingPunct="1"/>
            <a:r>
              <a:rPr lang="en-US" sz="2400" dirty="0"/>
              <a:t>Solution?</a:t>
            </a:r>
          </a:p>
          <a:p>
            <a:pPr eaLnBrk="1" hangingPunct="1"/>
            <a:endParaRPr lang="en-US" sz="2400" dirty="0"/>
          </a:p>
          <a:p>
            <a:pPr eaLnBrk="1" hangingPunct="1"/>
            <a:endParaRPr lang="en-US" sz="2400" dirty="0"/>
          </a:p>
        </p:txBody>
      </p:sp>
      <p:pic>
        <p:nvPicPr>
          <p:cNvPr id="9220" name="Picture 4"/>
          <p:cNvPicPr>
            <a:picLocks noChangeAspect="1" noChangeArrowheads="1"/>
          </p:cNvPicPr>
          <p:nvPr/>
        </p:nvPicPr>
        <p:blipFill>
          <a:blip r:embed="rId3" cstate="print"/>
          <a:srcRect/>
          <a:stretch>
            <a:fillRect/>
          </a:stretch>
        </p:blipFill>
        <p:spPr bwMode="auto">
          <a:xfrm>
            <a:off x="108890" y="2263086"/>
            <a:ext cx="7397481" cy="4428769"/>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5D16202D-E371-754C-9620-13C14B327D80}"/>
              </a:ext>
            </a:extLst>
          </p:cNvPr>
          <p:cNvSpPr>
            <a:spLocks noGrp="1"/>
          </p:cNvSpPr>
          <p:nvPr>
            <p:ph type="sldNum" sz="quarter" idx="12"/>
          </p:nvPr>
        </p:nvSpPr>
        <p:spPr/>
        <p:txBody>
          <a:bodyPr/>
          <a:lstStyle/>
          <a:p>
            <a:pPr>
              <a:defRPr/>
            </a:pPr>
            <a:fld id="{B5FF1561-1732-4AFE-BD38-1F907188A60F}" type="slidenum">
              <a:rPr lang="en-US" smtClean="0"/>
              <a:pPr>
                <a:defRPr/>
              </a:pPr>
              <a:t>29</a:t>
            </a:fld>
            <a:endParaRPr lang="en-US"/>
          </a:p>
        </p:txBody>
      </p:sp>
      <p:sp>
        <p:nvSpPr>
          <p:cNvPr id="3" name="Rectangle 2">
            <a:extLst>
              <a:ext uri="{FF2B5EF4-FFF2-40B4-BE49-F238E27FC236}">
                <a16:creationId xmlns:a16="http://schemas.microsoft.com/office/drawing/2014/main" id="{D3FD6B77-F126-2C45-9BFD-AA0253EAC158}"/>
              </a:ext>
            </a:extLst>
          </p:cNvPr>
          <p:cNvSpPr/>
          <p:nvPr/>
        </p:nvSpPr>
        <p:spPr>
          <a:xfrm>
            <a:off x="385764" y="1321011"/>
            <a:ext cx="3474692" cy="46166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Traveling in Romania</a:t>
            </a:r>
          </a:p>
        </p:txBody>
      </p:sp>
      <p:sp>
        <p:nvSpPr>
          <p:cNvPr id="4" name="Oval 3">
            <a:extLst>
              <a:ext uri="{FF2B5EF4-FFF2-40B4-BE49-F238E27FC236}">
                <a16:creationId xmlns:a16="http://schemas.microsoft.com/office/drawing/2014/main" id="{65BDDA87-B738-A64A-9803-65BC09BAD2C2}"/>
              </a:ext>
            </a:extLst>
          </p:cNvPr>
          <p:cNvSpPr/>
          <p:nvPr/>
        </p:nvSpPr>
        <p:spPr>
          <a:xfrm>
            <a:off x="426481" y="3312557"/>
            <a:ext cx="361474" cy="3614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F7EAD32-FC20-C142-9BCD-DECF00C66E1B}"/>
              </a:ext>
            </a:extLst>
          </p:cNvPr>
          <p:cNvSpPr/>
          <p:nvPr/>
        </p:nvSpPr>
        <p:spPr>
          <a:xfrm>
            <a:off x="4693681" y="5579507"/>
            <a:ext cx="361474" cy="3614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39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dirty="0"/>
              <a:t>Reflex Agents</a:t>
            </a:r>
          </a:p>
        </p:txBody>
      </p:sp>
      <p:sp>
        <p:nvSpPr>
          <p:cNvPr id="1029" name="Rectangle 3"/>
          <p:cNvSpPr>
            <a:spLocks noGrp="1" noChangeArrowheads="1"/>
          </p:cNvSpPr>
          <p:nvPr>
            <p:ph idx="1"/>
          </p:nvPr>
        </p:nvSpPr>
        <p:spPr/>
        <p:txBody>
          <a:bodyPr/>
          <a:lstStyle/>
          <a:p>
            <a:pPr eaLnBrk="1" hangingPunct="1">
              <a:lnSpc>
                <a:spcPct val="90000"/>
              </a:lnSpc>
            </a:pPr>
            <a:r>
              <a:rPr lang="en-US" sz="2800" dirty="0"/>
              <a:t>Reflex agents:</a:t>
            </a:r>
          </a:p>
          <a:p>
            <a:pPr lvl="1" eaLnBrk="1" hangingPunct="1">
              <a:lnSpc>
                <a:spcPct val="90000"/>
              </a:lnSpc>
            </a:pPr>
            <a:r>
              <a:rPr lang="en-US" sz="2400" dirty="0"/>
              <a:t>Choose action based on current percept (and maybe memory)</a:t>
            </a:r>
          </a:p>
          <a:p>
            <a:pPr lvl="1" eaLnBrk="1" hangingPunct="1">
              <a:lnSpc>
                <a:spcPct val="90000"/>
              </a:lnSpc>
            </a:pPr>
            <a:r>
              <a:rPr lang="en-US" sz="2400" dirty="0"/>
              <a:t>May have memory or a model of the world’s current state</a:t>
            </a:r>
          </a:p>
          <a:p>
            <a:pPr lvl="1" eaLnBrk="1" hangingPunct="1">
              <a:lnSpc>
                <a:spcPct val="90000"/>
              </a:lnSpc>
            </a:pPr>
            <a:r>
              <a:rPr lang="en-US" sz="2400" dirty="0"/>
              <a:t>Do not consider the future consequences of their actions</a:t>
            </a:r>
          </a:p>
          <a:p>
            <a:pPr lvl="1" eaLnBrk="1" hangingPunct="1">
              <a:lnSpc>
                <a:spcPct val="90000"/>
              </a:lnSpc>
            </a:pPr>
            <a:r>
              <a:rPr lang="en-US" sz="2400" dirty="0">
                <a:solidFill>
                  <a:srgbClr val="C00000"/>
                </a:solidFill>
              </a:rPr>
              <a:t>Consider how the world IS</a:t>
            </a:r>
          </a:p>
          <a:p>
            <a:pPr lvl="1" eaLnBrk="1" hangingPunct="1">
              <a:lnSpc>
                <a:spcPct val="90000"/>
              </a:lnSpc>
            </a:pPr>
            <a:endParaRPr lang="en-US" sz="2400" dirty="0"/>
          </a:p>
          <a:p>
            <a:pPr eaLnBrk="1" hangingPunct="1">
              <a:lnSpc>
                <a:spcPct val="90000"/>
              </a:lnSpc>
            </a:pPr>
            <a:r>
              <a:rPr lang="en-US" sz="2800" i="1" dirty="0">
                <a:solidFill>
                  <a:srgbClr val="008000"/>
                </a:solidFill>
              </a:rPr>
              <a:t>Can a reflex agent be rational?</a:t>
            </a:r>
          </a:p>
        </p:txBody>
      </p:sp>
      <p:sp>
        <p:nvSpPr>
          <p:cNvPr id="2" name="Slide Number Placeholder 1">
            <a:extLst>
              <a:ext uri="{FF2B5EF4-FFF2-40B4-BE49-F238E27FC236}">
                <a16:creationId xmlns:a16="http://schemas.microsoft.com/office/drawing/2014/main" id="{63BEC6CA-B170-5E43-9873-02C87718985F}"/>
              </a:ext>
            </a:extLst>
          </p:cNvPr>
          <p:cNvSpPr>
            <a:spLocks noGrp="1"/>
          </p:cNvSpPr>
          <p:nvPr>
            <p:ph type="sldNum" sz="quarter" idx="12"/>
          </p:nvPr>
        </p:nvSpPr>
        <p:spPr/>
        <p:txBody>
          <a:bodyPr/>
          <a:lstStyle/>
          <a:p>
            <a:pPr>
              <a:defRPr/>
            </a:pPr>
            <a:fld id="{B5FF1561-1732-4AFE-BD38-1F907188A60F}" type="slidenum">
              <a:rPr lang="en-US" smtClean="0"/>
              <a:pPr>
                <a:defRPr/>
              </a:pPr>
              <a:t>3</a:t>
            </a:fld>
            <a:endParaRPr lang="en-US"/>
          </a:p>
        </p:txBody>
      </p:sp>
      <p:pic>
        <p:nvPicPr>
          <p:cNvPr id="8" name="Picture 4"/>
          <p:cNvPicPr preferRelativeResize="0">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3504" y="3460993"/>
            <a:ext cx="4356134" cy="3102023"/>
          </a:xfrm>
          <a:prstGeom prst="rect">
            <a:avLst/>
          </a:prstGeom>
          <a:noFill/>
          <a:ln w="38100">
            <a:noFill/>
          </a:ln>
        </p:spPr>
      </p:pic>
    </p:spTree>
    <p:extLst>
      <p:ext uri="{BB962C8B-B14F-4D97-AF65-F5344CB8AC3E}">
        <p14:creationId xmlns:p14="http://schemas.microsoft.com/office/powerpoint/2010/main" val="39789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19200" y="3505200"/>
            <a:ext cx="9829800" cy="3048000"/>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1" name="Rounded Rectangle 10"/>
          <p:cNvSpPr/>
          <p:nvPr/>
        </p:nvSpPr>
        <p:spPr>
          <a:xfrm>
            <a:off x="1219202" y="1273178"/>
            <a:ext cx="9829801" cy="2003425"/>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0243" name="Title 1"/>
          <p:cNvSpPr>
            <a:spLocks noGrp="1"/>
          </p:cNvSpPr>
          <p:nvPr>
            <p:ph type="title"/>
          </p:nvPr>
        </p:nvSpPr>
        <p:spPr/>
        <p:txBody>
          <a:bodyPr/>
          <a:lstStyle/>
          <a:p>
            <a:r>
              <a:rPr lang="en-US"/>
              <a:t>What’s in a State Space?</a:t>
            </a:r>
          </a:p>
        </p:txBody>
      </p:sp>
      <p:sp>
        <p:nvSpPr>
          <p:cNvPr id="8" name="Content Placeholder 7"/>
          <p:cNvSpPr>
            <a:spLocks noGrp="1"/>
          </p:cNvSpPr>
          <p:nvPr>
            <p:ph sz="half" idx="1"/>
          </p:nvPr>
        </p:nvSpPr>
        <p:spPr>
          <a:xfrm>
            <a:off x="1219201" y="4086225"/>
            <a:ext cx="4796588" cy="2413000"/>
          </a:xfrm>
        </p:spPr>
        <p:txBody>
          <a:bodyPr/>
          <a:lstStyle/>
          <a:p>
            <a:r>
              <a:rPr lang="en-US" sz="2400" b="1" dirty="0"/>
              <a:t>Problem</a:t>
            </a:r>
            <a:r>
              <a:rPr lang="en-US" sz="2400" dirty="0"/>
              <a:t>: </a:t>
            </a:r>
            <a:r>
              <a:rPr lang="en-US" sz="2400" dirty="0" err="1"/>
              <a:t>Pathing</a:t>
            </a:r>
            <a:endParaRPr lang="en-US" sz="2400" dirty="0"/>
          </a:p>
          <a:p>
            <a:pPr lvl="1"/>
            <a:r>
              <a:rPr lang="en-US" sz="2000" b="1" dirty="0"/>
              <a:t>States</a:t>
            </a:r>
            <a:r>
              <a:rPr lang="en-US" sz="2000" dirty="0"/>
              <a:t>: (x, y) location</a:t>
            </a:r>
          </a:p>
          <a:p>
            <a:pPr lvl="1"/>
            <a:r>
              <a:rPr lang="en-US" sz="2000" b="1" dirty="0"/>
              <a:t>Actions</a:t>
            </a:r>
            <a:r>
              <a:rPr lang="en-US" sz="2000" dirty="0"/>
              <a:t>: NSEW</a:t>
            </a:r>
          </a:p>
          <a:p>
            <a:pPr lvl="1"/>
            <a:r>
              <a:rPr lang="en-US" sz="2000" b="1" dirty="0"/>
              <a:t>Successor</a:t>
            </a:r>
            <a:r>
              <a:rPr lang="en-US" sz="2000" dirty="0"/>
              <a:t>: update location only</a:t>
            </a:r>
          </a:p>
          <a:p>
            <a:pPr lvl="1"/>
            <a:r>
              <a:rPr lang="en-US" sz="2000" b="1" dirty="0"/>
              <a:t>Goal</a:t>
            </a:r>
            <a:r>
              <a:rPr lang="en-US" sz="2000" dirty="0"/>
              <a:t> </a:t>
            </a:r>
            <a:r>
              <a:rPr lang="en-US" sz="2000" b="1" dirty="0"/>
              <a:t>test</a:t>
            </a:r>
            <a:r>
              <a:rPr lang="en-US" sz="2000" dirty="0"/>
              <a:t>: is (x, y)=END</a:t>
            </a:r>
          </a:p>
        </p:txBody>
      </p:sp>
      <p:sp>
        <p:nvSpPr>
          <p:cNvPr id="9" name="Content Placeholder 8"/>
          <p:cNvSpPr>
            <a:spLocks noGrp="1"/>
          </p:cNvSpPr>
          <p:nvPr>
            <p:ph sz="half" idx="2"/>
          </p:nvPr>
        </p:nvSpPr>
        <p:spPr>
          <a:xfrm>
            <a:off x="6176214" y="4094167"/>
            <a:ext cx="4498204" cy="2405063"/>
          </a:xfrm>
        </p:spPr>
        <p:txBody>
          <a:bodyPr/>
          <a:lstStyle/>
          <a:p>
            <a:r>
              <a:rPr lang="en-US" sz="2400" b="1" dirty="0">
                <a:solidFill>
                  <a:srgbClr val="008000"/>
                </a:solidFill>
              </a:rPr>
              <a:t>Problem</a:t>
            </a:r>
            <a:r>
              <a:rPr lang="en-US" sz="2400" dirty="0">
                <a:solidFill>
                  <a:srgbClr val="008000"/>
                </a:solidFill>
              </a:rPr>
              <a:t>: Eat-All-Dots</a:t>
            </a:r>
          </a:p>
          <a:p>
            <a:pPr lvl="1"/>
            <a:r>
              <a:rPr lang="en-US" sz="2000" b="1" dirty="0"/>
              <a:t>States</a:t>
            </a:r>
            <a:r>
              <a:rPr lang="en-US" sz="2000" dirty="0"/>
              <a:t>: {(x, y), dot </a:t>
            </a:r>
            <a:r>
              <a:rPr lang="en-US" sz="2000" dirty="0" err="1"/>
              <a:t>booleans</a:t>
            </a:r>
            <a:r>
              <a:rPr lang="en-US" sz="2000" dirty="0"/>
              <a:t>}</a:t>
            </a:r>
          </a:p>
          <a:p>
            <a:pPr lvl="1"/>
            <a:r>
              <a:rPr lang="en-US" sz="2000" b="1" dirty="0"/>
              <a:t>Actions</a:t>
            </a:r>
            <a:r>
              <a:rPr lang="en-US" sz="2000" dirty="0"/>
              <a:t>: NSEW</a:t>
            </a:r>
          </a:p>
          <a:p>
            <a:pPr lvl="1"/>
            <a:r>
              <a:rPr lang="en-US" sz="2000" b="1" dirty="0"/>
              <a:t>Successor</a:t>
            </a:r>
            <a:r>
              <a:rPr lang="en-US" sz="2000" dirty="0"/>
              <a:t>: update location &amp; possibly a dot </a:t>
            </a:r>
            <a:r>
              <a:rPr lang="en-US" sz="2000" dirty="0" err="1"/>
              <a:t>boolean</a:t>
            </a:r>
            <a:endParaRPr lang="en-US" sz="2000" dirty="0"/>
          </a:p>
          <a:p>
            <a:pPr lvl="1"/>
            <a:r>
              <a:rPr lang="en-US" sz="2000" b="1" dirty="0"/>
              <a:t>Goal</a:t>
            </a:r>
            <a:r>
              <a:rPr lang="en-US" sz="2000" dirty="0"/>
              <a:t> </a:t>
            </a:r>
            <a:r>
              <a:rPr lang="en-US" sz="2000" b="1" dirty="0"/>
              <a:t>test</a:t>
            </a:r>
            <a:r>
              <a:rPr lang="en-US" sz="2000" dirty="0"/>
              <a:t>: dots all false</a:t>
            </a:r>
          </a:p>
        </p:txBody>
      </p:sp>
      <p:sp>
        <p:nvSpPr>
          <p:cNvPr id="10247" name="TextBox 4"/>
          <p:cNvSpPr txBox="1">
            <a:spLocks noChangeArrowheads="1"/>
          </p:cNvSpPr>
          <p:nvPr/>
        </p:nvSpPr>
        <p:spPr bwMode="auto">
          <a:xfrm>
            <a:off x="1219201" y="1352497"/>
            <a:ext cx="97536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Times" pitchFamily="2" charset="0"/>
              </a:rPr>
              <a:t>The </a:t>
            </a:r>
            <a:r>
              <a:rPr lang="en-US" sz="2000" dirty="0">
                <a:solidFill>
                  <a:srgbClr val="FF0000"/>
                </a:solidFill>
                <a:latin typeface="Times" pitchFamily="2" charset="0"/>
              </a:rPr>
              <a:t>world state</a:t>
            </a:r>
            <a:r>
              <a:rPr lang="en-US" sz="2000" dirty="0">
                <a:latin typeface="Times" pitchFamily="2" charset="0"/>
              </a:rPr>
              <a:t> includes every last detail of the environment</a:t>
            </a:r>
          </a:p>
        </p:txBody>
      </p:sp>
      <p:sp>
        <p:nvSpPr>
          <p:cNvPr id="10" name="TextBox 9"/>
          <p:cNvSpPr txBox="1">
            <a:spLocks noChangeArrowheads="1"/>
          </p:cNvSpPr>
          <p:nvPr/>
        </p:nvSpPr>
        <p:spPr bwMode="auto">
          <a:xfrm>
            <a:off x="1" y="3579814"/>
            <a:ext cx="121920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A </a:t>
            </a:r>
            <a:r>
              <a:rPr lang="en-US" sz="2000" dirty="0">
                <a:solidFill>
                  <a:srgbClr val="FF0000"/>
                </a:solidFill>
                <a:latin typeface="Calibri" pitchFamily="34" charset="0"/>
              </a:rPr>
              <a:t>search state</a:t>
            </a:r>
            <a:r>
              <a:rPr lang="en-US" sz="2000" dirty="0">
                <a:latin typeface="Calibri" pitchFamily="34" charset="0"/>
              </a:rPr>
              <a:t> keeps only the details needed for planning (abstraction)</a:t>
            </a:r>
          </a:p>
        </p:txBody>
      </p:sp>
      <p:pic>
        <p:nvPicPr>
          <p:cNvPr id="16" name="Picture 2"/>
          <p:cNvPicPr>
            <a:picLocks noChangeAspect="1" noChangeArrowheads="1"/>
          </p:cNvPicPr>
          <p:nvPr/>
        </p:nvPicPr>
        <p:blipFill>
          <a:blip r:embed="rId3" cstate="print"/>
          <a:srcRect/>
          <a:stretch>
            <a:fillRect/>
          </a:stretch>
        </p:blipFill>
        <p:spPr bwMode="auto">
          <a:xfrm>
            <a:off x="3657600" y="1752600"/>
            <a:ext cx="4953000" cy="1397697"/>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C1BEE93D-95B0-EA49-B7BB-B7125E14BECA}"/>
              </a:ext>
            </a:extLst>
          </p:cNvPr>
          <p:cNvSpPr>
            <a:spLocks noGrp="1"/>
          </p:cNvSpPr>
          <p:nvPr>
            <p:ph type="sldNum" sz="quarter" idx="12"/>
          </p:nvPr>
        </p:nvSpPr>
        <p:spPr/>
        <p:txBody>
          <a:bodyPr/>
          <a:lstStyle/>
          <a:p>
            <a:pPr>
              <a:defRPr/>
            </a:pPr>
            <a:fld id="{1D5E8221-ACA7-4409-9788-2ACEEBC1BDCC}" type="slidenum">
              <a:rPr lang="en-US" smtClean="0"/>
              <a:pPr>
                <a:defRPr/>
              </a:pPr>
              <a:t>30</a:t>
            </a:fld>
            <a:endParaRPr lang="en-US"/>
          </a:p>
        </p:txBody>
      </p:sp>
    </p:spTree>
    <p:extLst>
      <p:ext uri="{BB962C8B-B14F-4D97-AF65-F5344CB8AC3E}">
        <p14:creationId xmlns:p14="http://schemas.microsoft.com/office/powerpoint/2010/main" val="120624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uiExpand="1" build="p"/>
      <p:bldP spid="9" grpId="0" build="p"/>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State Space Sizes?</a:t>
            </a:r>
          </a:p>
        </p:txBody>
      </p:sp>
      <p:sp>
        <p:nvSpPr>
          <p:cNvPr id="11267" name="Content Placeholder 2"/>
          <p:cNvSpPr>
            <a:spLocks noGrp="1"/>
          </p:cNvSpPr>
          <p:nvPr>
            <p:ph idx="1"/>
          </p:nvPr>
        </p:nvSpPr>
        <p:spPr>
          <a:xfrm>
            <a:off x="1157438" y="1690688"/>
            <a:ext cx="5943600" cy="4525963"/>
          </a:xfrm>
        </p:spPr>
        <p:txBody>
          <a:bodyPr/>
          <a:lstStyle/>
          <a:p>
            <a:r>
              <a:rPr lang="en-US" sz="2400" dirty="0"/>
              <a:t>World state:</a:t>
            </a:r>
          </a:p>
          <a:p>
            <a:pPr lvl="1"/>
            <a:r>
              <a:rPr lang="en-US" sz="2000" dirty="0"/>
              <a:t>Agent positions: 120</a:t>
            </a:r>
          </a:p>
          <a:p>
            <a:pPr lvl="1"/>
            <a:r>
              <a:rPr lang="en-US" sz="2000" dirty="0"/>
              <a:t>Food count: 30</a:t>
            </a:r>
          </a:p>
          <a:p>
            <a:pPr lvl="1"/>
            <a:r>
              <a:rPr lang="en-US" sz="2000" dirty="0"/>
              <a:t>Ghost positions: 12</a:t>
            </a:r>
          </a:p>
          <a:p>
            <a:pPr lvl="1"/>
            <a:r>
              <a:rPr lang="en-US" sz="2000" dirty="0"/>
              <a:t>Agent facing: NSEW</a:t>
            </a:r>
            <a:br>
              <a:rPr lang="en-US" sz="2000" dirty="0"/>
            </a:br>
            <a:endParaRPr lang="en-US" sz="2000" dirty="0"/>
          </a:p>
          <a:p>
            <a:r>
              <a:rPr lang="en-US" sz="2400" dirty="0"/>
              <a:t>How many</a:t>
            </a:r>
          </a:p>
          <a:p>
            <a:pPr lvl="1"/>
            <a:r>
              <a:rPr lang="en-US" sz="2000" dirty="0">
                <a:solidFill>
                  <a:srgbClr val="008000"/>
                </a:solidFill>
              </a:rPr>
              <a:t>World states?</a:t>
            </a:r>
          </a:p>
          <a:p>
            <a:pPr lvl="1">
              <a:buFont typeface="Wingdings" pitchFamily="2" charset="2"/>
              <a:buNone/>
            </a:pPr>
            <a:r>
              <a:rPr lang="en-US" sz="2000" dirty="0"/>
              <a:t>	120x(2</a:t>
            </a:r>
            <a:r>
              <a:rPr lang="en-US" sz="2000" baseline="30000" dirty="0"/>
              <a:t>30</a:t>
            </a:r>
            <a:r>
              <a:rPr lang="en-US" sz="2000" dirty="0"/>
              <a:t>)x(12</a:t>
            </a:r>
            <a:r>
              <a:rPr lang="en-US" sz="2000" baseline="30000" dirty="0"/>
              <a:t>2</a:t>
            </a:r>
            <a:r>
              <a:rPr lang="en-US" sz="2000" dirty="0"/>
              <a:t>)x4</a:t>
            </a:r>
          </a:p>
          <a:p>
            <a:pPr lvl="1"/>
            <a:r>
              <a:rPr lang="en-US" sz="2000" dirty="0">
                <a:solidFill>
                  <a:srgbClr val="008000"/>
                </a:solidFill>
              </a:rPr>
              <a:t>States for </a:t>
            </a:r>
            <a:r>
              <a:rPr lang="en-US" sz="2000" dirty="0" err="1">
                <a:solidFill>
                  <a:srgbClr val="008000"/>
                </a:solidFill>
              </a:rPr>
              <a:t>pathing</a:t>
            </a:r>
            <a:r>
              <a:rPr lang="en-US" sz="2000" dirty="0">
                <a:solidFill>
                  <a:srgbClr val="008000"/>
                </a:solidFill>
              </a:rPr>
              <a:t>?</a:t>
            </a:r>
          </a:p>
          <a:p>
            <a:pPr lvl="1">
              <a:buFont typeface="Wingdings" pitchFamily="2" charset="2"/>
              <a:buNone/>
            </a:pPr>
            <a:r>
              <a:rPr lang="en-US" sz="2000" dirty="0"/>
              <a:t>	120</a:t>
            </a:r>
          </a:p>
          <a:p>
            <a:pPr lvl="1"/>
            <a:r>
              <a:rPr lang="en-US" sz="2000" dirty="0">
                <a:solidFill>
                  <a:srgbClr val="008000"/>
                </a:solidFill>
              </a:rPr>
              <a:t>States for eat-all-dots?</a:t>
            </a:r>
          </a:p>
          <a:p>
            <a:pPr lvl="1">
              <a:buFont typeface="Wingdings" pitchFamily="2" charset="2"/>
              <a:buNone/>
            </a:pPr>
            <a:r>
              <a:rPr lang="en-US" sz="2000" dirty="0"/>
              <a:t>	120x(2</a:t>
            </a:r>
            <a:r>
              <a:rPr lang="en-US" sz="2000" baseline="30000" dirty="0"/>
              <a:t>30</a:t>
            </a:r>
            <a:r>
              <a:rPr lang="en-US" sz="2000" dirty="0"/>
              <a:t>)</a:t>
            </a:r>
          </a:p>
          <a:p>
            <a:pPr lvl="1">
              <a:buFont typeface="Wingdings" pitchFamily="2" charset="2"/>
              <a:buNone/>
            </a:pPr>
            <a:endParaRPr lang="en-US" sz="2000" dirty="0"/>
          </a:p>
        </p:txBody>
      </p:sp>
      <p:pic>
        <p:nvPicPr>
          <p:cNvPr id="11268" name="Picture 3" descr="Z:\Shared with PC\boxSearch.png"/>
          <p:cNvPicPr>
            <a:picLocks noChangeAspect="1" noChangeArrowheads="1"/>
          </p:cNvPicPr>
          <p:nvPr/>
        </p:nvPicPr>
        <p:blipFill>
          <a:blip r:embed="rId3" cstate="print"/>
          <a:srcRect/>
          <a:stretch>
            <a:fillRect/>
          </a:stretch>
        </p:blipFill>
        <p:spPr bwMode="auto">
          <a:xfrm>
            <a:off x="6553203" y="1905001"/>
            <a:ext cx="4030663" cy="4097339"/>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E5F74CB1-9E6E-A64F-87CF-C3053E5EF3E2}"/>
              </a:ext>
            </a:extLst>
          </p:cNvPr>
          <p:cNvSpPr>
            <a:spLocks noGrp="1"/>
          </p:cNvSpPr>
          <p:nvPr>
            <p:ph type="sldNum" sz="quarter" idx="12"/>
          </p:nvPr>
        </p:nvSpPr>
        <p:spPr/>
        <p:txBody>
          <a:bodyPr/>
          <a:lstStyle/>
          <a:p>
            <a:pPr>
              <a:defRPr/>
            </a:pPr>
            <a:fld id="{B5FF1561-1732-4AFE-BD38-1F907188A60F}" type="slidenum">
              <a:rPr lang="en-US" smtClean="0"/>
              <a:pPr>
                <a:defRPr/>
              </a:pPr>
              <a:t>31</a:t>
            </a:fld>
            <a:endParaRPr lang="en-US"/>
          </a:p>
        </p:txBody>
      </p:sp>
    </p:spTree>
    <p:extLst>
      <p:ext uri="{BB962C8B-B14F-4D97-AF65-F5344CB8AC3E}">
        <p14:creationId xmlns:p14="http://schemas.microsoft.com/office/powerpoint/2010/main" val="1238091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8000"/>
                </a:solidFill>
              </a:rPr>
              <a:t>Safe Passage</a:t>
            </a:r>
          </a:p>
        </p:txBody>
      </p:sp>
      <p:sp>
        <p:nvSpPr>
          <p:cNvPr id="3" name="Content Placeholder 2"/>
          <p:cNvSpPr>
            <a:spLocks noGrp="1"/>
          </p:cNvSpPr>
          <p:nvPr>
            <p:ph idx="1"/>
          </p:nvPr>
        </p:nvSpPr>
        <p:spPr>
          <a:xfrm>
            <a:off x="406400" y="5029200"/>
            <a:ext cx="11379200" cy="1524000"/>
          </a:xfrm>
        </p:spPr>
        <p:txBody>
          <a:bodyPr/>
          <a:lstStyle/>
          <a:p>
            <a:r>
              <a:rPr lang="en-US" sz="2800" dirty="0"/>
              <a:t>Problem: eat all dots while keeping the ghosts </a:t>
            </a:r>
            <a:r>
              <a:rPr lang="en-US" sz="2800" dirty="0" err="1"/>
              <a:t>perma</a:t>
            </a:r>
            <a:r>
              <a:rPr lang="en-US" sz="2800" dirty="0"/>
              <a:t>-scared</a:t>
            </a:r>
          </a:p>
          <a:p>
            <a:r>
              <a:rPr lang="en-US" sz="2800" dirty="0">
                <a:solidFill>
                  <a:srgbClr val="008000"/>
                </a:solidFill>
              </a:rPr>
              <a:t>What does the state space have to specify?</a:t>
            </a:r>
          </a:p>
          <a:p>
            <a:pPr lvl="1"/>
            <a:r>
              <a:rPr lang="en-US" sz="2400" dirty="0"/>
              <a:t>(agent position, dot </a:t>
            </a:r>
            <a:r>
              <a:rPr lang="en-US" sz="2400" dirty="0" err="1"/>
              <a:t>booleans</a:t>
            </a:r>
            <a:r>
              <a:rPr lang="en-US" sz="2400" dirty="0"/>
              <a:t>, power pellet </a:t>
            </a:r>
            <a:r>
              <a:rPr lang="en-US" sz="2400" dirty="0" err="1"/>
              <a:t>booleans</a:t>
            </a:r>
            <a:r>
              <a:rPr lang="en-US" sz="2400" dirty="0"/>
              <a:t>, remaining scared time)</a:t>
            </a:r>
          </a:p>
        </p:txBody>
      </p:sp>
      <p:pic>
        <p:nvPicPr>
          <p:cNvPr id="20482" name="Picture 2"/>
          <p:cNvPicPr>
            <a:picLocks noChangeAspect="1" noChangeArrowheads="1"/>
          </p:cNvPicPr>
          <p:nvPr/>
        </p:nvPicPr>
        <p:blipFill>
          <a:blip r:embed="rId3" cstate="print"/>
          <a:srcRect/>
          <a:stretch>
            <a:fillRect/>
          </a:stretch>
        </p:blipFill>
        <p:spPr bwMode="auto">
          <a:xfrm>
            <a:off x="171453" y="1371601"/>
            <a:ext cx="11847513" cy="3343275"/>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C4AA5C79-2A9F-B044-9EAF-EF5C3B1EF197}"/>
              </a:ext>
            </a:extLst>
          </p:cNvPr>
          <p:cNvSpPr>
            <a:spLocks noGrp="1"/>
          </p:cNvSpPr>
          <p:nvPr>
            <p:ph type="sldNum" sz="quarter" idx="12"/>
          </p:nvPr>
        </p:nvSpPr>
        <p:spPr/>
        <p:txBody>
          <a:bodyPr/>
          <a:lstStyle/>
          <a:p>
            <a:pPr>
              <a:defRPr/>
            </a:pPr>
            <a:fld id="{B5FF1561-1732-4AFE-BD38-1F907188A60F}" type="slidenum">
              <a:rPr lang="en-US" smtClean="0"/>
              <a:pPr>
                <a:defRPr/>
              </a:pPr>
              <a:t>32</a:t>
            </a:fld>
            <a:endParaRPr lang="en-US"/>
          </a:p>
        </p:txBody>
      </p:sp>
    </p:spTree>
    <p:extLst>
      <p:ext uri="{BB962C8B-B14F-4D97-AF65-F5344CB8AC3E}">
        <p14:creationId xmlns:p14="http://schemas.microsoft.com/office/powerpoint/2010/main" val="299056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99E8-B62D-7845-BF49-28E887C70D94}"/>
              </a:ext>
            </a:extLst>
          </p:cNvPr>
          <p:cNvSpPr>
            <a:spLocks noGrp="1"/>
          </p:cNvSpPr>
          <p:nvPr>
            <p:ph type="title"/>
          </p:nvPr>
        </p:nvSpPr>
        <p:spPr>
          <a:xfrm>
            <a:off x="722312" y="4406901"/>
            <a:ext cx="9964737" cy="1362075"/>
          </a:xfrm>
        </p:spPr>
        <p:txBody>
          <a:bodyPr/>
          <a:lstStyle/>
          <a:p>
            <a:r>
              <a:rPr lang="en-US" sz="3600" dirty="0"/>
              <a:t>3.3. Searching For Solutions </a:t>
            </a:r>
          </a:p>
        </p:txBody>
      </p:sp>
      <p:sp>
        <p:nvSpPr>
          <p:cNvPr id="5" name="Text Placeholder 4">
            <a:extLst>
              <a:ext uri="{FF2B5EF4-FFF2-40B4-BE49-F238E27FC236}">
                <a16:creationId xmlns:a16="http://schemas.microsoft.com/office/drawing/2014/main" id="{8D4B5BE4-03EF-FA43-B95F-356BB0999EC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66212D-74D2-2D40-868E-C59C2BCD68A4}"/>
              </a:ext>
            </a:extLst>
          </p:cNvPr>
          <p:cNvSpPr>
            <a:spLocks noGrp="1"/>
          </p:cNvSpPr>
          <p:nvPr>
            <p:ph type="sldNum" sz="quarter" idx="12"/>
          </p:nvPr>
        </p:nvSpPr>
        <p:spPr/>
        <p:txBody>
          <a:bodyPr/>
          <a:lstStyle/>
          <a:p>
            <a:pPr>
              <a:defRPr/>
            </a:pPr>
            <a:fld id="{B5FF1561-1732-4AFE-BD38-1F907188A60F}" type="slidenum">
              <a:rPr lang="en-US" smtClean="0"/>
              <a:pPr>
                <a:defRPr/>
              </a:pPr>
              <a:t>33</a:t>
            </a:fld>
            <a:endParaRPr lang="en-US"/>
          </a:p>
        </p:txBody>
      </p:sp>
    </p:spTree>
    <p:extLst>
      <p:ext uri="{BB962C8B-B14F-4D97-AF65-F5344CB8AC3E}">
        <p14:creationId xmlns:p14="http://schemas.microsoft.com/office/powerpoint/2010/main" val="365074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Reflex Agent</a:t>
            </a:r>
          </a:p>
        </p:txBody>
      </p:sp>
      <p:pic>
        <p:nvPicPr>
          <p:cNvPr id="5" name="Lecture2-demo1-v2.wm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74280" y="1568704"/>
            <a:ext cx="5981914" cy="3453937"/>
          </a:xfrm>
          <a:prstGeom prst="rect">
            <a:avLst/>
          </a:prstGeom>
        </p:spPr>
      </p:pic>
      <p:sp>
        <p:nvSpPr>
          <p:cNvPr id="3" name="Slide Number Placeholder 2">
            <a:extLst>
              <a:ext uri="{FF2B5EF4-FFF2-40B4-BE49-F238E27FC236}">
                <a16:creationId xmlns:a16="http://schemas.microsoft.com/office/drawing/2014/main" id="{55336394-4F58-D646-B222-99182272D79E}"/>
              </a:ext>
            </a:extLst>
          </p:cNvPr>
          <p:cNvSpPr>
            <a:spLocks noGrp="1"/>
          </p:cNvSpPr>
          <p:nvPr>
            <p:ph type="sldNum" sz="quarter" idx="12"/>
          </p:nvPr>
        </p:nvSpPr>
        <p:spPr/>
        <p:txBody>
          <a:bodyPr/>
          <a:lstStyle/>
          <a:p>
            <a:pPr>
              <a:defRPr/>
            </a:pPr>
            <a:fld id="{B5FF1561-1732-4AFE-BD38-1F907188A60F}" type="slidenum">
              <a:rPr lang="en-US" smtClean="0"/>
              <a:pPr>
                <a:defRPr/>
              </a:pPr>
              <a:t>4</a:t>
            </a:fld>
            <a:endParaRPr lang="en-US"/>
          </a:p>
        </p:txBody>
      </p:sp>
      <p:sp>
        <p:nvSpPr>
          <p:cNvPr id="4" name="Rectangle 3">
            <a:extLst>
              <a:ext uri="{FF2B5EF4-FFF2-40B4-BE49-F238E27FC236}">
                <a16:creationId xmlns:a16="http://schemas.microsoft.com/office/drawing/2014/main" id="{162B160E-57BD-274A-B4B1-549B77DCBB3E}"/>
              </a:ext>
            </a:extLst>
          </p:cNvPr>
          <p:cNvSpPr/>
          <p:nvPr/>
        </p:nvSpPr>
        <p:spPr>
          <a:xfrm>
            <a:off x="125152" y="5533288"/>
            <a:ext cx="5653856" cy="830997"/>
          </a:xfrm>
          <a:prstGeom prst="rect">
            <a:avLst/>
          </a:prstGeom>
        </p:spPr>
        <p:txBody>
          <a:bodyPr wrap="square">
            <a:spAutoFit/>
          </a:bodyPr>
          <a:lstStyle/>
          <a:p>
            <a:pPr algn="just"/>
            <a:r>
              <a:rPr lang="en-US" sz="1600" b="1" dirty="0"/>
              <a:t>L2D1</a:t>
            </a:r>
            <a:r>
              <a:rPr lang="en-US" sz="1600" dirty="0"/>
              <a:t>: Move in the direction of the nearest uneaten dot. You can think ahead all you want, still end up doing the same thing.</a:t>
            </a:r>
          </a:p>
        </p:txBody>
      </p:sp>
      <p:pic>
        <p:nvPicPr>
          <p:cNvPr id="6" name="Lecture2-demo2-v2.wmv">
            <a:hlinkClick r:id="" action="ppaction://media"/>
            <a:extLst>
              <a:ext uri="{FF2B5EF4-FFF2-40B4-BE49-F238E27FC236}">
                <a16:creationId xmlns:a16="http://schemas.microsoft.com/office/drawing/2014/main" id="{C12836B4-B38F-DC45-B377-3BB15CD159EF}"/>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6221152" y="1570654"/>
            <a:ext cx="5892340" cy="3401267"/>
          </a:xfrm>
          <a:prstGeom prst="rect">
            <a:avLst/>
          </a:prstGeom>
        </p:spPr>
      </p:pic>
      <p:sp>
        <p:nvSpPr>
          <p:cNvPr id="7" name="Rectangle 6">
            <a:extLst>
              <a:ext uri="{FF2B5EF4-FFF2-40B4-BE49-F238E27FC236}">
                <a16:creationId xmlns:a16="http://schemas.microsoft.com/office/drawing/2014/main" id="{F36CF8E8-C359-174D-A8F6-4505FD640F97}"/>
              </a:ext>
            </a:extLst>
          </p:cNvPr>
          <p:cNvSpPr/>
          <p:nvPr/>
        </p:nvSpPr>
        <p:spPr>
          <a:xfrm>
            <a:off x="6421859" y="5472328"/>
            <a:ext cx="5541818" cy="1323439"/>
          </a:xfrm>
          <a:prstGeom prst="rect">
            <a:avLst/>
          </a:prstGeom>
        </p:spPr>
        <p:txBody>
          <a:bodyPr>
            <a:spAutoFit/>
          </a:bodyPr>
          <a:lstStyle/>
          <a:p>
            <a:pPr algn="just"/>
            <a:r>
              <a:rPr lang="en-US" sz="1600" b="1" dirty="0"/>
              <a:t>L2D2</a:t>
            </a:r>
            <a:r>
              <a:rPr lang="en-US" sz="1600" dirty="0"/>
              <a:t>: NO planning. Wall between you and nearest dot?</a:t>
            </a:r>
          </a:p>
          <a:p>
            <a:pPr algn="just"/>
            <a:r>
              <a:rPr lang="en-US" sz="1600" dirty="0"/>
              <a:t>Reflex agents not generally optimal, but they can be depending on circumstance.</a:t>
            </a:r>
          </a:p>
          <a:p>
            <a:pPr algn="just"/>
            <a:r>
              <a:rPr lang="en-US" sz="1600" dirty="0">
                <a:solidFill>
                  <a:srgbClr val="C00000"/>
                </a:solidFill>
              </a:rPr>
              <a:t>Optimality is not defined by algorithm, but by rational behavior.</a:t>
            </a:r>
          </a:p>
        </p:txBody>
      </p:sp>
      <p:sp>
        <p:nvSpPr>
          <p:cNvPr id="8" name="Rectangle 7">
            <a:extLst>
              <a:ext uri="{FF2B5EF4-FFF2-40B4-BE49-F238E27FC236}">
                <a16:creationId xmlns:a16="http://schemas.microsoft.com/office/drawing/2014/main" id="{DE4CA440-CA46-C046-AAFF-CB08B780686E}"/>
              </a:ext>
            </a:extLst>
          </p:cNvPr>
          <p:cNvSpPr/>
          <p:nvPr/>
        </p:nvSpPr>
        <p:spPr>
          <a:xfrm>
            <a:off x="1876450" y="1158732"/>
            <a:ext cx="2377574" cy="369332"/>
          </a:xfrm>
          <a:prstGeom prst="rect">
            <a:avLst/>
          </a:prstGeom>
        </p:spPr>
        <p:txBody>
          <a:bodyPr wrap="none">
            <a:spAutoFit/>
          </a:bodyPr>
          <a:lstStyle/>
          <a:p>
            <a:r>
              <a:rPr lang="en-US" b="1" dirty="0"/>
              <a:t>Demo Reflex Optimal</a:t>
            </a:r>
          </a:p>
        </p:txBody>
      </p:sp>
      <p:sp>
        <p:nvSpPr>
          <p:cNvPr id="9" name="Rectangle 8">
            <a:extLst>
              <a:ext uri="{FF2B5EF4-FFF2-40B4-BE49-F238E27FC236}">
                <a16:creationId xmlns:a16="http://schemas.microsoft.com/office/drawing/2014/main" id="{0CD2F663-9791-974C-B1B7-4BF9208D720F}"/>
              </a:ext>
            </a:extLst>
          </p:cNvPr>
          <p:cNvSpPr/>
          <p:nvPr/>
        </p:nvSpPr>
        <p:spPr>
          <a:xfrm>
            <a:off x="7972123" y="1158732"/>
            <a:ext cx="2390398" cy="369332"/>
          </a:xfrm>
          <a:prstGeom prst="rect">
            <a:avLst/>
          </a:prstGeom>
        </p:spPr>
        <p:txBody>
          <a:bodyPr wrap="none">
            <a:spAutoFit/>
          </a:bodyPr>
          <a:lstStyle/>
          <a:p>
            <a:r>
              <a:rPr lang="en-US" b="1" dirty="0"/>
              <a:t>Demo of Reflex Odd </a:t>
            </a:r>
          </a:p>
        </p:txBody>
      </p:sp>
    </p:spTree>
    <p:extLst>
      <p:ext uri="{BB962C8B-B14F-4D97-AF65-F5344CB8AC3E}">
        <p14:creationId xmlns:p14="http://schemas.microsoft.com/office/powerpoint/2010/main" val="3970926616"/>
      </p:ext>
    </p:extLst>
  </p:cSld>
  <p:clrMapOvr>
    <a:masterClrMapping/>
  </p:clrMapOvr>
  <p:timing>
    <p:tnLst>
      <p:par>
        <p:cTn id="1" dur="indefinite" restart="never" nodeType="tmRoot">
          <p:childTnLst>
            <p:video>
              <p:cMediaNode vol="80000">
                <p:cTn id="2" fill="hold" display="0">
                  <p:stCondLst>
                    <p:cond delay="indefinite"/>
                  </p:stCondLst>
                </p:cTn>
                <p:tgtEl>
                  <p:spTgt spid="5"/>
                </p:tgtEl>
              </p:cMediaNode>
            </p:video>
            <p:video>
              <p:cMediaNode vol="80000">
                <p:cTn id="3" fill="hold" display="0">
                  <p:stCondLst>
                    <p:cond delay="indefinite"/>
                  </p:st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dirty="0"/>
              <a:t>Reflex Agents</a:t>
            </a:r>
          </a:p>
        </p:txBody>
      </p:sp>
      <p:graphicFrame>
        <p:nvGraphicFramePr>
          <p:cNvPr id="1026" name="Object 4"/>
          <p:cNvGraphicFramePr>
            <a:graphicFrameLocks noChangeAspect="1"/>
          </p:cNvGraphicFramePr>
          <p:nvPr/>
        </p:nvGraphicFramePr>
        <p:xfrm>
          <a:off x="6926266" y="1804993"/>
          <a:ext cx="4579937" cy="1608137"/>
        </p:xfrm>
        <a:graphic>
          <a:graphicData uri="http://schemas.openxmlformats.org/presentationml/2006/ole">
            <mc:AlternateContent xmlns:mc="http://schemas.openxmlformats.org/markup-compatibility/2006">
              <mc:Choice xmlns:v="urn:schemas-microsoft-com:vml" Requires="v">
                <p:oleObj spid="_x0000_s1055" name="Photo Editor Photo" r:id="rId4" imgW="4580017" imgH="1607619" progId="MSPhotoEd.3">
                  <p:embed/>
                </p:oleObj>
              </mc:Choice>
              <mc:Fallback>
                <p:oleObj name="Photo Editor Photo" r:id="rId4" imgW="4580017" imgH="1607619" progId="MSPhotoEd.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6266" y="1804993"/>
                        <a:ext cx="4579937" cy="160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6899273" y="4106865"/>
          <a:ext cx="4579939" cy="1652587"/>
        </p:xfrm>
        <a:graphic>
          <a:graphicData uri="http://schemas.openxmlformats.org/presentationml/2006/ole">
            <mc:AlternateContent xmlns:mc="http://schemas.openxmlformats.org/markup-compatibility/2006">
              <mc:Choice xmlns:v="urn:schemas-microsoft-com:vml" Requires="v">
                <p:oleObj spid="_x0000_s1056" name="Photo Editor Photo" r:id="rId6" imgW="4580017" imgH="1653333" progId="MSPhotoEd.3">
                  <p:embed/>
                </p:oleObj>
              </mc:Choice>
              <mc:Fallback>
                <p:oleObj name="Photo Editor Photo" r:id="rId6" imgW="4580017" imgH="1653333" progId="MSPhotoEd.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9273" y="4106865"/>
                        <a:ext cx="4579939" cy="1652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4"/>
          <p:cNvPicPr preferRelativeResize="0">
            <a:picLocks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479582" y="1677717"/>
            <a:ext cx="5270922" cy="4128793"/>
          </a:xfrm>
          <a:prstGeom prst="rect">
            <a:avLst/>
          </a:prstGeom>
          <a:noFill/>
          <a:ln w="38100">
            <a:noFill/>
          </a:ln>
        </p:spPr>
      </p:pic>
      <p:sp>
        <p:nvSpPr>
          <p:cNvPr id="2" name="Slide Number Placeholder 1">
            <a:extLst>
              <a:ext uri="{FF2B5EF4-FFF2-40B4-BE49-F238E27FC236}">
                <a16:creationId xmlns:a16="http://schemas.microsoft.com/office/drawing/2014/main" id="{63BEC6CA-B170-5E43-9873-02C87718985F}"/>
              </a:ext>
            </a:extLst>
          </p:cNvPr>
          <p:cNvSpPr>
            <a:spLocks noGrp="1"/>
          </p:cNvSpPr>
          <p:nvPr>
            <p:ph type="sldNum" sz="quarter" idx="12"/>
          </p:nvPr>
        </p:nvSpPr>
        <p:spPr/>
        <p:txBody>
          <a:bodyPr/>
          <a:lstStyle/>
          <a:p>
            <a:pPr>
              <a:defRPr/>
            </a:pPr>
            <a:fld id="{B5FF1561-1732-4AFE-BD38-1F907188A60F}" type="slidenum">
              <a:rPr lang="en-US" smtClean="0"/>
              <a:pPr>
                <a:defRPr/>
              </a:pPr>
              <a:t>5</a:t>
            </a:fld>
            <a:endParaRPr lang="en-US"/>
          </a:p>
        </p:txBody>
      </p:sp>
      <p:sp>
        <p:nvSpPr>
          <p:cNvPr id="4" name="Content Placeholder 3">
            <a:extLst>
              <a:ext uri="{FF2B5EF4-FFF2-40B4-BE49-F238E27FC236}">
                <a16:creationId xmlns:a16="http://schemas.microsoft.com/office/drawing/2014/main" id="{6D791466-4E40-8B42-8FF0-92A9A0221B52}"/>
              </a:ext>
            </a:extLst>
          </p:cNvPr>
          <p:cNvSpPr>
            <a:spLocks noGrp="1"/>
          </p:cNvSpPr>
          <p:nvPr>
            <p:ph idx="1"/>
          </p:nvPr>
        </p:nvSpPr>
        <p:spPr/>
        <p:txBody>
          <a:bodyPr/>
          <a:lstStyle/>
          <a:p>
            <a:r>
              <a:rPr lang="en-US" altLang="zh-TW" sz="2800" dirty="0">
                <a:solidFill>
                  <a:srgbClr val="1D0401"/>
                </a:solidFill>
              </a:rPr>
              <a:t>Reflex agent is simple</a:t>
            </a:r>
          </a:p>
          <a:p>
            <a:pPr lvl="1"/>
            <a:r>
              <a:rPr lang="en-US" altLang="zh-TW" sz="2400" dirty="0">
                <a:solidFill>
                  <a:srgbClr val="1D0401"/>
                </a:solidFill>
              </a:rPr>
              <a:t>base their actions on </a:t>
            </a:r>
          </a:p>
          <a:p>
            <a:pPr lvl="1"/>
            <a:r>
              <a:rPr lang="en-US" altLang="zh-TW" sz="2400" dirty="0">
                <a:solidFill>
                  <a:srgbClr val="1D0401"/>
                </a:solidFill>
              </a:rPr>
              <a:t>a direct mapping from states to actions</a:t>
            </a:r>
          </a:p>
          <a:p>
            <a:pPr lvl="1"/>
            <a:r>
              <a:rPr lang="en-US" altLang="zh-TW" sz="2400" dirty="0">
                <a:solidFill>
                  <a:srgbClr val="1D0401"/>
                </a:solidFill>
              </a:rPr>
              <a:t>but cannot work well in environments</a:t>
            </a:r>
          </a:p>
          <a:p>
            <a:pPr lvl="2"/>
            <a:r>
              <a:rPr lang="en-US" altLang="zh-TW" sz="2000" dirty="0">
                <a:solidFill>
                  <a:srgbClr val="1D0401"/>
                </a:solidFill>
              </a:rPr>
              <a:t>which this mapping would be too large to store</a:t>
            </a:r>
          </a:p>
          <a:p>
            <a:pPr lvl="2"/>
            <a:r>
              <a:rPr lang="en-US" altLang="zh-TW" sz="2000" dirty="0">
                <a:solidFill>
                  <a:srgbClr val="1D0401"/>
                </a:solidFill>
              </a:rPr>
              <a:t>and would take too long to learn</a:t>
            </a:r>
          </a:p>
          <a:p>
            <a:r>
              <a:rPr lang="en-US" altLang="zh-TW" sz="2800" dirty="0">
                <a:solidFill>
                  <a:srgbClr val="1D0401"/>
                </a:solidFill>
              </a:rPr>
              <a:t>Hence, goal-based agent is used</a:t>
            </a:r>
          </a:p>
          <a:p>
            <a:endParaRPr lang="en-US" sz="2800" dirty="0"/>
          </a:p>
        </p:txBody>
      </p:sp>
    </p:spTree>
    <p:extLst>
      <p:ext uri="{BB962C8B-B14F-4D97-AF65-F5344CB8AC3E}">
        <p14:creationId xmlns:p14="http://schemas.microsoft.com/office/powerpoint/2010/main" val="399508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0064-AEEA-6044-98B4-69B20F2FE5C2}"/>
              </a:ext>
            </a:extLst>
          </p:cNvPr>
          <p:cNvSpPr>
            <a:spLocks noGrp="1"/>
          </p:cNvSpPr>
          <p:nvPr>
            <p:ph type="title"/>
          </p:nvPr>
        </p:nvSpPr>
        <p:spPr/>
        <p:txBody>
          <a:bodyPr/>
          <a:lstStyle/>
          <a:p>
            <a:r>
              <a:rPr lang="en-US" sz="3600" dirty="0"/>
              <a:t>3.1 Problem-solving Agents </a:t>
            </a:r>
          </a:p>
        </p:txBody>
      </p:sp>
      <p:sp>
        <p:nvSpPr>
          <p:cNvPr id="4" name="Slide Number Placeholder 3">
            <a:extLst>
              <a:ext uri="{FF2B5EF4-FFF2-40B4-BE49-F238E27FC236}">
                <a16:creationId xmlns:a16="http://schemas.microsoft.com/office/drawing/2014/main" id="{C0550101-EA81-EF47-BB70-D9633DF5CF24}"/>
              </a:ext>
            </a:extLst>
          </p:cNvPr>
          <p:cNvSpPr>
            <a:spLocks noGrp="1"/>
          </p:cNvSpPr>
          <p:nvPr>
            <p:ph type="sldNum" sz="quarter" idx="12"/>
          </p:nvPr>
        </p:nvSpPr>
        <p:spPr/>
        <p:txBody>
          <a:bodyPr/>
          <a:lstStyle/>
          <a:p>
            <a:pPr>
              <a:defRPr/>
            </a:pPr>
            <a:fld id="{B5FF1561-1732-4AFE-BD38-1F907188A60F}" type="slidenum">
              <a:rPr lang="en-US" smtClean="0"/>
              <a:pPr>
                <a:defRPr/>
              </a:pPr>
              <a:t>6</a:t>
            </a:fld>
            <a:endParaRPr lang="en-US"/>
          </a:p>
        </p:txBody>
      </p:sp>
      <p:grpSp>
        <p:nvGrpSpPr>
          <p:cNvPr id="7" name="Group 6">
            <a:extLst>
              <a:ext uri="{FF2B5EF4-FFF2-40B4-BE49-F238E27FC236}">
                <a16:creationId xmlns:a16="http://schemas.microsoft.com/office/drawing/2014/main" id="{8D8EB66D-D286-7442-8B40-FF706DCA2BD8}"/>
              </a:ext>
            </a:extLst>
          </p:cNvPr>
          <p:cNvGrpSpPr/>
          <p:nvPr/>
        </p:nvGrpSpPr>
        <p:grpSpPr>
          <a:xfrm>
            <a:off x="2315718" y="1622886"/>
            <a:ext cx="7560564" cy="2524319"/>
            <a:chOff x="2039008" y="1831428"/>
            <a:chExt cx="6248400" cy="2086214"/>
          </a:xfrm>
        </p:grpSpPr>
        <p:pic>
          <p:nvPicPr>
            <p:cNvPr id="8" name="Picture 2">
              <a:extLst>
                <a:ext uri="{FF2B5EF4-FFF2-40B4-BE49-F238E27FC236}">
                  <a16:creationId xmlns:a16="http://schemas.microsoft.com/office/drawing/2014/main" id="{9FF9C8A8-CD6F-3E43-A8F7-8BE814044FB9}"/>
                </a:ext>
              </a:extLst>
            </p:cNvPr>
            <p:cNvPicPr preferRelativeResize="0">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96608" y="1831428"/>
              <a:ext cx="2590800" cy="2086214"/>
            </a:xfrm>
            <a:prstGeom prst="rect">
              <a:avLst/>
            </a:prstGeom>
            <a:noFill/>
            <a:ln w="38100">
              <a:noFill/>
            </a:ln>
          </p:spPr>
        </p:pic>
        <p:pic>
          <p:nvPicPr>
            <p:cNvPr id="6" name="Picture 1">
              <a:extLst>
                <a:ext uri="{FF2B5EF4-FFF2-40B4-BE49-F238E27FC236}">
                  <a16:creationId xmlns:a16="http://schemas.microsoft.com/office/drawing/2014/main" id="{FDFF8E00-674C-DD4F-A4FA-528A341426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39008" y="1831428"/>
              <a:ext cx="2781619" cy="2086214"/>
            </a:xfrm>
            <a:prstGeom prst="rect">
              <a:avLst/>
            </a:prstGeom>
            <a:noFill/>
          </p:spPr>
        </p:pic>
        <p:cxnSp>
          <p:nvCxnSpPr>
            <p:cNvPr id="5" name="Straight Arrow Connector 4">
              <a:extLst>
                <a:ext uri="{FF2B5EF4-FFF2-40B4-BE49-F238E27FC236}">
                  <a16:creationId xmlns:a16="http://schemas.microsoft.com/office/drawing/2014/main" id="{8CE9CA69-975B-6C48-8FF4-F55C7C77D0B6}"/>
                </a:ext>
              </a:extLst>
            </p:cNvPr>
            <p:cNvCxnSpPr>
              <a:cxnSpLocks/>
              <a:stCxn id="6" idx="3"/>
              <a:endCxn id="8" idx="1"/>
            </p:cNvCxnSpPr>
            <p:nvPr/>
          </p:nvCxnSpPr>
          <p:spPr>
            <a:xfrm>
              <a:off x="4820627" y="2874535"/>
              <a:ext cx="875981" cy="0"/>
            </a:xfrm>
            <a:prstGeom prst="straightConnector1">
              <a:avLst/>
            </a:prstGeom>
            <a:ln w="38100" cap="flat" cmpd="sng" algn="ctr">
              <a:solidFill>
                <a:srgbClr val="C00000"/>
              </a:solidFill>
              <a:prstDash val="dashDot"/>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25440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6028ED9-D315-1D4C-8882-68A0FDA4B96D}"/>
              </a:ext>
            </a:extLst>
          </p:cNvPr>
          <p:cNvSpPr>
            <a:spLocks noGrp="1" noChangeArrowheads="1"/>
          </p:cNvSpPr>
          <p:nvPr>
            <p:ph type="title"/>
          </p:nvPr>
        </p:nvSpPr>
        <p:spPr/>
        <p:txBody>
          <a:bodyPr/>
          <a:lstStyle/>
          <a:p>
            <a:pPr eaLnBrk="1" hangingPunct="1"/>
            <a:r>
              <a:rPr lang="en-US" altLang="zh-TW"/>
              <a:t>Problem-solving agent</a:t>
            </a:r>
          </a:p>
        </p:txBody>
      </p:sp>
      <p:sp>
        <p:nvSpPr>
          <p:cNvPr id="5123" name="Rectangle 4">
            <a:extLst>
              <a:ext uri="{FF2B5EF4-FFF2-40B4-BE49-F238E27FC236}">
                <a16:creationId xmlns:a16="http://schemas.microsoft.com/office/drawing/2014/main" id="{3FAC2AFE-E8C8-C04F-ABEA-619A4867F3E5}"/>
              </a:ext>
            </a:extLst>
          </p:cNvPr>
          <p:cNvSpPr>
            <a:spLocks noGrp="1" noChangeArrowheads="1"/>
          </p:cNvSpPr>
          <p:nvPr>
            <p:ph type="body" idx="1"/>
          </p:nvPr>
        </p:nvSpPr>
        <p:spPr>
          <a:noFill/>
        </p:spPr>
        <p:txBody>
          <a:bodyPr/>
          <a:lstStyle/>
          <a:p>
            <a:pPr eaLnBrk="1" hangingPunct="1"/>
            <a:r>
              <a:rPr lang="en-US" altLang="zh-TW" dirty="0">
                <a:solidFill>
                  <a:srgbClr val="1D0401"/>
                </a:solidFill>
              </a:rPr>
              <a:t>Problem-Solving agent is a kind of </a:t>
            </a:r>
            <a:r>
              <a:rPr lang="en-US" altLang="zh-TW" dirty="0">
                <a:solidFill>
                  <a:srgbClr val="0070C0"/>
                </a:solidFill>
              </a:rPr>
              <a:t>goal-based</a:t>
            </a:r>
            <a:r>
              <a:rPr lang="en-US" altLang="zh-TW" dirty="0">
                <a:solidFill>
                  <a:srgbClr val="1D0401"/>
                </a:solidFill>
              </a:rPr>
              <a:t> agent</a:t>
            </a:r>
          </a:p>
          <a:p>
            <a:pPr lvl="1" algn="just"/>
            <a:r>
              <a:rPr lang="en-US" altLang="zh-TW" sz="2400" dirty="0">
                <a:solidFill>
                  <a:srgbClr val="1D0401"/>
                </a:solidFill>
              </a:rPr>
              <a:t>It solves problem by finding </a:t>
            </a:r>
            <a:r>
              <a:rPr lang="en-US" altLang="zh-TW" sz="2400" dirty="0">
                <a:solidFill>
                  <a:srgbClr val="C00000"/>
                </a:solidFill>
              </a:rPr>
              <a:t>sequences of actions </a:t>
            </a:r>
            <a:r>
              <a:rPr lang="en-US" altLang="zh-TW" sz="2400" dirty="0">
                <a:solidFill>
                  <a:srgbClr val="1D0401"/>
                </a:solidFill>
              </a:rPr>
              <a:t>that lead to </a:t>
            </a:r>
            <a:r>
              <a:rPr lang="en-US" altLang="zh-TW" sz="2400" dirty="0">
                <a:solidFill>
                  <a:srgbClr val="C00000"/>
                </a:solidFill>
              </a:rPr>
              <a:t>desirable states </a:t>
            </a:r>
            <a:r>
              <a:rPr lang="en-US" altLang="zh-TW" sz="2400" dirty="0">
                <a:solidFill>
                  <a:srgbClr val="1D0401"/>
                </a:solidFill>
              </a:rPr>
              <a:t>(goals) by </a:t>
            </a:r>
            <a:r>
              <a:rPr lang="en-US" sz="2400" dirty="0"/>
              <a:t>using </a:t>
            </a:r>
            <a:r>
              <a:rPr lang="en-US" sz="2400" dirty="0">
                <a:solidFill>
                  <a:srgbClr val="0070C0"/>
                </a:solidFill>
              </a:rPr>
              <a:t>information</a:t>
            </a:r>
            <a:r>
              <a:rPr lang="en-US" sz="2400" dirty="0"/>
              <a:t> about the world, </a:t>
            </a:r>
            <a:endParaRPr lang="en-US" altLang="zh-TW" sz="2400" dirty="0">
              <a:solidFill>
                <a:srgbClr val="1D0401"/>
              </a:solidFill>
            </a:endParaRPr>
          </a:p>
          <a:p>
            <a:pPr lvl="1"/>
            <a:endParaRPr lang="en-US" sz="2000" dirty="0"/>
          </a:p>
          <a:p>
            <a:pPr lvl="1" algn="just"/>
            <a:r>
              <a:rPr lang="en-US" dirty="0"/>
              <a:t>with this </a:t>
            </a:r>
            <a:r>
              <a:rPr lang="en-US" i="1" dirty="0">
                <a:solidFill>
                  <a:srgbClr val="0070C0"/>
                </a:solidFill>
              </a:rPr>
              <a:t>information</a:t>
            </a:r>
            <a:r>
              <a:rPr lang="en-US" dirty="0"/>
              <a:t> about the world, the agent can follow this four-phase problem-solving process: </a:t>
            </a:r>
          </a:p>
          <a:p>
            <a:pPr lvl="3"/>
            <a:r>
              <a:rPr lang="en-US" sz="2400" dirty="0"/>
              <a:t>Goal Formulation</a:t>
            </a:r>
          </a:p>
          <a:p>
            <a:pPr lvl="3"/>
            <a:r>
              <a:rPr lang="en-US" sz="2400" dirty="0"/>
              <a:t>Problem Formulation </a:t>
            </a:r>
          </a:p>
          <a:p>
            <a:pPr lvl="3"/>
            <a:r>
              <a:rPr lang="en-US" sz="2400" dirty="0"/>
              <a:t>Search </a:t>
            </a:r>
          </a:p>
          <a:p>
            <a:pPr lvl="3"/>
            <a:r>
              <a:rPr lang="en-US" sz="2400" dirty="0"/>
              <a:t>Execution </a:t>
            </a:r>
          </a:p>
          <a:p>
            <a:pPr lvl="3"/>
            <a:endParaRPr lang="en-US" dirty="0"/>
          </a:p>
          <a:p>
            <a:pPr lvl="3"/>
            <a:endParaRPr lang="en-US" dirty="0"/>
          </a:p>
        </p:txBody>
      </p:sp>
      <p:sp>
        <p:nvSpPr>
          <p:cNvPr id="2" name="Slide Number Placeholder 1">
            <a:extLst>
              <a:ext uri="{FF2B5EF4-FFF2-40B4-BE49-F238E27FC236}">
                <a16:creationId xmlns:a16="http://schemas.microsoft.com/office/drawing/2014/main" id="{90F32C9B-E4B9-E747-A5AC-7BE5AB628FAB}"/>
              </a:ext>
            </a:extLst>
          </p:cNvPr>
          <p:cNvSpPr>
            <a:spLocks noGrp="1"/>
          </p:cNvSpPr>
          <p:nvPr>
            <p:ph type="sldNum" sz="quarter" idx="12"/>
          </p:nvPr>
        </p:nvSpPr>
        <p:spPr/>
        <p:txBody>
          <a:bodyPr/>
          <a:lstStyle/>
          <a:p>
            <a:fld id="{422A94CF-1AD7-544F-89B2-B23BB4B4769D}" type="slidenum">
              <a:rPr lang="en-US" smtClean="0"/>
              <a:t>7</a:t>
            </a:fld>
            <a:endParaRPr lang="en-US"/>
          </a:p>
        </p:txBody>
      </p:sp>
      <p:grpSp>
        <p:nvGrpSpPr>
          <p:cNvPr id="9" name="Group 8">
            <a:extLst>
              <a:ext uri="{FF2B5EF4-FFF2-40B4-BE49-F238E27FC236}">
                <a16:creationId xmlns:a16="http://schemas.microsoft.com/office/drawing/2014/main" id="{EF9EBB1A-4426-E346-8087-A2ACD4E185BC}"/>
              </a:ext>
            </a:extLst>
          </p:cNvPr>
          <p:cNvGrpSpPr/>
          <p:nvPr/>
        </p:nvGrpSpPr>
        <p:grpSpPr>
          <a:xfrm>
            <a:off x="5326278" y="4417814"/>
            <a:ext cx="5680364" cy="1896558"/>
            <a:chOff x="2039008" y="1831428"/>
            <a:chExt cx="6248400" cy="2086214"/>
          </a:xfrm>
        </p:grpSpPr>
        <p:pic>
          <p:nvPicPr>
            <p:cNvPr id="10" name="Picture 2">
              <a:extLst>
                <a:ext uri="{FF2B5EF4-FFF2-40B4-BE49-F238E27FC236}">
                  <a16:creationId xmlns:a16="http://schemas.microsoft.com/office/drawing/2014/main" id="{A779D992-71E0-CE41-A25B-A7BE4A2A6879}"/>
                </a:ext>
              </a:extLst>
            </p:cNvPr>
            <p:cNvPicPr preferRelativeResize="0">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6608" y="1831428"/>
              <a:ext cx="2590800" cy="2086214"/>
            </a:xfrm>
            <a:prstGeom prst="rect">
              <a:avLst/>
            </a:prstGeom>
            <a:noFill/>
            <a:ln w="38100">
              <a:noFill/>
            </a:ln>
          </p:spPr>
        </p:pic>
        <p:pic>
          <p:nvPicPr>
            <p:cNvPr id="11" name="Picture 1">
              <a:extLst>
                <a:ext uri="{FF2B5EF4-FFF2-40B4-BE49-F238E27FC236}">
                  <a16:creationId xmlns:a16="http://schemas.microsoft.com/office/drawing/2014/main" id="{9DECC6D0-CD2F-AA45-A716-11232DB742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39008" y="1831428"/>
              <a:ext cx="2781619" cy="2086214"/>
            </a:xfrm>
            <a:prstGeom prst="rect">
              <a:avLst/>
            </a:prstGeom>
            <a:noFill/>
          </p:spPr>
        </p:pic>
        <p:cxnSp>
          <p:nvCxnSpPr>
            <p:cNvPr id="12" name="Straight Arrow Connector 11">
              <a:extLst>
                <a:ext uri="{FF2B5EF4-FFF2-40B4-BE49-F238E27FC236}">
                  <a16:creationId xmlns:a16="http://schemas.microsoft.com/office/drawing/2014/main" id="{B67EED3D-333C-D146-93AA-CE342D97B2CA}"/>
                </a:ext>
              </a:extLst>
            </p:cNvPr>
            <p:cNvCxnSpPr>
              <a:cxnSpLocks/>
              <a:stCxn id="11" idx="3"/>
              <a:endCxn id="10" idx="1"/>
            </p:cNvCxnSpPr>
            <p:nvPr/>
          </p:nvCxnSpPr>
          <p:spPr>
            <a:xfrm>
              <a:off x="4820627" y="2874535"/>
              <a:ext cx="875981" cy="0"/>
            </a:xfrm>
            <a:prstGeom prst="straightConnector1">
              <a:avLst/>
            </a:prstGeom>
            <a:ln w="38100" cap="flat" cmpd="sng" algn="ctr">
              <a:solidFill>
                <a:srgbClr val="C00000"/>
              </a:solidFill>
              <a:prstDash val="dashDot"/>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05227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FAE8620-4FBE-BF40-B59A-64501DB68217}"/>
              </a:ext>
            </a:extLst>
          </p:cNvPr>
          <p:cNvSpPr>
            <a:spLocks noGrp="1" noChangeArrowheads="1"/>
          </p:cNvSpPr>
          <p:nvPr>
            <p:ph type="title"/>
          </p:nvPr>
        </p:nvSpPr>
        <p:spPr/>
        <p:txBody>
          <a:bodyPr/>
          <a:lstStyle/>
          <a:p>
            <a:pPr eaLnBrk="1" hangingPunct="1"/>
            <a:r>
              <a:rPr lang="en-US" altLang="zh-TW" dirty="0">
                <a:solidFill>
                  <a:srgbClr val="1D0401"/>
                </a:solidFill>
              </a:rPr>
              <a:t>Goal Formulation</a:t>
            </a:r>
          </a:p>
        </p:txBody>
      </p:sp>
      <p:sp>
        <p:nvSpPr>
          <p:cNvPr id="36867" name="Rectangle 3">
            <a:extLst>
              <a:ext uri="{FF2B5EF4-FFF2-40B4-BE49-F238E27FC236}">
                <a16:creationId xmlns:a16="http://schemas.microsoft.com/office/drawing/2014/main" id="{11A0ED09-6079-F042-A101-198C8C560B3B}"/>
              </a:ext>
            </a:extLst>
          </p:cNvPr>
          <p:cNvSpPr>
            <a:spLocks noGrp="1" noChangeArrowheads="1"/>
          </p:cNvSpPr>
          <p:nvPr>
            <p:ph idx="1"/>
          </p:nvPr>
        </p:nvSpPr>
        <p:spPr/>
        <p:txBody>
          <a:bodyPr>
            <a:normAutofit lnSpcReduction="10000"/>
          </a:bodyPr>
          <a:lstStyle/>
          <a:p>
            <a:pPr algn="just" eaLnBrk="1" hangingPunct="1">
              <a:lnSpc>
                <a:spcPct val="90000"/>
              </a:lnSpc>
              <a:defRPr/>
            </a:pPr>
            <a:r>
              <a:rPr lang="en-US" altLang="zh-TW" sz="2800" dirty="0">
                <a:solidFill>
                  <a:srgbClr val="1D0401"/>
                </a:solidFill>
                <a:ea typeface="+mn-ea"/>
              </a:rPr>
              <a:t>The </a:t>
            </a:r>
            <a:r>
              <a:rPr lang="en-US" altLang="zh-TW" sz="2800" dirty="0">
                <a:solidFill>
                  <a:srgbClr val="C00000"/>
                </a:solidFill>
                <a:ea typeface="+mn-ea"/>
              </a:rPr>
              <a:t>goal is formulated </a:t>
            </a:r>
            <a:r>
              <a:rPr lang="en-US" altLang="zh-TW" sz="2800" dirty="0">
                <a:solidFill>
                  <a:srgbClr val="1D0401"/>
                </a:solidFill>
                <a:ea typeface="+mn-ea"/>
              </a:rPr>
              <a:t>as </a:t>
            </a:r>
            <a:r>
              <a:rPr lang="en-US" altLang="zh-TW" sz="2800" dirty="0">
                <a:solidFill>
                  <a:srgbClr val="0070C0"/>
                </a:solidFill>
                <a:ea typeface="+mn-ea"/>
              </a:rPr>
              <a:t>a set of world states</a:t>
            </a:r>
            <a:r>
              <a:rPr lang="en-US" altLang="zh-TW" sz="2800" dirty="0">
                <a:solidFill>
                  <a:srgbClr val="1D0401"/>
                </a:solidFill>
                <a:ea typeface="+mn-ea"/>
              </a:rPr>
              <a:t>, in which the goal is satisfied</a:t>
            </a:r>
          </a:p>
          <a:p>
            <a:pPr lvl="2">
              <a:lnSpc>
                <a:spcPct val="90000"/>
              </a:lnSpc>
              <a:defRPr/>
            </a:pPr>
            <a:r>
              <a:rPr lang="en-US" dirty="0"/>
              <a:t>Goals </a:t>
            </a:r>
            <a:r>
              <a:rPr lang="en-US" dirty="0">
                <a:solidFill>
                  <a:srgbClr val="0070C0"/>
                </a:solidFill>
              </a:rPr>
              <a:t>organize behavior </a:t>
            </a:r>
            <a:r>
              <a:rPr lang="en-US" dirty="0"/>
              <a:t>by </a:t>
            </a:r>
            <a:r>
              <a:rPr lang="en-US" i="1" dirty="0">
                <a:solidFill>
                  <a:srgbClr val="C00000"/>
                </a:solidFill>
              </a:rPr>
              <a:t>limiting the objectives </a:t>
            </a:r>
            <a:r>
              <a:rPr lang="en-US" dirty="0"/>
              <a:t>and hence the </a:t>
            </a:r>
            <a:r>
              <a:rPr lang="en-US" i="1" dirty="0">
                <a:solidFill>
                  <a:srgbClr val="C00000"/>
                </a:solidFill>
              </a:rPr>
              <a:t>actions to be considered</a:t>
            </a:r>
            <a:r>
              <a:rPr lang="en-US" dirty="0"/>
              <a:t>. </a:t>
            </a:r>
            <a:endParaRPr lang="en-US" altLang="zh-TW" sz="2000" dirty="0">
              <a:solidFill>
                <a:srgbClr val="1D0401"/>
              </a:solidFill>
              <a:ea typeface="+mn-ea"/>
            </a:endParaRPr>
          </a:p>
          <a:p>
            <a:pPr lvl="1">
              <a:lnSpc>
                <a:spcPct val="90000"/>
              </a:lnSpc>
              <a:defRPr/>
            </a:pPr>
            <a:endParaRPr lang="en-US" altLang="zh-TW" sz="2400" dirty="0">
              <a:solidFill>
                <a:srgbClr val="1D0401"/>
              </a:solidFill>
              <a:ea typeface="+mn-ea"/>
            </a:endParaRPr>
          </a:p>
          <a:p>
            <a:pPr eaLnBrk="1" hangingPunct="1">
              <a:lnSpc>
                <a:spcPct val="90000"/>
              </a:lnSpc>
              <a:defRPr/>
            </a:pPr>
            <a:r>
              <a:rPr lang="en-US" altLang="zh-TW" sz="2800" dirty="0">
                <a:solidFill>
                  <a:srgbClr val="1D0401"/>
                </a:solidFill>
                <a:ea typeface="+mn-ea"/>
              </a:rPr>
              <a:t>Reaching from </a:t>
            </a:r>
            <a:r>
              <a:rPr lang="en-US" altLang="zh-TW" sz="2800" dirty="0">
                <a:solidFill>
                  <a:srgbClr val="C00000"/>
                </a:solidFill>
                <a:ea typeface="+mn-ea"/>
              </a:rPr>
              <a:t>initial state </a:t>
            </a:r>
            <a:r>
              <a:rPr lang="en-US" altLang="zh-TW" sz="2800" dirty="0">
                <a:solidFill>
                  <a:srgbClr val="C00000"/>
                </a:solidFill>
                <a:ea typeface="+mn-ea"/>
                <a:sym typeface="Wingdings" pitchFamily="2" charset="2"/>
              </a:rPr>
              <a:t> goal state</a:t>
            </a:r>
          </a:p>
          <a:p>
            <a:pPr lvl="1" eaLnBrk="1" hangingPunct="1">
              <a:lnSpc>
                <a:spcPct val="90000"/>
              </a:lnSpc>
              <a:defRPr/>
            </a:pPr>
            <a:r>
              <a:rPr lang="en-US" altLang="zh-TW" sz="2400" dirty="0">
                <a:solidFill>
                  <a:srgbClr val="0070C0"/>
                </a:solidFill>
                <a:ea typeface="+mn-ea"/>
              </a:rPr>
              <a:t>Actions are required</a:t>
            </a:r>
          </a:p>
          <a:p>
            <a:pPr lvl="2">
              <a:lnSpc>
                <a:spcPct val="90000"/>
              </a:lnSpc>
              <a:defRPr/>
            </a:pPr>
            <a:endParaRPr lang="en-US" altLang="zh-TW" sz="2000" i="1" dirty="0">
              <a:solidFill>
                <a:srgbClr val="1D0401"/>
              </a:solidFill>
              <a:ea typeface="+mn-ea"/>
            </a:endParaRPr>
          </a:p>
          <a:p>
            <a:pPr eaLnBrk="1" hangingPunct="1">
              <a:lnSpc>
                <a:spcPct val="90000"/>
              </a:lnSpc>
              <a:defRPr/>
            </a:pPr>
            <a:r>
              <a:rPr lang="en-US" altLang="zh-TW" sz="2800" i="1" dirty="0">
                <a:solidFill>
                  <a:srgbClr val="0070C0"/>
                </a:solidFill>
                <a:ea typeface="+mn-ea"/>
              </a:rPr>
              <a:t>Actions</a:t>
            </a:r>
            <a:r>
              <a:rPr lang="en-US" altLang="zh-TW" sz="2800" dirty="0">
                <a:solidFill>
                  <a:srgbClr val="1D0401"/>
                </a:solidFill>
                <a:ea typeface="+mn-ea"/>
              </a:rPr>
              <a:t> are </a:t>
            </a:r>
            <a:r>
              <a:rPr lang="en-US" altLang="zh-TW" sz="2800" dirty="0">
                <a:solidFill>
                  <a:srgbClr val="0070C0"/>
                </a:solidFill>
                <a:ea typeface="+mn-ea"/>
              </a:rPr>
              <a:t>the operators </a:t>
            </a:r>
          </a:p>
          <a:p>
            <a:pPr lvl="1" eaLnBrk="1" hangingPunct="1">
              <a:lnSpc>
                <a:spcPct val="90000"/>
              </a:lnSpc>
              <a:defRPr/>
            </a:pPr>
            <a:r>
              <a:rPr lang="en-US" altLang="zh-TW" sz="2400" dirty="0">
                <a:solidFill>
                  <a:srgbClr val="1D0401"/>
                </a:solidFill>
                <a:ea typeface="+mn-ea"/>
              </a:rPr>
              <a:t>causing transitions between world states</a:t>
            </a:r>
            <a:endParaRPr lang="en-US" altLang="zh-TW" sz="2400" b="1" dirty="0">
              <a:solidFill>
                <a:srgbClr val="1D0401"/>
              </a:solidFill>
              <a:ea typeface="+mn-ea"/>
            </a:endParaRPr>
          </a:p>
          <a:p>
            <a:pPr lvl="1" algn="just" eaLnBrk="1" hangingPunct="1">
              <a:lnSpc>
                <a:spcPct val="90000"/>
              </a:lnSpc>
              <a:defRPr/>
            </a:pPr>
            <a:r>
              <a:rPr lang="en-US" altLang="zh-TW" sz="2400" b="1" dirty="0">
                <a:solidFill>
                  <a:srgbClr val="1D0401"/>
                </a:solidFill>
                <a:ea typeface="+mn-ea"/>
              </a:rPr>
              <a:t>Actions</a:t>
            </a:r>
            <a:r>
              <a:rPr lang="en-US" altLang="zh-TW" sz="2400" dirty="0">
                <a:solidFill>
                  <a:srgbClr val="1D0401"/>
                </a:solidFill>
                <a:ea typeface="+mn-ea"/>
              </a:rPr>
              <a:t> should be abstract enough at a certain degree, instead of very detailed </a:t>
            </a:r>
          </a:p>
          <a:p>
            <a:pPr lvl="1" eaLnBrk="1" hangingPunct="1">
              <a:lnSpc>
                <a:spcPct val="90000"/>
              </a:lnSpc>
              <a:defRPr/>
            </a:pPr>
            <a:r>
              <a:rPr lang="en-US" altLang="zh-TW" sz="2400" dirty="0">
                <a:solidFill>
                  <a:srgbClr val="1D0401"/>
                </a:solidFill>
                <a:ea typeface="+mn-ea"/>
              </a:rPr>
              <a:t>E.g., </a:t>
            </a:r>
            <a:r>
              <a:rPr lang="en-US" altLang="zh-TW" sz="2400" b="1" dirty="0"/>
              <a:t>turn left </a:t>
            </a:r>
            <a:r>
              <a:rPr lang="en-US" altLang="zh-TW" sz="2400" dirty="0">
                <a:solidFill>
                  <a:srgbClr val="1D0401"/>
                </a:solidFill>
                <a:ea typeface="+mn-ea"/>
              </a:rPr>
              <a:t>VS </a:t>
            </a:r>
            <a:r>
              <a:rPr lang="en-US" altLang="zh-TW" sz="2400" b="1" dirty="0"/>
              <a:t>turn left 30 degree</a:t>
            </a:r>
            <a:r>
              <a:rPr lang="en-US" altLang="zh-TW" sz="2400" dirty="0">
                <a:solidFill>
                  <a:srgbClr val="1D0401"/>
                </a:solidFill>
                <a:ea typeface="+mn-ea"/>
              </a:rPr>
              <a:t>, etc.</a:t>
            </a:r>
          </a:p>
        </p:txBody>
      </p:sp>
      <p:sp>
        <p:nvSpPr>
          <p:cNvPr id="2" name="Slide Number Placeholder 1">
            <a:extLst>
              <a:ext uri="{FF2B5EF4-FFF2-40B4-BE49-F238E27FC236}">
                <a16:creationId xmlns:a16="http://schemas.microsoft.com/office/drawing/2014/main" id="{BB491867-856D-D942-9AE1-BD58D3A57A62}"/>
              </a:ext>
            </a:extLst>
          </p:cNvPr>
          <p:cNvSpPr>
            <a:spLocks noGrp="1"/>
          </p:cNvSpPr>
          <p:nvPr>
            <p:ph type="sldNum" sz="quarter" idx="12"/>
          </p:nvPr>
        </p:nvSpPr>
        <p:spPr/>
        <p:txBody>
          <a:bodyPr/>
          <a:lstStyle/>
          <a:p>
            <a:fld id="{422A94CF-1AD7-544F-89B2-B23BB4B4769D}" type="slidenum">
              <a:rPr lang="en-US" smtClean="0"/>
              <a:t>8</a:t>
            </a:fld>
            <a:endParaRPr lang="en-US"/>
          </a:p>
        </p:txBody>
      </p:sp>
    </p:spTree>
    <p:extLst>
      <p:ext uri="{BB962C8B-B14F-4D97-AF65-F5344CB8AC3E}">
        <p14:creationId xmlns:p14="http://schemas.microsoft.com/office/powerpoint/2010/main" val="270067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FCF5D30-7508-764A-A187-99038994C82A}"/>
              </a:ext>
            </a:extLst>
          </p:cNvPr>
          <p:cNvSpPr>
            <a:spLocks noGrp="1" noChangeArrowheads="1"/>
          </p:cNvSpPr>
          <p:nvPr>
            <p:ph type="title"/>
          </p:nvPr>
        </p:nvSpPr>
        <p:spPr/>
        <p:txBody>
          <a:bodyPr/>
          <a:lstStyle/>
          <a:p>
            <a:pPr eaLnBrk="1" hangingPunct="1"/>
            <a:r>
              <a:rPr lang="en-US" altLang="zh-TW" dirty="0">
                <a:solidFill>
                  <a:srgbClr val="1D0401"/>
                </a:solidFill>
              </a:rPr>
              <a:t>Problem Formulation</a:t>
            </a:r>
          </a:p>
        </p:txBody>
      </p:sp>
      <p:sp>
        <p:nvSpPr>
          <p:cNvPr id="7171" name="Rectangle 3">
            <a:extLst>
              <a:ext uri="{FF2B5EF4-FFF2-40B4-BE49-F238E27FC236}">
                <a16:creationId xmlns:a16="http://schemas.microsoft.com/office/drawing/2014/main" id="{4EB2FB81-C94D-1E4F-8086-F78E4DA25C96}"/>
              </a:ext>
            </a:extLst>
          </p:cNvPr>
          <p:cNvSpPr>
            <a:spLocks noGrp="1" noChangeArrowheads="1"/>
          </p:cNvSpPr>
          <p:nvPr>
            <p:ph type="body" idx="1"/>
          </p:nvPr>
        </p:nvSpPr>
        <p:spPr/>
        <p:txBody>
          <a:bodyPr/>
          <a:lstStyle/>
          <a:p>
            <a:pPr eaLnBrk="1" hangingPunct="1"/>
            <a:r>
              <a:rPr lang="en-US" altLang="zh-TW" sz="2800" dirty="0">
                <a:solidFill>
                  <a:srgbClr val="1D0401"/>
                </a:solidFill>
              </a:rPr>
              <a:t>The </a:t>
            </a:r>
            <a:r>
              <a:rPr lang="en-US" altLang="zh-TW" sz="2800" dirty="0">
                <a:solidFill>
                  <a:srgbClr val="C00000"/>
                </a:solidFill>
              </a:rPr>
              <a:t>process of deciding </a:t>
            </a:r>
          </a:p>
          <a:p>
            <a:pPr lvl="1" eaLnBrk="1" hangingPunct="1"/>
            <a:r>
              <a:rPr lang="en-US" altLang="zh-TW" sz="2400" dirty="0">
                <a:solidFill>
                  <a:srgbClr val="0070C0"/>
                </a:solidFill>
              </a:rPr>
              <a:t>what actions </a:t>
            </a:r>
            <a:r>
              <a:rPr lang="en-US" altLang="zh-TW" sz="2400" dirty="0">
                <a:solidFill>
                  <a:srgbClr val="1D0401"/>
                </a:solidFill>
              </a:rPr>
              <a:t>and </a:t>
            </a:r>
            <a:r>
              <a:rPr lang="en-US" altLang="zh-TW" sz="2400" dirty="0">
                <a:solidFill>
                  <a:srgbClr val="0070C0"/>
                </a:solidFill>
              </a:rPr>
              <a:t>states to consider </a:t>
            </a:r>
          </a:p>
          <a:p>
            <a:pPr lvl="2"/>
            <a:endParaRPr lang="en-US" sz="2000" dirty="0"/>
          </a:p>
          <a:p>
            <a:r>
              <a:rPr lang="en-US" sz="2800" dirty="0"/>
              <a:t>The agent devises a description of the states and actions necessary to reach the goal—an abstract model of the relevant part of the world. </a:t>
            </a:r>
          </a:p>
          <a:p>
            <a:pPr lvl="2"/>
            <a:endParaRPr lang="en-US" altLang="zh-TW" sz="2000" dirty="0">
              <a:solidFill>
                <a:srgbClr val="1D0401"/>
              </a:solidFill>
            </a:endParaRPr>
          </a:p>
          <a:p>
            <a:pPr eaLnBrk="1" hangingPunct="1"/>
            <a:r>
              <a:rPr lang="en-US" altLang="zh-TW" sz="2800" dirty="0">
                <a:solidFill>
                  <a:srgbClr val="1D0401"/>
                </a:solidFill>
              </a:rPr>
              <a:t>E.g., driving Mecca </a:t>
            </a:r>
            <a:r>
              <a:rPr lang="en-US" altLang="zh-TW" sz="2800" dirty="0">
                <a:solidFill>
                  <a:srgbClr val="1D0401"/>
                </a:solidFill>
                <a:latin typeface="Times New Roman" panose="02020603050405020304" pitchFamily="18" charset="0"/>
                <a:sym typeface="Wingdings" pitchFamily="2" charset="2"/>
              </a:rPr>
              <a:t></a:t>
            </a:r>
            <a:r>
              <a:rPr lang="en-US" altLang="zh-TW" sz="2800" dirty="0">
                <a:solidFill>
                  <a:srgbClr val="1D0401"/>
                </a:solidFill>
              </a:rPr>
              <a:t> Madinah </a:t>
            </a:r>
          </a:p>
          <a:p>
            <a:pPr lvl="1" eaLnBrk="1" hangingPunct="1"/>
            <a:r>
              <a:rPr lang="en-US" altLang="zh-TW" sz="2400" dirty="0">
                <a:solidFill>
                  <a:srgbClr val="1D0401"/>
                </a:solidFill>
              </a:rPr>
              <a:t>in-between states and actions defined</a:t>
            </a:r>
          </a:p>
          <a:p>
            <a:pPr lvl="1"/>
            <a:r>
              <a:rPr lang="en-US" altLang="zh-TW" sz="2400" i="1" dirty="0">
                <a:solidFill>
                  <a:srgbClr val="C00000"/>
                </a:solidFill>
              </a:rPr>
              <a:t>States</a:t>
            </a:r>
            <a:r>
              <a:rPr lang="en-US" altLang="zh-TW" sz="2400" dirty="0">
                <a:solidFill>
                  <a:srgbClr val="1D0401"/>
                </a:solidFill>
              </a:rPr>
              <a:t>: Some places in Mecca </a:t>
            </a:r>
            <a:r>
              <a:rPr lang="en-US" altLang="zh-TW" sz="2400" dirty="0">
                <a:solidFill>
                  <a:srgbClr val="1D0401"/>
                </a:solidFill>
                <a:latin typeface="Times New Roman" panose="02020603050405020304" pitchFamily="18" charset="0"/>
                <a:sym typeface="Wingdings" pitchFamily="2" charset="2"/>
              </a:rPr>
              <a:t>&amp;</a:t>
            </a:r>
            <a:r>
              <a:rPr lang="en-US" altLang="zh-TW" sz="2400" dirty="0">
                <a:solidFill>
                  <a:srgbClr val="1D0401"/>
                </a:solidFill>
              </a:rPr>
              <a:t> Madinah </a:t>
            </a:r>
          </a:p>
          <a:p>
            <a:pPr lvl="1"/>
            <a:r>
              <a:rPr lang="en-US" altLang="zh-TW" sz="2400" i="1" dirty="0">
                <a:solidFill>
                  <a:srgbClr val="C00000"/>
                </a:solidFill>
              </a:rPr>
              <a:t>Actions</a:t>
            </a:r>
            <a:r>
              <a:rPr lang="en-US" altLang="zh-TW" sz="2400" dirty="0">
                <a:solidFill>
                  <a:srgbClr val="1D0401"/>
                </a:solidFill>
              </a:rPr>
              <a:t>: Turn left, Turn right, go straight, accelerate &amp; brake, etc.</a:t>
            </a:r>
          </a:p>
          <a:p>
            <a:pPr lvl="1" eaLnBrk="1" hangingPunct="1"/>
            <a:endParaRPr lang="en-US" altLang="zh-TW" sz="2400" dirty="0">
              <a:solidFill>
                <a:srgbClr val="1D0401"/>
              </a:solidFill>
            </a:endParaRPr>
          </a:p>
        </p:txBody>
      </p:sp>
      <p:sp>
        <p:nvSpPr>
          <p:cNvPr id="2" name="Slide Number Placeholder 1">
            <a:extLst>
              <a:ext uri="{FF2B5EF4-FFF2-40B4-BE49-F238E27FC236}">
                <a16:creationId xmlns:a16="http://schemas.microsoft.com/office/drawing/2014/main" id="{8343CEFF-4387-124C-B7E1-37F35B9DE249}"/>
              </a:ext>
            </a:extLst>
          </p:cNvPr>
          <p:cNvSpPr>
            <a:spLocks noGrp="1"/>
          </p:cNvSpPr>
          <p:nvPr>
            <p:ph type="sldNum" sz="quarter" idx="12"/>
          </p:nvPr>
        </p:nvSpPr>
        <p:spPr/>
        <p:txBody>
          <a:bodyPr/>
          <a:lstStyle/>
          <a:p>
            <a:fld id="{422A94CF-1AD7-544F-89B2-B23BB4B4769D}" type="slidenum">
              <a:rPr lang="en-US" smtClean="0"/>
              <a:t>9</a:t>
            </a:fld>
            <a:endParaRPr lang="en-US"/>
          </a:p>
        </p:txBody>
      </p:sp>
    </p:spTree>
    <p:extLst>
      <p:ext uri="{BB962C8B-B14F-4D97-AF65-F5344CB8AC3E}">
        <p14:creationId xmlns:p14="http://schemas.microsoft.com/office/powerpoint/2010/main" val="714027130"/>
      </p:ext>
    </p:extLst>
  </p:cSld>
  <p:clrMapOvr>
    <a:masterClrMapping/>
  </p:clrMapOvr>
</p:sld>
</file>

<file path=ppt/theme/theme1.xml><?xml version="1.0" encoding="utf-8"?>
<a:theme xmlns:a="http://schemas.openxmlformats.org/drawingml/2006/main" name="188-anca">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Ch03 -- Problem Solving by Search</Template>
  <TotalTime>111</TotalTime>
  <Words>2802</Words>
  <Application>Microsoft Macintosh PowerPoint</Application>
  <PresentationFormat>Widescreen</PresentationFormat>
  <Paragraphs>353</Paragraphs>
  <Slides>33</Slides>
  <Notes>18</Notes>
  <HiddenSlides>1</HiddenSlides>
  <MMClips>2</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Cambria Math</vt:lpstr>
      <vt:lpstr>Courier New</vt:lpstr>
      <vt:lpstr>Palatino</vt:lpstr>
      <vt:lpstr>Times</vt:lpstr>
      <vt:lpstr>Times New Roman</vt:lpstr>
      <vt:lpstr>Wingdings</vt:lpstr>
      <vt:lpstr>188-anca</vt:lpstr>
      <vt:lpstr>Photo Editor Photo</vt:lpstr>
      <vt:lpstr>Artificial Intelligence </vt:lpstr>
      <vt:lpstr>Chapter Outline</vt:lpstr>
      <vt:lpstr>Reflex Agents</vt:lpstr>
      <vt:lpstr>Demo of Reflex Agent</vt:lpstr>
      <vt:lpstr>Reflex Agents</vt:lpstr>
      <vt:lpstr>3.1 Problem-solving Agents </vt:lpstr>
      <vt:lpstr>Problem-solving agent</vt:lpstr>
      <vt:lpstr>Goal Formulation</vt:lpstr>
      <vt:lpstr>Problem Formulation</vt:lpstr>
      <vt:lpstr>Target Environment</vt:lpstr>
      <vt:lpstr>Search </vt:lpstr>
      <vt:lpstr>Well-Defined Problems</vt:lpstr>
      <vt:lpstr>Well-Defined Problems</vt:lpstr>
      <vt:lpstr>Well-Defined Problems and Solutions</vt:lpstr>
      <vt:lpstr>Formulating Problems</vt:lpstr>
      <vt:lpstr>State Space</vt:lpstr>
      <vt:lpstr>Evaluation Criteria</vt:lpstr>
      <vt:lpstr>Search Problems</vt:lpstr>
      <vt:lpstr>Search algorithm </vt:lpstr>
      <vt:lpstr>Search Problems Are Models</vt:lpstr>
      <vt:lpstr>PowerPoint Presentation</vt:lpstr>
      <vt:lpstr>3.2 Example Problems </vt:lpstr>
      <vt:lpstr>Problem-Solving Approach</vt:lpstr>
      <vt:lpstr>Toy Problem – Example 1</vt:lpstr>
      <vt:lpstr>Toy Problem – Example 1</vt:lpstr>
      <vt:lpstr>Toy Problem – Example 2</vt:lpstr>
      <vt:lpstr>Toy Problem – Example 2</vt:lpstr>
      <vt:lpstr>Real-world Problem: Example</vt:lpstr>
      <vt:lpstr>Real-world Problem: Example</vt:lpstr>
      <vt:lpstr>What’s in a State Space?</vt:lpstr>
      <vt:lpstr>State Space Sizes?</vt:lpstr>
      <vt:lpstr>Safe Passage</vt:lpstr>
      <vt:lpstr>3.3. Searching For Solutions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Microsoft Office User</dc:creator>
  <cp:lastModifiedBy>Microsoft Office User</cp:lastModifiedBy>
  <cp:revision>15</cp:revision>
  <dcterms:created xsi:type="dcterms:W3CDTF">2022-02-20T17:58:56Z</dcterms:created>
  <dcterms:modified xsi:type="dcterms:W3CDTF">2022-02-22T20:37:45Z</dcterms:modified>
</cp:coreProperties>
</file>