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59" r:id="rId4"/>
    <p:sldId id="334" r:id="rId5"/>
    <p:sldId id="292" r:id="rId6"/>
    <p:sldId id="298" r:id="rId7"/>
    <p:sldId id="335" r:id="rId8"/>
    <p:sldId id="295" r:id="rId9"/>
    <p:sldId id="299" r:id="rId10"/>
    <p:sldId id="336" r:id="rId11"/>
    <p:sldId id="296" r:id="rId12"/>
    <p:sldId id="308" r:id="rId13"/>
    <p:sldId id="337" r:id="rId14"/>
    <p:sldId id="309" r:id="rId15"/>
    <p:sldId id="310" r:id="rId16"/>
    <p:sldId id="331" r:id="rId17"/>
    <p:sldId id="341" r:id="rId18"/>
    <p:sldId id="338" r:id="rId19"/>
    <p:sldId id="330" r:id="rId20"/>
    <p:sldId id="339" r:id="rId21"/>
    <p:sldId id="343" r:id="rId22"/>
    <p:sldId id="342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9929" autoAdjust="0"/>
  </p:normalViewPr>
  <p:slideViewPr>
    <p:cSldViewPr>
      <p:cViewPr varScale="1">
        <p:scale>
          <a:sx n="50" d="100"/>
          <a:sy n="5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22/08/1444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86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22/08/1444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433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8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97971-7828-4D49-983F-BD4F44C01DA4}" type="slidenum">
              <a:rPr lang="en-US" altLang="ar-EG"/>
              <a:pPr/>
              <a:t>10</a:t>
            </a:fld>
            <a:endParaRPr lang="en-US" altLang="ar-EG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err="1" smtClean="0"/>
              <a:t>الأتمتة</a:t>
            </a:r>
            <a:r>
              <a:rPr lang="ar-SA" altLang="ar-EG" dirty="0" smtClean="0"/>
              <a:t> والتعقيد</a:t>
            </a:r>
          </a:p>
          <a:p>
            <a:endParaRPr lang="ar-SA" altLang="ar-EG" dirty="0" smtClean="0"/>
          </a:p>
          <a:p>
            <a:r>
              <a:rPr lang="ar-SA" altLang="ar-EG" dirty="0" smtClean="0"/>
              <a:t>نظرية الحساب</a:t>
            </a:r>
          </a:p>
          <a:p>
            <a:r>
              <a:rPr lang="ar-SA" altLang="ar-EG" dirty="0" smtClean="0"/>
              <a:t>القدرة على اتخاذ القرار: ما الذي يمكن أن يفعله الكمبيوتر على الإطلاق</a:t>
            </a:r>
          </a:p>
          <a:p>
            <a:r>
              <a:rPr lang="ar-SA" altLang="ar-EG" dirty="0" smtClean="0"/>
              <a:t>قابلية التتبع ما الذي يمكن أن يفعله الكمبيوتر بكفاءة</a:t>
            </a:r>
          </a:p>
          <a:p>
            <a:endParaRPr lang="ar-SA" altLang="ar-EG" dirty="0" smtClean="0"/>
          </a:p>
          <a:p>
            <a:r>
              <a:rPr lang="ar-SA" altLang="ar-EG" dirty="0" smtClean="0"/>
              <a:t>الحوسبة مقابل التعقيد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401642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B2B50-A4CB-4E3B-944A-F519D0CDE878}" type="slidenum">
              <a:rPr lang="en-US" altLang="ar-EG"/>
              <a:pPr/>
              <a:t>11</a:t>
            </a:fld>
            <a:endParaRPr lang="en-US" altLang="ar-EG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smtClean="0"/>
              <a:t>والدليل هو أن كل عالم كمبيوتر يحتاج إلى فهم</a:t>
            </a:r>
          </a:p>
          <a:p>
            <a:r>
              <a:rPr lang="ar-SA" altLang="ar-EG" dirty="0" smtClean="0"/>
              <a:t>يجب أن يسير إثبات صحة البرنامج جنبًا إلى جنب مع برنامج الكتابة.</a:t>
            </a:r>
          </a:p>
          <a:p>
            <a:r>
              <a:rPr lang="ar-SA" altLang="ar-EG" dirty="0" smtClean="0"/>
              <a:t>يقول البعض أن الدليل لم يعد له مكان في مجال البرمجة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139924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B2B50-A4CB-4E3B-944A-F519D0CDE878}" type="slidenum">
              <a:rPr lang="en-US" altLang="ar-EG"/>
              <a:pPr/>
              <a:t>12</a:t>
            </a:fld>
            <a:endParaRPr lang="en-US" altLang="ar-EG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smtClean="0"/>
              <a:t>الشعار: إذا لم تكن متأكدًا من صحة برنامجك ، فقم بتشغيله وانظر.</a:t>
            </a:r>
          </a:p>
          <a:p>
            <a:r>
              <a:rPr lang="ar-SA" altLang="ar-EG" dirty="0" smtClean="0"/>
              <a:t>الاختبار ضروري:</a:t>
            </a:r>
          </a:p>
          <a:p>
            <a:r>
              <a:rPr lang="ar-SA" altLang="ar-EG" dirty="0" smtClean="0"/>
              <a:t>لا يمكن اختبار لكل مدخلات</a:t>
            </a:r>
          </a:p>
          <a:p>
            <a:r>
              <a:rPr lang="ar-SA" altLang="ar-EG" dirty="0" smtClean="0"/>
              <a:t>  برنامج معقد (التكرار </a:t>
            </a:r>
            <a:r>
              <a:rPr lang="ar-SA" altLang="ar-EG" dirty="0" err="1" smtClean="0"/>
              <a:t>والعودي</a:t>
            </a:r>
            <a:r>
              <a:rPr lang="ar-SA" altLang="ar-EG" dirty="0" smtClean="0"/>
              <a:t>)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8933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B2B50-A4CB-4E3B-944A-F519D0CDE878}" type="slidenum">
              <a:rPr lang="en-US" altLang="ar-EG"/>
              <a:pPr/>
              <a:t>13</a:t>
            </a:fld>
            <a:endParaRPr lang="en-US" altLang="ar-EG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smtClean="0"/>
              <a:t>تغطي نظرية </a:t>
            </a:r>
            <a:r>
              <a:rPr lang="ar-SA" altLang="ar-EG" dirty="0" err="1" smtClean="0"/>
              <a:t>الأوتوماتا</a:t>
            </a:r>
            <a:r>
              <a:rPr lang="ar-SA" altLang="ar-EG" dirty="0" smtClean="0"/>
              <a:t> منهجيات الإثبات الرسمي</a:t>
            </a:r>
          </a:p>
          <a:p>
            <a:r>
              <a:rPr lang="ar-SA" altLang="ar-EG" dirty="0" smtClean="0"/>
              <a:t>النوع الاستنتاجي (تسلسل خطوات التبرير)</a:t>
            </a:r>
          </a:p>
          <a:p>
            <a:r>
              <a:rPr lang="ar-SA" altLang="ar-EG" dirty="0" smtClean="0"/>
              <a:t>النوع الاستقرائي (البراهين </a:t>
            </a:r>
            <a:r>
              <a:rPr lang="ar-SA" altLang="ar-EG" dirty="0" err="1" smtClean="0"/>
              <a:t>العودية</a:t>
            </a:r>
            <a:r>
              <a:rPr lang="ar-SA" altLang="ar-EG" dirty="0" smtClean="0"/>
              <a:t> لبيان معلمات يستخدم العبارة نفسها بقيمة أقل للمعامل.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401860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من البيان (العبارات) المحددة إلى بيان الاستنتاج (ما نريد إثباته)</a:t>
            </a:r>
          </a:p>
          <a:p>
            <a:pPr eaLnBrk="1" hangingPunct="1"/>
            <a:r>
              <a:rPr lang="ar-SA" dirty="0" smtClean="0"/>
              <a:t>التقدم المنطقي من خلال الآثار المباشرة</a:t>
            </a:r>
          </a:p>
          <a:p>
            <a:pPr eaLnBrk="1" hangingPunct="1"/>
            <a:r>
              <a:rPr lang="ar-SA" dirty="0" smtClean="0"/>
              <a:t>مثال لتحليل بيان: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ar-SA" dirty="0" smtClean="0"/>
              <a:t>(هناك طرق أخرى لكتابة هذا).</a:t>
            </a:r>
          </a:p>
          <a:p>
            <a:pPr eaLnBrk="1" hangingPunct="1"/>
            <a:r>
              <a:rPr lang="ar-SA" dirty="0" smtClean="0"/>
              <a:t>يتم استنتاج </a:t>
            </a:r>
            <a:r>
              <a:rPr lang="en-US" dirty="0" smtClean="0"/>
              <a:t>C </a:t>
            </a:r>
            <a:r>
              <a:rPr lang="ar-SA" dirty="0" smtClean="0"/>
              <a:t>من </a:t>
            </a:r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75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دع المطالبة 1: (نظرية 1.3) إذا كانت </a:t>
            </a:r>
            <a:r>
              <a:rPr lang="en-US" dirty="0" smtClean="0"/>
              <a:t>x≥4 ، </a:t>
            </a:r>
            <a:r>
              <a:rPr lang="ar-SA" dirty="0" smtClean="0"/>
              <a:t>ثم 2</a:t>
            </a:r>
            <a:r>
              <a:rPr lang="en-US" dirty="0" smtClean="0"/>
              <a:t>x≥x2.</a:t>
            </a:r>
          </a:p>
          <a:p>
            <a:pPr eaLnBrk="1" hangingPunct="1"/>
            <a:r>
              <a:rPr lang="ar-SA" dirty="0" smtClean="0"/>
              <a:t>لنفترض أن </a:t>
            </a:r>
            <a:r>
              <a:rPr lang="en-US" dirty="0" smtClean="0"/>
              <a:t>x </a:t>
            </a:r>
            <a:r>
              <a:rPr lang="ar-SA" dirty="0" smtClean="0"/>
              <a:t>هو أي رقم يتم الحصول عليه عن طريق إضافة مربعات مكونة من 4 أعداد صحيحة موجبة (أ ، ب ، ج ، د).</a:t>
            </a:r>
          </a:p>
          <a:p>
            <a:pPr eaLnBrk="1" hangingPunct="1"/>
            <a:r>
              <a:rPr lang="ar-SA" dirty="0" smtClean="0"/>
              <a:t>المطالبة 2: نظرية 1.4</a:t>
            </a:r>
          </a:p>
          <a:p>
            <a:pPr eaLnBrk="1" hangingPunct="1"/>
            <a:r>
              <a:rPr lang="ar-SA" dirty="0" smtClean="0"/>
              <a:t>بالنظر إلى </a:t>
            </a:r>
            <a:r>
              <a:rPr lang="en-US" dirty="0" smtClean="0"/>
              <a:t>x </a:t>
            </a:r>
            <a:r>
              <a:rPr lang="ar-SA" dirty="0" smtClean="0"/>
              <a:t>وبافتراض أن المطالبة 1 صحيحة ، أثبت أن 2</a:t>
            </a:r>
            <a:r>
              <a:rPr lang="en-US" dirty="0" smtClean="0"/>
              <a:t>x≥x2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4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عبارة ذات معلمات تستخدم العبارة نفسها بقيمة أقل للمعامل.</a:t>
            </a:r>
          </a:p>
          <a:p>
            <a:pPr eaLnBrk="1" hangingPunct="1"/>
            <a:r>
              <a:rPr lang="ar-SA" dirty="0" smtClean="0"/>
              <a:t>تتكون من خطوتين فقط:</a:t>
            </a:r>
          </a:p>
          <a:p>
            <a:pPr eaLnBrk="1" hangingPunct="1"/>
            <a:r>
              <a:rPr lang="ar-SA" dirty="0" smtClean="0"/>
              <a:t>الخطوة 1. أظهر أنه صحيح بالنسبة لأول واحد</a:t>
            </a:r>
          </a:p>
          <a:p>
            <a:pPr eaLnBrk="1" hangingPunct="1"/>
            <a:r>
              <a:rPr lang="ar-SA" dirty="0" smtClean="0"/>
              <a:t>الخطوة 2. أظهر أنه إذا كان أي منها صحيحًا ، فسيكون التالي صحيحًا</a:t>
            </a:r>
          </a:p>
          <a:p>
            <a:pPr eaLnBrk="1" hangingPunct="1"/>
            <a:r>
              <a:rPr lang="ar-SA" dirty="0" smtClean="0"/>
              <a:t>ثم كل شيء صحيح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الخطوة 1. سقوط الدومينو الأول</a:t>
            </a:r>
          </a:p>
          <a:p>
            <a:pPr eaLnBrk="1" hangingPunct="1"/>
            <a:r>
              <a:rPr lang="ar-SA" dirty="0" smtClean="0"/>
              <a:t>الخطوة 2. عندما يسقط أي دومينو ، يسقط الدومينو التالي</a:t>
            </a:r>
          </a:p>
          <a:p>
            <a:pPr eaLnBrk="1" hangingPunct="1"/>
            <a:r>
              <a:rPr lang="ar-SA" dirty="0" smtClean="0"/>
              <a:t>لذا ... ستسقط كل أحجار الدومينو!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3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عبارة ذات معلمات تستخدم العبارة نفسها بقيمة أقل للمعامل.</a:t>
            </a:r>
          </a:p>
          <a:p>
            <a:pPr eaLnBrk="1" hangingPunct="1"/>
            <a:r>
              <a:rPr lang="ar-SA" dirty="0" smtClean="0"/>
              <a:t>تعريفي:</a:t>
            </a:r>
          </a:p>
          <a:p>
            <a:pPr eaLnBrk="1" hangingPunct="1"/>
            <a:r>
              <a:rPr lang="ar-SA" dirty="0" smtClean="0"/>
              <a:t>الحالة الأساسية:</a:t>
            </a:r>
          </a:p>
          <a:p>
            <a:pPr eaLnBrk="1" hangingPunct="1"/>
            <a:r>
              <a:rPr lang="ar-SA" dirty="0" smtClean="0"/>
              <a:t>إثبات صحة العبارة الأساسية</a:t>
            </a:r>
          </a:p>
          <a:p>
            <a:pPr eaLnBrk="1" hangingPunct="1"/>
            <a:r>
              <a:rPr lang="ar-SA" dirty="0" smtClean="0"/>
              <a:t>تعريفي</a:t>
            </a:r>
          </a:p>
          <a:p>
            <a:pPr eaLnBrk="1" hangingPunct="1"/>
            <a:r>
              <a:rPr lang="ar-SA" dirty="0" smtClean="0"/>
              <a:t>افترض أن هذا صحيح بالنسبة للمعامل </a:t>
            </a:r>
            <a:r>
              <a:rPr lang="en-US" dirty="0" smtClean="0"/>
              <a:t>k</a:t>
            </a:r>
          </a:p>
          <a:p>
            <a:pPr eaLnBrk="1" hangingPunct="1"/>
            <a:r>
              <a:rPr lang="ar-SA" dirty="0" smtClean="0"/>
              <a:t>إثبات صحة المعلمة </a:t>
            </a:r>
            <a:r>
              <a:rPr lang="en-US" dirty="0" smtClean="0"/>
              <a:t>k + 1.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0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دراسة أجهزة الحوسبة المجردة أو "الآلات"</a:t>
            </a:r>
          </a:p>
          <a:p>
            <a:pPr eaLnBrk="1" hangingPunct="1"/>
            <a:r>
              <a:rPr lang="en-US" dirty="0" smtClean="0"/>
              <a:t>Automaton = </a:t>
            </a:r>
            <a:r>
              <a:rPr lang="ar-SA" dirty="0" smtClean="0"/>
              <a:t>جهاز حوسبة مجردة</a:t>
            </a:r>
          </a:p>
          <a:p>
            <a:pPr eaLnBrk="1" hangingPunct="1"/>
            <a:r>
              <a:rPr lang="ar-SA" dirty="0" smtClean="0"/>
              <a:t>ملاحظة: لا يلزم أن يكون "الجهاز" جهازًا ماديًا! (يتعلق بمرافق هذه)</a:t>
            </a:r>
          </a:p>
          <a:p>
            <a:pPr eaLnBrk="1" hangingPunct="1"/>
            <a:r>
              <a:rPr lang="ar-SA" dirty="0" smtClean="0"/>
              <a:t>سؤال أساسي في علوم الكمبيوتر:</a:t>
            </a:r>
          </a:p>
          <a:p>
            <a:pPr eaLnBrk="1" hangingPunct="1"/>
            <a:r>
              <a:rPr lang="ar-SA" dirty="0" smtClean="0"/>
              <a:t>اكتشف ما يمكن أن تفعله النماذج المختلفة للآلات وما لا يمكنها فعله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20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4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نظرية الحساب: منظور تاريخي</a:t>
            </a:r>
          </a:p>
          <a:p>
            <a:pPr eaLnBrk="1" hangingPunct="1"/>
            <a:r>
              <a:rPr lang="ar-SA" dirty="0" smtClean="0"/>
              <a:t>يدرس </a:t>
            </a:r>
            <a:r>
              <a:rPr lang="ar-SA" dirty="0" err="1" smtClean="0"/>
              <a:t>آلان</a:t>
            </a:r>
            <a:r>
              <a:rPr lang="ar-SA" dirty="0" smtClean="0"/>
              <a:t> </a:t>
            </a:r>
            <a:r>
              <a:rPr lang="ar-SA" dirty="0" err="1" smtClean="0"/>
              <a:t>تورينج</a:t>
            </a:r>
            <a:r>
              <a:rPr lang="ar-SA" dirty="0" smtClean="0"/>
              <a:t> آلات </a:t>
            </a:r>
            <a:r>
              <a:rPr lang="ar-SA" dirty="0" err="1" smtClean="0"/>
              <a:t>تورينج</a:t>
            </a:r>
            <a:endParaRPr lang="ar-SA" dirty="0" smtClean="0"/>
          </a:p>
          <a:p>
            <a:pPr eaLnBrk="1" hangingPunct="1"/>
            <a:r>
              <a:rPr lang="ar-SA" dirty="0" smtClean="0"/>
              <a:t>  القدرة على اتخاذ القرار</a:t>
            </a:r>
          </a:p>
          <a:p>
            <a:pPr eaLnBrk="1" hangingPunct="1"/>
            <a:endParaRPr lang="ar-SA" dirty="0" smtClean="0"/>
          </a:p>
          <a:p>
            <a:pPr eaLnBrk="1" hangingPunct="1"/>
            <a:r>
              <a:rPr lang="ar-SA" dirty="0" smtClean="0"/>
              <a:t>تمت دراسة الآلات الأوتوماتيكية المحدودة</a:t>
            </a:r>
          </a:p>
          <a:p>
            <a:pPr eaLnBrk="1" hangingPunct="1"/>
            <a:r>
              <a:rPr lang="ar-SA" dirty="0" smtClean="0"/>
              <a:t>   يقترح نعوم </a:t>
            </a:r>
            <a:r>
              <a:rPr lang="ar-SA" dirty="0" err="1" smtClean="0"/>
              <a:t>تشومسكي</a:t>
            </a:r>
            <a:r>
              <a:rPr lang="ar-SA" dirty="0" smtClean="0"/>
              <a:t> "التسلسل الهرمي </a:t>
            </a:r>
            <a:r>
              <a:rPr lang="ar-SA" dirty="0" err="1" smtClean="0"/>
              <a:t>لتشومسكي</a:t>
            </a:r>
            <a:r>
              <a:rPr lang="ar-SA" dirty="0" smtClean="0"/>
              <a:t>" للغات الرسمية</a:t>
            </a:r>
          </a:p>
          <a:p>
            <a:pPr eaLnBrk="1" hangingPunct="1"/>
            <a:endParaRPr lang="ar-SA" dirty="0" smtClean="0"/>
          </a:p>
          <a:p>
            <a:pPr eaLnBrk="1" hangingPunct="1"/>
            <a:r>
              <a:rPr lang="ar-SA" dirty="0" smtClean="0"/>
              <a:t>يقدم كوك مشاكل "مستعصية" أو مشاكل "</a:t>
            </a:r>
            <a:r>
              <a:rPr lang="en-US" dirty="0" smtClean="0"/>
              <a:t>NP-Hard"</a:t>
            </a:r>
            <a:endParaRPr lang="ar-SA" dirty="0" smtClean="0"/>
          </a:p>
          <a:p>
            <a:pPr eaLnBrk="1" hangingPunct="1"/>
            <a:endParaRPr lang="ar-SA" dirty="0" smtClean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A3529-4F2D-4284-9E8C-25018092D799}" type="slidenum">
              <a:rPr lang="en-US" altLang="ar-EG"/>
              <a:pPr/>
              <a:t>4</a:t>
            </a:fld>
            <a:endParaRPr lang="en-US" altLang="ar-EG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altLang="ar-EG" dirty="0" err="1" smtClean="0"/>
              <a:t>الأتمتة</a:t>
            </a:r>
            <a:r>
              <a:rPr lang="ar-SA" altLang="ar-EG" dirty="0" smtClean="0"/>
              <a:t> المحدودة هي نموذج تجريدي للأجهزة والبرامج.</a:t>
            </a:r>
          </a:p>
          <a:p>
            <a:r>
              <a:rPr lang="ar-SA" altLang="ar-EG" dirty="0" smtClean="0"/>
              <a:t>بعض تطبيقات </a:t>
            </a:r>
            <a:r>
              <a:rPr lang="ar-SA" altLang="ar-EG" dirty="0" err="1" smtClean="0"/>
              <a:t>الأوتوماتا</a:t>
            </a:r>
            <a:r>
              <a:rPr lang="ar-SA" altLang="ar-EG" dirty="0" smtClean="0"/>
              <a:t> المحدودة</a:t>
            </a:r>
          </a:p>
          <a:p>
            <a:r>
              <a:rPr lang="ar-SA" altLang="ar-EG" dirty="0" smtClean="0"/>
              <a:t>برنامج لتصميم وفحص سلوك الدوائر الرقمية</a:t>
            </a:r>
          </a:p>
          <a:p>
            <a:r>
              <a:rPr lang="ar-SA" altLang="ar-EG" dirty="0" smtClean="0"/>
              <a:t>محلل معجمي للمترجم</a:t>
            </a:r>
          </a:p>
          <a:p>
            <a:r>
              <a:rPr lang="ar-SA" altLang="ar-EG" dirty="0" smtClean="0"/>
              <a:t>البحث عن الكلمات الأساسية في ملف أو على شبكة الإنترنت البحث عن تواجد كلمة.</a:t>
            </a:r>
          </a:p>
          <a:p>
            <a:r>
              <a:rPr lang="ar-SA" altLang="ar-EG" dirty="0" smtClean="0"/>
              <a:t>برنامج للتحقق من أنظمة الحالة المحدودة ، مثل بروتوكولات الاتصال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273524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B2B50-A4CB-4E3B-944A-F519D0CDE878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smtClean="0"/>
              <a:t>ما هي </a:t>
            </a:r>
            <a:r>
              <a:rPr lang="ar-SA" altLang="ar-EG" dirty="0" err="1" smtClean="0"/>
              <a:t>الأتمتة</a:t>
            </a:r>
            <a:r>
              <a:rPr lang="ar-SA" altLang="ar-EG" dirty="0" smtClean="0"/>
              <a:t> المحدودة وما تفعله.</a:t>
            </a:r>
          </a:p>
          <a:p>
            <a:r>
              <a:rPr lang="ar-SA" altLang="ar-EG" dirty="0" smtClean="0"/>
              <a:t>عدد محدود من الحالات لتذكر الجزء ذي الصلة من تاريخ النظام.</a:t>
            </a:r>
          </a:p>
          <a:p>
            <a:r>
              <a:rPr lang="ar-SA" altLang="ar-EG" dirty="0" smtClean="0"/>
              <a:t>التاريخ الجزئي</a:t>
            </a:r>
          </a:p>
          <a:p>
            <a:r>
              <a:rPr lang="ar-SA" altLang="ar-EG" dirty="0" smtClean="0"/>
              <a:t>تنفيذ النظام بموارد محدودة.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14928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B2B50-A4CB-4E3B-944A-F519D0CDE878}" type="slidenum">
              <a:rPr lang="en-US" altLang="ar-EG"/>
              <a:pPr/>
              <a:t>8</a:t>
            </a:fld>
            <a:endParaRPr lang="en-US" altLang="ar-EG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altLang="ar-EG" dirty="0" smtClean="0"/>
              <a:t>هذه طرق بديلة لتحديد آلة</a:t>
            </a:r>
          </a:p>
          <a:p>
            <a:r>
              <a:rPr lang="ar-SA" altLang="ar-EG" dirty="0" smtClean="0"/>
              <a:t>القواعد: مجموعة من القواعد ، مثل</a:t>
            </a:r>
          </a:p>
          <a:p>
            <a:r>
              <a:rPr lang="en-US" altLang="ar-EG" dirty="0" smtClean="0"/>
              <a:t>E =&gt; E + E</a:t>
            </a:r>
          </a:p>
          <a:p>
            <a:r>
              <a:rPr lang="en-US" altLang="ar-EG" dirty="0" smtClean="0"/>
              <a:t>E =&gt; E * E</a:t>
            </a:r>
          </a:p>
          <a:p>
            <a:r>
              <a:rPr lang="ar-SA" altLang="ar-EG" dirty="0" smtClean="0"/>
              <a:t>تعيّن تعبيرًا حسابيًا</a:t>
            </a:r>
          </a:p>
          <a:p>
            <a:r>
              <a:rPr lang="ar-SA" altLang="ar-EG" dirty="0" smtClean="0"/>
              <a:t>برنامج نموذجي (على سبيل المثال ، تحليل) يعالج البيانات في بنية متكررة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80338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ar-SA" dirty="0" smtClean="0"/>
              <a:t>دلالة هيكل البيانات على سبيل المثال</a:t>
            </a:r>
          </a:p>
          <a:p>
            <a:pPr eaLnBrk="1" hangingPunct="1"/>
            <a:r>
              <a:rPr lang="ar-SA" dirty="0" smtClean="0"/>
              <a:t>ابدأ بحرف</a:t>
            </a:r>
          </a:p>
          <a:p>
            <a:pPr eaLnBrk="1" hangingPunct="1"/>
            <a:r>
              <a:rPr lang="ar-SA" dirty="0" smtClean="0"/>
              <a:t>سلسلة من الأحرف الأخرى (ربما فارغة)</a:t>
            </a:r>
            <a:endParaRPr lang="en-US" dirty="0" smtClean="0"/>
          </a:p>
          <a:p>
            <a:pPr eaLnBrk="1" hangingPunct="1"/>
            <a:r>
              <a:rPr lang="ar-SA" dirty="0" smtClean="0"/>
              <a:t>كلمات أخرى محددة بمسافة (جزء من اسم المدينة)</a:t>
            </a:r>
          </a:p>
          <a:p>
            <a:pPr eaLnBrk="1" hangingPunct="1"/>
            <a:r>
              <a:rPr lang="ar-SA" dirty="0" smtClean="0"/>
              <a:t>يجب أن ينتهي برمز الدولة المكون من حرفين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22/08/1444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66999"/>
          </a:xfrm>
        </p:spPr>
        <p:txBody>
          <a:bodyPr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dirty="0"/>
              <a:t>Automata Theory</a:t>
            </a:r>
            <a:br>
              <a:rPr lang="en-US" dirty="0"/>
            </a:br>
            <a:r>
              <a:rPr lang="en-US" sz="2000" dirty="0"/>
              <a:t>CSCI 3304</a:t>
            </a:r>
            <a:br>
              <a:rPr lang="en-US" sz="2000" dirty="0"/>
            </a:br>
            <a:r>
              <a:rPr lang="en-US" sz="2000" dirty="0"/>
              <a:t>Second Semester 2020-2021</a:t>
            </a:r>
            <a:endParaRPr lang="ar-SA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772400" cy="1199704"/>
          </a:xfrm>
        </p:spPr>
        <p:txBody>
          <a:bodyPr/>
          <a:lstStyle/>
          <a:p>
            <a:pPr algn="ctr"/>
            <a:endParaRPr lang="en-US" dirty="0"/>
          </a:p>
          <a:p>
            <a:pPr algn="ctr" rtl="0"/>
            <a:r>
              <a:rPr lang="en-US" dirty="0"/>
              <a:t>Dr. Basem O. F. Alijla</a:t>
            </a:r>
            <a:endParaRPr lang="ar-SA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" y="76200"/>
            <a:ext cx="2112169" cy="2133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E013-00D0-4BFE-A26F-432B6CBE2CD2}" type="slidenum">
              <a:rPr lang="en-US" altLang="ar-EG"/>
              <a:pPr/>
              <a:t>10</a:t>
            </a:fld>
            <a:endParaRPr lang="en-US" altLang="ar-EG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ar-EG" dirty="0"/>
              <a:t>Automata and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61472" cy="4419600"/>
          </a:xfrm>
        </p:spPr>
        <p:txBody>
          <a:bodyPr>
            <a:normAutofit/>
          </a:bodyPr>
          <a:lstStyle/>
          <a:p>
            <a:pPr marL="365760" lvl="1" indent="-256032" algn="l" rtl="0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/>
              <a:t>The theory of computation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400" i="1" dirty="0">
                <a:solidFill>
                  <a:srgbClr val="0070C0"/>
                </a:solidFill>
              </a:rPr>
              <a:t>Decidability  : </a:t>
            </a:r>
            <a:r>
              <a:rPr lang="en-US" altLang="ar-EG" sz="2400" dirty="0"/>
              <a:t> What can a computer do at all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400" i="1" dirty="0">
                <a:solidFill>
                  <a:srgbClr val="FF0000"/>
                </a:solidFill>
              </a:rPr>
              <a:t>Tractability</a:t>
            </a:r>
            <a:r>
              <a:rPr lang="en-US" altLang="ar-EG" sz="2400" dirty="0"/>
              <a:t>  What can a computer do efficiently</a:t>
            </a:r>
          </a:p>
          <a:p>
            <a:pPr lvl="1" algn="l" rtl="0">
              <a:lnSpc>
                <a:spcPct val="150000"/>
              </a:lnSpc>
            </a:pPr>
            <a:endParaRPr lang="en-US" altLang="ar-EG" sz="2400" dirty="0"/>
          </a:p>
          <a:p>
            <a:pPr marL="393192" lvl="1" indent="0" algn="ctr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</a:rPr>
              <a:t>Computability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vs. </a:t>
            </a:r>
            <a:r>
              <a:rPr lang="en-US" sz="2400" dirty="0">
                <a:solidFill>
                  <a:srgbClr val="FF0000"/>
                </a:solidFill>
              </a:rPr>
              <a:t>Complexity</a:t>
            </a:r>
          </a:p>
          <a:p>
            <a:pPr lvl="1" algn="l" rtl="0"/>
            <a:endParaRPr lang="en-US" altLang="ar-EG" sz="2000" dirty="0"/>
          </a:p>
          <a:p>
            <a:pPr algn="l" rtl="0">
              <a:lnSpc>
                <a:spcPct val="150000"/>
              </a:lnSpc>
            </a:pPr>
            <a:endParaRPr lang="en-US" sz="2400" i="1" dirty="0"/>
          </a:p>
          <a:p>
            <a:pPr lvl="1" algn="l" rtl="0"/>
            <a:endParaRPr lang="en-US" altLang="ar-EG" sz="2000" dirty="0"/>
          </a:p>
        </p:txBody>
      </p:sp>
    </p:spTree>
    <p:extLst>
      <p:ext uri="{BB962C8B-B14F-4D97-AF65-F5344CB8AC3E}">
        <p14:creationId xmlns:p14="http://schemas.microsoft.com/office/powerpoint/2010/main" val="19558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BB93-3287-4719-8F47-01D6D48A1B7A}" type="slidenum">
              <a:rPr lang="en-US" altLang="ar-EG"/>
              <a:pPr/>
              <a:t>11</a:t>
            </a:fld>
            <a:endParaRPr lang="en-US" altLang="ar-EG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Formal Proof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924800" cy="49831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ar-EG" sz="2200" dirty="0"/>
              <a:t>Proof is that every computer scientist need to understand </a:t>
            </a:r>
          </a:p>
          <a:p>
            <a:pPr algn="l" rtl="0">
              <a:lnSpc>
                <a:spcPct val="150000"/>
              </a:lnSpc>
            </a:pPr>
            <a:r>
              <a:rPr lang="en-US" altLang="ar-EG" sz="2200" dirty="0"/>
              <a:t>Proof of the correctness of a program should go hand-in-hand with the writing program .</a:t>
            </a:r>
          </a:p>
          <a:p>
            <a:pPr algn="l" rtl="0">
              <a:lnSpc>
                <a:spcPct val="150000"/>
              </a:lnSpc>
            </a:pPr>
            <a:r>
              <a:rPr lang="en-US" altLang="ar-EG" sz="2200" dirty="0"/>
              <a:t>Some say that proof has no longer place in the discipline of programming </a:t>
            </a:r>
          </a:p>
        </p:txBody>
      </p:sp>
    </p:spTree>
    <p:extLst>
      <p:ext uri="{BB962C8B-B14F-4D97-AF65-F5344CB8AC3E}">
        <p14:creationId xmlns:p14="http://schemas.microsoft.com/office/powerpoint/2010/main" val="21698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BB93-3287-4719-8F47-01D6D48A1B7A}" type="slidenum">
              <a:rPr lang="en-US" altLang="ar-EG"/>
              <a:pPr/>
              <a:t>12</a:t>
            </a:fld>
            <a:endParaRPr lang="en-US" altLang="ar-EG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Formal Proof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924800" cy="49831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ar-EG" sz="2200" b="1" dirty="0"/>
              <a:t>Slogan :  </a:t>
            </a:r>
            <a:r>
              <a:rPr lang="en-US" altLang="ar-EG" sz="2200" dirty="0"/>
              <a:t>if Your are not sure that your program is correct run it and see. </a:t>
            </a:r>
            <a:endParaRPr lang="en-US" altLang="ar-EG" sz="2200" b="1" dirty="0"/>
          </a:p>
          <a:p>
            <a:pPr algn="l" rtl="0">
              <a:lnSpc>
                <a:spcPct val="150000"/>
              </a:lnSpc>
            </a:pPr>
            <a:r>
              <a:rPr lang="en-US" altLang="ar-EG" sz="2200" b="1" dirty="0"/>
              <a:t>Testing is essential: 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cannot test for every input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 complex program (iteration and recursive)</a:t>
            </a:r>
          </a:p>
        </p:txBody>
      </p:sp>
    </p:spTree>
    <p:extLst>
      <p:ext uri="{BB962C8B-B14F-4D97-AF65-F5344CB8AC3E}">
        <p14:creationId xmlns:p14="http://schemas.microsoft.com/office/powerpoint/2010/main" val="4119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BB93-3287-4719-8F47-01D6D48A1B7A}" type="slidenum">
              <a:rPr lang="en-US" altLang="ar-EG"/>
              <a:pPr/>
              <a:t>13</a:t>
            </a:fld>
            <a:endParaRPr lang="en-US" altLang="ar-EG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Formal Proof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924800" cy="4983162"/>
          </a:xfrm>
        </p:spPr>
        <p:txBody>
          <a:bodyPr>
            <a:norm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Automata theory covers methodologies of formal proof </a:t>
            </a:r>
          </a:p>
          <a:p>
            <a:pPr lvl="2" algn="l" rtl="0">
              <a:lnSpc>
                <a:spcPct val="150000"/>
              </a:lnSpc>
            </a:pPr>
            <a:r>
              <a:rPr lang="en-US" altLang="ar-EG" sz="2200" dirty="0">
                <a:solidFill>
                  <a:srgbClr val="FF0000"/>
                </a:solidFill>
              </a:rPr>
              <a:t>Deductive kind </a:t>
            </a:r>
            <a:r>
              <a:rPr lang="en-US" altLang="ar-EG" sz="2200" dirty="0"/>
              <a:t>( sequence of justification steps) </a:t>
            </a:r>
          </a:p>
          <a:p>
            <a:pPr lvl="2" algn="l" rtl="0">
              <a:lnSpc>
                <a:spcPct val="150000"/>
              </a:lnSpc>
            </a:pPr>
            <a:r>
              <a:rPr lang="en-US" altLang="ar-EG" sz="2200" dirty="0">
                <a:solidFill>
                  <a:srgbClr val="FF0000"/>
                </a:solidFill>
              </a:rPr>
              <a:t>Inductive kind </a:t>
            </a:r>
            <a:r>
              <a:rPr lang="en-US" altLang="ar-EG" sz="2200" dirty="0"/>
              <a:t>( recursive proofs of a parameterized statement that use the statement itself with lower value of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21458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 lnSpcReduction="10000"/>
          </a:bodyPr>
          <a:lstStyle/>
          <a:p>
            <a:pPr marL="88900" indent="0"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i="1" dirty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200" dirty="0"/>
              <a:t>Logical progression by direct implications</a:t>
            </a:r>
          </a:p>
          <a:p>
            <a:pPr marL="722313" indent="-11113"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dirty="0"/>
              <a:t>Example for parsing a statement:</a:t>
            </a:r>
          </a:p>
          <a:p>
            <a:pPr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b="1" dirty="0"/>
              <a:t>				H --&gt; C </a:t>
            </a:r>
          </a:p>
          <a:p>
            <a:pPr marL="1076325" indent="-722313" algn="l" rtl="0" eaLnBrk="1" hangingPunct="1"/>
            <a:r>
              <a:rPr lang="en-US" sz="2400" dirty="0"/>
              <a:t>“If y≥4,    then 2</a:t>
            </a:r>
            <a:r>
              <a:rPr lang="en-US" sz="2400" baseline="30000" dirty="0"/>
              <a:t>y</a:t>
            </a:r>
            <a:r>
              <a:rPr lang="en-US" sz="2400" dirty="0"/>
              <a:t>≥y</a:t>
            </a:r>
            <a:r>
              <a:rPr lang="en-US" sz="2400" baseline="30000" dirty="0"/>
              <a:t>2</a:t>
            </a:r>
            <a:r>
              <a:rPr lang="en-US" sz="2400" dirty="0"/>
              <a:t>.”</a:t>
            </a:r>
          </a:p>
          <a:p>
            <a:pPr algn="l" rtl="0" eaLnBrk="1" hangingPunct="1"/>
            <a:endParaRPr lang="en-US" sz="2400" dirty="0"/>
          </a:p>
          <a:p>
            <a:pPr algn="l" rtl="0" eaLnBrk="1" hangingPunct="1">
              <a:buFont typeface="Wingdings" pitchFamily="28" charset="2"/>
              <a:buNone/>
            </a:pPr>
            <a:endParaRPr lang="en-US" sz="2400" dirty="0"/>
          </a:p>
          <a:p>
            <a:pPr algn="l" rtl="0" eaLnBrk="1" hangingPunct="1">
              <a:lnSpc>
                <a:spcPct val="160000"/>
              </a:lnSpc>
              <a:buFont typeface="Wingdings" pitchFamily="28" charset="2"/>
              <a:buNone/>
            </a:pPr>
            <a:r>
              <a:rPr lang="en-US" sz="2200" dirty="0"/>
              <a:t>(there are other ways of writing this).</a:t>
            </a:r>
          </a:p>
          <a:p>
            <a:pPr algn="ctr" rtl="0" eaLnBrk="1" hangingPunct="1">
              <a:lnSpc>
                <a:spcPct val="160000"/>
              </a:lnSpc>
              <a:buFont typeface="Wingdings" pitchFamily="28" charset="2"/>
              <a:buNone/>
            </a:pPr>
            <a:r>
              <a:rPr lang="en-US" sz="2200" dirty="0">
                <a:solidFill>
                  <a:srgbClr val="FF0000"/>
                </a:solidFill>
              </a:rPr>
              <a:t>C is deduced from H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02212" y="4684031"/>
            <a:ext cx="787395" cy="369332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465807" y="4714875"/>
            <a:ext cx="1383712" cy="369332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2895600" y="4009197"/>
            <a:ext cx="0" cy="8622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0448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 algn="l" rtl="0"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</a:t>
            </a:r>
            <a:r>
              <a:rPr lang="en-US" sz="2000" b="1" i="1" u="sng" dirty="0">
                <a:solidFill>
                  <a:srgbClr val="7030A0"/>
                </a:solidFill>
              </a:rPr>
              <a:t>Claim 1:</a:t>
            </a:r>
            <a:r>
              <a:rPr lang="en-US" sz="2000" b="1" i="1" dirty="0">
                <a:solidFill>
                  <a:srgbClr val="7030A0"/>
                </a:solidFill>
              </a:rPr>
              <a:t>  (theorem 1.3 ) If x≥4, then 2</a:t>
            </a:r>
            <a:r>
              <a:rPr lang="en-US" sz="2000" b="1" i="1" baseline="30000" dirty="0">
                <a:solidFill>
                  <a:srgbClr val="7030A0"/>
                </a:solidFill>
              </a:rPr>
              <a:t>x</a:t>
            </a:r>
            <a:r>
              <a:rPr lang="en-US" sz="2000" b="1" i="1" dirty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. </a:t>
            </a:r>
          </a:p>
          <a:p>
            <a:pPr algn="l" rtl="0" eaLnBrk="1" hangingPunct="1"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chemeClr val="accent2"/>
                </a:solidFill>
              </a:rPr>
              <a:t>	Let x be any number which is obtained by adding the squares of 4 positive integers </a:t>
            </a:r>
            <a:r>
              <a:rPr lang="en-US" sz="2000" i="1" dirty="0"/>
              <a:t>(a, b, c, d).</a:t>
            </a:r>
          </a:p>
          <a:p>
            <a:pPr algn="l" rtl="0" eaLnBrk="1" hangingPunct="1">
              <a:buFont typeface="Wingdings" pitchFamily="28" charset="2"/>
              <a:buNone/>
              <a:defRPr/>
            </a:pPr>
            <a:r>
              <a:rPr lang="en-US" sz="2000" b="1" i="1" u="sng" dirty="0">
                <a:solidFill>
                  <a:srgbClr val="7030A0"/>
                </a:solidFill>
              </a:rPr>
              <a:t>Claim 2: theorem 1.4</a:t>
            </a:r>
          </a:p>
          <a:p>
            <a:pPr algn="l" rtl="0" eaLnBrk="1" hangingPunct="1"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chemeClr val="accent2"/>
                </a:solidFill>
              </a:rPr>
              <a:t>Given x and assuming that Claim 1 is true, prove that 2</a:t>
            </a:r>
            <a:r>
              <a:rPr lang="en-US" sz="2000" i="1" baseline="30000" dirty="0">
                <a:solidFill>
                  <a:schemeClr val="accent2"/>
                </a:solidFill>
              </a:rPr>
              <a:t>x</a:t>
            </a:r>
            <a:r>
              <a:rPr lang="en-US" sz="2000" i="1" dirty="0">
                <a:solidFill>
                  <a:schemeClr val="accent2"/>
                </a:solidFill>
              </a:rPr>
              <a:t>≥x</a:t>
            </a:r>
            <a:r>
              <a:rPr lang="en-US" sz="2000" i="1" baseline="30000" dirty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lnSpc>
                <a:spcPct val="90000"/>
              </a:lnSpc>
              <a:defRPr/>
            </a:pPr>
            <a:r>
              <a:rPr lang="en-US" sz="2000" u="sng" dirty="0"/>
              <a:t>Proof:</a:t>
            </a:r>
          </a:p>
          <a:p>
            <a:pPr marL="0" indent="0" algn="l" rtl="0" eaLnBrk="1" hangingPunct="1">
              <a:lnSpc>
                <a:spcPct val="90000"/>
              </a:lnSpc>
              <a:buNone/>
              <a:defRPr/>
            </a:pPr>
            <a:r>
              <a:rPr lang="en-US" sz="1800" b="1" dirty="0"/>
              <a:t>                            Statement                       Justification	</a:t>
            </a:r>
          </a:p>
          <a:p>
            <a:pPr marL="990600" lvl="1" indent="-533400" algn="l" rtl="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1800" dirty="0"/>
              <a:t>Given: x = a</a:t>
            </a:r>
            <a:r>
              <a:rPr lang="en-US" sz="1800" baseline="30000" dirty="0"/>
              <a:t>2</a:t>
            </a:r>
            <a:r>
              <a:rPr lang="en-US" sz="1800" dirty="0"/>
              <a:t> + b</a:t>
            </a:r>
            <a:r>
              <a:rPr lang="en-US" sz="1800" baseline="30000" dirty="0"/>
              <a:t>2</a:t>
            </a:r>
            <a:r>
              <a:rPr lang="en-US" sz="1800" dirty="0"/>
              <a:t> + c</a:t>
            </a:r>
            <a:r>
              <a:rPr lang="en-US" sz="1800" baseline="30000" dirty="0"/>
              <a:t>2</a:t>
            </a:r>
            <a:r>
              <a:rPr lang="en-US" sz="1800" dirty="0"/>
              <a:t> + d</a:t>
            </a:r>
            <a:r>
              <a:rPr lang="en-US" sz="1800" baseline="30000" dirty="0"/>
              <a:t>2          </a:t>
            </a:r>
            <a:r>
              <a:rPr lang="en-US" sz="1800" dirty="0">
                <a:solidFill>
                  <a:schemeClr val="folHlink"/>
                </a:solidFill>
                <a:cs typeface="Arial" charset="0"/>
              </a:rPr>
              <a:t>Given</a:t>
            </a:r>
          </a:p>
          <a:p>
            <a:pPr marL="990600" lvl="1" indent="-533400" algn="l" rtl="0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1800" dirty="0"/>
              <a:t>Given: a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b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c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d</a:t>
            </a:r>
            <a:r>
              <a:rPr lang="en-US" sz="1800" dirty="0">
                <a:cs typeface="Arial" charset="0"/>
              </a:rPr>
              <a:t>≥1        </a:t>
            </a:r>
            <a:r>
              <a:rPr lang="en-US" sz="1800" dirty="0">
                <a:solidFill>
                  <a:schemeClr val="folHlink"/>
                </a:solidFill>
                <a:cs typeface="Arial" charset="0"/>
              </a:rPr>
              <a:t>Given</a:t>
            </a:r>
            <a:endParaRPr lang="en-US" sz="1800" dirty="0">
              <a:cs typeface="Arial" charset="0"/>
            </a:endParaRPr>
          </a:p>
          <a:p>
            <a:pPr marL="990600" lvl="1" indent="-533400" algn="l" rtl="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  <a:sym typeface="Wingdings" pitchFamily="28" charset="2"/>
              </a:rPr>
              <a:t> </a:t>
            </a:r>
            <a:r>
              <a:rPr lang="en-US" sz="1800" dirty="0"/>
              <a:t>a</a:t>
            </a:r>
            <a:r>
              <a:rPr lang="en-US" sz="1800" baseline="30000" dirty="0"/>
              <a:t>2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b</a:t>
            </a:r>
            <a:r>
              <a:rPr lang="en-US" sz="1800" baseline="30000" dirty="0"/>
              <a:t>2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c</a:t>
            </a:r>
            <a:r>
              <a:rPr lang="en-US" sz="1800" baseline="30000" dirty="0"/>
              <a:t>2</a:t>
            </a:r>
            <a:r>
              <a:rPr lang="en-US" sz="1800" dirty="0">
                <a:cs typeface="Arial" charset="0"/>
              </a:rPr>
              <a:t>≥1, </a:t>
            </a:r>
            <a:r>
              <a:rPr lang="en-US" sz="1800" dirty="0"/>
              <a:t>d</a:t>
            </a:r>
            <a:r>
              <a:rPr lang="en-US" sz="1800" baseline="30000" dirty="0"/>
              <a:t>2</a:t>
            </a:r>
            <a:r>
              <a:rPr lang="en-US" sz="1800" dirty="0">
                <a:cs typeface="Arial" charset="0"/>
              </a:rPr>
              <a:t>≥1	</a:t>
            </a:r>
            <a:r>
              <a:rPr lang="en-US" sz="1800" dirty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algn="l" rtl="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  <a:sym typeface="Wingdings" pitchFamily="28" charset="2"/>
              </a:rPr>
              <a:t> x </a:t>
            </a:r>
            <a:r>
              <a:rPr lang="en-US" sz="1800" dirty="0">
                <a:cs typeface="Arial" charset="0"/>
              </a:rPr>
              <a:t>≥ 4			</a:t>
            </a:r>
            <a:r>
              <a:rPr lang="en-US" sz="1800" dirty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algn="l" rtl="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  <a:sym typeface="Wingdings" pitchFamily="28" charset="2"/>
              </a:rPr>
              <a:t> 2</a:t>
            </a:r>
            <a:r>
              <a:rPr lang="en-US" sz="1800" baseline="30000" dirty="0">
                <a:cs typeface="Arial" charset="0"/>
                <a:sym typeface="Wingdings" pitchFamily="28" charset="2"/>
              </a:rPr>
              <a:t>x</a:t>
            </a:r>
            <a:r>
              <a:rPr lang="en-US" sz="1800" dirty="0">
                <a:cs typeface="Arial" charset="0"/>
                <a:sym typeface="Wingdings" pitchFamily="28" charset="2"/>
              </a:rPr>
              <a:t> </a:t>
            </a:r>
            <a:r>
              <a:rPr lang="en-US" sz="1800" dirty="0">
                <a:cs typeface="Arial" charset="0"/>
              </a:rPr>
              <a:t>≥ x</a:t>
            </a:r>
            <a:r>
              <a:rPr lang="en-US" sz="1800" baseline="30000" dirty="0">
                <a:cs typeface="Arial" charset="0"/>
              </a:rPr>
              <a:t>2</a:t>
            </a:r>
            <a:r>
              <a:rPr lang="en-US" sz="1800" dirty="0">
                <a:cs typeface="Arial" charset="0"/>
              </a:rPr>
              <a:t>			</a:t>
            </a:r>
            <a:r>
              <a:rPr lang="en-US" sz="1800" dirty="0">
                <a:solidFill>
                  <a:schemeClr val="folHlink"/>
                </a:solidFill>
                <a:cs typeface="Arial" charset="0"/>
              </a:rPr>
              <a:t>(by 4 and Claim 1 theorem 1.3) </a:t>
            </a:r>
            <a:r>
              <a:rPr lang="en-US" sz="1800" dirty="0">
                <a:cs typeface="Arial" charset="0"/>
              </a:rPr>
              <a:t>	</a:t>
            </a:r>
            <a:r>
              <a:rPr lang="en-US" sz="2000" dirty="0">
                <a:cs typeface="Arial" charset="0"/>
              </a:rPr>
              <a:t>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609600" y="4572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69121" y="5441249"/>
            <a:ext cx="22621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hlink"/>
                </a:solidFill>
              </a:rPr>
              <a:t>“implies” </a:t>
            </a:r>
            <a:r>
              <a:rPr lang="en-US" sz="1600" dirty="0">
                <a:solidFill>
                  <a:schemeClr val="hlink"/>
                </a:solidFill>
              </a:rPr>
              <a:t>or </a:t>
            </a:r>
            <a:r>
              <a:rPr lang="en-US" sz="1600" i="1" dirty="0">
                <a:solidFill>
                  <a:schemeClr val="hlink"/>
                </a:solidFill>
              </a:rPr>
              <a:t>“follows”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EB2342A-5CC0-43E7-B620-429BA7FBE011}"/>
              </a:ext>
            </a:extLst>
          </p:cNvPr>
          <p:cNvGrpSpPr/>
          <p:nvPr/>
        </p:nvGrpSpPr>
        <p:grpSpPr>
          <a:xfrm>
            <a:off x="914400" y="3505200"/>
            <a:ext cx="7162800" cy="1905000"/>
            <a:chOff x="914400" y="3505200"/>
            <a:chExt cx="7162800" cy="1905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14400" y="3776004"/>
              <a:ext cx="7162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371600" y="3505200"/>
              <a:ext cx="0" cy="190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76800" y="3505200"/>
              <a:ext cx="0" cy="190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9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91140" grpId="0" animBg="1"/>
      <p:bldP spid="91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Induction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marL="11113" indent="-11113" algn="l" rtl="0">
              <a:lnSpc>
                <a:spcPct val="150000"/>
              </a:lnSpc>
              <a:buNone/>
            </a:pPr>
            <a:r>
              <a:rPr lang="en-US" altLang="ar-EG" sz="2200" dirty="0"/>
              <a:t>parameterized statement that use the statement itself with lower value of the parameter.</a:t>
            </a:r>
          </a:p>
          <a:p>
            <a:pPr marL="11113" indent="-11113" algn="l" rtl="0">
              <a:lnSpc>
                <a:spcPct val="150000"/>
              </a:lnSpc>
              <a:buNone/>
            </a:pPr>
            <a:r>
              <a:rPr lang="en-US" sz="2200" dirty="0"/>
              <a:t>It has only 2 steps: </a:t>
            </a:r>
          </a:p>
          <a:p>
            <a:pPr marL="11113" indent="-11113" algn="l" rtl="0">
              <a:lnSpc>
                <a:spcPct val="150000"/>
              </a:lnSpc>
              <a:buNone/>
            </a:pPr>
            <a:r>
              <a:rPr lang="en-US" sz="2200" b="1" dirty="0"/>
              <a:t>Step 1. </a:t>
            </a:r>
            <a:r>
              <a:rPr lang="en-US" sz="2200" dirty="0"/>
              <a:t>Show it is true for the </a:t>
            </a:r>
            <a:r>
              <a:rPr lang="en-US" sz="2200" b="1" dirty="0"/>
              <a:t>first one</a:t>
            </a:r>
          </a:p>
          <a:p>
            <a:pPr marL="11113" indent="-11113" algn="l" rtl="0">
              <a:lnSpc>
                <a:spcPct val="150000"/>
              </a:lnSpc>
              <a:buNone/>
            </a:pPr>
            <a:r>
              <a:rPr lang="en-US" sz="2200" b="1" dirty="0"/>
              <a:t>Step 2. </a:t>
            </a:r>
            <a:r>
              <a:rPr lang="en-US" sz="2200" dirty="0"/>
              <a:t>Show that if </a:t>
            </a:r>
            <a:r>
              <a:rPr lang="en-US" sz="2200" b="1" dirty="0"/>
              <a:t>any one </a:t>
            </a:r>
            <a:r>
              <a:rPr lang="en-US" sz="2200" dirty="0"/>
              <a:t>is true then the </a:t>
            </a:r>
            <a:r>
              <a:rPr lang="en-US" sz="2200" b="1" dirty="0"/>
              <a:t>next one </a:t>
            </a:r>
            <a:r>
              <a:rPr lang="en-US" sz="2200" dirty="0"/>
              <a:t>is true</a:t>
            </a:r>
          </a:p>
          <a:p>
            <a:pPr marL="11113" indent="-11113" algn="l" rtl="0">
              <a:lnSpc>
                <a:spcPct val="150000"/>
              </a:lnSpc>
              <a:buNone/>
            </a:pPr>
            <a:r>
              <a:rPr lang="en-US" sz="2200" dirty="0"/>
              <a:t>Then </a:t>
            </a:r>
            <a:r>
              <a:rPr lang="en-US" sz="2200" b="1" dirty="0"/>
              <a:t>all</a:t>
            </a:r>
            <a:r>
              <a:rPr lang="en-US" sz="2200" dirty="0"/>
              <a:t> are true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46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Induction Proofs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3F2FD9B8-47AF-42CF-9D78-679F2D45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883" y="2605284"/>
            <a:ext cx="4836891" cy="3187891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2200" dirty="0"/>
              <a:t>Step 1. The first domino falls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Step 2. When any domino falls, the next domino falls</a:t>
            </a:r>
          </a:p>
          <a:p>
            <a:pPr algn="l" rtl="0">
              <a:lnSpc>
                <a:spcPct val="150000"/>
              </a:lnSpc>
            </a:pPr>
            <a:r>
              <a:rPr lang="en-US" sz="2200" dirty="0"/>
              <a:t>So ... all dominos will fall!</a:t>
            </a:r>
            <a:endParaRPr lang="ar-SA" sz="2200" dirty="0"/>
          </a:p>
        </p:txBody>
      </p:sp>
      <p:pic>
        <p:nvPicPr>
          <p:cNvPr id="8" name="Picture 2" descr="Domino Effect">
            <a:extLst>
              <a:ext uri="{FF2B5EF4-FFF2-40B4-BE49-F238E27FC236}">
                <a16:creationId xmlns:a16="http://schemas.microsoft.com/office/drawing/2014/main" xmlns="" id="{6BDE5FD7-2617-4430-AA28-39CA666B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4" y="2627407"/>
            <a:ext cx="3240309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52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Induction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926616"/>
          </a:xfrm>
        </p:spPr>
        <p:txBody>
          <a:bodyPr>
            <a:normAutofit/>
          </a:bodyPr>
          <a:lstStyle/>
          <a:p>
            <a:pPr marL="11113" indent="-11113" algn="l" rtl="0">
              <a:lnSpc>
                <a:spcPct val="150000"/>
              </a:lnSpc>
              <a:buNone/>
            </a:pPr>
            <a:r>
              <a:rPr lang="en-US" altLang="ar-EG" sz="2200" dirty="0"/>
              <a:t>parameterized statement that use the statement itself with lower value of the parameter.</a:t>
            </a:r>
          </a:p>
          <a:p>
            <a:pPr marL="11113" indent="-11113" algn="l" rtl="0">
              <a:lnSpc>
                <a:spcPct val="150000"/>
              </a:lnSpc>
              <a:buNone/>
            </a:pPr>
            <a:r>
              <a:rPr lang="en-US" altLang="ar-EG" sz="2200" b="1" dirty="0"/>
              <a:t>Induction: </a:t>
            </a:r>
          </a:p>
          <a:p>
            <a:pPr marL="457200" indent="-457200" algn="l" rtl="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ar-EG" sz="2200" dirty="0"/>
              <a:t>Base Case: </a:t>
            </a:r>
          </a:p>
          <a:p>
            <a:pPr marL="442913" indent="0" algn="l" rtl="0">
              <a:lnSpc>
                <a:spcPct val="150000"/>
              </a:lnSpc>
              <a:buNone/>
            </a:pPr>
            <a:r>
              <a:rPr lang="en-US" altLang="ar-EG" sz="2200" dirty="0"/>
              <a:t>prove that the base statement is true  </a:t>
            </a:r>
          </a:p>
          <a:p>
            <a:pPr marL="457200" indent="-457200" algn="l" rtl="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altLang="ar-EG" sz="2200" dirty="0"/>
              <a:t>Induction </a:t>
            </a:r>
          </a:p>
          <a:p>
            <a:pPr marL="722313" indent="-2794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Assume it is true for the parameter k </a:t>
            </a:r>
          </a:p>
          <a:p>
            <a:pPr marL="722313" indent="-2794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Prove it is true for the parameter k+1.</a:t>
            </a:r>
          </a:p>
          <a:p>
            <a:pPr marL="11113" indent="-11113" algn="l" rtl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7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 1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07703"/>
                <a:ext cx="8458200" cy="5465366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Example : S(n) = 1 + 2+ 3+ 4 +…+ n</a:t>
                </a:r>
                <a:endParaRPr lang="en-US" sz="2200" b="1" baseline="30000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SA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A" sz="2200" i="1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sz="2200" i="1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200" dirty="0"/>
              </a:p>
              <a:p>
                <a:pPr marL="342900" indent="-342900" algn="l" rtl="0"/>
                <a:r>
                  <a:rPr lang="en-US" sz="2200" b="1" dirty="0"/>
                  <a:t>Step 1 : </a:t>
                </a:r>
                <a:r>
                  <a:rPr lang="en-US" sz="2200" dirty="0"/>
                  <a:t>show it is true for n = 1 (Base Case)</a:t>
                </a:r>
              </a:p>
              <a:p>
                <a:pPr marL="900113" lvl="1" indent="-285750" algn="l" rtl="0">
                  <a:buFont typeface="Courier New" panose="02070309020205020404" pitchFamily="49" charset="0"/>
                  <a:buChar char="o"/>
                </a:pP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=1 </a:t>
                </a:r>
              </a:p>
              <a:p>
                <a:pPr marL="342900" lvl="1" indent="-342900" algn="l" rtl="0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200" b="1" dirty="0"/>
                  <a:t>Step 2 : </a:t>
                </a:r>
                <a:r>
                  <a:rPr lang="en-US" altLang="ar-EG" sz="2200" b="1" dirty="0"/>
                  <a:t>Induction</a:t>
                </a:r>
              </a:p>
              <a:p>
                <a:pPr marL="900113" lvl="1" indent="-285750" algn="l" rtl="0">
                  <a:buFont typeface="Courier New" panose="02070309020205020404" pitchFamily="49" charset="0"/>
                  <a:buChar char="o"/>
                </a:pPr>
                <a:r>
                  <a:rPr lang="en-US" sz="1800" b="1" dirty="0"/>
                  <a:t> let it is true for n = k </a:t>
                </a:r>
              </a:p>
              <a:p>
                <a:pPr marL="256032" lvl="1" indent="0" algn="l" rtl="0">
                  <a:buNone/>
                </a:pPr>
                <a:r>
                  <a:rPr lang="en-US" sz="1800" dirty="0"/>
                  <a:t>	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+ 2+ 3+ … + k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00113" lvl="1" indent="-285750" algn="l" rtl="0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	</a:t>
                </a:r>
                <a:r>
                  <a:rPr lang="en-US" sz="1800" b="1" dirty="0"/>
                  <a:t>show it is true for n = k+1</a:t>
                </a: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:r>
                  <a:rPr lang="en-US" sz="18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+ 2 + 3 + … + k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(k+1)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56032" lvl="1" indent="0" algn="ctr" rtl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(k+1)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7703"/>
                <a:ext cx="8458200" cy="5465366"/>
              </a:xfr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C9863303-F524-4ED6-8E13-45B4AF01B861}"/>
              </a:ext>
            </a:extLst>
          </p:cNvPr>
          <p:cNvSpPr/>
          <p:nvPr/>
        </p:nvSpPr>
        <p:spPr>
          <a:xfrm rot="16200000">
            <a:off x="2594481" y="4499481"/>
            <a:ext cx="145038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32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525963"/>
          </a:xfrm>
        </p:spPr>
        <p:txBody>
          <a:bodyPr>
            <a:normAutofit/>
          </a:bodyPr>
          <a:lstStyle/>
          <a:p>
            <a:pPr algn="just" rtl="0" eaLnBrk="1" hangingPunct="1">
              <a:lnSpc>
                <a:spcPct val="150000"/>
              </a:lnSpc>
            </a:pPr>
            <a:r>
              <a:rPr lang="en-US" sz="2400" i="1" dirty="0"/>
              <a:t>Study of abstract computing devices, or “machines”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Automaton = an abstract computing device</a:t>
            </a:r>
          </a:p>
          <a:p>
            <a:pPr lvl="1" algn="just" rtl="0">
              <a:lnSpc>
                <a:spcPct val="150000"/>
              </a:lnSpc>
            </a:pP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“device” need not even be a physical hardware! (It is related to the facilities of these)</a:t>
            </a:r>
          </a:p>
          <a:p>
            <a:pPr algn="just" rtl="0" eaLnBrk="1" hangingPunct="1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algn="just" rtl="0" eaLnBrk="1" hangingPunct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 out what different models of machines </a:t>
            </a:r>
            <a:r>
              <a:rPr lang="en-US" sz="2400" dirty="0">
                <a:solidFill>
                  <a:srgbClr val="FF0000"/>
                </a:solidFill>
              </a:rPr>
              <a:t>can do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cannot do</a:t>
            </a:r>
          </a:p>
        </p:txBody>
      </p:sp>
    </p:spTree>
    <p:extLst>
      <p:ext uri="{BB962C8B-B14F-4D97-AF65-F5344CB8AC3E}">
        <p14:creationId xmlns:p14="http://schemas.microsoft.com/office/powerpoint/2010/main" val="20385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</p:spPr>
            <p:txBody>
              <a:bodyPr>
                <a:normAutofit/>
              </a:bodyPr>
              <a:lstStyle/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p(n) =  1</a:t>
                </a:r>
                <a:r>
                  <a:rPr lang="en-US" sz="2200" b="1" baseline="30000" dirty="0"/>
                  <a:t>2</a:t>
                </a:r>
                <a:r>
                  <a:rPr lang="en-US" sz="2200" b="1" dirty="0"/>
                  <a:t> + 2</a:t>
                </a:r>
                <a:r>
                  <a:rPr lang="en-US" sz="2200" b="1" baseline="30000" dirty="0"/>
                  <a:t>2</a:t>
                </a:r>
                <a:r>
                  <a:rPr lang="en-US" sz="2200" b="1" dirty="0"/>
                  <a:t>+3</a:t>
                </a:r>
                <a:r>
                  <a:rPr lang="en-US" sz="2200" b="1" baseline="30000" dirty="0"/>
                  <a:t>2</a:t>
                </a:r>
                <a:r>
                  <a:rPr lang="en-US" sz="2200" b="1" dirty="0"/>
                  <a:t>+4</a:t>
                </a:r>
                <a:r>
                  <a:rPr lang="en-US" sz="2200" b="1" baseline="30000" dirty="0"/>
                  <a:t>2</a:t>
                </a:r>
                <a:r>
                  <a:rPr lang="en-US" sz="2200" b="1" dirty="0"/>
                  <a:t>+…+ n</a:t>
                </a:r>
                <a:r>
                  <a:rPr lang="en-US" sz="2200" b="1" baseline="30000" dirty="0"/>
                  <a:t>2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box>
                            <m:box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box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42900" indent="-342900" algn="l" rtl="0">
                  <a:lnSpc>
                    <a:spcPct val="150000"/>
                  </a:lnSpc>
                </a:pPr>
                <a:r>
                  <a:rPr lang="en-US" sz="2200" dirty="0"/>
                  <a:t>Show it is true for n = 1 </a:t>
                </a: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:r>
                  <a:rPr lang="en-US" sz="2400" dirty="0"/>
                  <a:t>	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-342900" algn="l" rtl="0">
                  <a:lnSpc>
                    <a:spcPct val="15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200" dirty="0"/>
                  <a:t>Let it is true for n  = k </a:t>
                </a:r>
              </a:p>
              <a:p>
                <a:pPr marL="256032" lvl="1" indent="0" algn="ctr" rtl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+ 2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+…+ k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0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2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 algn="l" rtl="0">
                  <a:lnSpc>
                    <a:spcPct val="150000"/>
                  </a:lnSpc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200" dirty="0"/>
                  <a:t>Show it is true for n  = k+1 </a:t>
                </a: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+ 2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+3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+4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+…+ k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+(k+1)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d>
                          <m:d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+(k+1)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</a:p>
              <a:p>
                <a:pPr marL="256032" lvl="1" indent="0" algn="l" rtl="0">
                  <a:lnSpc>
                    <a:spcPct val="150000"/>
                  </a:lnSpc>
                  <a:buNone/>
                </a:pP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56032" lvl="1" indent="0" algn="ctr" rtl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56032" lvl="1" indent="0" algn="ctr" rtl="0">
                  <a:lnSpc>
                    <a:spcPct val="150000"/>
                  </a:lnSpc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US" sz="2400" b="1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  <a:blipFill>
                <a:blip r:embed="rId3"/>
                <a:stretch>
                  <a:fillRect l="-216" b="-1361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E2E6EA-C729-44C6-A5D1-6F05C1C96427}"/>
              </a:ext>
            </a:extLst>
          </p:cNvPr>
          <p:cNvSpPr/>
          <p:nvPr/>
        </p:nvSpPr>
        <p:spPr>
          <a:xfrm>
            <a:off x="7162800" y="2286000"/>
            <a:ext cx="91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924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</p:spPr>
            <p:txBody>
              <a:bodyPr>
                <a:normAutofit/>
              </a:bodyPr>
              <a:lstStyle/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t(n) =  1 + 3+5 +7+…+ (2n-1)</a:t>
                </a:r>
                <a:endParaRPr lang="en-US" sz="2200" b="1" baseline="300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42900" indent="-342900" algn="l" rtl="0">
                  <a:lnSpc>
                    <a:spcPct val="15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1328"/>
                <a:ext cx="8458200" cy="4926616"/>
              </a:xfr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3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662" y="380927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4535216" cy="88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lnSpc>
                <a:spcPct val="150000"/>
              </a:lnSpc>
              <a:buFontTx/>
              <a:buChar char="•"/>
            </a:pPr>
            <a:r>
              <a:rPr lang="en-US" dirty="0"/>
              <a:t> Alan Turing studies </a:t>
            </a:r>
            <a:r>
              <a:rPr lang="en-US" dirty="0">
                <a:solidFill>
                  <a:srgbClr val="FF0000"/>
                </a:solidFill>
              </a:rPr>
              <a:t>Turing machines</a:t>
            </a:r>
          </a:p>
          <a:p>
            <a:pPr algn="l" rtl="0">
              <a:lnSpc>
                <a:spcPct val="15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Decidability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418138" cy="130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FontTx/>
              <a:buChar char="•"/>
            </a:pP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Finite automata</a:t>
            </a:r>
            <a:r>
              <a:rPr lang="en-US" dirty="0"/>
              <a:t>” machines studied</a:t>
            </a:r>
          </a:p>
          <a:p>
            <a:pPr algn="l" rtl="0">
              <a:lnSpc>
                <a:spcPct val="150000"/>
              </a:lnSpc>
              <a:buFontTx/>
              <a:buChar char="•"/>
            </a:pPr>
            <a:r>
              <a:rPr lang="en-US" dirty="0"/>
              <a:t>  Noam Chomsky proposes the </a:t>
            </a:r>
            <a:br>
              <a:rPr lang="en-US" dirty="0"/>
            </a:br>
            <a:r>
              <a:rPr lang="en-US" dirty="0"/>
              <a:t>   “</a:t>
            </a:r>
            <a:r>
              <a:rPr lang="en-US" dirty="0">
                <a:solidFill>
                  <a:srgbClr val="FF0000"/>
                </a:solidFill>
              </a:rPr>
              <a:t>Chomsky Hierarchy</a:t>
            </a:r>
            <a:r>
              <a:rPr lang="en-US" dirty="0"/>
              <a:t>” for formal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60571" y="4953147"/>
            <a:ext cx="4589718" cy="88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Cook introduces “intractable” problems</a:t>
            </a:r>
            <a:br>
              <a:rPr lang="en-US" dirty="0"/>
            </a:br>
            <a:r>
              <a:rPr lang="en-US" dirty="0"/>
              <a:t> or “</a:t>
            </a:r>
            <a:r>
              <a:rPr lang="en-US" dirty="0">
                <a:solidFill>
                  <a:srgbClr val="FF0000"/>
                </a:solidFill>
              </a:rPr>
              <a:t>NP-Hard</a:t>
            </a:r>
            <a:r>
              <a:rPr lang="en-US" dirty="0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983069"/>
            <a:ext cx="49007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Modern computer science: </a:t>
            </a:r>
            <a:r>
              <a:rPr lang="en-US" dirty="0">
                <a:solidFill>
                  <a:srgbClr val="FF0000"/>
                </a:solidFill>
              </a:rPr>
              <a:t>compilers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computational &amp; complexity theory</a:t>
            </a:r>
            <a:r>
              <a:rPr lang="en-US" dirty="0"/>
              <a:t> evolve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2E499D8-1638-47D4-86D9-58FA3AFAD41D}"/>
              </a:ext>
            </a:extLst>
          </p:cNvPr>
          <p:cNvGrpSpPr/>
          <p:nvPr/>
        </p:nvGrpSpPr>
        <p:grpSpPr>
          <a:xfrm>
            <a:off x="1066800" y="2209800"/>
            <a:ext cx="7543800" cy="4419600"/>
            <a:chOff x="1066800" y="2209800"/>
            <a:chExt cx="7543800" cy="4419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1232FA1-09FA-4987-9492-2666A0F9E83A}"/>
                </a:ext>
              </a:extLst>
            </p:cNvPr>
            <p:cNvGrpSpPr/>
            <p:nvPr/>
          </p:nvGrpSpPr>
          <p:grpSpPr>
            <a:xfrm>
              <a:off x="1066800" y="3429000"/>
              <a:ext cx="7543800" cy="2438400"/>
              <a:chOff x="1066800" y="3429000"/>
              <a:chExt cx="7543800" cy="2438400"/>
            </a:xfrm>
          </p:grpSpPr>
          <p:sp>
            <p:nvSpPr>
              <p:cNvPr id="16396" name="Line 13"/>
              <p:cNvSpPr>
                <a:spLocks noChangeShapeType="1"/>
              </p:cNvSpPr>
              <p:nvPr/>
            </p:nvSpPr>
            <p:spPr bwMode="auto">
              <a:xfrm>
                <a:off x="1143000" y="3429000"/>
                <a:ext cx="7467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Line 14"/>
              <p:cNvSpPr>
                <a:spLocks noChangeShapeType="1"/>
              </p:cNvSpPr>
              <p:nvPr/>
            </p:nvSpPr>
            <p:spPr bwMode="auto">
              <a:xfrm>
                <a:off x="1066800" y="5029200"/>
                <a:ext cx="7467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Line 15"/>
              <p:cNvSpPr>
                <a:spLocks noChangeShapeType="1"/>
              </p:cNvSpPr>
              <p:nvPr/>
            </p:nvSpPr>
            <p:spPr bwMode="auto">
              <a:xfrm>
                <a:off x="1066800" y="5867400"/>
                <a:ext cx="7467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3124200" y="2209800"/>
              <a:ext cx="0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  <p:bldP spid="16391" grpId="0"/>
      <p:bldP spid="16392" grpId="0"/>
      <p:bldP spid="16393" grpId="0"/>
      <p:bldP spid="16394" grpId="0"/>
      <p:bldP spid="163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1840-B7D3-43F1-A82B-1D86941A7752}" type="slidenum">
              <a:rPr lang="en-US" altLang="ar-EG"/>
              <a:pPr/>
              <a:t>4</a:t>
            </a:fld>
            <a:endParaRPr lang="en-US" altLang="ar-EG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Automata</a:t>
            </a:r>
            <a:endParaRPr lang="en-US" altLang="ar-EG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l" rtl="0">
              <a:lnSpc>
                <a:spcPct val="150000"/>
              </a:lnSpc>
              <a:buSzPct val="100000"/>
              <a:buNone/>
            </a:pPr>
            <a:r>
              <a:rPr lang="en-US" sz="2400" dirty="0"/>
              <a:t>Finite automata is abstract model for Hardware and software. </a:t>
            </a:r>
            <a:endParaRPr lang="en-US" sz="2400" b="1" dirty="0"/>
          </a:p>
          <a:p>
            <a:pPr marL="109728" indent="0" algn="l" rtl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Some Application of Finite Automata</a:t>
            </a:r>
          </a:p>
          <a:p>
            <a:pPr lvl="1" algn="l" rtl="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Software for designing and </a:t>
            </a:r>
            <a:r>
              <a:rPr lang="en-US" sz="2400" dirty="0"/>
              <a:t>checking the behavior </a:t>
            </a:r>
            <a:r>
              <a:rPr lang="en-US" sz="2200" dirty="0"/>
              <a:t>digital circuits</a:t>
            </a:r>
          </a:p>
          <a:p>
            <a:pPr lvl="1" algn="l" rtl="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Lexical analyzer of a compiler</a:t>
            </a:r>
          </a:p>
          <a:p>
            <a:pPr lvl="1" algn="l" rtl="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Searching for keywords in a file or on the web </a:t>
            </a:r>
            <a:r>
              <a:rPr lang="en-US" sz="2400" dirty="0"/>
              <a:t>finding occurrence of word</a:t>
            </a:r>
            <a:r>
              <a:rPr lang="en-US" sz="2200" dirty="0"/>
              <a:t>.</a:t>
            </a:r>
          </a:p>
          <a:p>
            <a:pPr lvl="1" algn="l" rtl="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Software for verifying finite state systems, such as communication protocols</a:t>
            </a:r>
            <a:endParaRPr lang="en-US" altLang="ar-EG" sz="2200" dirty="0"/>
          </a:p>
        </p:txBody>
      </p:sp>
    </p:spTree>
    <p:extLst>
      <p:ext uri="{BB962C8B-B14F-4D97-AF65-F5344CB8AC3E}">
        <p14:creationId xmlns:p14="http://schemas.microsoft.com/office/powerpoint/2010/main" val="3945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BB93-3287-4719-8F47-01D6D48A1B7A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03438"/>
            <a:ext cx="7924800" cy="31543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ar-EG" sz="2400" b="1" dirty="0"/>
              <a:t>What Finite automation is and does.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Finite number of state to remember relevant portion of system’s history. 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Partial history</a:t>
            </a:r>
          </a:p>
          <a:p>
            <a:pPr lvl="1" algn="l" rtl="0">
              <a:lnSpc>
                <a:spcPct val="150000"/>
              </a:lnSpc>
            </a:pPr>
            <a:r>
              <a:rPr lang="en-US" altLang="ar-EG" sz="2200" dirty="0"/>
              <a:t>Implement system with limited resources.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56D1D85-93FB-41AE-844D-5B66127AB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Finite Automata</a:t>
            </a:r>
            <a:endParaRPr lang="en-US" altLang="ar-EG" dirty="0"/>
          </a:p>
        </p:txBody>
      </p:sp>
    </p:spTree>
    <p:extLst>
      <p:ext uri="{BB962C8B-B14F-4D97-AF65-F5344CB8AC3E}">
        <p14:creationId xmlns:p14="http://schemas.microsoft.com/office/powerpoint/2010/main" val="34839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On/Off switch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algn="l" rtl="0" eaLnBrk="1" hangingPunct="1"/>
            <a:endParaRPr lang="en-US" dirty="0"/>
          </a:p>
          <a:p>
            <a:pPr algn="l" rtl="0"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5450" y="2743200"/>
            <a:ext cx="5753100" cy="3132855"/>
            <a:chOff x="3825240" y="1520825"/>
            <a:chExt cx="4038600" cy="2112963"/>
          </a:xfrm>
        </p:grpSpPr>
        <p:pic>
          <p:nvPicPr>
            <p:cNvPr id="26629" name="Picture 4" descr="onof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25240" y="1749425"/>
              <a:ext cx="2984500" cy="1884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Callout 2 17"/>
            <p:cNvSpPr/>
            <p:nvPr/>
          </p:nvSpPr>
          <p:spPr bwMode="auto">
            <a:xfrm>
              <a:off x="6416040" y="1520825"/>
              <a:ext cx="990600" cy="381000"/>
            </a:xfrm>
            <a:prstGeom prst="borderCallout2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800" dirty="0"/>
                <a:t>action</a:t>
              </a: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7025640" y="2033588"/>
              <a:ext cx="838200" cy="381000"/>
            </a:xfrm>
            <a:prstGeom prst="borderCallout2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800" dirty="0"/>
                <a:t>state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AFE52FD4-9452-4CD9-9537-A830BF026E9F}"/>
              </a:ext>
            </a:extLst>
          </p:cNvPr>
          <p:cNvSpPr/>
          <p:nvPr/>
        </p:nvSpPr>
        <p:spPr bwMode="auto">
          <a:xfrm>
            <a:off x="5074214" y="4084172"/>
            <a:ext cx="685800" cy="7278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A3442E4-33BE-43A6-BF72-C80937D7C399}"/>
              </a:ext>
            </a:extLst>
          </p:cNvPr>
          <p:cNvGrpSpPr/>
          <p:nvPr/>
        </p:nvGrpSpPr>
        <p:grpSpPr>
          <a:xfrm>
            <a:off x="1387895" y="4733054"/>
            <a:ext cx="5019819" cy="707232"/>
            <a:chOff x="1387895" y="4733054"/>
            <a:chExt cx="5019819" cy="707232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xmlns="" id="{CDD9A92C-D6BF-43F7-BEC0-14A021016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895" y="4961654"/>
              <a:ext cx="1325563" cy="3698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Start state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xmlns="" id="{112AA40A-6365-4EBF-954D-C2F8D5E09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214" y="5070398"/>
              <a:ext cx="1333500" cy="3698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Final state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DEF7584A-40F8-4D04-9F1D-2D131A6BB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695" y="4733054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1897AB4C-16B4-4ADF-B9FA-53C809DF8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6214" y="4765598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8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Modeling recognition of the word “</a:t>
            </a:r>
            <a:r>
              <a:rPr lang="en-US" i="1" dirty="0"/>
              <a:t>then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</p:txBody>
      </p:sp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0480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8200" y="3733802"/>
            <a:ext cx="7353300" cy="1103313"/>
            <a:chOff x="672" y="3216"/>
            <a:chExt cx="4632" cy="695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835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840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830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055" cy="407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dirty="0"/>
                <a:t>Intermediate </a:t>
              </a:r>
              <a:br>
                <a:rPr lang="en-US" dirty="0"/>
              </a:br>
              <a:r>
                <a:rPr lang="en-US" dirty="0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0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BB93-3287-4719-8F47-01D6D48A1B7A}" type="slidenum">
              <a:rPr lang="en-US" altLang="ar-EG"/>
              <a:pPr/>
              <a:t>8</a:t>
            </a:fld>
            <a:endParaRPr lang="en-US" altLang="ar-EG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Structural representation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077200" cy="422116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b="1" dirty="0"/>
              <a:t>These are alternative ways of specifying a machine</a:t>
            </a:r>
            <a:endParaRPr lang="en-US" altLang="ar-EG" sz="2400" b="1" dirty="0"/>
          </a:p>
          <a:p>
            <a:pPr marL="681228" indent="-571500" algn="l" rtl="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en-US" altLang="ar-EG" sz="2400" b="1" dirty="0"/>
              <a:t>Grammar: </a:t>
            </a:r>
            <a:r>
              <a:rPr lang="en-US" altLang="ar-EG" sz="2400" dirty="0"/>
              <a:t>set of  rules</a:t>
            </a:r>
            <a:r>
              <a:rPr lang="en-US" altLang="ar-EG" sz="2400" b="1" dirty="0"/>
              <a:t> , </a:t>
            </a:r>
            <a:r>
              <a:rPr lang="en-US" altLang="ar-EG" sz="2400" dirty="0"/>
              <a:t>like </a:t>
            </a:r>
            <a:r>
              <a:rPr lang="en-US" sz="2200" b="1" dirty="0"/>
              <a:t>  </a:t>
            </a:r>
          </a:p>
          <a:p>
            <a:pPr marL="109728" indent="0" algn="l" rtl="0">
              <a:lnSpc>
                <a:spcPct val="150000"/>
              </a:lnSpc>
              <a:buNone/>
            </a:pPr>
            <a:r>
              <a:rPr lang="en-US" altLang="ar-EG" sz="2200" b="1" dirty="0">
                <a:solidFill>
                  <a:srgbClr val="FF0000"/>
                </a:solidFill>
              </a:rPr>
              <a:t>	E =&gt; E + E  </a:t>
            </a:r>
          </a:p>
          <a:p>
            <a:pPr marL="109728" indent="0" algn="l" rtl="0">
              <a:lnSpc>
                <a:spcPct val="150000"/>
              </a:lnSpc>
              <a:buNone/>
            </a:pPr>
            <a:r>
              <a:rPr lang="en-US" altLang="ar-EG" sz="2200" b="1" dirty="0">
                <a:solidFill>
                  <a:srgbClr val="FF0000"/>
                </a:solidFill>
              </a:rPr>
              <a:t>	E =&gt; E * E  </a:t>
            </a:r>
          </a:p>
          <a:p>
            <a:pPr marL="109728" indent="0" algn="l" rtl="0">
              <a:lnSpc>
                <a:spcPct val="150000"/>
              </a:lnSpc>
              <a:buNone/>
            </a:pPr>
            <a:r>
              <a:rPr lang="en-US" sz="2200" dirty="0"/>
              <a:t>specifies an arithmetic expression</a:t>
            </a:r>
            <a:endParaRPr lang="en-US" sz="2200" b="1" dirty="0"/>
          </a:p>
          <a:p>
            <a:pPr marL="452628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ar-EG" sz="2200" dirty="0"/>
              <a:t>Model software (e.g., parse ) that process data in a recursive structure</a:t>
            </a:r>
          </a:p>
        </p:txBody>
      </p:sp>
    </p:spTree>
    <p:extLst>
      <p:ext uri="{BB962C8B-B14F-4D97-AF65-F5344CB8AC3E}">
        <p14:creationId xmlns:p14="http://schemas.microsoft.com/office/powerpoint/2010/main" val="18273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5112"/>
            <a:ext cx="8229600" cy="4495800"/>
          </a:xfrm>
        </p:spPr>
        <p:txBody>
          <a:bodyPr>
            <a:normAutofit/>
          </a:bodyPr>
          <a:lstStyle/>
          <a:p>
            <a:pPr marL="681228" indent="-571500" algn="l" rtl="0">
              <a:lnSpc>
                <a:spcPct val="150000"/>
              </a:lnSpc>
              <a:buSzPct val="100000"/>
              <a:buFont typeface="+mj-lt"/>
              <a:buAutoNum type="romanUcPeriod" startAt="2"/>
            </a:pPr>
            <a:r>
              <a:rPr lang="en-US" sz="2400" b="1" dirty="0"/>
              <a:t>Regular expressions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Denote structure of data e.g.</a:t>
            </a:r>
          </a:p>
          <a:p>
            <a:pPr marL="630936" lvl="2" indent="0" algn="l" rtl="0" eaLnBrk="1" hangingPunct="1">
              <a:lnSpc>
                <a:spcPct val="150000"/>
              </a:lnSpc>
              <a:buNone/>
            </a:pPr>
            <a:r>
              <a:rPr lang="en-US" dirty="0"/>
              <a:t>                [A-Z][a-z]*([ ][A-Z][a-z]*)*[ ][A-Z][A-Z]</a:t>
            </a:r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marL="914400" lvl="2" indent="0">
              <a:lnSpc>
                <a:spcPct val="150000"/>
              </a:lnSpc>
              <a:buNone/>
            </a:pPr>
            <a:endParaRPr lang="en-US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capture city names such as “Palo Alto CA”: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DA9B862-2B00-4AE0-AC5E-EB110D7EB70B}"/>
              </a:ext>
            </a:extLst>
          </p:cNvPr>
          <p:cNvGrpSpPr/>
          <p:nvPr/>
        </p:nvGrpSpPr>
        <p:grpSpPr>
          <a:xfrm>
            <a:off x="1219200" y="3657600"/>
            <a:ext cx="1860550" cy="893565"/>
            <a:chOff x="1219200" y="3657600"/>
            <a:chExt cx="1860550" cy="893565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1219200" y="4243388"/>
              <a:ext cx="1683474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hlink"/>
                  </a:solidFill>
                </a:rPr>
                <a:t>Start with a letter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V="1">
              <a:off x="2165350" y="3733800"/>
              <a:ext cx="381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27655" name="AutoShape 8"/>
            <p:cNvSpPr>
              <a:spLocks/>
            </p:cNvSpPr>
            <p:nvPr/>
          </p:nvSpPr>
          <p:spPr bwMode="auto">
            <a:xfrm rot="5400000">
              <a:off x="2660650" y="3390900"/>
              <a:ext cx="152400" cy="685800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49401CE-3B77-4FB5-8B83-32EF5A36F132}"/>
              </a:ext>
            </a:extLst>
          </p:cNvPr>
          <p:cNvGrpSpPr/>
          <p:nvPr/>
        </p:nvGrpSpPr>
        <p:grpSpPr>
          <a:xfrm>
            <a:off x="2317750" y="3733799"/>
            <a:ext cx="1680268" cy="1576865"/>
            <a:chOff x="2317750" y="3733799"/>
            <a:chExt cx="1680268" cy="1576865"/>
          </a:xfrm>
        </p:grpSpPr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2317750" y="4572000"/>
              <a:ext cx="1680268" cy="73866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hlink"/>
                  </a:solidFill>
                </a:rPr>
                <a:t>A string of other 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letters (possibly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empty)</a:t>
              </a:r>
            </a:p>
          </p:txBody>
        </p: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 flipV="1">
              <a:off x="3079750" y="3733800"/>
              <a:ext cx="2286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27658" name="AutoShape 11"/>
            <p:cNvSpPr>
              <a:spLocks/>
            </p:cNvSpPr>
            <p:nvPr/>
          </p:nvSpPr>
          <p:spPr bwMode="auto">
            <a:xfrm rot="5400000">
              <a:off x="3302362" y="3555637"/>
              <a:ext cx="76200" cy="432524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66A47E9-A692-41BC-AA3B-6A822018A08D}"/>
              </a:ext>
            </a:extLst>
          </p:cNvPr>
          <p:cNvGrpSpPr/>
          <p:nvPr/>
        </p:nvGrpSpPr>
        <p:grpSpPr>
          <a:xfrm>
            <a:off x="2927350" y="3743979"/>
            <a:ext cx="2677336" cy="2199621"/>
            <a:chOff x="2927350" y="3743979"/>
            <a:chExt cx="2677336" cy="2199621"/>
          </a:xfrm>
        </p:grpSpPr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2927350" y="5420380"/>
              <a:ext cx="2677336" cy="52322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hlink"/>
                  </a:solidFill>
                </a:rPr>
                <a:t>Other space delimited words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(part of city name)</a:t>
              </a:r>
            </a:p>
          </p:txBody>
        </p:sp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 flipV="1">
              <a:off x="4222750" y="4048780"/>
              <a:ext cx="381000" cy="1295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27661" name="AutoShape 14"/>
            <p:cNvSpPr>
              <a:spLocks/>
            </p:cNvSpPr>
            <p:nvPr/>
          </p:nvSpPr>
          <p:spPr bwMode="auto">
            <a:xfrm rot="5400000">
              <a:off x="4479902" y="3035615"/>
              <a:ext cx="106587" cy="1523316"/>
            </a:xfrm>
            <a:prstGeom prst="rightBrace">
              <a:avLst>
                <a:gd name="adj1" fmla="val 88589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E8097ED-626B-4024-8FB0-D2B280486871}"/>
              </a:ext>
            </a:extLst>
          </p:cNvPr>
          <p:cNvGrpSpPr/>
          <p:nvPr/>
        </p:nvGrpSpPr>
        <p:grpSpPr>
          <a:xfrm>
            <a:off x="5060950" y="3702050"/>
            <a:ext cx="3130985" cy="1361877"/>
            <a:chOff x="5060950" y="3702050"/>
            <a:chExt cx="3130985" cy="1361877"/>
          </a:xfrm>
        </p:grpSpPr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5060950" y="4756150"/>
              <a:ext cx="3130985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hlink"/>
                  </a:solidFill>
                </a:rPr>
                <a:t>Should end w/ 2-letter state code</a:t>
              </a:r>
            </a:p>
          </p:txBody>
        </p:sp>
        <p:sp>
          <p:nvSpPr>
            <p:cNvPr id="27663" name="Line 16"/>
            <p:cNvSpPr>
              <a:spLocks noChangeShapeType="1"/>
            </p:cNvSpPr>
            <p:nvPr/>
          </p:nvSpPr>
          <p:spPr bwMode="auto">
            <a:xfrm flipV="1">
              <a:off x="5822950" y="3917950"/>
              <a:ext cx="2286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  <p:sp>
          <p:nvSpPr>
            <p:cNvPr id="27664" name="AutoShape 17"/>
            <p:cNvSpPr>
              <a:spLocks/>
            </p:cNvSpPr>
            <p:nvPr/>
          </p:nvSpPr>
          <p:spPr bwMode="auto">
            <a:xfrm rot="5400000">
              <a:off x="6190864" y="3020853"/>
              <a:ext cx="106588" cy="1468982"/>
            </a:xfrm>
            <a:prstGeom prst="rightBrace">
              <a:avLst>
                <a:gd name="adj1" fmla="val 68966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en-US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xmlns="" id="{46B1D582-003D-4C27-99F7-634155CCB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ar-EG" dirty="0"/>
              <a:t>Structural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279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6919</TotalTime>
  <Words>1672</Words>
  <Application>Microsoft Office PowerPoint</Application>
  <PresentationFormat>عرض على الشاشة (3:4)‏</PresentationFormat>
  <Paragraphs>307</Paragraphs>
  <Slides>22</Slides>
  <Notes>22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Concourse</vt:lpstr>
      <vt:lpstr>Automata Theory CSCI 3304 Second Semester 2020-2021</vt:lpstr>
      <vt:lpstr>What is Automata Theory?</vt:lpstr>
      <vt:lpstr>Theory of Computation: A Historical Perspective</vt:lpstr>
      <vt:lpstr>Finite Automata</vt:lpstr>
      <vt:lpstr>Finite Automata</vt:lpstr>
      <vt:lpstr>Finite Automata : Examples</vt:lpstr>
      <vt:lpstr>Finite Automata : Examples</vt:lpstr>
      <vt:lpstr>Structural representation</vt:lpstr>
      <vt:lpstr>Structural representation</vt:lpstr>
      <vt:lpstr>Automata and Complexity</vt:lpstr>
      <vt:lpstr>Formal Proof</vt:lpstr>
      <vt:lpstr>Formal Proof</vt:lpstr>
      <vt:lpstr>Formal Proof</vt:lpstr>
      <vt:lpstr>Deductive Proofs</vt:lpstr>
      <vt:lpstr>Example: Deductive proof </vt:lpstr>
      <vt:lpstr>Induction Proofs</vt:lpstr>
      <vt:lpstr>Induction Proofs</vt:lpstr>
      <vt:lpstr>Induction Proofs</vt:lpstr>
      <vt:lpstr>Example 1 proof by Induction</vt:lpstr>
      <vt:lpstr>Example 2</vt:lpstr>
      <vt:lpstr>Example 2 cont.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pc</cp:lastModifiedBy>
  <cp:revision>207</cp:revision>
  <dcterms:created xsi:type="dcterms:W3CDTF">2015-02-28T08:06:15Z</dcterms:created>
  <dcterms:modified xsi:type="dcterms:W3CDTF">2023-03-14T19:42:41Z</dcterms:modified>
</cp:coreProperties>
</file>