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5" r:id="rId3"/>
    <p:sldId id="316" r:id="rId4"/>
    <p:sldId id="317" r:id="rId5"/>
    <p:sldId id="329" r:id="rId6"/>
    <p:sldId id="311" r:id="rId7"/>
    <p:sldId id="313" r:id="rId8"/>
    <p:sldId id="314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02" r:id="rId20"/>
    <p:sldId id="301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7402" autoAdjust="0"/>
  </p:normalViewPr>
  <p:slideViewPr>
    <p:cSldViewPr>
      <p:cViewPr varScale="1">
        <p:scale>
          <a:sx n="56" d="100"/>
          <a:sy n="5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24/08/1444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86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24/08/1444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6433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إثبات التكافؤ حول المجموعات</a:t>
            </a:r>
          </a:p>
          <a:p>
            <a:pPr eaLnBrk="1" hangingPunct="1"/>
            <a:r>
              <a:rPr lang="ar-SA" dirty="0" smtClean="0"/>
              <a:t>اللغات عبارة عن مجموعة من الجمل ، وقد طلبنا إثبات أن لغتين تم إنشاؤهما بطريقتين مختلفتين متماثلتين.</a:t>
            </a:r>
          </a:p>
          <a:p>
            <a:pPr eaLnBrk="1" hangingPunct="1"/>
            <a:r>
              <a:rPr lang="ar-SA" dirty="0" smtClean="0"/>
              <a:t>ه = واو</a:t>
            </a:r>
          </a:p>
          <a:p>
            <a:pPr eaLnBrk="1" hangingPunct="1"/>
            <a:r>
              <a:rPr lang="ar-SA" dirty="0" smtClean="0"/>
              <a:t>نظرية 1.9: القانون التبادلي للنقابات</a:t>
            </a:r>
          </a:p>
          <a:p>
            <a:pPr eaLnBrk="1" hangingPunct="1"/>
            <a:r>
              <a:rPr lang="ar-SA" dirty="0" smtClean="0"/>
              <a:t>اتحاد مجموعتين </a:t>
            </a:r>
            <a:r>
              <a:rPr lang="en-US" dirty="0" smtClean="0"/>
              <a:t>R </a:t>
            </a:r>
            <a:r>
              <a:rPr lang="ar-SA" dirty="0" smtClean="0"/>
              <a:t>و </a:t>
            </a:r>
            <a:r>
              <a:rPr lang="en-US" dirty="0" smtClean="0"/>
              <a:t>S </a:t>
            </a:r>
            <a:r>
              <a:rPr lang="ar-SA" dirty="0" smtClean="0"/>
              <a:t>في أي من الترتيب ،</a:t>
            </a:r>
          </a:p>
          <a:p>
            <a:pPr eaLnBrk="1" hangingPunct="1"/>
            <a:r>
              <a:rPr lang="ar-SA" dirty="0" smtClean="0"/>
              <a:t>ص ⋃ </a:t>
            </a:r>
            <a:r>
              <a:rPr lang="en-US" dirty="0" smtClean="0"/>
              <a:t>S = S ⋃ R ،</a:t>
            </a:r>
          </a:p>
          <a:p>
            <a:pPr eaLnBrk="1" hangingPunct="1"/>
            <a:r>
              <a:rPr lang="en-US" dirty="0" smtClean="0"/>
              <a:t>E = R ⋃ S ، F = S R</a:t>
            </a:r>
          </a:p>
          <a:p>
            <a:pPr eaLnBrk="1" hangingPunct="1"/>
            <a:r>
              <a:rPr lang="ar-SA" dirty="0" smtClean="0"/>
              <a:t>ه = واو</a:t>
            </a:r>
          </a:p>
          <a:p>
            <a:pPr eaLnBrk="1" hangingPunct="1"/>
            <a:r>
              <a:rPr lang="ar-SA" dirty="0" smtClean="0"/>
              <a:t>دليل على أنه إذا كانت </a:t>
            </a:r>
            <a:r>
              <a:rPr lang="en-US" dirty="0" smtClean="0"/>
              <a:t>x </a:t>
            </a:r>
            <a:r>
              <a:rPr lang="ar-SA" dirty="0" smtClean="0"/>
              <a:t>في </a:t>
            </a:r>
            <a:r>
              <a:rPr lang="en-US" dirty="0" smtClean="0"/>
              <a:t>E </a:t>
            </a:r>
            <a:r>
              <a:rPr lang="ar-SA" dirty="0" smtClean="0"/>
              <a:t>فإن </a:t>
            </a:r>
            <a:r>
              <a:rPr lang="en-US" dirty="0" smtClean="0"/>
              <a:t>x </a:t>
            </a:r>
            <a:r>
              <a:rPr lang="ar-SA" dirty="0" smtClean="0"/>
              <a:t>تكون في </a:t>
            </a:r>
            <a:r>
              <a:rPr lang="en-US" dirty="0" smtClean="0"/>
              <a:t>F.</a:t>
            </a:r>
          </a:p>
          <a:p>
            <a:pPr eaLnBrk="1" hangingPunct="1"/>
            <a:r>
              <a:rPr lang="ar-SA" dirty="0" smtClean="0"/>
              <a:t>دليل على أن المعرف </a:t>
            </a:r>
            <a:r>
              <a:rPr lang="en-US" dirty="0" smtClean="0"/>
              <a:t>x </a:t>
            </a:r>
            <a:r>
              <a:rPr lang="ar-SA" dirty="0" smtClean="0"/>
              <a:t>موجود في </a:t>
            </a:r>
            <a:r>
              <a:rPr lang="en-US" dirty="0" smtClean="0"/>
              <a:t>F </a:t>
            </a:r>
            <a:r>
              <a:rPr lang="ar-SA" dirty="0" smtClean="0"/>
              <a:t>ثم </a:t>
            </a:r>
            <a:r>
              <a:rPr lang="en-US" dirty="0" smtClean="0"/>
              <a:t>x </a:t>
            </a:r>
            <a:r>
              <a:rPr lang="ar-SA" dirty="0" smtClean="0"/>
              <a:t>موجود في </a:t>
            </a:r>
            <a:r>
              <a:rPr lang="en-US" dirty="0" smtClean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النظرية 1.10: قانون توزيع الاتحاد أو التقاطع</a:t>
            </a:r>
          </a:p>
          <a:p>
            <a:pPr eaLnBrk="1" hangingPunct="1"/>
            <a:r>
              <a:rPr lang="en-US" dirty="0" smtClean="0"/>
              <a:t>R ⋃ (S ⋂T) = (R ⋃S) ⋂ (R ⋃ T)</a:t>
            </a:r>
          </a:p>
          <a:p>
            <a:pPr eaLnBrk="1" hangingPunct="1"/>
            <a:r>
              <a:rPr lang="ar-SA" dirty="0" smtClean="0"/>
              <a:t>مجموعتان من التعبير تتضمن:</a:t>
            </a:r>
          </a:p>
          <a:p>
            <a:pPr eaLnBrk="1" hangingPunct="1"/>
            <a:r>
              <a:rPr lang="en-US" dirty="0" smtClean="0"/>
              <a:t>E = R ⋃ (S ⋂T) </a:t>
            </a:r>
            <a:r>
              <a:rPr lang="ar-SA" dirty="0" smtClean="0"/>
              <a:t>و </a:t>
            </a:r>
            <a:r>
              <a:rPr lang="en-US" dirty="0" smtClean="0"/>
              <a:t>F = (R ⋃S) ⋂ (R ⋃ T)</a:t>
            </a:r>
          </a:p>
          <a:p>
            <a:pPr eaLnBrk="1" hangingPunct="1"/>
            <a:r>
              <a:rPr lang="ar-SA" dirty="0" smtClean="0"/>
              <a:t>إذا كان الجزء: افترض أن </a:t>
            </a:r>
            <a:r>
              <a:rPr lang="en-US" dirty="0" smtClean="0"/>
              <a:t>x </a:t>
            </a:r>
            <a:r>
              <a:rPr lang="ar-SA" dirty="0" smtClean="0"/>
              <a:t>موجود في </a:t>
            </a:r>
            <a:r>
              <a:rPr lang="en-US" dirty="0" smtClean="0"/>
              <a:t>E ، </a:t>
            </a:r>
            <a:r>
              <a:rPr lang="ar-SA" dirty="0" smtClean="0"/>
              <a:t>وأظهر أنه في </a:t>
            </a:r>
            <a:r>
              <a:rPr lang="en-US" dirty="0" smtClean="0"/>
              <a:t>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6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3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7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71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1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6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9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6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24/08/1444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66999"/>
          </a:xfrm>
        </p:spPr>
        <p:txBody>
          <a:bodyPr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dirty="0"/>
              <a:t>Automata Theory</a:t>
            </a:r>
            <a:br>
              <a:rPr lang="en-US" dirty="0"/>
            </a:br>
            <a:r>
              <a:rPr lang="en-US" sz="2000" dirty="0"/>
              <a:t>CSCI 3304</a:t>
            </a:r>
            <a:br>
              <a:rPr lang="en-US" sz="2000" dirty="0"/>
            </a:br>
            <a:r>
              <a:rPr lang="en-US" sz="2000" dirty="0"/>
              <a:t>Second Semester 2020-2021</a:t>
            </a:r>
            <a:endParaRPr lang="ar-SA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772400" cy="1199704"/>
          </a:xfrm>
        </p:spPr>
        <p:txBody>
          <a:bodyPr/>
          <a:lstStyle/>
          <a:p>
            <a:pPr algn="ctr"/>
            <a:endParaRPr lang="en-US" dirty="0"/>
          </a:p>
          <a:p>
            <a:pPr algn="ctr" rtl="0"/>
            <a:r>
              <a:rPr lang="en-US" dirty="0"/>
              <a:t>Dr. Basem O. F. Alijla</a:t>
            </a:r>
            <a:endParaRPr lang="ar-SA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" y="76200"/>
            <a:ext cx="2112169" cy="21337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Proving equivalences about 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/>
              <a:t>Languages are set of strings, and we asked to prove that two languages constructed by two different ways are the same.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E = F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Theorem 1.9 : </a:t>
            </a:r>
            <a:r>
              <a:rPr lang="en-US" sz="1800" dirty="0"/>
              <a:t>commutative law of union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/>
              <a:t>The union of two sets R and S in either order,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/>
              <a:t>R ⋃ S = S ⋃ R,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/>
              <a:t>E = R ⋃ S , F = S ⋃ R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/>
              <a:t>E = F</a:t>
            </a:r>
          </a:p>
          <a:p>
            <a:pPr marL="91440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Proof that  if x is in E then x is in F </a:t>
            </a:r>
          </a:p>
          <a:p>
            <a:pPr marL="914400" lvl="1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Proof that id x is in F then x is in E</a:t>
            </a:r>
          </a:p>
        </p:txBody>
      </p:sp>
    </p:spTree>
    <p:extLst>
      <p:ext uri="{BB962C8B-B14F-4D97-AF65-F5344CB8AC3E}">
        <p14:creationId xmlns:p14="http://schemas.microsoft.com/office/powerpoint/2010/main" val="4509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Proving equivalences about 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014471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Theorem 1.10 : </a:t>
            </a:r>
            <a:r>
              <a:rPr lang="en-US" sz="1800" dirty="0"/>
              <a:t>distribution law of union or intersection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1800" b="1" dirty="0"/>
              <a:t>R  ⋃ ( S ⋂T ) = (R ⋃S ) ⋂(R ⋃ T )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dirty="0"/>
              <a:t>Two sets of expression involves : 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1800" b="1" dirty="0"/>
              <a:t>E =  R  ⋃ ( S ⋂T ) and F = (R ⋃S ) ⋂(R ⋃ T )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If part : Assume x is in E , and show it is in F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13330"/>
              </p:ext>
            </p:extLst>
          </p:nvPr>
        </p:nvGraphicFramePr>
        <p:xfrm>
          <a:off x="718539" y="3433916"/>
          <a:ext cx="80772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93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2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Justification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Statement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Given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/>
                        <a:t>X is in </a:t>
                      </a:r>
                      <a:r>
                        <a:rPr lang="en-US" sz="1800" b="0" dirty="0"/>
                        <a:t>R  ⋃ ( S ⋂T ) </a:t>
                      </a:r>
                      <a:r>
                        <a:rPr lang="en-US" b="0" dirty="0"/>
                        <a:t> 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By 1 and intersection</a:t>
                      </a:r>
                      <a:r>
                        <a:rPr lang="en-US" baseline="0" dirty="0"/>
                        <a:t> 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X is in R or x is in </a:t>
                      </a:r>
                      <a:r>
                        <a:rPr lang="en-US" sz="1800" b="0" dirty="0"/>
                        <a:t>S ⋂T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2 and intersection</a:t>
                      </a:r>
                      <a:r>
                        <a:rPr lang="en-US" baseline="0" dirty="0"/>
                        <a:t> 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X is in R or x is in both </a:t>
                      </a:r>
                      <a:r>
                        <a:rPr lang="en-US" sz="1800" b="0" dirty="0"/>
                        <a:t>S and 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3 and union </a:t>
                      </a:r>
                      <a:r>
                        <a:rPr lang="en-US" baseline="0" dirty="0"/>
                        <a:t>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⋃ S 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3 and union </a:t>
                      </a:r>
                      <a:r>
                        <a:rPr lang="en-US" baseline="0" dirty="0"/>
                        <a:t>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⋃ T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4 , 5 and  intersection</a:t>
                      </a:r>
                      <a:r>
                        <a:rPr lang="en-US" baseline="0" dirty="0"/>
                        <a:t> 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(</a:t>
                      </a:r>
                      <a:r>
                        <a:rPr lang="en-US" sz="1800" b="0" dirty="0"/>
                        <a:t>R ⋃ S ) ⋂ (R ⋃ T)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0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Proving equivalences about 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014471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Only-If part 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1800" b="1" dirty="0"/>
              <a:t>E =  R  ⋃ ( S ⋂T ) and F = (R ⋃S ) ⋂(R ⋃ T ) 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Assume x is in F , and show it is in 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33011"/>
              </p:ext>
            </p:extLst>
          </p:nvPr>
        </p:nvGraphicFramePr>
        <p:xfrm>
          <a:off x="457200" y="2859531"/>
          <a:ext cx="8479632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90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0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Justification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Statement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Given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(</a:t>
                      </a:r>
                      <a:r>
                        <a:rPr lang="en-US" sz="1800" b="0" dirty="0"/>
                        <a:t>R ⋃ S ) ⋂ (R ⋃ T)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By 1 and intersection</a:t>
                      </a:r>
                      <a:r>
                        <a:rPr lang="en-US" baseline="0" dirty="0"/>
                        <a:t> 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⋃ S 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1 and intersection</a:t>
                      </a:r>
                      <a:r>
                        <a:rPr lang="en-US" baseline="0" dirty="0"/>
                        <a:t> 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⋃ T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2, 3 and reasoning about  union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or x is in both S and T 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4 and intersection</a:t>
                      </a:r>
                      <a:r>
                        <a:rPr lang="en-US" baseline="0" dirty="0"/>
                        <a:t> 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or x is in S ⋂ T 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5 and  union </a:t>
                      </a:r>
                      <a:r>
                        <a:rPr lang="en-US" baseline="0" dirty="0"/>
                        <a:t>def.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is</a:t>
                      </a:r>
                      <a:r>
                        <a:rPr lang="en-US" baseline="0" dirty="0"/>
                        <a:t> </a:t>
                      </a:r>
                      <a:r>
                        <a:rPr lang="en-US" b="0" baseline="0" dirty="0"/>
                        <a:t>in </a:t>
                      </a:r>
                      <a:r>
                        <a:rPr lang="en-US" sz="1800" b="0" dirty="0"/>
                        <a:t>R ⋃ (S ⋂  T)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The contrapositive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200" b="1" dirty="0"/>
              <a:t>The</a:t>
            </a:r>
            <a:r>
              <a:rPr lang="en-US" sz="1800" b="1" dirty="0"/>
              <a:t> </a:t>
            </a:r>
            <a:r>
              <a:rPr lang="en-US" sz="2200" b="1" dirty="0"/>
              <a:t>contrapositive of statement 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7030A0"/>
                </a:solidFill>
              </a:rPr>
              <a:t>if H then C is if not C then not H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200" dirty="0"/>
              <a:t>Two are either true or false , prove either one to prove the other.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200" b="1" dirty="0"/>
              <a:t>Four cases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1800" dirty="0"/>
              <a:t>H and C are both true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H true and C false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1800" dirty="0"/>
              <a:t>C true and H false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1800" dirty="0"/>
              <a:t>H and C are both false</a:t>
            </a:r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9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The contrapositive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800100" lvl="1" indent="-342900" algn="l" rtl="0"/>
            <a:r>
              <a:rPr lang="en-US" sz="2200" dirty="0"/>
              <a:t>If-then : if H then C</a:t>
            </a:r>
          </a:p>
          <a:p>
            <a:pPr marL="457200" lvl="1" indent="0" algn="l" rtl="0">
              <a:buNone/>
            </a:pPr>
            <a:endParaRPr lang="en-US" sz="2200" dirty="0"/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200" dirty="0"/>
              <a:t>There is one way to make an if-then statement false, </a:t>
            </a:r>
            <a:r>
              <a:rPr lang="en-US" sz="2200" dirty="0">
                <a:solidFill>
                  <a:srgbClr val="FF0000"/>
                </a:solidFill>
              </a:rPr>
              <a:t>hypothesis must be true and conclusion false (case 2)</a:t>
            </a:r>
          </a:p>
          <a:p>
            <a:pPr marL="457200" lvl="1" indent="0" algn="l" rtl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800100" lvl="1" indent="-342900" algn="l" rtl="0"/>
            <a:r>
              <a:rPr lang="en-US" sz="2200" dirty="0"/>
              <a:t>Contrapositive: if not C then not H</a:t>
            </a:r>
          </a:p>
          <a:p>
            <a:pPr marL="800100" lvl="1" indent="-342900" algn="l" rtl="0"/>
            <a:endParaRPr lang="en-US" sz="2200" dirty="0"/>
          </a:p>
          <a:p>
            <a:pPr marL="800100" lvl="1" indent="-342900" algn="l" rtl="0"/>
            <a:r>
              <a:rPr lang="en-US" sz="2200" dirty="0"/>
              <a:t>Statement to be false, (</a:t>
            </a:r>
            <a:r>
              <a:rPr lang="en-US" sz="2200" dirty="0">
                <a:solidFill>
                  <a:srgbClr val="FF0000"/>
                </a:solidFill>
              </a:rPr>
              <a:t>not C) must be true  </a:t>
            </a:r>
          </a:p>
          <a:p>
            <a:pPr marL="800100" lvl="1" indent="-342900" algn="l" rtl="0"/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/>
              <a:t>, and (</a:t>
            </a:r>
            <a:r>
              <a:rPr lang="en-US" sz="2200" dirty="0">
                <a:solidFill>
                  <a:srgbClr val="FF0000"/>
                </a:solidFill>
              </a:rPr>
              <a:t>not H)  must be false</a:t>
            </a:r>
          </a:p>
          <a:p>
            <a:pPr marL="800100" lvl="1" indent="-342900" algn="l" rtl="0"/>
            <a:r>
              <a:rPr lang="en-US" sz="2200" dirty="0"/>
              <a:t>This is only in case 2 </a:t>
            </a:r>
          </a:p>
        </p:txBody>
      </p:sp>
    </p:spTree>
    <p:extLst>
      <p:ext uri="{BB962C8B-B14F-4D97-AF65-F5344CB8AC3E}">
        <p14:creationId xmlns:p14="http://schemas.microsoft.com/office/powerpoint/2010/main" val="5366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Counterexample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8264"/>
            <a:ext cx="8229600" cy="5029200"/>
          </a:xfrm>
        </p:spPr>
        <p:txBody>
          <a:bodyPr>
            <a:normAutofit/>
          </a:bodyPr>
          <a:lstStyle/>
          <a:p>
            <a:pPr marL="800100" lvl="1" indent="-342900" algn="l" rtl="0">
              <a:lnSpc>
                <a:spcPct val="150000"/>
              </a:lnSpc>
            </a:pPr>
            <a:r>
              <a:rPr lang="en-US" sz="2200" dirty="0"/>
              <a:t>Try to prove the theorem, and if we cannot , try to prove its statement is false.</a:t>
            </a:r>
          </a:p>
          <a:p>
            <a:pPr marL="800100" lvl="1" indent="-342900" algn="ctr" rtl="0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Theorem and observation </a:t>
            </a:r>
          </a:p>
          <a:p>
            <a:pPr marL="694944" lvl="2" indent="0" algn="l" rtl="0">
              <a:lnSpc>
                <a:spcPct val="150000"/>
              </a:lnSpc>
              <a:buNone/>
            </a:pPr>
            <a:r>
              <a:rPr lang="en-US" sz="2000" dirty="0"/>
              <a:t>Theorems are statement about infinite number of cases.</a:t>
            </a:r>
          </a:p>
          <a:p>
            <a:pPr marL="694944" lvl="2" indent="0" algn="l" rtl="0">
              <a:lnSpc>
                <a:spcPct val="150000"/>
              </a:lnSpc>
              <a:buNone/>
            </a:pPr>
            <a:r>
              <a:rPr lang="en-US" sz="2000" dirty="0"/>
              <a:t>It is sufficiently to show that alleged theorem is false in any one case in order to show it is not a theorem.</a:t>
            </a:r>
          </a:p>
          <a:p>
            <a:pPr marL="694944" lvl="2" indent="0" algn="l" rtl="0">
              <a:lnSpc>
                <a:spcPct val="150000"/>
              </a:lnSpc>
              <a:buNone/>
            </a:pPr>
            <a:r>
              <a:rPr lang="en-US" sz="2000" dirty="0"/>
              <a:t>Easer to prove that it is not a theorem that to prove it is a theorem </a:t>
            </a:r>
          </a:p>
        </p:txBody>
      </p:sp>
    </p:spTree>
    <p:extLst>
      <p:ext uri="{BB962C8B-B14F-4D97-AF65-F5344CB8AC3E}">
        <p14:creationId xmlns:p14="http://schemas.microsoft.com/office/powerpoint/2010/main" val="15561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Counterexample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8264"/>
            <a:ext cx="8229600" cy="5029200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Alleged theorem 1.13.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/>
              <a:t>All primes are prime ( if integer x is prime then x is odd ).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Disproof: the integer 2 is prime, but it is even.</a:t>
            </a:r>
          </a:p>
          <a:p>
            <a:pPr marL="800100" lvl="1" indent="-342900" algn="l" rtl="0">
              <a:lnSpc>
                <a:spcPct val="150000"/>
              </a:lnSpc>
            </a:pPr>
            <a:r>
              <a:rPr lang="en-US" sz="2000" dirty="0"/>
              <a:t>a, and b are positive integer, a mod b is reminder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/>
              <a:t>		r = a mod b  [0- b-1],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/>
              <a:t>		a = q * b + r for some integer q.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endParaRPr lang="en-US" sz="2000" dirty="0"/>
          </a:p>
          <a:p>
            <a:pPr marL="800100" lvl="1" indent="-342900" algn="l" rtl="0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9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Counterexample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8264"/>
            <a:ext cx="8229600" cy="5029200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Alleged theorem 1.14.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/>
              <a:t>There is no pair of integer a and b such that: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a mod b = b mod a </a:t>
            </a:r>
          </a:p>
          <a:p>
            <a:pPr marL="800100" lvl="1" indent="-342900" algn="l" rtl="0"/>
            <a:r>
              <a:rPr lang="en-US" sz="2000" dirty="0"/>
              <a:t>Case 1 : a &lt;b </a:t>
            </a:r>
          </a:p>
          <a:p>
            <a:pPr marL="800100" lvl="1" indent="-342900" algn="l" rtl="0"/>
            <a:r>
              <a:rPr lang="en-US" sz="2000" dirty="0"/>
              <a:t>Case 2 : b &lt; a </a:t>
            </a:r>
          </a:p>
          <a:p>
            <a:pPr marL="800100" lvl="1" indent="-342900" algn="l" rtl="0"/>
            <a:r>
              <a:rPr lang="en-US" sz="2000" dirty="0"/>
              <a:t>Case 3 : a = b </a:t>
            </a:r>
          </a:p>
          <a:p>
            <a:pPr marL="800100" lvl="1" indent="-342900" algn="l" rtl="0"/>
            <a:r>
              <a:rPr lang="en-US" sz="2000" b="1" dirty="0">
                <a:solidFill>
                  <a:srgbClr val="FF0000"/>
                </a:solidFill>
              </a:rPr>
              <a:t>Disproof.</a:t>
            </a:r>
          </a:p>
          <a:p>
            <a:pPr marL="457200" lvl="1" indent="0" algn="l" rtl="0">
              <a:buNone/>
            </a:pPr>
            <a:r>
              <a:rPr lang="en-US" sz="2000" dirty="0"/>
              <a:t>( a &lt; b), then a mod b = a, q =0, r = a = 0 * b + a</a:t>
            </a:r>
          </a:p>
          <a:p>
            <a:pPr marL="457200" lvl="1" indent="0" algn="l" rtl="0">
              <a:buNone/>
            </a:pPr>
            <a:r>
              <a:rPr lang="en-US" sz="2000" dirty="0"/>
              <a:t>(a&gt; b ),  b mod a &lt; a [0 - a-1], 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a mod b &lt; b mod a  So it </a:t>
            </a:r>
            <a:r>
              <a:rPr lang="en-US" sz="2000" dirty="0"/>
              <a:t>is impossible a mod b = b mod a  </a:t>
            </a:r>
          </a:p>
          <a:p>
            <a:pPr marL="457200" lvl="1" indent="0" algn="l" rtl="0">
              <a:buNone/>
            </a:pPr>
            <a:r>
              <a:rPr lang="en-US" sz="2000" dirty="0"/>
              <a:t>Case 3</a:t>
            </a:r>
            <a:r>
              <a:rPr lang="en-US" sz="2000" dirty="0">
                <a:solidFill>
                  <a:srgbClr val="FF0000"/>
                </a:solidFill>
              </a:rPr>
              <a:t> : a = b, </a:t>
            </a:r>
          </a:p>
          <a:p>
            <a:pPr marL="457200" lvl="1" indent="0" algn="ctr" rtl="0">
              <a:buNone/>
            </a:pPr>
            <a:r>
              <a:rPr lang="en-US" sz="2000" dirty="0">
                <a:solidFill>
                  <a:srgbClr val="FF0000"/>
                </a:solidFill>
              </a:rPr>
              <a:t>x mod x = 0 for any x, then a mod b = b mod a </a:t>
            </a:r>
          </a:p>
        </p:txBody>
      </p:sp>
    </p:spTree>
    <p:extLst>
      <p:ext uri="{BB962C8B-B14F-4D97-AF65-F5344CB8AC3E}">
        <p14:creationId xmlns:p14="http://schemas.microsoft.com/office/powerpoint/2010/main" val="21048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Counterexample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8264"/>
            <a:ext cx="8229600" cy="5029200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Alleged theorem 1.15. 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/>
              <a:t>There is no pair of integer a and b such that:</a:t>
            </a:r>
          </a:p>
          <a:p>
            <a:pPr marL="457200" lvl="1" indent="0" algn="ctr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a mod b = b mod a  </a:t>
            </a:r>
            <a:r>
              <a:rPr lang="en-US" sz="2000" dirty="0" err="1"/>
              <a:t>iff</a:t>
            </a:r>
            <a:r>
              <a:rPr lang="en-US" sz="2000" dirty="0"/>
              <a:t> a = b</a:t>
            </a:r>
          </a:p>
          <a:p>
            <a:pPr marL="800100" lvl="1" indent="-342900" algn="l" rtl="0"/>
            <a:r>
              <a:rPr lang="en-US" sz="2000" dirty="0"/>
              <a:t>If part: </a:t>
            </a:r>
          </a:p>
          <a:p>
            <a:pPr marL="457200" lvl="1" indent="0" algn="ctr" rtl="0">
              <a:buNone/>
            </a:pPr>
            <a:r>
              <a:rPr lang="en-US" sz="2000" dirty="0"/>
              <a:t>a = b then x mod x = 0</a:t>
            </a:r>
          </a:p>
          <a:p>
            <a:pPr marL="800100" lvl="1" indent="-342900" algn="l" rtl="0"/>
            <a:r>
              <a:rPr lang="en-US" sz="2000" dirty="0"/>
              <a:t>Only if part : </a:t>
            </a:r>
          </a:p>
          <a:p>
            <a:pPr marL="457200" lvl="1" indent="0" algn="ctr" rtl="0">
              <a:buNone/>
            </a:pPr>
            <a:r>
              <a:rPr lang="en-US" sz="2000" dirty="0"/>
              <a:t>a mod b = b mod a </a:t>
            </a:r>
          </a:p>
          <a:p>
            <a:pPr marL="457200" lvl="1" indent="0" algn="l" rtl="0">
              <a:buNone/>
            </a:pPr>
            <a:r>
              <a:rPr lang="en-US" sz="2000" dirty="0"/>
              <a:t>Proof by contradiction:</a:t>
            </a:r>
          </a:p>
          <a:p>
            <a:pPr marL="457200" lvl="1" indent="0" algn="l" rtl="0">
              <a:buNone/>
            </a:pPr>
            <a:r>
              <a:rPr lang="en-US" sz="2000" dirty="0"/>
              <a:t>a ≠ b </a:t>
            </a:r>
          </a:p>
          <a:p>
            <a:pPr marL="457200" lvl="1" indent="0" algn="l" rtl="0">
              <a:buNone/>
            </a:pPr>
            <a:r>
              <a:rPr lang="en-US" sz="2000" dirty="0"/>
              <a:t>a &lt; b , a mod b = a</a:t>
            </a:r>
          </a:p>
          <a:p>
            <a:pPr marL="457200" lvl="1" indent="0" algn="l" rtl="0">
              <a:buNone/>
            </a:pPr>
            <a:r>
              <a:rPr lang="en-US" sz="2000" dirty="0"/>
              <a:t>b &lt; a , b mod a &lt; a</a:t>
            </a:r>
          </a:p>
        </p:txBody>
      </p:sp>
    </p:spTree>
    <p:extLst>
      <p:ext uri="{BB962C8B-B14F-4D97-AF65-F5344CB8AC3E}">
        <p14:creationId xmlns:p14="http://schemas.microsoft.com/office/powerpoint/2010/main" val="41949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0" eaLnBrk="1" hangingPunct="1"/>
            <a:r>
              <a:rPr lang="en-US" dirty="0"/>
              <a:t>The 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284264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Reduction of definitions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200" dirty="0"/>
              <a:t>Convert the terms in the hypothesis to their definition 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A set </a:t>
            </a:r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dirty="0"/>
              <a:t> is </a:t>
            </a:r>
            <a:r>
              <a:rPr lang="en-US" sz="2200" u="sng" dirty="0">
                <a:solidFill>
                  <a:srgbClr val="FF0000"/>
                </a:solidFill>
              </a:rPr>
              <a:t>finite</a:t>
            </a:r>
            <a:r>
              <a:rPr lang="en-US" sz="2200" dirty="0"/>
              <a:t>, if there exist an integer </a:t>
            </a:r>
            <a:r>
              <a:rPr lang="en-US" sz="2200" dirty="0">
                <a:solidFill>
                  <a:srgbClr val="FF0000"/>
                </a:solidFill>
              </a:rPr>
              <a:t>n </a:t>
            </a:r>
            <a:r>
              <a:rPr lang="en-US" sz="2200" dirty="0"/>
              <a:t>such that </a:t>
            </a:r>
            <a:r>
              <a:rPr lang="en-US" sz="2200" dirty="0">
                <a:solidFill>
                  <a:srgbClr val="FF0000"/>
                </a:solidFill>
              </a:rPr>
              <a:t>S has </a:t>
            </a:r>
            <a:r>
              <a:rPr lang="en-US" sz="2200" dirty="0"/>
              <a:t>exactly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 elements </a:t>
            </a: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000" dirty="0"/>
              <a:t>|| S || = n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If S and T are both subsets of some set U ,  T is the complement of S with respect to U</a:t>
            </a: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000" dirty="0"/>
              <a:t>S⋃T = U</a:t>
            </a: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000" dirty="0"/>
              <a:t>S⋂ T = ∅</a:t>
            </a:r>
          </a:p>
        </p:txBody>
      </p:sp>
    </p:spTree>
    <p:extLst>
      <p:ext uri="{BB962C8B-B14F-4D97-AF65-F5344CB8AC3E}">
        <p14:creationId xmlns:p14="http://schemas.microsoft.com/office/powerpoint/2010/main" val="28994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6F795F6D-478D-4DC4-BD78-EA57388555B7}" type="slidenum">
              <a:rPr lang="en-US" smtClean="0"/>
              <a:pPr algn="l" rtl="0"/>
              <a:t>20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9731" y="457200"/>
            <a:ext cx="7793037" cy="1143000"/>
          </a:xfrm>
        </p:spPr>
        <p:txBody>
          <a:bodyPr/>
          <a:lstStyle/>
          <a:p>
            <a:pPr rtl="0" eaLnBrk="1" hangingPunct="1"/>
            <a:r>
              <a:rPr lang="en-US" dirty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16488" y="1644650"/>
            <a:ext cx="138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 dirty="0"/>
              <a:t>Or “</a:t>
            </a:r>
            <a:r>
              <a:rPr lang="en-US" sz="1800" b="1" dirty="0">
                <a:solidFill>
                  <a:schemeClr val="hlink"/>
                </a:solidFill>
              </a:rPr>
              <a:t>words</a:t>
            </a:r>
            <a:r>
              <a:rPr lang="en-US" sz="1800" dirty="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62000" y="1949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5791200"/>
            <a:ext cx="33185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000" dirty="0"/>
              <a:t>Image source: Nowak et al. Nature, </a:t>
            </a:r>
            <a:r>
              <a:rPr lang="en-US" sz="1000" dirty="0" err="1"/>
              <a:t>vol</a:t>
            </a:r>
            <a:r>
              <a:rPr lang="en-US" sz="1000" dirty="0"/>
              <a:t>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837272" y="1546225"/>
            <a:ext cx="3810000" cy="4114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z="2000" u="sng" dirty="0"/>
              <a:t>Languages</a:t>
            </a:r>
            <a:r>
              <a:rPr lang="en-US" sz="2000" dirty="0"/>
              <a:t>: “</a:t>
            </a:r>
            <a:r>
              <a:rPr lang="en-US" sz="2000" i="1" dirty="0"/>
              <a:t>A language is a collection of sentences of finite length all constructed from a finite alphabet of symbols</a:t>
            </a:r>
            <a:r>
              <a:rPr lang="en-US" sz="2000" dirty="0"/>
              <a:t>”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000" u="sng" dirty="0"/>
              <a:t>Grammars</a:t>
            </a:r>
            <a:r>
              <a:rPr lang="en-US" sz="2000" dirty="0"/>
              <a:t>: “</a:t>
            </a:r>
            <a:r>
              <a:rPr lang="en-US" sz="2000" i="1" dirty="0"/>
              <a:t>A grammar can be regarded as a device that enumerates the sentences of a language</a:t>
            </a:r>
            <a:r>
              <a:rPr lang="en-US" sz="2000" dirty="0"/>
              <a:t>” - nothing more, nothing less</a:t>
            </a:r>
          </a:p>
          <a:p>
            <a:pPr algn="l" rtl="0" eaLnBrk="1" hangingPunct="1">
              <a:lnSpc>
                <a:spcPct val="90000"/>
              </a:lnSpc>
            </a:pPr>
            <a:endParaRPr lang="en-US" sz="2000" dirty="0"/>
          </a:p>
          <a:p>
            <a:pPr algn="l" rtl="0" eaLnBrk="1" hangingPunct="1">
              <a:lnSpc>
                <a:spcPct val="90000"/>
              </a:lnSpc>
            </a:pPr>
            <a:r>
              <a:rPr lang="en-US" sz="2000" i="1" dirty="0"/>
              <a:t>N. Chomsky, Information and Control, Vol 2, 1959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01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2521CBDE-8449-4783-9EB6-EBCC8C81D6BA}" type="slidenum">
              <a:rPr lang="en-US" smtClean="0"/>
              <a:pPr algn="l" rtl="0"/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400" i="1" dirty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We use the symbol ∑ (sigma) to denote an alphabet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Examples: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Binary: ∑ = {0,1}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All lower case letters: ∑ = {</a:t>
            </a:r>
            <a:r>
              <a:rPr lang="en-US" sz="2400" dirty="0" err="1"/>
              <a:t>a,b,c,..z</a:t>
            </a:r>
            <a:r>
              <a:rPr lang="en-US" sz="2400" dirty="0"/>
              <a:t>}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Alphanumeric: ∑ = {a-z, A-Z, 0-9}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DNA molecule letters: ∑ = {</a:t>
            </a:r>
            <a:r>
              <a:rPr lang="en-US" sz="2400" dirty="0" err="1"/>
              <a:t>a,c,g,t</a:t>
            </a:r>
            <a:r>
              <a:rPr lang="en-US" sz="2400" dirty="0"/>
              <a:t>}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131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1157CD3-E432-46B6-AA34-B3112B8D41EC}" type="slidenum">
              <a:rPr lang="en-US" smtClean="0"/>
              <a:pPr algn="l" rtl="0"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b="1" i="1" dirty="0"/>
              <a:t>Empty string is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 (or “epsilon”)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/>
              <a:t>Length of a string </a:t>
            </a:r>
            <a:r>
              <a:rPr lang="en-US" sz="2800" i="1" dirty="0"/>
              <a:t>w,</a:t>
            </a:r>
            <a:r>
              <a:rPr lang="en-US" sz="2800" dirty="0"/>
              <a:t> denoted by “|</a:t>
            </a:r>
            <a:r>
              <a:rPr lang="en-US" sz="2800" i="1" dirty="0"/>
              <a:t>w</a:t>
            </a:r>
            <a:r>
              <a:rPr lang="en-US" sz="2800" dirty="0"/>
              <a:t>|”, is equal to the </a:t>
            </a:r>
            <a:r>
              <a:rPr lang="en-US" sz="2400" i="1" dirty="0"/>
              <a:t>number of (non-</a:t>
            </a:r>
            <a:r>
              <a:rPr lang="en-US" sz="2400" dirty="0">
                <a:sym typeface="Symbol" pitchFamily="28" charset="2"/>
              </a:rPr>
              <a:t> </a:t>
            </a:r>
            <a:r>
              <a:rPr lang="en-US" sz="2400" i="1" dirty="0"/>
              <a:t>) characters in the string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000" i="1" dirty="0"/>
              <a:t>E.g., x = 010100  		|x| = 6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000" i="1" dirty="0"/>
              <a:t>x = 01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00</a:t>
            </a:r>
            <a:r>
              <a:rPr lang="en-US" sz="2000" dirty="0">
                <a:sym typeface="Symbol" pitchFamily="28" charset="2"/>
              </a:rPr>
              <a:t> 		</a:t>
            </a:r>
            <a:r>
              <a:rPr lang="en-US" sz="2000" i="1" dirty="0"/>
              <a:t>|x| = ?</a:t>
            </a:r>
          </a:p>
          <a:p>
            <a:pPr marL="342900" lvl="1" indent="-342900" algn="l" rtl="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/>
          </a:p>
          <a:p>
            <a:pPr marL="342900" lvl="1" indent="-342900" algn="l" rtl="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/>
              <a:t>xy</a:t>
            </a:r>
            <a:r>
              <a:rPr lang="en-US" sz="2400" i="1" dirty="0"/>
              <a:t> = concatenation</a:t>
            </a:r>
            <a:r>
              <a:rPr lang="en-US" sz="2400" dirty="0"/>
              <a:t> of two strings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endParaRPr lang="en-US" sz="2400" dirty="0"/>
          </a:p>
          <a:p>
            <a:pPr algn="l" rtl="0" eaLnBrk="1" hangingPunct="1">
              <a:lnSpc>
                <a:spcPct val="90000"/>
              </a:lnSpc>
              <a:defRPr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86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36B8F02-228C-4290-B7BB-604365F68F50}" type="slidenum">
              <a:rPr lang="en-US" smtClean="0"/>
              <a:pPr algn="l" rtl="0"/>
              <a:t>23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Let ∑ be an alphabet.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sz="2400"/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i="1" baseline="30000"/>
              <a:t>k</a:t>
            </a:r>
            <a:r>
              <a:rPr lang="en-US" sz="2400"/>
              <a:t> = the set of all strings of length </a:t>
            </a:r>
            <a:r>
              <a:rPr lang="en-US" sz="2400" i="1"/>
              <a:t>k</a:t>
            </a:r>
            <a:r>
              <a:rPr lang="en-US" sz="2400"/>
              <a:t> 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sz="2400"/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/>
              <a:t>∑* = ∑</a:t>
            </a:r>
            <a:r>
              <a:rPr lang="en-US" sz="2400" i="1" baseline="30000"/>
              <a:t>0</a:t>
            </a:r>
            <a:r>
              <a:rPr lang="en-US" sz="2400"/>
              <a:t> U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…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sz="2400"/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baseline="30000"/>
              <a:t>+</a:t>
            </a:r>
            <a:r>
              <a:rPr lang="en-US" sz="2400"/>
              <a:t> =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∑</a:t>
            </a:r>
            <a:r>
              <a:rPr lang="en-US" sz="2400" i="1" baseline="30000"/>
              <a:t>3</a:t>
            </a:r>
            <a:r>
              <a:rPr lang="en-US" sz="2400"/>
              <a:t> U …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0170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6F14E12-5682-48F9-A911-06E1559961EF}" type="slidenum">
              <a:rPr lang="en-US" smtClean="0"/>
              <a:pPr algn="l" rtl="0"/>
              <a:t>24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>
                <a:solidFill>
                  <a:srgbClr val="FF0000"/>
                </a:solidFill>
              </a:rPr>
              <a:t>∑*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/>
              <a:t>Examples:</a:t>
            </a:r>
            <a:endParaRPr lang="en-US" sz="2000" dirty="0"/>
          </a:p>
          <a:p>
            <a:pPr marL="914400" lvl="1" indent="-457200" algn="l" rtl="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</a:t>
            </a:r>
            <a:r>
              <a:rPr lang="en-US" sz="2000" dirty="0"/>
              <a:t> language of </a:t>
            </a:r>
            <a:r>
              <a:rPr lang="en-US" sz="2000" u="sng" dirty="0"/>
              <a:t>all strings consisting of </a:t>
            </a:r>
            <a:r>
              <a:rPr lang="en-US" sz="2000" i="1" u="sng" dirty="0"/>
              <a:t>n </a:t>
            </a:r>
            <a:r>
              <a:rPr lang="en-US" sz="2000" u="sng" dirty="0"/>
              <a:t>0’s followed by </a:t>
            </a:r>
            <a:r>
              <a:rPr lang="en-US" sz="2000" i="1" u="sng" dirty="0"/>
              <a:t>n</a:t>
            </a:r>
            <a:r>
              <a:rPr lang="en-US" sz="2000" u="sng" dirty="0"/>
              <a:t> 1’s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L = </a:t>
            </a:r>
            <a:r>
              <a:rPr lang="en-US" sz="2000" dirty="0">
                <a:solidFill>
                  <a:srgbClr val="002060"/>
                </a:solidFill>
              </a:rPr>
              <a:t>{</a:t>
            </a:r>
            <a:r>
              <a:rPr lang="en-US" sz="2000" dirty="0">
                <a:solidFill>
                  <a:srgbClr val="002060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rgbClr val="002060"/>
                </a:solidFill>
              </a:rPr>
              <a:t>, 01, 0011, 000111,…}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 </a:t>
            </a:r>
            <a:r>
              <a:rPr lang="en-US" sz="2000" dirty="0"/>
              <a:t>language of </a:t>
            </a:r>
            <a:r>
              <a:rPr lang="en-US" sz="2000" u="sng" dirty="0"/>
              <a:t>all strings of with equal number of 0’s and 1’s</a:t>
            </a:r>
            <a:r>
              <a:rPr lang="en-US" sz="2000" dirty="0"/>
              <a:t>: 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		L = </a:t>
            </a:r>
            <a:r>
              <a:rPr lang="en-US" sz="2000" dirty="0">
                <a:solidFill>
                  <a:srgbClr val="002060"/>
                </a:solidFill>
              </a:rPr>
              <a:t>{</a:t>
            </a:r>
            <a:r>
              <a:rPr lang="en-US" sz="2000" dirty="0">
                <a:solidFill>
                  <a:srgbClr val="002060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rgbClr val="002060"/>
                </a:solidFill>
              </a:rPr>
              <a:t>, 01, 10, 0011, 1100, 0101, 1010, 1001,…}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/>
              <a:t>Definition:	Ø denotes the Empty language</a:t>
            </a:r>
          </a:p>
          <a:p>
            <a:pPr algn="l" rtl="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000" dirty="0"/>
              <a:t>Let L = 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/>
              <a:t>}; Is L=Ø?	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5726668"/>
            <a:ext cx="53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09600" y="48006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4495800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solidFill>
                  <a:srgbClr val="FF0000"/>
                </a:solidFill>
              </a:rPr>
              <a:t>Canonical ordering of strings in the language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895600" y="44958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73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" grpId="0" animBg="1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90C25EB8-0EEA-47CA-BC40-D8494AE5821F}" type="slidenum">
              <a:rPr lang="en-US" smtClean="0"/>
              <a:pPr algn="l" rtl="0"/>
              <a:t>25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Font typeface="Wingdings" pitchFamily="28" charset="2"/>
              <a:buNone/>
            </a:pPr>
            <a:r>
              <a:rPr lang="en-US" i="1" dirty="0">
                <a:solidFill>
                  <a:srgbClr val="FF0000"/>
                </a:solidFill>
              </a:rPr>
              <a:t>Given a string w </a:t>
            </a:r>
            <a:r>
              <a:rPr lang="en-US" i="1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L.</a:t>
            </a:r>
          </a:p>
          <a:p>
            <a:pPr algn="l" rtl="0" eaLnBrk="1" hangingPunct="1">
              <a:buFont typeface="Wingdings" pitchFamily="28" charset="2"/>
              <a:buNone/>
            </a:pPr>
            <a:endParaRPr lang="en-US" i="1" dirty="0">
              <a:solidFill>
                <a:schemeClr val="bg2"/>
              </a:solidFill>
            </a:endParaRPr>
          </a:p>
          <a:p>
            <a:pPr algn="l" rtl="0" eaLnBrk="1" hangingPunct="1">
              <a:buFont typeface="Wingdings" pitchFamily="28" charset="2"/>
              <a:buNone/>
            </a:pPr>
            <a:r>
              <a:rPr lang="en-US" u="sng" dirty="0"/>
              <a:t>Example:</a:t>
            </a:r>
          </a:p>
          <a:p>
            <a:pPr algn="l" rtl="0" eaLnBrk="1" hangingPunct="1">
              <a:buFont typeface="Wingdings" pitchFamily="28" charset="2"/>
              <a:buNone/>
            </a:pPr>
            <a:r>
              <a:rPr lang="en-US" dirty="0"/>
              <a:t>	Let w = 100011</a:t>
            </a:r>
          </a:p>
          <a:p>
            <a:pPr algn="l" rtl="0" eaLnBrk="1" hangingPunct="1">
              <a:buFont typeface="Wingdings" pitchFamily="28" charset="2"/>
              <a:buNone/>
            </a:pPr>
            <a:r>
              <a:rPr lang="en-US" dirty="0"/>
              <a:t>	Q) Is w </a:t>
            </a:r>
            <a:r>
              <a:rPr lang="en-US" dirty="0">
                <a:sym typeface="Symbol" pitchFamily="28" charset="2"/>
              </a:rPr>
              <a:t> the language of strings with equal number of 0s and 1s?</a:t>
            </a:r>
            <a:endParaRPr lang="en-US" dirty="0"/>
          </a:p>
          <a:p>
            <a:pPr algn="l" rtl="0" eaLnBrk="1" hangingPunct="1">
              <a:buFont typeface="Wingdings" pitchFamily="28" charset="2"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Reduction of definitions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200" b="1" dirty="0"/>
              <a:t>Theorem 1.5 :</a:t>
            </a:r>
          </a:p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000" dirty="0"/>
              <a:t>	</a:t>
            </a:r>
            <a:r>
              <a:rPr lang="en-US" sz="2200" dirty="0"/>
              <a:t>If </a:t>
            </a:r>
            <a:r>
              <a:rPr lang="en-US" sz="2200" dirty="0">
                <a:solidFill>
                  <a:srgbClr val="FF0000"/>
                </a:solidFill>
              </a:rPr>
              <a:t>S is </a:t>
            </a:r>
            <a:r>
              <a:rPr lang="en-US" sz="2200">
                <a:solidFill>
                  <a:srgbClr val="FF0000"/>
                </a:solidFill>
              </a:rPr>
              <a:t>finite subset </a:t>
            </a:r>
            <a:r>
              <a:rPr lang="en-US" sz="2200" dirty="0"/>
              <a:t>, of some </a:t>
            </a:r>
            <a:r>
              <a:rPr lang="en-US" sz="2200" dirty="0">
                <a:solidFill>
                  <a:srgbClr val="FF0000"/>
                </a:solidFill>
              </a:rPr>
              <a:t>infinite set U </a:t>
            </a:r>
            <a:r>
              <a:rPr lang="en-US" sz="2200" dirty="0"/>
              <a:t>, and T be complement of S then </a:t>
            </a:r>
            <a:r>
              <a:rPr lang="en-US" sz="2200" dirty="0">
                <a:solidFill>
                  <a:srgbClr val="FF0000"/>
                </a:solidFill>
              </a:rPr>
              <a:t>T is infinite </a:t>
            </a: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Proof </a:t>
            </a: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ctr" rtl="0" eaLnBrk="1" hangingPunct="1">
              <a:lnSpc>
                <a:spcPct val="150000"/>
              </a:lnSpc>
              <a:buFont typeface="Wingdings" pitchFamily="28" charset="2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6437"/>
              </p:ext>
            </p:extLst>
          </p:nvPr>
        </p:nvGraphicFramePr>
        <p:xfrm>
          <a:off x="781050" y="3962400"/>
          <a:ext cx="7581900" cy="187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41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9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New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Original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dirty="0"/>
                        <a:t>There is an integer n such that ||S|| = 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dirty="0"/>
                        <a:t>S is finite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dirty="0"/>
                        <a:t>For no integer p is ||U||</a:t>
                      </a:r>
                      <a:r>
                        <a:rPr lang="en-US" baseline="0" dirty="0"/>
                        <a:t> = p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dirty="0"/>
                        <a:t>U is infinite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lang="en-US" sz="1800" dirty="0"/>
                        <a:t>S⋃T = U and S⋂ T = 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dirty="0"/>
                        <a:t>T is the complement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Proof by contradiction: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200" dirty="0"/>
              <a:t>Assume the conclusion is false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Prove the opposite of one of the given statement of hypothesis 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It is impossible for all part of the hypothesis to be true and for conclusion to be true and for conclusion to be false at the same time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The conclusion is true whenever the hypothesis is true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Proof by contradiction: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200" b="1" dirty="0"/>
              <a:t>Opposite the Conclusion : 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T is finite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|| T|| = m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Given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 is finite 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||S|| = n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 T is the complement of 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S⋃T = U and S⋂ T = ∅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||U|| = n + m element of U , since n + m is  an integer , then U is</a:t>
            </a:r>
            <a:endParaRPr lang="en-US" sz="2200" dirty="0">
              <a:solidFill>
                <a:srgbClr val="FF0000"/>
              </a:solidFill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</a:rPr>
              <a:t> finite contradict the given that U is infinite </a:t>
            </a:r>
          </a:p>
        </p:txBody>
      </p:sp>
    </p:spTree>
    <p:extLst>
      <p:ext uri="{BB962C8B-B14F-4D97-AF65-F5344CB8AC3E}">
        <p14:creationId xmlns:p14="http://schemas.microsoft.com/office/powerpoint/2010/main" val="13478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hangingPunct="1"/>
            <a:r>
              <a:rPr lang="en-US" sz="3600" dirty="0"/>
              <a:t>Different ways of saying the same thing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60400" indent="-660400" algn="l" rtl="0" eaLnBrk="1" hangingPunct="1">
                  <a:lnSpc>
                    <a:spcPct val="150000"/>
                  </a:lnSpc>
                </a:pPr>
                <a:r>
                  <a:rPr lang="en-US" dirty="0"/>
                  <a:t>“</a:t>
                </a:r>
                <a:r>
                  <a:rPr lang="en-US" sz="2800" i="1" dirty="0"/>
                  <a:t>If</a:t>
                </a:r>
                <a:r>
                  <a:rPr lang="en-US" sz="2800" dirty="0"/>
                  <a:t> H </a:t>
                </a:r>
                <a:r>
                  <a:rPr lang="en-US" sz="2800" i="1" dirty="0"/>
                  <a:t>then </a:t>
                </a:r>
                <a:r>
                  <a:rPr lang="en-US" sz="2800" dirty="0"/>
                  <a:t>C”:</a:t>
                </a:r>
              </a:p>
              <a:p>
                <a:pPr marL="1035050" lvl="1" indent="-577850" algn="l" rtl="0" eaLnBrk="1" hangingPunct="1">
                  <a:lnSpc>
                    <a:spcPct val="150000"/>
                  </a:lnSpc>
                  <a:buFont typeface="Arial" charset="0"/>
                  <a:buAutoNum type="romanLcPeriod"/>
                </a:pPr>
                <a:r>
                  <a:rPr lang="en-US" sz="2400" dirty="0"/>
                  <a:t>H </a:t>
                </a:r>
                <a:r>
                  <a:rPr lang="en-US" sz="2400" i="1" dirty="0"/>
                  <a:t>implies</a:t>
                </a:r>
                <a:r>
                  <a:rPr lang="en-US" sz="2400" dirty="0"/>
                  <a:t> C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e.g., x≥ 4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1035050" lvl="1" indent="-577850" algn="l" rtl="0">
                  <a:lnSpc>
                    <a:spcPct val="150000"/>
                  </a:lnSpc>
                  <a:buFont typeface="Arial" charset="0"/>
                  <a:buAutoNum type="romanLcPeriod"/>
                </a:pPr>
                <a:r>
                  <a:rPr lang="en-US" sz="2400" i="1" dirty="0"/>
                  <a:t>H </a:t>
                </a:r>
                <a:r>
                  <a:rPr lang="en-US" sz="2400" i="1" dirty="0">
                    <a:sym typeface="Wingdings" panose="05000000000000000000" pitchFamily="2" charset="2"/>
                  </a:rPr>
                  <a:t></a:t>
                </a:r>
                <a:r>
                  <a:rPr lang="en-US" sz="2400" i="1" dirty="0"/>
                  <a:t> C</a:t>
                </a:r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FF0000"/>
                    </a:solidFill>
                  </a:rPr>
                  <a:t>e.g., x≥ 4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1035050" lvl="1" indent="-577850" algn="l" rtl="0">
                  <a:lnSpc>
                    <a:spcPct val="150000"/>
                  </a:lnSpc>
                  <a:buFont typeface="Arial" charset="0"/>
                  <a:buAutoNum type="romanLcPeriod"/>
                </a:pPr>
                <a:r>
                  <a:rPr lang="en-US" sz="2400" dirty="0"/>
                  <a:t>C </a:t>
                </a:r>
                <a:r>
                  <a:rPr lang="en-US" sz="2400" i="1" dirty="0"/>
                  <a:t>if </a:t>
                </a:r>
                <a:r>
                  <a:rPr lang="en-US" sz="2400" dirty="0"/>
                  <a:t>H 	</a:t>
                </a:r>
                <a:r>
                  <a:rPr lang="en-US" sz="2400" dirty="0">
                    <a:solidFill>
                      <a:srgbClr val="FF0000"/>
                    </a:solidFill>
                  </a:rPr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if x≥ 4</a:t>
                </a:r>
              </a:p>
              <a:p>
                <a:pPr marL="1035050" lvl="1" indent="-577850" algn="l" rtl="0">
                  <a:lnSpc>
                    <a:spcPct val="150000"/>
                  </a:lnSpc>
                  <a:buFont typeface="Arial" charset="0"/>
                  <a:buAutoNum type="romanLcPeriod"/>
                </a:pPr>
                <a:r>
                  <a:rPr lang="en-US" sz="2400" dirty="0"/>
                  <a:t>H </a:t>
                </a:r>
                <a:r>
                  <a:rPr lang="en-US" sz="2400" i="1" dirty="0"/>
                  <a:t>only if</a:t>
                </a:r>
                <a:r>
                  <a:rPr lang="en-US" sz="2400" dirty="0"/>
                  <a:t> C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e.g., x≥ 4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nly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1035050" lvl="1" indent="-577850" algn="l" rtl="0" eaLnBrk="1" hangingPunct="1">
                  <a:lnSpc>
                    <a:spcPct val="150000"/>
                  </a:lnSpc>
                  <a:buFont typeface="Arial" charset="0"/>
                  <a:buAutoNum type="romanLcPeriod"/>
                </a:pPr>
                <a:r>
                  <a:rPr lang="en-US" sz="2400" i="1" dirty="0"/>
                  <a:t>Whenever </a:t>
                </a:r>
                <a:r>
                  <a:rPr lang="en-US" sz="2400" dirty="0"/>
                  <a:t>H </a:t>
                </a:r>
                <a:r>
                  <a:rPr lang="en-US" sz="2400" i="1" dirty="0"/>
                  <a:t>holds</a:t>
                </a:r>
                <a:r>
                  <a:rPr lang="en-US" sz="2400" dirty="0"/>
                  <a:t>, C </a:t>
                </a:r>
                <a:r>
                  <a:rPr lang="en-US" sz="2400" i="1" dirty="0"/>
                  <a:t>follows</a:t>
                </a:r>
              </a:p>
              <a:p>
                <a:pPr marL="457200" lvl="1" indent="0" algn="ctr" rtl="0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Whenever  x≥ 4 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olds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𝑓𝑜𝑙𝑙𝑜𝑤𝑠</m:t>
                    </m:r>
                  </m:oMath>
                </a14:m>
                <a:endParaRPr lang="en-US" i="1" dirty="0"/>
              </a:p>
              <a:p>
                <a:pPr marL="660400" indent="-660400" eaLnBrk="1" hangingPunct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“If-and-Only-If”</a:t>
            </a:r>
            <a:r>
              <a:rPr lang="en-US" sz="3200" dirty="0"/>
              <a:t> statements</a:t>
            </a:r>
            <a:endParaRPr lang="en-US" sz="36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</a:pPr>
            <a:r>
              <a:rPr lang="en-US" sz="2200" b="1" dirty="0"/>
              <a:t>“A if and only if B”  	(A &lt;--&gt; B)</a:t>
            </a:r>
          </a:p>
          <a:p>
            <a:pPr lvl="1" algn="l" rtl="0">
              <a:lnSpc>
                <a:spcPct val="150000"/>
              </a:lnSpc>
            </a:pPr>
            <a:r>
              <a:rPr lang="en-US" sz="2200" i="1" dirty="0"/>
              <a:t>(if part)</a:t>
            </a:r>
            <a:r>
              <a:rPr lang="en-US" sz="2200" dirty="0"/>
              <a:t> if B then A  	( &lt;= )</a:t>
            </a:r>
          </a:p>
          <a:p>
            <a:pPr lvl="1" algn="l" rtl="0">
              <a:lnSpc>
                <a:spcPct val="150000"/>
              </a:lnSpc>
            </a:pPr>
            <a:r>
              <a:rPr lang="en-US" sz="2200" i="1" dirty="0"/>
              <a:t>(only if part)</a:t>
            </a:r>
            <a:r>
              <a:rPr lang="en-US" sz="2200" dirty="0"/>
              <a:t> A only if B 	( =&gt; )</a:t>
            </a:r>
            <a:br>
              <a:rPr lang="en-US" sz="2200" dirty="0"/>
            </a:br>
            <a:r>
              <a:rPr lang="en-US" sz="2200" dirty="0"/>
              <a:t>			(same as “if A then B”)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“If and only if” is abbreviated as “</a:t>
            </a:r>
            <a:r>
              <a:rPr lang="en-US" sz="2200" dirty="0" err="1"/>
              <a:t>iff</a:t>
            </a:r>
            <a:r>
              <a:rPr lang="en-US" sz="2200" dirty="0"/>
              <a:t>”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/>
              <a:t>i.e., “A </a:t>
            </a:r>
            <a:r>
              <a:rPr lang="en-US" sz="2200" dirty="0" err="1"/>
              <a:t>iff</a:t>
            </a:r>
            <a:r>
              <a:rPr lang="en-US" sz="2200" dirty="0"/>
              <a:t> B”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/>
              <a:t>If part : “if B then A “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/>
              <a:t>Only-if part : “if A then B”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You have to prove the both direction</a:t>
            </a:r>
          </a:p>
          <a:p>
            <a:pPr marL="1035050" lvl="1" indent="-577850" eaLnBrk="1" hangingPunct="1">
              <a:lnSpc>
                <a:spcPct val="150000"/>
              </a:lnSpc>
              <a:buFont typeface="Arial" charset="0"/>
              <a:buAutoNum type="romanLcPeriod"/>
            </a:pPr>
            <a:endParaRPr lang="en-US" sz="2200" i="1" dirty="0"/>
          </a:p>
          <a:p>
            <a:pPr marL="660400" indent="-660400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“If-and-Only-If”</a:t>
            </a:r>
            <a:r>
              <a:rPr lang="en-US" sz="3200" dirty="0"/>
              <a:t> statements </a:t>
            </a:r>
            <a:r>
              <a:rPr lang="en-US" sz="2000" dirty="0">
                <a:solidFill>
                  <a:srgbClr val="FF0000"/>
                </a:solidFill>
              </a:rPr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algn="l" rtl="0">
                  <a:lnSpc>
                    <a:spcPct val="150000"/>
                  </a:lnSpc>
                </a:pPr>
                <a:r>
                  <a:rPr lang="en-US" sz="2200" u="sng" dirty="0"/>
                  <a:t>Example:</a:t>
                </a:r>
                <a:endParaRPr lang="en-US" sz="2200" dirty="0"/>
              </a:p>
              <a:p>
                <a:pPr lvl="1" algn="l" rtl="0">
                  <a:lnSpc>
                    <a:spcPct val="150000"/>
                  </a:lnSpc>
                </a:pPr>
                <a:r>
                  <a:rPr lang="en-US" sz="2200" u="sng" dirty="0"/>
                  <a:t>Theorem1.7 :</a:t>
                </a:r>
                <a:r>
                  <a:rPr lang="en-US" sz="2200" dirty="0">
                    <a:solidFill>
                      <a:schemeClr val="hlink"/>
                    </a:solidFill>
                  </a:rPr>
                  <a:t> </a:t>
                </a:r>
                <a:r>
                  <a:rPr lang="en-US" sz="2200" i="1" dirty="0">
                    <a:solidFill>
                      <a:schemeClr val="hlink"/>
                    </a:solidFill>
                  </a:rPr>
                  <a:t>Let x be a real number. </a:t>
                </a:r>
              </a:p>
              <a:p>
                <a:pPr marL="393192" lvl="1" indent="0" algn="l" rtl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200" i="1" smtClean="0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chemeClr val="hlin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200" i="1" smtClean="0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i="1" u="sng" dirty="0">
                    <a:solidFill>
                      <a:schemeClr val="hlink"/>
                    </a:solidFill>
                  </a:rPr>
                  <a:t> if and only if</a:t>
                </a:r>
                <a:r>
                  <a:rPr lang="en-US" sz="2200" i="1" dirty="0">
                    <a:solidFill>
                      <a:schemeClr val="hlink"/>
                    </a:solidFill>
                  </a:rPr>
                  <a:t> x is an integer.</a:t>
                </a:r>
                <a:endParaRPr lang="en-US" sz="2200" dirty="0"/>
              </a:p>
              <a:p>
                <a:pPr algn="l" rtl="0">
                  <a:lnSpc>
                    <a:spcPct val="150000"/>
                  </a:lnSpc>
                </a:pPr>
                <a:r>
                  <a:rPr lang="en-US" sz="2200" dirty="0"/>
                  <a:t>Proofs for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have two parts </a:t>
                </a:r>
              </a:p>
              <a:p>
                <a:pPr lvl="1" algn="l" rtl="0">
                  <a:lnSpc>
                    <a:spcPct val="150000"/>
                  </a:lnSpc>
                </a:pPr>
                <a:r>
                  <a:rPr lang="en-US" sz="2200" b="1" dirty="0"/>
                  <a:t>“if part” : assume x is an integer then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200" b="1" dirty="0"/>
              </a:p>
              <a:p>
                <a:pPr lvl="1" algn="l" rtl="0">
                  <a:lnSpc>
                    <a:spcPct val="150000"/>
                  </a:lnSpc>
                </a:pPr>
                <a:r>
                  <a:rPr lang="en-US" sz="2200" b="1" dirty="0"/>
                  <a:t>“only if part”: assume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/>
                  <a:t>then x is an integer then</a:t>
                </a:r>
              </a:p>
            </p:txBody>
          </p:sp>
        </mc:Choice>
        <mc:Fallback xmlns=""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i="1" dirty="0"/>
              <a:t>“If-and-Only-If”</a:t>
            </a:r>
            <a:r>
              <a:rPr lang="en-US" sz="3200" dirty="0"/>
              <a:t> statements </a:t>
            </a:r>
            <a:r>
              <a:rPr lang="en-US" sz="2000" dirty="0">
                <a:solidFill>
                  <a:srgbClr val="FF0000"/>
                </a:solidFill>
              </a:rPr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lvl="1" indent="0" algn="ctr" rtl="0">
                  <a:lnSpc>
                    <a:spcPct val="90000"/>
                  </a:lnSpc>
                  <a:buNone/>
                </a:pPr>
                <a:r>
                  <a:rPr lang="en-US" i="1" dirty="0"/>
                  <a:t>Proof</a:t>
                </a:r>
              </a:p>
              <a:p>
                <a:pPr marL="457200" lvl="1" indent="0" algn="l" rtl="0">
                  <a:lnSpc>
                    <a:spcPct val="150000"/>
                  </a:lnSpc>
                  <a:buNone/>
                </a:pPr>
                <a:r>
                  <a:rPr lang="en-US" i="1" dirty="0">
                    <a:solidFill>
                      <a:srgbClr val="FF0000"/>
                    </a:solidFill>
                  </a:rPr>
                  <a:t>Only-if part :  </a:t>
                </a:r>
              </a:p>
              <a:p>
                <a:pPr marL="457200" lvl="1" indent="0" algn="l" rtl="0">
                  <a:lnSpc>
                    <a:spcPct val="150000"/>
                  </a:lnSpc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hlin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and try proof x is an integer</a:t>
                </a:r>
              </a:p>
              <a:p>
                <a:pPr marL="660400" indent="-660400" algn="l"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660400" indent="-660400" algn="l" rtl="0">
                  <a:lnSpc>
                    <a:spcPct val="150000"/>
                  </a:lnSpc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hlin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then substitute the  floor for the celling</a:t>
                </a:r>
              </a:p>
              <a:p>
                <a:pPr marL="660400" indent="-660400" algn="l"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thus both are hold So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= x 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457200" lvl="1" indent="0" algn="l" rtl="0">
                  <a:lnSpc>
                    <a:spcPct val="150000"/>
                  </a:lnSpc>
                  <a:buNone/>
                </a:pPr>
                <a:r>
                  <a:rPr lang="en-US" i="1" dirty="0"/>
                  <a:t>If-part</a:t>
                </a:r>
                <a:r>
                  <a:rPr lang="en-US" sz="1800" dirty="0"/>
                  <a:t>”</a:t>
                </a:r>
              </a:p>
              <a:p>
                <a:pPr marL="457200" lvl="1" indent="0" algn="l" rtl="0">
                  <a:lnSpc>
                    <a:spcPct val="150000"/>
                  </a:lnSpc>
                  <a:buNone/>
                </a:pPr>
                <a:r>
                  <a:rPr lang="en-US" dirty="0"/>
                  <a:t>Assume x is an integer , prof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hlin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dirty="0">
                  <a:solidFill>
                    <a:schemeClr val="hlink"/>
                  </a:solidFill>
                </a:endParaRPr>
              </a:p>
              <a:p>
                <a:pPr marL="457200" lvl="1" indent="0" algn="l" rtl="0">
                  <a:lnSpc>
                    <a:spcPct val="150000"/>
                  </a:lnSpc>
                  <a:buNone/>
                </a:pPr>
                <a:r>
                  <a:rPr lang="en-US" dirty="0"/>
                  <a:t>When x is integer, then both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hlink"/>
                    </a:solidFill>
                  </a:rPr>
                  <a:t> ,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hlin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are equal to x</a:t>
                </a:r>
              </a:p>
            </p:txBody>
          </p:sp>
        </mc:Choice>
        <mc:Fallback xmlns=""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22" t="-242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5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7872</TotalTime>
  <Words>2186</Words>
  <Application>Microsoft Office PowerPoint</Application>
  <PresentationFormat>عرض على الشاشة (3:4)‏</PresentationFormat>
  <Paragraphs>357</Paragraphs>
  <Slides>25</Slides>
  <Notes>25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6" baseType="lpstr">
      <vt:lpstr>Concourse</vt:lpstr>
      <vt:lpstr>Automata Theory CSCI 3304 Second Semester 2020-2021</vt:lpstr>
      <vt:lpstr>Reduction of definitions</vt:lpstr>
      <vt:lpstr>Reduction of definitions</vt:lpstr>
      <vt:lpstr>Proof by contradiction:</vt:lpstr>
      <vt:lpstr>Proof by contradiction:</vt:lpstr>
      <vt:lpstr>Different ways of saying the same thing </vt:lpstr>
      <vt:lpstr>“If-and-Only-If” statements</vt:lpstr>
      <vt:lpstr>“If-and-Only-If” statements (cont.)</vt:lpstr>
      <vt:lpstr>“If-and-Only-If” statements (cont.)</vt:lpstr>
      <vt:lpstr>Proving equivalences about sets</vt:lpstr>
      <vt:lpstr>Proving equivalences about sets</vt:lpstr>
      <vt:lpstr>Proving equivalences about sets</vt:lpstr>
      <vt:lpstr>The contrapositive</vt:lpstr>
      <vt:lpstr>The contrapositive</vt:lpstr>
      <vt:lpstr>Counterexample </vt:lpstr>
      <vt:lpstr>Counterexample </vt:lpstr>
      <vt:lpstr>Counterexample </vt:lpstr>
      <vt:lpstr>Counterexample </vt:lpstr>
      <vt:lpstr>The Central Concepts of Automata Theory</vt:lpstr>
      <vt:lpstr>Languages &amp; Grammars</vt:lpstr>
      <vt:lpstr>Alphabet</vt:lpstr>
      <vt:lpstr>Strings</vt:lpstr>
      <vt:lpstr>Powers of an alphabet </vt:lpstr>
      <vt:lpstr>Languages</vt:lpstr>
      <vt:lpstr>The Membership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pc</cp:lastModifiedBy>
  <cp:revision>199</cp:revision>
  <dcterms:created xsi:type="dcterms:W3CDTF">2015-02-28T08:06:15Z</dcterms:created>
  <dcterms:modified xsi:type="dcterms:W3CDTF">2023-03-16T18:31:48Z</dcterms:modified>
</cp:coreProperties>
</file>