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84" r:id="rId1"/>
  </p:sldMasterIdLst>
  <p:notesMasterIdLst>
    <p:notesMasterId r:id="rId22"/>
  </p:notesMasterIdLst>
  <p:handoutMasterIdLst>
    <p:handoutMasterId r:id="rId23"/>
  </p:handoutMasterIdLst>
  <p:sldIdLst>
    <p:sldId id="259" r:id="rId2"/>
    <p:sldId id="312" r:id="rId3"/>
    <p:sldId id="265" r:id="rId4"/>
    <p:sldId id="267" r:id="rId5"/>
    <p:sldId id="318" r:id="rId6"/>
    <p:sldId id="268" r:id="rId7"/>
    <p:sldId id="313" r:id="rId8"/>
    <p:sldId id="270" r:id="rId9"/>
    <p:sldId id="273" r:id="rId10"/>
    <p:sldId id="269" r:id="rId11"/>
    <p:sldId id="275" r:id="rId12"/>
    <p:sldId id="277" r:id="rId13"/>
    <p:sldId id="314" r:id="rId14"/>
    <p:sldId id="276" r:id="rId15"/>
    <p:sldId id="325" r:id="rId16"/>
    <p:sldId id="326" r:id="rId17"/>
    <p:sldId id="327" r:id="rId18"/>
    <p:sldId id="328" r:id="rId19"/>
    <p:sldId id="284" r:id="rId20"/>
    <p:sldId id="283" r:id="rId21"/>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55" autoAdjust="0"/>
    <p:restoredTop sz="94660"/>
  </p:normalViewPr>
  <p:slideViewPr>
    <p:cSldViewPr>
      <p:cViewPr varScale="1">
        <p:scale>
          <a:sx n="65" d="100"/>
          <a:sy n="65" d="100"/>
        </p:scale>
        <p:origin x="1512" y="60"/>
      </p:cViewPr>
      <p:guideLst>
        <p:guide orient="horz" pos="2160"/>
        <p:guide pos="2880"/>
      </p:guideLst>
    </p:cSldViewPr>
  </p:slideViewPr>
  <p:notesTextViewPr>
    <p:cViewPr>
      <p:scale>
        <a:sx n="3" d="2"/>
        <a:sy n="3" d="2"/>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09A33C75-4550-45C3-AA2D-3CABAA65A6A5}" type="datetimeFigureOut">
              <a:rPr lang="ar-SA" smtClean="0"/>
              <a:pPr/>
              <a:t>28/07/1442</a:t>
            </a:fld>
            <a:endParaRPr lang="ar-SA"/>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6204CF84-92C5-47C4-8D78-4F735955AC26}" type="slidenum">
              <a:rPr lang="ar-SA" smtClean="0"/>
              <a:pPr/>
              <a:t>‹#›</a:t>
            </a:fld>
            <a:endParaRPr lang="ar-SA"/>
          </a:p>
        </p:txBody>
      </p:sp>
    </p:spTree>
    <p:extLst>
      <p:ext uri="{BB962C8B-B14F-4D97-AF65-F5344CB8AC3E}">
        <p14:creationId xmlns:p14="http://schemas.microsoft.com/office/powerpoint/2010/main" val="2637057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C36B2A9-A204-4CD3-BE49-F3E75BDEA974}" type="datetimeFigureOut">
              <a:rPr lang="ar-SA" smtClean="0"/>
              <a:pPr/>
              <a:t>28/07/1442</a:t>
            </a:fld>
            <a:endParaRPr lang="ar-S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B72DE61-2235-4DA5-8023-D02B7396EDAC}" type="slidenum">
              <a:rPr lang="ar-SA" smtClean="0"/>
              <a:pPr/>
              <a:t>‹#›</a:t>
            </a:fld>
            <a:endParaRPr lang="ar-SA"/>
          </a:p>
        </p:txBody>
      </p:sp>
    </p:spTree>
    <p:extLst>
      <p:ext uri="{BB962C8B-B14F-4D97-AF65-F5344CB8AC3E}">
        <p14:creationId xmlns:p14="http://schemas.microsoft.com/office/powerpoint/2010/main" val="141873566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a:t>Cpt S 317: Spring 2009</a:t>
            </a:r>
          </a:p>
        </p:txBody>
      </p:sp>
      <p:sp>
        <p:nvSpPr>
          <p:cNvPr id="46083" name="Rectangle 6"/>
          <p:cNvSpPr>
            <a:spLocks noGrp="1" noChangeArrowheads="1"/>
          </p:cNvSpPr>
          <p:nvPr>
            <p:ph type="ftr" sz="quarter" idx="4"/>
          </p:nvPr>
        </p:nvSpPr>
        <p:spPr>
          <a:noFill/>
        </p:spPr>
        <p:txBody>
          <a:bodyPr/>
          <a:lstStyle/>
          <a:p>
            <a:r>
              <a:rPr lang="en-US"/>
              <a:t>School of EECS, WSU</a:t>
            </a:r>
          </a:p>
        </p:txBody>
      </p:sp>
      <p:sp>
        <p:nvSpPr>
          <p:cNvPr id="46084" name="Rectangle 7"/>
          <p:cNvSpPr>
            <a:spLocks noGrp="1" noChangeArrowheads="1"/>
          </p:cNvSpPr>
          <p:nvPr>
            <p:ph type="sldNum" sz="quarter" idx="5"/>
          </p:nvPr>
        </p:nvSpPr>
        <p:spPr>
          <a:noFill/>
        </p:spPr>
        <p:txBody>
          <a:bodyPr/>
          <a:lstStyle/>
          <a:p>
            <a:fld id="{B727D1A9-095E-4C53-814A-53143943BB8E}" type="slidenum">
              <a:rPr lang="en-US" smtClean="0"/>
              <a:pPr/>
              <a:t>2</a:t>
            </a:fld>
            <a:endParaRPr lang="en-US"/>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6161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a:t>Cpt S 317: Spring 2009</a:t>
            </a:r>
          </a:p>
        </p:txBody>
      </p:sp>
      <p:sp>
        <p:nvSpPr>
          <p:cNvPr id="51203" name="Rectangle 6"/>
          <p:cNvSpPr>
            <a:spLocks noGrp="1" noChangeArrowheads="1"/>
          </p:cNvSpPr>
          <p:nvPr>
            <p:ph type="ftr" sz="quarter" idx="4"/>
          </p:nvPr>
        </p:nvSpPr>
        <p:spPr>
          <a:noFill/>
        </p:spPr>
        <p:txBody>
          <a:bodyPr/>
          <a:lstStyle/>
          <a:p>
            <a:r>
              <a:rPr lang="en-US"/>
              <a:t>School of EECS, WSU</a:t>
            </a:r>
          </a:p>
        </p:txBody>
      </p:sp>
      <p:sp>
        <p:nvSpPr>
          <p:cNvPr id="51204" name="Rectangle 7"/>
          <p:cNvSpPr>
            <a:spLocks noGrp="1" noChangeArrowheads="1"/>
          </p:cNvSpPr>
          <p:nvPr>
            <p:ph type="sldNum" sz="quarter" idx="5"/>
          </p:nvPr>
        </p:nvSpPr>
        <p:spPr>
          <a:noFill/>
        </p:spPr>
        <p:txBody>
          <a:bodyPr/>
          <a:lstStyle/>
          <a:p>
            <a:fld id="{21EB050F-742E-4A1C-8F49-3136A43E3C92}" type="slidenum">
              <a:rPr lang="en-US" smtClean="0"/>
              <a:pPr/>
              <a:t>11</a:t>
            </a:fld>
            <a:endParaRPr lang="en-US"/>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4089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t>Cpt S 317: Spring 2009</a:t>
            </a:r>
          </a:p>
        </p:txBody>
      </p:sp>
      <p:sp>
        <p:nvSpPr>
          <p:cNvPr id="52227" name="Rectangle 6"/>
          <p:cNvSpPr>
            <a:spLocks noGrp="1" noChangeArrowheads="1"/>
          </p:cNvSpPr>
          <p:nvPr>
            <p:ph type="ftr" sz="quarter" idx="4"/>
          </p:nvPr>
        </p:nvSpPr>
        <p:spPr>
          <a:noFill/>
        </p:spPr>
        <p:txBody>
          <a:bodyPr/>
          <a:lstStyle/>
          <a:p>
            <a:r>
              <a:rPr lang="en-US"/>
              <a:t>School of EECS, WSU</a:t>
            </a:r>
          </a:p>
        </p:txBody>
      </p:sp>
      <p:sp>
        <p:nvSpPr>
          <p:cNvPr id="52228" name="Rectangle 7"/>
          <p:cNvSpPr>
            <a:spLocks noGrp="1" noChangeArrowheads="1"/>
          </p:cNvSpPr>
          <p:nvPr>
            <p:ph type="sldNum" sz="quarter" idx="5"/>
          </p:nvPr>
        </p:nvSpPr>
        <p:spPr>
          <a:noFill/>
        </p:spPr>
        <p:txBody>
          <a:bodyPr/>
          <a:lstStyle/>
          <a:p>
            <a:fld id="{5E6A4F93-4378-48BC-AECB-1571F67AE20F}" type="slidenum">
              <a:rPr lang="en-US" smtClean="0"/>
              <a:pPr/>
              <a:t>12</a:t>
            </a:fld>
            <a:endParaRPr lang="en-US"/>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114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t>Cpt S 317: Spring 2009</a:t>
            </a:r>
          </a:p>
        </p:txBody>
      </p:sp>
      <p:sp>
        <p:nvSpPr>
          <p:cNvPr id="52227" name="Rectangle 6"/>
          <p:cNvSpPr>
            <a:spLocks noGrp="1" noChangeArrowheads="1"/>
          </p:cNvSpPr>
          <p:nvPr>
            <p:ph type="ftr" sz="quarter" idx="4"/>
          </p:nvPr>
        </p:nvSpPr>
        <p:spPr>
          <a:noFill/>
        </p:spPr>
        <p:txBody>
          <a:bodyPr/>
          <a:lstStyle/>
          <a:p>
            <a:r>
              <a:rPr lang="en-US"/>
              <a:t>School of EECS, WSU</a:t>
            </a:r>
          </a:p>
        </p:txBody>
      </p:sp>
      <p:sp>
        <p:nvSpPr>
          <p:cNvPr id="52228" name="Rectangle 7"/>
          <p:cNvSpPr>
            <a:spLocks noGrp="1" noChangeArrowheads="1"/>
          </p:cNvSpPr>
          <p:nvPr>
            <p:ph type="sldNum" sz="quarter" idx="5"/>
          </p:nvPr>
        </p:nvSpPr>
        <p:spPr>
          <a:noFill/>
        </p:spPr>
        <p:txBody>
          <a:bodyPr/>
          <a:lstStyle/>
          <a:p>
            <a:fld id="{5E6A4F93-4378-48BC-AECB-1571F67AE20F}" type="slidenum">
              <a:rPr lang="en-US" smtClean="0"/>
              <a:pPr/>
              <a:t>13</a:t>
            </a:fld>
            <a:endParaRPr lang="en-US"/>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0027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t>Cpt S 317: Spring 2009</a:t>
            </a:r>
          </a:p>
        </p:txBody>
      </p:sp>
      <p:sp>
        <p:nvSpPr>
          <p:cNvPr id="52227" name="Rectangle 6"/>
          <p:cNvSpPr>
            <a:spLocks noGrp="1" noChangeArrowheads="1"/>
          </p:cNvSpPr>
          <p:nvPr>
            <p:ph type="ftr" sz="quarter" idx="4"/>
          </p:nvPr>
        </p:nvSpPr>
        <p:spPr>
          <a:noFill/>
        </p:spPr>
        <p:txBody>
          <a:bodyPr/>
          <a:lstStyle/>
          <a:p>
            <a:r>
              <a:rPr lang="en-US"/>
              <a:t>School of EECS, WSU</a:t>
            </a:r>
          </a:p>
        </p:txBody>
      </p:sp>
      <p:sp>
        <p:nvSpPr>
          <p:cNvPr id="52228" name="Rectangle 7"/>
          <p:cNvSpPr>
            <a:spLocks noGrp="1" noChangeArrowheads="1"/>
          </p:cNvSpPr>
          <p:nvPr>
            <p:ph type="sldNum" sz="quarter" idx="5"/>
          </p:nvPr>
        </p:nvSpPr>
        <p:spPr>
          <a:noFill/>
        </p:spPr>
        <p:txBody>
          <a:bodyPr/>
          <a:lstStyle/>
          <a:p>
            <a:fld id="{5E6A4F93-4378-48BC-AECB-1571F67AE20F}" type="slidenum">
              <a:rPr lang="en-US" smtClean="0"/>
              <a:pPr/>
              <a:t>14</a:t>
            </a:fld>
            <a:endParaRPr lang="en-US"/>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31254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a:t>Cpt S 317: Spring 2009</a:t>
            </a:r>
          </a:p>
        </p:txBody>
      </p:sp>
      <p:sp>
        <p:nvSpPr>
          <p:cNvPr id="54275" name="Rectangle 6"/>
          <p:cNvSpPr>
            <a:spLocks noGrp="1" noChangeArrowheads="1"/>
          </p:cNvSpPr>
          <p:nvPr>
            <p:ph type="ftr" sz="quarter" idx="4"/>
          </p:nvPr>
        </p:nvSpPr>
        <p:spPr>
          <a:noFill/>
        </p:spPr>
        <p:txBody>
          <a:bodyPr/>
          <a:lstStyle/>
          <a:p>
            <a:r>
              <a:rPr lang="en-US"/>
              <a:t>School of EECS, WSU</a:t>
            </a:r>
          </a:p>
        </p:txBody>
      </p:sp>
      <p:sp>
        <p:nvSpPr>
          <p:cNvPr id="54276" name="Rectangle 7"/>
          <p:cNvSpPr>
            <a:spLocks noGrp="1" noChangeArrowheads="1"/>
          </p:cNvSpPr>
          <p:nvPr>
            <p:ph type="sldNum" sz="quarter" idx="5"/>
          </p:nvPr>
        </p:nvSpPr>
        <p:spPr>
          <a:noFill/>
        </p:spPr>
        <p:txBody>
          <a:bodyPr/>
          <a:lstStyle/>
          <a:p>
            <a:fld id="{63939011-DB21-46B9-BC2F-6A39352E1CEF}" type="slidenum">
              <a:rPr lang="en-US" smtClean="0"/>
              <a:pPr/>
              <a:t>19</a:t>
            </a:fld>
            <a:endParaRPr lang="en-US"/>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63168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t>Cpt S 317: Spring 2009</a:t>
            </a:r>
          </a:p>
        </p:txBody>
      </p:sp>
      <p:sp>
        <p:nvSpPr>
          <p:cNvPr id="52227" name="Rectangle 6"/>
          <p:cNvSpPr>
            <a:spLocks noGrp="1" noChangeArrowheads="1"/>
          </p:cNvSpPr>
          <p:nvPr>
            <p:ph type="ftr" sz="quarter" idx="4"/>
          </p:nvPr>
        </p:nvSpPr>
        <p:spPr>
          <a:noFill/>
        </p:spPr>
        <p:txBody>
          <a:bodyPr/>
          <a:lstStyle/>
          <a:p>
            <a:r>
              <a:rPr lang="en-US"/>
              <a:t>School of EECS, WSU</a:t>
            </a:r>
          </a:p>
        </p:txBody>
      </p:sp>
      <p:sp>
        <p:nvSpPr>
          <p:cNvPr id="52228" name="Rectangle 7"/>
          <p:cNvSpPr>
            <a:spLocks noGrp="1" noChangeArrowheads="1"/>
          </p:cNvSpPr>
          <p:nvPr>
            <p:ph type="sldNum" sz="quarter" idx="5"/>
          </p:nvPr>
        </p:nvSpPr>
        <p:spPr>
          <a:noFill/>
        </p:spPr>
        <p:txBody>
          <a:bodyPr/>
          <a:lstStyle/>
          <a:p>
            <a:fld id="{5E6A4F93-4378-48BC-AECB-1571F67AE20F}" type="slidenum">
              <a:rPr lang="en-US" smtClean="0"/>
              <a:pPr/>
              <a:t>20</a:t>
            </a:fld>
            <a:endParaRPr lang="en-US"/>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04363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68D4C4-E2B9-4645-999F-6FBFD460C515}" type="slidenum">
              <a:rPr lang="en-US" altLang="ar-EG"/>
              <a:pPr/>
              <a:t>3</a:t>
            </a:fld>
            <a:endParaRPr lang="en-US" altLang="ar-EG"/>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normAutofit fontScale="85000" lnSpcReduction="20000"/>
          </a:bodyPr>
          <a:lstStyle/>
          <a:p>
            <a:r>
              <a:rPr lang="en-US" altLang="ar-EG" u="sng">
                <a:latin typeface="Tahoma" panose="020B0604030504040204" pitchFamily="34" charset="0"/>
                <a:cs typeface="Times New Roman" panose="02020603050405020304" pitchFamily="18" charset="0"/>
              </a:rPr>
              <a:t>Click 1</a:t>
            </a:r>
            <a:endParaRPr lang="en-US" altLang="ar-EG">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The finite automaton is a mathematical model.  But fortunately, it is a model that should be quite familiar.  You can think of it either as a graph or a table.</a:t>
            </a:r>
            <a:endParaRPr lang="en-US" altLang="ar-EG">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 </a:t>
            </a:r>
            <a:endParaRPr lang="en-US" altLang="ar-EG">
              <a:cs typeface="Times New Roman" panose="02020603050405020304" pitchFamily="18" charset="0"/>
            </a:endParaRPr>
          </a:p>
          <a:p>
            <a:r>
              <a:rPr lang="en-US" altLang="ar-EG" b="1" u="sng">
                <a:latin typeface="Tahoma" panose="020B0604030504040204" pitchFamily="34" charset="0"/>
                <a:cs typeface="Times New Roman" panose="02020603050405020304" pitchFamily="18" charset="0"/>
              </a:rPr>
              <a:t>Click 2</a:t>
            </a:r>
            <a:endParaRPr lang="en-US" altLang="ar-EG">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The finite automaton is simple because it stores only a finite amount of information.  That can be bad because in many applications there is no limit on the amount of information we need to remember about what has happened in the past.  When that is the case, the finite automaton is not a useful model.</a:t>
            </a:r>
          </a:p>
          <a:p>
            <a:endParaRPr lang="en-US" altLang="ar-EG">
              <a:latin typeface="Tahoma" panose="020B0604030504040204" pitchFamily="34" charset="0"/>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But the finiteness of memory is great when the model can be used, because we can do a number of things with finite automata that we cannot do with programs in general.  For example, given a program, you cannot really tell anything about it – what it does, or whether there is a shorter program that does the same thing.   However, you can tell whether two automata do the same thing, or whether there is a smaller automaton that does the same as a given automaton.  That ability lets us tell, for example, whether there are input sequences that cause an automaton to get into an error state, which in turn lets us check whether protocols or other simple systems have flaws.</a:t>
            </a:r>
            <a:endParaRPr lang="en-US" altLang="ar-EG">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 </a:t>
            </a:r>
            <a:endParaRPr lang="en-US" altLang="ar-EG">
              <a:cs typeface="Times New Roman" panose="02020603050405020304" pitchFamily="18" charset="0"/>
            </a:endParaRPr>
          </a:p>
          <a:p>
            <a:r>
              <a:rPr lang="en-US" altLang="ar-EG" b="1" u="sng">
                <a:latin typeface="Tahoma" panose="020B0604030504040204" pitchFamily="34" charset="0"/>
                <a:cs typeface="Times New Roman" panose="02020603050405020304" pitchFamily="18" charset="0"/>
              </a:rPr>
              <a:t>Click 3</a:t>
            </a:r>
            <a:endParaRPr lang="en-US" altLang="ar-EG">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A finite automaton is built around a finite collection of STATES.  Each state has a name, and that name represents what is remembered about its history.</a:t>
            </a:r>
            <a:endParaRPr lang="en-US" altLang="ar-EG">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 </a:t>
            </a:r>
            <a:endParaRPr lang="en-US" altLang="ar-EG">
              <a:cs typeface="Times New Roman" panose="02020603050405020304" pitchFamily="18" charset="0"/>
            </a:endParaRPr>
          </a:p>
          <a:p>
            <a:r>
              <a:rPr lang="en-US" altLang="ar-EG" b="1" u="sng">
                <a:latin typeface="Tahoma" panose="020B0604030504040204" pitchFamily="34" charset="0"/>
                <a:cs typeface="Times New Roman" panose="02020603050405020304" pitchFamily="18" charset="0"/>
              </a:rPr>
              <a:t>Click 4</a:t>
            </a:r>
            <a:endParaRPr lang="en-US" altLang="ar-EG">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States change in response to INPUTS.  Inputs are either characters, if we are doing something like processing text, or events, if we are modeling something like a communication protocol.</a:t>
            </a:r>
            <a:endParaRPr lang="en-US" altLang="ar-EG">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 </a:t>
            </a:r>
            <a:endParaRPr lang="en-US" altLang="ar-EG">
              <a:cs typeface="Times New Roman" panose="02020603050405020304" pitchFamily="18" charset="0"/>
            </a:endParaRPr>
          </a:p>
          <a:p>
            <a:r>
              <a:rPr lang="en-US" altLang="ar-EG" b="1" u="sng">
                <a:latin typeface="Tahoma" panose="020B0604030504040204" pitchFamily="34" charset="0"/>
                <a:cs typeface="Times New Roman" panose="02020603050405020304" pitchFamily="18" charset="0"/>
              </a:rPr>
              <a:t>Click 5</a:t>
            </a:r>
            <a:endParaRPr lang="en-US" altLang="ar-EG">
              <a:cs typeface="Times New Roman" panose="02020603050405020304" pitchFamily="18" charset="0"/>
            </a:endParaRPr>
          </a:p>
          <a:p>
            <a:r>
              <a:rPr lang="en-US" altLang="ar-EG">
                <a:latin typeface="Tahoma" panose="020B0604030504040204" pitchFamily="34" charset="0"/>
                <a:cs typeface="Times New Roman" panose="02020603050405020304" pitchFamily="18" charset="0"/>
              </a:rPr>
              <a:t>The rules that give the new state for each current state and input are called the TRANSITIONS.</a:t>
            </a:r>
            <a:endParaRPr lang="en-US" altLang="ar-EG">
              <a:cs typeface="Times New Roman" panose="02020603050405020304" pitchFamily="18" charset="0"/>
            </a:endParaRPr>
          </a:p>
          <a:p>
            <a:endParaRPr lang="en-US" altLang="ar-EG"/>
          </a:p>
        </p:txBody>
      </p:sp>
    </p:spTree>
    <p:extLst>
      <p:ext uri="{BB962C8B-B14F-4D97-AF65-F5344CB8AC3E}">
        <p14:creationId xmlns:p14="http://schemas.microsoft.com/office/powerpoint/2010/main" val="155372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5F386-EACE-42D6-8DFB-9F79E6B68DA3}" type="slidenum">
              <a:rPr lang="en-US" altLang="ar-EG"/>
              <a:pPr/>
              <a:t>4</a:t>
            </a:fld>
            <a:endParaRPr lang="en-US" altLang="ar-EG"/>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ar-EG" altLang="ar-EG"/>
          </a:p>
        </p:txBody>
      </p:sp>
    </p:spTree>
    <p:extLst>
      <p:ext uri="{BB962C8B-B14F-4D97-AF65-F5344CB8AC3E}">
        <p14:creationId xmlns:p14="http://schemas.microsoft.com/office/powerpoint/2010/main" val="429241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5F386-EACE-42D6-8DFB-9F79E6B68DA3}" type="slidenum">
              <a:rPr lang="en-US" altLang="ar-EG"/>
              <a:pPr/>
              <a:t>5</a:t>
            </a:fld>
            <a:endParaRPr lang="en-US" altLang="ar-EG"/>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ar-EG" altLang="ar-EG"/>
          </a:p>
        </p:txBody>
      </p:sp>
    </p:spTree>
    <p:extLst>
      <p:ext uri="{BB962C8B-B14F-4D97-AF65-F5344CB8AC3E}">
        <p14:creationId xmlns:p14="http://schemas.microsoft.com/office/powerpoint/2010/main" val="292895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a:t>Cpt S 317: Spring 2009</a:t>
            </a:r>
          </a:p>
        </p:txBody>
      </p:sp>
      <p:sp>
        <p:nvSpPr>
          <p:cNvPr id="47107" name="Rectangle 6"/>
          <p:cNvSpPr>
            <a:spLocks noGrp="1" noChangeArrowheads="1"/>
          </p:cNvSpPr>
          <p:nvPr>
            <p:ph type="ftr" sz="quarter" idx="4"/>
          </p:nvPr>
        </p:nvSpPr>
        <p:spPr>
          <a:noFill/>
        </p:spPr>
        <p:txBody>
          <a:bodyPr/>
          <a:lstStyle/>
          <a:p>
            <a:r>
              <a:rPr lang="en-US"/>
              <a:t>School of EECS, WSU</a:t>
            </a:r>
          </a:p>
        </p:txBody>
      </p:sp>
      <p:sp>
        <p:nvSpPr>
          <p:cNvPr id="47108" name="Rectangle 7"/>
          <p:cNvSpPr>
            <a:spLocks noGrp="1" noChangeArrowheads="1"/>
          </p:cNvSpPr>
          <p:nvPr>
            <p:ph type="sldNum" sz="quarter" idx="5"/>
          </p:nvPr>
        </p:nvSpPr>
        <p:spPr>
          <a:noFill/>
        </p:spPr>
        <p:txBody>
          <a:bodyPr/>
          <a:lstStyle/>
          <a:p>
            <a:fld id="{F78DD7EC-B9E6-4A84-AB67-923F94221D8C}" type="slidenum">
              <a:rPr lang="en-US" smtClean="0"/>
              <a:pPr/>
              <a:t>6</a:t>
            </a:fld>
            <a:endParaRPr lang="en-US"/>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86200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a:t>Cpt S 317: Spring 2009</a:t>
            </a:r>
          </a:p>
        </p:txBody>
      </p:sp>
      <p:sp>
        <p:nvSpPr>
          <p:cNvPr id="47107" name="Rectangle 6"/>
          <p:cNvSpPr>
            <a:spLocks noGrp="1" noChangeArrowheads="1"/>
          </p:cNvSpPr>
          <p:nvPr>
            <p:ph type="ftr" sz="quarter" idx="4"/>
          </p:nvPr>
        </p:nvSpPr>
        <p:spPr>
          <a:noFill/>
        </p:spPr>
        <p:txBody>
          <a:bodyPr/>
          <a:lstStyle/>
          <a:p>
            <a:r>
              <a:rPr lang="en-US"/>
              <a:t>School of EECS, WSU</a:t>
            </a:r>
          </a:p>
        </p:txBody>
      </p:sp>
      <p:sp>
        <p:nvSpPr>
          <p:cNvPr id="47108" name="Rectangle 7"/>
          <p:cNvSpPr>
            <a:spLocks noGrp="1" noChangeArrowheads="1"/>
          </p:cNvSpPr>
          <p:nvPr>
            <p:ph type="sldNum" sz="quarter" idx="5"/>
          </p:nvPr>
        </p:nvSpPr>
        <p:spPr>
          <a:noFill/>
        </p:spPr>
        <p:txBody>
          <a:bodyPr/>
          <a:lstStyle/>
          <a:p>
            <a:fld id="{F78DD7EC-B9E6-4A84-AB67-923F94221D8C}" type="slidenum">
              <a:rPr lang="en-US" smtClean="0"/>
              <a:pPr/>
              <a:t>7</a:t>
            </a:fld>
            <a:endParaRPr lang="en-US"/>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35006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a:t>Cpt S 317: Spring 2009</a:t>
            </a:r>
          </a:p>
        </p:txBody>
      </p:sp>
      <p:sp>
        <p:nvSpPr>
          <p:cNvPr id="49155" name="Rectangle 6"/>
          <p:cNvSpPr>
            <a:spLocks noGrp="1" noChangeArrowheads="1"/>
          </p:cNvSpPr>
          <p:nvPr>
            <p:ph type="ftr" sz="quarter" idx="4"/>
          </p:nvPr>
        </p:nvSpPr>
        <p:spPr>
          <a:noFill/>
        </p:spPr>
        <p:txBody>
          <a:bodyPr/>
          <a:lstStyle/>
          <a:p>
            <a:r>
              <a:rPr lang="en-US"/>
              <a:t>School of EECS, WSU</a:t>
            </a:r>
          </a:p>
        </p:txBody>
      </p:sp>
      <p:sp>
        <p:nvSpPr>
          <p:cNvPr id="49156" name="Rectangle 7"/>
          <p:cNvSpPr>
            <a:spLocks noGrp="1" noChangeArrowheads="1"/>
          </p:cNvSpPr>
          <p:nvPr>
            <p:ph type="sldNum" sz="quarter" idx="5"/>
          </p:nvPr>
        </p:nvSpPr>
        <p:spPr>
          <a:noFill/>
        </p:spPr>
        <p:txBody>
          <a:bodyPr/>
          <a:lstStyle/>
          <a:p>
            <a:fld id="{E743AF52-BFB3-4AD8-99AB-91357DE3A74B}" type="slidenum">
              <a:rPr lang="en-US" smtClean="0"/>
              <a:pPr/>
              <a:t>8</a:t>
            </a:fld>
            <a:endParaRPr lang="en-US"/>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0058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a:t>Cpt S 317: Spring 2009</a:t>
            </a:r>
          </a:p>
        </p:txBody>
      </p:sp>
      <p:sp>
        <p:nvSpPr>
          <p:cNvPr id="49155" name="Rectangle 6"/>
          <p:cNvSpPr>
            <a:spLocks noGrp="1" noChangeArrowheads="1"/>
          </p:cNvSpPr>
          <p:nvPr>
            <p:ph type="ftr" sz="quarter" idx="4"/>
          </p:nvPr>
        </p:nvSpPr>
        <p:spPr>
          <a:noFill/>
        </p:spPr>
        <p:txBody>
          <a:bodyPr/>
          <a:lstStyle/>
          <a:p>
            <a:r>
              <a:rPr lang="en-US"/>
              <a:t>School of EECS, WSU</a:t>
            </a:r>
          </a:p>
        </p:txBody>
      </p:sp>
      <p:sp>
        <p:nvSpPr>
          <p:cNvPr id="49156" name="Rectangle 7"/>
          <p:cNvSpPr>
            <a:spLocks noGrp="1" noChangeArrowheads="1"/>
          </p:cNvSpPr>
          <p:nvPr>
            <p:ph type="sldNum" sz="quarter" idx="5"/>
          </p:nvPr>
        </p:nvSpPr>
        <p:spPr>
          <a:noFill/>
        </p:spPr>
        <p:txBody>
          <a:bodyPr/>
          <a:lstStyle/>
          <a:p>
            <a:fld id="{E743AF52-BFB3-4AD8-99AB-91357DE3A74B}" type="slidenum">
              <a:rPr lang="en-US" smtClean="0"/>
              <a:pPr/>
              <a:t>9</a:t>
            </a:fld>
            <a:endParaRPr lang="en-US"/>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8042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a:t>Cpt S 317: Spring 2009</a:t>
            </a:r>
          </a:p>
        </p:txBody>
      </p:sp>
      <p:sp>
        <p:nvSpPr>
          <p:cNvPr id="48131" name="Rectangle 6"/>
          <p:cNvSpPr>
            <a:spLocks noGrp="1" noChangeArrowheads="1"/>
          </p:cNvSpPr>
          <p:nvPr>
            <p:ph type="ftr" sz="quarter" idx="4"/>
          </p:nvPr>
        </p:nvSpPr>
        <p:spPr>
          <a:noFill/>
        </p:spPr>
        <p:txBody>
          <a:bodyPr/>
          <a:lstStyle/>
          <a:p>
            <a:r>
              <a:rPr lang="en-US"/>
              <a:t>School of EECS, WSU</a:t>
            </a:r>
          </a:p>
        </p:txBody>
      </p:sp>
      <p:sp>
        <p:nvSpPr>
          <p:cNvPr id="48132" name="Rectangle 7"/>
          <p:cNvSpPr>
            <a:spLocks noGrp="1" noChangeArrowheads="1"/>
          </p:cNvSpPr>
          <p:nvPr>
            <p:ph type="sldNum" sz="quarter" idx="5"/>
          </p:nvPr>
        </p:nvSpPr>
        <p:spPr>
          <a:noFill/>
        </p:spPr>
        <p:txBody>
          <a:bodyPr/>
          <a:lstStyle/>
          <a:p>
            <a:fld id="{06529549-C0B7-40C1-B7CD-CDD02C4E4E41}" type="slidenum">
              <a:rPr lang="en-US" smtClean="0"/>
              <a:pPr/>
              <a:t>10</a:t>
            </a:fld>
            <a:endParaRPr lang="en-US"/>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31061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D0243A-3062-49E8-8E71-2F1116995AF4}" type="datetime1">
              <a:rPr lang="ar-SA" smtClean="0"/>
              <a:pPr/>
              <a:t>28/07/1442</a:t>
            </a:fld>
            <a:endParaRPr lang="ar-SA"/>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Computer theory</a:t>
            </a:r>
            <a:endParaRPr lang="ar-SA"/>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1DF1CA0-BF2F-4052-A45B-FE8DE947E755}" type="slidenum">
              <a:rPr lang="ar-SA" smtClean="0"/>
              <a:pPr/>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9DC81E-CB0D-4FB9-9123-7BA3E78FB236}" type="datetime1">
              <a:rPr lang="ar-SA" smtClean="0"/>
              <a:pPr/>
              <a:t>28/07/1442</a:t>
            </a:fld>
            <a:endParaRPr lang="ar-SA"/>
          </a:p>
        </p:txBody>
      </p:sp>
      <p:sp>
        <p:nvSpPr>
          <p:cNvPr id="5" name="Footer Placeholder 4"/>
          <p:cNvSpPr>
            <a:spLocks noGrp="1"/>
          </p:cNvSpPr>
          <p:nvPr>
            <p:ph type="ftr" sz="quarter" idx="11"/>
          </p:nvPr>
        </p:nvSpPr>
        <p:spPr/>
        <p:txBody>
          <a:bodyPr/>
          <a:lstStyle/>
          <a:p>
            <a:r>
              <a:rPr lang="en-US"/>
              <a:t>Computer theory</a:t>
            </a:r>
            <a:endParaRPr lang="ar-SA"/>
          </a:p>
        </p:txBody>
      </p:sp>
      <p:sp>
        <p:nvSpPr>
          <p:cNvPr id="6" name="Slide Number Placeholder 5"/>
          <p:cNvSpPr>
            <a:spLocks noGrp="1"/>
          </p:cNvSpPr>
          <p:nvPr>
            <p:ph type="sldNum" sz="quarter" idx="12"/>
          </p:nvPr>
        </p:nvSpPr>
        <p:spPr/>
        <p:txBody>
          <a:bodyPr/>
          <a:lstStyle/>
          <a:p>
            <a:fld id="{B1DF1CA0-BF2F-4052-A45B-FE8DE947E755}"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3A8F1A-AC28-4400-9E34-C8C50B40BB56}" type="datetime1">
              <a:rPr lang="ar-SA" smtClean="0"/>
              <a:pPr/>
              <a:t>28/07/1442</a:t>
            </a:fld>
            <a:endParaRPr lang="ar-SA"/>
          </a:p>
        </p:txBody>
      </p:sp>
      <p:sp>
        <p:nvSpPr>
          <p:cNvPr id="5" name="Footer Placeholder 4"/>
          <p:cNvSpPr>
            <a:spLocks noGrp="1"/>
          </p:cNvSpPr>
          <p:nvPr>
            <p:ph type="ftr" sz="quarter" idx="11"/>
          </p:nvPr>
        </p:nvSpPr>
        <p:spPr/>
        <p:txBody>
          <a:bodyPr/>
          <a:lstStyle/>
          <a:p>
            <a:r>
              <a:rPr lang="en-US"/>
              <a:t>Computer theory</a:t>
            </a:r>
            <a:endParaRPr lang="ar-SA"/>
          </a:p>
        </p:txBody>
      </p:sp>
      <p:sp>
        <p:nvSpPr>
          <p:cNvPr id="6" name="Slide Number Placeholder 5"/>
          <p:cNvSpPr>
            <a:spLocks noGrp="1"/>
          </p:cNvSpPr>
          <p:nvPr>
            <p:ph type="sldNum" sz="quarter" idx="12"/>
          </p:nvPr>
        </p:nvSpPr>
        <p:spPr/>
        <p:txBody>
          <a:bodyPr/>
          <a:lstStyle/>
          <a:p>
            <a:fld id="{B1DF1CA0-BF2F-4052-A45B-FE8DE947E755}" type="slidenum">
              <a:rPr lang="ar-SA" smtClean="0"/>
              <a:pPr/>
              <a:t>‹#›</a:t>
            </a:fld>
            <a:endParaRPr lang="ar-S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852E058-F757-4588-BC2F-782E0DD4CF45}" type="slidenum">
              <a:rPr lang="en-US"/>
              <a:pPr>
                <a:defRPr/>
              </a:pPr>
              <a:t>‹#›</a:t>
            </a:fld>
            <a:endParaRPr lang="en-US"/>
          </a:p>
        </p:txBody>
      </p:sp>
    </p:spTree>
    <p:extLst>
      <p:ext uri="{BB962C8B-B14F-4D97-AF65-F5344CB8AC3E}">
        <p14:creationId xmlns:p14="http://schemas.microsoft.com/office/powerpoint/2010/main" val="12736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2B6654-2011-433B-A03B-867DCE6BEF1A}" type="datetime1">
              <a:rPr lang="ar-SA" smtClean="0"/>
              <a:pPr/>
              <a:t>28/07/1442</a:t>
            </a:fld>
            <a:endParaRPr lang="ar-SA"/>
          </a:p>
        </p:txBody>
      </p:sp>
      <p:sp>
        <p:nvSpPr>
          <p:cNvPr id="5" name="Footer Placeholder 4"/>
          <p:cNvSpPr>
            <a:spLocks noGrp="1"/>
          </p:cNvSpPr>
          <p:nvPr>
            <p:ph type="ftr" sz="quarter" idx="11"/>
          </p:nvPr>
        </p:nvSpPr>
        <p:spPr/>
        <p:txBody>
          <a:bodyPr/>
          <a:lstStyle/>
          <a:p>
            <a:r>
              <a:rPr lang="en-US"/>
              <a:t>Computer theory</a:t>
            </a:r>
            <a:endParaRPr lang="ar-SA"/>
          </a:p>
        </p:txBody>
      </p:sp>
      <p:sp>
        <p:nvSpPr>
          <p:cNvPr id="6" name="Slide Number Placeholder 5"/>
          <p:cNvSpPr>
            <a:spLocks noGrp="1"/>
          </p:cNvSpPr>
          <p:nvPr>
            <p:ph type="sldNum" sz="quarter" idx="12"/>
          </p:nvPr>
        </p:nvSpPr>
        <p:spPr/>
        <p:txBody>
          <a:bodyPr/>
          <a:lstStyle/>
          <a:p>
            <a:fld id="{B1DF1CA0-BF2F-4052-A45B-FE8DE947E755}" type="slidenum">
              <a:rPr lang="ar-SA" smtClean="0"/>
              <a:pPr/>
              <a:t>‹#›</a:t>
            </a:fld>
            <a:endParaRPr lang="ar-SA"/>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C8110B1-AA36-421E-B3B8-93059B211DC7}" type="datetime1">
              <a:rPr lang="ar-SA" smtClean="0"/>
              <a:pPr/>
              <a:t>28/07/1442</a:t>
            </a:fld>
            <a:endParaRPr lang="ar-SA"/>
          </a:p>
        </p:txBody>
      </p:sp>
      <p:sp>
        <p:nvSpPr>
          <p:cNvPr id="5" name="Footer Placeholder 4"/>
          <p:cNvSpPr>
            <a:spLocks noGrp="1"/>
          </p:cNvSpPr>
          <p:nvPr>
            <p:ph type="ftr" sz="quarter" idx="11"/>
          </p:nvPr>
        </p:nvSpPr>
        <p:spPr/>
        <p:txBody>
          <a:bodyPr/>
          <a:lstStyle/>
          <a:p>
            <a:r>
              <a:rPr lang="en-US"/>
              <a:t>Computer theory</a:t>
            </a:r>
            <a:endParaRPr lang="ar-SA"/>
          </a:p>
        </p:txBody>
      </p:sp>
      <p:sp>
        <p:nvSpPr>
          <p:cNvPr id="6" name="Slide Number Placeholder 5"/>
          <p:cNvSpPr>
            <a:spLocks noGrp="1"/>
          </p:cNvSpPr>
          <p:nvPr>
            <p:ph type="sldNum" sz="quarter" idx="12"/>
          </p:nvPr>
        </p:nvSpPr>
        <p:spPr/>
        <p:txBody>
          <a:bodyPr/>
          <a:lstStyle/>
          <a:p>
            <a:fld id="{B1DF1CA0-BF2F-4052-A45B-FE8DE947E755}" type="slidenum">
              <a:rPr lang="ar-SA" smtClean="0"/>
              <a:pPr/>
              <a:t>‹#›</a:t>
            </a:fld>
            <a:endParaRPr lang="ar-SA"/>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441766B-9900-46BC-B663-CF44F3DAFDEA}" type="datetime1">
              <a:rPr lang="ar-SA" smtClean="0"/>
              <a:pPr/>
              <a:t>28/07/1442</a:t>
            </a:fld>
            <a:endParaRPr lang="ar-SA"/>
          </a:p>
        </p:txBody>
      </p:sp>
      <p:sp>
        <p:nvSpPr>
          <p:cNvPr id="6" name="Footer Placeholder 5"/>
          <p:cNvSpPr>
            <a:spLocks noGrp="1"/>
          </p:cNvSpPr>
          <p:nvPr>
            <p:ph type="ftr" sz="quarter" idx="11"/>
          </p:nvPr>
        </p:nvSpPr>
        <p:spPr/>
        <p:txBody>
          <a:bodyPr/>
          <a:lstStyle/>
          <a:p>
            <a:r>
              <a:rPr lang="en-US"/>
              <a:t>Computer theory</a:t>
            </a:r>
            <a:endParaRPr lang="ar-SA"/>
          </a:p>
        </p:txBody>
      </p:sp>
      <p:sp>
        <p:nvSpPr>
          <p:cNvPr id="7" name="Slide Number Placeholder 6"/>
          <p:cNvSpPr>
            <a:spLocks noGrp="1"/>
          </p:cNvSpPr>
          <p:nvPr>
            <p:ph type="sldNum" sz="quarter" idx="12"/>
          </p:nvPr>
        </p:nvSpPr>
        <p:spPr/>
        <p:txBody>
          <a:bodyPr/>
          <a:lstStyle/>
          <a:p>
            <a:fld id="{B1DF1CA0-BF2F-4052-A45B-FE8DE947E755}" type="slidenum">
              <a:rPr lang="ar-SA" smtClean="0"/>
              <a:pPr/>
              <a:t>‹#›</a:t>
            </a:fld>
            <a:endParaRPr lang="ar-SA"/>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FE2A38E-419C-4161-8BBB-DCA13620BAC8}" type="datetime1">
              <a:rPr lang="ar-SA" smtClean="0"/>
              <a:pPr/>
              <a:t>28/07/1442</a:t>
            </a:fld>
            <a:endParaRPr lang="ar-SA"/>
          </a:p>
        </p:txBody>
      </p:sp>
      <p:sp>
        <p:nvSpPr>
          <p:cNvPr id="8" name="Footer Placeholder 7"/>
          <p:cNvSpPr>
            <a:spLocks noGrp="1"/>
          </p:cNvSpPr>
          <p:nvPr>
            <p:ph type="ftr" sz="quarter" idx="11"/>
          </p:nvPr>
        </p:nvSpPr>
        <p:spPr/>
        <p:txBody>
          <a:bodyPr/>
          <a:lstStyle/>
          <a:p>
            <a:r>
              <a:rPr lang="en-US"/>
              <a:t>Computer theory</a:t>
            </a:r>
            <a:endParaRPr lang="ar-SA"/>
          </a:p>
        </p:txBody>
      </p:sp>
      <p:sp>
        <p:nvSpPr>
          <p:cNvPr id="9" name="Slide Number Placeholder 8"/>
          <p:cNvSpPr>
            <a:spLocks noGrp="1"/>
          </p:cNvSpPr>
          <p:nvPr>
            <p:ph type="sldNum" sz="quarter" idx="12"/>
          </p:nvPr>
        </p:nvSpPr>
        <p:spPr/>
        <p:txBody>
          <a:bodyPr/>
          <a:lstStyle/>
          <a:p>
            <a:fld id="{B1DF1CA0-BF2F-4052-A45B-FE8DE947E755}" type="slidenum">
              <a:rPr lang="ar-SA" smtClean="0"/>
              <a:pPr/>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9C726-8B95-4D83-8311-241F9B149C38}" type="datetime1">
              <a:rPr lang="ar-SA" smtClean="0"/>
              <a:pPr/>
              <a:t>28/07/1442</a:t>
            </a:fld>
            <a:endParaRPr lang="ar-SA"/>
          </a:p>
        </p:txBody>
      </p:sp>
      <p:sp>
        <p:nvSpPr>
          <p:cNvPr id="4" name="Footer Placeholder 3"/>
          <p:cNvSpPr>
            <a:spLocks noGrp="1"/>
          </p:cNvSpPr>
          <p:nvPr>
            <p:ph type="ftr" sz="quarter" idx="11"/>
          </p:nvPr>
        </p:nvSpPr>
        <p:spPr/>
        <p:txBody>
          <a:bodyPr/>
          <a:lstStyle/>
          <a:p>
            <a:r>
              <a:rPr lang="en-US"/>
              <a:t>Computer theory</a:t>
            </a:r>
            <a:endParaRPr lang="ar-SA"/>
          </a:p>
        </p:txBody>
      </p:sp>
      <p:sp>
        <p:nvSpPr>
          <p:cNvPr id="5" name="Slide Number Placeholder 4"/>
          <p:cNvSpPr>
            <a:spLocks noGrp="1"/>
          </p:cNvSpPr>
          <p:nvPr>
            <p:ph type="sldNum" sz="quarter" idx="12"/>
          </p:nvPr>
        </p:nvSpPr>
        <p:spPr/>
        <p:txBody>
          <a:bodyPr/>
          <a:lstStyle/>
          <a:p>
            <a:fld id="{B1DF1CA0-BF2F-4052-A45B-FE8DE947E755}" type="slidenum">
              <a:rPr lang="ar-SA" smtClean="0"/>
              <a:pPr/>
              <a:t>‹#›</a:t>
            </a:fld>
            <a:endParaRPr lang="ar-SA"/>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8A146-72EB-43C2-8644-7D97DD7911B4}" type="datetime1">
              <a:rPr lang="ar-SA" smtClean="0"/>
              <a:pPr/>
              <a:t>28/07/1442</a:t>
            </a:fld>
            <a:endParaRPr lang="ar-SA"/>
          </a:p>
        </p:txBody>
      </p:sp>
      <p:sp>
        <p:nvSpPr>
          <p:cNvPr id="3" name="Footer Placeholder 2"/>
          <p:cNvSpPr>
            <a:spLocks noGrp="1"/>
          </p:cNvSpPr>
          <p:nvPr>
            <p:ph type="ftr" sz="quarter" idx="11"/>
          </p:nvPr>
        </p:nvSpPr>
        <p:spPr/>
        <p:txBody>
          <a:bodyPr/>
          <a:lstStyle/>
          <a:p>
            <a:r>
              <a:rPr lang="en-US"/>
              <a:t>Computer theory</a:t>
            </a:r>
            <a:endParaRPr lang="ar-SA"/>
          </a:p>
        </p:txBody>
      </p:sp>
      <p:sp>
        <p:nvSpPr>
          <p:cNvPr id="4" name="Slide Number Placeholder 3"/>
          <p:cNvSpPr>
            <a:spLocks noGrp="1"/>
          </p:cNvSpPr>
          <p:nvPr>
            <p:ph type="sldNum" sz="quarter" idx="12"/>
          </p:nvPr>
        </p:nvSpPr>
        <p:spPr/>
        <p:txBody>
          <a:bodyPr/>
          <a:lstStyle/>
          <a:p>
            <a:fld id="{B1DF1CA0-BF2F-4052-A45B-FE8DE947E755}"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8FCCCF6-C911-4CA2-94F1-B228CF332783}" type="datetime1">
              <a:rPr lang="ar-SA" smtClean="0"/>
              <a:pPr/>
              <a:t>28/07/1442</a:t>
            </a:fld>
            <a:endParaRPr lang="ar-SA"/>
          </a:p>
        </p:txBody>
      </p:sp>
      <p:sp>
        <p:nvSpPr>
          <p:cNvPr id="6" name="Footer Placeholder 5"/>
          <p:cNvSpPr>
            <a:spLocks noGrp="1"/>
          </p:cNvSpPr>
          <p:nvPr>
            <p:ph type="ftr" sz="quarter" idx="11"/>
          </p:nvPr>
        </p:nvSpPr>
        <p:spPr/>
        <p:txBody>
          <a:bodyPr/>
          <a:lstStyle/>
          <a:p>
            <a:r>
              <a:rPr lang="en-US"/>
              <a:t>Computer theory</a:t>
            </a:r>
            <a:endParaRPr lang="ar-SA"/>
          </a:p>
        </p:txBody>
      </p:sp>
      <p:sp>
        <p:nvSpPr>
          <p:cNvPr id="7" name="Slide Number Placeholder 6"/>
          <p:cNvSpPr>
            <a:spLocks noGrp="1"/>
          </p:cNvSpPr>
          <p:nvPr>
            <p:ph type="sldNum" sz="quarter" idx="12"/>
          </p:nvPr>
        </p:nvSpPr>
        <p:spPr/>
        <p:txBody>
          <a:bodyPr/>
          <a:lstStyle/>
          <a:p>
            <a:fld id="{B1DF1CA0-BF2F-4052-A45B-FE8DE947E755}" type="slidenum">
              <a:rPr lang="ar-SA" smtClean="0"/>
              <a:pPr/>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590B5A7-255E-4C72-B3FF-7CFB24B71F97}" type="datetime1">
              <a:rPr lang="ar-SA" smtClean="0"/>
              <a:pPr/>
              <a:t>28/07/1442</a:t>
            </a:fld>
            <a:endParaRPr lang="ar-SA"/>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Computer theory</a:t>
            </a:r>
            <a:endParaRPr lang="ar-SA"/>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1DF1CA0-BF2F-4052-A45B-FE8DE947E755}" type="slidenum">
              <a:rPr lang="ar-SA" smtClean="0"/>
              <a:pPr/>
              <a:t>‹#›</a:t>
            </a:fld>
            <a:endParaRPr lang="ar-SA"/>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91CD3E-E305-4846-A236-E725A61BABC7}" type="datetime1">
              <a:rPr lang="ar-SA" smtClean="0"/>
              <a:pPr/>
              <a:t>28/07/1442</a:t>
            </a:fld>
            <a:endParaRPr lang="ar-SA"/>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Computer theory</a:t>
            </a:r>
            <a:endParaRPr lang="ar-SA"/>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1DF1CA0-BF2F-4052-A45B-FE8DE947E755}"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rtl="0"/>
            <a:r>
              <a:rPr lang="en-US" dirty="0"/>
              <a:t>Chapter 2</a:t>
            </a:r>
            <a:endParaRPr lang="ar-SA" dirty="0"/>
          </a:p>
        </p:txBody>
      </p:sp>
      <p:sp>
        <p:nvSpPr>
          <p:cNvPr id="3" name="Subtitle 2"/>
          <p:cNvSpPr>
            <a:spLocks noGrp="1"/>
          </p:cNvSpPr>
          <p:nvPr>
            <p:ph type="subTitle" idx="1"/>
          </p:nvPr>
        </p:nvSpPr>
        <p:spPr/>
        <p:txBody>
          <a:bodyPr/>
          <a:lstStyle/>
          <a:p>
            <a:pPr algn="ctr" rtl="0"/>
            <a:endParaRPr lang="en-US" b="1" dirty="0"/>
          </a:p>
          <a:p>
            <a:pPr algn="ctr" rtl="0"/>
            <a:r>
              <a:rPr lang="en-US" b="1" dirty="0"/>
              <a:t>Finite Automata</a:t>
            </a:r>
            <a:endParaRPr lang="ar-SA"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80DE1015-617C-421C-BAC6-F164D45BA0C0}" type="slidenum">
              <a:rPr lang="en-US" smtClean="0"/>
              <a:pPr/>
              <a:t>10</a:t>
            </a:fld>
            <a:endParaRPr lang="en-US"/>
          </a:p>
        </p:txBody>
      </p:sp>
      <p:sp>
        <p:nvSpPr>
          <p:cNvPr id="6147" name="Rectangle 2"/>
          <p:cNvSpPr>
            <a:spLocks noGrp="1" noChangeArrowheads="1"/>
          </p:cNvSpPr>
          <p:nvPr>
            <p:ph type="title"/>
          </p:nvPr>
        </p:nvSpPr>
        <p:spPr/>
        <p:txBody>
          <a:bodyPr>
            <a:normAutofit/>
          </a:bodyPr>
          <a:lstStyle/>
          <a:p>
            <a:pPr rtl="0" eaLnBrk="1" hangingPunct="1"/>
            <a:r>
              <a:rPr lang="en-US" dirty="0"/>
              <a:t>How a DFA processing a string</a:t>
            </a:r>
          </a:p>
        </p:txBody>
      </p:sp>
      <p:sp>
        <p:nvSpPr>
          <p:cNvPr id="6148" name="Rectangle 3"/>
          <p:cNvSpPr>
            <a:spLocks noGrp="1" noChangeArrowheads="1"/>
          </p:cNvSpPr>
          <p:nvPr>
            <p:ph type="body" idx="1"/>
          </p:nvPr>
        </p:nvSpPr>
        <p:spPr/>
        <p:txBody>
          <a:bodyPr>
            <a:normAutofit fontScale="85000" lnSpcReduction="20000"/>
          </a:bodyPr>
          <a:lstStyle/>
          <a:p>
            <a:pPr algn="l" rtl="0" eaLnBrk="1" hangingPunct="1">
              <a:lnSpc>
                <a:spcPct val="150000"/>
              </a:lnSpc>
            </a:pPr>
            <a:r>
              <a:rPr lang="en-US" sz="2600" u="sng" dirty="0"/>
              <a:t>Input:</a:t>
            </a:r>
            <a:r>
              <a:rPr lang="en-US" sz="2600" dirty="0"/>
              <a:t> a word w in ∑*</a:t>
            </a:r>
          </a:p>
          <a:p>
            <a:pPr algn="l" rtl="0" eaLnBrk="1" hangingPunct="1">
              <a:lnSpc>
                <a:spcPct val="150000"/>
              </a:lnSpc>
            </a:pPr>
            <a:r>
              <a:rPr lang="en-US" sz="2600" u="sng" dirty="0"/>
              <a:t>Question:</a:t>
            </a:r>
            <a:r>
              <a:rPr lang="en-US" sz="2600" dirty="0"/>
              <a:t> Is w acceptable by the DFA?</a:t>
            </a:r>
          </a:p>
          <a:p>
            <a:pPr algn="l" rtl="0" eaLnBrk="1" hangingPunct="1">
              <a:lnSpc>
                <a:spcPct val="150000"/>
              </a:lnSpc>
            </a:pPr>
            <a:r>
              <a:rPr lang="en-US" sz="2600" u="sng" dirty="0"/>
              <a:t>Steps:</a:t>
            </a:r>
            <a:endParaRPr lang="en-US" sz="2600" dirty="0"/>
          </a:p>
          <a:p>
            <a:pPr lvl="1" algn="l" rtl="0" eaLnBrk="1" hangingPunct="1">
              <a:lnSpc>
                <a:spcPct val="150000"/>
              </a:lnSpc>
            </a:pPr>
            <a:r>
              <a:rPr lang="en-US" sz="2400" dirty="0"/>
              <a:t>Start at the “start state” q</a:t>
            </a:r>
            <a:r>
              <a:rPr lang="en-US" sz="2400" baseline="-25000" dirty="0"/>
              <a:t>0</a:t>
            </a:r>
            <a:endParaRPr lang="en-US" sz="2400" dirty="0"/>
          </a:p>
          <a:p>
            <a:pPr lvl="1" algn="l" rtl="0" eaLnBrk="1" hangingPunct="1">
              <a:lnSpc>
                <a:spcPct val="150000"/>
              </a:lnSpc>
            </a:pPr>
            <a:r>
              <a:rPr lang="en-US" sz="2400" dirty="0"/>
              <a:t>For every input symbol in the sequence w do</a:t>
            </a:r>
          </a:p>
          <a:p>
            <a:pPr lvl="2" algn="l" rtl="0" eaLnBrk="1" hangingPunct="1">
              <a:lnSpc>
                <a:spcPct val="150000"/>
              </a:lnSpc>
            </a:pPr>
            <a:r>
              <a:rPr lang="en-US" sz="2000" dirty="0"/>
              <a:t>Compute the next state from the current state, given the current input symbol in w and the transition function</a:t>
            </a:r>
          </a:p>
          <a:p>
            <a:pPr lvl="1" algn="l" rtl="0" eaLnBrk="1" hangingPunct="1">
              <a:lnSpc>
                <a:spcPct val="150000"/>
              </a:lnSpc>
            </a:pPr>
            <a:r>
              <a:rPr lang="en-US" sz="2400" dirty="0"/>
              <a:t>If after all symbols in w are consumed, the current state is one of the accepting states (F) then </a:t>
            </a:r>
            <a:r>
              <a:rPr lang="en-US" sz="2400" i="1" dirty="0"/>
              <a:t>accept w;</a:t>
            </a:r>
            <a:r>
              <a:rPr lang="en-US" sz="2400" dirty="0"/>
              <a:t> </a:t>
            </a:r>
          </a:p>
          <a:p>
            <a:pPr lvl="1" algn="l" rtl="0" eaLnBrk="1" hangingPunct="1">
              <a:lnSpc>
                <a:spcPct val="150000"/>
              </a:lnSpc>
            </a:pPr>
            <a:r>
              <a:rPr lang="en-US" sz="2400" dirty="0"/>
              <a:t>Otherwise, </a:t>
            </a:r>
            <a:r>
              <a:rPr lang="en-US" sz="2400" i="1" dirty="0"/>
              <a:t>reject w.</a:t>
            </a:r>
            <a:endParaRPr lang="en-US" sz="2400" dirty="0"/>
          </a:p>
          <a:p>
            <a:pPr lvl="1" eaLnBrk="1" hangingPunct="1">
              <a:lnSpc>
                <a:spcPct val="90000"/>
              </a:lnSpc>
            </a:pPr>
            <a:endParaRPr lang="en-US" sz="2400" dirty="0"/>
          </a:p>
          <a:p>
            <a:pPr lvl="1" eaLnBrk="1" hangingPunct="1">
              <a:lnSpc>
                <a:spcPct val="90000"/>
              </a:lnSpc>
            </a:pPr>
            <a:endParaRPr lang="en-US" sz="2400" dirty="0"/>
          </a:p>
        </p:txBody>
      </p:sp>
    </p:spTree>
    <p:extLst>
      <p:ext uri="{BB962C8B-B14F-4D97-AF65-F5344CB8AC3E}">
        <p14:creationId xmlns:p14="http://schemas.microsoft.com/office/powerpoint/2010/main" val="335479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B7EA93E1-2388-4FB3-9707-9F8E417EFDA0}" type="slidenum">
              <a:rPr lang="en-US" smtClean="0"/>
              <a:pPr/>
              <a:t>11</a:t>
            </a:fld>
            <a:endParaRPr lang="en-US"/>
          </a:p>
        </p:txBody>
      </p:sp>
      <p:sp>
        <p:nvSpPr>
          <p:cNvPr id="9219" name="Rectangle 2"/>
          <p:cNvSpPr>
            <a:spLocks noGrp="1" noChangeArrowheads="1"/>
          </p:cNvSpPr>
          <p:nvPr>
            <p:ph type="title"/>
          </p:nvPr>
        </p:nvSpPr>
        <p:spPr/>
        <p:txBody>
          <a:bodyPr/>
          <a:lstStyle/>
          <a:p>
            <a:pPr rtl="0" eaLnBrk="1" hangingPunct="1"/>
            <a:r>
              <a:rPr lang="en-US" dirty="0"/>
              <a:t>Example #1</a:t>
            </a:r>
          </a:p>
        </p:txBody>
      </p:sp>
      <p:sp>
        <p:nvSpPr>
          <p:cNvPr id="80899" name="Rectangle 3"/>
          <p:cNvSpPr>
            <a:spLocks noGrp="1" noChangeArrowheads="1"/>
          </p:cNvSpPr>
          <p:nvPr>
            <p:ph type="body" idx="1"/>
          </p:nvPr>
        </p:nvSpPr>
        <p:spPr/>
        <p:txBody>
          <a:bodyPr>
            <a:normAutofit/>
          </a:bodyPr>
          <a:lstStyle/>
          <a:p>
            <a:pPr algn="l" rtl="0" eaLnBrk="1" hangingPunct="1">
              <a:lnSpc>
                <a:spcPct val="90000"/>
              </a:lnSpc>
            </a:pPr>
            <a:r>
              <a:rPr lang="en-US" sz="2200" dirty="0"/>
              <a:t>Build a DFA for the following language:</a:t>
            </a:r>
          </a:p>
          <a:p>
            <a:pPr lvl="1" algn="l" rtl="0" eaLnBrk="1" hangingPunct="1">
              <a:lnSpc>
                <a:spcPct val="150000"/>
              </a:lnSpc>
            </a:pPr>
            <a:r>
              <a:rPr lang="en-US" sz="2000" dirty="0">
                <a:solidFill>
                  <a:schemeClr val="tx2"/>
                </a:solidFill>
              </a:rPr>
              <a:t>L = {w | w is a binary string that contains </a:t>
            </a:r>
            <a:r>
              <a:rPr lang="en-US" sz="2000" dirty="0">
                <a:solidFill>
                  <a:srgbClr val="FF0000"/>
                </a:solidFill>
              </a:rPr>
              <a:t>01 as a substring</a:t>
            </a:r>
            <a:r>
              <a:rPr lang="en-US" sz="2000" dirty="0">
                <a:solidFill>
                  <a:schemeClr val="tx2"/>
                </a:solidFill>
              </a:rPr>
              <a:t>}</a:t>
            </a:r>
          </a:p>
          <a:p>
            <a:pPr algn="l" rtl="0" eaLnBrk="1" hangingPunct="1">
              <a:lnSpc>
                <a:spcPct val="150000"/>
              </a:lnSpc>
            </a:pPr>
            <a:r>
              <a:rPr lang="en-US" sz="2200" dirty="0"/>
              <a:t>Steps for building a DFA to recognize L:</a:t>
            </a:r>
          </a:p>
          <a:p>
            <a:pPr lvl="1" algn="l" rtl="0" eaLnBrk="1" hangingPunct="1">
              <a:lnSpc>
                <a:spcPct val="150000"/>
              </a:lnSpc>
            </a:pPr>
            <a:r>
              <a:rPr lang="en-US" sz="2000" dirty="0"/>
              <a:t>∑ = {0,1}</a:t>
            </a:r>
          </a:p>
          <a:p>
            <a:pPr lvl="1" algn="l" rtl="0" eaLnBrk="1" hangingPunct="1">
              <a:lnSpc>
                <a:spcPct val="150000"/>
              </a:lnSpc>
            </a:pPr>
            <a:r>
              <a:rPr lang="en-US" sz="2000" dirty="0"/>
              <a:t>Decide on the states: Q</a:t>
            </a:r>
          </a:p>
          <a:p>
            <a:pPr lvl="1" algn="l" rtl="0" eaLnBrk="1" hangingPunct="1">
              <a:lnSpc>
                <a:spcPct val="150000"/>
              </a:lnSpc>
            </a:pPr>
            <a:r>
              <a:rPr lang="en-US" sz="2000" dirty="0"/>
              <a:t>Designate start state and final state(s)</a:t>
            </a:r>
          </a:p>
          <a:p>
            <a:pPr lvl="1" algn="l" rtl="0" eaLnBrk="1" hangingPunct="1">
              <a:lnSpc>
                <a:spcPct val="150000"/>
              </a:lnSpc>
            </a:pPr>
            <a:r>
              <a:rPr lang="el-GR" sz="2000" dirty="0">
                <a:latin typeface="Lucida Grande" pitchFamily="28" charset="0"/>
                <a:cs typeface="Tahoma" pitchFamily="28" charset="0"/>
              </a:rPr>
              <a:t>δ</a:t>
            </a:r>
            <a:r>
              <a:rPr lang="en-US" sz="2000" dirty="0">
                <a:latin typeface="Lucida Grande" pitchFamily="28" charset="0"/>
                <a:cs typeface="Tahoma" pitchFamily="28" charset="0"/>
              </a:rPr>
              <a:t>: </a:t>
            </a:r>
            <a:r>
              <a:rPr lang="en-US" sz="2000" dirty="0"/>
              <a:t>Decide on the transitions: </a:t>
            </a:r>
          </a:p>
          <a:p>
            <a:pPr algn="l" rtl="0" eaLnBrk="1" hangingPunct="1">
              <a:lnSpc>
                <a:spcPct val="150000"/>
              </a:lnSpc>
            </a:pPr>
            <a:r>
              <a:rPr lang="en-US" sz="2200" dirty="0"/>
              <a:t>“Final” states == same as “accepting states”</a:t>
            </a:r>
          </a:p>
          <a:p>
            <a:pPr algn="l" rtl="0" eaLnBrk="1" hangingPunct="1">
              <a:lnSpc>
                <a:spcPct val="150000"/>
              </a:lnSpc>
            </a:pPr>
            <a:r>
              <a:rPr lang="en-US" sz="2200" dirty="0"/>
              <a:t>Other states == same as “non-accepting states”</a:t>
            </a:r>
          </a:p>
        </p:txBody>
      </p:sp>
    </p:spTree>
    <p:extLst>
      <p:ext uri="{BB962C8B-B14F-4D97-AF65-F5344CB8AC3E}">
        <p14:creationId xmlns:p14="http://schemas.microsoft.com/office/powerpoint/2010/main" val="428485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E1C0BA0-EBD5-4099-97A8-EE12DD14733B}" type="slidenum">
              <a:rPr lang="en-US" smtClean="0"/>
              <a:pPr/>
              <a:t>12</a:t>
            </a:fld>
            <a:endParaRPr lang="en-US"/>
          </a:p>
        </p:txBody>
      </p:sp>
      <p:sp>
        <p:nvSpPr>
          <p:cNvPr id="65" name="Rectangle 3"/>
          <p:cNvSpPr txBox="1">
            <a:spLocks noChangeArrowheads="1"/>
          </p:cNvSpPr>
          <p:nvPr/>
        </p:nvSpPr>
        <p:spPr>
          <a:xfrm>
            <a:off x="457200" y="1481328"/>
            <a:ext cx="8229600" cy="4525963"/>
          </a:xfrm>
          <a:prstGeom prst="rect">
            <a:avLst/>
          </a:prstGeom>
        </p:spPr>
        <p:txBody>
          <a:bodyPr vert="horz">
            <a:normAutofit/>
          </a:bodyPr>
          <a:lst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l" rtl="0">
              <a:lnSpc>
                <a:spcPct val="150000"/>
              </a:lnSpc>
            </a:pPr>
            <a:r>
              <a:rPr lang="en-US" sz="2400" dirty="0">
                <a:solidFill>
                  <a:srgbClr val="FF0000"/>
                </a:solidFill>
              </a:rPr>
              <a:t>What you have to remember</a:t>
            </a:r>
          </a:p>
          <a:p>
            <a:pPr marL="624078" indent="-514350" algn="l" rtl="0">
              <a:lnSpc>
                <a:spcPct val="150000"/>
              </a:lnSpc>
              <a:buFont typeface="+mj-lt"/>
              <a:buAutoNum type="arabicPeriod"/>
            </a:pPr>
            <a:r>
              <a:rPr lang="en-US" sz="2000" dirty="0"/>
              <a:t>Has it already seen 01</a:t>
            </a:r>
          </a:p>
          <a:p>
            <a:pPr marL="624078" indent="-514350" algn="l" rtl="0">
              <a:lnSpc>
                <a:spcPct val="150000"/>
              </a:lnSpc>
              <a:buFont typeface="+mj-lt"/>
              <a:buAutoNum type="arabicPeriod"/>
            </a:pPr>
            <a:r>
              <a:rPr lang="en-US" sz="2000" dirty="0"/>
              <a:t>Has it never seen 01, but the most recent input was 0.</a:t>
            </a:r>
          </a:p>
          <a:p>
            <a:pPr marL="624078" indent="-514350" algn="l" rtl="0">
              <a:lnSpc>
                <a:spcPct val="150000"/>
              </a:lnSpc>
              <a:buFont typeface="+mj-lt"/>
              <a:buAutoNum type="arabicPeriod"/>
            </a:pPr>
            <a:r>
              <a:rPr lang="en-US" sz="2000" dirty="0"/>
              <a:t>Has it never seen 01, input just start or recent input was 1</a:t>
            </a:r>
          </a:p>
        </p:txBody>
      </p:sp>
      <p:sp>
        <p:nvSpPr>
          <p:cNvPr id="66" name="Rectangle 2"/>
          <p:cNvSpPr txBox="1">
            <a:spLocks noChangeArrowheads="1"/>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rtl="0"/>
            <a:r>
              <a:rPr lang="en-US" dirty="0"/>
              <a:t>DFA for strings containing 01</a:t>
            </a:r>
          </a:p>
        </p:txBody>
      </p:sp>
    </p:spTree>
    <p:extLst>
      <p:ext uri="{BB962C8B-B14F-4D97-AF65-F5344CB8AC3E}">
        <p14:creationId xmlns:p14="http://schemas.microsoft.com/office/powerpoint/2010/main" val="1101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E1C0BA0-EBD5-4099-97A8-EE12DD14733B}" type="slidenum">
              <a:rPr lang="en-US" smtClean="0"/>
              <a:pPr/>
              <a:t>13</a:t>
            </a:fld>
            <a:endParaRPr lang="en-US"/>
          </a:p>
        </p:txBody>
      </p:sp>
      <p:sp>
        <p:nvSpPr>
          <p:cNvPr id="66" name="Rectangle 2"/>
          <p:cNvSpPr txBox="1">
            <a:spLocks noChangeArrowheads="1"/>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rtl="0"/>
            <a:r>
              <a:rPr lang="en-US" dirty="0"/>
              <a:t>DFA for strings containing 01</a:t>
            </a:r>
          </a:p>
        </p:txBody>
      </p:sp>
      <p:grpSp>
        <p:nvGrpSpPr>
          <p:cNvPr id="6" name="Group 115">
            <a:extLst>
              <a:ext uri="{FF2B5EF4-FFF2-40B4-BE49-F238E27FC236}">
                <a16:creationId xmlns:a16="http://schemas.microsoft.com/office/drawing/2014/main" id="{072471AE-4B15-40CD-9457-7B3EB03887A9}"/>
              </a:ext>
            </a:extLst>
          </p:cNvPr>
          <p:cNvGrpSpPr>
            <a:grpSpLocks/>
          </p:cNvGrpSpPr>
          <p:nvPr/>
        </p:nvGrpSpPr>
        <p:grpSpPr bwMode="auto">
          <a:xfrm>
            <a:off x="1828800" y="3168794"/>
            <a:ext cx="1602621" cy="779358"/>
            <a:chOff x="649" y="2352"/>
            <a:chExt cx="839" cy="384"/>
          </a:xfrm>
        </p:grpSpPr>
        <p:sp>
          <p:nvSpPr>
            <p:cNvPr id="27" name="Oval 4">
              <a:extLst>
                <a:ext uri="{FF2B5EF4-FFF2-40B4-BE49-F238E27FC236}">
                  <a16:creationId xmlns:a16="http://schemas.microsoft.com/office/drawing/2014/main" id="{FBEC9B1E-08AD-482E-9B08-42C862ADD619}"/>
                </a:ext>
              </a:extLst>
            </p:cNvPr>
            <p:cNvSpPr>
              <a:spLocks noChangeArrowheads="1"/>
            </p:cNvSpPr>
            <p:nvPr/>
          </p:nvSpPr>
          <p:spPr bwMode="auto">
            <a:xfrm>
              <a:off x="1200" y="2448"/>
              <a:ext cx="288" cy="288"/>
            </a:xfrm>
            <a:prstGeom prst="ellipse">
              <a:avLst/>
            </a:prstGeom>
            <a:solidFill>
              <a:schemeClr val="accent1"/>
            </a:solidFill>
            <a:ln w="9525">
              <a:solidFill>
                <a:schemeClr val="tx1"/>
              </a:solidFill>
              <a:round/>
              <a:headEnd/>
              <a:tailEnd/>
            </a:ln>
          </p:spPr>
          <p:txBody>
            <a:bodyPr wrap="none" anchor="ctr"/>
            <a:lstStyle/>
            <a:p>
              <a:pPr algn="l"/>
              <a:r>
                <a:rPr lang="en-US"/>
                <a:t>q</a:t>
              </a:r>
              <a:r>
                <a:rPr lang="en-US" baseline="-25000"/>
                <a:t>0</a:t>
              </a:r>
            </a:p>
          </p:txBody>
        </p:sp>
        <p:sp>
          <p:nvSpPr>
            <p:cNvPr id="28" name="Line 6">
              <a:extLst>
                <a:ext uri="{FF2B5EF4-FFF2-40B4-BE49-F238E27FC236}">
                  <a16:creationId xmlns:a16="http://schemas.microsoft.com/office/drawing/2014/main" id="{C486E7D2-B4B8-482D-9A9D-CFEF9007A267}"/>
                </a:ext>
              </a:extLst>
            </p:cNvPr>
            <p:cNvSpPr>
              <a:spLocks noChangeShapeType="1"/>
            </p:cNvSpPr>
            <p:nvPr/>
          </p:nvSpPr>
          <p:spPr bwMode="auto">
            <a:xfrm>
              <a:off x="816" y="2592"/>
              <a:ext cx="384" cy="0"/>
            </a:xfrm>
            <a:prstGeom prst="line">
              <a:avLst/>
            </a:prstGeom>
            <a:noFill/>
            <a:ln w="9525">
              <a:solidFill>
                <a:schemeClr val="tx1"/>
              </a:solidFill>
              <a:round/>
              <a:headEnd/>
              <a:tailEnd type="triangle" w="med" len="med"/>
            </a:ln>
          </p:spPr>
          <p:txBody>
            <a:bodyPr/>
            <a:lstStyle/>
            <a:p>
              <a:pPr algn="l"/>
              <a:endParaRPr lang="en-US"/>
            </a:p>
          </p:txBody>
        </p:sp>
        <p:sp>
          <p:nvSpPr>
            <p:cNvPr id="29" name="Text Box 7">
              <a:extLst>
                <a:ext uri="{FF2B5EF4-FFF2-40B4-BE49-F238E27FC236}">
                  <a16:creationId xmlns:a16="http://schemas.microsoft.com/office/drawing/2014/main" id="{FE07DFB2-B313-4640-A88D-3C43B05D84A5}"/>
                </a:ext>
              </a:extLst>
            </p:cNvPr>
            <p:cNvSpPr txBox="1">
              <a:spLocks noChangeArrowheads="1"/>
            </p:cNvSpPr>
            <p:nvPr/>
          </p:nvSpPr>
          <p:spPr bwMode="auto">
            <a:xfrm>
              <a:off x="649" y="2352"/>
              <a:ext cx="439" cy="233"/>
            </a:xfrm>
            <a:prstGeom prst="rect">
              <a:avLst/>
            </a:prstGeom>
            <a:noFill/>
            <a:ln w="9525">
              <a:noFill/>
              <a:miter lim="800000"/>
              <a:headEnd/>
              <a:tailEnd/>
            </a:ln>
          </p:spPr>
          <p:txBody>
            <a:bodyPr wrap="none">
              <a:spAutoFit/>
            </a:bodyPr>
            <a:lstStyle/>
            <a:p>
              <a:pPr algn="l"/>
              <a:r>
                <a:rPr lang="en-US" dirty="0"/>
                <a:t>start</a:t>
              </a:r>
            </a:p>
          </p:txBody>
        </p:sp>
      </p:grpSp>
      <p:grpSp>
        <p:nvGrpSpPr>
          <p:cNvPr id="7" name="Group 15">
            <a:extLst>
              <a:ext uri="{FF2B5EF4-FFF2-40B4-BE49-F238E27FC236}">
                <a16:creationId xmlns:a16="http://schemas.microsoft.com/office/drawing/2014/main" id="{1EA25E93-2765-4050-A2EF-6D4941E410F9}"/>
              </a:ext>
            </a:extLst>
          </p:cNvPr>
          <p:cNvGrpSpPr>
            <a:grpSpLocks/>
          </p:cNvGrpSpPr>
          <p:nvPr/>
        </p:nvGrpSpPr>
        <p:grpSpPr bwMode="auto">
          <a:xfrm>
            <a:off x="3431420" y="3363637"/>
            <a:ext cx="1191937" cy="584518"/>
            <a:chOff x="2016" y="2448"/>
            <a:chExt cx="624" cy="288"/>
          </a:xfrm>
        </p:grpSpPr>
        <p:sp>
          <p:nvSpPr>
            <p:cNvPr id="24" name="Line 8">
              <a:extLst>
                <a:ext uri="{FF2B5EF4-FFF2-40B4-BE49-F238E27FC236}">
                  <a16:creationId xmlns:a16="http://schemas.microsoft.com/office/drawing/2014/main" id="{744A6A94-F7C5-47DE-BF68-F3A1A5C7A867}"/>
                </a:ext>
              </a:extLst>
            </p:cNvPr>
            <p:cNvSpPr>
              <a:spLocks noChangeShapeType="1"/>
            </p:cNvSpPr>
            <p:nvPr/>
          </p:nvSpPr>
          <p:spPr bwMode="auto">
            <a:xfrm>
              <a:off x="2016" y="2592"/>
              <a:ext cx="336" cy="0"/>
            </a:xfrm>
            <a:prstGeom prst="line">
              <a:avLst/>
            </a:prstGeom>
            <a:noFill/>
            <a:ln w="9525">
              <a:solidFill>
                <a:schemeClr val="tx1"/>
              </a:solidFill>
              <a:round/>
              <a:headEnd/>
              <a:tailEnd type="triangle" w="med" len="med"/>
            </a:ln>
          </p:spPr>
          <p:txBody>
            <a:bodyPr/>
            <a:lstStyle/>
            <a:p>
              <a:pPr algn="l"/>
              <a:endParaRPr lang="en-US"/>
            </a:p>
          </p:txBody>
        </p:sp>
        <p:sp>
          <p:nvSpPr>
            <p:cNvPr id="25" name="Oval 9">
              <a:extLst>
                <a:ext uri="{FF2B5EF4-FFF2-40B4-BE49-F238E27FC236}">
                  <a16:creationId xmlns:a16="http://schemas.microsoft.com/office/drawing/2014/main" id="{8EA9B94B-0212-427C-A40B-CE718DE434FC}"/>
                </a:ext>
              </a:extLst>
            </p:cNvPr>
            <p:cNvSpPr>
              <a:spLocks noChangeArrowheads="1"/>
            </p:cNvSpPr>
            <p:nvPr/>
          </p:nvSpPr>
          <p:spPr bwMode="auto">
            <a:xfrm>
              <a:off x="2352" y="2448"/>
              <a:ext cx="288" cy="288"/>
            </a:xfrm>
            <a:prstGeom prst="ellipse">
              <a:avLst/>
            </a:prstGeom>
            <a:solidFill>
              <a:schemeClr val="accent1"/>
            </a:solidFill>
            <a:ln w="9525">
              <a:solidFill>
                <a:schemeClr val="tx1"/>
              </a:solidFill>
              <a:round/>
              <a:headEnd/>
              <a:tailEnd/>
            </a:ln>
          </p:spPr>
          <p:txBody>
            <a:bodyPr wrap="none" anchor="ctr"/>
            <a:lstStyle/>
            <a:p>
              <a:pPr algn="l"/>
              <a:r>
                <a:rPr lang="en-US"/>
                <a:t>q</a:t>
              </a:r>
              <a:r>
                <a:rPr lang="en-US" baseline="-25000"/>
                <a:t>1</a:t>
              </a:r>
            </a:p>
          </p:txBody>
        </p:sp>
        <p:sp>
          <p:nvSpPr>
            <p:cNvPr id="26" name="Text Box 10">
              <a:extLst>
                <a:ext uri="{FF2B5EF4-FFF2-40B4-BE49-F238E27FC236}">
                  <a16:creationId xmlns:a16="http://schemas.microsoft.com/office/drawing/2014/main" id="{CF480290-5579-4035-BE08-E1BE6F099A9A}"/>
                </a:ext>
              </a:extLst>
            </p:cNvPr>
            <p:cNvSpPr txBox="1">
              <a:spLocks noChangeArrowheads="1"/>
            </p:cNvSpPr>
            <p:nvPr/>
          </p:nvSpPr>
          <p:spPr bwMode="auto">
            <a:xfrm>
              <a:off x="2066" y="2458"/>
              <a:ext cx="208" cy="233"/>
            </a:xfrm>
            <a:prstGeom prst="rect">
              <a:avLst/>
            </a:prstGeom>
            <a:noFill/>
            <a:ln w="9525">
              <a:noFill/>
              <a:miter lim="800000"/>
              <a:headEnd/>
              <a:tailEnd/>
            </a:ln>
          </p:spPr>
          <p:txBody>
            <a:bodyPr wrap="none">
              <a:spAutoFit/>
            </a:bodyPr>
            <a:lstStyle/>
            <a:p>
              <a:pPr algn="l"/>
              <a:r>
                <a:rPr lang="en-US" dirty="0"/>
                <a:t>0</a:t>
              </a:r>
            </a:p>
          </p:txBody>
        </p:sp>
      </p:grpSp>
      <p:grpSp>
        <p:nvGrpSpPr>
          <p:cNvPr id="8" name="Group 30">
            <a:extLst>
              <a:ext uri="{FF2B5EF4-FFF2-40B4-BE49-F238E27FC236}">
                <a16:creationId xmlns:a16="http://schemas.microsoft.com/office/drawing/2014/main" id="{8047D144-767B-4EF9-A46F-0C34749294C3}"/>
              </a:ext>
            </a:extLst>
          </p:cNvPr>
          <p:cNvGrpSpPr>
            <a:grpSpLocks/>
          </p:cNvGrpSpPr>
          <p:nvPr/>
        </p:nvGrpSpPr>
        <p:grpSpPr bwMode="auto">
          <a:xfrm>
            <a:off x="2850732" y="2659371"/>
            <a:ext cx="504281" cy="704263"/>
            <a:chOff x="1712" y="2101"/>
            <a:chExt cx="264" cy="347"/>
          </a:xfrm>
        </p:grpSpPr>
        <p:sp>
          <p:nvSpPr>
            <p:cNvPr id="22" name="Freeform 17">
              <a:extLst>
                <a:ext uri="{FF2B5EF4-FFF2-40B4-BE49-F238E27FC236}">
                  <a16:creationId xmlns:a16="http://schemas.microsoft.com/office/drawing/2014/main" id="{D7880B3A-895D-4716-B44E-0D85F8B6519D}"/>
                </a:ext>
              </a:extLst>
            </p:cNvPr>
            <p:cNvSpPr>
              <a:spLocks/>
            </p:cNvSpPr>
            <p:nvPr/>
          </p:nvSpPr>
          <p:spPr bwMode="auto">
            <a:xfrm>
              <a:off x="1712" y="2248"/>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23" name="Text Box 18">
              <a:extLst>
                <a:ext uri="{FF2B5EF4-FFF2-40B4-BE49-F238E27FC236}">
                  <a16:creationId xmlns:a16="http://schemas.microsoft.com/office/drawing/2014/main" id="{26EA42A6-430E-4413-8DBD-DFB7E9801887}"/>
                </a:ext>
              </a:extLst>
            </p:cNvPr>
            <p:cNvSpPr txBox="1">
              <a:spLocks noChangeArrowheads="1"/>
            </p:cNvSpPr>
            <p:nvPr/>
          </p:nvSpPr>
          <p:spPr bwMode="auto">
            <a:xfrm>
              <a:off x="1757" y="2101"/>
              <a:ext cx="208" cy="233"/>
            </a:xfrm>
            <a:prstGeom prst="rect">
              <a:avLst/>
            </a:prstGeom>
            <a:noFill/>
            <a:ln w="9525">
              <a:noFill/>
              <a:miter lim="800000"/>
              <a:headEnd/>
              <a:tailEnd/>
            </a:ln>
          </p:spPr>
          <p:txBody>
            <a:bodyPr wrap="none">
              <a:spAutoFit/>
            </a:bodyPr>
            <a:lstStyle/>
            <a:p>
              <a:pPr algn="l"/>
              <a:r>
                <a:rPr lang="en-US" dirty="0"/>
                <a:t>1</a:t>
              </a:r>
            </a:p>
          </p:txBody>
        </p:sp>
      </p:grpSp>
      <p:grpSp>
        <p:nvGrpSpPr>
          <p:cNvPr id="9" name="Group 28">
            <a:extLst>
              <a:ext uri="{FF2B5EF4-FFF2-40B4-BE49-F238E27FC236}">
                <a16:creationId xmlns:a16="http://schemas.microsoft.com/office/drawing/2014/main" id="{E070D6C6-03FC-4CD2-9328-BBECDAD4C53F}"/>
              </a:ext>
            </a:extLst>
          </p:cNvPr>
          <p:cNvGrpSpPr>
            <a:grpSpLocks/>
          </p:cNvGrpSpPr>
          <p:nvPr/>
        </p:nvGrpSpPr>
        <p:grpSpPr bwMode="auto">
          <a:xfrm>
            <a:off x="5253705" y="2598480"/>
            <a:ext cx="720129" cy="714411"/>
            <a:chOff x="2970" y="2071"/>
            <a:chExt cx="377" cy="352"/>
          </a:xfrm>
        </p:grpSpPr>
        <p:sp>
          <p:nvSpPr>
            <p:cNvPr id="20" name="Freeform 19">
              <a:extLst>
                <a:ext uri="{FF2B5EF4-FFF2-40B4-BE49-F238E27FC236}">
                  <a16:creationId xmlns:a16="http://schemas.microsoft.com/office/drawing/2014/main" id="{AB1CD7C8-3044-4306-B7A8-FE8AC511AA25}"/>
                </a:ext>
              </a:extLst>
            </p:cNvPr>
            <p:cNvSpPr>
              <a:spLocks/>
            </p:cNvSpPr>
            <p:nvPr/>
          </p:nvSpPr>
          <p:spPr bwMode="auto">
            <a:xfrm>
              <a:off x="2970" y="2223"/>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21" name="Text Box 20">
              <a:extLst>
                <a:ext uri="{FF2B5EF4-FFF2-40B4-BE49-F238E27FC236}">
                  <a16:creationId xmlns:a16="http://schemas.microsoft.com/office/drawing/2014/main" id="{76C87E17-0929-4EA4-9E26-C92B1F140549}"/>
                </a:ext>
              </a:extLst>
            </p:cNvPr>
            <p:cNvSpPr txBox="1">
              <a:spLocks noChangeArrowheads="1"/>
            </p:cNvSpPr>
            <p:nvPr/>
          </p:nvSpPr>
          <p:spPr bwMode="auto">
            <a:xfrm>
              <a:off x="3000" y="2071"/>
              <a:ext cx="347" cy="233"/>
            </a:xfrm>
            <a:prstGeom prst="rect">
              <a:avLst/>
            </a:prstGeom>
            <a:noFill/>
            <a:ln w="9525">
              <a:noFill/>
              <a:miter lim="800000"/>
              <a:headEnd/>
              <a:tailEnd/>
            </a:ln>
          </p:spPr>
          <p:txBody>
            <a:bodyPr wrap="none">
              <a:spAutoFit/>
            </a:bodyPr>
            <a:lstStyle/>
            <a:p>
              <a:pPr algn="l"/>
              <a:r>
                <a:rPr lang="en-US" dirty="0"/>
                <a:t>0,1</a:t>
              </a:r>
            </a:p>
          </p:txBody>
        </p:sp>
      </p:grpSp>
      <p:grpSp>
        <p:nvGrpSpPr>
          <p:cNvPr id="10" name="Group 29">
            <a:extLst>
              <a:ext uri="{FF2B5EF4-FFF2-40B4-BE49-F238E27FC236}">
                <a16:creationId xmlns:a16="http://schemas.microsoft.com/office/drawing/2014/main" id="{86C05901-C860-45D9-8FB3-EDB555065996}"/>
              </a:ext>
            </a:extLst>
          </p:cNvPr>
          <p:cNvGrpSpPr>
            <a:grpSpLocks/>
          </p:cNvGrpSpPr>
          <p:nvPr/>
        </p:nvGrpSpPr>
        <p:grpSpPr bwMode="auto">
          <a:xfrm>
            <a:off x="4061769" y="2734461"/>
            <a:ext cx="504281" cy="675849"/>
            <a:chOff x="2346" y="2138"/>
            <a:chExt cx="264" cy="333"/>
          </a:xfrm>
        </p:grpSpPr>
        <p:sp>
          <p:nvSpPr>
            <p:cNvPr id="18" name="Freeform 21">
              <a:extLst>
                <a:ext uri="{FF2B5EF4-FFF2-40B4-BE49-F238E27FC236}">
                  <a16:creationId xmlns:a16="http://schemas.microsoft.com/office/drawing/2014/main" id="{792A088B-6A4C-461F-913C-8EFAED81E080}"/>
                </a:ext>
              </a:extLst>
            </p:cNvPr>
            <p:cNvSpPr>
              <a:spLocks/>
            </p:cNvSpPr>
            <p:nvPr/>
          </p:nvSpPr>
          <p:spPr bwMode="auto">
            <a:xfrm>
              <a:off x="2346" y="2271"/>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19" name="Text Box 22">
              <a:extLst>
                <a:ext uri="{FF2B5EF4-FFF2-40B4-BE49-F238E27FC236}">
                  <a16:creationId xmlns:a16="http://schemas.microsoft.com/office/drawing/2014/main" id="{0FB030C5-8D66-410A-A948-296DA726FBAA}"/>
                </a:ext>
              </a:extLst>
            </p:cNvPr>
            <p:cNvSpPr txBox="1">
              <a:spLocks noChangeArrowheads="1"/>
            </p:cNvSpPr>
            <p:nvPr/>
          </p:nvSpPr>
          <p:spPr bwMode="auto">
            <a:xfrm>
              <a:off x="2384" y="2138"/>
              <a:ext cx="208" cy="233"/>
            </a:xfrm>
            <a:prstGeom prst="rect">
              <a:avLst/>
            </a:prstGeom>
            <a:noFill/>
            <a:ln w="9525">
              <a:noFill/>
              <a:miter lim="800000"/>
              <a:headEnd/>
              <a:tailEnd/>
            </a:ln>
          </p:spPr>
          <p:txBody>
            <a:bodyPr wrap="none">
              <a:spAutoFit/>
            </a:bodyPr>
            <a:lstStyle/>
            <a:p>
              <a:pPr algn="l"/>
              <a:r>
                <a:rPr lang="en-US" dirty="0"/>
                <a:t>0</a:t>
              </a:r>
            </a:p>
          </p:txBody>
        </p:sp>
      </p:grpSp>
      <p:grpSp>
        <p:nvGrpSpPr>
          <p:cNvPr id="3" name="Group 2">
            <a:extLst>
              <a:ext uri="{FF2B5EF4-FFF2-40B4-BE49-F238E27FC236}">
                <a16:creationId xmlns:a16="http://schemas.microsoft.com/office/drawing/2014/main" id="{7B94EBDC-EDF8-4547-ABA7-DF0414CBF82A}"/>
              </a:ext>
            </a:extLst>
          </p:cNvPr>
          <p:cNvGrpSpPr/>
          <p:nvPr/>
        </p:nvGrpSpPr>
        <p:grpSpPr>
          <a:xfrm>
            <a:off x="4623357" y="3276600"/>
            <a:ext cx="1778379" cy="1477533"/>
            <a:chOff x="4623357" y="3276600"/>
            <a:chExt cx="1778379" cy="1477533"/>
          </a:xfrm>
        </p:grpSpPr>
        <p:grpSp>
          <p:nvGrpSpPr>
            <p:cNvPr id="11" name="Group 27">
              <a:extLst>
                <a:ext uri="{FF2B5EF4-FFF2-40B4-BE49-F238E27FC236}">
                  <a16:creationId xmlns:a16="http://schemas.microsoft.com/office/drawing/2014/main" id="{60B8EFF3-349F-451C-815B-9769DA58A5C2}"/>
                </a:ext>
              </a:extLst>
            </p:cNvPr>
            <p:cNvGrpSpPr>
              <a:grpSpLocks/>
            </p:cNvGrpSpPr>
            <p:nvPr/>
          </p:nvGrpSpPr>
          <p:grpSpPr bwMode="auto">
            <a:xfrm>
              <a:off x="4623357" y="3363633"/>
              <a:ext cx="1191937" cy="584518"/>
              <a:chOff x="2640" y="2448"/>
              <a:chExt cx="624" cy="288"/>
            </a:xfrm>
          </p:grpSpPr>
          <p:sp>
            <p:nvSpPr>
              <p:cNvPr id="15" name="Text Box 12">
                <a:extLst>
                  <a:ext uri="{FF2B5EF4-FFF2-40B4-BE49-F238E27FC236}">
                    <a16:creationId xmlns:a16="http://schemas.microsoft.com/office/drawing/2014/main" id="{BD33428E-FC6E-4A10-B9B2-9A7630372E0D}"/>
                  </a:ext>
                </a:extLst>
              </p:cNvPr>
              <p:cNvSpPr txBox="1">
                <a:spLocks noChangeArrowheads="1"/>
              </p:cNvSpPr>
              <p:nvPr/>
            </p:nvSpPr>
            <p:spPr bwMode="auto">
              <a:xfrm>
                <a:off x="2680" y="2448"/>
                <a:ext cx="208" cy="233"/>
              </a:xfrm>
              <a:prstGeom prst="rect">
                <a:avLst/>
              </a:prstGeom>
              <a:noFill/>
              <a:ln w="9525">
                <a:noFill/>
                <a:miter lim="800000"/>
                <a:headEnd/>
                <a:tailEnd/>
              </a:ln>
            </p:spPr>
            <p:txBody>
              <a:bodyPr wrap="none">
                <a:spAutoFit/>
              </a:bodyPr>
              <a:lstStyle/>
              <a:p>
                <a:pPr algn="l"/>
                <a:r>
                  <a:rPr lang="en-US" dirty="0"/>
                  <a:t>1</a:t>
                </a:r>
              </a:p>
            </p:txBody>
          </p:sp>
          <p:sp>
            <p:nvSpPr>
              <p:cNvPr id="16" name="Oval 13">
                <a:extLst>
                  <a:ext uri="{FF2B5EF4-FFF2-40B4-BE49-F238E27FC236}">
                    <a16:creationId xmlns:a16="http://schemas.microsoft.com/office/drawing/2014/main" id="{211B4DE1-1FB3-41F5-9608-B7E7F0924DBF}"/>
                  </a:ext>
                </a:extLst>
              </p:cNvPr>
              <p:cNvSpPr>
                <a:spLocks noChangeArrowheads="1"/>
              </p:cNvSpPr>
              <p:nvPr/>
            </p:nvSpPr>
            <p:spPr bwMode="auto">
              <a:xfrm>
                <a:off x="2976" y="2448"/>
                <a:ext cx="288" cy="288"/>
              </a:xfrm>
              <a:prstGeom prst="ellipse">
                <a:avLst/>
              </a:prstGeom>
              <a:solidFill>
                <a:schemeClr val="accent1"/>
              </a:solidFill>
              <a:ln w="9525">
                <a:solidFill>
                  <a:schemeClr val="tx1"/>
                </a:solidFill>
                <a:round/>
                <a:headEnd/>
                <a:tailEnd/>
              </a:ln>
            </p:spPr>
            <p:txBody>
              <a:bodyPr wrap="none" anchor="ctr"/>
              <a:lstStyle/>
              <a:p>
                <a:pPr algn="l"/>
                <a:r>
                  <a:rPr lang="en-US"/>
                  <a:t>q</a:t>
                </a:r>
                <a:r>
                  <a:rPr lang="en-US" baseline="-25000"/>
                  <a:t>2</a:t>
                </a:r>
              </a:p>
            </p:txBody>
          </p:sp>
          <p:sp>
            <p:nvSpPr>
              <p:cNvPr id="17" name="Line 24">
                <a:extLst>
                  <a:ext uri="{FF2B5EF4-FFF2-40B4-BE49-F238E27FC236}">
                    <a16:creationId xmlns:a16="http://schemas.microsoft.com/office/drawing/2014/main" id="{378AA198-014F-486E-9AA1-277EFCF52CEF}"/>
                  </a:ext>
                </a:extLst>
              </p:cNvPr>
              <p:cNvSpPr>
                <a:spLocks noChangeShapeType="1"/>
              </p:cNvSpPr>
              <p:nvPr/>
            </p:nvSpPr>
            <p:spPr bwMode="auto">
              <a:xfrm>
                <a:off x="2640" y="2592"/>
                <a:ext cx="288" cy="0"/>
              </a:xfrm>
              <a:prstGeom prst="line">
                <a:avLst/>
              </a:prstGeom>
              <a:noFill/>
              <a:ln w="9525">
                <a:solidFill>
                  <a:schemeClr val="tx1"/>
                </a:solidFill>
                <a:round/>
                <a:headEnd/>
                <a:tailEnd type="triangle" w="med" len="med"/>
              </a:ln>
            </p:spPr>
            <p:txBody>
              <a:bodyPr/>
              <a:lstStyle/>
              <a:p>
                <a:pPr algn="l"/>
                <a:endParaRPr lang="en-US"/>
              </a:p>
            </p:txBody>
          </p:sp>
        </p:grpSp>
        <p:grpSp>
          <p:nvGrpSpPr>
            <p:cNvPr id="12" name="Group 32">
              <a:extLst>
                <a:ext uri="{FF2B5EF4-FFF2-40B4-BE49-F238E27FC236}">
                  <a16:creationId xmlns:a16="http://schemas.microsoft.com/office/drawing/2014/main" id="{EB375807-DB51-4201-9BA9-CA1E1555AFDE}"/>
                </a:ext>
              </a:extLst>
            </p:cNvPr>
            <p:cNvGrpSpPr>
              <a:grpSpLocks/>
            </p:cNvGrpSpPr>
            <p:nvPr/>
          </p:nvGrpSpPr>
          <p:grpSpPr bwMode="auto">
            <a:xfrm>
              <a:off x="4953834" y="3276600"/>
              <a:ext cx="1447902" cy="1477533"/>
              <a:chOff x="1726" y="2400"/>
              <a:chExt cx="758" cy="728"/>
            </a:xfrm>
          </p:grpSpPr>
          <p:sp>
            <p:nvSpPr>
              <p:cNvPr id="13" name="Oval 23">
                <a:extLst>
                  <a:ext uri="{FF2B5EF4-FFF2-40B4-BE49-F238E27FC236}">
                    <a16:creationId xmlns:a16="http://schemas.microsoft.com/office/drawing/2014/main" id="{747808D7-2C5C-416E-8F80-669D85E208D6}"/>
                  </a:ext>
                </a:extLst>
              </p:cNvPr>
              <p:cNvSpPr>
                <a:spLocks noChangeArrowheads="1"/>
              </p:cNvSpPr>
              <p:nvPr/>
            </p:nvSpPr>
            <p:spPr bwMode="auto">
              <a:xfrm>
                <a:off x="1842" y="2400"/>
                <a:ext cx="384" cy="384"/>
              </a:xfrm>
              <a:prstGeom prst="ellipse">
                <a:avLst/>
              </a:prstGeom>
              <a:solidFill>
                <a:schemeClr val="accent1">
                  <a:alpha val="12157"/>
                </a:schemeClr>
              </a:solidFill>
              <a:ln w="9525">
                <a:solidFill>
                  <a:schemeClr val="tx1"/>
                </a:solidFill>
                <a:round/>
                <a:headEnd/>
                <a:tailEnd/>
              </a:ln>
            </p:spPr>
            <p:txBody>
              <a:bodyPr wrap="none" anchor="ctr"/>
              <a:lstStyle/>
              <a:p>
                <a:pPr algn="l"/>
                <a:endParaRPr lang="en-US" dirty="0"/>
              </a:p>
            </p:txBody>
          </p:sp>
          <p:sp>
            <p:nvSpPr>
              <p:cNvPr id="14" name="Text Box 31">
                <a:extLst>
                  <a:ext uri="{FF2B5EF4-FFF2-40B4-BE49-F238E27FC236}">
                    <a16:creationId xmlns:a16="http://schemas.microsoft.com/office/drawing/2014/main" id="{B04B95F0-09D0-4BF7-B00A-6CCACCDCE49F}"/>
                  </a:ext>
                </a:extLst>
              </p:cNvPr>
              <p:cNvSpPr txBox="1">
                <a:spLocks noChangeArrowheads="1"/>
              </p:cNvSpPr>
              <p:nvPr/>
            </p:nvSpPr>
            <p:spPr bwMode="auto">
              <a:xfrm>
                <a:off x="1726" y="2810"/>
                <a:ext cx="758" cy="318"/>
              </a:xfrm>
              <a:prstGeom prst="rect">
                <a:avLst/>
              </a:prstGeom>
              <a:noFill/>
              <a:ln w="9525">
                <a:noFill/>
                <a:miter lim="800000"/>
                <a:headEnd/>
                <a:tailEnd/>
              </a:ln>
            </p:spPr>
            <p:txBody>
              <a:bodyPr wrap="square">
                <a:spAutoFit/>
              </a:bodyPr>
              <a:lstStyle/>
              <a:p>
                <a:pPr algn="ctr"/>
                <a:r>
                  <a:rPr lang="en-US" dirty="0"/>
                  <a:t>Accepting</a:t>
                </a:r>
              </a:p>
              <a:p>
                <a:pPr algn="ctr"/>
                <a:r>
                  <a:rPr lang="en-US" dirty="0"/>
                  <a:t>state</a:t>
                </a:r>
              </a:p>
            </p:txBody>
          </p:sp>
        </p:grpSp>
      </p:grpSp>
      <p:sp>
        <p:nvSpPr>
          <p:cNvPr id="30" name="Text Box 116">
            <a:extLst>
              <a:ext uri="{FF2B5EF4-FFF2-40B4-BE49-F238E27FC236}">
                <a16:creationId xmlns:a16="http://schemas.microsoft.com/office/drawing/2014/main" id="{FBBA48F2-78CB-4B14-B7FC-FBE6E76286E3}"/>
              </a:ext>
            </a:extLst>
          </p:cNvPr>
          <p:cNvSpPr txBox="1">
            <a:spLocks noChangeArrowheads="1"/>
          </p:cNvSpPr>
          <p:nvPr/>
        </p:nvSpPr>
        <p:spPr bwMode="auto">
          <a:xfrm>
            <a:off x="609599" y="4756922"/>
            <a:ext cx="7022735" cy="369332"/>
          </a:xfrm>
          <a:prstGeom prst="rect">
            <a:avLst/>
          </a:prstGeom>
          <a:solidFill>
            <a:srgbClr val="CCFFFF"/>
          </a:solidFill>
          <a:ln w="9525">
            <a:noFill/>
            <a:miter lim="800000"/>
            <a:headEnd/>
            <a:tailEnd/>
          </a:ln>
        </p:spPr>
        <p:txBody>
          <a:bodyPr wrap="square">
            <a:spAutoFit/>
          </a:bodyPr>
          <a:lstStyle/>
          <a:p>
            <a:pPr marL="0" lvl="1" algn="l" rtl="0">
              <a:buFontTx/>
              <a:buChar char="•"/>
            </a:pPr>
            <a:r>
              <a:rPr lang="en-US" dirty="0">
                <a:solidFill>
                  <a:schemeClr val="tx2"/>
                </a:solidFill>
              </a:rPr>
              <a:t>A transition diagram for the DFA   A = {Q, ∑ , q</a:t>
            </a:r>
            <a:r>
              <a:rPr lang="en-US" baseline="-25000" dirty="0">
                <a:solidFill>
                  <a:schemeClr val="tx2"/>
                </a:solidFill>
              </a:rPr>
              <a:t>0</a:t>
            </a:r>
            <a:r>
              <a:rPr lang="en-US" dirty="0">
                <a:solidFill>
                  <a:schemeClr val="tx2"/>
                </a:solidFill>
              </a:rPr>
              <a:t>,F, </a:t>
            </a:r>
            <a:r>
              <a:rPr lang="el-GR" dirty="0">
                <a:solidFill>
                  <a:schemeClr val="folHlink"/>
                </a:solidFill>
                <a:latin typeface="Lucida Grande" pitchFamily="28" charset="0"/>
                <a:cs typeface="Tahoma" pitchFamily="28" charset="0"/>
              </a:rPr>
              <a:t>δ</a:t>
            </a:r>
            <a:r>
              <a:rPr lang="en-US" dirty="0">
                <a:solidFill>
                  <a:schemeClr val="tx2"/>
                </a:solidFill>
              </a:rPr>
              <a:t>  }</a:t>
            </a:r>
          </a:p>
        </p:txBody>
      </p:sp>
      <p:sp>
        <p:nvSpPr>
          <p:cNvPr id="31" name="Text Box 119">
            <a:extLst>
              <a:ext uri="{FF2B5EF4-FFF2-40B4-BE49-F238E27FC236}">
                <a16:creationId xmlns:a16="http://schemas.microsoft.com/office/drawing/2014/main" id="{05F123E2-2731-4618-AC17-8A20F372FA17}"/>
              </a:ext>
            </a:extLst>
          </p:cNvPr>
          <p:cNvSpPr txBox="1">
            <a:spLocks noChangeArrowheads="1"/>
          </p:cNvSpPr>
          <p:nvPr/>
        </p:nvSpPr>
        <p:spPr bwMode="auto">
          <a:xfrm>
            <a:off x="609600" y="1565786"/>
            <a:ext cx="7022735" cy="430887"/>
          </a:xfrm>
          <a:prstGeom prst="rect">
            <a:avLst/>
          </a:prstGeom>
          <a:solidFill>
            <a:srgbClr val="CCFFCC"/>
          </a:solidFill>
          <a:ln w="9525">
            <a:noFill/>
            <a:miter lim="800000"/>
            <a:headEnd/>
            <a:tailEnd/>
          </a:ln>
        </p:spPr>
        <p:txBody>
          <a:bodyPr wrap="square">
            <a:spAutoFit/>
          </a:bodyPr>
          <a:lstStyle/>
          <a:p>
            <a:pPr algn="l" rtl="0">
              <a:buFontTx/>
              <a:buChar char="•"/>
            </a:pPr>
            <a:r>
              <a:rPr lang="en-US" sz="2200" dirty="0"/>
              <a:t> What makes this DFA deterministic?</a:t>
            </a:r>
          </a:p>
        </p:txBody>
      </p:sp>
    </p:spTree>
    <p:extLst>
      <p:ext uri="{BB962C8B-B14F-4D97-AF65-F5344CB8AC3E}">
        <p14:creationId xmlns:p14="http://schemas.microsoft.com/office/powerpoint/2010/main" val="173902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E1C0BA0-EBD5-4099-97A8-EE12DD14733B}" type="slidenum">
              <a:rPr lang="en-US" smtClean="0"/>
              <a:pPr/>
              <a:t>14</a:t>
            </a:fld>
            <a:endParaRPr lang="en-US"/>
          </a:p>
        </p:txBody>
      </p:sp>
      <p:sp>
        <p:nvSpPr>
          <p:cNvPr id="10243" name="Rectangle 2"/>
          <p:cNvSpPr>
            <a:spLocks noGrp="1" noChangeArrowheads="1"/>
          </p:cNvSpPr>
          <p:nvPr>
            <p:ph type="title"/>
          </p:nvPr>
        </p:nvSpPr>
        <p:spPr>
          <a:xfrm>
            <a:off x="361156" y="603117"/>
            <a:ext cx="7793037" cy="1143000"/>
          </a:xfrm>
        </p:spPr>
        <p:txBody>
          <a:bodyPr/>
          <a:lstStyle/>
          <a:p>
            <a:pPr rtl="0" eaLnBrk="1" hangingPunct="1"/>
            <a:r>
              <a:rPr lang="en-US" dirty="0"/>
              <a:t>DFA for strings containing 01</a:t>
            </a:r>
          </a:p>
        </p:txBody>
      </p:sp>
      <p:grpSp>
        <p:nvGrpSpPr>
          <p:cNvPr id="9" name="Group 122"/>
          <p:cNvGrpSpPr>
            <a:grpSpLocks/>
          </p:cNvGrpSpPr>
          <p:nvPr/>
        </p:nvGrpSpPr>
        <p:grpSpPr bwMode="auto">
          <a:xfrm>
            <a:off x="4930010" y="4448050"/>
            <a:ext cx="3416300" cy="1706563"/>
            <a:chOff x="2936" y="2926"/>
            <a:chExt cx="2152" cy="1075"/>
          </a:xfrm>
        </p:grpSpPr>
        <p:pic>
          <p:nvPicPr>
            <p:cNvPr id="10257" name="Picture 38" descr="delta"/>
            <p:cNvPicPr>
              <a:picLocks noChangeAspect="1" noChangeArrowheads="1"/>
            </p:cNvPicPr>
            <p:nvPr/>
          </p:nvPicPr>
          <p:blipFill>
            <a:blip r:embed="rId3" cstate="print"/>
            <a:srcRect/>
            <a:stretch>
              <a:fillRect/>
            </a:stretch>
          </p:blipFill>
          <p:spPr bwMode="auto">
            <a:xfrm>
              <a:off x="3264" y="3120"/>
              <a:ext cx="213" cy="240"/>
            </a:xfrm>
            <a:prstGeom prst="rect">
              <a:avLst/>
            </a:prstGeom>
            <a:noFill/>
            <a:ln w="9525">
              <a:noFill/>
              <a:miter lim="800000"/>
              <a:headEnd/>
              <a:tailEnd/>
            </a:ln>
          </p:spPr>
        </p:pic>
        <p:sp>
          <p:nvSpPr>
            <p:cNvPr id="10258" name="Rectangle 51"/>
            <p:cNvSpPr>
              <a:spLocks noChangeArrowheads="1"/>
            </p:cNvSpPr>
            <p:nvPr/>
          </p:nvSpPr>
          <p:spPr bwMode="auto">
            <a:xfrm>
              <a:off x="4464" y="3773"/>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a:t>q</a:t>
              </a:r>
              <a:r>
                <a:rPr lang="en-US" sz="1600" baseline="-25000"/>
                <a:t>2</a:t>
              </a:r>
            </a:p>
          </p:txBody>
        </p:sp>
        <p:sp>
          <p:nvSpPr>
            <p:cNvPr id="10259" name="Rectangle 50"/>
            <p:cNvSpPr>
              <a:spLocks noChangeArrowheads="1"/>
            </p:cNvSpPr>
            <p:nvPr/>
          </p:nvSpPr>
          <p:spPr bwMode="auto">
            <a:xfrm>
              <a:off x="3840" y="3773"/>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a:t>q</a:t>
              </a:r>
              <a:r>
                <a:rPr lang="en-US" sz="1600" baseline="-25000"/>
                <a:t>2</a:t>
              </a:r>
            </a:p>
          </p:txBody>
        </p:sp>
        <p:sp>
          <p:nvSpPr>
            <p:cNvPr id="10260" name="Rectangle 49"/>
            <p:cNvSpPr>
              <a:spLocks noChangeArrowheads="1"/>
            </p:cNvSpPr>
            <p:nvPr/>
          </p:nvSpPr>
          <p:spPr bwMode="auto">
            <a:xfrm>
              <a:off x="3216" y="3773"/>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b="1">
                  <a:solidFill>
                    <a:schemeClr val="hlink"/>
                  </a:solidFill>
                </a:rPr>
                <a:t>*q</a:t>
              </a:r>
              <a:r>
                <a:rPr lang="en-US" sz="1600" b="1" baseline="-25000">
                  <a:solidFill>
                    <a:schemeClr val="hlink"/>
                  </a:solidFill>
                </a:rPr>
                <a:t>2</a:t>
              </a:r>
              <a:endParaRPr lang="en-US" sz="1600" b="1">
                <a:solidFill>
                  <a:schemeClr val="hlink"/>
                </a:solidFill>
              </a:endParaRPr>
            </a:p>
          </p:txBody>
        </p:sp>
        <p:sp>
          <p:nvSpPr>
            <p:cNvPr id="10261" name="Rectangle 48"/>
            <p:cNvSpPr>
              <a:spLocks noChangeArrowheads="1"/>
            </p:cNvSpPr>
            <p:nvPr/>
          </p:nvSpPr>
          <p:spPr bwMode="auto">
            <a:xfrm>
              <a:off x="4464" y="3562"/>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a:t>q</a:t>
              </a:r>
              <a:r>
                <a:rPr lang="en-US" sz="1600" baseline="-25000"/>
                <a:t>2</a:t>
              </a:r>
            </a:p>
          </p:txBody>
        </p:sp>
        <p:sp>
          <p:nvSpPr>
            <p:cNvPr id="10262" name="Rectangle 47"/>
            <p:cNvSpPr>
              <a:spLocks noChangeArrowheads="1"/>
            </p:cNvSpPr>
            <p:nvPr/>
          </p:nvSpPr>
          <p:spPr bwMode="auto">
            <a:xfrm>
              <a:off x="3840" y="3562"/>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a:t>q</a:t>
              </a:r>
              <a:r>
                <a:rPr lang="en-US" sz="1600" baseline="-25000"/>
                <a:t>1</a:t>
              </a:r>
            </a:p>
          </p:txBody>
        </p:sp>
        <p:sp>
          <p:nvSpPr>
            <p:cNvPr id="10263" name="Rectangle 46"/>
            <p:cNvSpPr>
              <a:spLocks noChangeArrowheads="1"/>
            </p:cNvSpPr>
            <p:nvPr/>
          </p:nvSpPr>
          <p:spPr bwMode="auto">
            <a:xfrm>
              <a:off x="3216" y="3562"/>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b="1" dirty="0">
                  <a:solidFill>
                    <a:schemeClr val="hlink"/>
                  </a:solidFill>
                </a:rPr>
                <a:t>q</a:t>
              </a:r>
              <a:r>
                <a:rPr lang="en-US" sz="1600" b="1" baseline="-25000" dirty="0">
                  <a:solidFill>
                    <a:schemeClr val="hlink"/>
                  </a:solidFill>
                </a:rPr>
                <a:t>1</a:t>
              </a:r>
              <a:endParaRPr lang="en-US" sz="1600" b="1" dirty="0">
                <a:solidFill>
                  <a:schemeClr val="hlink"/>
                </a:solidFill>
              </a:endParaRPr>
            </a:p>
          </p:txBody>
        </p:sp>
        <p:sp>
          <p:nvSpPr>
            <p:cNvPr id="10264" name="Rectangle 45"/>
            <p:cNvSpPr>
              <a:spLocks noChangeArrowheads="1"/>
            </p:cNvSpPr>
            <p:nvPr/>
          </p:nvSpPr>
          <p:spPr bwMode="auto">
            <a:xfrm>
              <a:off x="4464" y="3351"/>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a:t>q</a:t>
              </a:r>
              <a:r>
                <a:rPr lang="en-US" sz="1600" baseline="-25000"/>
                <a:t>0</a:t>
              </a:r>
            </a:p>
          </p:txBody>
        </p:sp>
        <p:sp>
          <p:nvSpPr>
            <p:cNvPr id="10265" name="Rectangle 44"/>
            <p:cNvSpPr>
              <a:spLocks noChangeArrowheads="1"/>
            </p:cNvSpPr>
            <p:nvPr/>
          </p:nvSpPr>
          <p:spPr bwMode="auto">
            <a:xfrm>
              <a:off x="3840" y="3351"/>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dirty="0"/>
                <a:t>q</a:t>
              </a:r>
              <a:r>
                <a:rPr lang="en-US" sz="1600" baseline="-25000" dirty="0"/>
                <a:t>1</a:t>
              </a:r>
              <a:endParaRPr lang="en-US" sz="1600" dirty="0"/>
            </a:p>
          </p:txBody>
        </p:sp>
        <p:sp>
          <p:nvSpPr>
            <p:cNvPr id="10266" name="Rectangle 43"/>
            <p:cNvSpPr>
              <a:spLocks noChangeArrowheads="1"/>
            </p:cNvSpPr>
            <p:nvPr/>
          </p:nvSpPr>
          <p:spPr bwMode="auto">
            <a:xfrm>
              <a:off x="3216" y="3351"/>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b="1" dirty="0">
                  <a:solidFill>
                    <a:schemeClr val="hlink"/>
                  </a:solidFill>
                </a:rPr>
                <a:t>q</a:t>
              </a:r>
              <a:r>
                <a:rPr lang="en-US" sz="1600" b="1" baseline="-25000" dirty="0">
                  <a:solidFill>
                    <a:schemeClr val="hlink"/>
                  </a:solidFill>
                </a:rPr>
                <a:t>0</a:t>
              </a:r>
            </a:p>
          </p:txBody>
        </p:sp>
        <p:sp>
          <p:nvSpPr>
            <p:cNvPr id="10267" name="Rectangle 42"/>
            <p:cNvSpPr>
              <a:spLocks noChangeArrowheads="1"/>
            </p:cNvSpPr>
            <p:nvPr/>
          </p:nvSpPr>
          <p:spPr bwMode="auto">
            <a:xfrm>
              <a:off x="4464" y="3140"/>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b="1">
                  <a:solidFill>
                    <a:schemeClr val="hlink"/>
                  </a:solidFill>
                </a:rPr>
                <a:t>1</a:t>
              </a:r>
            </a:p>
          </p:txBody>
        </p:sp>
        <p:sp>
          <p:nvSpPr>
            <p:cNvPr id="10268" name="Rectangle 41"/>
            <p:cNvSpPr>
              <a:spLocks noChangeArrowheads="1"/>
            </p:cNvSpPr>
            <p:nvPr/>
          </p:nvSpPr>
          <p:spPr bwMode="auto">
            <a:xfrm>
              <a:off x="3840" y="3140"/>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r>
                <a:rPr lang="en-US" sz="1600" b="1">
                  <a:solidFill>
                    <a:schemeClr val="hlink"/>
                  </a:solidFill>
                </a:rPr>
                <a:t>0</a:t>
              </a:r>
            </a:p>
          </p:txBody>
        </p:sp>
        <p:sp>
          <p:nvSpPr>
            <p:cNvPr id="10269" name="Rectangle 40"/>
            <p:cNvSpPr>
              <a:spLocks noChangeArrowheads="1"/>
            </p:cNvSpPr>
            <p:nvPr/>
          </p:nvSpPr>
          <p:spPr bwMode="auto">
            <a:xfrm>
              <a:off x="3216" y="3140"/>
              <a:ext cx="624" cy="211"/>
            </a:xfrm>
            <a:prstGeom prst="rect">
              <a:avLst/>
            </a:prstGeom>
            <a:noFill/>
            <a:ln w="9525">
              <a:noFill/>
              <a:miter lim="800000"/>
              <a:headEnd/>
              <a:tailEnd/>
            </a:ln>
          </p:spPr>
          <p:txBody>
            <a:bodyPr/>
            <a:lstStyle/>
            <a:p>
              <a:pPr algn="ctr" rtl="0" eaLnBrk="1" hangingPunct="1">
                <a:spcBef>
                  <a:spcPct val="20000"/>
                </a:spcBef>
                <a:buClr>
                  <a:schemeClr val="folHlink"/>
                </a:buClr>
                <a:buSzPct val="60000"/>
                <a:buFont typeface="Wingdings" pitchFamily="28" charset="2"/>
                <a:buNone/>
              </a:pPr>
              <a:endParaRPr lang="en-US" sz="1600"/>
            </a:p>
          </p:txBody>
        </p:sp>
        <p:sp>
          <p:nvSpPr>
            <p:cNvPr id="10270" name="Line 52"/>
            <p:cNvSpPr>
              <a:spLocks noChangeShapeType="1"/>
            </p:cNvSpPr>
            <p:nvPr/>
          </p:nvSpPr>
          <p:spPr bwMode="auto">
            <a:xfrm>
              <a:off x="3216" y="3140"/>
              <a:ext cx="624" cy="0"/>
            </a:xfrm>
            <a:prstGeom prst="line">
              <a:avLst/>
            </a:prstGeom>
            <a:noFill/>
            <a:ln w="12700" cap="sq">
              <a:noFill/>
              <a:round/>
              <a:headEnd/>
              <a:tailEnd/>
            </a:ln>
          </p:spPr>
          <p:txBody>
            <a:bodyPr/>
            <a:lstStyle/>
            <a:p>
              <a:pPr algn="ctr" rtl="0"/>
              <a:endParaRPr lang="en-US"/>
            </a:p>
          </p:txBody>
        </p:sp>
        <p:sp>
          <p:nvSpPr>
            <p:cNvPr id="10271" name="Line 54"/>
            <p:cNvSpPr>
              <a:spLocks noChangeShapeType="1"/>
            </p:cNvSpPr>
            <p:nvPr/>
          </p:nvSpPr>
          <p:spPr bwMode="auto">
            <a:xfrm>
              <a:off x="3216" y="3562"/>
              <a:ext cx="1872" cy="0"/>
            </a:xfrm>
            <a:prstGeom prst="line">
              <a:avLst/>
            </a:prstGeom>
            <a:noFill/>
            <a:ln w="12700">
              <a:solidFill>
                <a:schemeClr val="tx1"/>
              </a:solidFill>
              <a:round/>
              <a:headEnd/>
              <a:tailEnd/>
            </a:ln>
          </p:spPr>
          <p:txBody>
            <a:bodyPr/>
            <a:lstStyle/>
            <a:p>
              <a:pPr algn="ctr" rtl="0"/>
              <a:endParaRPr lang="en-US"/>
            </a:p>
          </p:txBody>
        </p:sp>
        <p:sp>
          <p:nvSpPr>
            <p:cNvPr id="10272" name="Line 55"/>
            <p:cNvSpPr>
              <a:spLocks noChangeShapeType="1"/>
            </p:cNvSpPr>
            <p:nvPr/>
          </p:nvSpPr>
          <p:spPr bwMode="auto">
            <a:xfrm>
              <a:off x="3216" y="3773"/>
              <a:ext cx="1872" cy="0"/>
            </a:xfrm>
            <a:prstGeom prst="line">
              <a:avLst/>
            </a:prstGeom>
            <a:noFill/>
            <a:ln w="12700">
              <a:solidFill>
                <a:schemeClr val="tx1"/>
              </a:solidFill>
              <a:round/>
              <a:headEnd/>
              <a:tailEnd/>
            </a:ln>
          </p:spPr>
          <p:txBody>
            <a:bodyPr/>
            <a:lstStyle/>
            <a:p>
              <a:pPr algn="ctr" rtl="0"/>
              <a:endParaRPr lang="en-US"/>
            </a:p>
          </p:txBody>
        </p:sp>
        <p:sp>
          <p:nvSpPr>
            <p:cNvPr id="10273" name="Line 56"/>
            <p:cNvSpPr>
              <a:spLocks noChangeShapeType="1"/>
            </p:cNvSpPr>
            <p:nvPr/>
          </p:nvSpPr>
          <p:spPr bwMode="auto">
            <a:xfrm>
              <a:off x="3216" y="3984"/>
              <a:ext cx="1872" cy="0"/>
            </a:xfrm>
            <a:prstGeom prst="line">
              <a:avLst/>
            </a:prstGeom>
            <a:noFill/>
            <a:ln w="28575">
              <a:solidFill>
                <a:schemeClr val="tx1"/>
              </a:solidFill>
              <a:round/>
              <a:headEnd/>
              <a:tailEnd/>
            </a:ln>
          </p:spPr>
          <p:txBody>
            <a:bodyPr/>
            <a:lstStyle/>
            <a:p>
              <a:pPr algn="ctr" rtl="0"/>
              <a:endParaRPr lang="en-US"/>
            </a:p>
          </p:txBody>
        </p:sp>
        <p:sp>
          <p:nvSpPr>
            <p:cNvPr id="10274" name="Line 57"/>
            <p:cNvSpPr>
              <a:spLocks noChangeShapeType="1"/>
            </p:cNvSpPr>
            <p:nvPr/>
          </p:nvSpPr>
          <p:spPr bwMode="auto">
            <a:xfrm>
              <a:off x="3216" y="3140"/>
              <a:ext cx="0" cy="211"/>
            </a:xfrm>
            <a:prstGeom prst="line">
              <a:avLst/>
            </a:prstGeom>
            <a:noFill/>
            <a:ln w="12700" cap="sq">
              <a:noFill/>
              <a:round/>
              <a:headEnd/>
              <a:tailEnd/>
            </a:ln>
          </p:spPr>
          <p:txBody>
            <a:bodyPr/>
            <a:lstStyle/>
            <a:p>
              <a:pPr algn="ctr" rtl="0"/>
              <a:endParaRPr lang="en-US"/>
            </a:p>
          </p:txBody>
        </p:sp>
        <p:sp>
          <p:nvSpPr>
            <p:cNvPr id="10275" name="Line 59"/>
            <p:cNvSpPr>
              <a:spLocks noChangeShapeType="1"/>
            </p:cNvSpPr>
            <p:nvPr/>
          </p:nvSpPr>
          <p:spPr bwMode="auto">
            <a:xfrm>
              <a:off x="4464" y="3140"/>
              <a:ext cx="0" cy="844"/>
            </a:xfrm>
            <a:prstGeom prst="line">
              <a:avLst/>
            </a:prstGeom>
            <a:noFill/>
            <a:ln w="12700">
              <a:solidFill>
                <a:schemeClr val="tx1"/>
              </a:solidFill>
              <a:round/>
              <a:headEnd/>
              <a:tailEnd/>
            </a:ln>
          </p:spPr>
          <p:txBody>
            <a:bodyPr/>
            <a:lstStyle/>
            <a:p>
              <a:pPr algn="ctr" rtl="0"/>
              <a:endParaRPr lang="en-US"/>
            </a:p>
          </p:txBody>
        </p:sp>
        <p:sp>
          <p:nvSpPr>
            <p:cNvPr id="10276" name="Line 60"/>
            <p:cNvSpPr>
              <a:spLocks noChangeShapeType="1"/>
            </p:cNvSpPr>
            <p:nvPr/>
          </p:nvSpPr>
          <p:spPr bwMode="auto">
            <a:xfrm>
              <a:off x="5088" y="3140"/>
              <a:ext cx="0" cy="844"/>
            </a:xfrm>
            <a:prstGeom prst="line">
              <a:avLst/>
            </a:prstGeom>
            <a:noFill/>
            <a:ln w="28575">
              <a:solidFill>
                <a:schemeClr val="tx1"/>
              </a:solidFill>
              <a:round/>
              <a:headEnd/>
              <a:tailEnd/>
            </a:ln>
          </p:spPr>
          <p:txBody>
            <a:bodyPr/>
            <a:lstStyle/>
            <a:p>
              <a:pPr algn="ctr" rtl="0"/>
              <a:endParaRPr lang="en-US"/>
            </a:p>
          </p:txBody>
        </p:sp>
        <p:sp>
          <p:nvSpPr>
            <p:cNvPr id="10277" name="Line 73"/>
            <p:cNvSpPr>
              <a:spLocks noChangeShapeType="1"/>
            </p:cNvSpPr>
            <p:nvPr/>
          </p:nvSpPr>
          <p:spPr bwMode="auto">
            <a:xfrm>
              <a:off x="3840" y="3140"/>
              <a:ext cx="624" cy="0"/>
            </a:xfrm>
            <a:prstGeom prst="line">
              <a:avLst/>
            </a:prstGeom>
            <a:noFill/>
            <a:ln w="28575" cap="sq">
              <a:noFill/>
              <a:round/>
              <a:headEnd/>
              <a:tailEnd/>
            </a:ln>
          </p:spPr>
          <p:txBody>
            <a:bodyPr/>
            <a:lstStyle/>
            <a:p>
              <a:pPr algn="ctr" rtl="0"/>
              <a:endParaRPr lang="en-US"/>
            </a:p>
          </p:txBody>
        </p:sp>
        <p:sp>
          <p:nvSpPr>
            <p:cNvPr id="10278" name="Line 74"/>
            <p:cNvSpPr>
              <a:spLocks noChangeShapeType="1"/>
            </p:cNvSpPr>
            <p:nvPr/>
          </p:nvSpPr>
          <p:spPr bwMode="auto">
            <a:xfrm>
              <a:off x="3216" y="3351"/>
              <a:ext cx="0" cy="211"/>
            </a:xfrm>
            <a:prstGeom prst="line">
              <a:avLst/>
            </a:prstGeom>
            <a:noFill/>
            <a:ln w="28575" cap="sq">
              <a:noFill/>
              <a:round/>
              <a:headEnd/>
              <a:tailEnd/>
            </a:ln>
          </p:spPr>
          <p:txBody>
            <a:bodyPr/>
            <a:lstStyle/>
            <a:p>
              <a:pPr algn="ctr" rtl="0"/>
              <a:endParaRPr lang="en-US"/>
            </a:p>
          </p:txBody>
        </p:sp>
        <p:sp>
          <p:nvSpPr>
            <p:cNvPr id="10279" name="Line 58"/>
            <p:cNvSpPr>
              <a:spLocks noChangeShapeType="1"/>
            </p:cNvSpPr>
            <p:nvPr/>
          </p:nvSpPr>
          <p:spPr bwMode="auto">
            <a:xfrm>
              <a:off x="3840" y="3140"/>
              <a:ext cx="0" cy="844"/>
            </a:xfrm>
            <a:prstGeom prst="line">
              <a:avLst/>
            </a:prstGeom>
            <a:noFill/>
            <a:ln w="12700">
              <a:solidFill>
                <a:schemeClr val="tx1"/>
              </a:solidFill>
              <a:round/>
              <a:headEnd/>
              <a:tailEnd/>
            </a:ln>
          </p:spPr>
          <p:txBody>
            <a:bodyPr/>
            <a:lstStyle/>
            <a:p>
              <a:pPr algn="ctr" rtl="0"/>
              <a:endParaRPr lang="en-US"/>
            </a:p>
          </p:txBody>
        </p:sp>
        <p:sp>
          <p:nvSpPr>
            <p:cNvPr id="10280" name="Line 53"/>
            <p:cNvSpPr>
              <a:spLocks noChangeShapeType="1"/>
            </p:cNvSpPr>
            <p:nvPr/>
          </p:nvSpPr>
          <p:spPr bwMode="auto">
            <a:xfrm>
              <a:off x="3216" y="3351"/>
              <a:ext cx="1872" cy="0"/>
            </a:xfrm>
            <a:prstGeom prst="line">
              <a:avLst/>
            </a:prstGeom>
            <a:noFill/>
            <a:ln w="12700">
              <a:solidFill>
                <a:schemeClr val="tx1"/>
              </a:solidFill>
              <a:round/>
              <a:headEnd/>
              <a:tailEnd/>
            </a:ln>
          </p:spPr>
          <p:txBody>
            <a:bodyPr/>
            <a:lstStyle/>
            <a:p>
              <a:pPr algn="ctr" rtl="0"/>
              <a:endParaRPr lang="en-US"/>
            </a:p>
          </p:txBody>
        </p:sp>
        <p:sp>
          <p:nvSpPr>
            <p:cNvPr id="10281" name="Line 78"/>
            <p:cNvSpPr>
              <a:spLocks noChangeShapeType="1"/>
            </p:cNvSpPr>
            <p:nvPr/>
          </p:nvSpPr>
          <p:spPr bwMode="auto">
            <a:xfrm>
              <a:off x="4464" y="3140"/>
              <a:ext cx="624" cy="0"/>
            </a:xfrm>
            <a:prstGeom prst="line">
              <a:avLst/>
            </a:prstGeom>
            <a:noFill/>
            <a:ln w="28575" cap="sq">
              <a:noFill/>
              <a:round/>
              <a:headEnd/>
              <a:tailEnd/>
            </a:ln>
          </p:spPr>
          <p:txBody>
            <a:bodyPr/>
            <a:lstStyle/>
            <a:p>
              <a:pPr algn="ctr" rtl="0"/>
              <a:endParaRPr lang="en-US"/>
            </a:p>
          </p:txBody>
        </p:sp>
        <p:sp>
          <p:nvSpPr>
            <p:cNvPr id="10282" name="Line 81"/>
            <p:cNvSpPr>
              <a:spLocks noChangeShapeType="1"/>
            </p:cNvSpPr>
            <p:nvPr/>
          </p:nvSpPr>
          <p:spPr bwMode="auto">
            <a:xfrm>
              <a:off x="3216" y="3562"/>
              <a:ext cx="0" cy="211"/>
            </a:xfrm>
            <a:prstGeom prst="line">
              <a:avLst/>
            </a:prstGeom>
            <a:noFill/>
            <a:ln w="28575" cap="sq">
              <a:noFill/>
              <a:round/>
              <a:headEnd/>
              <a:tailEnd/>
            </a:ln>
          </p:spPr>
          <p:txBody>
            <a:bodyPr/>
            <a:lstStyle/>
            <a:p>
              <a:pPr algn="ctr" rtl="0"/>
              <a:endParaRPr lang="en-US"/>
            </a:p>
          </p:txBody>
        </p:sp>
        <p:sp>
          <p:nvSpPr>
            <p:cNvPr id="10283" name="Line 91"/>
            <p:cNvSpPr>
              <a:spLocks noChangeShapeType="1"/>
            </p:cNvSpPr>
            <p:nvPr/>
          </p:nvSpPr>
          <p:spPr bwMode="auto">
            <a:xfrm>
              <a:off x="3216" y="3773"/>
              <a:ext cx="0" cy="211"/>
            </a:xfrm>
            <a:prstGeom prst="line">
              <a:avLst/>
            </a:prstGeom>
            <a:noFill/>
            <a:ln w="28575" cap="sq">
              <a:noFill/>
              <a:round/>
              <a:headEnd/>
              <a:tailEnd/>
            </a:ln>
          </p:spPr>
          <p:txBody>
            <a:bodyPr/>
            <a:lstStyle/>
            <a:p>
              <a:pPr algn="ctr" rtl="0"/>
              <a:endParaRPr lang="en-US"/>
            </a:p>
          </p:txBody>
        </p:sp>
        <p:sp>
          <p:nvSpPr>
            <p:cNvPr id="10284" name="Text Box 112"/>
            <p:cNvSpPr txBox="1">
              <a:spLocks noChangeArrowheads="1"/>
            </p:cNvSpPr>
            <p:nvPr/>
          </p:nvSpPr>
          <p:spPr bwMode="auto">
            <a:xfrm rot="16200000">
              <a:off x="2786" y="3617"/>
              <a:ext cx="534" cy="233"/>
            </a:xfrm>
            <a:prstGeom prst="rect">
              <a:avLst/>
            </a:prstGeom>
            <a:noFill/>
            <a:ln w="9525">
              <a:noFill/>
              <a:miter lim="800000"/>
              <a:headEnd/>
              <a:tailEnd/>
            </a:ln>
          </p:spPr>
          <p:txBody>
            <a:bodyPr wrap="none">
              <a:spAutoFit/>
            </a:bodyPr>
            <a:lstStyle/>
            <a:p>
              <a:pPr algn="ctr" rtl="0"/>
              <a:r>
                <a:rPr lang="en-US" sz="1800" dirty="0">
                  <a:solidFill>
                    <a:schemeClr val="tx2"/>
                  </a:solidFill>
                </a:rPr>
                <a:t>states</a:t>
              </a:r>
            </a:p>
          </p:txBody>
        </p:sp>
        <p:sp>
          <p:nvSpPr>
            <p:cNvPr id="10285" name="Text Box 113"/>
            <p:cNvSpPr txBox="1">
              <a:spLocks noChangeArrowheads="1"/>
            </p:cNvSpPr>
            <p:nvPr/>
          </p:nvSpPr>
          <p:spPr bwMode="auto">
            <a:xfrm>
              <a:off x="4054" y="2926"/>
              <a:ext cx="698" cy="233"/>
            </a:xfrm>
            <a:prstGeom prst="rect">
              <a:avLst/>
            </a:prstGeom>
            <a:noFill/>
            <a:ln w="9525">
              <a:noFill/>
              <a:miter lim="800000"/>
              <a:headEnd/>
              <a:tailEnd/>
            </a:ln>
          </p:spPr>
          <p:txBody>
            <a:bodyPr wrap="none">
              <a:spAutoFit/>
            </a:bodyPr>
            <a:lstStyle/>
            <a:p>
              <a:pPr algn="ctr" rtl="0"/>
              <a:r>
                <a:rPr lang="en-US" sz="1800" dirty="0">
                  <a:solidFill>
                    <a:schemeClr val="tx2"/>
                  </a:solidFill>
                </a:rPr>
                <a:t>symbols</a:t>
              </a:r>
            </a:p>
          </p:txBody>
        </p:sp>
        <p:sp>
          <p:nvSpPr>
            <p:cNvPr id="10286" name="Line 120"/>
            <p:cNvSpPr>
              <a:spLocks noChangeShapeType="1"/>
            </p:cNvSpPr>
            <p:nvPr/>
          </p:nvSpPr>
          <p:spPr bwMode="auto">
            <a:xfrm>
              <a:off x="2976" y="3456"/>
              <a:ext cx="288" cy="0"/>
            </a:xfrm>
            <a:prstGeom prst="line">
              <a:avLst/>
            </a:prstGeom>
            <a:noFill/>
            <a:ln w="9525">
              <a:solidFill>
                <a:srgbClr val="008000"/>
              </a:solidFill>
              <a:round/>
              <a:headEnd/>
              <a:tailEnd type="triangle" w="med" len="med"/>
            </a:ln>
          </p:spPr>
          <p:txBody>
            <a:bodyPr/>
            <a:lstStyle/>
            <a:p>
              <a:pPr algn="ctr" rtl="0"/>
              <a:endParaRPr lang="en-US"/>
            </a:p>
          </p:txBody>
        </p:sp>
      </p:grpSp>
      <p:sp>
        <p:nvSpPr>
          <p:cNvPr id="66" name="Text Box 116"/>
          <p:cNvSpPr txBox="1">
            <a:spLocks noChangeArrowheads="1"/>
          </p:cNvSpPr>
          <p:nvPr/>
        </p:nvSpPr>
        <p:spPr bwMode="auto">
          <a:xfrm>
            <a:off x="326743" y="4599841"/>
            <a:ext cx="4759636" cy="430887"/>
          </a:xfrm>
          <a:prstGeom prst="rect">
            <a:avLst/>
          </a:prstGeom>
          <a:solidFill>
            <a:srgbClr val="CCFFFF"/>
          </a:solidFill>
          <a:ln w="9525">
            <a:noFill/>
            <a:miter lim="800000"/>
            <a:headEnd/>
            <a:tailEnd/>
          </a:ln>
        </p:spPr>
        <p:txBody>
          <a:bodyPr wrap="none">
            <a:spAutoFit/>
          </a:bodyPr>
          <a:lstStyle/>
          <a:p>
            <a:r>
              <a:rPr lang="en-US" sz="2200" dirty="0">
                <a:solidFill>
                  <a:schemeClr val="tx2"/>
                </a:solidFill>
              </a:rPr>
              <a:t>A transition function  </a:t>
            </a:r>
            <a:r>
              <a:rPr lang="el-GR" sz="2200" dirty="0">
                <a:latin typeface="Lucida Grande" pitchFamily="28" charset="0"/>
                <a:cs typeface="Tahoma" pitchFamily="28" charset="0"/>
              </a:rPr>
              <a:t>δ</a:t>
            </a:r>
            <a:r>
              <a:rPr lang="en-US" sz="2200" dirty="0">
                <a:latin typeface="Lucida Grande" pitchFamily="28" charset="0"/>
                <a:cs typeface="Tahoma" pitchFamily="28" charset="0"/>
              </a:rPr>
              <a:t>(</a:t>
            </a:r>
            <a:r>
              <a:rPr lang="en-US" sz="2200" dirty="0"/>
              <a:t>q</a:t>
            </a:r>
            <a:r>
              <a:rPr lang="en-US" sz="2200" baseline="-25000" dirty="0"/>
              <a:t>0,</a:t>
            </a:r>
            <a:r>
              <a:rPr lang="en-US" sz="2200" dirty="0"/>
              <a:t> 0) =q</a:t>
            </a:r>
            <a:r>
              <a:rPr lang="en-US" sz="2200" baseline="-25000" dirty="0"/>
              <a:t>1</a:t>
            </a:r>
            <a:endParaRPr lang="en-US" sz="2200" dirty="0"/>
          </a:p>
        </p:txBody>
      </p:sp>
      <p:sp>
        <p:nvSpPr>
          <p:cNvPr id="68" name="Text Box 34">
            <a:extLst>
              <a:ext uri="{FF2B5EF4-FFF2-40B4-BE49-F238E27FC236}">
                <a16:creationId xmlns:a16="http://schemas.microsoft.com/office/drawing/2014/main" id="{9001A618-516D-498A-8BDB-795FA0BC4CE8}"/>
              </a:ext>
            </a:extLst>
          </p:cNvPr>
          <p:cNvSpPr txBox="1">
            <a:spLocks noChangeArrowheads="1"/>
          </p:cNvSpPr>
          <p:nvPr/>
        </p:nvSpPr>
        <p:spPr bwMode="auto">
          <a:xfrm>
            <a:off x="683187" y="1719951"/>
            <a:ext cx="7964080" cy="2708434"/>
          </a:xfrm>
          <a:prstGeom prst="rect">
            <a:avLst/>
          </a:prstGeom>
          <a:noFill/>
          <a:ln w="9525">
            <a:noFill/>
            <a:miter lim="800000"/>
            <a:headEnd/>
            <a:tailEnd/>
          </a:ln>
        </p:spPr>
        <p:txBody>
          <a:bodyPr wrap="square">
            <a:spAutoFit/>
          </a:bodyPr>
          <a:lstStyle/>
          <a:p>
            <a:pPr algn="l" rtl="0">
              <a:spcBef>
                <a:spcPct val="50000"/>
              </a:spcBef>
              <a:buFontTx/>
              <a:buChar char="•"/>
            </a:pPr>
            <a:r>
              <a:rPr lang="en-US" dirty="0"/>
              <a:t> </a:t>
            </a:r>
            <a:r>
              <a:rPr lang="en-US" sz="2200" dirty="0"/>
              <a:t>Q = {q</a:t>
            </a:r>
            <a:r>
              <a:rPr lang="en-US" sz="2200" baseline="-25000" dirty="0"/>
              <a:t>0</a:t>
            </a:r>
            <a:r>
              <a:rPr lang="en-US" sz="2200" dirty="0"/>
              <a:t>,q</a:t>
            </a:r>
            <a:r>
              <a:rPr lang="en-US" sz="2200" baseline="-25000" dirty="0"/>
              <a:t>1</a:t>
            </a:r>
            <a:r>
              <a:rPr lang="en-US" sz="2200" dirty="0"/>
              <a:t>,q</a:t>
            </a:r>
            <a:r>
              <a:rPr lang="en-US" sz="2200" baseline="-25000" dirty="0"/>
              <a:t>2</a:t>
            </a:r>
            <a:r>
              <a:rPr lang="en-US" sz="2200" dirty="0"/>
              <a:t>}</a:t>
            </a:r>
          </a:p>
          <a:p>
            <a:pPr algn="l" rtl="0">
              <a:spcBef>
                <a:spcPct val="50000"/>
              </a:spcBef>
              <a:buFontTx/>
              <a:buChar char="•"/>
            </a:pPr>
            <a:r>
              <a:rPr lang="en-US" sz="2200" dirty="0"/>
              <a:t> ∑ = {0,1}</a:t>
            </a:r>
          </a:p>
          <a:p>
            <a:pPr algn="l" rtl="0">
              <a:spcBef>
                <a:spcPct val="50000"/>
              </a:spcBef>
              <a:buFontTx/>
              <a:buChar char="•"/>
            </a:pPr>
            <a:r>
              <a:rPr lang="en-US" sz="2200" dirty="0"/>
              <a:t> start state = q</a:t>
            </a:r>
            <a:r>
              <a:rPr lang="en-US" sz="2200" baseline="-25000" dirty="0"/>
              <a:t>0</a:t>
            </a:r>
            <a:r>
              <a:rPr lang="en-US" sz="2200" dirty="0"/>
              <a:t> </a:t>
            </a:r>
          </a:p>
          <a:p>
            <a:pPr algn="l" rtl="0">
              <a:spcBef>
                <a:spcPct val="50000"/>
              </a:spcBef>
              <a:buFontTx/>
              <a:buChar char="•"/>
            </a:pPr>
            <a:r>
              <a:rPr lang="en-US" sz="2200" dirty="0"/>
              <a:t> F = {q</a:t>
            </a:r>
            <a:r>
              <a:rPr lang="en-US" sz="2200" baseline="-25000" dirty="0"/>
              <a:t>2</a:t>
            </a:r>
            <a:r>
              <a:rPr lang="en-US" sz="2200" dirty="0"/>
              <a:t>} </a:t>
            </a:r>
            <a:endParaRPr lang="el-GR" sz="2200" dirty="0">
              <a:cs typeface="Arial" charset="0"/>
            </a:endParaRPr>
          </a:p>
          <a:p>
            <a:pPr marL="0" lvl="1" algn="l" rtl="0">
              <a:buFontTx/>
              <a:buChar char="•"/>
            </a:pPr>
            <a:r>
              <a:rPr lang="en-US" sz="2200" dirty="0"/>
              <a:t> Transition table </a:t>
            </a:r>
            <a:r>
              <a:rPr lang="en-US" sz="2200" dirty="0">
                <a:solidFill>
                  <a:schemeClr val="tx2"/>
                </a:solidFill>
              </a:rPr>
              <a:t>for the DFA,  A = {Q, ∑ , q</a:t>
            </a:r>
            <a:r>
              <a:rPr lang="en-US" sz="2200" baseline="-25000" dirty="0">
                <a:solidFill>
                  <a:schemeClr val="tx2"/>
                </a:solidFill>
              </a:rPr>
              <a:t>0</a:t>
            </a:r>
            <a:r>
              <a:rPr lang="en-US" sz="2200" dirty="0">
                <a:solidFill>
                  <a:schemeClr val="tx2"/>
                </a:solidFill>
              </a:rPr>
              <a:t>,F, </a:t>
            </a:r>
            <a:r>
              <a:rPr lang="el-GR" sz="2200" dirty="0">
                <a:solidFill>
                  <a:schemeClr val="folHlink"/>
                </a:solidFill>
                <a:latin typeface="Lucida Grande" pitchFamily="28" charset="0"/>
                <a:cs typeface="Tahoma" pitchFamily="28" charset="0"/>
              </a:rPr>
              <a:t>δ</a:t>
            </a:r>
            <a:r>
              <a:rPr lang="en-US" sz="2200" dirty="0">
                <a:solidFill>
                  <a:schemeClr val="tx2"/>
                </a:solidFill>
              </a:rPr>
              <a:t>  }</a:t>
            </a:r>
          </a:p>
          <a:p>
            <a:pPr algn="l" rtl="0">
              <a:spcBef>
                <a:spcPct val="50000"/>
              </a:spcBef>
              <a:buFontTx/>
              <a:buChar char="•"/>
            </a:pPr>
            <a:endParaRPr lang="en-US" sz="1800" dirty="0"/>
          </a:p>
        </p:txBody>
      </p:sp>
    </p:spTree>
    <p:extLst>
      <p:ext uri="{BB962C8B-B14F-4D97-AF65-F5344CB8AC3E}">
        <p14:creationId xmlns:p14="http://schemas.microsoft.com/office/powerpoint/2010/main" val="314269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2855-4F8B-4CCD-8D7C-335901D337A8}"/>
              </a:ext>
            </a:extLst>
          </p:cNvPr>
          <p:cNvSpPr>
            <a:spLocks noGrp="1"/>
          </p:cNvSpPr>
          <p:nvPr>
            <p:ph type="title"/>
          </p:nvPr>
        </p:nvSpPr>
        <p:spPr/>
        <p:txBody>
          <a:bodyPr>
            <a:normAutofit/>
          </a:bodyPr>
          <a:lstStyle/>
          <a:p>
            <a:pPr rtl="0"/>
            <a:r>
              <a:rPr lang="en-US" dirty="0"/>
              <a:t>Example #2 	</a:t>
            </a:r>
          </a:p>
        </p:txBody>
      </p:sp>
      <p:sp>
        <p:nvSpPr>
          <p:cNvPr id="5" name="Slide Number Placeholder 4">
            <a:extLst>
              <a:ext uri="{FF2B5EF4-FFF2-40B4-BE49-F238E27FC236}">
                <a16:creationId xmlns:a16="http://schemas.microsoft.com/office/drawing/2014/main" id="{9EB14261-2FB5-4E98-8628-5BC57F0D3C90}"/>
              </a:ext>
            </a:extLst>
          </p:cNvPr>
          <p:cNvSpPr>
            <a:spLocks noGrp="1"/>
          </p:cNvSpPr>
          <p:nvPr>
            <p:ph type="sldNum" sz="quarter" idx="12"/>
          </p:nvPr>
        </p:nvSpPr>
        <p:spPr/>
        <p:txBody>
          <a:bodyPr/>
          <a:lstStyle/>
          <a:p>
            <a:pPr>
              <a:defRPr/>
            </a:pPr>
            <a:fld id="{7852E058-F757-4588-BC2F-782E0DD4CF45}" type="slidenum">
              <a:rPr lang="en-US" smtClean="0"/>
              <a:pPr>
                <a:defRPr/>
              </a:pPr>
              <a:t>15</a:t>
            </a:fld>
            <a:endParaRPr lang="en-US"/>
          </a:p>
        </p:txBody>
      </p:sp>
      <p:sp>
        <p:nvSpPr>
          <p:cNvPr id="6" name="Text Box 34">
            <a:extLst>
              <a:ext uri="{FF2B5EF4-FFF2-40B4-BE49-F238E27FC236}">
                <a16:creationId xmlns:a16="http://schemas.microsoft.com/office/drawing/2014/main" id="{E0AE4677-DBEF-434E-A547-5EA5BD9C3B00}"/>
              </a:ext>
            </a:extLst>
          </p:cNvPr>
          <p:cNvSpPr txBox="1">
            <a:spLocks noChangeArrowheads="1"/>
          </p:cNvSpPr>
          <p:nvPr/>
        </p:nvSpPr>
        <p:spPr bwMode="auto">
          <a:xfrm>
            <a:off x="683186" y="1719950"/>
            <a:ext cx="7964085" cy="5093702"/>
          </a:xfrm>
          <a:prstGeom prst="rect">
            <a:avLst/>
          </a:prstGeom>
          <a:noFill/>
          <a:ln w="9525">
            <a:noFill/>
            <a:miter lim="800000"/>
            <a:headEnd/>
            <a:tailEnd/>
          </a:ln>
        </p:spPr>
        <p:txBody>
          <a:bodyPr wrap="square">
            <a:spAutoFit/>
          </a:bodyPr>
          <a:lstStyle/>
          <a:p>
            <a:pPr marL="285750" indent="-285750" algn="l" rtl="0">
              <a:spcBef>
                <a:spcPct val="50000"/>
              </a:spcBef>
              <a:buFont typeface="Arial" panose="020B0604020202020204" pitchFamily="34" charset="0"/>
              <a:buChar char="•"/>
            </a:pPr>
            <a:r>
              <a:rPr lang="en-US" dirty="0"/>
              <a:t> </a:t>
            </a:r>
            <a:r>
              <a:rPr lang="en-US" sz="2200" dirty="0">
                <a:solidFill>
                  <a:srgbClr val="FF0000"/>
                </a:solidFill>
              </a:rPr>
              <a:t>S</a:t>
            </a:r>
            <a:r>
              <a:rPr lang="en-US" sz="2200" dirty="0"/>
              <a:t> is the set of words accepted by </a:t>
            </a:r>
          </a:p>
          <a:p>
            <a:pPr algn="l" rtl="0">
              <a:spcBef>
                <a:spcPct val="50000"/>
              </a:spcBef>
              <a:buFontTx/>
              <a:buChar char="•"/>
            </a:pPr>
            <a:endParaRPr lang="en-US" sz="2200" dirty="0"/>
          </a:p>
          <a:p>
            <a:pPr algn="l" rtl="0">
              <a:spcBef>
                <a:spcPct val="50000"/>
              </a:spcBef>
              <a:buFontTx/>
              <a:buChar char="•"/>
            </a:pPr>
            <a:endParaRPr lang="en-US" sz="2200" dirty="0"/>
          </a:p>
          <a:p>
            <a:pPr algn="l" rtl="0">
              <a:spcBef>
                <a:spcPct val="50000"/>
              </a:spcBef>
              <a:buFontTx/>
              <a:buChar char="•"/>
            </a:pPr>
            <a:endParaRPr lang="en-US" sz="2200" dirty="0"/>
          </a:p>
          <a:p>
            <a:pPr marL="342900" indent="-342900" algn="l" rtl="0">
              <a:spcBef>
                <a:spcPct val="50000"/>
              </a:spcBef>
              <a:buFont typeface="Arial" panose="020B0604020202020204" pitchFamily="34" charset="0"/>
              <a:buChar char="•"/>
            </a:pPr>
            <a:r>
              <a:rPr lang="en-US" sz="2200" dirty="0">
                <a:solidFill>
                  <a:srgbClr val="FF0000"/>
                </a:solidFill>
              </a:rPr>
              <a:t>T</a:t>
            </a:r>
            <a:r>
              <a:rPr lang="en-US" sz="2200" dirty="0"/>
              <a:t> is the set of words that has at least one 1’s</a:t>
            </a:r>
          </a:p>
          <a:p>
            <a:pPr marL="342900" indent="-342900" algn="l" rtl="0">
              <a:spcBef>
                <a:spcPct val="50000"/>
              </a:spcBef>
              <a:buFont typeface="Arial" panose="020B0604020202020204" pitchFamily="34" charset="0"/>
              <a:buChar char="•"/>
            </a:pPr>
            <a:r>
              <a:rPr lang="en-US" sz="2200" dirty="0">
                <a:solidFill>
                  <a:srgbClr val="FF0000"/>
                </a:solidFill>
              </a:rPr>
              <a:t>To say that S = T we must proof that :</a:t>
            </a:r>
          </a:p>
          <a:p>
            <a:pPr marL="1165225" indent="-457200" algn="l" rtl="0">
              <a:spcBef>
                <a:spcPct val="50000"/>
              </a:spcBef>
              <a:buFont typeface="+mj-lt"/>
              <a:buAutoNum type="arabicPeriod"/>
            </a:pPr>
            <a:r>
              <a:rPr lang="en-US" sz="2200" dirty="0"/>
              <a:t>If w is in S then w is in T </a:t>
            </a:r>
          </a:p>
          <a:p>
            <a:pPr marL="1165225" indent="-457200" algn="l" rtl="0">
              <a:spcBef>
                <a:spcPct val="50000"/>
              </a:spcBef>
              <a:buFont typeface="+mj-lt"/>
              <a:buAutoNum type="arabicPeriod"/>
            </a:pPr>
            <a:r>
              <a:rPr lang="en-US" sz="2200" dirty="0"/>
              <a:t>If w is in T then w is in S</a:t>
            </a:r>
          </a:p>
          <a:p>
            <a:pPr marL="708025" algn="ctr" rtl="0">
              <a:spcBef>
                <a:spcPct val="50000"/>
              </a:spcBef>
            </a:pPr>
            <a:r>
              <a:rPr lang="en-US" sz="2600" dirty="0">
                <a:solidFill>
                  <a:srgbClr val="0070C0"/>
                </a:solidFill>
                <a:latin typeface="Lucida Grande" pitchFamily="28" charset="0"/>
                <a:cs typeface="Tahoma" pitchFamily="28" charset="0"/>
              </a:rPr>
              <a:t>1. If </a:t>
            </a:r>
            <a:r>
              <a:rPr lang="el-GR" sz="2600" dirty="0">
                <a:solidFill>
                  <a:srgbClr val="0070C0"/>
                </a:solidFill>
                <a:latin typeface="Lucida Grande" pitchFamily="28" charset="0"/>
                <a:cs typeface="Tahoma" pitchFamily="28" charset="0"/>
              </a:rPr>
              <a:t>δ</a:t>
            </a:r>
            <a:r>
              <a:rPr lang="en-US" sz="2600" dirty="0">
                <a:solidFill>
                  <a:srgbClr val="0070C0"/>
                </a:solidFill>
                <a:latin typeface="Lucida Grande" pitchFamily="28" charset="0"/>
                <a:cs typeface="Tahoma" pitchFamily="28" charset="0"/>
              </a:rPr>
              <a:t> (q</a:t>
            </a:r>
            <a:r>
              <a:rPr lang="en-US" sz="2600" baseline="-25000" dirty="0">
                <a:solidFill>
                  <a:srgbClr val="0070C0"/>
                </a:solidFill>
                <a:latin typeface="Lucida Grande" pitchFamily="28" charset="0"/>
                <a:cs typeface="Tahoma" pitchFamily="28" charset="0"/>
              </a:rPr>
              <a:t>0</a:t>
            </a:r>
            <a:r>
              <a:rPr lang="en-US" sz="2600" dirty="0">
                <a:solidFill>
                  <a:srgbClr val="0070C0"/>
                </a:solidFill>
                <a:latin typeface="Lucida Grande" pitchFamily="28" charset="0"/>
                <a:cs typeface="Tahoma" pitchFamily="28" charset="0"/>
              </a:rPr>
              <a:t>, w )  = q</a:t>
            </a:r>
            <a:r>
              <a:rPr lang="en-US" sz="2600" baseline="-25000" dirty="0">
                <a:solidFill>
                  <a:srgbClr val="0070C0"/>
                </a:solidFill>
                <a:latin typeface="Lucida Grande" pitchFamily="28" charset="0"/>
                <a:cs typeface="Tahoma" pitchFamily="28" charset="0"/>
              </a:rPr>
              <a:t>1</a:t>
            </a:r>
            <a:r>
              <a:rPr lang="en-US" sz="2600" dirty="0">
                <a:solidFill>
                  <a:srgbClr val="0070C0"/>
                </a:solidFill>
                <a:latin typeface="Lucida Grande" pitchFamily="28" charset="0"/>
                <a:cs typeface="Tahoma" pitchFamily="28" charset="0"/>
              </a:rPr>
              <a:t> then w has at least one 1’s</a:t>
            </a:r>
            <a:endParaRPr lang="en-US" sz="2600" dirty="0">
              <a:solidFill>
                <a:srgbClr val="0070C0"/>
              </a:solidFill>
            </a:endParaRPr>
          </a:p>
          <a:p>
            <a:pPr marL="708025" algn="l" rtl="0">
              <a:spcBef>
                <a:spcPct val="50000"/>
              </a:spcBef>
            </a:pPr>
            <a:endParaRPr lang="en-US" sz="2200" dirty="0"/>
          </a:p>
        </p:txBody>
      </p:sp>
      <p:grpSp>
        <p:nvGrpSpPr>
          <p:cNvPr id="32" name="Group 31">
            <a:extLst>
              <a:ext uri="{FF2B5EF4-FFF2-40B4-BE49-F238E27FC236}">
                <a16:creationId xmlns:a16="http://schemas.microsoft.com/office/drawing/2014/main" id="{ED836A67-723C-49CA-AB9F-8EC4099B60F6}"/>
              </a:ext>
            </a:extLst>
          </p:cNvPr>
          <p:cNvGrpSpPr/>
          <p:nvPr/>
        </p:nvGrpSpPr>
        <p:grpSpPr>
          <a:xfrm>
            <a:off x="2438400" y="2123000"/>
            <a:ext cx="2897044" cy="1442730"/>
            <a:chOff x="3493894" y="1394028"/>
            <a:chExt cx="2897044" cy="1442730"/>
          </a:xfrm>
        </p:grpSpPr>
        <p:grpSp>
          <p:nvGrpSpPr>
            <p:cNvPr id="8" name="Group 115">
              <a:extLst>
                <a:ext uri="{FF2B5EF4-FFF2-40B4-BE49-F238E27FC236}">
                  <a16:creationId xmlns:a16="http://schemas.microsoft.com/office/drawing/2014/main" id="{243153F6-564A-4528-898F-D9F7F4713B1B}"/>
                </a:ext>
              </a:extLst>
            </p:cNvPr>
            <p:cNvGrpSpPr>
              <a:grpSpLocks/>
            </p:cNvGrpSpPr>
            <p:nvPr/>
          </p:nvGrpSpPr>
          <p:grpSpPr bwMode="auto">
            <a:xfrm>
              <a:off x="3493894" y="1968396"/>
              <a:ext cx="1602621" cy="779358"/>
              <a:chOff x="649" y="2352"/>
              <a:chExt cx="839" cy="384"/>
            </a:xfrm>
          </p:grpSpPr>
          <p:sp>
            <p:nvSpPr>
              <p:cNvPr id="29" name="Oval 4">
                <a:extLst>
                  <a:ext uri="{FF2B5EF4-FFF2-40B4-BE49-F238E27FC236}">
                    <a16:creationId xmlns:a16="http://schemas.microsoft.com/office/drawing/2014/main" id="{F17EC2CB-B56E-4920-B627-BC41CD7C7FB7}"/>
                  </a:ext>
                </a:extLst>
              </p:cNvPr>
              <p:cNvSpPr>
                <a:spLocks noChangeArrowheads="1"/>
              </p:cNvSpPr>
              <p:nvPr/>
            </p:nvSpPr>
            <p:spPr bwMode="auto">
              <a:xfrm>
                <a:off x="1200" y="2448"/>
                <a:ext cx="288" cy="288"/>
              </a:xfrm>
              <a:prstGeom prst="ellipse">
                <a:avLst/>
              </a:prstGeom>
              <a:solidFill>
                <a:schemeClr val="accent1"/>
              </a:solidFill>
              <a:ln w="9525">
                <a:solidFill>
                  <a:schemeClr val="tx1"/>
                </a:solidFill>
                <a:round/>
                <a:headEnd/>
                <a:tailEnd/>
              </a:ln>
            </p:spPr>
            <p:txBody>
              <a:bodyPr wrap="none" anchor="ctr"/>
              <a:lstStyle/>
              <a:p>
                <a:pPr algn="l"/>
                <a:r>
                  <a:rPr lang="en-US" b="1" dirty="0"/>
                  <a:t>q</a:t>
                </a:r>
                <a:r>
                  <a:rPr lang="en-US" b="1" baseline="-25000" dirty="0"/>
                  <a:t>0</a:t>
                </a:r>
              </a:p>
            </p:txBody>
          </p:sp>
          <p:sp>
            <p:nvSpPr>
              <p:cNvPr id="30" name="Line 6">
                <a:extLst>
                  <a:ext uri="{FF2B5EF4-FFF2-40B4-BE49-F238E27FC236}">
                    <a16:creationId xmlns:a16="http://schemas.microsoft.com/office/drawing/2014/main" id="{465883FD-CE21-422C-A5F1-119CA3B75E8B}"/>
                  </a:ext>
                </a:extLst>
              </p:cNvPr>
              <p:cNvSpPr>
                <a:spLocks noChangeShapeType="1"/>
              </p:cNvSpPr>
              <p:nvPr/>
            </p:nvSpPr>
            <p:spPr bwMode="auto">
              <a:xfrm>
                <a:off x="816" y="2592"/>
                <a:ext cx="384" cy="0"/>
              </a:xfrm>
              <a:prstGeom prst="line">
                <a:avLst/>
              </a:prstGeom>
              <a:noFill/>
              <a:ln w="9525">
                <a:solidFill>
                  <a:schemeClr val="tx1"/>
                </a:solidFill>
                <a:round/>
                <a:headEnd/>
                <a:tailEnd type="triangle" w="med" len="med"/>
              </a:ln>
            </p:spPr>
            <p:txBody>
              <a:bodyPr/>
              <a:lstStyle/>
              <a:p>
                <a:pPr algn="l"/>
                <a:endParaRPr lang="en-US"/>
              </a:p>
            </p:txBody>
          </p:sp>
          <p:sp>
            <p:nvSpPr>
              <p:cNvPr id="31" name="Text Box 7">
                <a:extLst>
                  <a:ext uri="{FF2B5EF4-FFF2-40B4-BE49-F238E27FC236}">
                    <a16:creationId xmlns:a16="http://schemas.microsoft.com/office/drawing/2014/main" id="{EFF7AD3A-9EE8-4D58-BE7A-EF0E31B45CDA}"/>
                  </a:ext>
                </a:extLst>
              </p:cNvPr>
              <p:cNvSpPr txBox="1">
                <a:spLocks noChangeArrowheads="1"/>
              </p:cNvSpPr>
              <p:nvPr/>
            </p:nvSpPr>
            <p:spPr bwMode="auto">
              <a:xfrm>
                <a:off x="649" y="2352"/>
                <a:ext cx="439" cy="233"/>
              </a:xfrm>
              <a:prstGeom prst="rect">
                <a:avLst/>
              </a:prstGeom>
              <a:noFill/>
              <a:ln w="9525">
                <a:noFill/>
                <a:miter lim="800000"/>
                <a:headEnd/>
                <a:tailEnd/>
              </a:ln>
            </p:spPr>
            <p:txBody>
              <a:bodyPr wrap="none">
                <a:spAutoFit/>
              </a:bodyPr>
              <a:lstStyle/>
              <a:p>
                <a:pPr algn="l"/>
                <a:r>
                  <a:rPr lang="en-US" dirty="0"/>
                  <a:t>start</a:t>
                </a:r>
              </a:p>
            </p:txBody>
          </p:sp>
        </p:grpSp>
        <p:grpSp>
          <p:nvGrpSpPr>
            <p:cNvPr id="10" name="Group 30">
              <a:extLst>
                <a:ext uri="{FF2B5EF4-FFF2-40B4-BE49-F238E27FC236}">
                  <a16:creationId xmlns:a16="http://schemas.microsoft.com/office/drawing/2014/main" id="{DBDBCB0C-01EA-4713-A7BE-426A448FD56A}"/>
                </a:ext>
              </a:extLst>
            </p:cNvPr>
            <p:cNvGrpSpPr>
              <a:grpSpLocks/>
            </p:cNvGrpSpPr>
            <p:nvPr/>
          </p:nvGrpSpPr>
          <p:grpSpPr bwMode="auto">
            <a:xfrm>
              <a:off x="4515826" y="1491448"/>
              <a:ext cx="504281" cy="671790"/>
              <a:chOff x="1712" y="2117"/>
              <a:chExt cx="264" cy="331"/>
            </a:xfrm>
          </p:grpSpPr>
          <p:sp>
            <p:nvSpPr>
              <p:cNvPr id="24" name="Freeform 17">
                <a:extLst>
                  <a:ext uri="{FF2B5EF4-FFF2-40B4-BE49-F238E27FC236}">
                    <a16:creationId xmlns:a16="http://schemas.microsoft.com/office/drawing/2014/main" id="{41BC8E4A-6412-4229-A1F2-832FFBD14AEB}"/>
                  </a:ext>
                </a:extLst>
              </p:cNvPr>
              <p:cNvSpPr>
                <a:spLocks/>
              </p:cNvSpPr>
              <p:nvPr/>
            </p:nvSpPr>
            <p:spPr bwMode="auto">
              <a:xfrm>
                <a:off x="1712" y="2248"/>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25" name="Text Box 18">
                <a:extLst>
                  <a:ext uri="{FF2B5EF4-FFF2-40B4-BE49-F238E27FC236}">
                    <a16:creationId xmlns:a16="http://schemas.microsoft.com/office/drawing/2014/main" id="{2E0CDEBC-C8B0-41B1-B836-E071E5E1EC9B}"/>
                  </a:ext>
                </a:extLst>
              </p:cNvPr>
              <p:cNvSpPr txBox="1">
                <a:spLocks noChangeArrowheads="1"/>
              </p:cNvSpPr>
              <p:nvPr/>
            </p:nvSpPr>
            <p:spPr bwMode="auto">
              <a:xfrm>
                <a:off x="1768" y="2117"/>
                <a:ext cx="208" cy="182"/>
              </a:xfrm>
              <a:prstGeom prst="rect">
                <a:avLst/>
              </a:prstGeom>
              <a:noFill/>
              <a:ln w="9525">
                <a:noFill/>
                <a:miter lim="800000"/>
                <a:headEnd/>
                <a:tailEnd/>
              </a:ln>
            </p:spPr>
            <p:txBody>
              <a:bodyPr wrap="square">
                <a:spAutoFit/>
              </a:bodyPr>
              <a:lstStyle/>
              <a:p>
                <a:pPr algn="l"/>
                <a:r>
                  <a:rPr lang="ar-PS" dirty="0"/>
                  <a:t>0</a:t>
                </a:r>
                <a:endParaRPr lang="en-US" dirty="0"/>
              </a:p>
            </p:txBody>
          </p:sp>
        </p:grpSp>
        <p:grpSp>
          <p:nvGrpSpPr>
            <p:cNvPr id="11" name="Group 28">
              <a:extLst>
                <a:ext uri="{FF2B5EF4-FFF2-40B4-BE49-F238E27FC236}">
                  <a16:creationId xmlns:a16="http://schemas.microsoft.com/office/drawing/2014/main" id="{375D955D-4B9C-4401-9345-983D3635863A}"/>
                </a:ext>
              </a:extLst>
            </p:cNvPr>
            <p:cNvGrpSpPr>
              <a:grpSpLocks/>
            </p:cNvGrpSpPr>
            <p:nvPr/>
          </p:nvGrpSpPr>
          <p:grpSpPr bwMode="auto">
            <a:xfrm>
              <a:off x="5728113" y="1394028"/>
              <a:ext cx="662825" cy="718471"/>
              <a:chOff x="2966" y="2069"/>
              <a:chExt cx="347" cy="354"/>
            </a:xfrm>
          </p:grpSpPr>
          <p:sp>
            <p:nvSpPr>
              <p:cNvPr id="22" name="Freeform 19">
                <a:extLst>
                  <a:ext uri="{FF2B5EF4-FFF2-40B4-BE49-F238E27FC236}">
                    <a16:creationId xmlns:a16="http://schemas.microsoft.com/office/drawing/2014/main" id="{53FB9896-F88E-45E3-A63F-FBF530893C73}"/>
                  </a:ext>
                </a:extLst>
              </p:cNvPr>
              <p:cNvSpPr>
                <a:spLocks/>
              </p:cNvSpPr>
              <p:nvPr/>
            </p:nvSpPr>
            <p:spPr bwMode="auto">
              <a:xfrm>
                <a:off x="2970" y="2223"/>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23" name="Text Box 20">
                <a:extLst>
                  <a:ext uri="{FF2B5EF4-FFF2-40B4-BE49-F238E27FC236}">
                    <a16:creationId xmlns:a16="http://schemas.microsoft.com/office/drawing/2014/main" id="{7EE1A144-4C1A-44D0-8CB6-86BBA8E4C03F}"/>
                  </a:ext>
                </a:extLst>
              </p:cNvPr>
              <p:cNvSpPr txBox="1">
                <a:spLocks noChangeArrowheads="1"/>
              </p:cNvSpPr>
              <p:nvPr/>
            </p:nvSpPr>
            <p:spPr bwMode="auto">
              <a:xfrm>
                <a:off x="2966" y="2069"/>
                <a:ext cx="347" cy="233"/>
              </a:xfrm>
              <a:prstGeom prst="rect">
                <a:avLst/>
              </a:prstGeom>
              <a:noFill/>
              <a:ln w="9525">
                <a:noFill/>
                <a:miter lim="800000"/>
                <a:headEnd/>
                <a:tailEnd/>
              </a:ln>
            </p:spPr>
            <p:txBody>
              <a:bodyPr wrap="none">
                <a:spAutoFit/>
              </a:bodyPr>
              <a:lstStyle/>
              <a:p>
                <a:pPr algn="l"/>
                <a:r>
                  <a:rPr lang="en-US" dirty="0"/>
                  <a:t>0,1</a:t>
                </a:r>
              </a:p>
            </p:txBody>
          </p:sp>
        </p:grpSp>
        <p:grpSp>
          <p:nvGrpSpPr>
            <p:cNvPr id="13" name="Group 27">
              <a:extLst>
                <a:ext uri="{FF2B5EF4-FFF2-40B4-BE49-F238E27FC236}">
                  <a16:creationId xmlns:a16="http://schemas.microsoft.com/office/drawing/2014/main" id="{1A7B2745-8741-4505-BF90-441D2EC1662C}"/>
                </a:ext>
              </a:extLst>
            </p:cNvPr>
            <p:cNvGrpSpPr>
              <a:grpSpLocks/>
            </p:cNvGrpSpPr>
            <p:nvPr/>
          </p:nvGrpSpPr>
          <p:grpSpPr bwMode="auto">
            <a:xfrm>
              <a:off x="5105400" y="2138881"/>
              <a:ext cx="1191937" cy="608873"/>
              <a:chOff x="2640" y="2436"/>
              <a:chExt cx="624" cy="300"/>
            </a:xfrm>
          </p:grpSpPr>
          <p:sp>
            <p:nvSpPr>
              <p:cNvPr id="17" name="Text Box 12">
                <a:extLst>
                  <a:ext uri="{FF2B5EF4-FFF2-40B4-BE49-F238E27FC236}">
                    <a16:creationId xmlns:a16="http://schemas.microsoft.com/office/drawing/2014/main" id="{54F61C4E-88BC-4154-A54D-EB47CCF67F64}"/>
                  </a:ext>
                </a:extLst>
              </p:cNvPr>
              <p:cNvSpPr txBox="1">
                <a:spLocks noChangeArrowheads="1"/>
              </p:cNvSpPr>
              <p:nvPr/>
            </p:nvSpPr>
            <p:spPr bwMode="auto">
              <a:xfrm>
                <a:off x="2695" y="2436"/>
                <a:ext cx="208" cy="233"/>
              </a:xfrm>
              <a:prstGeom prst="rect">
                <a:avLst/>
              </a:prstGeom>
              <a:noFill/>
              <a:ln w="9525">
                <a:noFill/>
                <a:miter lim="800000"/>
                <a:headEnd/>
                <a:tailEnd/>
              </a:ln>
            </p:spPr>
            <p:txBody>
              <a:bodyPr wrap="none">
                <a:spAutoFit/>
              </a:bodyPr>
              <a:lstStyle/>
              <a:p>
                <a:pPr algn="l"/>
                <a:r>
                  <a:rPr lang="en-US" dirty="0"/>
                  <a:t>1</a:t>
                </a:r>
              </a:p>
            </p:txBody>
          </p:sp>
          <p:sp>
            <p:nvSpPr>
              <p:cNvPr id="18" name="Oval 13">
                <a:extLst>
                  <a:ext uri="{FF2B5EF4-FFF2-40B4-BE49-F238E27FC236}">
                    <a16:creationId xmlns:a16="http://schemas.microsoft.com/office/drawing/2014/main" id="{3A4A4AE0-F5D3-42AD-9C7A-507A7930035D}"/>
                  </a:ext>
                </a:extLst>
              </p:cNvPr>
              <p:cNvSpPr>
                <a:spLocks noChangeArrowheads="1"/>
              </p:cNvSpPr>
              <p:nvPr/>
            </p:nvSpPr>
            <p:spPr bwMode="auto">
              <a:xfrm>
                <a:off x="2976" y="2448"/>
                <a:ext cx="288" cy="288"/>
              </a:xfrm>
              <a:prstGeom prst="ellipse">
                <a:avLst/>
              </a:prstGeom>
              <a:solidFill>
                <a:schemeClr val="accent1"/>
              </a:solidFill>
              <a:ln w="9525">
                <a:solidFill>
                  <a:schemeClr val="tx1"/>
                </a:solidFill>
                <a:round/>
                <a:headEnd/>
                <a:tailEnd/>
              </a:ln>
            </p:spPr>
            <p:txBody>
              <a:bodyPr wrap="none" anchor="ctr"/>
              <a:lstStyle/>
              <a:p>
                <a:pPr algn="l"/>
                <a:r>
                  <a:rPr lang="en-US" b="1" dirty="0"/>
                  <a:t>q</a:t>
                </a:r>
                <a:r>
                  <a:rPr lang="en-US" b="1" baseline="-25000" dirty="0"/>
                  <a:t>1</a:t>
                </a:r>
                <a:endParaRPr lang="en-US" baseline="-25000" dirty="0"/>
              </a:p>
            </p:txBody>
          </p:sp>
          <p:sp>
            <p:nvSpPr>
              <p:cNvPr id="19" name="Line 24">
                <a:extLst>
                  <a:ext uri="{FF2B5EF4-FFF2-40B4-BE49-F238E27FC236}">
                    <a16:creationId xmlns:a16="http://schemas.microsoft.com/office/drawing/2014/main" id="{93F34DBE-D9B1-46F6-B18F-02DDAADC5855}"/>
                  </a:ext>
                </a:extLst>
              </p:cNvPr>
              <p:cNvSpPr>
                <a:spLocks noChangeShapeType="1"/>
              </p:cNvSpPr>
              <p:nvPr/>
            </p:nvSpPr>
            <p:spPr bwMode="auto">
              <a:xfrm>
                <a:off x="2640" y="2592"/>
                <a:ext cx="288" cy="0"/>
              </a:xfrm>
              <a:prstGeom prst="line">
                <a:avLst/>
              </a:prstGeom>
              <a:noFill/>
              <a:ln w="9525">
                <a:solidFill>
                  <a:schemeClr val="tx1"/>
                </a:solidFill>
                <a:round/>
                <a:headEnd/>
                <a:tailEnd type="triangle" w="med" len="med"/>
              </a:ln>
            </p:spPr>
            <p:txBody>
              <a:bodyPr/>
              <a:lstStyle/>
              <a:p>
                <a:pPr algn="l"/>
                <a:endParaRPr lang="en-US"/>
              </a:p>
            </p:txBody>
          </p:sp>
        </p:grpSp>
        <p:sp>
          <p:nvSpPr>
            <p:cNvPr id="15" name="Oval 23">
              <a:extLst>
                <a:ext uri="{FF2B5EF4-FFF2-40B4-BE49-F238E27FC236}">
                  <a16:creationId xmlns:a16="http://schemas.microsoft.com/office/drawing/2014/main" id="{D38BC364-3DFE-4E1A-A3EE-0560D684B52E}"/>
                </a:ext>
              </a:extLst>
            </p:cNvPr>
            <p:cNvSpPr>
              <a:spLocks noChangeArrowheads="1"/>
            </p:cNvSpPr>
            <p:nvPr/>
          </p:nvSpPr>
          <p:spPr bwMode="auto">
            <a:xfrm>
              <a:off x="5657430" y="2057400"/>
              <a:ext cx="733502" cy="779358"/>
            </a:xfrm>
            <a:prstGeom prst="ellipse">
              <a:avLst/>
            </a:prstGeom>
            <a:solidFill>
              <a:schemeClr val="accent1">
                <a:alpha val="12157"/>
              </a:schemeClr>
            </a:solidFill>
            <a:ln w="9525">
              <a:solidFill>
                <a:schemeClr val="tx1"/>
              </a:solidFill>
              <a:round/>
              <a:headEnd/>
              <a:tailEnd/>
            </a:ln>
          </p:spPr>
          <p:txBody>
            <a:bodyPr wrap="none" anchor="ctr"/>
            <a:lstStyle/>
            <a:p>
              <a:pPr algn="l"/>
              <a:endParaRPr lang="en-US" dirty="0"/>
            </a:p>
          </p:txBody>
        </p:sp>
      </p:grpSp>
    </p:spTree>
    <p:extLst>
      <p:ext uri="{BB962C8B-B14F-4D97-AF65-F5344CB8AC3E}">
        <p14:creationId xmlns:p14="http://schemas.microsoft.com/office/powerpoint/2010/main" val="74534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2855-4F8B-4CCD-8D7C-335901D337A8}"/>
              </a:ext>
            </a:extLst>
          </p:cNvPr>
          <p:cNvSpPr>
            <a:spLocks noGrp="1"/>
          </p:cNvSpPr>
          <p:nvPr>
            <p:ph type="title"/>
          </p:nvPr>
        </p:nvSpPr>
        <p:spPr>
          <a:xfrm>
            <a:off x="1120878" y="617538"/>
            <a:ext cx="7823098" cy="1143000"/>
          </a:xfrm>
        </p:spPr>
        <p:txBody>
          <a:bodyPr>
            <a:normAutofit/>
          </a:bodyPr>
          <a:lstStyle/>
          <a:p>
            <a:pPr rtl="0"/>
            <a:r>
              <a:rPr lang="en-US" dirty="0"/>
              <a:t>Proof Example #2 	</a:t>
            </a:r>
          </a:p>
        </p:txBody>
      </p:sp>
      <p:sp>
        <p:nvSpPr>
          <p:cNvPr id="5" name="Slide Number Placeholder 4">
            <a:extLst>
              <a:ext uri="{FF2B5EF4-FFF2-40B4-BE49-F238E27FC236}">
                <a16:creationId xmlns:a16="http://schemas.microsoft.com/office/drawing/2014/main" id="{9EB14261-2FB5-4E98-8628-5BC57F0D3C90}"/>
              </a:ext>
            </a:extLst>
          </p:cNvPr>
          <p:cNvSpPr>
            <a:spLocks noGrp="1"/>
          </p:cNvSpPr>
          <p:nvPr>
            <p:ph type="sldNum" sz="quarter" idx="12"/>
          </p:nvPr>
        </p:nvSpPr>
        <p:spPr/>
        <p:txBody>
          <a:bodyPr/>
          <a:lstStyle/>
          <a:p>
            <a:pPr>
              <a:defRPr/>
            </a:pPr>
            <a:fld id="{7852E058-F757-4588-BC2F-782E0DD4CF45}" type="slidenum">
              <a:rPr lang="en-US" smtClean="0"/>
              <a:pPr>
                <a:defRPr/>
              </a:pPr>
              <a:t>16</a:t>
            </a:fld>
            <a:endParaRPr lang="en-US"/>
          </a:p>
        </p:txBody>
      </p:sp>
      <p:sp>
        <p:nvSpPr>
          <p:cNvPr id="6" name="Text Box 34">
            <a:extLst>
              <a:ext uri="{FF2B5EF4-FFF2-40B4-BE49-F238E27FC236}">
                <a16:creationId xmlns:a16="http://schemas.microsoft.com/office/drawing/2014/main" id="{E0AE4677-DBEF-434E-A547-5EA5BD9C3B00}"/>
              </a:ext>
            </a:extLst>
          </p:cNvPr>
          <p:cNvSpPr txBox="1">
            <a:spLocks noChangeArrowheads="1"/>
          </p:cNvSpPr>
          <p:nvPr/>
        </p:nvSpPr>
        <p:spPr bwMode="auto">
          <a:xfrm>
            <a:off x="683186" y="1719950"/>
            <a:ext cx="7964085" cy="5216813"/>
          </a:xfrm>
          <a:prstGeom prst="rect">
            <a:avLst/>
          </a:prstGeom>
          <a:noFill/>
          <a:ln w="9525">
            <a:noFill/>
            <a:miter lim="800000"/>
            <a:headEnd/>
            <a:tailEnd/>
          </a:ln>
        </p:spPr>
        <p:txBody>
          <a:bodyPr wrap="square">
            <a:spAutoFit/>
          </a:bodyPr>
          <a:lstStyle/>
          <a:p>
            <a:pPr algn="l" rtl="0">
              <a:spcBef>
                <a:spcPct val="50000"/>
              </a:spcBef>
            </a:pPr>
            <a:r>
              <a:rPr lang="en-US" b="1" dirty="0"/>
              <a:t> proof by Induction </a:t>
            </a:r>
            <a:endParaRPr lang="en-US" sz="2200" b="1" dirty="0"/>
          </a:p>
          <a:p>
            <a:pPr marL="708025" algn="ctr" rtl="0">
              <a:spcBef>
                <a:spcPct val="50000"/>
              </a:spcBef>
            </a:pPr>
            <a:r>
              <a:rPr lang="en-US" sz="2600" dirty="0">
                <a:solidFill>
                  <a:srgbClr val="0070C0"/>
                </a:solidFill>
                <a:latin typeface="Lucida Grande" pitchFamily="28" charset="0"/>
                <a:cs typeface="Tahoma" pitchFamily="28" charset="0"/>
              </a:rPr>
              <a:t>1. If </a:t>
            </a:r>
            <a:r>
              <a:rPr lang="el-GR" sz="2600" dirty="0">
                <a:solidFill>
                  <a:srgbClr val="0070C0"/>
                </a:solidFill>
                <a:latin typeface="Lucida Grande" pitchFamily="28" charset="0"/>
                <a:cs typeface="Tahoma" pitchFamily="28" charset="0"/>
              </a:rPr>
              <a:t>δ</a:t>
            </a:r>
            <a:r>
              <a:rPr lang="en-US" sz="2600" dirty="0">
                <a:solidFill>
                  <a:srgbClr val="0070C0"/>
                </a:solidFill>
                <a:latin typeface="Lucida Grande" pitchFamily="28" charset="0"/>
                <a:cs typeface="Tahoma" pitchFamily="28" charset="0"/>
              </a:rPr>
              <a:t> (q</a:t>
            </a:r>
            <a:r>
              <a:rPr lang="en-US" sz="2600" baseline="-25000" dirty="0">
                <a:solidFill>
                  <a:srgbClr val="0070C0"/>
                </a:solidFill>
                <a:latin typeface="Lucida Grande" pitchFamily="28" charset="0"/>
                <a:cs typeface="Tahoma" pitchFamily="28" charset="0"/>
              </a:rPr>
              <a:t>0</a:t>
            </a:r>
            <a:r>
              <a:rPr lang="en-US" sz="2600" dirty="0">
                <a:solidFill>
                  <a:srgbClr val="0070C0"/>
                </a:solidFill>
                <a:latin typeface="Lucida Grande" pitchFamily="28" charset="0"/>
                <a:cs typeface="Tahoma" pitchFamily="28" charset="0"/>
              </a:rPr>
              <a:t>, w )  = q</a:t>
            </a:r>
            <a:r>
              <a:rPr lang="en-US" sz="2600" baseline="-25000" dirty="0">
                <a:solidFill>
                  <a:srgbClr val="0070C0"/>
                </a:solidFill>
                <a:latin typeface="Lucida Grande" pitchFamily="28" charset="0"/>
                <a:cs typeface="Tahoma" pitchFamily="28" charset="0"/>
              </a:rPr>
              <a:t>1</a:t>
            </a:r>
            <a:r>
              <a:rPr lang="en-US" sz="2600" dirty="0">
                <a:solidFill>
                  <a:srgbClr val="0070C0"/>
                </a:solidFill>
                <a:latin typeface="Lucida Grande" pitchFamily="28" charset="0"/>
                <a:cs typeface="Tahoma" pitchFamily="28" charset="0"/>
              </a:rPr>
              <a:t> then w has at least one 1’s</a:t>
            </a:r>
            <a:endParaRPr lang="en-US" sz="2600" dirty="0">
              <a:solidFill>
                <a:srgbClr val="0070C0"/>
              </a:solidFill>
            </a:endParaRPr>
          </a:p>
          <a:p>
            <a:pPr marL="88900" algn="l" rtl="0">
              <a:spcBef>
                <a:spcPct val="50000"/>
              </a:spcBef>
            </a:pPr>
            <a:r>
              <a:rPr lang="en-US" sz="2200" dirty="0">
                <a:solidFill>
                  <a:srgbClr val="FF0000"/>
                </a:solidFill>
              </a:rPr>
              <a:t>Basic: </a:t>
            </a:r>
          </a:p>
          <a:p>
            <a:pPr marL="88900" algn="l" rtl="0">
              <a:spcBef>
                <a:spcPct val="50000"/>
              </a:spcBef>
            </a:pPr>
            <a:r>
              <a:rPr lang="en-US" sz="2200" b="1" dirty="0"/>
              <a:t>|w| = 0 i.e. w =∊  </a:t>
            </a:r>
          </a:p>
          <a:p>
            <a:pPr marL="88900" algn="l" rtl="0">
              <a:spcBef>
                <a:spcPct val="50000"/>
              </a:spcBef>
            </a:pPr>
            <a:r>
              <a:rPr lang="en-US" sz="2200" b="1" dirty="0"/>
              <a:t> </a:t>
            </a:r>
            <a:r>
              <a:rPr lang="en-US" sz="2400" dirty="0">
                <a:solidFill>
                  <a:srgbClr val="0070C0"/>
                </a:solidFill>
                <a:latin typeface="Lucida Grande" pitchFamily="28" charset="0"/>
                <a:cs typeface="Tahoma" pitchFamily="28" charset="0"/>
              </a:rPr>
              <a:t>if </a:t>
            </a:r>
            <a:r>
              <a:rPr lang="el-GR" sz="2400" dirty="0">
                <a:solidFill>
                  <a:srgbClr val="0070C0"/>
                </a:solidFill>
                <a:latin typeface="Lucida Grande" pitchFamily="28" charset="0"/>
                <a:cs typeface="Tahoma" pitchFamily="28" charset="0"/>
              </a:rPr>
              <a:t>δ</a:t>
            </a:r>
            <a:r>
              <a:rPr lang="en-US" sz="2400" dirty="0">
                <a:solidFill>
                  <a:srgbClr val="0070C0"/>
                </a:solidFill>
                <a:latin typeface="Lucida Grande" pitchFamily="28" charset="0"/>
                <a:cs typeface="Tahoma" pitchFamily="28" charset="0"/>
              </a:rPr>
              <a:t> (q</a:t>
            </a:r>
            <a:r>
              <a:rPr lang="en-US" sz="2400" baseline="-25000" dirty="0">
                <a:solidFill>
                  <a:srgbClr val="0070C0"/>
                </a:solidFill>
                <a:latin typeface="Lucida Grande" pitchFamily="28" charset="0"/>
                <a:cs typeface="Tahoma" pitchFamily="28" charset="0"/>
              </a:rPr>
              <a:t>0 </a:t>
            </a:r>
            <a:r>
              <a:rPr lang="en-US" sz="2400" dirty="0">
                <a:solidFill>
                  <a:srgbClr val="0070C0"/>
                </a:solidFill>
                <a:latin typeface="Lucida Grande" pitchFamily="28" charset="0"/>
                <a:cs typeface="Tahoma" pitchFamily="28" charset="0"/>
              </a:rPr>
              <a:t>, </a:t>
            </a:r>
            <a:r>
              <a:rPr lang="en-US" sz="2400" b="1" dirty="0"/>
              <a:t>∊</a:t>
            </a:r>
            <a:r>
              <a:rPr lang="en-US" sz="2400" dirty="0">
                <a:solidFill>
                  <a:srgbClr val="0070C0"/>
                </a:solidFill>
                <a:latin typeface="Lucida Grande" pitchFamily="28" charset="0"/>
                <a:cs typeface="Tahoma" pitchFamily="28" charset="0"/>
              </a:rPr>
              <a:t> )  </a:t>
            </a:r>
            <a:r>
              <a:rPr lang="en-US" sz="2400" dirty="0">
                <a:solidFill>
                  <a:srgbClr val="FF0000"/>
                </a:solidFill>
                <a:latin typeface="Lucida Grande" pitchFamily="28" charset="0"/>
                <a:cs typeface="Tahoma" pitchFamily="28" charset="0"/>
              </a:rPr>
              <a:t>≠</a:t>
            </a:r>
            <a:r>
              <a:rPr lang="en-US" sz="2400" dirty="0">
                <a:solidFill>
                  <a:srgbClr val="0070C0"/>
                </a:solidFill>
                <a:latin typeface="Lucida Grande" pitchFamily="28" charset="0"/>
                <a:cs typeface="Tahoma" pitchFamily="28" charset="0"/>
              </a:rPr>
              <a:t> q</a:t>
            </a:r>
            <a:r>
              <a:rPr lang="en-US" sz="2400" baseline="-25000" dirty="0">
                <a:solidFill>
                  <a:srgbClr val="0070C0"/>
                </a:solidFill>
                <a:latin typeface="Lucida Grande" pitchFamily="28" charset="0"/>
                <a:cs typeface="Tahoma" pitchFamily="28" charset="0"/>
              </a:rPr>
              <a:t>1</a:t>
            </a:r>
            <a:r>
              <a:rPr lang="en-US" sz="2400" dirty="0">
                <a:solidFill>
                  <a:srgbClr val="0070C0"/>
                </a:solidFill>
                <a:latin typeface="Lucida Grande" pitchFamily="28" charset="0"/>
                <a:cs typeface="Tahoma" pitchFamily="28" charset="0"/>
              </a:rPr>
              <a:t> then w has </a:t>
            </a:r>
            <a:r>
              <a:rPr lang="en-US" sz="2400" dirty="0">
                <a:solidFill>
                  <a:srgbClr val="FF0000"/>
                </a:solidFill>
                <a:latin typeface="Lucida Grande" pitchFamily="28" charset="0"/>
                <a:cs typeface="Tahoma" pitchFamily="28" charset="0"/>
              </a:rPr>
              <a:t>not</a:t>
            </a:r>
            <a:r>
              <a:rPr lang="en-US" sz="2400" dirty="0">
                <a:solidFill>
                  <a:srgbClr val="0070C0"/>
                </a:solidFill>
                <a:latin typeface="Lucida Grande" pitchFamily="28" charset="0"/>
                <a:cs typeface="Tahoma" pitchFamily="28" charset="0"/>
              </a:rPr>
              <a:t> at least one 1’s      </a:t>
            </a:r>
            <a:r>
              <a:rPr lang="en-US" sz="2400" dirty="0">
                <a:latin typeface="Lucida Grande" pitchFamily="28" charset="0"/>
                <a:cs typeface="Tahoma" pitchFamily="28" charset="0"/>
              </a:rPr>
              <a:t>TRUE</a:t>
            </a:r>
          </a:p>
          <a:p>
            <a:pPr marL="88900" algn="l" rtl="0">
              <a:spcBef>
                <a:spcPct val="50000"/>
              </a:spcBef>
            </a:pPr>
            <a:r>
              <a:rPr lang="en-US" sz="2200" dirty="0">
                <a:solidFill>
                  <a:srgbClr val="FF0000"/>
                </a:solidFill>
              </a:rPr>
              <a:t>Hypothesis</a:t>
            </a:r>
          </a:p>
          <a:p>
            <a:pPr marL="88900" algn="ctr" rtl="0">
              <a:spcBef>
                <a:spcPct val="50000"/>
              </a:spcBef>
            </a:pPr>
            <a:r>
              <a:rPr lang="en-US" sz="2400" dirty="0">
                <a:latin typeface="Lucida Grande" pitchFamily="28" charset="0"/>
                <a:cs typeface="Tahoma" pitchFamily="28" charset="0"/>
              </a:rPr>
              <a:t>1 is true for any string shorter that w</a:t>
            </a:r>
            <a:r>
              <a:rPr lang="ar-PS" sz="2400" dirty="0">
                <a:latin typeface="Lucida Grande" pitchFamily="28" charset="0"/>
                <a:cs typeface="Tahoma" pitchFamily="28" charset="0"/>
              </a:rPr>
              <a:t> </a:t>
            </a:r>
            <a:r>
              <a:rPr lang="en-US" sz="2400" dirty="0">
                <a:latin typeface="Lucida Grande" pitchFamily="28" charset="0"/>
                <a:cs typeface="Tahoma" pitchFamily="28" charset="0"/>
              </a:rPr>
              <a:t>at least 1  </a:t>
            </a:r>
          </a:p>
          <a:p>
            <a:pPr marL="88900" algn="l" rtl="0">
              <a:spcBef>
                <a:spcPct val="50000"/>
              </a:spcBef>
            </a:pPr>
            <a:r>
              <a:rPr lang="en-US" sz="2200" dirty="0">
                <a:solidFill>
                  <a:srgbClr val="FF0000"/>
                </a:solidFill>
              </a:rPr>
              <a:t>Induction</a:t>
            </a:r>
            <a:r>
              <a:rPr lang="en-US" sz="2400" dirty="0">
                <a:latin typeface="Lucida Grande" pitchFamily="28" charset="0"/>
                <a:cs typeface="Tahoma" pitchFamily="28" charset="0"/>
              </a:rPr>
              <a:t> </a:t>
            </a:r>
          </a:p>
          <a:p>
            <a:pPr marL="88900" algn="ctr">
              <a:spcBef>
                <a:spcPct val="50000"/>
              </a:spcBef>
            </a:pPr>
            <a:r>
              <a:rPr lang="en-US" sz="2400" dirty="0">
                <a:latin typeface="Lucida Grande" pitchFamily="28" charset="0"/>
                <a:cs typeface="Tahoma" pitchFamily="28" charset="0"/>
              </a:rPr>
              <a:t>     w = ax</a:t>
            </a:r>
          </a:p>
          <a:p>
            <a:pPr marL="88900" algn="l" rtl="0">
              <a:spcBef>
                <a:spcPct val="50000"/>
              </a:spcBef>
            </a:pPr>
            <a:endParaRPr lang="en-US" sz="2200" dirty="0"/>
          </a:p>
        </p:txBody>
      </p:sp>
      <p:grpSp>
        <p:nvGrpSpPr>
          <p:cNvPr id="21" name="Group 20">
            <a:extLst>
              <a:ext uri="{FF2B5EF4-FFF2-40B4-BE49-F238E27FC236}">
                <a16:creationId xmlns:a16="http://schemas.microsoft.com/office/drawing/2014/main" id="{16C469BF-85DB-41C0-85BE-0F774E2CAD07}"/>
              </a:ext>
            </a:extLst>
          </p:cNvPr>
          <p:cNvGrpSpPr/>
          <p:nvPr/>
        </p:nvGrpSpPr>
        <p:grpSpPr>
          <a:xfrm>
            <a:off x="5713556" y="228600"/>
            <a:ext cx="2897044" cy="1442730"/>
            <a:chOff x="3493894" y="1394028"/>
            <a:chExt cx="2897044" cy="1442730"/>
          </a:xfrm>
        </p:grpSpPr>
        <p:grpSp>
          <p:nvGrpSpPr>
            <p:cNvPr id="26" name="Group 115">
              <a:extLst>
                <a:ext uri="{FF2B5EF4-FFF2-40B4-BE49-F238E27FC236}">
                  <a16:creationId xmlns:a16="http://schemas.microsoft.com/office/drawing/2014/main" id="{16E2DCC7-9B83-4D84-899A-CCDB66077A29}"/>
                </a:ext>
              </a:extLst>
            </p:cNvPr>
            <p:cNvGrpSpPr>
              <a:grpSpLocks/>
            </p:cNvGrpSpPr>
            <p:nvPr/>
          </p:nvGrpSpPr>
          <p:grpSpPr bwMode="auto">
            <a:xfrm>
              <a:off x="3493894" y="1968396"/>
              <a:ext cx="1602621" cy="779358"/>
              <a:chOff x="649" y="2352"/>
              <a:chExt cx="839" cy="384"/>
            </a:xfrm>
          </p:grpSpPr>
          <p:sp>
            <p:nvSpPr>
              <p:cNvPr id="42" name="Oval 4">
                <a:extLst>
                  <a:ext uri="{FF2B5EF4-FFF2-40B4-BE49-F238E27FC236}">
                    <a16:creationId xmlns:a16="http://schemas.microsoft.com/office/drawing/2014/main" id="{DA6667D2-C126-4686-9171-650210B539E2}"/>
                  </a:ext>
                </a:extLst>
              </p:cNvPr>
              <p:cNvSpPr>
                <a:spLocks noChangeArrowheads="1"/>
              </p:cNvSpPr>
              <p:nvPr/>
            </p:nvSpPr>
            <p:spPr bwMode="auto">
              <a:xfrm>
                <a:off x="1200" y="2448"/>
                <a:ext cx="288" cy="288"/>
              </a:xfrm>
              <a:prstGeom prst="ellipse">
                <a:avLst/>
              </a:prstGeom>
              <a:solidFill>
                <a:schemeClr val="accent1"/>
              </a:solidFill>
              <a:ln w="9525">
                <a:solidFill>
                  <a:schemeClr val="tx1"/>
                </a:solidFill>
                <a:round/>
                <a:headEnd/>
                <a:tailEnd/>
              </a:ln>
            </p:spPr>
            <p:txBody>
              <a:bodyPr wrap="none" anchor="ctr"/>
              <a:lstStyle/>
              <a:p>
                <a:pPr algn="l"/>
                <a:r>
                  <a:rPr lang="en-US" b="1" dirty="0"/>
                  <a:t>q</a:t>
                </a:r>
                <a:r>
                  <a:rPr lang="en-US" b="1" baseline="-25000" dirty="0"/>
                  <a:t>0</a:t>
                </a:r>
              </a:p>
            </p:txBody>
          </p:sp>
          <p:sp>
            <p:nvSpPr>
              <p:cNvPr id="43" name="Line 6">
                <a:extLst>
                  <a:ext uri="{FF2B5EF4-FFF2-40B4-BE49-F238E27FC236}">
                    <a16:creationId xmlns:a16="http://schemas.microsoft.com/office/drawing/2014/main" id="{76389D35-107D-408C-A603-DBE658BE7B2F}"/>
                  </a:ext>
                </a:extLst>
              </p:cNvPr>
              <p:cNvSpPr>
                <a:spLocks noChangeShapeType="1"/>
              </p:cNvSpPr>
              <p:nvPr/>
            </p:nvSpPr>
            <p:spPr bwMode="auto">
              <a:xfrm>
                <a:off x="816" y="2592"/>
                <a:ext cx="384" cy="0"/>
              </a:xfrm>
              <a:prstGeom prst="line">
                <a:avLst/>
              </a:prstGeom>
              <a:noFill/>
              <a:ln w="9525">
                <a:solidFill>
                  <a:schemeClr val="tx1"/>
                </a:solidFill>
                <a:round/>
                <a:headEnd/>
                <a:tailEnd type="triangle" w="med" len="med"/>
              </a:ln>
            </p:spPr>
            <p:txBody>
              <a:bodyPr/>
              <a:lstStyle/>
              <a:p>
                <a:pPr algn="l"/>
                <a:endParaRPr lang="en-US"/>
              </a:p>
            </p:txBody>
          </p:sp>
          <p:sp>
            <p:nvSpPr>
              <p:cNvPr id="44" name="Text Box 7">
                <a:extLst>
                  <a:ext uri="{FF2B5EF4-FFF2-40B4-BE49-F238E27FC236}">
                    <a16:creationId xmlns:a16="http://schemas.microsoft.com/office/drawing/2014/main" id="{26C1FDFA-F484-4D0C-8650-96FD594C45D5}"/>
                  </a:ext>
                </a:extLst>
              </p:cNvPr>
              <p:cNvSpPr txBox="1">
                <a:spLocks noChangeArrowheads="1"/>
              </p:cNvSpPr>
              <p:nvPr/>
            </p:nvSpPr>
            <p:spPr bwMode="auto">
              <a:xfrm>
                <a:off x="649" y="2352"/>
                <a:ext cx="439" cy="233"/>
              </a:xfrm>
              <a:prstGeom prst="rect">
                <a:avLst/>
              </a:prstGeom>
              <a:noFill/>
              <a:ln w="9525">
                <a:noFill/>
                <a:miter lim="800000"/>
                <a:headEnd/>
                <a:tailEnd/>
              </a:ln>
            </p:spPr>
            <p:txBody>
              <a:bodyPr wrap="none">
                <a:spAutoFit/>
              </a:bodyPr>
              <a:lstStyle/>
              <a:p>
                <a:pPr algn="l"/>
                <a:r>
                  <a:rPr lang="en-US" dirty="0"/>
                  <a:t>start</a:t>
                </a:r>
              </a:p>
            </p:txBody>
          </p:sp>
        </p:grpSp>
        <p:grpSp>
          <p:nvGrpSpPr>
            <p:cNvPr id="27" name="Group 30">
              <a:extLst>
                <a:ext uri="{FF2B5EF4-FFF2-40B4-BE49-F238E27FC236}">
                  <a16:creationId xmlns:a16="http://schemas.microsoft.com/office/drawing/2014/main" id="{BB5712ED-96BB-41B8-8299-8FE310B1714F}"/>
                </a:ext>
              </a:extLst>
            </p:cNvPr>
            <p:cNvGrpSpPr>
              <a:grpSpLocks/>
            </p:cNvGrpSpPr>
            <p:nvPr/>
          </p:nvGrpSpPr>
          <p:grpSpPr bwMode="auto">
            <a:xfrm>
              <a:off x="4515826" y="1491448"/>
              <a:ext cx="504281" cy="671790"/>
              <a:chOff x="1712" y="2117"/>
              <a:chExt cx="264" cy="331"/>
            </a:xfrm>
          </p:grpSpPr>
          <p:sp>
            <p:nvSpPr>
              <p:cNvPr id="40" name="Freeform 17">
                <a:extLst>
                  <a:ext uri="{FF2B5EF4-FFF2-40B4-BE49-F238E27FC236}">
                    <a16:creationId xmlns:a16="http://schemas.microsoft.com/office/drawing/2014/main" id="{1FD75DE4-45F8-42AC-82B8-3F99D07782C3}"/>
                  </a:ext>
                </a:extLst>
              </p:cNvPr>
              <p:cNvSpPr>
                <a:spLocks/>
              </p:cNvSpPr>
              <p:nvPr/>
            </p:nvSpPr>
            <p:spPr bwMode="auto">
              <a:xfrm>
                <a:off x="1712" y="2248"/>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41" name="Text Box 18">
                <a:extLst>
                  <a:ext uri="{FF2B5EF4-FFF2-40B4-BE49-F238E27FC236}">
                    <a16:creationId xmlns:a16="http://schemas.microsoft.com/office/drawing/2014/main" id="{DC05471E-A300-4B79-A7A3-C7EDB15A0644}"/>
                  </a:ext>
                </a:extLst>
              </p:cNvPr>
              <p:cNvSpPr txBox="1">
                <a:spLocks noChangeArrowheads="1"/>
              </p:cNvSpPr>
              <p:nvPr/>
            </p:nvSpPr>
            <p:spPr bwMode="auto">
              <a:xfrm>
                <a:off x="1768" y="2117"/>
                <a:ext cx="164" cy="182"/>
              </a:xfrm>
              <a:prstGeom prst="rect">
                <a:avLst/>
              </a:prstGeom>
              <a:noFill/>
              <a:ln w="9525">
                <a:noFill/>
                <a:miter lim="800000"/>
                <a:headEnd/>
                <a:tailEnd/>
              </a:ln>
            </p:spPr>
            <p:txBody>
              <a:bodyPr wrap="none">
                <a:spAutoFit/>
              </a:bodyPr>
              <a:lstStyle/>
              <a:p>
                <a:pPr algn="l"/>
                <a:r>
                  <a:rPr lang="ar-PS" dirty="0"/>
                  <a:t>0</a:t>
                </a:r>
                <a:endParaRPr lang="en-US" dirty="0"/>
              </a:p>
            </p:txBody>
          </p:sp>
        </p:grpSp>
        <p:grpSp>
          <p:nvGrpSpPr>
            <p:cNvPr id="28" name="Group 28">
              <a:extLst>
                <a:ext uri="{FF2B5EF4-FFF2-40B4-BE49-F238E27FC236}">
                  <a16:creationId xmlns:a16="http://schemas.microsoft.com/office/drawing/2014/main" id="{FFFC7FD0-EF04-4AEA-8CCB-5EADB305C1BF}"/>
                </a:ext>
              </a:extLst>
            </p:cNvPr>
            <p:cNvGrpSpPr>
              <a:grpSpLocks/>
            </p:cNvGrpSpPr>
            <p:nvPr/>
          </p:nvGrpSpPr>
          <p:grpSpPr bwMode="auto">
            <a:xfrm>
              <a:off x="5728113" y="1394028"/>
              <a:ext cx="662825" cy="718471"/>
              <a:chOff x="2966" y="2069"/>
              <a:chExt cx="347" cy="354"/>
            </a:xfrm>
          </p:grpSpPr>
          <p:sp>
            <p:nvSpPr>
              <p:cNvPr id="38" name="Freeform 19">
                <a:extLst>
                  <a:ext uri="{FF2B5EF4-FFF2-40B4-BE49-F238E27FC236}">
                    <a16:creationId xmlns:a16="http://schemas.microsoft.com/office/drawing/2014/main" id="{7E1D975F-3F2A-4BC9-8657-0B4AFEFF15F8}"/>
                  </a:ext>
                </a:extLst>
              </p:cNvPr>
              <p:cNvSpPr>
                <a:spLocks/>
              </p:cNvSpPr>
              <p:nvPr/>
            </p:nvSpPr>
            <p:spPr bwMode="auto">
              <a:xfrm>
                <a:off x="2970" y="2223"/>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39" name="Text Box 20">
                <a:extLst>
                  <a:ext uri="{FF2B5EF4-FFF2-40B4-BE49-F238E27FC236}">
                    <a16:creationId xmlns:a16="http://schemas.microsoft.com/office/drawing/2014/main" id="{D8893F75-2191-4BBE-8F7B-A3BCB9089AC1}"/>
                  </a:ext>
                </a:extLst>
              </p:cNvPr>
              <p:cNvSpPr txBox="1">
                <a:spLocks noChangeArrowheads="1"/>
              </p:cNvSpPr>
              <p:nvPr/>
            </p:nvSpPr>
            <p:spPr bwMode="auto">
              <a:xfrm>
                <a:off x="2966" y="2069"/>
                <a:ext cx="347" cy="233"/>
              </a:xfrm>
              <a:prstGeom prst="rect">
                <a:avLst/>
              </a:prstGeom>
              <a:noFill/>
              <a:ln w="9525">
                <a:noFill/>
                <a:miter lim="800000"/>
                <a:headEnd/>
                <a:tailEnd/>
              </a:ln>
            </p:spPr>
            <p:txBody>
              <a:bodyPr wrap="none">
                <a:spAutoFit/>
              </a:bodyPr>
              <a:lstStyle/>
              <a:p>
                <a:pPr algn="l"/>
                <a:r>
                  <a:rPr lang="en-US" dirty="0"/>
                  <a:t>0,1</a:t>
                </a:r>
              </a:p>
            </p:txBody>
          </p:sp>
        </p:grpSp>
        <p:grpSp>
          <p:nvGrpSpPr>
            <p:cNvPr id="33" name="Group 27">
              <a:extLst>
                <a:ext uri="{FF2B5EF4-FFF2-40B4-BE49-F238E27FC236}">
                  <a16:creationId xmlns:a16="http://schemas.microsoft.com/office/drawing/2014/main" id="{487BC017-0E3C-41C8-AEBD-29BA4F843945}"/>
                </a:ext>
              </a:extLst>
            </p:cNvPr>
            <p:cNvGrpSpPr>
              <a:grpSpLocks/>
            </p:cNvGrpSpPr>
            <p:nvPr/>
          </p:nvGrpSpPr>
          <p:grpSpPr bwMode="auto">
            <a:xfrm>
              <a:off x="5105400" y="2138881"/>
              <a:ext cx="1191937" cy="608873"/>
              <a:chOff x="2640" y="2436"/>
              <a:chExt cx="624" cy="300"/>
            </a:xfrm>
          </p:grpSpPr>
          <p:sp>
            <p:nvSpPr>
              <p:cNvPr id="35" name="Text Box 12">
                <a:extLst>
                  <a:ext uri="{FF2B5EF4-FFF2-40B4-BE49-F238E27FC236}">
                    <a16:creationId xmlns:a16="http://schemas.microsoft.com/office/drawing/2014/main" id="{524CD114-AC51-4EB1-92FF-7EC66706CAC4}"/>
                  </a:ext>
                </a:extLst>
              </p:cNvPr>
              <p:cNvSpPr txBox="1">
                <a:spLocks noChangeArrowheads="1"/>
              </p:cNvSpPr>
              <p:nvPr/>
            </p:nvSpPr>
            <p:spPr bwMode="auto">
              <a:xfrm>
                <a:off x="2695" y="2436"/>
                <a:ext cx="208" cy="233"/>
              </a:xfrm>
              <a:prstGeom prst="rect">
                <a:avLst/>
              </a:prstGeom>
              <a:noFill/>
              <a:ln w="9525">
                <a:noFill/>
                <a:miter lim="800000"/>
                <a:headEnd/>
                <a:tailEnd/>
              </a:ln>
            </p:spPr>
            <p:txBody>
              <a:bodyPr wrap="none">
                <a:spAutoFit/>
              </a:bodyPr>
              <a:lstStyle/>
              <a:p>
                <a:pPr algn="l"/>
                <a:r>
                  <a:rPr lang="en-US" dirty="0"/>
                  <a:t>1</a:t>
                </a:r>
              </a:p>
            </p:txBody>
          </p:sp>
          <p:sp>
            <p:nvSpPr>
              <p:cNvPr id="36" name="Oval 13">
                <a:extLst>
                  <a:ext uri="{FF2B5EF4-FFF2-40B4-BE49-F238E27FC236}">
                    <a16:creationId xmlns:a16="http://schemas.microsoft.com/office/drawing/2014/main" id="{8BEA169F-B663-40FA-90E5-B2308578E4FC}"/>
                  </a:ext>
                </a:extLst>
              </p:cNvPr>
              <p:cNvSpPr>
                <a:spLocks noChangeArrowheads="1"/>
              </p:cNvSpPr>
              <p:nvPr/>
            </p:nvSpPr>
            <p:spPr bwMode="auto">
              <a:xfrm>
                <a:off x="2976" y="2448"/>
                <a:ext cx="288" cy="288"/>
              </a:xfrm>
              <a:prstGeom prst="ellipse">
                <a:avLst/>
              </a:prstGeom>
              <a:solidFill>
                <a:schemeClr val="accent1"/>
              </a:solidFill>
              <a:ln w="9525">
                <a:solidFill>
                  <a:schemeClr val="tx1"/>
                </a:solidFill>
                <a:round/>
                <a:headEnd/>
                <a:tailEnd/>
              </a:ln>
            </p:spPr>
            <p:txBody>
              <a:bodyPr wrap="none" anchor="ctr"/>
              <a:lstStyle/>
              <a:p>
                <a:pPr algn="l"/>
                <a:r>
                  <a:rPr lang="en-US" b="1" dirty="0"/>
                  <a:t>q</a:t>
                </a:r>
                <a:r>
                  <a:rPr lang="en-US" b="1" baseline="-25000" dirty="0"/>
                  <a:t>1</a:t>
                </a:r>
                <a:endParaRPr lang="en-US" baseline="-25000" dirty="0"/>
              </a:p>
            </p:txBody>
          </p:sp>
          <p:sp>
            <p:nvSpPr>
              <p:cNvPr id="37" name="Line 24">
                <a:extLst>
                  <a:ext uri="{FF2B5EF4-FFF2-40B4-BE49-F238E27FC236}">
                    <a16:creationId xmlns:a16="http://schemas.microsoft.com/office/drawing/2014/main" id="{F1C0E430-055C-4AE2-96CE-F92BB37F5A2F}"/>
                  </a:ext>
                </a:extLst>
              </p:cNvPr>
              <p:cNvSpPr>
                <a:spLocks noChangeShapeType="1"/>
              </p:cNvSpPr>
              <p:nvPr/>
            </p:nvSpPr>
            <p:spPr bwMode="auto">
              <a:xfrm>
                <a:off x="2640" y="2592"/>
                <a:ext cx="288" cy="0"/>
              </a:xfrm>
              <a:prstGeom prst="line">
                <a:avLst/>
              </a:prstGeom>
              <a:noFill/>
              <a:ln w="9525">
                <a:solidFill>
                  <a:schemeClr val="tx1"/>
                </a:solidFill>
                <a:round/>
                <a:headEnd/>
                <a:tailEnd type="triangle" w="med" len="med"/>
              </a:ln>
            </p:spPr>
            <p:txBody>
              <a:bodyPr/>
              <a:lstStyle/>
              <a:p>
                <a:pPr algn="l"/>
                <a:endParaRPr lang="en-US"/>
              </a:p>
            </p:txBody>
          </p:sp>
        </p:grpSp>
        <p:sp>
          <p:nvSpPr>
            <p:cNvPr id="34" name="Oval 23">
              <a:extLst>
                <a:ext uri="{FF2B5EF4-FFF2-40B4-BE49-F238E27FC236}">
                  <a16:creationId xmlns:a16="http://schemas.microsoft.com/office/drawing/2014/main" id="{59D67BBC-1362-4DE1-80BE-1F85F56C8335}"/>
                </a:ext>
              </a:extLst>
            </p:cNvPr>
            <p:cNvSpPr>
              <a:spLocks noChangeArrowheads="1"/>
            </p:cNvSpPr>
            <p:nvPr/>
          </p:nvSpPr>
          <p:spPr bwMode="auto">
            <a:xfrm>
              <a:off x="5657430" y="2057400"/>
              <a:ext cx="733502" cy="779358"/>
            </a:xfrm>
            <a:prstGeom prst="ellipse">
              <a:avLst/>
            </a:prstGeom>
            <a:solidFill>
              <a:schemeClr val="accent1">
                <a:alpha val="12157"/>
              </a:schemeClr>
            </a:solidFill>
            <a:ln w="9525">
              <a:solidFill>
                <a:schemeClr val="tx1"/>
              </a:solidFill>
              <a:round/>
              <a:headEnd/>
              <a:tailEnd/>
            </a:ln>
          </p:spPr>
          <p:txBody>
            <a:bodyPr wrap="none" anchor="ctr"/>
            <a:lstStyle/>
            <a:p>
              <a:pPr algn="l"/>
              <a:endParaRPr lang="en-US" dirty="0"/>
            </a:p>
          </p:txBody>
        </p:sp>
      </p:grpSp>
    </p:spTree>
    <p:extLst>
      <p:ext uri="{BB962C8B-B14F-4D97-AF65-F5344CB8AC3E}">
        <p14:creationId xmlns:p14="http://schemas.microsoft.com/office/powerpoint/2010/main" val="35829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2855-4F8B-4CCD-8D7C-335901D337A8}"/>
              </a:ext>
            </a:extLst>
          </p:cNvPr>
          <p:cNvSpPr>
            <a:spLocks noGrp="1"/>
          </p:cNvSpPr>
          <p:nvPr>
            <p:ph type="title"/>
          </p:nvPr>
        </p:nvSpPr>
        <p:spPr/>
        <p:txBody>
          <a:bodyPr>
            <a:normAutofit/>
          </a:bodyPr>
          <a:lstStyle/>
          <a:p>
            <a:pPr rtl="0"/>
            <a:r>
              <a:rPr lang="en-US" dirty="0"/>
              <a:t>Proof Example #2 	</a:t>
            </a:r>
          </a:p>
        </p:txBody>
      </p:sp>
      <p:sp>
        <p:nvSpPr>
          <p:cNvPr id="5" name="Slide Number Placeholder 4">
            <a:extLst>
              <a:ext uri="{FF2B5EF4-FFF2-40B4-BE49-F238E27FC236}">
                <a16:creationId xmlns:a16="http://schemas.microsoft.com/office/drawing/2014/main" id="{9EB14261-2FB5-4E98-8628-5BC57F0D3C90}"/>
              </a:ext>
            </a:extLst>
          </p:cNvPr>
          <p:cNvSpPr>
            <a:spLocks noGrp="1"/>
          </p:cNvSpPr>
          <p:nvPr>
            <p:ph type="sldNum" sz="quarter" idx="12"/>
          </p:nvPr>
        </p:nvSpPr>
        <p:spPr/>
        <p:txBody>
          <a:bodyPr/>
          <a:lstStyle/>
          <a:p>
            <a:pPr>
              <a:defRPr/>
            </a:pPr>
            <a:fld id="{7852E058-F757-4588-BC2F-782E0DD4CF45}" type="slidenum">
              <a:rPr lang="en-US" smtClean="0"/>
              <a:pPr>
                <a:defRPr/>
              </a:pPr>
              <a:t>17</a:t>
            </a:fld>
            <a:endParaRPr lang="en-US"/>
          </a:p>
        </p:txBody>
      </p:sp>
      <p:sp>
        <p:nvSpPr>
          <p:cNvPr id="6" name="Text Box 34">
            <a:extLst>
              <a:ext uri="{FF2B5EF4-FFF2-40B4-BE49-F238E27FC236}">
                <a16:creationId xmlns:a16="http://schemas.microsoft.com/office/drawing/2014/main" id="{E0AE4677-DBEF-434E-A547-5EA5BD9C3B00}"/>
              </a:ext>
            </a:extLst>
          </p:cNvPr>
          <p:cNvSpPr txBox="1">
            <a:spLocks noChangeArrowheads="1"/>
          </p:cNvSpPr>
          <p:nvPr/>
        </p:nvSpPr>
        <p:spPr bwMode="auto">
          <a:xfrm>
            <a:off x="683186" y="1719950"/>
            <a:ext cx="7964085" cy="4385816"/>
          </a:xfrm>
          <a:prstGeom prst="rect">
            <a:avLst/>
          </a:prstGeom>
          <a:noFill/>
          <a:ln w="9525">
            <a:noFill/>
            <a:miter lim="800000"/>
            <a:headEnd/>
            <a:tailEnd/>
          </a:ln>
        </p:spPr>
        <p:txBody>
          <a:bodyPr wrap="square">
            <a:spAutoFit/>
          </a:bodyPr>
          <a:lstStyle/>
          <a:p>
            <a:pPr marL="88900" algn="l" rtl="0">
              <a:spcBef>
                <a:spcPct val="50000"/>
              </a:spcBef>
            </a:pPr>
            <a:r>
              <a:rPr lang="en-US" sz="2200" dirty="0">
                <a:solidFill>
                  <a:srgbClr val="FF0000"/>
                </a:solidFill>
              </a:rPr>
              <a:t>Induction</a:t>
            </a:r>
            <a:r>
              <a:rPr lang="en-US" sz="2400" dirty="0">
                <a:latin typeface="Lucida Grande" pitchFamily="28" charset="0"/>
                <a:cs typeface="Tahoma" pitchFamily="28" charset="0"/>
              </a:rPr>
              <a:t> </a:t>
            </a:r>
          </a:p>
          <a:p>
            <a:pPr marL="88900" algn="ctr" rtl="0">
              <a:spcBef>
                <a:spcPct val="50000"/>
              </a:spcBef>
            </a:pPr>
            <a:r>
              <a:rPr lang="en-US" sz="2400" dirty="0">
                <a:latin typeface="Lucida Grande" pitchFamily="28" charset="0"/>
                <a:cs typeface="Tahoma" pitchFamily="28" charset="0"/>
              </a:rPr>
              <a:t>w = ax</a:t>
            </a:r>
          </a:p>
          <a:p>
            <a:pPr marL="88900" algn="l" rtl="0">
              <a:spcBef>
                <a:spcPct val="50000"/>
              </a:spcBef>
            </a:pPr>
            <a:r>
              <a:rPr lang="el-GR" sz="2400" dirty="0">
                <a:solidFill>
                  <a:srgbClr val="0070C0"/>
                </a:solidFill>
                <a:latin typeface="Lucida Grande" pitchFamily="28" charset="0"/>
                <a:cs typeface="Tahoma" pitchFamily="28" charset="0"/>
              </a:rPr>
              <a:t>δ</a:t>
            </a:r>
            <a:r>
              <a:rPr lang="en-US" sz="2400" dirty="0">
                <a:solidFill>
                  <a:srgbClr val="0070C0"/>
                </a:solidFill>
                <a:latin typeface="Lucida Grande" pitchFamily="28" charset="0"/>
                <a:cs typeface="Tahoma" pitchFamily="28" charset="0"/>
              </a:rPr>
              <a:t> (q</a:t>
            </a:r>
            <a:r>
              <a:rPr lang="en-US" sz="2400" baseline="-25000" dirty="0">
                <a:solidFill>
                  <a:srgbClr val="0070C0"/>
                </a:solidFill>
                <a:latin typeface="Lucida Grande" pitchFamily="28" charset="0"/>
                <a:cs typeface="Tahoma" pitchFamily="28" charset="0"/>
              </a:rPr>
              <a:t>0</a:t>
            </a:r>
            <a:r>
              <a:rPr lang="en-US" sz="2400" dirty="0">
                <a:solidFill>
                  <a:srgbClr val="0070C0"/>
                </a:solidFill>
                <a:latin typeface="Lucida Grande" pitchFamily="28" charset="0"/>
                <a:cs typeface="Tahoma" pitchFamily="28" charset="0"/>
              </a:rPr>
              <a:t>, w )  = q</a:t>
            </a:r>
            <a:r>
              <a:rPr lang="en-US" sz="2400" baseline="-25000" dirty="0">
                <a:solidFill>
                  <a:srgbClr val="0070C0"/>
                </a:solidFill>
                <a:latin typeface="Lucida Grande" pitchFamily="28" charset="0"/>
                <a:cs typeface="Tahoma" pitchFamily="28" charset="0"/>
              </a:rPr>
              <a:t>1</a:t>
            </a:r>
            <a:r>
              <a:rPr lang="en-US" sz="2400" dirty="0">
                <a:solidFill>
                  <a:srgbClr val="0070C0"/>
                </a:solidFill>
                <a:latin typeface="Lucida Grande" pitchFamily="28" charset="0"/>
                <a:cs typeface="Tahoma" pitchFamily="28" charset="0"/>
              </a:rPr>
              <a:t> then w has at least one 1’s</a:t>
            </a:r>
          </a:p>
          <a:p>
            <a:pPr marL="88900" algn="ctr" rtl="0">
              <a:spcBef>
                <a:spcPct val="50000"/>
              </a:spcBef>
            </a:pPr>
            <a:endParaRPr lang="en-US" sz="2000" dirty="0">
              <a:solidFill>
                <a:srgbClr val="0070C0"/>
              </a:solidFill>
              <a:latin typeface="Lucida Grande" pitchFamily="28" charset="0"/>
              <a:cs typeface="Tahoma" pitchFamily="28" charset="0"/>
            </a:endParaRPr>
          </a:p>
          <a:p>
            <a:pPr marL="88900" algn="ctr" rtl="0">
              <a:spcBef>
                <a:spcPct val="50000"/>
              </a:spcBef>
            </a:pPr>
            <a:r>
              <a:rPr lang="el-GR" sz="2000" dirty="0">
                <a:solidFill>
                  <a:srgbClr val="0070C0"/>
                </a:solidFill>
                <a:latin typeface="Lucida Grande" pitchFamily="28" charset="0"/>
                <a:cs typeface="Tahoma" pitchFamily="28" charset="0"/>
              </a:rPr>
              <a:t>δ</a:t>
            </a:r>
            <a:r>
              <a:rPr lang="en-US" sz="2000" dirty="0">
                <a:solidFill>
                  <a:srgbClr val="0070C0"/>
                </a:solidFill>
                <a:latin typeface="Lucida Grande" pitchFamily="28" charset="0"/>
                <a:cs typeface="Tahoma" pitchFamily="28" charset="0"/>
              </a:rPr>
              <a:t> (q</a:t>
            </a:r>
            <a:r>
              <a:rPr lang="en-US" sz="2000" baseline="-25000" dirty="0">
                <a:solidFill>
                  <a:srgbClr val="0070C0"/>
                </a:solidFill>
                <a:latin typeface="Lucida Grande" pitchFamily="28" charset="0"/>
                <a:cs typeface="Tahoma" pitchFamily="28" charset="0"/>
              </a:rPr>
              <a:t>0</a:t>
            </a:r>
            <a:r>
              <a:rPr lang="en-US" sz="2000" dirty="0">
                <a:solidFill>
                  <a:srgbClr val="0070C0"/>
                </a:solidFill>
                <a:latin typeface="Lucida Grande" pitchFamily="28" charset="0"/>
                <a:cs typeface="Tahoma" pitchFamily="28" charset="0"/>
              </a:rPr>
              <a:t>, ax ) = q</a:t>
            </a:r>
            <a:r>
              <a:rPr lang="en-US" sz="2000" baseline="-25000" dirty="0">
                <a:solidFill>
                  <a:srgbClr val="0070C0"/>
                </a:solidFill>
                <a:latin typeface="Lucida Grande" pitchFamily="28" charset="0"/>
                <a:cs typeface="Tahoma" pitchFamily="28" charset="0"/>
              </a:rPr>
              <a:t>1 , </a:t>
            </a:r>
            <a:r>
              <a:rPr lang="el-GR" sz="2000" dirty="0">
                <a:solidFill>
                  <a:srgbClr val="0070C0"/>
                </a:solidFill>
                <a:latin typeface="Lucida Grande" pitchFamily="28" charset="0"/>
                <a:cs typeface="Tahoma" pitchFamily="28" charset="0"/>
              </a:rPr>
              <a:t>δ</a:t>
            </a:r>
            <a:r>
              <a:rPr lang="en-US" sz="2000" dirty="0">
                <a:solidFill>
                  <a:srgbClr val="0070C0"/>
                </a:solidFill>
                <a:latin typeface="Lucida Grande" pitchFamily="28" charset="0"/>
                <a:cs typeface="Tahoma" pitchFamily="28" charset="0"/>
              </a:rPr>
              <a:t> (q</a:t>
            </a:r>
            <a:r>
              <a:rPr lang="en-US" sz="2000" baseline="-25000" dirty="0">
                <a:solidFill>
                  <a:srgbClr val="0070C0"/>
                </a:solidFill>
                <a:latin typeface="Lucida Grande" pitchFamily="28" charset="0"/>
                <a:cs typeface="Tahoma" pitchFamily="28" charset="0"/>
              </a:rPr>
              <a:t>1</a:t>
            </a:r>
            <a:r>
              <a:rPr lang="en-US" sz="2000" dirty="0">
                <a:solidFill>
                  <a:srgbClr val="0070C0"/>
                </a:solidFill>
                <a:latin typeface="Lucida Grande" pitchFamily="28" charset="0"/>
                <a:cs typeface="Tahoma" pitchFamily="28" charset="0"/>
              </a:rPr>
              <a:t>, x ) = q</a:t>
            </a:r>
            <a:r>
              <a:rPr lang="en-US" sz="2000" baseline="-25000" dirty="0">
                <a:solidFill>
                  <a:srgbClr val="0070C0"/>
                </a:solidFill>
                <a:latin typeface="Lucida Grande" pitchFamily="28" charset="0"/>
                <a:cs typeface="Tahoma" pitchFamily="28" charset="0"/>
              </a:rPr>
              <a:t>1 </a:t>
            </a:r>
            <a:endParaRPr lang="en-US" sz="2000" dirty="0">
              <a:latin typeface="Lucida Grande" pitchFamily="28" charset="0"/>
              <a:cs typeface="Tahoma" pitchFamily="28" charset="0"/>
            </a:endParaRPr>
          </a:p>
          <a:p>
            <a:pPr marL="88900" algn="l" rtl="0">
              <a:spcBef>
                <a:spcPct val="50000"/>
              </a:spcBef>
            </a:pPr>
            <a:r>
              <a:rPr lang="en-US" sz="2000" dirty="0">
                <a:latin typeface="Lucida Grande" pitchFamily="28" charset="0"/>
                <a:cs typeface="Tahoma" pitchFamily="28" charset="0"/>
              </a:rPr>
              <a:t>How can you get to </a:t>
            </a:r>
            <a:r>
              <a:rPr lang="en-US" sz="2000" dirty="0">
                <a:solidFill>
                  <a:srgbClr val="FF0000"/>
                </a:solidFill>
                <a:latin typeface="Lucida Grande" pitchFamily="28" charset="0"/>
                <a:cs typeface="Tahoma" pitchFamily="28" charset="0"/>
              </a:rPr>
              <a:t>q</a:t>
            </a:r>
            <a:r>
              <a:rPr lang="en-US" sz="2000" baseline="-25000" dirty="0">
                <a:solidFill>
                  <a:srgbClr val="FF0000"/>
                </a:solidFill>
                <a:latin typeface="Lucida Grande" pitchFamily="28" charset="0"/>
                <a:cs typeface="Tahoma" pitchFamily="28" charset="0"/>
              </a:rPr>
              <a:t>1</a:t>
            </a:r>
            <a:r>
              <a:rPr lang="en-US" sz="2000" dirty="0">
                <a:latin typeface="Lucida Grande" pitchFamily="28" charset="0"/>
                <a:cs typeface="Tahoma" pitchFamily="28" charset="0"/>
              </a:rPr>
              <a:t> from </a:t>
            </a:r>
            <a:r>
              <a:rPr lang="en-US" sz="2000" dirty="0">
                <a:solidFill>
                  <a:srgbClr val="0070C0"/>
                </a:solidFill>
                <a:latin typeface="Lucida Grande" pitchFamily="28" charset="0"/>
                <a:cs typeface="Tahoma" pitchFamily="28" charset="0"/>
              </a:rPr>
              <a:t>q</a:t>
            </a:r>
            <a:r>
              <a:rPr lang="en-US" sz="2000" baseline="-25000" dirty="0">
                <a:solidFill>
                  <a:srgbClr val="0070C0"/>
                </a:solidFill>
                <a:latin typeface="Lucida Grande" pitchFamily="28" charset="0"/>
                <a:cs typeface="Tahoma" pitchFamily="28" charset="0"/>
              </a:rPr>
              <a:t>0 </a:t>
            </a:r>
            <a:r>
              <a:rPr lang="en-US" sz="2000" dirty="0">
                <a:latin typeface="Lucida Grande" pitchFamily="28" charset="0"/>
                <a:cs typeface="Tahoma" pitchFamily="28" charset="0"/>
              </a:rPr>
              <a:t>by reading string ax, </a:t>
            </a:r>
          </a:p>
          <a:p>
            <a:pPr marL="900113" indent="-342900" algn="l" rtl="0">
              <a:spcBef>
                <a:spcPct val="50000"/>
              </a:spcBef>
              <a:buFont typeface="Arial" panose="020B0604020202020204" pitchFamily="34" charset="0"/>
              <a:buChar char="•"/>
            </a:pPr>
            <a:r>
              <a:rPr lang="en-US" sz="2000" dirty="0">
                <a:latin typeface="Lucida Grande" pitchFamily="28" charset="0"/>
                <a:cs typeface="Tahoma" pitchFamily="28" charset="0"/>
              </a:rPr>
              <a:t> a must be 1, </a:t>
            </a:r>
          </a:p>
          <a:p>
            <a:pPr marL="900113" indent="-342900" algn="l" rtl="0">
              <a:spcBef>
                <a:spcPct val="50000"/>
              </a:spcBef>
              <a:buFont typeface="Arial" panose="020B0604020202020204" pitchFamily="34" charset="0"/>
              <a:buChar char="•"/>
            </a:pPr>
            <a:r>
              <a:rPr lang="en-US" sz="2000" dirty="0">
                <a:latin typeface="Lucida Grande" pitchFamily="28" charset="0"/>
                <a:cs typeface="Tahoma" pitchFamily="28" charset="0"/>
              </a:rPr>
              <a:t>x has any number of 0’s and 1’s </a:t>
            </a:r>
          </a:p>
          <a:p>
            <a:pPr marL="88900" algn="l" rtl="0">
              <a:spcBef>
                <a:spcPct val="50000"/>
              </a:spcBef>
            </a:pPr>
            <a:r>
              <a:rPr lang="en-US" sz="2200" dirty="0"/>
              <a:t>w has at least one 1’s</a:t>
            </a:r>
          </a:p>
        </p:txBody>
      </p:sp>
      <p:grpSp>
        <p:nvGrpSpPr>
          <p:cNvPr id="21" name="Group 20">
            <a:extLst>
              <a:ext uri="{FF2B5EF4-FFF2-40B4-BE49-F238E27FC236}">
                <a16:creationId xmlns:a16="http://schemas.microsoft.com/office/drawing/2014/main" id="{B51F845C-3342-486A-93D1-0BF64FAE8834}"/>
              </a:ext>
            </a:extLst>
          </p:cNvPr>
          <p:cNvGrpSpPr/>
          <p:nvPr/>
        </p:nvGrpSpPr>
        <p:grpSpPr>
          <a:xfrm>
            <a:off x="5713556" y="381000"/>
            <a:ext cx="2897044" cy="1442730"/>
            <a:chOff x="3493894" y="1394028"/>
            <a:chExt cx="2897044" cy="1442730"/>
          </a:xfrm>
        </p:grpSpPr>
        <p:grpSp>
          <p:nvGrpSpPr>
            <p:cNvPr id="26" name="Group 115">
              <a:extLst>
                <a:ext uri="{FF2B5EF4-FFF2-40B4-BE49-F238E27FC236}">
                  <a16:creationId xmlns:a16="http://schemas.microsoft.com/office/drawing/2014/main" id="{3521CC06-8CBE-4BE1-8C61-245B00DD8974}"/>
                </a:ext>
              </a:extLst>
            </p:cNvPr>
            <p:cNvGrpSpPr>
              <a:grpSpLocks/>
            </p:cNvGrpSpPr>
            <p:nvPr/>
          </p:nvGrpSpPr>
          <p:grpSpPr bwMode="auto">
            <a:xfrm>
              <a:off x="3493894" y="1968396"/>
              <a:ext cx="1602621" cy="779358"/>
              <a:chOff x="649" y="2352"/>
              <a:chExt cx="839" cy="384"/>
            </a:xfrm>
          </p:grpSpPr>
          <p:sp>
            <p:nvSpPr>
              <p:cNvPr id="42" name="Oval 4">
                <a:extLst>
                  <a:ext uri="{FF2B5EF4-FFF2-40B4-BE49-F238E27FC236}">
                    <a16:creationId xmlns:a16="http://schemas.microsoft.com/office/drawing/2014/main" id="{57FD5F53-2F61-4DB3-B1AF-418A148B0D24}"/>
                  </a:ext>
                </a:extLst>
              </p:cNvPr>
              <p:cNvSpPr>
                <a:spLocks noChangeArrowheads="1"/>
              </p:cNvSpPr>
              <p:nvPr/>
            </p:nvSpPr>
            <p:spPr bwMode="auto">
              <a:xfrm>
                <a:off x="1200" y="2448"/>
                <a:ext cx="288" cy="288"/>
              </a:xfrm>
              <a:prstGeom prst="ellipse">
                <a:avLst/>
              </a:prstGeom>
              <a:solidFill>
                <a:schemeClr val="accent1"/>
              </a:solidFill>
              <a:ln w="9525">
                <a:solidFill>
                  <a:schemeClr val="tx1"/>
                </a:solidFill>
                <a:round/>
                <a:headEnd/>
                <a:tailEnd/>
              </a:ln>
            </p:spPr>
            <p:txBody>
              <a:bodyPr wrap="none" anchor="ctr"/>
              <a:lstStyle/>
              <a:p>
                <a:pPr algn="l"/>
                <a:r>
                  <a:rPr lang="en-US" b="1" dirty="0"/>
                  <a:t>q</a:t>
                </a:r>
                <a:r>
                  <a:rPr lang="en-US" b="1" baseline="-25000" dirty="0"/>
                  <a:t>0</a:t>
                </a:r>
              </a:p>
            </p:txBody>
          </p:sp>
          <p:sp>
            <p:nvSpPr>
              <p:cNvPr id="43" name="Line 6">
                <a:extLst>
                  <a:ext uri="{FF2B5EF4-FFF2-40B4-BE49-F238E27FC236}">
                    <a16:creationId xmlns:a16="http://schemas.microsoft.com/office/drawing/2014/main" id="{CBCC1054-EDBC-4216-8247-8AB3F5CE5508}"/>
                  </a:ext>
                </a:extLst>
              </p:cNvPr>
              <p:cNvSpPr>
                <a:spLocks noChangeShapeType="1"/>
              </p:cNvSpPr>
              <p:nvPr/>
            </p:nvSpPr>
            <p:spPr bwMode="auto">
              <a:xfrm>
                <a:off x="816" y="2592"/>
                <a:ext cx="384" cy="0"/>
              </a:xfrm>
              <a:prstGeom prst="line">
                <a:avLst/>
              </a:prstGeom>
              <a:noFill/>
              <a:ln w="9525">
                <a:solidFill>
                  <a:schemeClr val="tx1"/>
                </a:solidFill>
                <a:round/>
                <a:headEnd/>
                <a:tailEnd type="triangle" w="med" len="med"/>
              </a:ln>
            </p:spPr>
            <p:txBody>
              <a:bodyPr/>
              <a:lstStyle/>
              <a:p>
                <a:pPr algn="l"/>
                <a:endParaRPr lang="en-US"/>
              </a:p>
            </p:txBody>
          </p:sp>
          <p:sp>
            <p:nvSpPr>
              <p:cNvPr id="44" name="Text Box 7">
                <a:extLst>
                  <a:ext uri="{FF2B5EF4-FFF2-40B4-BE49-F238E27FC236}">
                    <a16:creationId xmlns:a16="http://schemas.microsoft.com/office/drawing/2014/main" id="{9BA3387E-3F7F-4C75-8660-BBB79CD72E6F}"/>
                  </a:ext>
                </a:extLst>
              </p:cNvPr>
              <p:cNvSpPr txBox="1">
                <a:spLocks noChangeArrowheads="1"/>
              </p:cNvSpPr>
              <p:nvPr/>
            </p:nvSpPr>
            <p:spPr bwMode="auto">
              <a:xfrm>
                <a:off x="649" y="2352"/>
                <a:ext cx="439" cy="233"/>
              </a:xfrm>
              <a:prstGeom prst="rect">
                <a:avLst/>
              </a:prstGeom>
              <a:noFill/>
              <a:ln w="9525">
                <a:noFill/>
                <a:miter lim="800000"/>
                <a:headEnd/>
                <a:tailEnd/>
              </a:ln>
            </p:spPr>
            <p:txBody>
              <a:bodyPr wrap="none">
                <a:spAutoFit/>
              </a:bodyPr>
              <a:lstStyle/>
              <a:p>
                <a:pPr algn="l"/>
                <a:r>
                  <a:rPr lang="en-US" dirty="0"/>
                  <a:t>start</a:t>
                </a:r>
              </a:p>
            </p:txBody>
          </p:sp>
        </p:grpSp>
        <p:grpSp>
          <p:nvGrpSpPr>
            <p:cNvPr id="27" name="Group 30">
              <a:extLst>
                <a:ext uri="{FF2B5EF4-FFF2-40B4-BE49-F238E27FC236}">
                  <a16:creationId xmlns:a16="http://schemas.microsoft.com/office/drawing/2014/main" id="{8138970B-FA86-421D-BC09-2177DDED5F30}"/>
                </a:ext>
              </a:extLst>
            </p:cNvPr>
            <p:cNvGrpSpPr>
              <a:grpSpLocks/>
            </p:cNvGrpSpPr>
            <p:nvPr/>
          </p:nvGrpSpPr>
          <p:grpSpPr bwMode="auto">
            <a:xfrm>
              <a:off x="4515826" y="1491448"/>
              <a:ext cx="504281" cy="671790"/>
              <a:chOff x="1712" y="2117"/>
              <a:chExt cx="264" cy="331"/>
            </a:xfrm>
          </p:grpSpPr>
          <p:sp>
            <p:nvSpPr>
              <p:cNvPr id="40" name="Freeform 17">
                <a:extLst>
                  <a:ext uri="{FF2B5EF4-FFF2-40B4-BE49-F238E27FC236}">
                    <a16:creationId xmlns:a16="http://schemas.microsoft.com/office/drawing/2014/main" id="{EA8542C1-5842-44D0-944A-27EAE2CAEBDD}"/>
                  </a:ext>
                </a:extLst>
              </p:cNvPr>
              <p:cNvSpPr>
                <a:spLocks/>
              </p:cNvSpPr>
              <p:nvPr/>
            </p:nvSpPr>
            <p:spPr bwMode="auto">
              <a:xfrm>
                <a:off x="1712" y="2248"/>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41" name="Text Box 18">
                <a:extLst>
                  <a:ext uri="{FF2B5EF4-FFF2-40B4-BE49-F238E27FC236}">
                    <a16:creationId xmlns:a16="http://schemas.microsoft.com/office/drawing/2014/main" id="{E6752305-DB78-4C0F-BCFA-1FC05583B616}"/>
                  </a:ext>
                </a:extLst>
              </p:cNvPr>
              <p:cNvSpPr txBox="1">
                <a:spLocks noChangeArrowheads="1"/>
              </p:cNvSpPr>
              <p:nvPr/>
            </p:nvSpPr>
            <p:spPr bwMode="auto">
              <a:xfrm>
                <a:off x="1768" y="2117"/>
                <a:ext cx="164" cy="182"/>
              </a:xfrm>
              <a:prstGeom prst="rect">
                <a:avLst/>
              </a:prstGeom>
              <a:noFill/>
              <a:ln w="9525">
                <a:noFill/>
                <a:miter lim="800000"/>
                <a:headEnd/>
                <a:tailEnd/>
              </a:ln>
            </p:spPr>
            <p:txBody>
              <a:bodyPr wrap="none">
                <a:spAutoFit/>
              </a:bodyPr>
              <a:lstStyle/>
              <a:p>
                <a:pPr algn="l"/>
                <a:r>
                  <a:rPr lang="ar-PS" dirty="0"/>
                  <a:t>0</a:t>
                </a:r>
                <a:endParaRPr lang="en-US" dirty="0"/>
              </a:p>
            </p:txBody>
          </p:sp>
        </p:grpSp>
        <p:grpSp>
          <p:nvGrpSpPr>
            <p:cNvPr id="28" name="Group 28">
              <a:extLst>
                <a:ext uri="{FF2B5EF4-FFF2-40B4-BE49-F238E27FC236}">
                  <a16:creationId xmlns:a16="http://schemas.microsoft.com/office/drawing/2014/main" id="{EDB08797-CC6A-43EC-A123-3FDD3CF049BA}"/>
                </a:ext>
              </a:extLst>
            </p:cNvPr>
            <p:cNvGrpSpPr>
              <a:grpSpLocks/>
            </p:cNvGrpSpPr>
            <p:nvPr/>
          </p:nvGrpSpPr>
          <p:grpSpPr bwMode="auto">
            <a:xfrm>
              <a:off x="5728113" y="1394028"/>
              <a:ext cx="662825" cy="718471"/>
              <a:chOff x="2966" y="2069"/>
              <a:chExt cx="347" cy="354"/>
            </a:xfrm>
          </p:grpSpPr>
          <p:sp>
            <p:nvSpPr>
              <p:cNvPr id="38" name="Freeform 19">
                <a:extLst>
                  <a:ext uri="{FF2B5EF4-FFF2-40B4-BE49-F238E27FC236}">
                    <a16:creationId xmlns:a16="http://schemas.microsoft.com/office/drawing/2014/main" id="{B414C546-6835-4FF7-B169-D807A870E137}"/>
                  </a:ext>
                </a:extLst>
              </p:cNvPr>
              <p:cNvSpPr>
                <a:spLocks/>
              </p:cNvSpPr>
              <p:nvPr/>
            </p:nvSpPr>
            <p:spPr bwMode="auto">
              <a:xfrm>
                <a:off x="2970" y="2223"/>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39" name="Text Box 20">
                <a:extLst>
                  <a:ext uri="{FF2B5EF4-FFF2-40B4-BE49-F238E27FC236}">
                    <a16:creationId xmlns:a16="http://schemas.microsoft.com/office/drawing/2014/main" id="{56E3A861-AA1C-452C-89C8-ED95C0FA468A}"/>
                  </a:ext>
                </a:extLst>
              </p:cNvPr>
              <p:cNvSpPr txBox="1">
                <a:spLocks noChangeArrowheads="1"/>
              </p:cNvSpPr>
              <p:nvPr/>
            </p:nvSpPr>
            <p:spPr bwMode="auto">
              <a:xfrm>
                <a:off x="2966" y="2069"/>
                <a:ext cx="347" cy="233"/>
              </a:xfrm>
              <a:prstGeom prst="rect">
                <a:avLst/>
              </a:prstGeom>
              <a:noFill/>
              <a:ln w="9525">
                <a:noFill/>
                <a:miter lim="800000"/>
                <a:headEnd/>
                <a:tailEnd/>
              </a:ln>
            </p:spPr>
            <p:txBody>
              <a:bodyPr wrap="none">
                <a:spAutoFit/>
              </a:bodyPr>
              <a:lstStyle/>
              <a:p>
                <a:pPr algn="l"/>
                <a:r>
                  <a:rPr lang="en-US" dirty="0"/>
                  <a:t>0,1</a:t>
                </a:r>
              </a:p>
            </p:txBody>
          </p:sp>
        </p:grpSp>
        <p:grpSp>
          <p:nvGrpSpPr>
            <p:cNvPr id="33" name="Group 27">
              <a:extLst>
                <a:ext uri="{FF2B5EF4-FFF2-40B4-BE49-F238E27FC236}">
                  <a16:creationId xmlns:a16="http://schemas.microsoft.com/office/drawing/2014/main" id="{EC55B424-6C75-43C9-A5B2-F4591F1ED4D4}"/>
                </a:ext>
              </a:extLst>
            </p:cNvPr>
            <p:cNvGrpSpPr>
              <a:grpSpLocks/>
            </p:cNvGrpSpPr>
            <p:nvPr/>
          </p:nvGrpSpPr>
          <p:grpSpPr bwMode="auto">
            <a:xfrm>
              <a:off x="5105400" y="2138881"/>
              <a:ext cx="1191937" cy="608873"/>
              <a:chOff x="2640" y="2436"/>
              <a:chExt cx="624" cy="300"/>
            </a:xfrm>
          </p:grpSpPr>
          <p:sp>
            <p:nvSpPr>
              <p:cNvPr id="35" name="Text Box 12">
                <a:extLst>
                  <a:ext uri="{FF2B5EF4-FFF2-40B4-BE49-F238E27FC236}">
                    <a16:creationId xmlns:a16="http://schemas.microsoft.com/office/drawing/2014/main" id="{A4963BF8-70A0-4066-A54A-866140846B99}"/>
                  </a:ext>
                </a:extLst>
              </p:cNvPr>
              <p:cNvSpPr txBox="1">
                <a:spLocks noChangeArrowheads="1"/>
              </p:cNvSpPr>
              <p:nvPr/>
            </p:nvSpPr>
            <p:spPr bwMode="auto">
              <a:xfrm>
                <a:off x="2695" y="2436"/>
                <a:ext cx="208" cy="233"/>
              </a:xfrm>
              <a:prstGeom prst="rect">
                <a:avLst/>
              </a:prstGeom>
              <a:noFill/>
              <a:ln w="9525">
                <a:noFill/>
                <a:miter lim="800000"/>
                <a:headEnd/>
                <a:tailEnd/>
              </a:ln>
            </p:spPr>
            <p:txBody>
              <a:bodyPr wrap="none">
                <a:spAutoFit/>
              </a:bodyPr>
              <a:lstStyle/>
              <a:p>
                <a:pPr algn="l"/>
                <a:r>
                  <a:rPr lang="en-US" dirty="0"/>
                  <a:t>1</a:t>
                </a:r>
              </a:p>
            </p:txBody>
          </p:sp>
          <p:sp>
            <p:nvSpPr>
              <p:cNvPr id="36" name="Oval 13">
                <a:extLst>
                  <a:ext uri="{FF2B5EF4-FFF2-40B4-BE49-F238E27FC236}">
                    <a16:creationId xmlns:a16="http://schemas.microsoft.com/office/drawing/2014/main" id="{456A8C3D-C594-4C89-B35B-4B10E9D59C28}"/>
                  </a:ext>
                </a:extLst>
              </p:cNvPr>
              <p:cNvSpPr>
                <a:spLocks noChangeArrowheads="1"/>
              </p:cNvSpPr>
              <p:nvPr/>
            </p:nvSpPr>
            <p:spPr bwMode="auto">
              <a:xfrm>
                <a:off x="2976" y="2448"/>
                <a:ext cx="288" cy="288"/>
              </a:xfrm>
              <a:prstGeom prst="ellipse">
                <a:avLst/>
              </a:prstGeom>
              <a:solidFill>
                <a:schemeClr val="accent1"/>
              </a:solidFill>
              <a:ln w="9525">
                <a:solidFill>
                  <a:schemeClr val="tx1"/>
                </a:solidFill>
                <a:round/>
                <a:headEnd/>
                <a:tailEnd/>
              </a:ln>
            </p:spPr>
            <p:txBody>
              <a:bodyPr wrap="none" anchor="ctr"/>
              <a:lstStyle/>
              <a:p>
                <a:pPr algn="l"/>
                <a:r>
                  <a:rPr lang="en-US" b="1" dirty="0"/>
                  <a:t>q</a:t>
                </a:r>
                <a:r>
                  <a:rPr lang="en-US" b="1" baseline="-25000" dirty="0"/>
                  <a:t>1</a:t>
                </a:r>
                <a:endParaRPr lang="en-US" baseline="-25000" dirty="0"/>
              </a:p>
            </p:txBody>
          </p:sp>
          <p:sp>
            <p:nvSpPr>
              <p:cNvPr id="37" name="Line 24">
                <a:extLst>
                  <a:ext uri="{FF2B5EF4-FFF2-40B4-BE49-F238E27FC236}">
                    <a16:creationId xmlns:a16="http://schemas.microsoft.com/office/drawing/2014/main" id="{BF8DC587-CC20-40AF-9ECD-5F00CD7B6458}"/>
                  </a:ext>
                </a:extLst>
              </p:cNvPr>
              <p:cNvSpPr>
                <a:spLocks noChangeShapeType="1"/>
              </p:cNvSpPr>
              <p:nvPr/>
            </p:nvSpPr>
            <p:spPr bwMode="auto">
              <a:xfrm>
                <a:off x="2640" y="2592"/>
                <a:ext cx="288" cy="0"/>
              </a:xfrm>
              <a:prstGeom prst="line">
                <a:avLst/>
              </a:prstGeom>
              <a:noFill/>
              <a:ln w="9525">
                <a:solidFill>
                  <a:schemeClr val="tx1"/>
                </a:solidFill>
                <a:round/>
                <a:headEnd/>
                <a:tailEnd type="triangle" w="med" len="med"/>
              </a:ln>
            </p:spPr>
            <p:txBody>
              <a:bodyPr/>
              <a:lstStyle/>
              <a:p>
                <a:pPr algn="l"/>
                <a:endParaRPr lang="en-US"/>
              </a:p>
            </p:txBody>
          </p:sp>
        </p:grpSp>
        <p:sp>
          <p:nvSpPr>
            <p:cNvPr id="34" name="Oval 23">
              <a:extLst>
                <a:ext uri="{FF2B5EF4-FFF2-40B4-BE49-F238E27FC236}">
                  <a16:creationId xmlns:a16="http://schemas.microsoft.com/office/drawing/2014/main" id="{5A081B20-996E-4DB6-95C1-89984083F792}"/>
                </a:ext>
              </a:extLst>
            </p:cNvPr>
            <p:cNvSpPr>
              <a:spLocks noChangeArrowheads="1"/>
            </p:cNvSpPr>
            <p:nvPr/>
          </p:nvSpPr>
          <p:spPr bwMode="auto">
            <a:xfrm>
              <a:off x="5657430" y="2057400"/>
              <a:ext cx="733502" cy="779358"/>
            </a:xfrm>
            <a:prstGeom prst="ellipse">
              <a:avLst/>
            </a:prstGeom>
            <a:solidFill>
              <a:schemeClr val="accent1">
                <a:alpha val="12157"/>
              </a:schemeClr>
            </a:solidFill>
            <a:ln w="9525">
              <a:solidFill>
                <a:schemeClr val="tx1"/>
              </a:solidFill>
              <a:round/>
              <a:headEnd/>
              <a:tailEnd/>
            </a:ln>
          </p:spPr>
          <p:txBody>
            <a:bodyPr wrap="none" anchor="ctr"/>
            <a:lstStyle/>
            <a:p>
              <a:pPr algn="l"/>
              <a:endParaRPr lang="en-US" dirty="0"/>
            </a:p>
          </p:txBody>
        </p:sp>
      </p:grpSp>
    </p:spTree>
    <p:extLst>
      <p:ext uri="{BB962C8B-B14F-4D97-AF65-F5344CB8AC3E}">
        <p14:creationId xmlns:p14="http://schemas.microsoft.com/office/powerpoint/2010/main" val="52319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2855-4F8B-4CCD-8D7C-335901D337A8}"/>
              </a:ext>
            </a:extLst>
          </p:cNvPr>
          <p:cNvSpPr>
            <a:spLocks noGrp="1"/>
          </p:cNvSpPr>
          <p:nvPr>
            <p:ph type="title"/>
          </p:nvPr>
        </p:nvSpPr>
        <p:spPr/>
        <p:txBody>
          <a:bodyPr>
            <a:normAutofit/>
          </a:bodyPr>
          <a:lstStyle/>
          <a:p>
            <a:pPr rtl="0"/>
            <a:r>
              <a:rPr lang="en-US" dirty="0"/>
              <a:t>Proof Example #2 	</a:t>
            </a:r>
          </a:p>
        </p:txBody>
      </p:sp>
      <p:sp>
        <p:nvSpPr>
          <p:cNvPr id="5" name="Slide Number Placeholder 4">
            <a:extLst>
              <a:ext uri="{FF2B5EF4-FFF2-40B4-BE49-F238E27FC236}">
                <a16:creationId xmlns:a16="http://schemas.microsoft.com/office/drawing/2014/main" id="{9EB14261-2FB5-4E98-8628-5BC57F0D3C90}"/>
              </a:ext>
            </a:extLst>
          </p:cNvPr>
          <p:cNvSpPr>
            <a:spLocks noGrp="1"/>
          </p:cNvSpPr>
          <p:nvPr>
            <p:ph type="sldNum" sz="quarter" idx="12"/>
          </p:nvPr>
        </p:nvSpPr>
        <p:spPr/>
        <p:txBody>
          <a:bodyPr/>
          <a:lstStyle/>
          <a:p>
            <a:pPr>
              <a:defRPr/>
            </a:pPr>
            <a:fld id="{7852E058-F757-4588-BC2F-782E0DD4CF45}" type="slidenum">
              <a:rPr lang="en-US" smtClean="0"/>
              <a:pPr>
                <a:defRPr/>
              </a:pPr>
              <a:t>18</a:t>
            </a:fld>
            <a:endParaRPr lang="en-US"/>
          </a:p>
        </p:txBody>
      </p:sp>
      <p:sp>
        <p:nvSpPr>
          <p:cNvPr id="6" name="Text Box 34">
            <a:extLst>
              <a:ext uri="{FF2B5EF4-FFF2-40B4-BE49-F238E27FC236}">
                <a16:creationId xmlns:a16="http://schemas.microsoft.com/office/drawing/2014/main" id="{E0AE4677-DBEF-434E-A547-5EA5BD9C3B00}"/>
              </a:ext>
            </a:extLst>
          </p:cNvPr>
          <p:cNvSpPr txBox="1">
            <a:spLocks noChangeArrowheads="1"/>
          </p:cNvSpPr>
          <p:nvPr/>
        </p:nvSpPr>
        <p:spPr bwMode="auto">
          <a:xfrm>
            <a:off x="683186" y="1719950"/>
            <a:ext cx="7964085" cy="4431983"/>
          </a:xfrm>
          <a:prstGeom prst="rect">
            <a:avLst/>
          </a:prstGeom>
          <a:noFill/>
          <a:ln w="9525">
            <a:noFill/>
            <a:miter lim="800000"/>
            <a:headEnd/>
            <a:tailEnd/>
          </a:ln>
        </p:spPr>
        <p:txBody>
          <a:bodyPr wrap="square">
            <a:spAutoFit/>
          </a:bodyPr>
          <a:lstStyle/>
          <a:p>
            <a:pPr algn="l" rtl="0">
              <a:spcBef>
                <a:spcPct val="50000"/>
              </a:spcBef>
              <a:buFontTx/>
              <a:buChar char="•"/>
            </a:pPr>
            <a:r>
              <a:rPr lang="en-US" sz="2200" dirty="0">
                <a:solidFill>
                  <a:srgbClr val="FF0000"/>
                </a:solidFill>
              </a:rPr>
              <a:t>T</a:t>
            </a:r>
            <a:r>
              <a:rPr lang="en-US" sz="2200" dirty="0"/>
              <a:t> is the set of words that has at least one 1’s</a:t>
            </a:r>
          </a:p>
          <a:p>
            <a:pPr marL="88900" algn="l" rtl="0">
              <a:spcBef>
                <a:spcPct val="50000"/>
              </a:spcBef>
            </a:pPr>
            <a:r>
              <a:rPr lang="en-US" sz="2400" dirty="0">
                <a:solidFill>
                  <a:srgbClr val="FF0000"/>
                </a:solidFill>
                <a:latin typeface="Lucida Grande" pitchFamily="28" charset="0"/>
                <a:cs typeface="Tahoma" pitchFamily="28" charset="0"/>
              </a:rPr>
              <a:t>Contrapositive</a:t>
            </a:r>
          </a:p>
          <a:p>
            <a:pPr marL="431800" indent="-342900" algn="l" rtl="0">
              <a:spcBef>
                <a:spcPct val="50000"/>
              </a:spcBef>
              <a:buFont typeface="Arial" panose="020B0604020202020204" pitchFamily="34" charset="0"/>
              <a:buChar char="•"/>
            </a:pPr>
            <a:r>
              <a:rPr lang="en-US" sz="2400" dirty="0">
                <a:latin typeface="Lucida Grande" pitchFamily="28" charset="0"/>
                <a:cs typeface="Tahoma" pitchFamily="28" charset="0"/>
              </a:rPr>
              <a:t>X has at least one 1’s</a:t>
            </a:r>
          </a:p>
          <a:p>
            <a:pPr marL="431800" indent="-342900" algn="l" rtl="0">
              <a:spcBef>
                <a:spcPct val="50000"/>
              </a:spcBef>
              <a:buFont typeface="Arial" panose="020B0604020202020204" pitchFamily="34" charset="0"/>
              <a:buChar char="•"/>
            </a:pPr>
            <a:r>
              <a:rPr lang="en-US" sz="2400" dirty="0">
                <a:latin typeface="Lucida Grande" pitchFamily="28" charset="0"/>
                <a:cs typeface="Tahoma" pitchFamily="28" charset="0"/>
              </a:rPr>
              <a:t>Y is accepted by the DFA</a:t>
            </a:r>
          </a:p>
          <a:p>
            <a:pPr marL="88900" algn="ctr" rtl="0">
              <a:spcBef>
                <a:spcPct val="50000"/>
              </a:spcBef>
            </a:pPr>
            <a:r>
              <a:rPr lang="en-US" sz="2400" dirty="0">
                <a:latin typeface="Lucida Grande" pitchFamily="28" charset="0"/>
                <a:cs typeface="Tahoma" pitchFamily="28" charset="0"/>
              </a:rPr>
              <a:t>If </a:t>
            </a:r>
            <a:r>
              <a:rPr lang="en-US" sz="2400" dirty="0">
                <a:solidFill>
                  <a:srgbClr val="FF0000"/>
                </a:solidFill>
                <a:latin typeface="Lucida Grande" pitchFamily="28" charset="0"/>
                <a:cs typeface="Tahoma" pitchFamily="28" charset="0"/>
              </a:rPr>
              <a:t>not x </a:t>
            </a:r>
            <a:r>
              <a:rPr lang="en-US" sz="2400" dirty="0">
                <a:latin typeface="Lucida Grande" pitchFamily="28" charset="0"/>
                <a:cs typeface="Tahoma" pitchFamily="28" charset="0"/>
              </a:rPr>
              <a:t>then </a:t>
            </a:r>
            <a:r>
              <a:rPr lang="en-US" sz="2400" dirty="0">
                <a:solidFill>
                  <a:srgbClr val="FF0000"/>
                </a:solidFill>
                <a:latin typeface="Lucida Grande" pitchFamily="28" charset="0"/>
                <a:cs typeface="Tahoma" pitchFamily="28" charset="0"/>
              </a:rPr>
              <a:t>not y</a:t>
            </a:r>
            <a:r>
              <a:rPr lang="en-US" sz="2400" dirty="0">
                <a:latin typeface="Lucida Grande" pitchFamily="28" charset="0"/>
                <a:cs typeface="Tahoma" pitchFamily="28" charset="0"/>
              </a:rPr>
              <a:t> </a:t>
            </a:r>
          </a:p>
          <a:p>
            <a:pPr marL="88900" algn="l" rtl="0">
              <a:spcBef>
                <a:spcPct val="50000"/>
              </a:spcBef>
            </a:pPr>
            <a:r>
              <a:rPr lang="en-US" sz="2000" dirty="0">
                <a:solidFill>
                  <a:srgbClr val="0070C0"/>
                </a:solidFill>
                <a:latin typeface="Lucida Grande" pitchFamily="28" charset="0"/>
                <a:cs typeface="Tahoma" pitchFamily="28" charset="0"/>
              </a:rPr>
              <a:t>If w has </a:t>
            </a:r>
            <a:r>
              <a:rPr lang="en-US" sz="2000" dirty="0">
                <a:solidFill>
                  <a:srgbClr val="FF0000"/>
                </a:solidFill>
                <a:latin typeface="Lucida Grande" pitchFamily="28" charset="0"/>
                <a:cs typeface="Tahoma" pitchFamily="28" charset="0"/>
              </a:rPr>
              <a:t>no 1</a:t>
            </a:r>
            <a:r>
              <a:rPr lang="en-US" sz="2000" dirty="0">
                <a:solidFill>
                  <a:srgbClr val="0070C0"/>
                </a:solidFill>
                <a:latin typeface="Lucida Grande" pitchFamily="28" charset="0"/>
                <a:cs typeface="Tahoma" pitchFamily="28" charset="0"/>
              </a:rPr>
              <a:t> then w </a:t>
            </a:r>
            <a:r>
              <a:rPr lang="en-US" sz="2000" dirty="0">
                <a:solidFill>
                  <a:srgbClr val="FF0000"/>
                </a:solidFill>
                <a:latin typeface="Lucida Grande" pitchFamily="28" charset="0"/>
                <a:cs typeface="Tahoma" pitchFamily="28" charset="0"/>
              </a:rPr>
              <a:t>not accepted by DFA</a:t>
            </a:r>
          </a:p>
          <a:p>
            <a:pPr marL="88900" algn="ctr" rtl="0">
              <a:spcBef>
                <a:spcPct val="50000"/>
              </a:spcBef>
            </a:pPr>
            <a:r>
              <a:rPr lang="el-GR" sz="2000" dirty="0">
                <a:solidFill>
                  <a:srgbClr val="0070C0"/>
                </a:solidFill>
                <a:latin typeface="Lucida Grande" pitchFamily="28" charset="0"/>
                <a:cs typeface="Tahoma" pitchFamily="28" charset="0"/>
              </a:rPr>
              <a:t>δ</a:t>
            </a:r>
            <a:r>
              <a:rPr lang="en-US" sz="2000" dirty="0">
                <a:solidFill>
                  <a:srgbClr val="0070C0"/>
                </a:solidFill>
                <a:latin typeface="Lucida Grande" pitchFamily="28" charset="0"/>
                <a:cs typeface="Tahoma" pitchFamily="28" charset="0"/>
              </a:rPr>
              <a:t> (q</a:t>
            </a:r>
            <a:r>
              <a:rPr lang="en-US" sz="2000" baseline="-25000" dirty="0">
                <a:solidFill>
                  <a:srgbClr val="0070C0"/>
                </a:solidFill>
                <a:latin typeface="Lucida Grande" pitchFamily="28" charset="0"/>
                <a:cs typeface="Tahoma" pitchFamily="28" charset="0"/>
              </a:rPr>
              <a:t>0</a:t>
            </a:r>
            <a:r>
              <a:rPr lang="en-US" sz="2000" dirty="0">
                <a:solidFill>
                  <a:srgbClr val="0070C0"/>
                </a:solidFill>
                <a:latin typeface="Lucida Grande" pitchFamily="28" charset="0"/>
                <a:cs typeface="Tahoma" pitchFamily="28" charset="0"/>
              </a:rPr>
              <a:t>, w ) = q</a:t>
            </a:r>
            <a:r>
              <a:rPr lang="en-US" sz="2000" baseline="-25000" dirty="0">
                <a:solidFill>
                  <a:srgbClr val="0070C0"/>
                </a:solidFill>
                <a:latin typeface="Lucida Grande" pitchFamily="28" charset="0"/>
                <a:cs typeface="Tahoma" pitchFamily="28" charset="0"/>
              </a:rPr>
              <a:t>0 </a:t>
            </a:r>
          </a:p>
          <a:p>
            <a:pPr marL="88900" algn="l" rtl="0">
              <a:spcBef>
                <a:spcPct val="50000"/>
              </a:spcBef>
            </a:pPr>
            <a:r>
              <a:rPr lang="en-US" sz="2200" dirty="0">
                <a:latin typeface="Lucida Grande" pitchFamily="28" charset="0"/>
                <a:cs typeface="Tahoma" pitchFamily="28" charset="0"/>
              </a:rPr>
              <a:t>Surely w = </a:t>
            </a:r>
            <a:r>
              <a:rPr lang="en-US" sz="2200" dirty="0"/>
              <a:t>∊ or z0 for z has only the value zero</a:t>
            </a:r>
            <a:r>
              <a:rPr lang="en-US" sz="2200" dirty="0">
                <a:latin typeface="Lucida Grande" pitchFamily="28" charset="0"/>
                <a:cs typeface="Tahoma" pitchFamily="28" charset="0"/>
              </a:rPr>
              <a:t> </a:t>
            </a:r>
          </a:p>
          <a:p>
            <a:pPr marL="88900" algn="l" rtl="0">
              <a:spcBef>
                <a:spcPct val="50000"/>
              </a:spcBef>
            </a:pPr>
            <a:endParaRPr lang="en-US" sz="2000" baseline="-25000" dirty="0">
              <a:solidFill>
                <a:srgbClr val="0070C0"/>
              </a:solidFill>
              <a:latin typeface="Lucida Grande" pitchFamily="28" charset="0"/>
              <a:cs typeface="Tahoma" pitchFamily="28" charset="0"/>
            </a:endParaRPr>
          </a:p>
        </p:txBody>
      </p:sp>
      <p:grpSp>
        <p:nvGrpSpPr>
          <p:cNvPr id="21" name="Group 20">
            <a:extLst>
              <a:ext uri="{FF2B5EF4-FFF2-40B4-BE49-F238E27FC236}">
                <a16:creationId xmlns:a16="http://schemas.microsoft.com/office/drawing/2014/main" id="{B51F845C-3342-486A-93D1-0BF64FAE8834}"/>
              </a:ext>
            </a:extLst>
          </p:cNvPr>
          <p:cNvGrpSpPr/>
          <p:nvPr/>
        </p:nvGrpSpPr>
        <p:grpSpPr>
          <a:xfrm>
            <a:off x="5713556" y="381000"/>
            <a:ext cx="2897044" cy="1442730"/>
            <a:chOff x="3493894" y="1394028"/>
            <a:chExt cx="2897044" cy="1442730"/>
          </a:xfrm>
        </p:grpSpPr>
        <p:grpSp>
          <p:nvGrpSpPr>
            <p:cNvPr id="26" name="Group 115">
              <a:extLst>
                <a:ext uri="{FF2B5EF4-FFF2-40B4-BE49-F238E27FC236}">
                  <a16:creationId xmlns:a16="http://schemas.microsoft.com/office/drawing/2014/main" id="{3521CC06-8CBE-4BE1-8C61-245B00DD8974}"/>
                </a:ext>
              </a:extLst>
            </p:cNvPr>
            <p:cNvGrpSpPr>
              <a:grpSpLocks/>
            </p:cNvGrpSpPr>
            <p:nvPr/>
          </p:nvGrpSpPr>
          <p:grpSpPr bwMode="auto">
            <a:xfrm>
              <a:off x="3493894" y="1968396"/>
              <a:ext cx="1602621" cy="779358"/>
              <a:chOff x="649" y="2352"/>
              <a:chExt cx="839" cy="384"/>
            </a:xfrm>
          </p:grpSpPr>
          <p:sp>
            <p:nvSpPr>
              <p:cNvPr id="42" name="Oval 4">
                <a:extLst>
                  <a:ext uri="{FF2B5EF4-FFF2-40B4-BE49-F238E27FC236}">
                    <a16:creationId xmlns:a16="http://schemas.microsoft.com/office/drawing/2014/main" id="{57FD5F53-2F61-4DB3-B1AF-418A148B0D24}"/>
                  </a:ext>
                </a:extLst>
              </p:cNvPr>
              <p:cNvSpPr>
                <a:spLocks noChangeArrowheads="1"/>
              </p:cNvSpPr>
              <p:nvPr/>
            </p:nvSpPr>
            <p:spPr bwMode="auto">
              <a:xfrm>
                <a:off x="1200" y="2448"/>
                <a:ext cx="288" cy="288"/>
              </a:xfrm>
              <a:prstGeom prst="ellipse">
                <a:avLst/>
              </a:prstGeom>
              <a:solidFill>
                <a:schemeClr val="accent1"/>
              </a:solidFill>
              <a:ln w="9525">
                <a:solidFill>
                  <a:schemeClr val="tx1"/>
                </a:solidFill>
                <a:round/>
                <a:headEnd/>
                <a:tailEnd/>
              </a:ln>
            </p:spPr>
            <p:txBody>
              <a:bodyPr wrap="none" anchor="ctr"/>
              <a:lstStyle/>
              <a:p>
                <a:pPr algn="l"/>
                <a:r>
                  <a:rPr lang="en-US" b="1" dirty="0"/>
                  <a:t>q</a:t>
                </a:r>
                <a:r>
                  <a:rPr lang="en-US" b="1" baseline="-25000" dirty="0"/>
                  <a:t>0</a:t>
                </a:r>
              </a:p>
            </p:txBody>
          </p:sp>
          <p:sp>
            <p:nvSpPr>
              <p:cNvPr id="43" name="Line 6">
                <a:extLst>
                  <a:ext uri="{FF2B5EF4-FFF2-40B4-BE49-F238E27FC236}">
                    <a16:creationId xmlns:a16="http://schemas.microsoft.com/office/drawing/2014/main" id="{CBCC1054-EDBC-4216-8247-8AB3F5CE5508}"/>
                  </a:ext>
                </a:extLst>
              </p:cNvPr>
              <p:cNvSpPr>
                <a:spLocks noChangeShapeType="1"/>
              </p:cNvSpPr>
              <p:nvPr/>
            </p:nvSpPr>
            <p:spPr bwMode="auto">
              <a:xfrm>
                <a:off x="816" y="2592"/>
                <a:ext cx="384" cy="0"/>
              </a:xfrm>
              <a:prstGeom prst="line">
                <a:avLst/>
              </a:prstGeom>
              <a:noFill/>
              <a:ln w="9525">
                <a:solidFill>
                  <a:schemeClr val="tx1"/>
                </a:solidFill>
                <a:round/>
                <a:headEnd/>
                <a:tailEnd type="triangle" w="med" len="med"/>
              </a:ln>
            </p:spPr>
            <p:txBody>
              <a:bodyPr/>
              <a:lstStyle/>
              <a:p>
                <a:pPr algn="l"/>
                <a:endParaRPr lang="en-US"/>
              </a:p>
            </p:txBody>
          </p:sp>
          <p:sp>
            <p:nvSpPr>
              <p:cNvPr id="44" name="Text Box 7">
                <a:extLst>
                  <a:ext uri="{FF2B5EF4-FFF2-40B4-BE49-F238E27FC236}">
                    <a16:creationId xmlns:a16="http://schemas.microsoft.com/office/drawing/2014/main" id="{9BA3387E-3F7F-4C75-8660-BBB79CD72E6F}"/>
                  </a:ext>
                </a:extLst>
              </p:cNvPr>
              <p:cNvSpPr txBox="1">
                <a:spLocks noChangeArrowheads="1"/>
              </p:cNvSpPr>
              <p:nvPr/>
            </p:nvSpPr>
            <p:spPr bwMode="auto">
              <a:xfrm>
                <a:off x="649" y="2352"/>
                <a:ext cx="439" cy="233"/>
              </a:xfrm>
              <a:prstGeom prst="rect">
                <a:avLst/>
              </a:prstGeom>
              <a:noFill/>
              <a:ln w="9525">
                <a:noFill/>
                <a:miter lim="800000"/>
                <a:headEnd/>
                <a:tailEnd/>
              </a:ln>
            </p:spPr>
            <p:txBody>
              <a:bodyPr wrap="none">
                <a:spAutoFit/>
              </a:bodyPr>
              <a:lstStyle/>
              <a:p>
                <a:pPr algn="l"/>
                <a:r>
                  <a:rPr lang="en-US" dirty="0"/>
                  <a:t>start</a:t>
                </a:r>
              </a:p>
            </p:txBody>
          </p:sp>
        </p:grpSp>
        <p:grpSp>
          <p:nvGrpSpPr>
            <p:cNvPr id="27" name="Group 30">
              <a:extLst>
                <a:ext uri="{FF2B5EF4-FFF2-40B4-BE49-F238E27FC236}">
                  <a16:creationId xmlns:a16="http://schemas.microsoft.com/office/drawing/2014/main" id="{8138970B-FA86-421D-BC09-2177DDED5F30}"/>
                </a:ext>
              </a:extLst>
            </p:cNvPr>
            <p:cNvGrpSpPr>
              <a:grpSpLocks/>
            </p:cNvGrpSpPr>
            <p:nvPr/>
          </p:nvGrpSpPr>
          <p:grpSpPr bwMode="auto">
            <a:xfrm>
              <a:off x="4515826" y="1491448"/>
              <a:ext cx="504281" cy="671790"/>
              <a:chOff x="1712" y="2117"/>
              <a:chExt cx="264" cy="331"/>
            </a:xfrm>
          </p:grpSpPr>
          <p:sp>
            <p:nvSpPr>
              <p:cNvPr id="40" name="Freeform 17">
                <a:extLst>
                  <a:ext uri="{FF2B5EF4-FFF2-40B4-BE49-F238E27FC236}">
                    <a16:creationId xmlns:a16="http://schemas.microsoft.com/office/drawing/2014/main" id="{EA8542C1-5842-44D0-944A-27EAE2CAEBDD}"/>
                  </a:ext>
                </a:extLst>
              </p:cNvPr>
              <p:cNvSpPr>
                <a:spLocks/>
              </p:cNvSpPr>
              <p:nvPr/>
            </p:nvSpPr>
            <p:spPr bwMode="auto">
              <a:xfrm>
                <a:off x="1712" y="2248"/>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41" name="Text Box 18">
                <a:extLst>
                  <a:ext uri="{FF2B5EF4-FFF2-40B4-BE49-F238E27FC236}">
                    <a16:creationId xmlns:a16="http://schemas.microsoft.com/office/drawing/2014/main" id="{E6752305-DB78-4C0F-BCFA-1FC05583B616}"/>
                  </a:ext>
                </a:extLst>
              </p:cNvPr>
              <p:cNvSpPr txBox="1">
                <a:spLocks noChangeArrowheads="1"/>
              </p:cNvSpPr>
              <p:nvPr/>
            </p:nvSpPr>
            <p:spPr bwMode="auto">
              <a:xfrm>
                <a:off x="1768" y="2117"/>
                <a:ext cx="164" cy="182"/>
              </a:xfrm>
              <a:prstGeom prst="rect">
                <a:avLst/>
              </a:prstGeom>
              <a:noFill/>
              <a:ln w="9525">
                <a:noFill/>
                <a:miter lim="800000"/>
                <a:headEnd/>
                <a:tailEnd/>
              </a:ln>
            </p:spPr>
            <p:txBody>
              <a:bodyPr wrap="none">
                <a:spAutoFit/>
              </a:bodyPr>
              <a:lstStyle/>
              <a:p>
                <a:pPr algn="l"/>
                <a:r>
                  <a:rPr lang="ar-PS" dirty="0"/>
                  <a:t>0</a:t>
                </a:r>
                <a:endParaRPr lang="en-US" dirty="0"/>
              </a:p>
            </p:txBody>
          </p:sp>
        </p:grpSp>
        <p:grpSp>
          <p:nvGrpSpPr>
            <p:cNvPr id="28" name="Group 28">
              <a:extLst>
                <a:ext uri="{FF2B5EF4-FFF2-40B4-BE49-F238E27FC236}">
                  <a16:creationId xmlns:a16="http://schemas.microsoft.com/office/drawing/2014/main" id="{EDB08797-CC6A-43EC-A123-3FDD3CF049BA}"/>
                </a:ext>
              </a:extLst>
            </p:cNvPr>
            <p:cNvGrpSpPr>
              <a:grpSpLocks/>
            </p:cNvGrpSpPr>
            <p:nvPr/>
          </p:nvGrpSpPr>
          <p:grpSpPr bwMode="auto">
            <a:xfrm>
              <a:off x="5728113" y="1394028"/>
              <a:ext cx="662825" cy="718471"/>
              <a:chOff x="2966" y="2069"/>
              <a:chExt cx="347" cy="354"/>
            </a:xfrm>
          </p:grpSpPr>
          <p:sp>
            <p:nvSpPr>
              <p:cNvPr id="38" name="Freeform 19">
                <a:extLst>
                  <a:ext uri="{FF2B5EF4-FFF2-40B4-BE49-F238E27FC236}">
                    <a16:creationId xmlns:a16="http://schemas.microsoft.com/office/drawing/2014/main" id="{B414C546-6835-4FF7-B169-D807A870E137}"/>
                  </a:ext>
                </a:extLst>
              </p:cNvPr>
              <p:cNvSpPr>
                <a:spLocks/>
              </p:cNvSpPr>
              <p:nvPr/>
            </p:nvSpPr>
            <p:spPr bwMode="auto">
              <a:xfrm>
                <a:off x="2970" y="2223"/>
                <a:ext cx="264" cy="200"/>
              </a:xfrm>
              <a:custGeom>
                <a:avLst/>
                <a:gdLst>
                  <a:gd name="T0" fmla="*/ 64 w 264"/>
                  <a:gd name="T1" fmla="*/ 200 h 200"/>
                  <a:gd name="T2" fmla="*/ 16 w 264"/>
                  <a:gd name="T3" fmla="*/ 56 h 200"/>
                  <a:gd name="T4" fmla="*/ 160 w 264"/>
                  <a:gd name="T5" fmla="*/ 8 h 200"/>
                  <a:gd name="T6" fmla="*/ 256 w 264"/>
                  <a:gd name="T7" fmla="*/ 104 h 200"/>
                  <a:gd name="T8" fmla="*/ 208 w 264"/>
                  <a:gd name="T9" fmla="*/ 200 h 200"/>
                  <a:gd name="T10" fmla="*/ 0 60000 65536"/>
                  <a:gd name="T11" fmla="*/ 0 60000 65536"/>
                  <a:gd name="T12" fmla="*/ 0 60000 65536"/>
                  <a:gd name="T13" fmla="*/ 0 60000 65536"/>
                  <a:gd name="T14" fmla="*/ 0 60000 65536"/>
                  <a:gd name="T15" fmla="*/ 0 w 264"/>
                  <a:gd name="T16" fmla="*/ 0 h 200"/>
                  <a:gd name="T17" fmla="*/ 264 w 264"/>
                  <a:gd name="T18" fmla="*/ 200 h 200"/>
                </a:gdLst>
                <a:ahLst/>
                <a:cxnLst>
                  <a:cxn ang="T10">
                    <a:pos x="T0" y="T1"/>
                  </a:cxn>
                  <a:cxn ang="T11">
                    <a:pos x="T2" y="T3"/>
                  </a:cxn>
                  <a:cxn ang="T12">
                    <a:pos x="T4" y="T5"/>
                  </a:cxn>
                  <a:cxn ang="T13">
                    <a:pos x="T6" y="T7"/>
                  </a:cxn>
                  <a:cxn ang="T14">
                    <a:pos x="T8" y="T9"/>
                  </a:cxn>
                </a:cxnLst>
                <a:rect l="T15" t="T16" r="T17" b="T18"/>
                <a:pathLst>
                  <a:path w="264" h="200">
                    <a:moveTo>
                      <a:pt x="64" y="200"/>
                    </a:moveTo>
                    <a:cubicBezTo>
                      <a:pt x="32" y="144"/>
                      <a:pt x="0" y="88"/>
                      <a:pt x="16" y="56"/>
                    </a:cubicBezTo>
                    <a:cubicBezTo>
                      <a:pt x="32" y="24"/>
                      <a:pt x="120" y="0"/>
                      <a:pt x="160" y="8"/>
                    </a:cubicBezTo>
                    <a:cubicBezTo>
                      <a:pt x="200" y="16"/>
                      <a:pt x="248" y="72"/>
                      <a:pt x="256" y="104"/>
                    </a:cubicBezTo>
                    <a:cubicBezTo>
                      <a:pt x="264" y="136"/>
                      <a:pt x="236" y="168"/>
                      <a:pt x="208" y="200"/>
                    </a:cubicBezTo>
                  </a:path>
                </a:pathLst>
              </a:custGeom>
              <a:noFill/>
              <a:ln w="9525">
                <a:solidFill>
                  <a:schemeClr val="tx1"/>
                </a:solidFill>
                <a:round/>
                <a:headEnd/>
                <a:tailEnd type="arrow" w="med" len="med"/>
              </a:ln>
            </p:spPr>
            <p:txBody>
              <a:bodyPr/>
              <a:lstStyle/>
              <a:p>
                <a:pPr algn="l"/>
                <a:endParaRPr lang="en-US"/>
              </a:p>
            </p:txBody>
          </p:sp>
          <p:sp>
            <p:nvSpPr>
              <p:cNvPr id="39" name="Text Box 20">
                <a:extLst>
                  <a:ext uri="{FF2B5EF4-FFF2-40B4-BE49-F238E27FC236}">
                    <a16:creationId xmlns:a16="http://schemas.microsoft.com/office/drawing/2014/main" id="{56E3A861-AA1C-452C-89C8-ED95C0FA468A}"/>
                  </a:ext>
                </a:extLst>
              </p:cNvPr>
              <p:cNvSpPr txBox="1">
                <a:spLocks noChangeArrowheads="1"/>
              </p:cNvSpPr>
              <p:nvPr/>
            </p:nvSpPr>
            <p:spPr bwMode="auto">
              <a:xfrm>
                <a:off x="2966" y="2069"/>
                <a:ext cx="347" cy="233"/>
              </a:xfrm>
              <a:prstGeom prst="rect">
                <a:avLst/>
              </a:prstGeom>
              <a:noFill/>
              <a:ln w="9525">
                <a:noFill/>
                <a:miter lim="800000"/>
                <a:headEnd/>
                <a:tailEnd/>
              </a:ln>
            </p:spPr>
            <p:txBody>
              <a:bodyPr wrap="none">
                <a:spAutoFit/>
              </a:bodyPr>
              <a:lstStyle/>
              <a:p>
                <a:pPr algn="l"/>
                <a:r>
                  <a:rPr lang="en-US" dirty="0"/>
                  <a:t>0,1</a:t>
                </a:r>
              </a:p>
            </p:txBody>
          </p:sp>
        </p:grpSp>
        <p:grpSp>
          <p:nvGrpSpPr>
            <p:cNvPr id="33" name="Group 27">
              <a:extLst>
                <a:ext uri="{FF2B5EF4-FFF2-40B4-BE49-F238E27FC236}">
                  <a16:creationId xmlns:a16="http://schemas.microsoft.com/office/drawing/2014/main" id="{EC55B424-6C75-43C9-A5B2-F4591F1ED4D4}"/>
                </a:ext>
              </a:extLst>
            </p:cNvPr>
            <p:cNvGrpSpPr>
              <a:grpSpLocks/>
            </p:cNvGrpSpPr>
            <p:nvPr/>
          </p:nvGrpSpPr>
          <p:grpSpPr bwMode="auto">
            <a:xfrm>
              <a:off x="5105400" y="2138881"/>
              <a:ext cx="1191937" cy="608873"/>
              <a:chOff x="2640" y="2436"/>
              <a:chExt cx="624" cy="300"/>
            </a:xfrm>
          </p:grpSpPr>
          <p:sp>
            <p:nvSpPr>
              <p:cNvPr id="35" name="Text Box 12">
                <a:extLst>
                  <a:ext uri="{FF2B5EF4-FFF2-40B4-BE49-F238E27FC236}">
                    <a16:creationId xmlns:a16="http://schemas.microsoft.com/office/drawing/2014/main" id="{A4963BF8-70A0-4066-A54A-866140846B99}"/>
                  </a:ext>
                </a:extLst>
              </p:cNvPr>
              <p:cNvSpPr txBox="1">
                <a:spLocks noChangeArrowheads="1"/>
              </p:cNvSpPr>
              <p:nvPr/>
            </p:nvSpPr>
            <p:spPr bwMode="auto">
              <a:xfrm>
                <a:off x="2695" y="2436"/>
                <a:ext cx="208" cy="233"/>
              </a:xfrm>
              <a:prstGeom prst="rect">
                <a:avLst/>
              </a:prstGeom>
              <a:noFill/>
              <a:ln w="9525">
                <a:noFill/>
                <a:miter lim="800000"/>
                <a:headEnd/>
                <a:tailEnd/>
              </a:ln>
            </p:spPr>
            <p:txBody>
              <a:bodyPr wrap="none">
                <a:spAutoFit/>
              </a:bodyPr>
              <a:lstStyle/>
              <a:p>
                <a:pPr algn="l"/>
                <a:r>
                  <a:rPr lang="en-US" dirty="0"/>
                  <a:t>1</a:t>
                </a:r>
              </a:p>
            </p:txBody>
          </p:sp>
          <p:sp>
            <p:nvSpPr>
              <p:cNvPr id="36" name="Oval 13">
                <a:extLst>
                  <a:ext uri="{FF2B5EF4-FFF2-40B4-BE49-F238E27FC236}">
                    <a16:creationId xmlns:a16="http://schemas.microsoft.com/office/drawing/2014/main" id="{456A8C3D-C594-4C89-B35B-4B10E9D59C28}"/>
                  </a:ext>
                </a:extLst>
              </p:cNvPr>
              <p:cNvSpPr>
                <a:spLocks noChangeArrowheads="1"/>
              </p:cNvSpPr>
              <p:nvPr/>
            </p:nvSpPr>
            <p:spPr bwMode="auto">
              <a:xfrm>
                <a:off x="2976" y="2448"/>
                <a:ext cx="288" cy="288"/>
              </a:xfrm>
              <a:prstGeom prst="ellipse">
                <a:avLst/>
              </a:prstGeom>
              <a:solidFill>
                <a:schemeClr val="accent1"/>
              </a:solidFill>
              <a:ln w="9525">
                <a:solidFill>
                  <a:schemeClr val="tx1"/>
                </a:solidFill>
                <a:round/>
                <a:headEnd/>
                <a:tailEnd/>
              </a:ln>
            </p:spPr>
            <p:txBody>
              <a:bodyPr wrap="none" anchor="ctr"/>
              <a:lstStyle/>
              <a:p>
                <a:pPr algn="l"/>
                <a:r>
                  <a:rPr lang="en-US" b="1" dirty="0"/>
                  <a:t>q</a:t>
                </a:r>
                <a:r>
                  <a:rPr lang="en-US" b="1" baseline="-25000" dirty="0"/>
                  <a:t>1</a:t>
                </a:r>
                <a:endParaRPr lang="en-US" baseline="-25000" dirty="0"/>
              </a:p>
            </p:txBody>
          </p:sp>
          <p:sp>
            <p:nvSpPr>
              <p:cNvPr id="37" name="Line 24">
                <a:extLst>
                  <a:ext uri="{FF2B5EF4-FFF2-40B4-BE49-F238E27FC236}">
                    <a16:creationId xmlns:a16="http://schemas.microsoft.com/office/drawing/2014/main" id="{BF8DC587-CC20-40AF-9ECD-5F00CD7B6458}"/>
                  </a:ext>
                </a:extLst>
              </p:cNvPr>
              <p:cNvSpPr>
                <a:spLocks noChangeShapeType="1"/>
              </p:cNvSpPr>
              <p:nvPr/>
            </p:nvSpPr>
            <p:spPr bwMode="auto">
              <a:xfrm>
                <a:off x="2640" y="2592"/>
                <a:ext cx="288" cy="0"/>
              </a:xfrm>
              <a:prstGeom prst="line">
                <a:avLst/>
              </a:prstGeom>
              <a:noFill/>
              <a:ln w="9525">
                <a:solidFill>
                  <a:schemeClr val="tx1"/>
                </a:solidFill>
                <a:round/>
                <a:headEnd/>
                <a:tailEnd type="triangle" w="med" len="med"/>
              </a:ln>
            </p:spPr>
            <p:txBody>
              <a:bodyPr/>
              <a:lstStyle/>
              <a:p>
                <a:pPr algn="l"/>
                <a:endParaRPr lang="en-US"/>
              </a:p>
            </p:txBody>
          </p:sp>
        </p:grpSp>
        <p:sp>
          <p:nvSpPr>
            <p:cNvPr id="34" name="Oval 23">
              <a:extLst>
                <a:ext uri="{FF2B5EF4-FFF2-40B4-BE49-F238E27FC236}">
                  <a16:creationId xmlns:a16="http://schemas.microsoft.com/office/drawing/2014/main" id="{5A081B20-996E-4DB6-95C1-89984083F792}"/>
                </a:ext>
              </a:extLst>
            </p:cNvPr>
            <p:cNvSpPr>
              <a:spLocks noChangeArrowheads="1"/>
            </p:cNvSpPr>
            <p:nvPr/>
          </p:nvSpPr>
          <p:spPr bwMode="auto">
            <a:xfrm>
              <a:off x="5657430" y="2057400"/>
              <a:ext cx="733502" cy="779358"/>
            </a:xfrm>
            <a:prstGeom prst="ellipse">
              <a:avLst/>
            </a:prstGeom>
            <a:solidFill>
              <a:schemeClr val="accent1">
                <a:alpha val="12157"/>
              </a:schemeClr>
            </a:solidFill>
            <a:ln w="9525">
              <a:solidFill>
                <a:schemeClr val="tx1"/>
              </a:solidFill>
              <a:round/>
              <a:headEnd/>
              <a:tailEnd/>
            </a:ln>
          </p:spPr>
          <p:txBody>
            <a:bodyPr wrap="none" anchor="ctr"/>
            <a:lstStyle/>
            <a:p>
              <a:pPr algn="l"/>
              <a:endParaRPr lang="en-US" dirty="0"/>
            </a:p>
          </p:txBody>
        </p:sp>
      </p:grpSp>
    </p:spTree>
    <p:extLst>
      <p:ext uri="{BB962C8B-B14F-4D97-AF65-F5344CB8AC3E}">
        <p14:creationId xmlns:p14="http://schemas.microsoft.com/office/powerpoint/2010/main" val="214941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AF7EA52A-3282-49CB-88E4-CF5946296275}" type="slidenum">
              <a:rPr lang="en-US" smtClean="0"/>
              <a:pPr/>
              <a:t>19</a:t>
            </a:fld>
            <a:endParaRPr lang="en-US"/>
          </a:p>
        </p:txBody>
      </p:sp>
      <p:sp>
        <p:nvSpPr>
          <p:cNvPr id="12291" name="Rectangle 2"/>
          <p:cNvSpPr>
            <a:spLocks noGrp="1" noChangeArrowheads="1"/>
          </p:cNvSpPr>
          <p:nvPr>
            <p:ph type="title"/>
          </p:nvPr>
        </p:nvSpPr>
        <p:spPr/>
        <p:txBody>
          <a:bodyPr/>
          <a:lstStyle/>
          <a:p>
            <a:pPr eaLnBrk="1" hangingPunct="1"/>
            <a:r>
              <a:rPr lang="en-US" dirty="0"/>
              <a:t>Example #3</a:t>
            </a:r>
          </a:p>
        </p:txBody>
      </p:sp>
      <p:sp>
        <p:nvSpPr>
          <p:cNvPr id="12292" name="Rectangle 3"/>
          <p:cNvSpPr>
            <a:spLocks noGrp="1" noChangeArrowheads="1"/>
          </p:cNvSpPr>
          <p:nvPr>
            <p:ph type="body" idx="1"/>
          </p:nvPr>
        </p:nvSpPr>
        <p:spPr/>
        <p:txBody>
          <a:bodyPr/>
          <a:lstStyle/>
          <a:p>
            <a:pPr algn="l" rtl="0" eaLnBrk="1" hangingPunct="1">
              <a:lnSpc>
                <a:spcPct val="150000"/>
              </a:lnSpc>
            </a:pPr>
            <a:r>
              <a:rPr lang="en-US" sz="2800" dirty="0"/>
              <a:t>Build a DFA for the following language:</a:t>
            </a:r>
            <a:br>
              <a:rPr lang="en-US" sz="2800" dirty="0"/>
            </a:br>
            <a:r>
              <a:rPr lang="en-US" sz="2800" dirty="0"/>
              <a:t>	</a:t>
            </a:r>
            <a:r>
              <a:rPr lang="en-US" sz="2800" dirty="0">
                <a:solidFill>
                  <a:schemeClr val="tx2"/>
                </a:solidFill>
              </a:rPr>
              <a:t>L = { w | w is a binary string that has no 11}</a:t>
            </a:r>
          </a:p>
          <a:p>
            <a:pPr algn="l" rtl="0" eaLnBrk="1" hangingPunct="1">
              <a:lnSpc>
                <a:spcPct val="150000"/>
              </a:lnSpc>
            </a:pPr>
            <a:r>
              <a:rPr lang="en-US" sz="2800" dirty="0"/>
              <a:t>?</a:t>
            </a:r>
          </a:p>
          <a:p>
            <a:pPr eaLnBrk="1" hangingPunct="1"/>
            <a:endParaRPr lang="en-US" sz="2800" dirty="0"/>
          </a:p>
          <a:p>
            <a:pPr eaLnBrk="1" hangingPunct="1"/>
            <a:endParaRPr lang="en-US" sz="2800" dirty="0"/>
          </a:p>
        </p:txBody>
      </p:sp>
    </p:spTree>
    <p:extLst>
      <p:ext uri="{BB962C8B-B14F-4D97-AF65-F5344CB8AC3E}">
        <p14:creationId xmlns:p14="http://schemas.microsoft.com/office/powerpoint/2010/main" val="40645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41F708B1-69C2-43BF-B44B-2118BB0DE206}" type="slidenum">
              <a:rPr lang="en-US" smtClean="0"/>
              <a:pPr/>
              <a:t>2</a:t>
            </a:fld>
            <a:endParaRPr lang="en-US"/>
          </a:p>
        </p:txBody>
      </p:sp>
      <p:sp>
        <p:nvSpPr>
          <p:cNvPr id="4099" name="Rectangle 2"/>
          <p:cNvSpPr>
            <a:spLocks noGrp="1" noChangeArrowheads="1"/>
          </p:cNvSpPr>
          <p:nvPr>
            <p:ph type="title"/>
          </p:nvPr>
        </p:nvSpPr>
        <p:spPr/>
        <p:txBody>
          <a:bodyPr>
            <a:normAutofit/>
          </a:bodyPr>
          <a:lstStyle/>
          <a:p>
            <a:pPr rtl="0" eaLnBrk="1" hangingPunct="1"/>
            <a:r>
              <a:rPr lang="en-US" sz="3700" dirty="0"/>
              <a:t>Finite Automaton (FA)</a:t>
            </a:r>
          </a:p>
        </p:txBody>
      </p:sp>
      <p:sp>
        <p:nvSpPr>
          <p:cNvPr id="4100" name="Rectangle 3"/>
          <p:cNvSpPr>
            <a:spLocks noGrp="1" noChangeArrowheads="1"/>
          </p:cNvSpPr>
          <p:nvPr>
            <p:ph type="body" idx="1"/>
          </p:nvPr>
        </p:nvSpPr>
        <p:spPr>
          <a:xfrm>
            <a:off x="457200" y="1295400"/>
            <a:ext cx="8229600" cy="4767072"/>
          </a:xfrm>
        </p:spPr>
        <p:txBody>
          <a:bodyPr>
            <a:normAutofit/>
          </a:bodyPr>
          <a:lstStyle/>
          <a:p>
            <a:pPr algn="l" rtl="0" eaLnBrk="1" hangingPunct="1">
              <a:lnSpc>
                <a:spcPct val="150000"/>
              </a:lnSpc>
            </a:pPr>
            <a:r>
              <a:rPr lang="en-US" sz="2400" dirty="0">
                <a:solidFill>
                  <a:schemeClr val="folHlink"/>
                </a:solidFill>
              </a:rPr>
              <a:t>Deterministic Finite Automata (DFA)</a:t>
            </a:r>
          </a:p>
          <a:p>
            <a:pPr lvl="1" algn="l" rtl="0" eaLnBrk="1" hangingPunct="1">
              <a:lnSpc>
                <a:spcPct val="150000"/>
              </a:lnSpc>
            </a:pPr>
            <a:r>
              <a:rPr lang="en-US" sz="2200" dirty="0"/>
              <a:t>The machine can exist in only one state at any given time</a:t>
            </a:r>
          </a:p>
          <a:p>
            <a:pPr algn="l" rtl="0" eaLnBrk="1" hangingPunct="1">
              <a:lnSpc>
                <a:spcPct val="150000"/>
              </a:lnSpc>
            </a:pPr>
            <a:r>
              <a:rPr lang="en-US" sz="2400" dirty="0">
                <a:solidFill>
                  <a:schemeClr val="hlink"/>
                </a:solidFill>
              </a:rPr>
              <a:t>Non-deterministic Finite Automata (NFA)</a:t>
            </a:r>
          </a:p>
          <a:p>
            <a:pPr lvl="1" algn="l" rtl="0" eaLnBrk="1" hangingPunct="1">
              <a:lnSpc>
                <a:spcPct val="150000"/>
              </a:lnSpc>
            </a:pPr>
            <a:r>
              <a:rPr lang="en-US" sz="2200" dirty="0"/>
              <a:t>The machine can exist in multiple states at the same time</a:t>
            </a:r>
          </a:p>
        </p:txBody>
      </p:sp>
    </p:spTree>
    <p:extLst>
      <p:ext uri="{BB962C8B-B14F-4D97-AF65-F5344CB8AC3E}">
        <p14:creationId xmlns:p14="http://schemas.microsoft.com/office/powerpoint/2010/main" val="153198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E1C0BA0-EBD5-4099-97A8-EE12DD14733B}" type="slidenum">
              <a:rPr lang="en-US" smtClean="0"/>
              <a:pPr/>
              <a:t>20</a:t>
            </a:fld>
            <a:endParaRPr lang="en-US"/>
          </a:p>
        </p:txBody>
      </p:sp>
      <p:sp>
        <p:nvSpPr>
          <p:cNvPr id="10243" name="Rectangle 2"/>
          <p:cNvSpPr>
            <a:spLocks noGrp="1" noChangeArrowheads="1"/>
          </p:cNvSpPr>
          <p:nvPr>
            <p:ph type="title"/>
          </p:nvPr>
        </p:nvSpPr>
        <p:spPr>
          <a:xfrm>
            <a:off x="361156" y="603117"/>
            <a:ext cx="7793037" cy="1143000"/>
          </a:xfrm>
        </p:spPr>
        <p:txBody>
          <a:bodyPr>
            <a:normAutofit/>
          </a:bodyPr>
          <a:lstStyle/>
          <a:p>
            <a:pPr rtl="0"/>
            <a:r>
              <a:rPr lang="en-US" sz="2300" dirty="0"/>
              <a:t>DFA for strings with no 11</a:t>
            </a:r>
          </a:p>
        </p:txBody>
      </p:sp>
      <p:grpSp>
        <p:nvGrpSpPr>
          <p:cNvPr id="3" name="Group 2">
            <a:extLst>
              <a:ext uri="{FF2B5EF4-FFF2-40B4-BE49-F238E27FC236}">
                <a16:creationId xmlns:a16="http://schemas.microsoft.com/office/drawing/2014/main" id="{C37E5AED-9903-45D5-8F87-100AD4F1B83A}"/>
              </a:ext>
            </a:extLst>
          </p:cNvPr>
          <p:cNvGrpSpPr/>
          <p:nvPr/>
        </p:nvGrpSpPr>
        <p:grpSpPr>
          <a:xfrm>
            <a:off x="3263900" y="2624138"/>
            <a:ext cx="1752600" cy="728662"/>
            <a:chOff x="3263900" y="2624138"/>
            <a:chExt cx="1752600" cy="728662"/>
          </a:xfrm>
        </p:grpSpPr>
        <p:sp>
          <p:nvSpPr>
            <p:cNvPr id="8" name="Text Box 12"/>
            <p:cNvSpPr txBox="1">
              <a:spLocks noChangeArrowheads="1"/>
            </p:cNvSpPr>
            <p:nvPr/>
          </p:nvSpPr>
          <p:spPr bwMode="auto">
            <a:xfrm>
              <a:off x="3581400" y="2624138"/>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a:t>1</a:t>
              </a:r>
            </a:p>
          </p:txBody>
        </p:sp>
        <p:sp>
          <p:nvSpPr>
            <p:cNvPr id="15" name="Oval 5"/>
            <p:cNvSpPr>
              <a:spLocks noChangeArrowheads="1"/>
            </p:cNvSpPr>
            <p:nvPr/>
          </p:nvSpPr>
          <p:spPr bwMode="auto">
            <a:xfrm>
              <a:off x="4483100" y="2819400"/>
              <a:ext cx="457200" cy="4572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ar-EG"/>
                <a:t>B</a:t>
              </a:r>
            </a:p>
          </p:txBody>
        </p:sp>
        <p:sp>
          <p:nvSpPr>
            <p:cNvPr id="18" name="Oval 7"/>
            <p:cNvSpPr>
              <a:spLocks noChangeArrowheads="1"/>
            </p:cNvSpPr>
            <p:nvPr/>
          </p:nvSpPr>
          <p:spPr bwMode="auto">
            <a:xfrm>
              <a:off x="4406900" y="27432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0" name="Line 10"/>
            <p:cNvSpPr>
              <a:spLocks noChangeShapeType="1"/>
            </p:cNvSpPr>
            <p:nvPr/>
          </p:nvSpPr>
          <p:spPr bwMode="auto">
            <a:xfrm>
              <a:off x="3263900" y="3048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grpSp>
      <p:grpSp>
        <p:nvGrpSpPr>
          <p:cNvPr id="4" name="Group 3">
            <a:extLst>
              <a:ext uri="{FF2B5EF4-FFF2-40B4-BE49-F238E27FC236}">
                <a16:creationId xmlns:a16="http://schemas.microsoft.com/office/drawing/2014/main" id="{D82DC954-B829-497D-B3DF-51D27B1E3FDE}"/>
              </a:ext>
            </a:extLst>
          </p:cNvPr>
          <p:cNvGrpSpPr/>
          <p:nvPr/>
        </p:nvGrpSpPr>
        <p:grpSpPr>
          <a:xfrm>
            <a:off x="5016500" y="2590800"/>
            <a:ext cx="1600200" cy="685800"/>
            <a:chOff x="5016500" y="2590800"/>
            <a:chExt cx="1600200" cy="685800"/>
          </a:xfrm>
        </p:grpSpPr>
        <p:sp>
          <p:nvSpPr>
            <p:cNvPr id="14" name="Oval 4"/>
            <p:cNvSpPr>
              <a:spLocks noChangeArrowheads="1"/>
            </p:cNvSpPr>
            <p:nvPr/>
          </p:nvSpPr>
          <p:spPr bwMode="auto">
            <a:xfrm>
              <a:off x="6159500" y="2819400"/>
              <a:ext cx="457200" cy="4572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ar-EG"/>
                <a:t>C</a:t>
              </a:r>
            </a:p>
          </p:txBody>
        </p:sp>
        <p:sp>
          <p:nvSpPr>
            <p:cNvPr id="21" name="Line 11"/>
            <p:cNvSpPr>
              <a:spLocks noChangeShapeType="1"/>
            </p:cNvSpPr>
            <p:nvPr/>
          </p:nvSpPr>
          <p:spPr bwMode="auto">
            <a:xfrm>
              <a:off x="5016500" y="3048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22" name="Text Box 14"/>
            <p:cNvSpPr txBox="1">
              <a:spLocks noChangeArrowheads="1"/>
            </p:cNvSpPr>
            <p:nvPr/>
          </p:nvSpPr>
          <p:spPr bwMode="auto">
            <a:xfrm>
              <a:off x="5387975" y="2590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a:t>1</a:t>
              </a:r>
            </a:p>
          </p:txBody>
        </p:sp>
      </p:grpSp>
      <p:grpSp>
        <p:nvGrpSpPr>
          <p:cNvPr id="38" name="Group 37">
            <a:extLst>
              <a:ext uri="{FF2B5EF4-FFF2-40B4-BE49-F238E27FC236}">
                <a16:creationId xmlns:a16="http://schemas.microsoft.com/office/drawing/2014/main" id="{97FA45A3-4EB9-4421-884F-1E39203282DD}"/>
              </a:ext>
            </a:extLst>
          </p:cNvPr>
          <p:cNvGrpSpPr/>
          <p:nvPr/>
        </p:nvGrpSpPr>
        <p:grpSpPr>
          <a:xfrm>
            <a:off x="2742407" y="1981200"/>
            <a:ext cx="710406" cy="840582"/>
            <a:chOff x="2742407" y="1981200"/>
            <a:chExt cx="710406" cy="840582"/>
          </a:xfrm>
        </p:grpSpPr>
        <p:cxnSp>
          <p:nvCxnSpPr>
            <p:cNvPr id="11" name="AutoShape 15"/>
            <p:cNvCxnSpPr>
              <a:cxnSpLocks noChangeShapeType="1"/>
            </p:cNvCxnSpPr>
            <p:nvPr/>
          </p:nvCxnSpPr>
          <p:spPr bwMode="auto">
            <a:xfrm rot="16200000" flipH="1" flipV="1">
              <a:off x="2957513" y="2605088"/>
              <a:ext cx="1588" cy="431800"/>
            </a:xfrm>
            <a:prstGeom prst="curvedConnector3">
              <a:avLst>
                <a:gd name="adj1" fmla="val -4270000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16"/>
            <p:cNvSpPr txBox="1">
              <a:spLocks noChangeArrowheads="1"/>
            </p:cNvSpPr>
            <p:nvPr/>
          </p:nvSpPr>
          <p:spPr bwMode="auto">
            <a:xfrm>
              <a:off x="3101975" y="1981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a:t>0</a:t>
              </a:r>
            </a:p>
          </p:txBody>
        </p:sp>
      </p:grpSp>
      <p:grpSp>
        <p:nvGrpSpPr>
          <p:cNvPr id="39" name="Group 38">
            <a:extLst>
              <a:ext uri="{FF2B5EF4-FFF2-40B4-BE49-F238E27FC236}">
                <a16:creationId xmlns:a16="http://schemas.microsoft.com/office/drawing/2014/main" id="{2B45735B-3A84-4D1E-8D42-FB105D150A44}"/>
              </a:ext>
            </a:extLst>
          </p:cNvPr>
          <p:cNvGrpSpPr/>
          <p:nvPr/>
        </p:nvGrpSpPr>
        <p:grpSpPr>
          <a:xfrm>
            <a:off x="3186907" y="3264694"/>
            <a:ext cx="1308100" cy="807244"/>
            <a:chOff x="3186907" y="3264694"/>
            <a:chExt cx="1308100" cy="807244"/>
          </a:xfrm>
        </p:grpSpPr>
        <p:sp>
          <p:nvSpPr>
            <p:cNvPr id="9" name="Text Box 13"/>
            <p:cNvSpPr txBox="1">
              <a:spLocks noChangeArrowheads="1"/>
            </p:cNvSpPr>
            <p:nvPr/>
          </p:nvSpPr>
          <p:spPr bwMode="auto">
            <a:xfrm>
              <a:off x="3657600" y="3614738"/>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a:t>0</a:t>
              </a:r>
            </a:p>
          </p:txBody>
        </p:sp>
        <p:cxnSp>
          <p:nvCxnSpPr>
            <p:cNvPr id="24" name="AutoShape 17"/>
            <p:cNvCxnSpPr>
              <a:cxnSpLocks noChangeShapeType="1"/>
              <a:stCxn id="18" idx="3"/>
              <a:endCxn id="16" idx="5"/>
            </p:cNvCxnSpPr>
            <p:nvPr/>
          </p:nvCxnSpPr>
          <p:spPr bwMode="auto">
            <a:xfrm rot="5400000">
              <a:off x="3840163" y="2611438"/>
              <a:ext cx="1588" cy="1308100"/>
            </a:xfrm>
            <a:prstGeom prst="curvedConnector3">
              <a:avLst>
                <a:gd name="adj1" fmla="val 200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 name="Group 39">
            <a:extLst>
              <a:ext uri="{FF2B5EF4-FFF2-40B4-BE49-F238E27FC236}">
                <a16:creationId xmlns:a16="http://schemas.microsoft.com/office/drawing/2014/main" id="{F4F3C2A1-561A-4FD9-837D-151463993BBC}"/>
              </a:ext>
            </a:extLst>
          </p:cNvPr>
          <p:cNvGrpSpPr/>
          <p:nvPr/>
        </p:nvGrpSpPr>
        <p:grpSpPr>
          <a:xfrm>
            <a:off x="6225382" y="2057400"/>
            <a:ext cx="838993" cy="831057"/>
            <a:chOff x="6225382" y="2057400"/>
            <a:chExt cx="838993" cy="831057"/>
          </a:xfrm>
        </p:grpSpPr>
        <p:sp>
          <p:nvSpPr>
            <p:cNvPr id="25" name="Text Box 18"/>
            <p:cNvSpPr txBox="1">
              <a:spLocks noChangeArrowheads="1"/>
            </p:cNvSpPr>
            <p:nvPr/>
          </p:nvSpPr>
          <p:spPr bwMode="auto">
            <a:xfrm>
              <a:off x="6454775" y="2057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dirty="0"/>
                <a:t>0,1</a:t>
              </a:r>
            </a:p>
          </p:txBody>
        </p:sp>
        <p:cxnSp>
          <p:nvCxnSpPr>
            <p:cNvPr id="26" name="AutoShape 20"/>
            <p:cNvCxnSpPr>
              <a:cxnSpLocks noChangeShapeType="1"/>
              <a:stCxn id="14" idx="7"/>
              <a:endCxn id="14" idx="1"/>
            </p:cNvCxnSpPr>
            <p:nvPr/>
          </p:nvCxnSpPr>
          <p:spPr bwMode="auto">
            <a:xfrm rot="16200000" flipH="1" flipV="1">
              <a:off x="6386513" y="2725738"/>
              <a:ext cx="1588" cy="323850"/>
            </a:xfrm>
            <a:prstGeom prst="curvedConnector3">
              <a:avLst>
                <a:gd name="adj1" fmla="val -186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up 16">
            <a:extLst>
              <a:ext uri="{FF2B5EF4-FFF2-40B4-BE49-F238E27FC236}">
                <a16:creationId xmlns:a16="http://schemas.microsoft.com/office/drawing/2014/main" id="{D75AE750-BECA-419C-B6C9-E60A1BE5303E}"/>
              </a:ext>
            </a:extLst>
          </p:cNvPr>
          <p:cNvGrpSpPr/>
          <p:nvPr/>
        </p:nvGrpSpPr>
        <p:grpSpPr>
          <a:xfrm>
            <a:off x="1676400" y="2743200"/>
            <a:ext cx="2441575" cy="2957513"/>
            <a:chOff x="1676400" y="2743200"/>
            <a:chExt cx="2441575" cy="2957513"/>
          </a:xfrm>
        </p:grpSpPr>
        <p:grpSp>
          <p:nvGrpSpPr>
            <p:cNvPr id="2" name="Group 1">
              <a:extLst>
                <a:ext uri="{FF2B5EF4-FFF2-40B4-BE49-F238E27FC236}">
                  <a16:creationId xmlns:a16="http://schemas.microsoft.com/office/drawing/2014/main" id="{A2205ADD-5D49-4AC3-AE0F-37AD6E03CF19}"/>
                </a:ext>
              </a:extLst>
            </p:cNvPr>
            <p:cNvGrpSpPr/>
            <p:nvPr/>
          </p:nvGrpSpPr>
          <p:grpSpPr>
            <a:xfrm>
              <a:off x="1676400" y="2743200"/>
              <a:ext cx="1600200" cy="1328738"/>
              <a:chOff x="1676400" y="2743200"/>
              <a:chExt cx="1600200" cy="1328738"/>
            </a:xfrm>
          </p:grpSpPr>
          <p:sp>
            <p:nvSpPr>
              <p:cNvPr id="6" name="Text Box 9"/>
              <p:cNvSpPr txBox="1">
                <a:spLocks noChangeArrowheads="1"/>
              </p:cNvSpPr>
              <p:nvPr/>
            </p:nvSpPr>
            <p:spPr bwMode="auto">
              <a:xfrm>
                <a:off x="1676400" y="3614738"/>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a:t>Start</a:t>
                </a:r>
              </a:p>
            </p:txBody>
          </p:sp>
          <p:sp>
            <p:nvSpPr>
              <p:cNvPr id="13" name="Oval 3"/>
              <p:cNvSpPr>
                <a:spLocks noChangeArrowheads="1"/>
              </p:cNvSpPr>
              <p:nvPr/>
            </p:nvSpPr>
            <p:spPr bwMode="auto">
              <a:xfrm>
                <a:off x="2743200" y="2819400"/>
                <a:ext cx="457200" cy="4572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ar-EG"/>
                  <a:t>A</a:t>
                </a:r>
              </a:p>
            </p:txBody>
          </p:sp>
          <p:sp>
            <p:nvSpPr>
              <p:cNvPr id="16" name="Oval 6"/>
              <p:cNvSpPr>
                <a:spLocks noChangeArrowheads="1"/>
              </p:cNvSpPr>
              <p:nvPr/>
            </p:nvSpPr>
            <p:spPr bwMode="auto">
              <a:xfrm>
                <a:off x="2667000" y="27432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19" name="Line 8"/>
              <p:cNvSpPr>
                <a:spLocks noChangeShapeType="1"/>
              </p:cNvSpPr>
              <p:nvPr/>
            </p:nvSpPr>
            <p:spPr bwMode="auto">
              <a:xfrm flipV="1">
                <a:off x="2209800" y="32004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grpSp>
        <p:sp>
          <p:nvSpPr>
            <p:cNvPr id="28" name="Text Box 21"/>
            <p:cNvSpPr txBox="1">
              <a:spLocks noChangeArrowheads="1"/>
            </p:cNvSpPr>
            <p:nvPr/>
          </p:nvSpPr>
          <p:spPr bwMode="auto">
            <a:xfrm>
              <a:off x="2286000" y="4148138"/>
              <a:ext cx="18319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dirty="0"/>
                <a:t>String so far</a:t>
              </a:r>
            </a:p>
            <a:p>
              <a:r>
                <a:rPr lang="en-US" altLang="ar-EG" dirty="0"/>
                <a:t>has no 11,</a:t>
              </a:r>
            </a:p>
            <a:p>
              <a:r>
                <a:rPr lang="en-US" altLang="ar-EG" dirty="0"/>
                <a:t>does not</a:t>
              </a:r>
            </a:p>
            <a:p>
              <a:r>
                <a:rPr lang="en-US" altLang="ar-EG" dirty="0"/>
                <a:t>end in 1.</a:t>
              </a:r>
            </a:p>
          </p:txBody>
        </p:sp>
        <p:sp>
          <p:nvSpPr>
            <p:cNvPr id="29" name="Line 22"/>
            <p:cNvSpPr>
              <a:spLocks noChangeShapeType="1"/>
            </p:cNvSpPr>
            <p:nvPr/>
          </p:nvSpPr>
          <p:spPr bwMode="auto">
            <a:xfrm flipV="1">
              <a:off x="2971800" y="3352800"/>
              <a:ext cx="0" cy="685800"/>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grpSp>
      <p:grpSp>
        <p:nvGrpSpPr>
          <p:cNvPr id="36" name="Group 35">
            <a:extLst>
              <a:ext uri="{FF2B5EF4-FFF2-40B4-BE49-F238E27FC236}">
                <a16:creationId xmlns:a16="http://schemas.microsoft.com/office/drawing/2014/main" id="{B1F2D7E4-016F-4E2F-880F-82C7233FB05D}"/>
              </a:ext>
            </a:extLst>
          </p:cNvPr>
          <p:cNvGrpSpPr/>
          <p:nvPr/>
        </p:nvGrpSpPr>
        <p:grpSpPr>
          <a:xfrm>
            <a:off x="4038600" y="3352800"/>
            <a:ext cx="1831975" cy="2347913"/>
            <a:chOff x="4038600" y="3352800"/>
            <a:chExt cx="1831975" cy="2347913"/>
          </a:xfrm>
        </p:grpSpPr>
        <p:sp>
          <p:nvSpPr>
            <p:cNvPr id="31" name="Text Box 25"/>
            <p:cNvSpPr txBox="1">
              <a:spLocks noChangeArrowheads="1"/>
            </p:cNvSpPr>
            <p:nvPr/>
          </p:nvSpPr>
          <p:spPr bwMode="auto">
            <a:xfrm>
              <a:off x="4038600" y="4148138"/>
              <a:ext cx="18319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dirty="0"/>
                <a:t>String so far</a:t>
              </a:r>
            </a:p>
            <a:p>
              <a:r>
                <a:rPr lang="en-US" altLang="ar-EG" dirty="0"/>
                <a:t>has no 11,</a:t>
              </a:r>
            </a:p>
            <a:p>
              <a:r>
                <a:rPr lang="en-US" altLang="ar-EG" dirty="0"/>
                <a:t>but ends in</a:t>
              </a:r>
            </a:p>
            <a:p>
              <a:r>
                <a:rPr lang="en-US" altLang="ar-EG" dirty="0"/>
                <a:t>a  single 1.</a:t>
              </a:r>
            </a:p>
          </p:txBody>
        </p:sp>
        <p:sp>
          <p:nvSpPr>
            <p:cNvPr id="32" name="Line 26"/>
            <p:cNvSpPr>
              <a:spLocks noChangeShapeType="1"/>
            </p:cNvSpPr>
            <p:nvPr/>
          </p:nvSpPr>
          <p:spPr bwMode="auto">
            <a:xfrm flipV="1">
              <a:off x="4724400" y="3352800"/>
              <a:ext cx="0" cy="685800"/>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grpSp>
      <p:grpSp>
        <p:nvGrpSpPr>
          <p:cNvPr id="37" name="Group 36">
            <a:extLst>
              <a:ext uri="{FF2B5EF4-FFF2-40B4-BE49-F238E27FC236}">
                <a16:creationId xmlns:a16="http://schemas.microsoft.com/office/drawing/2014/main" id="{BBC2E70F-A5CC-4326-AB3B-CC82636C417B}"/>
              </a:ext>
            </a:extLst>
          </p:cNvPr>
          <p:cNvGrpSpPr/>
          <p:nvPr/>
        </p:nvGrpSpPr>
        <p:grpSpPr>
          <a:xfrm>
            <a:off x="6014298" y="3276600"/>
            <a:ext cx="1685077" cy="1718668"/>
            <a:chOff x="6014298" y="3276600"/>
            <a:chExt cx="1685077" cy="1718668"/>
          </a:xfrm>
        </p:grpSpPr>
        <p:sp>
          <p:nvSpPr>
            <p:cNvPr id="34" name="Text Box 28"/>
            <p:cNvSpPr txBox="1">
              <a:spLocks noChangeArrowheads="1"/>
            </p:cNvSpPr>
            <p:nvPr/>
          </p:nvSpPr>
          <p:spPr bwMode="auto">
            <a:xfrm>
              <a:off x="6014298" y="4071938"/>
              <a:ext cx="16850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dirty="0">
                  <a:solidFill>
                    <a:srgbClr val="FF0000"/>
                  </a:solidFill>
                </a:rPr>
                <a:t>  Consecutive</a:t>
              </a:r>
            </a:p>
            <a:p>
              <a:r>
                <a:rPr lang="en-US" altLang="ar-EG" dirty="0">
                  <a:solidFill>
                    <a:srgbClr val="FF0000"/>
                  </a:solidFill>
                </a:rPr>
                <a:t>  1’s have</a:t>
              </a:r>
            </a:p>
            <a:p>
              <a:r>
                <a:rPr lang="en-US" altLang="ar-EG" dirty="0">
                  <a:solidFill>
                    <a:srgbClr val="FF0000"/>
                  </a:solidFill>
                </a:rPr>
                <a:t>  been seen.</a:t>
              </a:r>
            </a:p>
          </p:txBody>
        </p:sp>
        <p:sp>
          <p:nvSpPr>
            <p:cNvPr id="35" name="Line 29"/>
            <p:cNvSpPr>
              <a:spLocks noChangeShapeType="1"/>
            </p:cNvSpPr>
            <p:nvPr/>
          </p:nvSpPr>
          <p:spPr bwMode="auto">
            <a:xfrm flipV="1">
              <a:off x="6400800" y="3276600"/>
              <a:ext cx="0" cy="685800"/>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grpSp>
    </p:spTree>
    <p:extLst>
      <p:ext uri="{BB962C8B-B14F-4D97-AF65-F5344CB8AC3E}">
        <p14:creationId xmlns:p14="http://schemas.microsoft.com/office/powerpoint/2010/main" val="212726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2087141-3EB3-458D-99C9-9EF1D23A9800}" type="slidenum">
              <a:rPr lang="en-US" altLang="ar-EG"/>
              <a:pPr/>
              <a:t>3</a:t>
            </a:fld>
            <a:endParaRPr lang="en-US" altLang="ar-EG"/>
          </a:p>
        </p:txBody>
      </p:sp>
      <p:sp>
        <p:nvSpPr>
          <p:cNvPr id="8194" name="Rectangle 2"/>
          <p:cNvSpPr>
            <a:spLocks noGrp="1" noChangeArrowheads="1"/>
          </p:cNvSpPr>
          <p:nvPr>
            <p:ph type="title"/>
          </p:nvPr>
        </p:nvSpPr>
        <p:spPr/>
        <p:txBody>
          <a:bodyPr>
            <a:normAutofit/>
          </a:bodyPr>
          <a:lstStyle/>
          <a:p>
            <a:pPr rtl="0"/>
            <a:r>
              <a:rPr lang="en-US" altLang="ar-EG" sz="3700" dirty="0"/>
              <a:t>What is a Finite Automaton?</a:t>
            </a:r>
          </a:p>
        </p:txBody>
      </p:sp>
      <p:sp>
        <p:nvSpPr>
          <p:cNvPr id="8195" name="Rectangle 3"/>
          <p:cNvSpPr>
            <a:spLocks noGrp="1" noChangeArrowheads="1"/>
          </p:cNvSpPr>
          <p:nvPr>
            <p:ph type="body" idx="1"/>
          </p:nvPr>
        </p:nvSpPr>
        <p:spPr>
          <a:xfrm>
            <a:off x="685800" y="1417638"/>
            <a:ext cx="7924800" cy="4678362"/>
          </a:xfrm>
        </p:spPr>
        <p:txBody>
          <a:bodyPr>
            <a:normAutofit/>
          </a:bodyPr>
          <a:lstStyle/>
          <a:p>
            <a:pPr algn="l" rtl="0">
              <a:lnSpc>
                <a:spcPct val="150000"/>
              </a:lnSpc>
            </a:pPr>
            <a:r>
              <a:rPr lang="en-US" altLang="ar-EG" sz="2400" dirty="0"/>
              <a:t>A formal system.</a:t>
            </a:r>
          </a:p>
          <a:p>
            <a:pPr algn="l" rtl="0">
              <a:lnSpc>
                <a:spcPct val="150000"/>
              </a:lnSpc>
            </a:pPr>
            <a:r>
              <a:rPr lang="en-US" altLang="ar-EG" sz="2400" dirty="0"/>
              <a:t>Remembers only a finite amount of information.</a:t>
            </a:r>
          </a:p>
          <a:p>
            <a:pPr algn="l" rtl="0">
              <a:lnSpc>
                <a:spcPct val="150000"/>
              </a:lnSpc>
            </a:pPr>
            <a:r>
              <a:rPr lang="en-US" altLang="ar-EG" sz="2400" dirty="0"/>
              <a:t>Information represented by its </a:t>
            </a:r>
            <a:r>
              <a:rPr lang="en-US" altLang="ar-EG" sz="2400" i="1" dirty="0">
                <a:solidFill>
                  <a:srgbClr val="FF0066"/>
                </a:solidFill>
              </a:rPr>
              <a:t>state</a:t>
            </a:r>
            <a:r>
              <a:rPr lang="en-US" altLang="ar-EG" sz="2400" dirty="0"/>
              <a:t>.</a:t>
            </a:r>
          </a:p>
          <a:p>
            <a:pPr algn="l" rtl="0">
              <a:lnSpc>
                <a:spcPct val="150000"/>
              </a:lnSpc>
            </a:pPr>
            <a:r>
              <a:rPr lang="en-US" altLang="ar-EG" sz="2400" dirty="0"/>
              <a:t>State changes in response to </a:t>
            </a:r>
            <a:r>
              <a:rPr lang="en-US" altLang="ar-EG" sz="2400" i="1" dirty="0">
                <a:solidFill>
                  <a:srgbClr val="FF0066"/>
                </a:solidFill>
              </a:rPr>
              <a:t>inputs</a:t>
            </a:r>
            <a:r>
              <a:rPr lang="en-US" altLang="ar-EG" sz="2400" dirty="0"/>
              <a:t>.</a:t>
            </a:r>
          </a:p>
          <a:p>
            <a:pPr algn="l" rtl="0">
              <a:lnSpc>
                <a:spcPct val="150000"/>
              </a:lnSpc>
            </a:pPr>
            <a:r>
              <a:rPr lang="en-US" altLang="ar-EG" sz="2400" dirty="0"/>
              <a:t>Rules that tell how the state changes in response to inputs are called </a:t>
            </a:r>
            <a:r>
              <a:rPr lang="en-US" altLang="ar-EG" sz="2400" i="1" dirty="0">
                <a:solidFill>
                  <a:srgbClr val="FF0066"/>
                </a:solidFill>
              </a:rPr>
              <a:t>transitions</a:t>
            </a:r>
            <a:r>
              <a:rPr lang="en-US" altLang="ar-EG" sz="2400" dirty="0"/>
              <a:t>.</a:t>
            </a:r>
          </a:p>
        </p:txBody>
      </p:sp>
    </p:spTree>
    <p:extLst>
      <p:ext uri="{BB962C8B-B14F-4D97-AF65-F5344CB8AC3E}">
        <p14:creationId xmlns:p14="http://schemas.microsoft.com/office/powerpoint/2010/main" val="310176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BEA02D0-B36D-4959-AAF9-29BA2192958E}" type="slidenum">
              <a:rPr lang="en-US" altLang="ar-EG"/>
              <a:pPr/>
              <a:t>4</a:t>
            </a:fld>
            <a:endParaRPr lang="en-US" altLang="ar-EG"/>
          </a:p>
        </p:txBody>
      </p:sp>
      <p:sp>
        <p:nvSpPr>
          <p:cNvPr id="11266" name="Rectangle 2"/>
          <p:cNvSpPr>
            <a:spLocks noGrp="1" noChangeArrowheads="1"/>
          </p:cNvSpPr>
          <p:nvPr>
            <p:ph type="title"/>
          </p:nvPr>
        </p:nvSpPr>
        <p:spPr/>
        <p:txBody>
          <a:bodyPr>
            <a:normAutofit/>
          </a:bodyPr>
          <a:lstStyle/>
          <a:p>
            <a:pPr rtl="0"/>
            <a:r>
              <a:rPr lang="en-US" altLang="ar-EG" sz="3700" dirty="0"/>
              <a:t>Representing FA</a:t>
            </a:r>
          </a:p>
        </p:txBody>
      </p:sp>
      <p:sp>
        <p:nvSpPr>
          <p:cNvPr id="11267" name="Rectangle 3"/>
          <p:cNvSpPr>
            <a:spLocks noGrp="1" noChangeArrowheads="1"/>
          </p:cNvSpPr>
          <p:nvPr>
            <p:ph type="body" idx="1"/>
          </p:nvPr>
        </p:nvSpPr>
        <p:spPr/>
        <p:txBody>
          <a:bodyPr/>
          <a:lstStyle/>
          <a:p>
            <a:pPr algn="l" rtl="0">
              <a:lnSpc>
                <a:spcPct val="150000"/>
              </a:lnSpc>
            </a:pPr>
            <a:r>
              <a:rPr lang="en-US" altLang="ar-EG" sz="2400" dirty="0"/>
              <a:t>Simplest representation is often a graph.</a:t>
            </a:r>
          </a:p>
          <a:p>
            <a:pPr lvl="1" algn="l" rtl="0">
              <a:lnSpc>
                <a:spcPct val="150000"/>
              </a:lnSpc>
            </a:pPr>
            <a:r>
              <a:rPr lang="en-US" altLang="ar-EG" sz="2200" dirty="0"/>
              <a:t>Nodes = states.</a:t>
            </a:r>
          </a:p>
          <a:p>
            <a:pPr lvl="1" algn="l" rtl="0">
              <a:lnSpc>
                <a:spcPct val="150000"/>
              </a:lnSpc>
            </a:pPr>
            <a:r>
              <a:rPr lang="en-US" altLang="ar-EG" sz="2200" dirty="0"/>
              <a:t>Arcs indicate state transitions.</a:t>
            </a:r>
          </a:p>
          <a:p>
            <a:pPr lvl="1" algn="l" rtl="0">
              <a:lnSpc>
                <a:spcPct val="150000"/>
              </a:lnSpc>
            </a:pPr>
            <a:r>
              <a:rPr lang="en-US" altLang="ar-EG" sz="2200" dirty="0"/>
              <a:t>Labels on arcs tell what causes the transition</a:t>
            </a:r>
            <a:r>
              <a:rPr lang="en-US" altLang="ar-EG" dirty="0"/>
              <a:t>.</a:t>
            </a:r>
          </a:p>
        </p:txBody>
      </p:sp>
    </p:spTree>
    <p:extLst>
      <p:ext uri="{BB962C8B-B14F-4D97-AF65-F5344CB8AC3E}">
        <p14:creationId xmlns:p14="http://schemas.microsoft.com/office/powerpoint/2010/main" val="288879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BEA02D0-B36D-4959-AAF9-29BA2192958E}" type="slidenum">
              <a:rPr lang="en-US" altLang="ar-EG"/>
              <a:pPr/>
              <a:t>5</a:t>
            </a:fld>
            <a:endParaRPr lang="en-US" altLang="ar-EG"/>
          </a:p>
        </p:txBody>
      </p:sp>
      <p:sp>
        <p:nvSpPr>
          <p:cNvPr id="11266" name="Rectangle 2"/>
          <p:cNvSpPr>
            <a:spLocks noGrp="1" noChangeArrowheads="1"/>
          </p:cNvSpPr>
          <p:nvPr>
            <p:ph type="title"/>
          </p:nvPr>
        </p:nvSpPr>
        <p:spPr/>
        <p:txBody>
          <a:bodyPr>
            <a:normAutofit fontScale="90000"/>
          </a:bodyPr>
          <a:lstStyle/>
          <a:p>
            <a:pPr rtl="0"/>
            <a:r>
              <a:rPr lang="en-US" altLang="ar-EG" sz="4000" dirty="0">
                <a:solidFill>
                  <a:srgbClr val="33CC33"/>
                </a:solidFill>
              </a:rPr>
              <a:t>Example</a:t>
            </a:r>
            <a:r>
              <a:rPr lang="en-US" altLang="ar-EG" sz="4000" dirty="0"/>
              <a:t>: Recognizing Strings Ending in “</a:t>
            </a:r>
            <a:r>
              <a:rPr lang="en-US" altLang="ar-EG" sz="4000" dirty="0" err="1"/>
              <a:t>ing</a:t>
            </a:r>
            <a:r>
              <a:rPr lang="en-US" altLang="ar-EG" sz="4000" dirty="0"/>
              <a:t>”</a:t>
            </a:r>
            <a:endParaRPr lang="en-US" altLang="ar-EG" sz="3700" dirty="0"/>
          </a:p>
        </p:txBody>
      </p:sp>
      <p:grpSp>
        <p:nvGrpSpPr>
          <p:cNvPr id="32" name="Group 31">
            <a:extLst>
              <a:ext uri="{FF2B5EF4-FFF2-40B4-BE49-F238E27FC236}">
                <a16:creationId xmlns:a16="http://schemas.microsoft.com/office/drawing/2014/main" id="{1933D025-8A85-4B03-A759-50D5FEC665A2}"/>
              </a:ext>
            </a:extLst>
          </p:cNvPr>
          <p:cNvGrpSpPr/>
          <p:nvPr/>
        </p:nvGrpSpPr>
        <p:grpSpPr>
          <a:xfrm>
            <a:off x="2971800" y="3429000"/>
            <a:ext cx="1676400" cy="838200"/>
            <a:chOff x="2971800" y="3429000"/>
            <a:chExt cx="1676400" cy="838200"/>
          </a:xfrm>
        </p:grpSpPr>
        <p:sp>
          <p:nvSpPr>
            <p:cNvPr id="27" name="Oval 4">
              <a:extLst>
                <a:ext uri="{FF2B5EF4-FFF2-40B4-BE49-F238E27FC236}">
                  <a16:creationId xmlns:a16="http://schemas.microsoft.com/office/drawing/2014/main" id="{40E22F25-BD15-4947-89F8-341E50805721}"/>
                </a:ext>
              </a:extLst>
            </p:cNvPr>
            <p:cNvSpPr>
              <a:spLocks noChangeArrowheads="1"/>
            </p:cNvSpPr>
            <p:nvPr/>
          </p:nvSpPr>
          <p:spPr bwMode="auto">
            <a:xfrm>
              <a:off x="3581400" y="3429000"/>
              <a:ext cx="1066800" cy="762000"/>
            </a:xfrm>
            <a:prstGeom prst="ellipse">
              <a:avLst/>
            </a:prstGeom>
            <a:solidFill>
              <a:srgbClr val="FF99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ar-EG"/>
                <a:t>Saw </a:t>
              </a:r>
              <a:r>
                <a:rPr lang="en-US" altLang="ar-EG" i="1"/>
                <a:t>i</a:t>
              </a:r>
            </a:p>
          </p:txBody>
        </p:sp>
        <p:sp>
          <p:nvSpPr>
            <p:cNvPr id="28" name="Line 8">
              <a:extLst>
                <a:ext uri="{FF2B5EF4-FFF2-40B4-BE49-F238E27FC236}">
                  <a16:creationId xmlns:a16="http://schemas.microsoft.com/office/drawing/2014/main" id="{F77FD583-FEA5-4C1E-9E5B-AA5C5CA52E84}"/>
                </a:ext>
              </a:extLst>
            </p:cNvPr>
            <p:cNvSpPr>
              <a:spLocks noChangeShapeType="1"/>
            </p:cNvSpPr>
            <p:nvPr/>
          </p:nvSpPr>
          <p:spPr bwMode="auto">
            <a:xfrm>
              <a:off x="2971800" y="3810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30" name="Text Box 12">
              <a:extLst>
                <a:ext uri="{FF2B5EF4-FFF2-40B4-BE49-F238E27FC236}">
                  <a16:creationId xmlns:a16="http://schemas.microsoft.com/office/drawing/2014/main" id="{9FCB4930-B86E-4C3B-B0CA-1EDDE66D1785}"/>
                </a:ext>
              </a:extLst>
            </p:cNvPr>
            <p:cNvSpPr txBox="1">
              <a:spLocks noChangeArrowheads="1"/>
            </p:cNvSpPr>
            <p:nvPr/>
          </p:nvSpPr>
          <p:spPr bwMode="auto">
            <a:xfrm>
              <a:off x="3124200" y="3810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i="1"/>
                <a:t>i</a:t>
              </a:r>
            </a:p>
          </p:txBody>
        </p:sp>
      </p:grpSp>
      <p:grpSp>
        <p:nvGrpSpPr>
          <p:cNvPr id="3" name="Group 2">
            <a:extLst>
              <a:ext uri="{FF2B5EF4-FFF2-40B4-BE49-F238E27FC236}">
                <a16:creationId xmlns:a16="http://schemas.microsoft.com/office/drawing/2014/main" id="{20F01242-4F1B-4FBF-8197-8300CA7222C4}"/>
              </a:ext>
            </a:extLst>
          </p:cNvPr>
          <p:cNvGrpSpPr/>
          <p:nvPr/>
        </p:nvGrpSpPr>
        <p:grpSpPr>
          <a:xfrm>
            <a:off x="1443498" y="2895599"/>
            <a:ext cx="994902" cy="914401"/>
            <a:chOff x="1443498" y="2895599"/>
            <a:chExt cx="994902" cy="914401"/>
          </a:xfrm>
        </p:grpSpPr>
        <p:cxnSp>
          <p:nvCxnSpPr>
            <p:cNvPr id="29" name="AutoShape 11">
              <a:extLst>
                <a:ext uri="{FF2B5EF4-FFF2-40B4-BE49-F238E27FC236}">
                  <a16:creationId xmlns:a16="http://schemas.microsoft.com/office/drawing/2014/main" id="{B238FDDA-CFFB-4C4C-8A39-CEE36CAE4372}"/>
                </a:ext>
              </a:extLst>
            </p:cNvPr>
            <p:cNvCxnSpPr>
              <a:cxnSpLocks noChangeShapeType="1"/>
            </p:cNvCxnSpPr>
            <p:nvPr/>
          </p:nvCxnSpPr>
          <p:spPr bwMode="auto">
            <a:xfrm rot="16200000" flipH="1" flipV="1">
              <a:off x="1981200" y="3352800"/>
              <a:ext cx="381000" cy="533400"/>
            </a:xfrm>
            <a:prstGeom prst="curvedConnector4">
              <a:avLst>
                <a:gd name="adj1" fmla="val -60000"/>
                <a:gd name="adj2" fmla="val 14285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21">
              <a:extLst>
                <a:ext uri="{FF2B5EF4-FFF2-40B4-BE49-F238E27FC236}">
                  <a16:creationId xmlns:a16="http://schemas.microsoft.com/office/drawing/2014/main" id="{0A072895-A1C3-4C0A-9770-C76AA843FAA4}"/>
                </a:ext>
              </a:extLst>
            </p:cNvPr>
            <p:cNvSpPr txBox="1">
              <a:spLocks noChangeArrowheads="1"/>
            </p:cNvSpPr>
            <p:nvPr/>
          </p:nvSpPr>
          <p:spPr bwMode="auto">
            <a:xfrm>
              <a:off x="1443498" y="2895599"/>
              <a:ext cx="81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dirty="0"/>
                <a:t>Not </a:t>
              </a:r>
              <a:r>
                <a:rPr lang="en-US" altLang="ar-EG" i="1" dirty="0" err="1"/>
                <a:t>i</a:t>
              </a:r>
              <a:endParaRPr lang="en-US" altLang="ar-EG" i="1" dirty="0"/>
            </a:p>
          </p:txBody>
        </p:sp>
      </p:grpSp>
      <p:grpSp>
        <p:nvGrpSpPr>
          <p:cNvPr id="38" name="Group 37">
            <a:extLst>
              <a:ext uri="{FF2B5EF4-FFF2-40B4-BE49-F238E27FC236}">
                <a16:creationId xmlns:a16="http://schemas.microsoft.com/office/drawing/2014/main" id="{3A71BE1C-74C5-494A-A020-BC9023428111}"/>
              </a:ext>
            </a:extLst>
          </p:cNvPr>
          <p:cNvGrpSpPr/>
          <p:nvPr/>
        </p:nvGrpSpPr>
        <p:grpSpPr>
          <a:xfrm>
            <a:off x="6324600" y="3352800"/>
            <a:ext cx="1828800" cy="914400"/>
            <a:chOff x="6324600" y="3352800"/>
            <a:chExt cx="1828800" cy="914400"/>
          </a:xfrm>
        </p:grpSpPr>
        <p:sp>
          <p:nvSpPr>
            <p:cNvPr id="19" name="Oval 5">
              <a:extLst>
                <a:ext uri="{FF2B5EF4-FFF2-40B4-BE49-F238E27FC236}">
                  <a16:creationId xmlns:a16="http://schemas.microsoft.com/office/drawing/2014/main" id="{CC7166B2-58BD-4D90-AF3C-483F2614E0B3}"/>
                </a:ext>
              </a:extLst>
            </p:cNvPr>
            <p:cNvSpPr>
              <a:spLocks noChangeArrowheads="1"/>
            </p:cNvSpPr>
            <p:nvPr/>
          </p:nvSpPr>
          <p:spPr bwMode="auto">
            <a:xfrm>
              <a:off x="7010400" y="3429000"/>
              <a:ext cx="1066800" cy="762000"/>
            </a:xfrm>
            <a:prstGeom prst="ellipse">
              <a:avLst/>
            </a:prstGeom>
            <a:solidFill>
              <a:srgbClr val="FF99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ar-EG" dirty="0"/>
                <a:t>Saw </a:t>
              </a:r>
              <a:r>
                <a:rPr lang="en-US" altLang="ar-EG" i="1" dirty="0" err="1"/>
                <a:t>ing</a:t>
              </a:r>
              <a:endParaRPr lang="en-US" altLang="ar-EG" i="1" dirty="0"/>
            </a:p>
          </p:txBody>
        </p:sp>
        <p:sp>
          <p:nvSpPr>
            <p:cNvPr id="20" name="Oval 7">
              <a:extLst>
                <a:ext uri="{FF2B5EF4-FFF2-40B4-BE49-F238E27FC236}">
                  <a16:creationId xmlns:a16="http://schemas.microsoft.com/office/drawing/2014/main" id="{9ECBF264-9AA9-43ED-9E92-A4B5C680C705}"/>
                </a:ext>
              </a:extLst>
            </p:cNvPr>
            <p:cNvSpPr>
              <a:spLocks noChangeArrowheads="1"/>
            </p:cNvSpPr>
            <p:nvPr/>
          </p:nvSpPr>
          <p:spPr bwMode="auto">
            <a:xfrm>
              <a:off x="6934200" y="3352800"/>
              <a:ext cx="12192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EG"/>
            </a:p>
          </p:txBody>
        </p:sp>
        <p:sp>
          <p:nvSpPr>
            <p:cNvPr id="21" name="Line 10">
              <a:extLst>
                <a:ext uri="{FF2B5EF4-FFF2-40B4-BE49-F238E27FC236}">
                  <a16:creationId xmlns:a16="http://schemas.microsoft.com/office/drawing/2014/main" id="{1E379870-1B44-42FF-9507-95663C1823EE}"/>
                </a:ext>
              </a:extLst>
            </p:cNvPr>
            <p:cNvSpPr>
              <a:spLocks noChangeShapeType="1"/>
            </p:cNvSpPr>
            <p:nvPr/>
          </p:nvSpPr>
          <p:spPr bwMode="auto">
            <a:xfrm>
              <a:off x="6324600" y="3810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22" name="Text Box 14">
              <a:extLst>
                <a:ext uri="{FF2B5EF4-FFF2-40B4-BE49-F238E27FC236}">
                  <a16:creationId xmlns:a16="http://schemas.microsoft.com/office/drawing/2014/main" id="{F9FD3517-5A63-4F72-B816-8F55334C9158}"/>
                </a:ext>
              </a:extLst>
            </p:cNvPr>
            <p:cNvSpPr txBox="1">
              <a:spLocks noChangeArrowheads="1"/>
            </p:cNvSpPr>
            <p:nvPr/>
          </p:nvSpPr>
          <p:spPr bwMode="auto">
            <a:xfrm>
              <a:off x="6422232" y="3810000"/>
              <a:ext cx="35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i="1"/>
                <a:t>g</a:t>
              </a:r>
            </a:p>
          </p:txBody>
        </p:sp>
      </p:grpSp>
      <p:grpSp>
        <p:nvGrpSpPr>
          <p:cNvPr id="36" name="Group 35">
            <a:extLst>
              <a:ext uri="{FF2B5EF4-FFF2-40B4-BE49-F238E27FC236}">
                <a16:creationId xmlns:a16="http://schemas.microsoft.com/office/drawing/2014/main" id="{4C99DED8-8BF7-449A-A0A1-967A808F2E62}"/>
              </a:ext>
            </a:extLst>
          </p:cNvPr>
          <p:cNvGrpSpPr/>
          <p:nvPr/>
        </p:nvGrpSpPr>
        <p:grpSpPr>
          <a:xfrm>
            <a:off x="4114800" y="2879058"/>
            <a:ext cx="1298575" cy="661067"/>
            <a:chOff x="4114800" y="2879058"/>
            <a:chExt cx="1298575" cy="661067"/>
          </a:xfrm>
        </p:grpSpPr>
        <p:cxnSp>
          <p:nvCxnSpPr>
            <p:cNvPr id="24" name="AutoShape 16">
              <a:extLst>
                <a:ext uri="{FF2B5EF4-FFF2-40B4-BE49-F238E27FC236}">
                  <a16:creationId xmlns:a16="http://schemas.microsoft.com/office/drawing/2014/main" id="{CF4D1300-482F-4401-B492-9515F694E768}"/>
                </a:ext>
              </a:extLst>
            </p:cNvPr>
            <p:cNvCxnSpPr>
              <a:cxnSpLocks noChangeShapeType="1"/>
            </p:cNvCxnSpPr>
            <p:nvPr/>
          </p:nvCxnSpPr>
          <p:spPr bwMode="auto">
            <a:xfrm rot="5400000" flipH="1">
              <a:off x="4708525" y="2835275"/>
              <a:ext cx="111125" cy="1298575"/>
            </a:xfrm>
            <a:prstGeom prst="curvedConnector3">
              <a:avLst>
                <a:gd name="adj1" fmla="val 30571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17">
              <a:extLst>
                <a:ext uri="{FF2B5EF4-FFF2-40B4-BE49-F238E27FC236}">
                  <a16:creationId xmlns:a16="http://schemas.microsoft.com/office/drawing/2014/main" id="{F673E260-AD18-4DBF-9E99-027343012280}"/>
                </a:ext>
              </a:extLst>
            </p:cNvPr>
            <p:cNvSpPr txBox="1">
              <a:spLocks noChangeArrowheads="1"/>
            </p:cNvSpPr>
            <p:nvPr/>
          </p:nvSpPr>
          <p:spPr bwMode="auto">
            <a:xfrm>
              <a:off x="4764087" y="2879058"/>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i="1"/>
                <a:t>i</a:t>
              </a:r>
            </a:p>
          </p:txBody>
        </p:sp>
      </p:grpSp>
      <p:grpSp>
        <p:nvGrpSpPr>
          <p:cNvPr id="37" name="Group 36">
            <a:extLst>
              <a:ext uri="{FF2B5EF4-FFF2-40B4-BE49-F238E27FC236}">
                <a16:creationId xmlns:a16="http://schemas.microsoft.com/office/drawing/2014/main" id="{65FA8F65-44A4-4A07-ACAA-62C28F45B43F}"/>
              </a:ext>
            </a:extLst>
          </p:cNvPr>
          <p:cNvGrpSpPr/>
          <p:nvPr/>
        </p:nvGrpSpPr>
        <p:grpSpPr>
          <a:xfrm>
            <a:off x="2437607" y="2116662"/>
            <a:ext cx="3352800" cy="1314720"/>
            <a:chOff x="2437607" y="2116662"/>
            <a:chExt cx="3352800" cy="1314720"/>
          </a:xfrm>
        </p:grpSpPr>
        <p:cxnSp>
          <p:nvCxnSpPr>
            <p:cNvPr id="23" name="AutoShape 15">
              <a:extLst>
                <a:ext uri="{FF2B5EF4-FFF2-40B4-BE49-F238E27FC236}">
                  <a16:creationId xmlns:a16="http://schemas.microsoft.com/office/drawing/2014/main" id="{3C1337BE-E39B-4CF8-85F4-D72B7B0573AB}"/>
                </a:ext>
              </a:extLst>
            </p:cNvPr>
            <p:cNvCxnSpPr>
              <a:cxnSpLocks noChangeShapeType="1"/>
            </p:cNvCxnSpPr>
            <p:nvPr/>
          </p:nvCxnSpPr>
          <p:spPr bwMode="auto">
            <a:xfrm rot="16200000" flipH="1" flipV="1">
              <a:off x="4113213" y="1754188"/>
              <a:ext cx="1588" cy="3352800"/>
            </a:xfrm>
            <a:prstGeom prst="curvedConnector3">
              <a:avLst>
                <a:gd name="adj1" fmla="val -6060000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22">
              <a:extLst>
                <a:ext uri="{FF2B5EF4-FFF2-40B4-BE49-F238E27FC236}">
                  <a16:creationId xmlns:a16="http://schemas.microsoft.com/office/drawing/2014/main" id="{289009E9-8065-4F86-ACBD-9F11FEF33B3C}"/>
                </a:ext>
              </a:extLst>
            </p:cNvPr>
            <p:cNvSpPr txBox="1">
              <a:spLocks noChangeArrowheads="1"/>
            </p:cNvSpPr>
            <p:nvPr/>
          </p:nvSpPr>
          <p:spPr bwMode="auto">
            <a:xfrm>
              <a:off x="3595969" y="2116662"/>
              <a:ext cx="145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dirty="0"/>
                <a:t>Not </a:t>
              </a:r>
              <a:r>
                <a:rPr lang="en-US" altLang="ar-EG" i="1" dirty="0" err="1"/>
                <a:t>i</a:t>
              </a:r>
              <a:r>
                <a:rPr lang="en-US" altLang="ar-EG" i="1" dirty="0"/>
                <a:t> </a:t>
              </a:r>
              <a:r>
                <a:rPr lang="en-US" altLang="ar-EG" dirty="0"/>
                <a:t>or</a:t>
              </a:r>
              <a:r>
                <a:rPr lang="en-US" altLang="ar-EG" i="1" dirty="0"/>
                <a:t> g</a:t>
              </a:r>
            </a:p>
          </p:txBody>
        </p:sp>
      </p:grpSp>
      <p:grpSp>
        <p:nvGrpSpPr>
          <p:cNvPr id="35" name="Group 34">
            <a:extLst>
              <a:ext uri="{FF2B5EF4-FFF2-40B4-BE49-F238E27FC236}">
                <a16:creationId xmlns:a16="http://schemas.microsoft.com/office/drawing/2014/main" id="{5A9C49B6-5376-4E58-8DB0-970981313E4F}"/>
              </a:ext>
            </a:extLst>
          </p:cNvPr>
          <p:cNvGrpSpPr/>
          <p:nvPr/>
        </p:nvGrpSpPr>
        <p:grpSpPr>
          <a:xfrm>
            <a:off x="4648200" y="3429000"/>
            <a:ext cx="1676400" cy="873125"/>
            <a:chOff x="4648200" y="3429000"/>
            <a:chExt cx="1676400" cy="873125"/>
          </a:xfrm>
        </p:grpSpPr>
        <p:sp>
          <p:nvSpPr>
            <p:cNvPr id="12" name="Oval 6">
              <a:extLst>
                <a:ext uri="{FF2B5EF4-FFF2-40B4-BE49-F238E27FC236}">
                  <a16:creationId xmlns:a16="http://schemas.microsoft.com/office/drawing/2014/main" id="{7B84BA7F-5128-4D03-B04D-D20D6F0EE3F9}"/>
                </a:ext>
              </a:extLst>
            </p:cNvPr>
            <p:cNvSpPr>
              <a:spLocks noChangeArrowheads="1"/>
            </p:cNvSpPr>
            <p:nvPr/>
          </p:nvSpPr>
          <p:spPr bwMode="auto">
            <a:xfrm>
              <a:off x="5257800" y="3429000"/>
              <a:ext cx="1066800" cy="762000"/>
            </a:xfrm>
            <a:prstGeom prst="ellipse">
              <a:avLst/>
            </a:prstGeom>
            <a:solidFill>
              <a:srgbClr val="FF99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ar-EG"/>
                <a:t>Saw </a:t>
              </a:r>
              <a:r>
                <a:rPr lang="en-US" altLang="ar-EG" i="1"/>
                <a:t>in</a:t>
              </a:r>
            </a:p>
          </p:txBody>
        </p:sp>
        <p:sp>
          <p:nvSpPr>
            <p:cNvPr id="13" name="Line 9">
              <a:extLst>
                <a:ext uri="{FF2B5EF4-FFF2-40B4-BE49-F238E27FC236}">
                  <a16:creationId xmlns:a16="http://schemas.microsoft.com/office/drawing/2014/main" id="{B34B8C21-786E-405B-AE6E-9CAEFC2B06E8}"/>
                </a:ext>
              </a:extLst>
            </p:cNvPr>
            <p:cNvSpPr>
              <a:spLocks noChangeShapeType="1"/>
            </p:cNvSpPr>
            <p:nvPr/>
          </p:nvSpPr>
          <p:spPr bwMode="auto">
            <a:xfrm>
              <a:off x="4648200" y="3844925"/>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14" name="Text Box 13">
              <a:extLst>
                <a:ext uri="{FF2B5EF4-FFF2-40B4-BE49-F238E27FC236}">
                  <a16:creationId xmlns:a16="http://schemas.microsoft.com/office/drawing/2014/main" id="{5918C144-78F7-4CAF-AD39-953FB522EBB0}"/>
                </a:ext>
              </a:extLst>
            </p:cNvPr>
            <p:cNvSpPr txBox="1">
              <a:spLocks noChangeArrowheads="1"/>
            </p:cNvSpPr>
            <p:nvPr/>
          </p:nvSpPr>
          <p:spPr bwMode="auto">
            <a:xfrm>
              <a:off x="4694519" y="384492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i="1"/>
                <a:t>n</a:t>
              </a:r>
            </a:p>
          </p:txBody>
        </p:sp>
      </p:grpSp>
      <p:grpSp>
        <p:nvGrpSpPr>
          <p:cNvPr id="33" name="Group 32">
            <a:extLst>
              <a:ext uri="{FF2B5EF4-FFF2-40B4-BE49-F238E27FC236}">
                <a16:creationId xmlns:a16="http://schemas.microsoft.com/office/drawing/2014/main" id="{25C3329B-3EC5-4DE2-8028-FA8BE1CD663B}"/>
              </a:ext>
            </a:extLst>
          </p:cNvPr>
          <p:cNvGrpSpPr/>
          <p:nvPr/>
        </p:nvGrpSpPr>
        <p:grpSpPr>
          <a:xfrm>
            <a:off x="3733007" y="4115594"/>
            <a:ext cx="755650" cy="879474"/>
            <a:chOff x="3733007" y="4115594"/>
            <a:chExt cx="755650" cy="879474"/>
          </a:xfrm>
        </p:grpSpPr>
        <p:cxnSp>
          <p:nvCxnSpPr>
            <p:cNvPr id="16" name="AutoShape 19">
              <a:extLst>
                <a:ext uri="{FF2B5EF4-FFF2-40B4-BE49-F238E27FC236}">
                  <a16:creationId xmlns:a16="http://schemas.microsoft.com/office/drawing/2014/main" id="{57A0DB3B-455C-400E-BE86-1D77C97FFB7E}"/>
                </a:ext>
              </a:extLst>
            </p:cNvPr>
            <p:cNvCxnSpPr>
              <a:cxnSpLocks noChangeShapeType="1"/>
            </p:cNvCxnSpPr>
            <p:nvPr/>
          </p:nvCxnSpPr>
          <p:spPr bwMode="auto">
            <a:xfrm rot="5400000">
              <a:off x="4110038" y="3738563"/>
              <a:ext cx="1588" cy="755650"/>
            </a:xfrm>
            <a:prstGeom prst="curvedConnector3">
              <a:avLst>
                <a:gd name="adj1" fmla="val 21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20">
              <a:extLst>
                <a:ext uri="{FF2B5EF4-FFF2-40B4-BE49-F238E27FC236}">
                  <a16:creationId xmlns:a16="http://schemas.microsoft.com/office/drawing/2014/main" id="{B1B9CFAC-65CE-499F-8733-1EDED26B0E5D}"/>
                </a:ext>
              </a:extLst>
            </p:cNvPr>
            <p:cNvSpPr txBox="1">
              <a:spLocks noChangeArrowheads="1"/>
            </p:cNvSpPr>
            <p:nvPr/>
          </p:nvSpPr>
          <p:spPr bwMode="auto">
            <a:xfrm>
              <a:off x="3911858" y="4537868"/>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i="1"/>
                <a:t>i</a:t>
              </a:r>
            </a:p>
          </p:txBody>
        </p:sp>
      </p:grpSp>
      <p:grpSp>
        <p:nvGrpSpPr>
          <p:cNvPr id="34" name="Group 33">
            <a:extLst>
              <a:ext uri="{FF2B5EF4-FFF2-40B4-BE49-F238E27FC236}">
                <a16:creationId xmlns:a16="http://schemas.microsoft.com/office/drawing/2014/main" id="{F17C984C-F238-4329-9451-0C8164F998B0}"/>
              </a:ext>
            </a:extLst>
          </p:cNvPr>
          <p:cNvGrpSpPr/>
          <p:nvPr/>
        </p:nvGrpSpPr>
        <p:grpSpPr>
          <a:xfrm>
            <a:off x="2743200" y="2819400"/>
            <a:ext cx="1452563" cy="688182"/>
            <a:chOff x="2743200" y="2819400"/>
            <a:chExt cx="1452563" cy="688182"/>
          </a:xfrm>
        </p:grpSpPr>
        <p:cxnSp>
          <p:nvCxnSpPr>
            <p:cNvPr id="15" name="AutoShape 18">
              <a:extLst>
                <a:ext uri="{FF2B5EF4-FFF2-40B4-BE49-F238E27FC236}">
                  <a16:creationId xmlns:a16="http://schemas.microsoft.com/office/drawing/2014/main" id="{715B8F8E-8728-4E24-A51D-D1174A283B6D}"/>
                </a:ext>
              </a:extLst>
            </p:cNvPr>
            <p:cNvCxnSpPr>
              <a:cxnSpLocks noChangeShapeType="1"/>
            </p:cNvCxnSpPr>
            <p:nvPr/>
          </p:nvCxnSpPr>
          <p:spPr bwMode="auto">
            <a:xfrm rot="16200000" flipH="1" flipV="1">
              <a:off x="3278188" y="3046413"/>
              <a:ext cx="1588" cy="920750"/>
            </a:xfrm>
            <a:prstGeom prst="curvedConnector3">
              <a:avLst>
                <a:gd name="adj1" fmla="val -21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23">
              <a:extLst>
                <a:ext uri="{FF2B5EF4-FFF2-40B4-BE49-F238E27FC236}">
                  <a16:creationId xmlns:a16="http://schemas.microsoft.com/office/drawing/2014/main" id="{E346CB33-B3AB-4B07-AA4C-D0FBC987834C}"/>
                </a:ext>
              </a:extLst>
            </p:cNvPr>
            <p:cNvSpPr txBox="1">
              <a:spLocks noChangeArrowheads="1"/>
            </p:cNvSpPr>
            <p:nvPr/>
          </p:nvSpPr>
          <p:spPr bwMode="auto">
            <a:xfrm>
              <a:off x="2743200" y="2819400"/>
              <a:ext cx="145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dirty="0"/>
                <a:t>Not </a:t>
              </a:r>
              <a:r>
                <a:rPr lang="en-US" altLang="ar-EG" i="1" dirty="0" err="1"/>
                <a:t>i</a:t>
              </a:r>
              <a:r>
                <a:rPr lang="en-US" altLang="ar-EG" i="1" dirty="0"/>
                <a:t> </a:t>
              </a:r>
              <a:r>
                <a:rPr lang="en-US" altLang="ar-EG" dirty="0"/>
                <a:t>or</a:t>
              </a:r>
              <a:r>
                <a:rPr lang="en-US" altLang="ar-EG" i="1" dirty="0"/>
                <a:t> n</a:t>
              </a:r>
            </a:p>
          </p:txBody>
        </p:sp>
      </p:grpSp>
      <p:grpSp>
        <p:nvGrpSpPr>
          <p:cNvPr id="2" name="Group 1">
            <a:extLst>
              <a:ext uri="{FF2B5EF4-FFF2-40B4-BE49-F238E27FC236}">
                <a16:creationId xmlns:a16="http://schemas.microsoft.com/office/drawing/2014/main" id="{E02E2CB6-C4AE-4854-9F24-10A5F0B30941}"/>
              </a:ext>
            </a:extLst>
          </p:cNvPr>
          <p:cNvGrpSpPr/>
          <p:nvPr/>
        </p:nvGrpSpPr>
        <p:grpSpPr>
          <a:xfrm>
            <a:off x="1508125" y="3429000"/>
            <a:ext cx="1463675" cy="1633538"/>
            <a:chOff x="1508125" y="3429000"/>
            <a:chExt cx="1463675" cy="1633538"/>
          </a:xfrm>
        </p:grpSpPr>
        <p:sp>
          <p:nvSpPr>
            <p:cNvPr id="6" name="Oval 3">
              <a:extLst>
                <a:ext uri="{FF2B5EF4-FFF2-40B4-BE49-F238E27FC236}">
                  <a16:creationId xmlns:a16="http://schemas.microsoft.com/office/drawing/2014/main" id="{D532EBF6-DA1B-4309-A64C-E7AC6983113C}"/>
                </a:ext>
              </a:extLst>
            </p:cNvPr>
            <p:cNvSpPr>
              <a:spLocks noChangeArrowheads="1"/>
            </p:cNvSpPr>
            <p:nvPr/>
          </p:nvSpPr>
          <p:spPr bwMode="auto">
            <a:xfrm>
              <a:off x="1905000" y="3429000"/>
              <a:ext cx="1066800" cy="762000"/>
            </a:xfrm>
            <a:prstGeom prst="ellipse">
              <a:avLst/>
            </a:prstGeom>
            <a:solidFill>
              <a:srgbClr val="FF99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ar-EG"/>
                <a:t>nothing</a:t>
              </a:r>
            </a:p>
          </p:txBody>
        </p:sp>
        <p:sp>
          <p:nvSpPr>
            <p:cNvPr id="10" name="Line 24">
              <a:extLst>
                <a:ext uri="{FF2B5EF4-FFF2-40B4-BE49-F238E27FC236}">
                  <a16:creationId xmlns:a16="http://schemas.microsoft.com/office/drawing/2014/main" id="{2A38FBC0-06B7-4041-B379-E5529FA8F94C}"/>
                </a:ext>
              </a:extLst>
            </p:cNvPr>
            <p:cNvSpPr>
              <a:spLocks noChangeShapeType="1"/>
            </p:cNvSpPr>
            <p:nvPr/>
          </p:nvSpPr>
          <p:spPr bwMode="auto">
            <a:xfrm flipV="1">
              <a:off x="1676400" y="41148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11" name="Text Box 25">
              <a:extLst>
                <a:ext uri="{FF2B5EF4-FFF2-40B4-BE49-F238E27FC236}">
                  <a16:creationId xmlns:a16="http://schemas.microsoft.com/office/drawing/2014/main" id="{3ECA1BE2-E17E-4428-97BC-B77A34AF50DF}"/>
                </a:ext>
              </a:extLst>
            </p:cNvPr>
            <p:cNvSpPr txBox="1">
              <a:spLocks noChangeArrowheads="1"/>
            </p:cNvSpPr>
            <p:nvPr/>
          </p:nvSpPr>
          <p:spPr bwMode="auto">
            <a:xfrm>
              <a:off x="1508125" y="4605338"/>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ar-EG"/>
                <a:t>Start</a:t>
              </a:r>
            </a:p>
          </p:txBody>
        </p:sp>
      </p:grpSp>
    </p:spTree>
    <p:extLst>
      <p:ext uri="{BB962C8B-B14F-4D97-AF65-F5344CB8AC3E}">
        <p14:creationId xmlns:p14="http://schemas.microsoft.com/office/powerpoint/2010/main" val="360130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1BEBB7A7-D16F-491D-B3F3-78F14B67957A}" type="slidenum">
              <a:rPr lang="en-US" smtClean="0"/>
              <a:pPr/>
              <a:t>6</a:t>
            </a:fld>
            <a:endParaRPr lang="en-US"/>
          </a:p>
        </p:txBody>
      </p:sp>
      <p:sp>
        <p:nvSpPr>
          <p:cNvPr id="5123" name="Rectangle 2"/>
          <p:cNvSpPr>
            <a:spLocks noGrp="1" noChangeArrowheads="1"/>
          </p:cNvSpPr>
          <p:nvPr>
            <p:ph type="title"/>
          </p:nvPr>
        </p:nvSpPr>
        <p:spPr>
          <a:xfrm>
            <a:off x="304800" y="274638"/>
            <a:ext cx="8382000" cy="1143000"/>
          </a:xfrm>
        </p:spPr>
        <p:txBody>
          <a:bodyPr>
            <a:normAutofit fontScale="90000"/>
          </a:bodyPr>
          <a:lstStyle/>
          <a:p>
            <a:pPr rtl="0" eaLnBrk="1" hangingPunct="1"/>
            <a:r>
              <a:rPr lang="en-US" dirty="0"/>
              <a:t>Deterministic Finite Automata (DFA)</a:t>
            </a:r>
          </a:p>
        </p:txBody>
      </p:sp>
      <p:sp>
        <p:nvSpPr>
          <p:cNvPr id="5124" name="Rectangle 3"/>
          <p:cNvSpPr>
            <a:spLocks noGrp="1" noChangeArrowheads="1"/>
          </p:cNvSpPr>
          <p:nvPr>
            <p:ph type="body" idx="1"/>
          </p:nvPr>
        </p:nvSpPr>
        <p:spPr/>
        <p:txBody>
          <a:bodyPr>
            <a:normAutofit/>
          </a:bodyPr>
          <a:lstStyle/>
          <a:p>
            <a:pPr algn="l" rtl="0" eaLnBrk="1" hangingPunct="1">
              <a:lnSpc>
                <a:spcPct val="150000"/>
              </a:lnSpc>
            </a:pPr>
            <a:r>
              <a:rPr lang="en-US" sz="2400" dirty="0">
                <a:solidFill>
                  <a:srgbClr val="FF0000"/>
                </a:solidFill>
              </a:rPr>
              <a:t>Deterministic</a:t>
            </a:r>
          </a:p>
          <a:p>
            <a:pPr algn="l" rtl="0" eaLnBrk="1" hangingPunct="1">
              <a:lnSpc>
                <a:spcPct val="150000"/>
              </a:lnSpc>
            </a:pPr>
            <a:r>
              <a:rPr lang="en-US" sz="2400" dirty="0"/>
              <a:t>On each input there is one and only one sate to which the automaton can transition from its current state.</a:t>
            </a:r>
          </a:p>
          <a:p>
            <a:pPr algn="l" rtl="0">
              <a:lnSpc>
                <a:spcPct val="150000"/>
              </a:lnSpc>
            </a:pPr>
            <a:r>
              <a:rPr lang="en-US" sz="2400" dirty="0"/>
              <a:t>A DFA is defined by the 5-tuple: </a:t>
            </a:r>
          </a:p>
          <a:p>
            <a:pPr lvl="1" algn="ctr" rtl="0">
              <a:lnSpc>
                <a:spcPct val="150000"/>
              </a:lnSpc>
            </a:pPr>
            <a:r>
              <a:rPr lang="en-US" sz="2400" dirty="0">
                <a:solidFill>
                  <a:schemeClr val="tx2"/>
                </a:solidFill>
              </a:rPr>
              <a:t>A = {Q, ∑ , q</a:t>
            </a:r>
            <a:r>
              <a:rPr lang="en-US" sz="2400" baseline="-25000" dirty="0">
                <a:solidFill>
                  <a:schemeClr val="tx2"/>
                </a:solidFill>
              </a:rPr>
              <a:t>0</a:t>
            </a:r>
            <a:r>
              <a:rPr lang="en-US" sz="2400" dirty="0">
                <a:solidFill>
                  <a:schemeClr val="tx2"/>
                </a:solidFill>
              </a:rPr>
              <a:t>,F, </a:t>
            </a:r>
            <a:r>
              <a:rPr lang="el-GR" sz="2400" dirty="0">
                <a:solidFill>
                  <a:schemeClr val="folHlink"/>
                </a:solidFill>
                <a:latin typeface="Lucida Grande" pitchFamily="28" charset="0"/>
                <a:cs typeface="Tahoma" pitchFamily="28" charset="0"/>
              </a:rPr>
              <a:t>δ</a:t>
            </a:r>
            <a:r>
              <a:rPr lang="en-US" sz="2400" dirty="0">
                <a:solidFill>
                  <a:schemeClr val="tx2"/>
                </a:solidFill>
              </a:rPr>
              <a:t>  }</a:t>
            </a:r>
          </a:p>
          <a:p>
            <a:pPr lvl="1" eaLnBrk="1" hangingPunct="1">
              <a:lnSpc>
                <a:spcPct val="90000"/>
              </a:lnSpc>
            </a:pPr>
            <a:endParaRPr lang="en-US" sz="2400" dirty="0"/>
          </a:p>
        </p:txBody>
      </p:sp>
    </p:spTree>
    <p:extLst>
      <p:ext uri="{BB962C8B-B14F-4D97-AF65-F5344CB8AC3E}">
        <p14:creationId xmlns:p14="http://schemas.microsoft.com/office/powerpoint/2010/main" val="228660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1BEBB7A7-D16F-491D-B3F3-78F14B67957A}" type="slidenum">
              <a:rPr lang="en-US" smtClean="0"/>
              <a:pPr/>
              <a:t>7</a:t>
            </a:fld>
            <a:endParaRPr lang="en-US"/>
          </a:p>
        </p:txBody>
      </p:sp>
      <p:sp>
        <p:nvSpPr>
          <p:cNvPr id="5124" name="Rectangle 3"/>
          <p:cNvSpPr>
            <a:spLocks noGrp="1" noChangeArrowheads="1"/>
          </p:cNvSpPr>
          <p:nvPr>
            <p:ph type="body" idx="1"/>
          </p:nvPr>
        </p:nvSpPr>
        <p:spPr/>
        <p:txBody>
          <a:bodyPr>
            <a:normAutofit/>
          </a:bodyPr>
          <a:lstStyle/>
          <a:p>
            <a:pPr algn="l" rtl="0" eaLnBrk="1" hangingPunct="1">
              <a:lnSpc>
                <a:spcPct val="150000"/>
              </a:lnSpc>
            </a:pPr>
            <a:r>
              <a:rPr lang="en-US" sz="2400" dirty="0"/>
              <a:t>A </a:t>
            </a:r>
            <a:r>
              <a:rPr lang="en-US" sz="2400" dirty="0">
                <a:solidFill>
                  <a:schemeClr val="tx2"/>
                </a:solidFill>
              </a:rPr>
              <a:t>Deterministic Finite Automaton (DFA)</a:t>
            </a:r>
            <a:r>
              <a:rPr lang="en-US" sz="2400" dirty="0"/>
              <a:t> consists of</a:t>
            </a:r>
            <a:r>
              <a:rPr lang="en-US" sz="2800" dirty="0"/>
              <a:t>:</a:t>
            </a:r>
          </a:p>
          <a:p>
            <a:pPr lvl="1" algn="l" rtl="0" eaLnBrk="1" hangingPunct="1">
              <a:lnSpc>
                <a:spcPct val="150000"/>
              </a:lnSpc>
            </a:pPr>
            <a:r>
              <a:rPr lang="en-US" sz="2200" dirty="0"/>
              <a:t>Q ==&gt; a finite set of states</a:t>
            </a:r>
          </a:p>
          <a:p>
            <a:pPr lvl="1" algn="l" rtl="0" eaLnBrk="1" hangingPunct="1">
              <a:lnSpc>
                <a:spcPct val="150000"/>
              </a:lnSpc>
            </a:pPr>
            <a:r>
              <a:rPr lang="en-US" sz="2200" dirty="0"/>
              <a:t>∑ ==&gt; a finite set of input symbols (alphabet)</a:t>
            </a:r>
          </a:p>
          <a:p>
            <a:pPr lvl="1" algn="l" rtl="0" eaLnBrk="1" hangingPunct="1">
              <a:lnSpc>
                <a:spcPct val="150000"/>
              </a:lnSpc>
            </a:pPr>
            <a:r>
              <a:rPr lang="en-US" sz="2200" dirty="0"/>
              <a:t>q</a:t>
            </a:r>
            <a:r>
              <a:rPr lang="en-US" sz="2200" baseline="-25000" dirty="0"/>
              <a:t>0</a:t>
            </a:r>
            <a:r>
              <a:rPr lang="en-US" sz="2200" dirty="0"/>
              <a:t> ==&gt; a start state</a:t>
            </a:r>
          </a:p>
          <a:p>
            <a:pPr lvl="1" algn="l" rtl="0" eaLnBrk="1" hangingPunct="1">
              <a:lnSpc>
                <a:spcPct val="150000"/>
              </a:lnSpc>
            </a:pPr>
            <a:r>
              <a:rPr lang="en-US" sz="2200" dirty="0"/>
              <a:t>F ==&gt; set of accepting states</a:t>
            </a:r>
          </a:p>
          <a:p>
            <a:pPr lvl="1" algn="l" rtl="0" eaLnBrk="1" hangingPunct="1">
              <a:lnSpc>
                <a:spcPct val="150000"/>
              </a:lnSpc>
            </a:pPr>
            <a:r>
              <a:rPr lang="el-GR" sz="2200" dirty="0">
                <a:latin typeface="Lucida Grande" pitchFamily="28" charset="0"/>
                <a:cs typeface="Tahoma" pitchFamily="28" charset="0"/>
              </a:rPr>
              <a:t>δ</a:t>
            </a:r>
            <a:r>
              <a:rPr lang="en-US" sz="2200" dirty="0"/>
              <a:t>  ==&gt; </a:t>
            </a:r>
            <a:r>
              <a:rPr lang="en-US" sz="2200" dirty="0">
                <a:solidFill>
                  <a:srgbClr val="FF0000"/>
                </a:solidFill>
              </a:rPr>
              <a:t>a transition function</a:t>
            </a:r>
            <a:r>
              <a:rPr lang="en-US" sz="2200" dirty="0"/>
              <a:t>, which is a mapping between Q x ∑ ==&gt; Q</a:t>
            </a:r>
          </a:p>
          <a:p>
            <a:pPr lvl="1" algn="l" rtl="0" eaLnBrk="1" hangingPunct="1">
              <a:lnSpc>
                <a:spcPct val="150000"/>
              </a:lnSpc>
            </a:pPr>
            <a:endParaRPr lang="en-US" sz="2400" dirty="0">
              <a:solidFill>
                <a:schemeClr val="tx2"/>
              </a:solidFill>
            </a:endParaRPr>
          </a:p>
          <a:p>
            <a:pPr lvl="1" eaLnBrk="1" hangingPunct="1">
              <a:lnSpc>
                <a:spcPct val="90000"/>
              </a:lnSpc>
            </a:pPr>
            <a:endParaRPr lang="en-US" sz="2400" dirty="0"/>
          </a:p>
        </p:txBody>
      </p:sp>
      <p:sp>
        <p:nvSpPr>
          <p:cNvPr id="3" name="Title 2">
            <a:extLst>
              <a:ext uri="{FF2B5EF4-FFF2-40B4-BE49-F238E27FC236}">
                <a16:creationId xmlns:a16="http://schemas.microsoft.com/office/drawing/2014/main" id="{FE9B9DFF-8351-48FD-9D67-12D1F0319481}"/>
              </a:ext>
            </a:extLst>
          </p:cNvPr>
          <p:cNvSpPr>
            <a:spLocks noGrp="1"/>
          </p:cNvSpPr>
          <p:nvPr>
            <p:ph type="title"/>
          </p:nvPr>
        </p:nvSpPr>
        <p:spPr>
          <a:xfrm>
            <a:off x="457200" y="274638"/>
            <a:ext cx="8382000" cy="1143000"/>
          </a:xfrm>
        </p:spPr>
        <p:txBody>
          <a:bodyPr>
            <a:normAutofit fontScale="90000"/>
          </a:bodyPr>
          <a:lstStyle/>
          <a:p>
            <a:r>
              <a:rPr lang="en-US" dirty="0"/>
              <a:t>Deterministic Finite Automata (DFA)</a:t>
            </a:r>
          </a:p>
        </p:txBody>
      </p:sp>
    </p:spTree>
    <p:extLst>
      <p:ext uri="{BB962C8B-B14F-4D97-AF65-F5344CB8AC3E}">
        <p14:creationId xmlns:p14="http://schemas.microsoft.com/office/powerpoint/2010/main" val="262348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552543AA-5CF9-4053-8181-DE7D143E9856}" type="slidenum">
              <a:rPr lang="en-US" smtClean="0"/>
              <a:pPr/>
              <a:t>8</a:t>
            </a:fld>
            <a:endParaRPr lang="en-US"/>
          </a:p>
        </p:txBody>
      </p:sp>
      <p:sp>
        <p:nvSpPr>
          <p:cNvPr id="7171" name="Rectangle 2"/>
          <p:cNvSpPr>
            <a:spLocks noGrp="1" noChangeArrowheads="1"/>
          </p:cNvSpPr>
          <p:nvPr>
            <p:ph type="title"/>
          </p:nvPr>
        </p:nvSpPr>
        <p:spPr/>
        <p:txBody>
          <a:bodyPr/>
          <a:lstStyle/>
          <a:p>
            <a:pPr rtl="0" eaLnBrk="1" hangingPunct="1"/>
            <a:r>
              <a:rPr lang="en-US" dirty="0"/>
              <a:t>Regular Languages</a:t>
            </a:r>
          </a:p>
        </p:txBody>
      </p:sp>
      <p:sp>
        <p:nvSpPr>
          <p:cNvPr id="7172" name="Rectangle 3"/>
          <p:cNvSpPr>
            <a:spLocks noGrp="1" noChangeArrowheads="1"/>
          </p:cNvSpPr>
          <p:nvPr>
            <p:ph type="body" idx="1"/>
          </p:nvPr>
        </p:nvSpPr>
        <p:spPr/>
        <p:txBody>
          <a:bodyPr>
            <a:normAutofit/>
          </a:bodyPr>
          <a:lstStyle/>
          <a:p>
            <a:pPr algn="l" rtl="0" eaLnBrk="1" hangingPunct="1">
              <a:lnSpc>
                <a:spcPct val="150000"/>
              </a:lnSpc>
            </a:pPr>
            <a:r>
              <a:rPr lang="en-US" sz="2400" dirty="0"/>
              <a:t>Let L(A) be a language </a:t>
            </a:r>
            <a:r>
              <a:rPr lang="en-US" sz="2400" i="1" dirty="0"/>
              <a:t>recognized </a:t>
            </a:r>
            <a:r>
              <a:rPr lang="en-US" sz="2400" dirty="0"/>
              <a:t>by a DFA A. </a:t>
            </a:r>
          </a:p>
          <a:p>
            <a:pPr lvl="1" algn="l" rtl="0" eaLnBrk="1" hangingPunct="1">
              <a:lnSpc>
                <a:spcPct val="150000"/>
              </a:lnSpc>
            </a:pPr>
            <a:r>
              <a:rPr lang="en-US" sz="2400" dirty="0"/>
              <a:t>Then L(A) is called a “</a:t>
            </a:r>
            <a:r>
              <a:rPr lang="en-US" sz="2400" i="1" dirty="0">
                <a:solidFill>
                  <a:schemeClr val="tx2"/>
                </a:solidFill>
              </a:rPr>
              <a:t>Regular Language”</a:t>
            </a:r>
            <a:r>
              <a:rPr lang="en-US" sz="2400" i="1" dirty="0"/>
              <a:t>.</a:t>
            </a:r>
          </a:p>
          <a:p>
            <a:pPr algn="l" rtl="0" eaLnBrk="1" hangingPunct="1">
              <a:lnSpc>
                <a:spcPct val="150000"/>
              </a:lnSpc>
            </a:pPr>
            <a:r>
              <a:rPr lang="en-US" sz="2400" dirty="0"/>
              <a:t>Locate regular languages in the Chomsky Hierarchy</a:t>
            </a:r>
          </a:p>
        </p:txBody>
      </p:sp>
    </p:spTree>
    <p:extLst>
      <p:ext uri="{BB962C8B-B14F-4D97-AF65-F5344CB8AC3E}">
        <p14:creationId xmlns:p14="http://schemas.microsoft.com/office/powerpoint/2010/main" val="171193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5"/>
          <p:cNvSpPr>
            <a:spLocks noChangeArrowheads="1"/>
          </p:cNvSpPr>
          <p:nvPr/>
        </p:nvSpPr>
        <p:spPr bwMode="auto">
          <a:xfrm>
            <a:off x="958036" y="3030310"/>
            <a:ext cx="3080564" cy="2379889"/>
          </a:xfrm>
          <a:prstGeom prst="ellipse">
            <a:avLst/>
          </a:prstGeom>
          <a:solidFill>
            <a:schemeClr val="accent1">
              <a:alpha val="9019"/>
            </a:schemeClr>
          </a:solidFill>
          <a:ln w="9525">
            <a:solidFill>
              <a:schemeClr val="tx1"/>
            </a:solidFill>
            <a:round/>
            <a:headEnd/>
            <a:tailEnd/>
          </a:ln>
        </p:spPr>
        <p:txBody>
          <a:bodyPr wrap="none" anchor="ctr"/>
          <a:lstStyle/>
          <a:p>
            <a:pPr algn="r"/>
            <a:r>
              <a:rPr lang="en-US"/>
              <a:t>Context-</a:t>
            </a:r>
            <a:br>
              <a:rPr lang="en-US"/>
            </a:br>
            <a:r>
              <a:rPr lang="en-US"/>
              <a:t>free</a:t>
            </a:r>
          </a:p>
          <a:p>
            <a:pPr algn="r"/>
            <a:r>
              <a:rPr lang="en-US"/>
              <a:t>(PDA)</a:t>
            </a:r>
          </a:p>
        </p:txBody>
      </p:sp>
      <p:sp>
        <p:nvSpPr>
          <p:cNvPr id="8" name="Oval 7"/>
          <p:cNvSpPr>
            <a:spLocks noChangeArrowheads="1"/>
          </p:cNvSpPr>
          <p:nvPr/>
        </p:nvSpPr>
        <p:spPr bwMode="auto">
          <a:xfrm>
            <a:off x="736600" y="2846614"/>
            <a:ext cx="5588000" cy="3173186"/>
          </a:xfrm>
          <a:prstGeom prst="ellipse">
            <a:avLst/>
          </a:prstGeom>
          <a:solidFill>
            <a:schemeClr val="accent1">
              <a:alpha val="18039"/>
            </a:schemeClr>
          </a:solidFill>
          <a:ln w="9525">
            <a:solidFill>
              <a:schemeClr val="tx1"/>
            </a:solidFill>
            <a:round/>
            <a:headEnd/>
            <a:tailEnd/>
          </a:ln>
        </p:spPr>
        <p:txBody>
          <a:bodyPr wrap="none" anchor="ctr"/>
          <a:lstStyle/>
          <a:p>
            <a:pPr algn="r"/>
            <a:r>
              <a:rPr lang="en-US"/>
              <a:t>Context-</a:t>
            </a:r>
            <a:br>
              <a:rPr lang="en-US"/>
            </a:br>
            <a:r>
              <a:rPr lang="en-US"/>
              <a:t>sensitive </a:t>
            </a:r>
            <a:br>
              <a:rPr lang="en-US"/>
            </a:br>
            <a:r>
              <a:rPr lang="en-US"/>
              <a:t>(LBA)</a:t>
            </a:r>
          </a:p>
        </p:txBody>
      </p:sp>
      <p:sp>
        <p:nvSpPr>
          <p:cNvPr id="9" name="Oval 9"/>
          <p:cNvSpPr>
            <a:spLocks noChangeArrowheads="1"/>
          </p:cNvSpPr>
          <p:nvPr/>
        </p:nvSpPr>
        <p:spPr bwMode="auto">
          <a:xfrm>
            <a:off x="457200" y="2590800"/>
            <a:ext cx="8686800" cy="4038600"/>
          </a:xfrm>
          <a:prstGeom prst="ellipse">
            <a:avLst/>
          </a:prstGeom>
          <a:solidFill>
            <a:schemeClr val="accent1">
              <a:alpha val="21960"/>
            </a:schemeClr>
          </a:solidFill>
          <a:ln w="9525">
            <a:solidFill>
              <a:schemeClr val="tx1"/>
            </a:solidFill>
            <a:round/>
            <a:headEnd/>
            <a:tailEnd/>
          </a:ln>
        </p:spPr>
        <p:txBody>
          <a:bodyPr wrap="none" anchor="ctr"/>
          <a:lstStyle/>
          <a:p>
            <a:pPr algn="r"/>
            <a:r>
              <a:rPr lang="en-US" dirty="0"/>
              <a:t>Recursively-</a:t>
            </a:r>
            <a:br>
              <a:rPr lang="en-US" dirty="0"/>
            </a:br>
            <a:r>
              <a:rPr lang="en-US" dirty="0"/>
              <a:t>enumerable </a:t>
            </a:r>
            <a:br>
              <a:rPr lang="en-US" dirty="0"/>
            </a:br>
            <a:r>
              <a:rPr lang="en-US" dirty="0"/>
              <a:t>(TM)</a:t>
            </a:r>
          </a:p>
        </p:txBody>
      </p:sp>
      <p:sp>
        <p:nvSpPr>
          <p:cNvPr id="7170" name="Slide Number Placeholder 5"/>
          <p:cNvSpPr>
            <a:spLocks noGrp="1"/>
          </p:cNvSpPr>
          <p:nvPr>
            <p:ph type="sldNum" sz="quarter" idx="12"/>
          </p:nvPr>
        </p:nvSpPr>
        <p:spPr>
          <a:noFill/>
        </p:spPr>
        <p:txBody>
          <a:bodyPr/>
          <a:lstStyle/>
          <a:p>
            <a:fld id="{552543AA-5CF9-4053-8181-DE7D143E9856}" type="slidenum">
              <a:rPr lang="en-US" smtClean="0"/>
              <a:pPr/>
              <a:t>9</a:t>
            </a:fld>
            <a:endParaRPr lang="en-US"/>
          </a:p>
        </p:txBody>
      </p:sp>
      <p:sp>
        <p:nvSpPr>
          <p:cNvPr id="7171" name="Rectangle 2"/>
          <p:cNvSpPr>
            <a:spLocks noGrp="1" noChangeArrowheads="1"/>
          </p:cNvSpPr>
          <p:nvPr>
            <p:ph type="title"/>
          </p:nvPr>
        </p:nvSpPr>
        <p:spPr/>
        <p:txBody>
          <a:bodyPr/>
          <a:lstStyle/>
          <a:p>
            <a:pPr rtl="0"/>
            <a:r>
              <a:rPr lang="en-US" dirty="0"/>
              <a:t>The Chomsky </a:t>
            </a:r>
            <a:r>
              <a:rPr lang="en-US" dirty="0" err="1"/>
              <a:t>Hierachy</a:t>
            </a:r>
            <a:endParaRPr lang="en-US" dirty="0"/>
          </a:p>
        </p:txBody>
      </p:sp>
      <p:sp>
        <p:nvSpPr>
          <p:cNvPr id="7172" name="Rectangle 3"/>
          <p:cNvSpPr>
            <a:spLocks noGrp="1" noChangeArrowheads="1"/>
          </p:cNvSpPr>
          <p:nvPr>
            <p:ph type="body" idx="1"/>
          </p:nvPr>
        </p:nvSpPr>
        <p:spPr>
          <a:xfrm>
            <a:off x="417672" y="1692276"/>
            <a:ext cx="8229600" cy="4525963"/>
          </a:xfrm>
        </p:spPr>
        <p:txBody>
          <a:bodyPr>
            <a:normAutofit/>
          </a:bodyPr>
          <a:lstStyle/>
          <a:p>
            <a:pPr algn="l" rtl="0">
              <a:buFontTx/>
              <a:buChar char="•"/>
            </a:pPr>
            <a:r>
              <a:rPr lang="en-US" sz="2200" dirty="0"/>
              <a:t> A containment hierarchy of classes of formal languages</a:t>
            </a:r>
          </a:p>
        </p:txBody>
      </p:sp>
      <p:pic>
        <p:nvPicPr>
          <p:cNvPr id="5" name="Picture 13"/>
          <p:cNvPicPr>
            <a:picLocks noChangeAspect="1" noChangeArrowheads="1"/>
          </p:cNvPicPr>
          <p:nvPr/>
        </p:nvPicPr>
        <p:blipFill>
          <a:blip r:embed="rId3" cstate="print"/>
          <a:srcRect/>
          <a:stretch>
            <a:fillRect/>
          </a:stretch>
        </p:blipFill>
        <p:spPr bwMode="auto">
          <a:xfrm>
            <a:off x="7162800" y="94152"/>
            <a:ext cx="1300163" cy="1600200"/>
          </a:xfrm>
          <a:prstGeom prst="rect">
            <a:avLst/>
          </a:prstGeom>
          <a:noFill/>
          <a:ln w="9525">
            <a:noFill/>
            <a:miter lim="800000"/>
            <a:headEnd/>
            <a:tailEnd/>
          </a:ln>
        </p:spPr>
      </p:pic>
      <p:sp>
        <p:nvSpPr>
          <p:cNvPr id="6" name="Oval 3"/>
          <p:cNvSpPr>
            <a:spLocks noChangeArrowheads="1"/>
          </p:cNvSpPr>
          <p:nvPr/>
        </p:nvSpPr>
        <p:spPr bwMode="auto">
          <a:xfrm>
            <a:off x="1295400" y="3438525"/>
            <a:ext cx="1074615" cy="1514475"/>
          </a:xfrm>
          <a:prstGeom prst="ellipse">
            <a:avLst/>
          </a:prstGeom>
          <a:solidFill>
            <a:schemeClr val="accent1"/>
          </a:solidFill>
          <a:ln w="9525">
            <a:solidFill>
              <a:schemeClr val="tx1"/>
            </a:solidFill>
            <a:round/>
            <a:headEnd/>
            <a:tailEnd/>
          </a:ln>
        </p:spPr>
        <p:txBody>
          <a:bodyPr wrap="none" anchor="ctr"/>
          <a:lstStyle/>
          <a:p>
            <a:pPr algn="ctr"/>
            <a:r>
              <a:rPr lang="en-US" sz="1800"/>
              <a:t>Regular</a:t>
            </a:r>
          </a:p>
          <a:p>
            <a:pPr algn="ctr"/>
            <a:r>
              <a:rPr lang="en-US" sz="1800"/>
              <a:t>(DFA)</a:t>
            </a:r>
          </a:p>
        </p:txBody>
      </p:sp>
      <p:cxnSp>
        <p:nvCxnSpPr>
          <p:cNvPr id="10" name="Straight Arrow Connector 10"/>
          <p:cNvCxnSpPr>
            <a:cxnSpLocks noChangeShapeType="1"/>
          </p:cNvCxnSpPr>
          <p:nvPr/>
        </p:nvCxnSpPr>
        <p:spPr bwMode="auto">
          <a:xfrm flipV="1">
            <a:off x="685800" y="4495800"/>
            <a:ext cx="1092200" cy="121920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2272790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10958</TotalTime>
  <Words>1555</Words>
  <Application>Microsoft Office PowerPoint</Application>
  <PresentationFormat>On-screen Show (4:3)</PresentationFormat>
  <Paragraphs>276</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Lucida Grande</vt:lpstr>
      <vt:lpstr>Lucida Sans Unicode</vt:lpstr>
      <vt:lpstr>Tahoma</vt:lpstr>
      <vt:lpstr>Verdana</vt:lpstr>
      <vt:lpstr>Wingdings</vt:lpstr>
      <vt:lpstr>Wingdings 2</vt:lpstr>
      <vt:lpstr>Wingdings 3</vt:lpstr>
      <vt:lpstr>Concourse</vt:lpstr>
      <vt:lpstr>Chapter 2</vt:lpstr>
      <vt:lpstr>Finite Automaton (FA)</vt:lpstr>
      <vt:lpstr>What is a Finite Automaton?</vt:lpstr>
      <vt:lpstr>Representing FA</vt:lpstr>
      <vt:lpstr>Example: Recognizing Strings Ending in “ing”</vt:lpstr>
      <vt:lpstr>Deterministic Finite Automata (DFA)</vt:lpstr>
      <vt:lpstr>Deterministic Finite Automata (DFA)</vt:lpstr>
      <vt:lpstr>Regular Languages</vt:lpstr>
      <vt:lpstr>The Chomsky Hierachy</vt:lpstr>
      <vt:lpstr>How a DFA processing a string</vt:lpstr>
      <vt:lpstr>Example #1</vt:lpstr>
      <vt:lpstr>PowerPoint Presentation</vt:lpstr>
      <vt:lpstr>PowerPoint Presentation</vt:lpstr>
      <vt:lpstr>DFA for strings containing 01</vt:lpstr>
      <vt:lpstr>Example #2  </vt:lpstr>
      <vt:lpstr>Proof Example #2  </vt:lpstr>
      <vt:lpstr>Proof Example #2  </vt:lpstr>
      <vt:lpstr>Proof Example #2  </vt:lpstr>
      <vt:lpstr>Example #3</vt:lpstr>
      <vt:lpstr>DFA for strings with no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Theory course</dc:title>
  <dc:creator>mohd</dc:creator>
  <cp:lastModifiedBy>basem o. alijla</cp:lastModifiedBy>
  <cp:revision>244</cp:revision>
  <dcterms:created xsi:type="dcterms:W3CDTF">2015-02-28T08:06:15Z</dcterms:created>
  <dcterms:modified xsi:type="dcterms:W3CDTF">2021-03-11T15:24:06Z</dcterms:modified>
</cp:coreProperties>
</file>