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59" r:id="rId2"/>
    <p:sldId id="329" r:id="rId3"/>
    <p:sldId id="330" r:id="rId4"/>
    <p:sldId id="278" r:id="rId5"/>
    <p:sldId id="279" r:id="rId6"/>
    <p:sldId id="315" r:id="rId7"/>
    <p:sldId id="287" r:id="rId8"/>
    <p:sldId id="288" r:id="rId9"/>
    <p:sldId id="285" r:id="rId10"/>
    <p:sldId id="286" r:id="rId11"/>
    <p:sldId id="289" r:id="rId12"/>
    <p:sldId id="290" r:id="rId13"/>
    <p:sldId id="291" r:id="rId14"/>
    <p:sldId id="292" r:id="rId15"/>
    <p:sldId id="296" r:id="rId16"/>
    <p:sldId id="295" r:id="rId17"/>
    <p:sldId id="297" r:id="rId18"/>
    <p:sldId id="298" r:id="rId19"/>
    <p:sldId id="299" r:id="rId20"/>
    <p:sldId id="300" r:id="rId21"/>
    <p:sldId id="301" r:id="rId22"/>
    <p:sldId id="306" r:id="rId23"/>
    <p:sldId id="307" r:id="rId24"/>
    <p:sldId id="302" r:id="rId25"/>
    <p:sldId id="303" r:id="rId26"/>
    <p:sldId id="305" r:id="rId27"/>
    <p:sldId id="336" r:id="rId28"/>
    <p:sldId id="310" r:id="rId29"/>
    <p:sldId id="311" r:id="rId30"/>
    <p:sldId id="337" r:id="rId3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55" autoAdjust="0"/>
    <p:restoredTop sz="94660"/>
  </p:normalViewPr>
  <p:slideViewPr>
    <p:cSldViewPr>
      <p:cViewPr varScale="1">
        <p:scale>
          <a:sx n="65" d="100"/>
          <a:sy n="65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19/07/1443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705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19/07/1443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0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8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D0243A-3062-49E8-8E71-2F1116995AF4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81E-CB0D-4FB9-9123-7BA3E78FB236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F1A-AC28-4400-9E34-C8C50B40BB56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6654-2011-433B-A03B-867DCE6BEF1A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10B1-AA36-421E-B3B8-93059B211DC7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766B-9900-46BC-B663-CF44F3DAFDEA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A38E-419C-4161-8BBB-DCA13620BAC8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726-8B95-4D83-8311-241F9B149C38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A146-72EB-43C2-8644-7D97DD7911B4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8FCCCF6-C911-4CA2-94F1-B228CF332783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0B5A7-255E-4C72-B3FF-7CFB24B71F97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91CD3E-E305-4846-A236-E725A61BABC7}" type="datetime1">
              <a:rPr lang="ar-SA" smtClean="0"/>
              <a:pPr/>
              <a:t>19/07/1443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dirty="0"/>
              <a:t>Chapter 2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endParaRPr lang="en-US" b="1" dirty="0"/>
          </a:p>
          <a:p>
            <a:pPr algn="ctr" rtl="0"/>
            <a:r>
              <a:rPr lang="en-US" b="1" dirty="0"/>
              <a:t>Finite Automata</a:t>
            </a:r>
            <a:endParaRPr lang="ar-S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1156" y="1371600"/>
            <a:ext cx="7793037" cy="1143000"/>
          </a:xfrm>
        </p:spPr>
        <p:txBody>
          <a:bodyPr>
            <a:normAutofit/>
          </a:bodyPr>
          <a:lstStyle/>
          <a:p>
            <a:pPr marL="365760" indent="-256032" rt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 the FA that accept all words over the alphabet Σ ={a, b}, including the word  ∊ ( ^  )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495800" y="3590925"/>
            <a:ext cx="695326" cy="1209675"/>
            <a:chOff x="4495800" y="2524125"/>
            <a:chExt cx="695326" cy="1209675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572000" y="3200400"/>
              <a:ext cx="457200" cy="457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ar-EG" dirty="0"/>
                <a:t>-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495800" y="3124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4659313" y="2524125"/>
              <a:ext cx="5318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 dirty="0" err="1"/>
                <a:t>a,b</a:t>
              </a:r>
              <a:endParaRPr lang="en-US" altLang="ar-EG" dirty="0"/>
            </a:p>
          </p:txBody>
        </p:sp>
        <p:cxnSp>
          <p:nvCxnSpPr>
            <p:cNvPr id="25" name="AutoShape 20"/>
            <p:cNvCxnSpPr>
              <a:cxnSpLocks noChangeShapeType="1"/>
            </p:cNvCxnSpPr>
            <p:nvPr/>
          </p:nvCxnSpPr>
          <p:spPr bwMode="auto">
            <a:xfrm rot="16200000" flipH="1" flipV="1">
              <a:off x="4843463" y="2994025"/>
              <a:ext cx="1588" cy="323850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#6</a:t>
            </a:r>
          </a:p>
        </p:txBody>
      </p:sp>
    </p:spTree>
    <p:extLst>
      <p:ext uri="{BB962C8B-B14F-4D97-AF65-F5344CB8AC3E}">
        <p14:creationId xmlns:p14="http://schemas.microsoft.com/office/powerpoint/2010/main" val="2155505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  <a:endParaRPr lang="ar-S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4200" dirty="0"/>
              <a:t>Build a machine (i.e., finite automaton) that accepts all the words with an even number of letters over the alphabet Σ ={a, b} .</a:t>
            </a:r>
            <a:r>
              <a:rPr lang="en-US" dirty="0"/>
              <a:t>			</a:t>
            </a:r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#7</a:t>
            </a:r>
          </a:p>
        </p:txBody>
      </p:sp>
      <p:sp>
        <p:nvSpPr>
          <p:cNvPr id="8" name="Oval 7"/>
          <p:cNvSpPr/>
          <p:nvPr/>
        </p:nvSpPr>
        <p:spPr>
          <a:xfrm>
            <a:off x="3886200" y="4114800"/>
            <a:ext cx="838200" cy="914400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2DB02B-D302-4D35-A373-DB4AE8DD3B2D}"/>
              </a:ext>
            </a:extLst>
          </p:cNvPr>
          <p:cNvGrpSpPr/>
          <p:nvPr/>
        </p:nvGrpSpPr>
        <p:grpSpPr>
          <a:xfrm>
            <a:off x="4305300" y="3559643"/>
            <a:ext cx="2476500" cy="1393357"/>
            <a:chOff x="4305300" y="3559643"/>
            <a:chExt cx="2476500" cy="1393357"/>
          </a:xfrm>
        </p:grpSpPr>
        <p:sp>
          <p:nvSpPr>
            <p:cNvPr id="9" name="Oval 8"/>
            <p:cNvSpPr/>
            <p:nvPr/>
          </p:nvSpPr>
          <p:spPr>
            <a:xfrm>
              <a:off x="5867400" y="4286853"/>
              <a:ext cx="914400" cy="666147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urved Connector 20"/>
            <p:cNvCxnSpPr>
              <a:stCxn id="8" idx="0"/>
              <a:endCxn id="9" idx="0"/>
            </p:cNvCxnSpPr>
            <p:nvPr/>
          </p:nvCxnSpPr>
          <p:spPr>
            <a:xfrm rot="16200000" flipH="1">
              <a:off x="5228923" y="3191176"/>
              <a:ext cx="172053" cy="2019300"/>
            </a:xfrm>
            <a:prstGeom prst="curvedConnector3">
              <a:avLst>
                <a:gd name="adj1" fmla="val -132866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75418" y="3559643"/>
              <a:ext cx="67999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a , b</a:t>
              </a:r>
              <a:endParaRPr lang="ar-SA" i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16EEAC-AC4B-4024-B5A8-B02E75085F8C}"/>
              </a:ext>
            </a:extLst>
          </p:cNvPr>
          <p:cNvGrpSpPr/>
          <p:nvPr/>
        </p:nvGrpSpPr>
        <p:grpSpPr>
          <a:xfrm>
            <a:off x="4305300" y="4953000"/>
            <a:ext cx="2019300" cy="718352"/>
            <a:chOff x="4305300" y="4953000"/>
            <a:chExt cx="2019300" cy="718352"/>
          </a:xfrm>
        </p:grpSpPr>
        <p:cxnSp>
          <p:nvCxnSpPr>
            <p:cNvPr id="18" name="Curved Connector 17"/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5276850" y="3981450"/>
              <a:ext cx="76200" cy="2019300"/>
            </a:xfrm>
            <a:prstGeom prst="curvedConnector3">
              <a:avLst>
                <a:gd name="adj1" fmla="val 40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974952" y="5302020"/>
              <a:ext cx="67999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a , b</a:t>
              </a:r>
              <a:endParaRPr lang="ar-SA" i="1" dirty="0"/>
            </a:p>
          </p:txBody>
        </p:sp>
      </p:grp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3962400" y="4226709"/>
            <a:ext cx="647700" cy="69058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361784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endParaRPr lang="ar-S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Build a machine (i.e., finite automaton) that accepts all the words starts with a over the alphabet  Σ ={a, b} </a:t>
            </a:r>
            <a:r>
              <a:rPr lang="en-US" dirty="0"/>
              <a:t>			</a:t>
            </a:r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41515" y="2802395"/>
            <a:ext cx="14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ar-EG" i="1" dirty="0">
                <a:solidFill>
                  <a:srgbClr val="FF0066"/>
                </a:solidFill>
              </a:rPr>
              <a:t>dead state</a:t>
            </a:r>
            <a:endParaRPr lang="en-US" altLang="ar-EG" dirty="0"/>
          </a:p>
        </p:txBody>
      </p:sp>
      <p:grpSp>
        <p:nvGrpSpPr>
          <p:cNvPr id="7" name="Group 115">
            <a:extLst>
              <a:ext uri="{FF2B5EF4-FFF2-40B4-BE49-F238E27FC236}">
                <a16:creationId xmlns:a16="http://schemas.microsoft.com/office/drawing/2014/main" id="{D81A5793-769D-423B-8574-F2BEBFF1882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95940"/>
            <a:ext cx="1736566" cy="894600"/>
            <a:chOff x="685" y="2448"/>
            <a:chExt cx="803" cy="309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97650959-189E-4971-9EEE-BA67E63B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FC05FA00-6E20-4120-879A-2CD4930D6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C77C90EA-8D35-41C8-98D6-AA6270B1F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" y="2469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7E03B4-38BE-430E-A2AF-C382EABDBC48}"/>
              </a:ext>
            </a:extLst>
          </p:cNvPr>
          <p:cNvGrpSpPr/>
          <p:nvPr/>
        </p:nvGrpSpPr>
        <p:grpSpPr>
          <a:xfrm>
            <a:off x="4708053" y="3198793"/>
            <a:ext cx="1394875" cy="1320184"/>
            <a:chOff x="4708053" y="3198793"/>
            <a:chExt cx="1394875" cy="1320184"/>
          </a:xfrm>
        </p:grpSpPr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F37F375A-8E67-464D-B0D1-E366F68EF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8053" y="3615693"/>
              <a:ext cx="772047" cy="903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9E495579-137D-4476-9CCE-30565F9FB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100" y="3198793"/>
              <a:ext cx="622828" cy="833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DA177B21-CC4B-4EF3-BAE8-0F974FFE6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3023" y="3867025"/>
              <a:ext cx="3305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21" name="Group 28">
            <a:extLst>
              <a:ext uri="{FF2B5EF4-FFF2-40B4-BE49-F238E27FC236}">
                <a16:creationId xmlns:a16="http://schemas.microsoft.com/office/drawing/2014/main" id="{2FBDA713-83AA-48E6-BF4F-67EE4A7206EF}"/>
              </a:ext>
            </a:extLst>
          </p:cNvPr>
          <p:cNvGrpSpPr>
            <a:grpSpLocks/>
          </p:cNvGrpSpPr>
          <p:nvPr/>
        </p:nvGrpSpPr>
        <p:grpSpPr bwMode="auto">
          <a:xfrm>
            <a:off x="5528257" y="4527181"/>
            <a:ext cx="951544" cy="883019"/>
            <a:chOff x="2970" y="2118"/>
            <a:chExt cx="440" cy="305"/>
          </a:xfrm>
        </p:grpSpPr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A13AF1-B8E8-432F-BE24-82773DB16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FB88B5E4-6219-4E3E-919A-3F6792EA8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118"/>
              <a:ext cx="24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a,b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F1D0D-46CC-4BA4-ADCF-3CD84E9E6D54}"/>
              </a:ext>
            </a:extLst>
          </p:cNvPr>
          <p:cNvGrpSpPr/>
          <p:nvPr/>
        </p:nvGrpSpPr>
        <p:grpSpPr>
          <a:xfrm>
            <a:off x="4532084" y="5175630"/>
            <a:ext cx="1743935" cy="1294131"/>
            <a:chOff x="4532084" y="5175630"/>
            <a:chExt cx="1743935" cy="1294131"/>
          </a:xfrm>
        </p:grpSpPr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CF8D45E7-EE10-45B8-A271-9EE94C6B7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084" y="549699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69C4DB1F-3DC3-47B7-BF73-36167DCB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229" y="5496991"/>
              <a:ext cx="622828" cy="8338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F8EC0C1-F7E9-44AD-94F5-B7A0057D9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263" y="5175630"/>
              <a:ext cx="800161" cy="738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CB91FAD-FD96-416D-A559-B6D40A5A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580" y="5358025"/>
              <a:ext cx="830439" cy="1111736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E5F602-2865-45FD-8970-A62FAFC09D21}"/>
              </a:ext>
            </a:extLst>
          </p:cNvPr>
          <p:cNvGrpSpPr/>
          <p:nvPr/>
        </p:nvGrpSpPr>
        <p:grpSpPr>
          <a:xfrm>
            <a:off x="5702340" y="2604162"/>
            <a:ext cx="839236" cy="1011531"/>
            <a:chOff x="5702340" y="2604162"/>
            <a:chExt cx="839236" cy="1011531"/>
          </a:xfrm>
        </p:grpSpPr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7F2CCC3-58BE-48A7-96F7-01794B195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340" y="2604162"/>
              <a:ext cx="8392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a, b</a:t>
              </a:r>
            </a:p>
          </p:txBody>
        </p:sp>
        <p:cxnSp>
          <p:nvCxnSpPr>
            <p:cNvPr id="31" name="Curved Connector 11">
              <a:extLst>
                <a:ext uri="{FF2B5EF4-FFF2-40B4-BE49-F238E27FC236}">
                  <a16:creationId xmlns:a16="http://schemas.microsoft.com/office/drawing/2014/main" id="{4F78996A-BDDC-4B8B-81B5-EABFF2BF84A9}"/>
                </a:ext>
              </a:extLst>
            </p:cNvPr>
            <p:cNvCxnSpPr>
              <a:cxnSpLocks/>
              <a:stCxn id="15" idx="0"/>
              <a:endCxn id="15" idx="6"/>
            </p:cNvCxnSpPr>
            <p:nvPr/>
          </p:nvCxnSpPr>
          <p:spPr>
            <a:xfrm rot="16200000" flipH="1">
              <a:off x="5738771" y="3251536"/>
              <a:ext cx="416900" cy="311414"/>
            </a:xfrm>
            <a:prstGeom prst="curvedConnector4">
              <a:avLst>
                <a:gd name="adj1" fmla="val -54833"/>
                <a:gd name="adj2" fmla="val 1734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3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endParaRPr lang="ar-S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			</a:t>
            </a:r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#8 cont.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BDD0D4-5E23-4D1B-ADE8-EB7AB48BCD8E}"/>
              </a:ext>
            </a:extLst>
          </p:cNvPr>
          <p:cNvSpPr/>
          <p:nvPr/>
        </p:nvSpPr>
        <p:spPr>
          <a:xfrm>
            <a:off x="3527115" y="1874633"/>
            <a:ext cx="14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ar-EG" i="1" dirty="0">
                <a:solidFill>
                  <a:srgbClr val="FF0066"/>
                </a:solidFill>
              </a:rPr>
              <a:t>dead state</a:t>
            </a:r>
            <a:endParaRPr lang="en-US" altLang="ar-EG" dirty="0"/>
          </a:p>
        </p:txBody>
      </p:sp>
      <p:grpSp>
        <p:nvGrpSpPr>
          <p:cNvPr id="10" name="Group 115">
            <a:extLst>
              <a:ext uri="{FF2B5EF4-FFF2-40B4-BE49-F238E27FC236}">
                <a16:creationId xmlns:a16="http://schemas.microsoft.com/office/drawing/2014/main" id="{2273FC96-8A91-4B39-AF8B-4F42423C88C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468178"/>
            <a:ext cx="1736566" cy="894600"/>
            <a:chOff x="685" y="2448"/>
            <a:chExt cx="803" cy="309"/>
          </a:xfrm>
        </p:grpSpPr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4ACFDB02-B431-417B-B387-34BA0798D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4AA09603-166D-44C2-9263-940CCCAB8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0C95A77E-80CC-43BA-9CFA-9715165C3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" y="2469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5F81C-222C-4129-ACDF-EE6F7CDFDCA3}"/>
              </a:ext>
            </a:extLst>
          </p:cNvPr>
          <p:cNvGrpSpPr/>
          <p:nvPr/>
        </p:nvGrpSpPr>
        <p:grpSpPr>
          <a:xfrm>
            <a:off x="3793653" y="2271031"/>
            <a:ext cx="1394875" cy="1320184"/>
            <a:chOff x="4708053" y="3198793"/>
            <a:chExt cx="1394875" cy="1320184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4CE0FDAE-52BF-41E5-A83A-4C022E201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8053" y="3615693"/>
              <a:ext cx="772047" cy="903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A7CFE45C-6938-4330-ABC9-0A67682D4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100" y="3198793"/>
              <a:ext cx="622828" cy="833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8CF4C26C-0087-448A-AE74-B48EF0084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3023" y="3867025"/>
              <a:ext cx="3305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9" name="Group 28">
            <a:extLst>
              <a:ext uri="{FF2B5EF4-FFF2-40B4-BE49-F238E27FC236}">
                <a16:creationId xmlns:a16="http://schemas.microsoft.com/office/drawing/2014/main" id="{52596E39-ACF7-4556-B1C8-A0C2C8FAC175}"/>
              </a:ext>
            </a:extLst>
          </p:cNvPr>
          <p:cNvGrpSpPr>
            <a:grpSpLocks/>
          </p:cNvGrpSpPr>
          <p:nvPr/>
        </p:nvGrpSpPr>
        <p:grpSpPr bwMode="auto">
          <a:xfrm>
            <a:off x="6142111" y="3616856"/>
            <a:ext cx="951544" cy="883019"/>
            <a:chOff x="2970" y="2118"/>
            <a:chExt cx="440" cy="305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9A151C8-7293-4A67-8241-28E041EEA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62B3AAEE-C0C9-49CF-997E-5F987A1D2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118"/>
              <a:ext cx="24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a,b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43DF73-44C5-49FB-BFB4-0379BCA83A9F}"/>
              </a:ext>
            </a:extLst>
          </p:cNvPr>
          <p:cNvGrpSpPr/>
          <p:nvPr/>
        </p:nvGrpSpPr>
        <p:grpSpPr>
          <a:xfrm>
            <a:off x="4787940" y="1676400"/>
            <a:ext cx="839236" cy="1011531"/>
            <a:chOff x="5702340" y="2604162"/>
            <a:chExt cx="839236" cy="1011531"/>
          </a:xfrm>
        </p:grpSpPr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D1FAEB2-29B3-4882-960F-DC7E33F86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340" y="2604162"/>
              <a:ext cx="8392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a, b</a:t>
              </a:r>
            </a:p>
          </p:txBody>
        </p:sp>
        <p:cxnSp>
          <p:nvCxnSpPr>
            <p:cNvPr id="29" name="Curved Connector 11">
              <a:extLst>
                <a:ext uri="{FF2B5EF4-FFF2-40B4-BE49-F238E27FC236}">
                  <a16:creationId xmlns:a16="http://schemas.microsoft.com/office/drawing/2014/main" id="{71C30D4A-286A-4E36-844F-78C55E597B9F}"/>
                </a:ext>
              </a:extLst>
            </p:cNvPr>
            <p:cNvCxnSpPr>
              <a:cxnSpLocks/>
              <a:stCxn id="17" idx="0"/>
              <a:endCxn id="17" idx="6"/>
            </p:cNvCxnSpPr>
            <p:nvPr/>
          </p:nvCxnSpPr>
          <p:spPr>
            <a:xfrm rot="16200000" flipH="1">
              <a:off x="5662571" y="3251536"/>
              <a:ext cx="416900" cy="311414"/>
            </a:xfrm>
            <a:prstGeom prst="curvedConnector4">
              <a:avLst>
                <a:gd name="adj1" fmla="val -54833"/>
                <a:gd name="adj2" fmla="val 1734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73EC03-0EB0-4F8F-B500-1B108D1C09F3}"/>
              </a:ext>
            </a:extLst>
          </p:cNvPr>
          <p:cNvGrpSpPr/>
          <p:nvPr/>
        </p:nvGrpSpPr>
        <p:grpSpPr>
          <a:xfrm>
            <a:off x="5259479" y="4498954"/>
            <a:ext cx="1590760" cy="1111736"/>
            <a:chOff x="6173879" y="5426716"/>
            <a:chExt cx="1590760" cy="1111736"/>
          </a:xfrm>
        </p:grpSpPr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668B1F1F-1791-4105-B5E8-857C31E8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5426716"/>
              <a:ext cx="830439" cy="1111736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CAF317-8447-4D00-93BB-26355A020F29}"/>
                </a:ext>
              </a:extLst>
            </p:cNvPr>
            <p:cNvGrpSpPr/>
            <p:nvPr/>
          </p:nvGrpSpPr>
          <p:grpSpPr>
            <a:xfrm>
              <a:off x="6173879" y="5544760"/>
              <a:ext cx="1505460" cy="833800"/>
              <a:chOff x="4597468" y="3198793"/>
              <a:chExt cx="1505460" cy="833800"/>
            </a:xfrm>
          </p:grpSpPr>
          <p:sp>
            <p:nvSpPr>
              <p:cNvPr id="31" name="Line 8">
                <a:extLst>
                  <a:ext uri="{FF2B5EF4-FFF2-40B4-BE49-F238E27FC236}">
                    <a16:creationId xmlns:a16="http://schemas.microsoft.com/office/drawing/2014/main" id="{435FE7E5-6595-4A91-B710-3E520ED75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7468" y="3563919"/>
                <a:ext cx="760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Oval 9">
                <a:extLst>
                  <a:ext uri="{FF2B5EF4-FFF2-40B4-BE49-F238E27FC236}">
                    <a16:creationId xmlns:a16="http://schemas.microsoft.com/office/drawing/2014/main" id="{E75F65A8-AA88-400E-91D7-9D40CF552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100" y="3198793"/>
                <a:ext cx="622828" cy="833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q</a:t>
                </a:r>
                <a:r>
                  <a:rPr lang="en-US" baseline="-25000" dirty="0"/>
                  <a:t>3</a:t>
                </a:r>
              </a:p>
            </p:txBody>
          </p:sp>
          <p:sp>
            <p:nvSpPr>
              <p:cNvPr id="33" name="Text Box 10">
                <a:extLst>
                  <a:ext uri="{FF2B5EF4-FFF2-40B4-BE49-F238E27FC236}">
                    <a16:creationId xmlns:a16="http://schemas.microsoft.com/office/drawing/2014/main" id="{658B9A0B-2F68-4E79-9318-00E071531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7901" y="3615693"/>
                <a:ext cx="53251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a,b</a:t>
                </a:r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912E5AD-FA4F-4CE2-BE8B-C93AAD8E4B18}"/>
              </a:ext>
            </a:extLst>
          </p:cNvPr>
          <p:cNvGrpSpPr/>
          <p:nvPr/>
        </p:nvGrpSpPr>
        <p:grpSpPr>
          <a:xfrm>
            <a:off x="3722863" y="4247869"/>
            <a:ext cx="1630599" cy="1290123"/>
            <a:chOff x="3722863" y="4247869"/>
            <a:chExt cx="1630599" cy="12901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932E2B-EFE0-451A-B522-B1C4DC721687}"/>
                </a:ext>
              </a:extLst>
            </p:cNvPr>
            <p:cNvGrpSpPr/>
            <p:nvPr/>
          </p:nvGrpSpPr>
          <p:grpSpPr>
            <a:xfrm>
              <a:off x="3722863" y="4247869"/>
              <a:ext cx="1526794" cy="1155161"/>
              <a:chOff x="4637263" y="5175631"/>
              <a:chExt cx="1526794" cy="1155161"/>
            </a:xfrm>
          </p:grpSpPr>
          <p:sp>
            <p:nvSpPr>
              <p:cNvPr id="23" name="Text Box 12">
                <a:extLst>
                  <a:ext uri="{FF2B5EF4-FFF2-40B4-BE49-F238E27FC236}">
                    <a16:creationId xmlns:a16="http://schemas.microsoft.com/office/drawing/2014/main" id="{8C7CD33A-22F9-48FF-B7E5-E1297CD5A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1170" y="5496991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4" name="Oval 13">
                <a:extLst>
                  <a:ext uri="{FF2B5EF4-FFF2-40B4-BE49-F238E27FC236}">
                    <a16:creationId xmlns:a16="http://schemas.microsoft.com/office/drawing/2014/main" id="{6CD0A486-2436-47C6-9801-840383D15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1229" y="5496991"/>
                <a:ext cx="622828" cy="83380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F5CDD743-B910-4130-B5A1-EF8958E73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7263" y="5175631"/>
                <a:ext cx="917446" cy="6906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4" name="Oval 23">
              <a:extLst>
                <a:ext uri="{FF2B5EF4-FFF2-40B4-BE49-F238E27FC236}">
                  <a16:creationId xmlns:a16="http://schemas.microsoft.com/office/drawing/2014/main" id="{7C1878B5-C2F8-4123-BA67-07713B6C8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023" y="4426256"/>
              <a:ext cx="830439" cy="1111736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endParaRPr lang="ar-S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			</a:t>
            </a:r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#8 cont.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2180807"/>
            <a:ext cx="4953000" cy="255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267200" y="2553136"/>
            <a:ext cx="14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ar-EG" i="1" dirty="0">
                <a:solidFill>
                  <a:srgbClr val="FF0066"/>
                </a:solidFill>
              </a:rPr>
              <a:t>dead state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139833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3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Build a FA for a language over the alphabet Σ ={a, b} accepts strings that starts with a or b and the third letter is b:</a:t>
            </a:r>
          </a:p>
          <a:p>
            <a:pPr algn="ctr" rtl="0">
              <a:buNone/>
            </a:pPr>
            <a:endParaRPr lang="en-US" sz="2000" b="1" dirty="0"/>
          </a:p>
          <a:p>
            <a:pPr algn="ctr" rtl="0">
              <a:buNone/>
            </a:pPr>
            <a:endParaRPr lang="pt-B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endParaRPr lang="ar-S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3748" y="2514600"/>
            <a:ext cx="400700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2819400"/>
            <a:ext cx="14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ar-EG" i="1" dirty="0">
                <a:solidFill>
                  <a:srgbClr val="FF0066"/>
                </a:solidFill>
              </a:rPr>
              <a:t>dead state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37870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Let us consider a very specialized FA, one that over the alphabet Σ ={a, b} and  accepts only the word baa?</a:t>
            </a:r>
          </a:p>
          <a:p>
            <a:pPr algn="just" rtl="0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endParaRPr lang="ar-S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423" y="2895600"/>
            <a:ext cx="5545954" cy="250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4876800"/>
            <a:ext cx="14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ar-EG" i="1" dirty="0">
                <a:solidFill>
                  <a:srgbClr val="FF0066"/>
                </a:solidFill>
              </a:rPr>
              <a:t>dead state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33739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300" dirty="0"/>
              <a:t>Build a FA that accepts exactly the two strings </a:t>
            </a:r>
            <a:r>
              <a:rPr lang="en-US" sz="2300" i="1" dirty="0"/>
              <a:t>baa or ab.</a:t>
            </a:r>
          </a:p>
          <a:p>
            <a:pPr algn="l" rtl="0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endParaRPr lang="ar-SA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971800"/>
            <a:ext cx="560543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#11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4583668"/>
            <a:ext cx="14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ar-EG" i="1" dirty="0">
                <a:solidFill>
                  <a:srgbClr val="FF0066"/>
                </a:solidFill>
              </a:rPr>
              <a:t>dead state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363933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2300" dirty="0"/>
              <a:t>The following FA accepts only the word ∊</a:t>
            </a:r>
            <a:endParaRPr lang="ar-SA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  <a:endParaRPr lang="ar-SA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951829"/>
            <a:ext cx="4322618" cy="158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#12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0575" y="4536789"/>
            <a:ext cx="14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ar-EG" i="1" dirty="0">
                <a:solidFill>
                  <a:srgbClr val="FF0066"/>
                </a:solidFill>
              </a:rPr>
              <a:t>dead state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39915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/>
              <a:t>Build a FA for the strings </a:t>
            </a:r>
            <a:r>
              <a:rPr lang="en-US" sz="2800" dirty="0"/>
              <a:t>over the alphabet Σ ={</a:t>
            </a:r>
            <a:r>
              <a:rPr lang="en-US" sz="2800" i="1" dirty="0"/>
              <a:t>a,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}</a:t>
            </a:r>
            <a:r>
              <a:rPr lang="en-US" dirty="0"/>
              <a:t> and ends with a</a:t>
            </a:r>
          </a:p>
          <a:p>
            <a:pPr algn="just" rtl="0"/>
            <a:endParaRPr lang="en-US" dirty="0"/>
          </a:p>
          <a:p>
            <a:pPr algn="l" rtl="0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30</a:t>
            </a:r>
            <a:endParaRPr lang="ar-S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95600"/>
            <a:ext cx="4343400" cy="209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#13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6047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2855-4F8B-4CCD-8D7C-335901D3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Proof Example #3 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14261-2FB5-4E98-8628-5BC57F0D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E058-F757-4588-BC2F-782E0DD4CF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E0AE4677-DBEF-434E-A547-5EA5BD9C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86" y="1719950"/>
            <a:ext cx="7964085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en-US" sz="2200" dirty="0"/>
              <a:t> is the set of words accepted by </a:t>
            </a:r>
          </a:p>
          <a:p>
            <a:pPr algn="l" rtl="0"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 algn="l" rtl="0"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 algn="l" rtl="0"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 algn="l" rtl="0"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 is the set of words that has no consecutive 1’s</a:t>
            </a:r>
          </a:p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To say that S = T we must proof that :</a:t>
            </a:r>
          </a:p>
          <a:p>
            <a:pPr marL="1165225" indent="-457200" algn="l" rtl="0">
              <a:spcBef>
                <a:spcPct val="50000"/>
              </a:spcBef>
              <a:buFont typeface="+mj-lt"/>
              <a:buAutoNum type="arabicPeriod"/>
            </a:pPr>
            <a:r>
              <a:rPr lang="en-US" sz="2200" dirty="0"/>
              <a:t>If w is in S then w is in T </a:t>
            </a:r>
          </a:p>
          <a:p>
            <a:pPr marL="1165225" indent="-457200" algn="l" rtl="0">
              <a:spcBef>
                <a:spcPct val="50000"/>
              </a:spcBef>
              <a:buFont typeface="+mj-lt"/>
              <a:buAutoNum type="arabicPeriod"/>
            </a:pPr>
            <a:r>
              <a:rPr lang="en-US" sz="2200" dirty="0"/>
              <a:t>If w is in T the w is in 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920688-9D4D-42D3-99B8-A01FCCF6BC27}"/>
              </a:ext>
            </a:extLst>
          </p:cNvPr>
          <p:cNvGrpSpPr/>
          <p:nvPr/>
        </p:nvGrpSpPr>
        <p:grpSpPr>
          <a:xfrm>
            <a:off x="2362200" y="2551252"/>
            <a:ext cx="3616508" cy="1755496"/>
            <a:chOff x="5505426" y="724459"/>
            <a:chExt cx="3616508" cy="17554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245EA1-0027-46D3-8483-9BD906415337}"/>
                </a:ext>
              </a:extLst>
            </p:cNvPr>
            <p:cNvSpPr/>
            <p:nvPr/>
          </p:nvSpPr>
          <p:spPr>
            <a:xfrm>
              <a:off x="6958461" y="2110623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A421655-0AAA-48BA-A75C-9CAA1E74FF73}"/>
                </a:ext>
              </a:extLst>
            </p:cNvPr>
            <p:cNvGrpSpPr/>
            <p:nvPr/>
          </p:nvGrpSpPr>
          <p:grpSpPr>
            <a:xfrm>
              <a:off x="5505426" y="724459"/>
              <a:ext cx="3616508" cy="1256305"/>
              <a:chOff x="5498633" y="1491448"/>
              <a:chExt cx="3616508" cy="1256305"/>
            </a:xfrm>
          </p:grpSpPr>
          <p:grpSp>
            <p:nvGrpSpPr>
              <p:cNvPr id="8" name="Group 115">
                <a:extLst>
                  <a:ext uri="{FF2B5EF4-FFF2-40B4-BE49-F238E27FC236}">
                    <a16:creationId xmlns:a16="http://schemas.microsoft.com/office/drawing/2014/main" id="{243153F6-564A-4528-898F-D9F7F4713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98633" y="2146998"/>
                <a:ext cx="1283625" cy="600755"/>
                <a:chOff x="816" y="2440"/>
                <a:chExt cx="672" cy="296"/>
              </a:xfrm>
            </p:grpSpPr>
            <p:sp>
              <p:nvSpPr>
                <p:cNvPr id="29" name="Oval 4">
                  <a:extLst>
                    <a:ext uri="{FF2B5EF4-FFF2-40B4-BE49-F238E27FC236}">
                      <a16:creationId xmlns:a16="http://schemas.microsoft.com/office/drawing/2014/main" id="{F17EC2CB-B56E-4920-B627-BC41CD7C7F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b="1" dirty="0"/>
                    <a:t>a</a:t>
                  </a:r>
                  <a:endParaRPr lang="en-US" b="1" baseline="-25000" dirty="0"/>
                </a:p>
              </p:txBody>
            </p:sp>
            <p:sp>
              <p:nvSpPr>
                <p:cNvPr id="30" name="Line 6">
                  <a:extLst>
                    <a:ext uri="{FF2B5EF4-FFF2-40B4-BE49-F238E27FC236}">
                      <a16:creationId xmlns:a16="http://schemas.microsoft.com/office/drawing/2014/main" id="{465883FD-CE21-422C-A5F1-119CA3B75E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259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1" name="Text Box 7">
                  <a:extLst>
                    <a:ext uri="{FF2B5EF4-FFF2-40B4-BE49-F238E27FC236}">
                      <a16:creationId xmlns:a16="http://schemas.microsoft.com/office/drawing/2014/main" id="{EFF7AD3A-9EE8-4D58-BE7A-EF0E31B45C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" y="2440"/>
                  <a:ext cx="43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/>
                    <a:t>start</a:t>
                  </a:r>
                </a:p>
              </p:txBody>
            </p:sp>
          </p:grpSp>
          <p:grpSp>
            <p:nvGrpSpPr>
              <p:cNvPr id="10" name="Group 30">
                <a:extLst>
                  <a:ext uri="{FF2B5EF4-FFF2-40B4-BE49-F238E27FC236}">
                    <a16:creationId xmlns:a16="http://schemas.microsoft.com/office/drawing/2014/main" id="{DBDBCB0C-01EA-4713-A7BE-426A448FD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01569" y="1491448"/>
                <a:ext cx="504281" cy="671790"/>
                <a:chOff x="1712" y="2117"/>
                <a:chExt cx="264" cy="331"/>
              </a:xfrm>
            </p:grpSpPr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id="{41BC8E4A-6412-4229-A1F2-832FFBD14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2" y="2248"/>
                  <a:ext cx="264" cy="200"/>
                </a:xfrm>
                <a:custGeom>
                  <a:avLst/>
                  <a:gdLst>
                    <a:gd name="T0" fmla="*/ 64 w 264"/>
                    <a:gd name="T1" fmla="*/ 200 h 200"/>
                    <a:gd name="T2" fmla="*/ 16 w 264"/>
                    <a:gd name="T3" fmla="*/ 56 h 200"/>
                    <a:gd name="T4" fmla="*/ 160 w 264"/>
                    <a:gd name="T5" fmla="*/ 8 h 200"/>
                    <a:gd name="T6" fmla="*/ 256 w 264"/>
                    <a:gd name="T7" fmla="*/ 104 h 200"/>
                    <a:gd name="T8" fmla="*/ 208 w 264"/>
                    <a:gd name="T9" fmla="*/ 200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00"/>
                    <a:gd name="T17" fmla="*/ 264 w 264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00">
                      <a:moveTo>
                        <a:pt x="64" y="200"/>
                      </a:moveTo>
                      <a:cubicBezTo>
                        <a:pt x="32" y="144"/>
                        <a:pt x="0" y="88"/>
                        <a:pt x="16" y="56"/>
                      </a:cubicBezTo>
                      <a:cubicBezTo>
                        <a:pt x="32" y="24"/>
                        <a:pt x="120" y="0"/>
                        <a:pt x="160" y="8"/>
                      </a:cubicBezTo>
                      <a:cubicBezTo>
                        <a:pt x="200" y="16"/>
                        <a:pt x="248" y="72"/>
                        <a:pt x="256" y="104"/>
                      </a:cubicBezTo>
                      <a:cubicBezTo>
                        <a:pt x="264" y="136"/>
                        <a:pt x="236" y="168"/>
                        <a:pt x="208" y="20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25" name="Text Box 18">
                  <a:extLst>
                    <a:ext uri="{FF2B5EF4-FFF2-40B4-BE49-F238E27FC236}">
                      <a16:creationId xmlns:a16="http://schemas.microsoft.com/office/drawing/2014/main" id="{2E0CDEBC-C8B0-41B1-B836-E071E5E1EC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8" y="2117"/>
                  <a:ext cx="208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ar-PS" dirty="0"/>
                    <a:t>0</a:t>
                  </a:r>
                  <a:endParaRPr lang="en-US" dirty="0"/>
                </a:p>
              </p:txBody>
            </p:sp>
          </p:grpSp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54F61C4E-88BC-4154-A54D-EB47CCF67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4896" y="2138881"/>
                <a:ext cx="397312" cy="472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1</a:t>
                </a:r>
              </a:p>
            </p:txBody>
          </p:sp>
          <p:sp>
            <p:nvSpPr>
              <p:cNvPr id="19" name="Line 24">
                <a:extLst>
                  <a:ext uri="{FF2B5EF4-FFF2-40B4-BE49-F238E27FC236}">
                    <a16:creationId xmlns:a16="http://schemas.microsoft.com/office/drawing/2014/main" id="{93F34DBE-D9B1-46F6-B18F-02DDAADC5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79837" y="2455495"/>
                <a:ext cx="550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21" name="Oval 23">
                <a:extLst>
                  <a:ext uri="{FF2B5EF4-FFF2-40B4-BE49-F238E27FC236}">
                    <a16:creationId xmlns:a16="http://schemas.microsoft.com/office/drawing/2014/main" id="{65A9F4D3-5D35-4DA4-8732-D3B740F03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0506" y="2224548"/>
                <a:ext cx="438862" cy="475533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B1684340-CAC8-4C17-BEE0-1E6372C3B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3018" y="2112499"/>
                <a:ext cx="397312" cy="472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1</a:t>
                </a:r>
              </a:p>
            </p:txBody>
          </p:sp>
          <p:sp>
            <p:nvSpPr>
              <p:cNvPr id="33" name="Oval 13">
                <a:extLst>
                  <a:ext uri="{FF2B5EF4-FFF2-40B4-BE49-F238E27FC236}">
                    <a16:creationId xmlns:a16="http://schemas.microsoft.com/office/drawing/2014/main" id="{5B5EC67E-28E7-4CF6-8D7F-C83D3432B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1508" y="2136854"/>
                <a:ext cx="550125" cy="5845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b="1" dirty="0"/>
                  <a:t>c</a:t>
                </a:r>
                <a:endParaRPr lang="en-US" baseline="-25000" dirty="0"/>
              </a:p>
            </p:txBody>
          </p:sp>
          <p:sp>
            <p:nvSpPr>
              <p:cNvPr id="34" name="Line 24">
                <a:extLst>
                  <a:ext uri="{FF2B5EF4-FFF2-40B4-BE49-F238E27FC236}">
                    <a16:creationId xmlns:a16="http://schemas.microsoft.com/office/drawing/2014/main" id="{B339F680-9BB5-4E46-BF68-98C3C77B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7959" y="2429113"/>
                <a:ext cx="550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36" name="Oval 4">
                <a:extLst>
                  <a:ext uri="{FF2B5EF4-FFF2-40B4-BE49-F238E27FC236}">
                    <a16:creationId xmlns:a16="http://schemas.microsoft.com/office/drawing/2014/main" id="{60421AE8-817D-47F9-A178-2E5649C17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4532" y="2146161"/>
                <a:ext cx="550125" cy="5845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b="1" dirty="0"/>
                  <a:t>b</a:t>
                </a:r>
                <a:endParaRPr lang="en-US" b="1" baseline="-25000" dirty="0"/>
              </a:p>
            </p:txBody>
          </p:sp>
          <p:sp>
            <p:nvSpPr>
              <p:cNvPr id="39" name="Oval 23">
                <a:extLst>
                  <a:ext uri="{FF2B5EF4-FFF2-40B4-BE49-F238E27FC236}">
                    <a16:creationId xmlns:a16="http://schemas.microsoft.com/office/drawing/2014/main" id="{AA77A1B8-4567-46D5-8828-53B1C7DED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5239" y="2209800"/>
                <a:ext cx="438862" cy="475533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dirty="0"/>
              </a:p>
            </p:txBody>
          </p:sp>
          <p:cxnSp>
            <p:nvCxnSpPr>
              <p:cNvPr id="4" name="Connector: Curved 3">
                <a:extLst>
                  <a:ext uri="{FF2B5EF4-FFF2-40B4-BE49-F238E27FC236}">
                    <a16:creationId xmlns:a16="http://schemas.microsoft.com/office/drawing/2014/main" id="{EE28CC0F-1533-42F1-8B18-4D180D98521B}"/>
                  </a:ext>
                </a:extLst>
              </p:cNvPr>
              <p:cNvCxnSpPr>
                <a:cxnSpLocks/>
                <a:stCxn id="36" idx="3"/>
                <a:endCxn id="29" idx="5"/>
              </p:cNvCxnSpPr>
              <p:nvPr/>
            </p:nvCxnSpPr>
            <p:spPr>
              <a:xfrm rot="5400000">
                <a:off x="7049858" y="2296915"/>
                <a:ext cx="17075" cy="713402"/>
              </a:xfrm>
              <a:prstGeom prst="curvedConnector3">
                <a:avLst>
                  <a:gd name="adj1" fmla="val 1249119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oup 28">
                <a:extLst>
                  <a:ext uri="{FF2B5EF4-FFF2-40B4-BE49-F238E27FC236}">
                    <a16:creationId xmlns:a16="http://schemas.microsoft.com/office/drawing/2014/main" id="{DDF590B3-95C6-40C7-97AA-1DD57B648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52316" y="1491457"/>
                <a:ext cx="662825" cy="683969"/>
                <a:chOff x="2911" y="2107"/>
                <a:chExt cx="347" cy="337"/>
              </a:xfrm>
            </p:grpSpPr>
            <p:sp>
              <p:nvSpPr>
                <p:cNvPr id="41" name="Freeform 19">
                  <a:extLst>
                    <a:ext uri="{FF2B5EF4-FFF2-40B4-BE49-F238E27FC236}">
                      <a16:creationId xmlns:a16="http://schemas.microsoft.com/office/drawing/2014/main" id="{E77E569C-1E8B-4BCB-B177-56F985FB0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2244"/>
                  <a:ext cx="264" cy="200"/>
                </a:xfrm>
                <a:custGeom>
                  <a:avLst/>
                  <a:gdLst>
                    <a:gd name="T0" fmla="*/ 64 w 264"/>
                    <a:gd name="T1" fmla="*/ 200 h 200"/>
                    <a:gd name="T2" fmla="*/ 16 w 264"/>
                    <a:gd name="T3" fmla="*/ 56 h 200"/>
                    <a:gd name="T4" fmla="*/ 160 w 264"/>
                    <a:gd name="T5" fmla="*/ 8 h 200"/>
                    <a:gd name="T6" fmla="*/ 256 w 264"/>
                    <a:gd name="T7" fmla="*/ 104 h 200"/>
                    <a:gd name="T8" fmla="*/ 208 w 264"/>
                    <a:gd name="T9" fmla="*/ 200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00"/>
                    <a:gd name="T17" fmla="*/ 264 w 264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00">
                      <a:moveTo>
                        <a:pt x="64" y="200"/>
                      </a:moveTo>
                      <a:cubicBezTo>
                        <a:pt x="32" y="144"/>
                        <a:pt x="0" y="88"/>
                        <a:pt x="16" y="56"/>
                      </a:cubicBezTo>
                      <a:cubicBezTo>
                        <a:pt x="32" y="24"/>
                        <a:pt x="120" y="0"/>
                        <a:pt x="160" y="8"/>
                      </a:cubicBezTo>
                      <a:cubicBezTo>
                        <a:pt x="200" y="16"/>
                        <a:pt x="248" y="72"/>
                        <a:pt x="256" y="104"/>
                      </a:cubicBezTo>
                      <a:cubicBezTo>
                        <a:pt x="264" y="136"/>
                        <a:pt x="236" y="168"/>
                        <a:pt x="208" y="20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42" name="Text Box 20">
                  <a:extLst>
                    <a:ext uri="{FF2B5EF4-FFF2-40B4-BE49-F238E27FC236}">
                      <a16:creationId xmlns:a16="http://schemas.microsoft.com/office/drawing/2014/main" id="{D8F759A1-06E8-4F93-9E92-3103840FEA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1" y="2107"/>
                  <a:ext cx="34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/>
                    <a:t>0,1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54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Build a FA for the language over the alphabet Σ ={a, b} and accepts all words that do not end in b.</a:t>
            </a:r>
          </a:p>
          <a:p>
            <a:pPr algn="l" rtl="0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31</a:t>
            </a:r>
            <a:endParaRPr lang="ar-S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819400"/>
            <a:ext cx="4823576" cy="237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#14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087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2300" dirty="0"/>
              <a:t>Build a FA accepts all words that have different first and last letters. If the word begins with an </a:t>
            </a:r>
            <a:r>
              <a:rPr lang="en-US" sz="2300" i="1" dirty="0"/>
              <a:t>a</a:t>
            </a:r>
            <a:r>
              <a:rPr lang="en-US" sz="2300" dirty="0"/>
              <a:t>, to be accepted it must end with a </a:t>
            </a:r>
            <a:r>
              <a:rPr lang="en-US" sz="2300" i="1" dirty="0"/>
              <a:t>b</a:t>
            </a:r>
            <a:r>
              <a:rPr lang="en-US" sz="2300" dirty="0"/>
              <a:t> and vice versa.</a:t>
            </a:r>
            <a:endParaRPr lang="ar-SA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32</a:t>
            </a:r>
            <a:endParaRPr lang="ar-S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#15</a:t>
            </a:r>
            <a:endParaRPr lang="ar-E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4865E7-7C64-4DCC-A7D6-EDE61B76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048000"/>
            <a:ext cx="4038600" cy="276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F0DD00-0127-4A6C-8092-B22EB1F657D4}"/>
              </a:ext>
            </a:extLst>
          </p:cNvPr>
          <p:cNvSpPr txBox="1"/>
          <p:nvPr/>
        </p:nvSpPr>
        <p:spPr>
          <a:xfrm>
            <a:off x="762000" y="4822623"/>
            <a:ext cx="2438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Prove the following </a:t>
            </a:r>
          </a:p>
          <a:p>
            <a:pPr algn="l" rtl="0"/>
            <a:r>
              <a:rPr lang="en-US" dirty="0"/>
              <a:t>string </a:t>
            </a:r>
            <a:r>
              <a:rPr lang="en-US" i="1" dirty="0" err="1"/>
              <a:t>aabbaab</a:t>
            </a:r>
            <a:r>
              <a:rPr lang="en-US" i="1" dirty="0"/>
              <a:t> </a:t>
            </a:r>
            <a:r>
              <a:rPr lang="en-US" dirty="0"/>
              <a:t>in the FA?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408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04672"/>
          </a:xfrm>
        </p:spPr>
        <p:txBody>
          <a:bodyPr>
            <a:normAutofit fontScale="92500" lnSpcReduction="10000"/>
          </a:bodyPr>
          <a:lstStyle/>
          <a:p>
            <a:pPr algn="just" rtl="0"/>
            <a:r>
              <a:rPr lang="en-US" sz="2500" dirty="0"/>
              <a:t>Build a FA for a language </a:t>
            </a:r>
            <a:r>
              <a:rPr lang="en-US" sz="2800" dirty="0"/>
              <a:t>over the alphabet Σ ={</a:t>
            </a:r>
            <a:r>
              <a:rPr lang="en-US" sz="2800" i="1" dirty="0"/>
              <a:t>a,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}  accepts </a:t>
            </a:r>
            <a:r>
              <a:rPr lang="en-US" sz="2500" dirty="0"/>
              <a:t>strings that contains either aa or bb</a:t>
            </a:r>
          </a:p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endParaRPr lang="en-US" b="1" dirty="0"/>
          </a:p>
          <a:p>
            <a:pPr algn="ctr" rtl="0">
              <a:buNone/>
            </a:pPr>
            <a:endParaRPr lang="en-US" b="1" dirty="0"/>
          </a:p>
          <a:p>
            <a:pPr algn="ctr" rtl="0">
              <a:buNone/>
            </a:pPr>
            <a:endParaRPr lang="en-US" b="1" dirty="0"/>
          </a:p>
          <a:p>
            <a:pPr algn="ctr" rtl="0">
              <a:buNone/>
            </a:pPr>
            <a:endParaRPr lang="en-US" b="1" dirty="0"/>
          </a:p>
          <a:p>
            <a:pPr algn="ctr" rtl="0">
              <a:buNone/>
            </a:pPr>
            <a:endParaRPr lang="en-US" b="1" dirty="0"/>
          </a:p>
          <a:p>
            <a:pPr algn="ctr" rtl="0">
              <a:buNone/>
            </a:pPr>
            <a:endParaRPr lang="en-US" b="1" dirty="0"/>
          </a:p>
          <a:p>
            <a:pPr algn="ctr" rtl="0">
              <a:buNone/>
            </a:pPr>
            <a:endParaRPr lang="en-US" b="1" dirty="0"/>
          </a:p>
          <a:p>
            <a:pPr algn="ctr" rtl="0">
              <a:buNone/>
            </a:pPr>
            <a:endParaRPr lang="en-US" b="1" dirty="0"/>
          </a:p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33</a:t>
            </a:r>
            <a:endParaRPr lang="ar-SA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#16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711EAA-55CA-4267-A341-8D2C00E5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818" y="2810314"/>
            <a:ext cx="4919164" cy="235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21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32574"/>
          </a:xfrm>
        </p:spPr>
        <p:txBody>
          <a:bodyPr/>
          <a:lstStyle/>
          <a:p>
            <a:pPr algn="just" rtl="0"/>
            <a:r>
              <a:rPr lang="en-US" sz="2300" dirty="0"/>
              <a:t>Build a finite automaton </a:t>
            </a:r>
            <a:r>
              <a:rPr lang="en-US" sz="2400" dirty="0"/>
              <a:t>over the alphabet Σ ={</a:t>
            </a:r>
            <a:r>
              <a:rPr lang="en-US" sz="2400" i="1" dirty="0"/>
              <a:t>a,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}  and </a:t>
            </a:r>
            <a:r>
              <a:rPr lang="en-US" sz="2300" dirty="0"/>
              <a:t>accepts all words containing a triple letter, either </a:t>
            </a:r>
            <a:r>
              <a:rPr lang="en-US" sz="2300" i="1" dirty="0" err="1"/>
              <a:t>aaa</a:t>
            </a:r>
            <a:r>
              <a:rPr lang="en-US" sz="2300" dirty="0"/>
              <a:t> or </a:t>
            </a:r>
            <a:r>
              <a:rPr lang="en-US" sz="2300" i="1" dirty="0" err="1"/>
              <a:t>bbb</a:t>
            </a:r>
            <a:r>
              <a:rPr lang="en-US" sz="2300" dirty="0"/>
              <a:t>, and only these words.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34</a:t>
            </a:r>
            <a:endParaRPr lang="ar-SA" dirty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#17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38CDE-ED37-4F72-8443-4C4EC324BDFC}"/>
              </a:ext>
            </a:extLst>
          </p:cNvPr>
          <p:cNvGrpSpPr/>
          <p:nvPr/>
        </p:nvGrpSpPr>
        <p:grpSpPr>
          <a:xfrm>
            <a:off x="2362200" y="3200400"/>
            <a:ext cx="5562600" cy="2427516"/>
            <a:chOff x="1600200" y="3200400"/>
            <a:chExt cx="6477000" cy="26561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B3B136-FCB3-424D-A446-54E128B08922}"/>
                </a:ext>
              </a:extLst>
            </p:cNvPr>
            <p:cNvSpPr/>
            <p:nvPr/>
          </p:nvSpPr>
          <p:spPr>
            <a:xfrm>
              <a:off x="3048000" y="3247572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59E855-456F-46D0-8629-EDF3E6C65680}"/>
                </a:ext>
              </a:extLst>
            </p:cNvPr>
            <p:cNvSpPr/>
            <p:nvPr/>
          </p:nvSpPr>
          <p:spPr>
            <a:xfrm>
              <a:off x="2971800" y="4771572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997A0A-9A5C-4755-9283-03714766600F}"/>
                </a:ext>
              </a:extLst>
            </p:cNvPr>
            <p:cNvSpPr/>
            <p:nvPr/>
          </p:nvSpPr>
          <p:spPr>
            <a:xfrm>
              <a:off x="4953000" y="3243942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1F65EB-6443-46A7-8728-C25B517DE4FD}"/>
                </a:ext>
              </a:extLst>
            </p:cNvPr>
            <p:cNvSpPr/>
            <p:nvPr/>
          </p:nvSpPr>
          <p:spPr>
            <a:xfrm>
              <a:off x="1600200" y="4161972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-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C0DF7-ADE5-4F15-AC41-5745AEEBDDD9}"/>
                </a:ext>
              </a:extLst>
            </p:cNvPr>
            <p:cNvSpPr/>
            <p:nvPr/>
          </p:nvSpPr>
          <p:spPr>
            <a:xfrm>
              <a:off x="5029200" y="4771572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4D028A-3C9C-4C30-8656-3C3BE2C52E90}"/>
                </a:ext>
              </a:extLst>
            </p:cNvPr>
            <p:cNvSpPr/>
            <p:nvPr/>
          </p:nvSpPr>
          <p:spPr>
            <a:xfrm>
              <a:off x="6858000" y="4009572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C66F39-3027-4C5C-A22B-FCB0F7297220}"/>
                </a:ext>
              </a:extLst>
            </p:cNvPr>
            <p:cNvCxnSpPr>
              <a:stCxn id="9" idx="7"/>
              <a:endCxn id="6" idx="2"/>
            </p:cNvCxnSpPr>
            <p:nvPr/>
          </p:nvCxnSpPr>
          <p:spPr>
            <a:xfrm flipV="1">
              <a:off x="2055485" y="3552372"/>
              <a:ext cx="992515" cy="69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2E90DC-EF2E-4CBB-BB4B-51E04F3A24A4}"/>
                </a:ext>
              </a:extLst>
            </p:cNvPr>
            <p:cNvCxnSpPr>
              <a:stCxn id="9" idx="5"/>
              <a:endCxn id="7" idx="2"/>
            </p:cNvCxnSpPr>
            <p:nvPr/>
          </p:nvCxnSpPr>
          <p:spPr>
            <a:xfrm>
              <a:off x="2055485" y="4682298"/>
              <a:ext cx="916315" cy="394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96D36EF-9383-4861-B9F7-2CE873F874DA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3581400" y="3548742"/>
              <a:ext cx="1371600" cy="3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DAAA91-9649-4FCA-ADFB-7B653B99BA81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3505200" y="5076372"/>
              <a:ext cx="15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5720575-BB17-458E-9B20-D310FC0DA5EC}"/>
                </a:ext>
              </a:extLst>
            </p:cNvPr>
            <p:cNvCxnSpPr>
              <a:stCxn id="8" idx="6"/>
              <a:endCxn id="11" idx="1"/>
            </p:cNvCxnSpPr>
            <p:nvPr/>
          </p:nvCxnSpPr>
          <p:spPr>
            <a:xfrm>
              <a:off x="5486400" y="3548742"/>
              <a:ext cx="1449715" cy="550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8B4CA7-DEE6-4FA8-97CC-98ABC8C3CF5E}"/>
                </a:ext>
              </a:extLst>
            </p:cNvPr>
            <p:cNvCxnSpPr>
              <a:stCxn id="10" idx="6"/>
              <a:endCxn id="11" idx="3"/>
            </p:cNvCxnSpPr>
            <p:nvPr/>
          </p:nvCxnSpPr>
          <p:spPr>
            <a:xfrm flipV="1">
              <a:off x="5562600" y="4529898"/>
              <a:ext cx="1373515" cy="5464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8E1A73E-8500-481B-8959-B067DACC613C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3427085" y="3764268"/>
              <a:ext cx="1604030" cy="1096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38">
              <a:extLst>
                <a:ext uri="{FF2B5EF4-FFF2-40B4-BE49-F238E27FC236}">
                  <a16:creationId xmlns:a16="http://schemas.microsoft.com/office/drawing/2014/main" id="{4DF80641-D3E7-411D-9114-11787EA6AFC4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rot="5400000">
              <a:off x="2541541" y="4276272"/>
              <a:ext cx="1092948" cy="76200"/>
            </a:xfrm>
            <a:prstGeom prst="curvedConnector3">
              <a:avLst>
                <a:gd name="adj1" fmla="val 3937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43">
              <a:extLst>
                <a:ext uri="{FF2B5EF4-FFF2-40B4-BE49-F238E27FC236}">
                  <a16:creationId xmlns:a16="http://schemas.microsoft.com/office/drawing/2014/main" id="{21EB2353-3BA8-42D5-9CAF-F3183F2AD869}"/>
                </a:ext>
              </a:extLst>
            </p:cNvPr>
            <p:cNvCxnSpPr>
              <a:stCxn id="7" idx="7"/>
              <a:endCxn id="6" idx="5"/>
            </p:cNvCxnSpPr>
            <p:nvPr/>
          </p:nvCxnSpPr>
          <p:spPr>
            <a:xfrm rot="5400000" flipH="1" flipV="1">
              <a:off x="2918711" y="4276272"/>
              <a:ext cx="1092948" cy="76200"/>
            </a:xfrm>
            <a:prstGeom prst="curvedConnector3">
              <a:avLst>
                <a:gd name="adj1" fmla="val 3008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49">
              <a:extLst>
                <a:ext uri="{FF2B5EF4-FFF2-40B4-BE49-F238E27FC236}">
                  <a16:creationId xmlns:a16="http://schemas.microsoft.com/office/drawing/2014/main" id="{B7BF68CA-162F-4ED3-8368-AF5F78FEBBF0}"/>
                </a:ext>
              </a:extLst>
            </p:cNvPr>
            <p:cNvCxnSpPr/>
            <p:nvPr/>
          </p:nvCxnSpPr>
          <p:spPr>
            <a:xfrm rot="5400000" flipH="1">
              <a:off x="3263129" y="3261042"/>
              <a:ext cx="2044326" cy="2169785"/>
            </a:xfrm>
            <a:prstGeom prst="curvedConnector5">
              <a:avLst>
                <a:gd name="adj1" fmla="val -11182"/>
                <a:gd name="adj2" fmla="val 194156"/>
                <a:gd name="adj3" fmla="val 11118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D3F34A-E0C2-491F-A3B7-F92D0668BBC3}"/>
                </a:ext>
              </a:extLst>
            </p:cNvPr>
            <p:cNvSpPr txBox="1"/>
            <p:nvPr/>
          </p:nvSpPr>
          <p:spPr>
            <a:xfrm>
              <a:off x="2277893" y="3628572"/>
              <a:ext cx="31290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a</a:t>
              </a:r>
              <a:endParaRPr lang="ar-SA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964B3-8455-4A9C-8F3E-27152CC41041}"/>
                </a:ext>
              </a:extLst>
            </p:cNvPr>
            <p:cNvSpPr txBox="1"/>
            <p:nvPr/>
          </p:nvSpPr>
          <p:spPr>
            <a:xfrm>
              <a:off x="4038600" y="3200400"/>
              <a:ext cx="31290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a</a:t>
              </a:r>
              <a:endParaRPr lang="ar-SA" i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0F6F3E-8828-439A-BCBE-F286DE044637}"/>
                </a:ext>
              </a:extLst>
            </p:cNvPr>
            <p:cNvSpPr txBox="1"/>
            <p:nvPr/>
          </p:nvSpPr>
          <p:spPr>
            <a:xfrm>
              <a:off x="6172200" y="3523344"/>
              <a:ext cx="31290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a</a:t>
              </a:r>
              <a:endParaRPr lang="ar-SA" i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998B28-358A-44C6-94A2-D27C59721410}"/>
                </a:ext>
              </a:extLst>
            </p:cNvPr>
            <p:cNvSpPr txBox="1"/>
            <p:nvPr/>
          </p:nvSpPr>
          <p:spPr>
            <a:xfrm>
              <a:off x="2590800" y="5487184"/>
              <a:ext cx="31290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a</a:t>
              </a:r>
              <a:endParaRPr lang="ar-SA" i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C57E79-9323-4381-A174-419245AD5AA5}"/>
                </a:ext>
              </a:extLst>
            </p:cNvPr>
            <p:cNvSpPr txBox="1"/>
            <p:nvPr/>
          </p:nvSpPr>
          <p:spPr>
            <a:xfrm>
              <a:off x="3429000" y="4009572"/>
              <a:ext cx="31290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a</a:t>
              </a:r>
              <a:endParaRPr lang="ar-SA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102B98-5421-4104-8F11-C50DAA5E217C}"/>
                </a:ext>
              </a:extLst>
            </p:cNvPr>
            <p:cNvSpPr txBox="1"/>
            <p:nvPr/>
          </p:nvSpPr>
          <p:spPr>
            <a:xfrm>
              <a:off x="2743200" y="409744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b</a:t>
              </a:r>
              <a:endParaRPr lang="ar-SA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D254EE-A2C5-4622-BAC5-EA5C9A2E4881}"/>
                </a:ext>
              </a:extLst>
            </p:cNvPr>
            <p:cNvSpPr txBox="1"/>
            <p:nvPr/>
          </p:nvSpPr>
          <p:spPr>
            <a:xfrm>
              <a:off x="4038600" y="3933372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b</a:t>
              </a:r>
              <a:endParaRPr lang="ar-SA" i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1630F4-CD2D-4017-9A8B-639F1C999A17}"/>
                </a:ext>
              </a:extLst>
            </p:cNvPr>
            <p:cNvSpPr txBox="1"/>
            <p:nvPr/>
          </p:nvSpPr>
          <p:spPr>
            <a:xfrm>
              <a:off x="2209800" y="485944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b</a:t>
              </a:r>
              <a:endParaRPr lang="ar-SA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4003F2-1602-46F6-B8DA-D6BFABD8FA62}"/>
                </a:ext>
              </a:extLst>
            </p:cNvPr>
            <p:cNvSpPr txBox="1"/>
            <p:nvPr/>
          </p:nvSpPr>
          <p:spPr>
            <a:xfrm>
              <a:off x="3962400" y="508804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b</a:t>
              </a:r>
              <a:endParaRPr lang="ar-SA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20A7E-43F4-4098-BF5A-01B1F7449D96}"/>
                </a:ext>
              </a:extLst>
            </p:cNvPr>
            <p:cNvSpPr txBox="1"/>
            <p:nvPr/>
          </p:nvSpPr>
          <p:spPr>
            <a:xfrm>
              <a:off x="6096000" y="478324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b</a:t>
              </a:r>
              <a:endParaRPr lang="ar-SA" i="1" dirty="0"/>
            </a:p>
          </p:txBody>
        </p:sp>
        <p:cxnSp>
          <p:nvCxnSpPr>
            <p:cNvPr id="32" name="Shape 68">
              <a:extLst>
                <a:ext uri="{FF2B5EF4-FFF2-40B4-BE49-F238E27FC236}">
                  <a16:creationId xmlns:a16="http://schemas.microsoft.com/office/drawing/2014/main" id="{7CC5F2AC-23EC-45E7-A6DA-4FB346E21651}"/>
                </a:ext>
              </a:extLst>
            </p:cNvPr>
            <p:cNvCxnSpPr>
              <a:stCxn id="11" idx="0"/>
              <a:endCxn id="11" idx="6"/>
            </p:cNvCxnSpPr>
            <p:nvPr/>
          </p:nvCxnSpPr>
          <p:spPr>
            <a:xfrm rot="16200000" flipH="1">
              <a:off x="7105650" y="4028622"/>
              <a:ext cx="304800" cy="266700"/>
            </a:xfrm>
            <a:prstGeom prst="curvedConnector4">
              <a:avLst>
                <a:gd name="adj1" fmla="val -75000"/>
                <a:gd name="adj2" fmla="val 1857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F80CEB-5904-47D6-ADC2-58665A9AFBEC}"/>
                </a:ext>
              </a:extLst>
            </p:cNvPr>
            <p:cNvSpPr txBox="1"/>
            <p:nvPr/>
          </p:nvSpPr>
          <p:spPr>
            <a:xfrm>
              <a:off x="7470944" y="3552372"/>
              <a:ext cx="60625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i="1" dirty="0"/>
                <a:t>a, b</a:t>
              </a:r>
              <a:endParaRPr lang="ar-SA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3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#18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sz="2300" dirty="0"/>
              <a:t>Build a DFA for the following language:</a:t>
            </a:r>
            <a:br>
              <a:rPr lang="en-US" sz="2300" dirty="0"/>
            </a:br>
            <a:r>
              <a:rPr lang="en-US" sz="2300" dirty="0"/>
              <a:t>	</a:t>
            </a:r>
            <a:r>
              <a:rPr lang="en-US" sz="2300" dirty="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800" dirty="0"/>
              <a:t>?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3550794"/>
            <a:ext cx="3534859" cy="2857150"/>
            <a:chOff x="2667000" y="2438400"/>
            <a:chExt cx="3534859" cy="28571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0" y="2438400"/>
              <a:ext cx="3534859" cy="2857150"/>
            </a:xfrm>
            <a:prstGeom prst="rect">
              <a:avLst/>
            </a:prstGeom>
          </p:spPr>
        </p:pic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638550" y="2695575"/>
              <a:ext cx="381000" cy="381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ar-EG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04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#19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sz="2300" dirty="0"/>
              <a:t>Build a DFA for the following language:</a:t>
            </a:r>
            <a:br>
              <a:rPr lang="en-US" sz="2300" dirty="0"/>
            </a:br>
            <a:r>
              <a:rPr lang="en-US" sz="2300" dirty="0"/>
              <a:t>	</a:t>
            </a:r>
            <a:r>
              <a:rPr lang="en-US" sz="2300" dirty="0">
                <a:solidFill>
                  <a:schemeClr val="tx2"/>
                </a:solidFill>
              </a:rPr>
              <a:t>L = { w | w is a string over a , and b starts </a:t>
            </a:r>
            <a:r>
              <a:rPr lang="en-US" sz="2300" dirty="0">
                <a:solidFill>
                  <a:srgbClr val="FF0000"/>
                </a:solidFill>
              </a:rPr>
              <a:t>( aa or bb ) </a:t>
            </a:r>
            <a:r>
              <a:rPr lang="en-US" sz="2300" dirty="0">
                <a:solidFill>
                  <a:schemeClr val="tx2"/>
                </a:solidFill>
              </a:rPr>
              <a:t>and ends with </a:t>
            </a:r>
            <a:r>
              <a:rPr lang="en-US" sz="2300" dirty="0">
                <a:solidFill>
                  <a:srgbClr val="FF0000"/>
                </a:solidFill>
              </a:rPr>
              <a:t>( aa or bb )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252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37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#19 </a:t>
            </a:r>
            <a:r>
              <a:rPr lang="en-US" sz="2800" dirty="0"/>
              <a:t>cont.</a:t>
            </a:r>
            <a:endParaRPr lang="ar-EG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1981200"/>
            <a:ext cx="7323306" cy="3276600"/>
            <a:chOff x="685800" y="2667000"/>
            <a:chExt cx="7323306" cy="3276600"/>
          </a:xfrm>
        </p:grpSpPr>
        <p:sp>
          <p:nvSpPr>
            <p:cNvPr id="7" name="Oval 6"/>
            <p:cNvSpPr/>
            <p:nvPr/>
          </p:nvSpPr>
          <p:spPr>
            <a:xfrm>
              <a:off x="685800" y="403860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-</a:t>
              </a:r>
              <a:endParaRPr lang="ar-SA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286000" y="312420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/>
            <p:cNvSpPr/>
            <p:nvPr/>
          </p:nvSpPr>
          <p:spPr>
            <a:xfrm>
              <a:off x="5334000" y="312057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9234" y="3505200"/>
              <a:ext cx="3129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</a:t>
              </a:r>
              <a:endParaRPr lang="ar-S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810000" y="312420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12057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+</a:t>
              </a:r>
              <a:endParaRPr lang="ar-SA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6"/>
              <a:endCxn id="11" idx="2"/>
            </p:cNvCxnSpPr>
            <p:nvPr/>
          </p:nvCxnSpPr>
          <p:spPr>
            <a:xfrm>
              <a:off x="2819400" y="3429000"/>
              <a:ext cx="990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  <a:endCxn id="9" idx="2"/>
            </p:cNvCxnSpPr>
            <p:nvPr/>
          </p:nvCxnSpPr>
          <p:spPr>
            <a:xfrm flipV="1">
              <a:off x="4343400" y="3425370"/>
              <a:ext cx="990600" cy="3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2" idx="2"/>
            </p:cNvCxnSpPr>
            <p:nvPr/>
          </p:nvCxnSpPr>
          <p:spPr>
            <a:xfrm>
              <a:off x="5867400" y="342537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286000" y="526143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Oval 16"/>
            <p:cNvSpPr/>
            <p:nvPr/>
          </p:nvSpPr>
          <p:spPr>
            <a:xfrm>
              <a:off x="5334000" y="525780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/>
            <p:cNvSpPr/>
            <p:nvPr/>
          </p:nvSpPr>
          <p:spPr>
            <a:xfrm>
              <a:off x="3810000" y="526143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525780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+</a:t>
              </a:r>
              <a:endParaRPr lang="ar-SA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6" idx="6"/>
              <a:endCxn id="18" idx="2"/>
            </p:cNvCxnSpPr>
            <p:nvPr/>
          </p:nvCxnSpPr>
          <p:spPr>
            <a:xfrm>
              <a:off x="2819400" y="5566230"/>
              <a:ext cx="990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6"/>
              <a:endCxn id="17" idx="2"/>
            </p:cNvCxnSpPr>
            <p:nvPr/>
          </p:nvCxnSpPr>
          <p:spPr>
            <a:xfrm flipV="1">
              <a:off x="4343400" y="5562600"/>
              <a:ext cx="990600" cy="3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6"/>
              <a:endCxn id="19" idx="2"/>
            </p:cNvCxnSpPr>
            <p:nvPr/>
          </p:nvCxnSpPr>
          <p:spPr>
            <a:xfrm>
              <a:off x="5867400" y="55626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7"/>
              <a:endCxn id="8" idx="2"/>
            </p:cNvCxnSpPr>
            <p:nvPr/>
          </p:nvCxnSpPr>
          <p:spPr>
            <a:xfrm flipV="1">
              <a:off x="1141085" y="3429000"/>
              <a:ext cx="1144915" cy="69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5"/>
              <a:endCxn id="16" idx="2"/>
            </p:cNvCxnSpPr>
            <p:nvPr/>
          </p:nvCxnSpPr>
          <p:spPr>
            <a:xfrm>
              <a:off x="1141085" y="4558926"/>
              <a:ext cx="1144915" cy="1007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667000" y="4114800"/>
              <a:ext cx="5334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26" name="Straight Arrow Connector 25"/>
            <p:cNvCxnSpPr>
              <a:stCxn id="8" idx="4"/>
              <a:endCxn id="25" idx="1"/>
            </p:cNvCxnSpPr>
            <p:nvPr/>
          </p:nvCxnSpPr>
          <p:spPr>
            <a:xfrm>
              <a:off x="2552700" y="3733800"/>
              <a:ext cx="192415" cy="4702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0"/>
              <a:endCxn id="25" idx="4"/>
            </p:cNvCxnSpPr>
            <p:nvPr/>
          </p:nvCxnSpPr>
          <p:spPr>
            <a:xfrm flipV="1">
              <a:off x="2552700" y="4724400"/>
              <a:ext cx="381000" cy="537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4"/>
              <a:endCxn id="17" idx="1"/>
            </p:cNvCxnSpPr>
            <p:nvPr/>
          </p:nvCxnSpPr>
          <p:spPr>
            <a:xfrm>
              <a:off x="4076700" y="3733800"/>
              <a:ext cx="1335415" cy="16132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0"/>
              <a:endCxn id="9" idx="3"/>
            </p:cNvCxnSpPr>
            <p:nvPr/>
          </p:nvCxnSpPr>
          <p:spPr>
            <a:xfrm flipV="1">
              <a:off x="4076700" y="3640896"/>
              <a:ext cx="1335415" cy="1620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6094" y="3063298"/>
              <a:ext cx="3129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</a:t>
              </a:r>
              <a:endParaRPr lang="ar-SA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30566" y="304800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</a:t>
              </a:r>
              <a:endParaRPr lang="ar-SA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72200" y="304800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</a:t>
              </a:r>
              <a:endParaRPr lang="ar-S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76486" y="4601028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</a:t>
              </a:r>
              <a:endParaRPr lang="ar-SA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19200" y="480060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</a:t>
              </a:r>
              <a:endParaRPr lang="ar-SA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98460" y="5574268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</a:t>
              </a:r>
              <a:endParaRPr lang="ar-SA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5834" y="5562600"/>
              <a:ext cx="3129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</a:t>
              </a:r>
              <a:endParaRPr lang="ar-S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72200" y="5562600"/>
              <a:ext cx="3129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</a:t>
              </a:r>
              <a:endParaRPr lang="ar-SA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62200" y="4724400"/>
              <a:ext cx="3129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</a:t>
              </a:r>
              <a:endParaRPr lang="ar-S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88620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</a:t>
              </a:r>
              <a:endParaRPr lang="ar-SA" dirty="0"/>
            </a:p>
          </p:txBody>
        </p:sp>
        <p:cxnSp>
          <p:nvCxnSpPr>
            <p:cNvPr id="40" name="Shape 88"/>
            <p:cNvCxnSpPr>
              <a:stCxn id="25" idx="7"/>
              <a:endCxn id="25" idx="5"/>
            </p:cNvCxnSpPr>
            <p:nvPr/>
          </p:nvCxnSpPr>
          <p:spPr>
            <a:xfrm rot="16200000" flipH="1">
              <a:off x="2906759" y="4419600"/>
              <a:ext cx="431052" cy="12700"/>
            </a:xfrm>
            <a:prstGeom prst="curvedConnector5">
              <a:avLst>
                <a:gd name="adj1" fmla="val -9260"/>
                <a:gd name="adj2" fmla="val 3213489"/>
                <a:gd name="adj3" fmla="val 142932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429000" y="4191000"/>
              <a:ext cx="60625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a, b</a:t>
              </a:r>
              <a:endParaRPr lang="ar-SA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3400" y="3733800"/>
              <a:ext cx="3129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</a:t>
              </a:r>
              <a:endParaRPr lang="ar-SA" dirty="0"/>
            </a:p>
          </p:txBody>
        </p:sp>
        <p:cxnSp>
          <p:nvCxnSpPr>
            <p:cNvPr id="43" name="Straight Arrow Connector 42"/>
            <p:cNvCxnSpPr>
              <a:stCxn id="9" idx="3"/>
              <a:endCxn id="17" idx="0"/>
            </p:cNvCxnSpPr>
            <p:nvPr/>
          </p:nvCxnSpPr>
          <p:spPr>
            <a:xfrm>
              <a:off x="5412115" y="3640896"/>
              <a:ext cx="188585" cy="1616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181600" y="4202668"/>
              <a:ext cx="3129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</a:t>
              </a:r>
              <a:endParaRPr lang="ar-SA" dirty="0"/>
            </a:p>
          </p:txBody>
        </p:sp>
        <p:cxnSp>
          <p:nvCxnSpPr>
            <p:cNvPr id="45" name="Straight Arrow Connector 44"/>
            <p:cNvCxnSpPr>
              <a:endCxn id="9" idx="5"/>
            </p:cNvCxnSpPr>
            <p:nvPr/>
          </p:nvCxnSpPr>
          <p:spPr>
            <a:xfrm flipV="1">
              <a:off x="5715000" y="3640896"/>
              <a:ext cx="74285" cy="1616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682342" y="4278868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</a:t>
              </a:r>
              <a:endParaRPr lang="ar-SA" dirty="0"/>
            </a:p>
          </p:txBody>
        </p:sp>
        <p:cxnSp>
          <p:nvCxnSpPr>
            <p:cNvPr id="47" name="Straight Arrow Connector 46"/>
            <p:cNvCxnSpPr>
              <a:stCxn id="19" idx="1"/>
              <a:endCxn id="9" idx="6"/>
            </p:cNvCxnSpPr>
            <p:nvPr/>
          </p:nvCxnSpPr>
          <p:spPr>
            <a:xfrm flipH="1" flipV="1">
              <a:off x="5867400" y="3425370"/>
              <a:ext cx="992515" cy="1921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48828" y="373380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</a:t>
              </a:r>
              <a:endParaRPr lang="ar-SA" dirty="0"/>
            </a:p>
          </p:txBody>
        </p:sp>
        <p:cxnSp>
          <p:nvCxnSpPr>
            <p:cNvPr id="49" name="Straight Arrow Connector 48"/>
            <p:cNvCxnSpPr>
              <a:stCxn id="12" idx="4"/>
              <a:endCxn id="17" idx="7"/>
            </p:cNvCxnSpPr>
            <p:nvPr/>
          </p:nvCxnSpPr>
          <p:spPr>
            <a:xfrm flipH="1">
              <a:off x="5789285" y="3730170"/>
              <a:ext cx="1259215" cy="1616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019800" y="4876800"/>
              <a:ext cx="3129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</a:t>
              </a:r>
              <a:endParaRPr lang="ar-SA" dirty="0"/>
            </a:p>
          </p:txBody>
        </p:sp>
        <p:cxnSp>
          <p:nvCxnSpPr>
            <p:cNvPr id="51" name="Shape 98"/>
            <p:cNvCxnSpPr>
              <a:stCxn id="12" idx="7"/>
              <a:endCxn id="12" idx="6"/>
            </p:cNvCxnSpPr>
            <p:nvPr/>
          </p:nvCxnSpPr>
          <p:spPr>
            <a:xfrm rot="16200000" flipH="1">
              <a:off x="7168379" y="3278550"/>
              <a:ext cx="215526" cy="78115"/>
            </a:xfrm>
            <a:prstGeom prst="curvedConnector4">
              <a:avLst>
                <a:gd name="adj1" fmla="val -147488"/>
                <a:gd name="adj2" fmla="val 65277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620000" y="2667000"/>
              <a:ext cx="3305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</a:t>
              </a:r>
              <a:endParaRPr lang="ar-SA" dirty="0"/>
            </a:p>
          </p:txBody>
        </p:sp>
        <p:cxnSp>
          <p:nvCxnSpPr>
            <p:cNvPr id="53" name="Shape 101"/>
            <p:cNvCxnSpPr/>
            <p:nvPr/>
          </p:nvCxnSpPr>
          <p:spPr>
            <a:xfrm rot="16200000" flipH="1">
              <a:off x="7170295" y="5402706"/>
              <a:ext cx="215526" cy="78115"/>
            </a:xfrm>
            <a:prstGeom prst="curvedConnector4">
              <a:avLst>
                <a:gd name="adj1" fmla="val -147488"/>
                <a:gd name="adj2" fmla="val 65277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696200" y="4876800"/>
              <a:ext cx="3129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</a:t>
              </a:r>
              <a:endParaRPr lang="ar-SA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57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set of all strings whose tenth symbol from the left end is a 1.</a:t>
            </a:r>
          </a:p>
          <a:p>
            <a:pPr marL="109728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The set of strings that either begin or end (or both) with 01</a:t>
            </a:r>
            <a:endParaRPr lang="ar-E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27</a:t>
            </a:fld>
            <a:endParaRPr lang="ar-S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07609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28</a:t>
            </a:fld>
            <a:endParaRPr lang="ar-S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90" y="2362200"/>
            <a:ext cx="5753420" cy="30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1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29</a:t>
            </a:fld>
            <a:endParaRPr lang="ar-S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54" y="2133600"/>
            <a:ext cx="4878892" cy="34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9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2855-4F8B-4CCD-8D7C-335901D3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0" y="617538"/>
            <a:ext cx="8128196" cy="114300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Proof Example #3 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14261-2FB5-4E98-8628-5BC57F0D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E058-F757-4588-BC2F-782E0DD4CF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E0AE4677-DBEF-434E-A547-5EA5BD9C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63" y="1630841"/>
            <a:ext cx="850573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2200" dirty="0"/>
              <a:t>If w is in S then w is in T </a:t>
            </a:r>
          </a:p>
          <a:p>
            <a:pPr algn="l" rtl="0">
              <a:spcBef>
                <a:spcPct val="50000"/>
              </a:spcBef>
            </a:pPr>
            <a:endParaRPr lang="en-US" sz="2200" dirty="0"/>
          </a:p>
          <a:p>
            <a:pPr algn="l" rtl="0">
              <a:spcBef>
                <a:spcPct val="50000"/>
              </a:spcBef>
            </a:pPr>
            <a:endParaRPr lang="en-US" sz="2200" dirty="0"/>
          </a:p>
          <a:p>
            <a:pPr algn="l" rtl="0">
              <a:spcBef>
                <a:spcPct val="50000"/>
              </a:spcBef>
            </a:pPr>
            <a:endParaRPr lang="en-US" sz="2200" dirty="0"/>
          </a:p>
          <a:p>
            <a:pPr marL="779463" indent="-514350" algn="l" rtl="0">
              <a:spcBef>
                <a:spcPct val="500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If </a:t>
            </a:r>
            <a:r>
              <a:rPr lang="el-GR" sz="22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 (a, w )  = a </a:t>
            </a:r>
            <a:r>
              <a:rPr lang="en-US" sz="22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then </a:t>
            </a:r>
            <a:r>
              <a:rPr lang="en-US" sz="22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w has no consecutive 1’s and des not end with 1</a:t>
            </a:r>
          </a:p>
          <a:p>
            <a:pPr marL="779463" indent="-514350" algn="l" rtl="0">
              <a:spcBef>
                <a:spcPct val="500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If </a:t>
            </a:r>
            <a:r>
              <a:rPr lang="el-GR" sz="22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 (a, w )  = b </a:t>
            </a:r>
            <a:r>
              <a:rPr lang="en-US" sz="22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then </a:t>
            </a:r>
            <a:r>
              <a:rPr lang="en-US" sz="22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w has no consecutive 1’s and ends  with a single 1</a:t>
            </a:r>
          </a:p>
          <a:p>
            <a:pPr marL="708025" algn="l" rtl="0">
              <a:spcBef>
                <a:spcPct val="50000"/>
              </a:spcBef>
            </a:pPr>
            <a:endParaRPr lang="en-US" sz="2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920688-9D4D-42D3-99B8-A01FCCF6BC27}"/>
              </a:ext>
            </a:extLst>
          </p:cNvPr>
          <p:cNvGrpSpPr/>
          <p:nvPr/>
        </p:nvGrpSpPr>
        <p:grpSpPr>
          <a:xfrm>
            <a:off x="2438400" y="2017685"/>
            <a:ext cx="3616508" cy="1755496"/>
            <a:chOff x="5505426" y="724459"/>
            <a:chExt cx="3616508" cy="17554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245EA1-0027-46D3-8483-9BD906415337}"/>
                </a:ext>
              </a:extLst>
            </p:cNvPr>
            <p:cNvSpPr/>
            <p:nvPr/>
          </p:nvSpPr>
          <p:spPr>
            <a:xfrm>
              <a:off x="6958461" y="2110623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A421655-0AAA-48BA-A75C-9CAA1E74FF73}"/>
                </a:ext>
              </a:extLst>
            </p:cNvPr>
            <p:cNvGrpSpPr/>
            <p:nvPr/>
          </p:nvGrpSpPr>
          <p:grpSpPr>
            <a:xfrm>
              <a:off x="5505426" y="724459"/>
              <a:ext cx="3616508" cy="1256305"/>
              <a:chOff x="5498633" y="1491448"/>
              <a:chExt cx="3616508" cy="1256305"/>
            </a:xfrm>
          </p:grpSpPr>
          <p:grpSp>
            <p:nvGrpSpPr>
              <p:cNvPr id="8" name="Group 115">
                <a:extLst>
                  <a:ext uri="{FF2B5EF4-FFF2-40B4-BE49-F238E27FC236}">
                    <a16:creationId xmlns:a16="http://schemas.microsoft.com/office/drawing/2014/main" id="{243153F6-564A-4528-898F-D9F7F4713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98633" y="2146998"/>
                <a:ext cx="1283625" cy="600755"/>
                <a:chOff x="816" y="2440"/>
                <a:chExt cx="672" cy="296"/>
              </a:xfrm>
            </p:grpSpPr>
            <p:sp>
              <p:nvSpPr>
                <p:cNvPr id="29" name="Oval 4">
                  <a:extLst>
                    <a:ext uri="{FF2B5EF4-FFF2-40B4-BE49-F238E27FC236}">
                      <a16:creationId xmlns:a16="http://schemas.microsoft.com/office/drawing/2014/main" id="{F17EC2CB-B56E-4920-B627-BC41CD7C7F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b="1" dirty="0"/>
                    <a:t>a</a:t>
                  </a:r>
                  <a:endParaRPr lang="en-US" b="1" baseline="-25000" dirty="0"/>
                </a:p>
              </p:txBody>
            </p:sp>
            <p:sp>
              <p:nvSpPr>
                <p:cNvPr id="30" name="Line 6">
                  <a:extLst>
                    <a:ext uri="{FF2B5EF4-FFF2-40B4-BE49-F238E27FC236}">
                      <a16:creationId xmlns:a16="http://schemas.microsoft.com/office/drawing/2014/main" id="{465883FD-CE21-422C-A5F1-119CA3B75E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259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1" name="Text Box 7">
                  <a:extLst>
                    <a:ext uri="{FF2B5EF4-FFF2-40B4-BE49-F238E27FC236}">
                      <a16:creationId xmlns:a16="http://schemas.microsoft.com/office/drawing/2014/main" id="{EFF7AD3A-9EE8-4D58-BE7A-EF0E31B45C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" y="2440"/>
                  <a:ext cx="43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/>
                    <a:t>start</a:t>
                  </a:r>
                </a:p>
              </p:txBody>
            </p:sp>
          </p:grpSp>
          <p:grpSp>
            <p:nvGrpSpPr>
              <p:cNvPr id="10" name="Group 30">
                <a:extLst>
                  <a:ext uri="{FF2B5EF4-FFF2-40B4-BE49-F238E27FC236}">
                    <a16:creationId xmlns:a16="http://schemas.microsoft.com/office/drawing/2014/main" id="{DBDBCB0C-01EA-4713-A7BE-426A448FD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01569" y="1491448"/>
                <a:ext cx="504281" cy="671790"/>
                <a:chOff x="1712" y="2117"/>
                <a:chExt cx="264" cy="331"/>
              </a:xfrm>
            </p:grpSpPr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id="{41BC8E4A-6412-4229-A1F2-832FFBD14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2" y="2248"/>
                  <a:ext cx="264" cy="200"/>
                </a:xfrm>
                <a:custGeom>
                  <a:avLst/>
                  <a:gdLst>
                    <a:gd name="T0" fmla="*/ 64 w 264"/>
                    <a:gd name="T1" fmla="*/ 200 h 200"/>
                    <a:gd name="T2" fmla="*/ 16 w 264"/>
                    <a:gd name="T3" fmla="*/ 56 h 200"/>
                    <a:gd name="T4" fmla="*/ 160 w 264"/>
                    <a:gd name="T5" fmla="*/ 8 h 200"/>
                    <a:gd name="T6" fmla="*/ 256 w 264"/>
                    <a:gd name="T7" fmla="*/ 104 h 200"/>
                    <a:gd name="T8" fmla="*/ 208 w 264"/>
                    <a:gd name="T9" fmla="*/ 200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00"/>
                    <a:gd name="T17" fmla="*/ 264 w 264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00">
                      <a:moveTo>
                        <a:pt x="64" y="200"/>
                      </a:moveTo>
                      <a:cubicBezTo>
                        <a:pt x="32" y="144"/>
                        <a:pt x="0" y="88"/>
                        <a:pt x="16" y="56"/>
                      </a:cubicBezTo>
                      <a:cubicBezTo>
                        <a:pt x="32" y="24"/>
                        <a:pt x="120" y="0"/>
                        <a:pt x="160" y="8"/>
                      </a:cubicBezTo>
                      <a:cubicBezTo>
                        <a:pt x="200" y="16"/>
                        <a:pt x="248" y="72"/>
                        <a:pt x="256" y="104"/>
                      </a:cubicBezTo>
                      <a:cubicBezTo>
                        <a:pt x="264" y="136"/>
                        <a:pt x="236" y="168"/>
                        <a:pt x="208" y="20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25" name="Text Box 18">
                  <a:extLst>
                    <a:ext uri="{FF2B5EF4-FFF2-40B4-BE49-F238E27FC236}">
                      <a16:creationId xmlns:a16="http://schemas.microsoft.com/office/drawing/2014/main" id="{2E0CDEBC-C8B0-41B1-B836-E071E5E1EC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8" y="2117"/>
                  <a:ext cx="208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ar-PS" dirty="0"/>
                    <a:t>0</a:t>
                  </a:r>
                  <a:endParaRPr lang="en-US" dirty="0"/>
                </a:p>
              </p:txBody>
            </p:sp>
          </p:grpSp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54F61C4E-88BC-4154-A54D-EB47CCF67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4896" y="2138881"/>
                <a:ext cx="397312" cy="472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1</a:t>
                </a:r>
              </a:p>
            </p:txBody>
          </p:sp>
          <p:sp>
            <p:nvSpPr>
              <p:cNvPr id="19" name="Line 24">
                <a:extLst>
                  <a:ext uri="{FF2B5EF4-FFF2-40B4-BE49-F238E27FC236}">
                    <a16:creationId xmlns:a16="http://schemas.microsoft.com/office/drawing/2014/main" id="{93F34DBE-D9B1-46F6-B18F-02DDAADC5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79837" y="2455495"/>
                <a:ext cx="550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21" name="Oval 23">
                <a:extLst>
                  <a:ext uri="{FF2B5EF4-FFF2-40B4-BE49-F238E27FC236}">
                    <a16:creationId xmlns:a16="http://schemas.microsoft.com/office/drawing/2014/main" id="{65A9F4D3-5D35-4DA4-8732-D3B740F03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0506" y="2224548"/>
                <a:ext cx="438862" cy="475533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B1684340-CAC8-4C17-BEE0-1E6372C3B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3018" y="2112499"/>
                <a:ext cx="397312" cy="472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1</a:t>
                </a:r>
              </a:p>
            </p:txBody>
          </p:sp>
          <p:sp>
            <p:nvSpPr>
              <p:cNvPr id="33" name="Oval 13">
                <a:extLst>
                  <a:ext uri="{FF2B5EF4-FFF2-40B4-BE49-F238E27FC236}">
                    <a16:creationId xmlns:a16="http://schemas.microsoft.com/office/drawing/2014/main" id="{5B5EC67E-28E7-4CF6-8D7F-C83D3432B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1508" y="2136854"/>
                <a:ext cx="550125" cy="5845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b="1" dirty="0"/>
                  <a:t>c</a:t>
                </a:r>
                <a:endParaRPr lang="en-US" baseline="-25000" dirty="0"/>
              </a:p>
            </p:txBody>
          </p:sp>
          <p:sp>
            <p:nvSpPr>
              <p:cNvPr id="34" name="Line 24">
                <a:extLst>
                  <a:ext uri="{FF2B5EF4-FFF2-40B4-BE49-F238E27FC236}">
                    <a16:creationId xmlns:a16="http://schemas.microsoft.com/office/drawing/2014/main" id="{B339F680-9BB5-4E46-BF68-98C3C77B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7959" y="2429113"/>
                <a:ext cx="550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36" name="Oval 4">
                <a:extLst>
                  <a:ext uri="{FF2B5EF4-FFF2-40B4-BE49-F238E27FC236}">
                    <a16:creationId xmlns:a16="http://schemas.microsoft.com/office/drawing/2014/main" id="{60421AE8-817D-47F9-A178-2E5649C17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4532" y="2146161"/>
                <a:ext cx="550125" cy="5845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b="1" dirty="0"/>
                  <a:t>b</a:t>
                </a:r>
                <a:endParaRPr lang="en-US" b="1" baseline="-25000" dirty="0"/>
              </a:p>
            </p:txBody>
          </p:sp>
          <p:sp>
            <p:nvSpPr>
              <p:cNvPr id="39" name="Oval 23">
                <a:extLst>
                  <a:ext uri="{FF2B5EF4-FFF2-40B4-BE49-F238E27FC236}">
                    <a16:creationId xmlns:a16="http://schemas.microsoft.com/office/drawing/2014/main" id="{AA77A1B8-4567-46D5-8828-53B1C7DED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5239" y="2209800"/>
                <a:ext cx="438862" cy="475533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dirty="0"/>
              </a:p>
            </p:txBody>
          </p:sp>
          <p:cxnSp>
            <p:nvCxnSpPr>
              <p:cNvPr id="4" name="Connector: Curved 3">
                <a:extLst>
                  <a:ext uri="{FF2B5EF4-FFF2-40B4-BE49-F238E27FC236}">
                    <a16:creationId xmlns:a16="http://schemas.microsoft.com/office/drawing/2014/main" id="{EE28CC0F-1533-42F1-8B18-4D180D98521B}"/>
                  </a:ext>
                </a:extLst>
              </p:cNvPr>
              <p:cNvCxnSpPr>
                <a:cxnSpLocks/>
                <a:stCxn id="36" idx="3"/>
                <a:endCxn id="29" idx="5"/>
              </p:cNvCxnSpPr>
              <p:nvPr/>
            </p:nvCxnSpPr>
            <p:spPr>
              <a:xfrm rot="5400000">
                <a:off x="7049858" y="2296915"/>
                <a:ext cx="17075" cy="713402"/>
              </a:xfrm>
              <a:prstGeom prst="curvedConnector3">
                <a:avLst>
                  <a:gd name="adj1" fmla="val 1249119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oup 28">
                <a:extLst>
                  <a:ext uri="{FF2B5EF4-FFF2-40B4-BE49-F238E27FC236}">
                    <a16:creationId xmlns:a16="http://schemas.microsoft.com/office/drawing/2014/main" id="{DDF590B3-95C6-40C7-97AA-1DD57B648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52316" y="1491457"/>
                <a:ext cx="662825" cy="683969"/>
                <a:chOff x="2911" y="2107"/>
                <a:chExt cx="347" cy="337"/>
              </a:xfrm>
            </p:grpSpPr>
            <p:sp>
              <p:nvSpPr>
                <p:cNvPr id="41" name="Freeform 19">
                  <a:extLst>
                    <a:ext uri="{FF2B5EF4-FFF2-40B4-BE49-F238E27FC236}">
                      <a16:creationId xmlns:a16="http://schemas.microsoft.com/office/drawing/2014/main" id="{E77E569C-1E8B-4BCB-B177-56F985FB0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2244"/>
                  <a:ext cx="264" cy="200"/>
                </a:xfrm>
                <a:custGeom>
                  <a:avLst/>
                  <a:gdLst>
                    <a:gd name="T0" fmla="*/ 64 w 264"/>
                    <a:gd name="T1" fmla="*/ 200 h 200"/>
                    <a:gd name="T2" fmla="*/ 16 w 264"/>
                    <a:gd name="T3" fmla="*/ 56 h 200"/>
                    <a:gd name="T4" fmla="*/ 160 w 264"/>
                    <a:gd name="T5" fmla="*/ 8 h 200"/>
                    <a:gd name="T6" fmla="*/ 256 w 264"/>
                    <a:gd name="T7" fmla="*/ 104 h 200"/>
                    <a:gd name="T8" fmla="*/ 208 w 264"/>
                    <a:gd name="T9" fmla="*/ 200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00"/>
                    <a:gd name="T17" fmla="*/ 264 w 264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00">
                      <a:moveTo>
                        <a:pt x="64" y="200"/>
                      </a:moveTo>
                      <a:cubicBezTo>
                        <a:pt x="32" y="144"/>
                        <a:pt x="0" y="88"/>
                        <a:pt x="16" y="56"/>
                      </a:cubicBezTo>
                      <a:cubicBezTo>
                        <a:pt x="32" y="24"/>
                        <a:pt x="120" y="0"/>
                        <a:pt x="160" y="8"/>
                      </a:cubicBezTo>
                      <a:cubicBezTo>
                        <a:pt x="200" y="16"/>
                        <a:pt x="248" y="72"/>
                        <a:pt x="256" y="104"/>
                      </a:cubicBezTo>
                      <a:cubicBezTo>
                        <a:pt x="264" y="136"/>
                        <a:pt x="236" y="168"/>
                        <a:pt x="208" y="20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42" name="Text Box 20">
                  <a:extLst>
                    <a:ext uri="{FF2B5EF4-FFF2-40B4-BE49-F238E27FC236}">
                      <a16:creationId xmlns:a16="http://schemas.microsoft.com/office/drawing/2014/main" id="{D8F759A1-06E8-4F93-9E92-3103840FEA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1" y="2107"/>
                  <a:ext cx="34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/>
                    <a:t>0,1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021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26616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Let  = Σ ={</a:t>
            </a:r>
            <a:r>
              <a:rPr lang="en-US" sz="2400" i="1" dirty="0"/>
              <a:t>0,</a:t>
            </a:r>
            <a:r>
              <a:rPr lang="en-US" sz="2400" dirty="0"/>
              <a:t> </a:t>
            </a:r>
            <a:r>
              <a:rPr lang="en-US" sz="2400" i="1" dirty="0"/>
              <a:t>1</a:t>
            </a:r>
            <a:r>
              <a:rPr lang="en-US" sz="2400" dirty="0"/>
              <a:t>} , Give DFA's accepting The set of all binary string , which are divisible by 3.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Let  = Σ ={</a:t>
            </a:r>
            <a:r>
              <a:rPr lang="en-US" sz="2400" i="1" dirty="0"/>
              <a:t>0,</a:t>
            </a:r>
            <a:r>
              <a:rPr lang="en-US" sz="2400" dirty="0"/>
              <a:t> </a:t>
            </a:r>
            <a:r>
              <a:rPr lang="en-US" sz="2400" i="1" dirty="0"/>
              <a:t>1</a:t>
            </a:r>
            <a:r>
              <a:rPr lang="en-US" sz="2400" dirty="0"/>
              <a:t>} , Give DFA's accepting The set of all binary string , which are divisible by 5.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Let  = Σ ={</a:t>
            </a:r>
            <a:r>
              <a:rPr lang="en-US" sz="2400" i="1" dirty="0"/>
              <a:t>0,</a:t>
            </a:r>
            <a:r>
              <a:rPr lang="en-US" sz="2400" dirty="0"/>
              <a:t> </a:t>
            </a:r>
            <a:r>
              <a:rPr lang="en-US" sz="2400" i="1" dirty="0"/>
              <a:t>1</a:t>
            </a:r>
            <a:r>
              <a:rPr lang="en-US" sz="2400" dirty="0"/>
              <a:t>} , Give DFA's accepting The set of all binary strings start with 1 , and divisible by 5.</a:t>
            </a:r>
          </a:p>
          <a:p>
            <a:pPr algn="l" rt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30</a:t>
            </a:fld>
            <a:endParaRPr lang="ar-S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154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Example #4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26616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Build a DFA for the following language: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L = { w | w is a bit string which contains the substring 11}</a:t>
            </a:r>
          </a:p>
        </p:txBody>
      </p:sp>
    </p:spTree>
    <p:extLst>
      <p:ext uri="{BB962C8B-B14F-4D97-AF65-F5344CB8AC3E}">
        <p14:creationId xmlns:p14="http://schemas.microsoft.com/office/powerpoint/2010/main" val="46570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1156" y="603117"/>
            <a:ext cx="7793037" cy="1143000"/>
          </a:xfrm>
        </p:spPr>
        <p:txBody>
          <a:bodyPr>
            <a:normAutofit/>
          </a:bodyPr>
          <a:lstStyle/>
          <a:p>
            <a:pPr rtl="0" eaLnBrk="1" hangingPunct="1"/>
            <a:r>
              <a:rPr lang="en-US" sz="2400" dirty="0"/>
              <a:t>DFA for strings containing the substring 11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1676400" y="3290039"/>
            <a:ext cx="1736566" cy="894600"/>
            <a:chOff x="685" y="2448"/>
            <a:chExt cx="803" cy="309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85" y="2469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12965" y="3290032"/>
            <a:ext cx="1349460" cy="1091468"/>
            <a:chOff x="2016" y="2448"/>
            <a:chExt cx="624" cy="37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42" y="259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744723" y="2459123"/>
            <a:ext cx="581739" cy="830905"/>
            <a:chOff x="1707" y="2161"/>
            <a:chExt cx="269" cy="287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07" y="2161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236034" y="2317266"/>
            <a:ext cx="828275" cy="900390"/>
            <a:chOff x="2859" y="2112"/>
            <a:chExt cx="383" cy="311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2859" y="2112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60266" y="3290032"/>
            <a:ext cx="1351624" cy="1250701"/>
            <a:chOff x="2639" y="2448"/>
            <a:chExt cx="625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39" y="259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7" name="Oval 23"/>
          <p:cNvSpPr>
            <a:spLocks noChangeArrowheads="1"/>
          </p:cNvSpPr>
          <p:nvPr/>
        </p:nvSpPr>
        <p:spPr bwMode="auto">
          <a:xfrm>
            <a:off x="5387406" y="3151070"/>
            <a:ext cx="830439" cy="1111736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9A52FF-6107-49E8-AF96-42F6DDE36E62}"/>
              </a:ext>
            </a:extLst>
          </p:cNvPr>
          <p:cNvGrpSpPr/>
          <p:nvPr/>
        </p:nvGrpSpPr>
        <p:grpSpPr>
          <a:xfrm>
            <a:off x="3321753" y="2800754"/>
            <a:ext cx="1129257" cy="833803"/>
            <a:chOff x="3321753" y="2800754"/>
            <a:chExt cx="1129257" cy="833803"/>
          </a:xfrm>
        </p:grpSpPr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3570833" y="2800754"/>
              <a:ext cx="482260" cy="833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2" name="Curved Connector 11"/>
            <p:cNvCxnSpPr>
              <a:stCxn id="10299" idx="0"/>
              <a:endCxn id="10301" idx="7"/>
            </p:cNvCxnSpPr>
            <p:nvPr/>
          </p:nvCxnSpPr>
          <p:spPr>
            <a:xfrm rot="16200000" flipH="1" flipV="1">
              <a:off x="3825328" y="2786454"/>
              <a:ext cx="122107" cy="1129257"/>
            </a:xfrm>
            <a:prstGeom prst="curvedConnector3">
              <a:avLst>
                <a:gd name="adj1" fmla="val -1872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8EE65B-4E88-44EE-B1C7-A381423CA9D0}"/>
              </a:ext>
            </a:extLst>
          </p:cNvPr>
          <p:cNvGrpSpPr/>
          <p:nvPr/>
        </p:nvGrpSpPr>
        <p:grpSpPr>
          <a:xfrm>
            <a:off x="1548337" y="4186087"/>
            <a:ext cx="1773416" cy="1607655"/>
            <a:chOff x="1459418" y="3352800"/>
            <a:chExt cx="1773416" cy="1607655"/>
          </a:xfrm>
        </p:grpSpPr>
        <p:sp>
          <p:nvSpPr>
            <p:cNvPr id="30" name="Text Box 21">
              <a:extLst>
                <a:ext uri="{FF2B5EF4-FFF2-40B4-BE49-F238E27FC236}">
                  <a16:creationId xmlns:a16="http://schemas.microsoft.com/office/drawing/2014/main" id="{5AFA296F-458B-4629-8D6F-9CABF45F2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418" y="4221791"/>
              <a:ext cx="1773416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rtl="0"/>
              <a:r>
                <a:rPr lang="en-US" sz="1400" dirty="0"/>
                <a:t>start state means the most recent input was not a 1</a:t>
              </a:r>
              <a:endParaRPr lang="en-US" altLang="ar-EG" sz="1400" dirty="0"/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6782050A-4855-4839-AF74-6B45201C4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352800"/>
              <a:ext cx="0" cy="685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4B8228-6F69-459A-B97B-C2E693004B6F}"/>
              </a:ext>
            </a:extLst>
          </p:cNvPr>
          <p:cNvGrpSpPr/>
          <p:nvPr/>
        </p:nvGrpSpPr>
        <p:grpSpPr>
          <a:xfrm>
            <a:off x="3387147" y="4239973"/>
            <a:ext cx="2171920" cy="2055453"/>
            <a:chOff x="3652557" y="3352800"/>
            <a:chExt cx="2171920" cy="2055453"/>
          </a:xfrm>
        </p:grpSpPr>
        <p:sp>
          <p:nvSpPr>
            <p:cNvPr id="37" name="Text Box 25">
              <a:extLst>
                <a:ext uri="{FF2B5EF4-FFF2-40B4-BE49-F238E27FC236}">
                  <a16:creationId xmlns:a16="http://schemas.microsoft.com/office/drawing/2014/main" id="{F709BFA2-FF29-4C53-ACCE-9B0E1FD07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557" y="4050189"/>
              <a:ext cx="2171920" cy="1358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 algn="l" rtl="0">
                <a:lnSpc>
                  <a:spcPct val="150000"/>
                </a:lnSpc>
              </a:pPr>
              <a:r>
                <a:rPr lang="en-US" sz="1400" dirty="0"/>
                <a:t>has never seen 11 but the most recent input was a 1</a:t>
              </a: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048C9CE0-47A1-4115-B927-39ED78232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400" y="3352800"/>
              <a:ext cx="0" cy="685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B33A81-227E-453B-8F66-74E188D5EB2A}"/>
              </a:ext>
            </a:extLst>
          </p:cNvPr>
          <p:cNvGrpSpPr/>
          <p:nvPr/>
        </p:nvGrpSpPr>
        <p:grpSpPr>
          <a:xfrm>
            <a:off x="5522196" y="4207480"/>
            <a:ext cx="1619779" cy="1344039"/>
            <a:chOff x="5862681" y="3276600"/>
            <a:chExt cx="1619779" cy="1344039"/>
          </a:xfrm>
        </p:grpSpPr>
        <p:sp>
          <p:nvSpPr>
            <p:cNvPr id="40" name="Text Box 28">
              <a:extLst>
                <a:ext uri="{FF2B5EF4-FFF2-40B4-BE49-F238E27FC236}">
                  <a16:creationId xmlns:a16="http://schemas.microsoft.com/office/drawing/2014/main" id="{FFDFFEE1-B101-4108-8912-98BC00A90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2681" y="4097419"/>
              <a:ext cx="16197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rtl="0"/>
              <a:r>
                <a:rPr lang="en-US" altLang="ar-EG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/>
                <a:t>has seen 11 at least once</a:t>
              </a:r>
              <a:r>
                <a:rPr lang="en-US" altLang="ar-EG" sz="1400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1" name="Line 29">
              <a:extLst>
                <a:ext uri="{FF2B5EF4-FFF2-40B4-BE49-F238E27FC236}">
                  <a16:creationId xmlns:a16="http://schemas.microsoft.com/office/drawing/2014/main" id="{7680CFEE-4573-4A32-8434-31EEBAF1F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0800" y="3276600"/>
              <a:ext cx="0" cy="685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170869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1156" y="603117"/>
            <a:ext cx="7793037" cy="1143000"/>
          </a:xfrm>
        </p:spPr>
        <p:txBody>
          <a:bodyPr/>
          <a:lstStyle/>
          <a:p>
            <a:pPr rtl="0" eaLnBrk="1" hangingPunct="1"/>
            <a:r>
              <a:rPr lang="en-US" dirty="0"/>
              <a:t>DFA for strings containing 11</a:t>
            </a:r>
          </a:p>
        </p:txBody>
      </p:sp>
      <p:sp>
        <p:nvSpPr>
          <p:cNvPr id="66" name="Text Box 116"/>
          <p:cNvSpPr txBox="1">
            <a:spLocks noChangeArrowheads="1"/>
          </p:cNvSpPr>
          <p:nvPr/>
        </p:nvSpPr>
        <p:spPr bwMode="auto">
          <a:xfrm>
            <a:off x="208120" y="4599841"/>
            <a:ext cx="4878259" cy="430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200" dirty="0">
                <a:solidFill>
                  <a:schemeClr val="tx2"/>
                </a:solidFill>
              </a:rPr>
              <a:t>A transition function  </a:t>
            </a:r>
            <a:r>
              <a:rPr lang="el-GR" sz="22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n-US" sz="2200" dirty="0"/>
              <a:t>q</a:t>
            </a:r>
            <a:r>
              <a:rPr lang="en-US" sz="2200" baseline="-25000" dirty="0"/>
              <a:t>0,</a:t>
            </a:r>
            <a:r>
              <a:rPr lang="en-US" sz="2200" dirty="0"/>
              <a:t> 0) =q</a:t>
            </a:r>
            <a:r>
              <a:rPr lang="en-US" sz="2200" baseline="-25000" dirty="0"/>
              <a:t>0</a:t>
            </a:r>
            <a:endParaRPr lang="en-US" sz="2200" dirty="0"/>
          </a:p>
        </p:txBody>
      </p:sp>
      <p:sp>
        <p:nvSpPr>
          <p:cNvPr id="68" name="Text Box 34">
            <a:extLst>
              <a:ext uri="{FF2B5EF4-FFF2-40B4-BE49-F238E27FC236}">
                <a16:creationId xmlns:a16="http://schemas.microsoft.com/office/drawing/2014/main" id="{9001A618-516D-498A-8BDB-795FA0BC4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87" y="1719951"/>
            <a:ext cx="796408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sz="2200" dirty="0"/>
              <a:t>Q = {q</a:t>
            </a:r>
            <a:r>
              <a:rPr lang="en-US" sz="2200" baseline="-25000" dirty="0"/>
              <a:t>0</a:t>
            </a:r>
            <a:r>
              <a:rPr lang="en-US" sz="2200" dirty="0"/>
              <a:t>,q</a:t>
            </a:r>
            <a:r>
              <a:rPr lang="en-US" sz="2200" baseline="-25000" dirty="0"/>
              <a:t>1</a:t>
            </a:r>
            <a:r>
              <a:rPr lang="en-US" sz="2200" dirty="0"/>
              <a:t>,q</a:t>
            </a:r>
            <a:r>
              <a:rPr lang="en-US" sz="2200" baseline="-25000" dirty="0"/>
              <a:t>2</a:t>
            </a:r>
            <a:r>
              <a:rPr lang="en-US" sz="2200" dirty="0"/>
              <a:t>}</a:t>
            </a:r>
          </a:p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sz="2200" dirty="0"/>
              <a:t> ∑ = {0,1}</a:t>
            </a:r>
          </a:p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sz="2200" dirty="0"/>
              <a:t> start state = q</a:t>
            </a:r>
            <a:r>
              <a:rPr lang="en-US" sz="2200" baseline="-25000" dirty="0"/>
              <a:t>0</a:t>
            </a:r>
            <a:r>
              <a:rPr lang="en-US" sz="2200" dirty="0"/>
              <a:t> </a:t>
            </a:r>
          </a:p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sz="2200" dirty="0"/>
              <a:t> F = {q</a:t>
            </a:r>
            <a:r>
              <a:rPr lang="en-US" sz="2200" baseline="-25000" dirty="0"/>
              <a:t>2</a:t>
            </a:r>
            <a:r>
              <a:rPr lang="en-US" sz="2200" dirty="0"/>
              <a:t>} </a:t>
            </a:r>
            <a:endParaRPr lang="el-GR" sz="2200" dirty="0">
              <a:cs typeface="Arial" charset="0"/>
            </a:endParaRPr>
          </a:p>
          <a:p>
            <a:pPr marL="0" lvl="1" algn="l" rtl="0">
              <a:buFontTx/>
              <a:buChar char="•"/>
            </a:pPr>
            <a:r>
              <a:rPr lang="en-US" sz="2200" dirty="0"/>
              <a:t> Transition table </a:t>
            </a:r>
            <a:r>
              <a:rPr lang="en-US" sz="2200" dirty="0">
                <a:solidFill>
                  <a:schemeClr val="tx2"/>
                </a:solidFill>
              </a:rPr>
              <a:t>for the DFA,  A = {Q, ∑ , q</a:t>
            </a:r>
            <a:r>
              <a:rPr lang="en-US" sz="2200" baseline="-25000" dirty="0">
                <a:solidFill>
                  <a:schemeClr val="tx2"/>
                </a:solidFill>
              </a:rPr>
              <a:t>0</a:t>
            </a:r>
            <a:r>
              <a:rPr lang="en-US" sz="2200" dirty="0">
                <a:solidFill>
                  <a:schemeClr val="tx2"/>
                </a:solidFill>
              </a:rPr>
              <a:t>,F, </a:t>
            </a:r>
            <a:r>
              <a:rPr lang="el-GR" sz="22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200" dirty="0">
                <a:solidFill>
                  <a:schemeClr val="tx2"/>
                </a:solidFill>
              </a:rPr>
              <a:t>  }</a:t>
            </a:r>
          </a:p>
          <a:p>
            <a:pPr algn="l" rtl="0">
              <a:spcBef>
                <a:spcPct val="50000"/>
              </a:spcBef>
              <a:buFontTx/>
              <a:buChar char="•"/>
            </a:pP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532BD5-B974-42D0-86B2-428F6EE8CC8E}"/>
              </a:ext>
            </a:extLst>
          </p:cNvPr>
          <p:cNvGrpSpPr/>
          <p:nvPr/>
        </p:nvGrpSpPr>
        <p:grpSpPr>
          <a:xfrm>
            <a:off x="4930010" y="4448050"/>
            <a:ext cx="3416300" cy="1706563"/>
            <a:chOff x="4930010" y="4448050"/>
            <a:chExt cx="3416300" cy="1706563"/>
          </a:xfrm>
        </p:grpSpPr>
        <p:grpSp>
          <p:nvGrpSpPr>
            <p:cNvPr id="9" name="Group 122"/>
            <p:cNvGrpSpPr>
              <a:grpSpLocks/>
            </p:cNvGrpSpPr>
            <p:nvPr/>
          </p:nvGrpSpPr>
          <p:grpSpPr bwMode="auto">
            <a:xfrm>
              <a:off x="4930010" y="4448050"/>
              <a:ext cx="3416300" cy="1706563"/>
              <a:chOff x="2936" y="2926"/>
              <a:chExt cx="2152" cy="1075"/>
            </a:xfrm>
          </p:grpSpPr>
          <p:pic>
            <p:nvPicPr>
              <p:cNvPr id="10257" name="Picture 38" descr="delt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64" y="3120"/>
                <a:ext cx="213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58" name="Rectangle 51"/>
              <p:cNvSpPr>
                <a:spLocks noChangeArrowheads="1"/>
              </p:cNvSpPr>
              <p:nvPr/>
            </p:nvSpPr>
            <p:spPr bwMode="auto">
              <a:xfrm>
                <a:off x="4464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q</a:t>
                </a:r>
                <a:r>
                  <a:rPr lang="en-US" sz="1600" baseline="-25000"/>
                  <a:t>2</a:t>
                </a:r>
              </a:p>
            </p:txBody>
          </p:sp>
          <p:sp>
            <p:nvSpPr>
              <p:cNvPr id="10259" name="Rectangle 50"/>
              <p:cNvSpPr>
                <a:spLocks noChangeArrowheads="1"/>
              </p:cNvSpPr>
              <p:nvPr/>
            </p:nvSpPr>
            <p:spPr bwMode="auto">
              <a:xfrm>
                <a:off x="3840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q</a:t>
                </a:r>
                <a:r>
                  <a:rPr lang="en-US" sz="1600" baseline="-25000"/>
                  <a:t>2</a:t>
                </a:r>
              </a:p>
            </p:txBody>
          </p:sp>
          <p:sp>
            <p:nvSpPr>
              <p:cNvPr id="10260" name="Rectangle 49"/>
              <p:cNvSpPr>
                <a:spLocks noChangeArrowheads="1"/>
              </p:cNvSpPr>
              <p:nvPr/>
            </p:nvSpPr>
            <p:spPr bwMode="auto">
              <a:xfrm>
                <a:off x="3216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>
                    <a:solidFill>
                      <a:schemeClr val="hlink"/>
                    </a:solidFill>
                  </a:rPr>
                  <a:t>*q</a:t>
                </a:r>
                <a:r>
                  <a:rPr lang="en-US" sz="1600" b="1" baseline="-25000">
                    <a:solidFill>
                      <a:schemeClr val="hlink"/>
                    </a:solidFill>
                  </a:rPr>
                  <a:t>2</a:t>
                </a:r>
                <a:endParaRPr lang="en-US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10261" name="Rectangle 48"/>
              <p:cNvSpPr>
                <a:spLocks noChangeArrowheads="1"/>
              </p:cNvSpPr>
              <p:nvPr/>
            </p:nvSpPr>
            <p:spPr bwMode="auto">
              <a:xfrm>
                <a:off x="4464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q</a:t>
                </a:r>
                <a:r>
                  <a:rPr lang="en-US" sz="1600" baseline="-25000"/>
                  <a:t>2</a:t>
                </a:r>
              </a:p>
            </p:txBody>
          </p:sp>
          <p:sp>
            <p:nvSpPr>
              <p:cNvPr id="10263" name="Rectangle 46"/>
              <p:cNvSpPr>
                <a:spLocks noChangeArrowheads="1"/>
              </p:cNvSpPr>
              <p:nvPr/>
            </p:nvSpPr>
            <p:spPr bwMode="auto">
              <a:xfrm>
                <a:off x="3216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 dirty="0">
                    <a:solidFill>
                      <a:schemeClr val="hlink"/>
                    </a:solidFill>
                  </a:rPr>
                  <a:t>q</a:t>
                </a:r>
                <a:r>
                  <a:rPr lang="en-US" sz="1600" b="1" baseline="-25000" dirty="0">
                    <a:solidFill>
                      <a:schemeClr val="hlink"/>
                    </a:solidFill>
                  </a:rPr>
                  <a:t>1</a:t>
                </a:r>
                <a:endParaRPr lang="en-US" sz="1600" b="1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10264" name="Rectangle 45"/>
              <p:cNvSpPr>
                <a:spLocks noChangeArrowheads="1"/>
              </p:cNvSpPr>
              <p:nvPr/>
            </p:nvSpPr>
            <p:spPr bwMode="auto">
              <a:xfrm>
                <a:off x="3829" y="334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dirty="0"/>
                  <a:t>q</a:t>
                </a:r>
                <a:r>
                  <a:rPr lang="en-US" sz="1600" baseline="-25000" dirty="0"/>
                  <a:t>0</a:t>
                </a:r>
              </a:p>
            </p:txBody>
          </p:sp>
          <p:sp>
            <p:nvSpPr>
              <p:cNvPr id="10265" name="Rectangle 44"/>
              <p:cNvSpPr>
                <a:spLocks noChangeArrowheads="1"/>
              </p:cNvSpPr>
              <p:nvPr/>
            </p:nvSpPr>
            <p:spPr bwMode="auto">
              <a:xfrm>
                <a:off x="4453" y="333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dirty="0"/>
                  <a:t>q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10266" name="Rectangle 43"/>
              <p:cNvSpPr>
                <a:spLocks noChangeArrowheads="1"/>
              </p:cNvSpPr>
              <p:nvPr/>
            </p:nvSpPr>
            <p:spPr bwMode="auto">
              <a:xfrm>
                <a:off x="3216" y="3351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 dirty="0">
                    <a:solidFill>
                      <a:schemeClr val="hlink"/>
                    </a:solidFill>
                  </a:rPr>
                  <a:t>q</a:t>
                </a:r>
                <a:r>
                  <a:rPr lang="en-US" sz="1600" b="1" baseline="-25000" dirty="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267" name="Rectangle 42"/>
              <p:cNvSpPr>
                <a:spLocks noChangeArrowheads="1"/>
              </p:cNvSpPr>
              <p:nvPr/>
            </p:nvSpPr>
            <p:spPr bwMode="auto">
              <a:xfrm>
                <a:off x="4464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0268" name="Rectangle 41"/>
              <p:cNvSpPr>
                <a:spLocks noChangeArrowheads="1"/>
              </p:cNvSpPr>
              <p:nvPr/>
            </p:nvSpPr>
            <p:spPr bwMode="auto">
              <a:xfrm>
                <a:off x="3840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 b="1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269" name="Rectangle 40"/>
              <p:cNvSpPr>
                <a:spLocks noChangeArrowheads="1"/>
              </p:cNvSpPr>
              <p:nvPr/>
            </p:nvSpPr>
            <p:spPr bwMode="auto">
              <a:xfrm>
                <a:off x="3216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endParaRPr lang="en-US" sz="1600"/>
              </a:p>
            </p:txBody>
          </p:sp>
          <p:sp>
            <p:nvSpPr>
              <p:cNvPr id="10270" name="Line 52"/>
              <p:cNvSpPr>
                <a:spLocks noChangeShapeType="1"/>
              </p:cNvSpPr>
              <p:nvPr/>
            </p:nvSpPr>
            <p:spPr bwMode="auto">
              <a:xfrm>
                <a:off x="3216" y="3140"/>
                <a:ext cx="624" cy="0"/>
              </a:xfrm>
              <a:prstGeom prst="line">
                <a:avLst/>
              </a:prstGeom>
              <a:noFill/>
              <a:ln w="12700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71" name="Line 54"/>
              <p:cNvSpPr>
                <a:spLocks noChangeShapeType="1"/>
              </p:cNvSpPr>
              <p:nvPr/>
            </p:nvSpPr>
            <p:spPr bwMode="auto">
              <a:xfrm>
                <a:off x="3216" y="3562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72" name="Line 55"/>
              <p:cNvSpPr>
                <a:spLocks noChangeShapeType="1"/>
              </p:cNvSpPr>
              <p:nvPr/>
            </p:nvSpPr>
            <p:spPr bwMode="auto">
              <a:xfrm>
                <a:off x="3216" y="3773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73" name="Line 56"/>
              <p:cNvSpPr>
                <a:spLocks noChangeShapeType="1"/>
              </p:cNvSpPr>
              <p:nvPr/>
            </p:nvSpPr>
            <p:spPr bwMode="auto">
              <a:xfrm>
                <a:off x="3216" y="3984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74" name="Line 57"/>
              <p:cNvSpPr>
                <a:spLocks noChangeShapeType="1"/>
              </p:cNvSpPr>
              <p:nvPr/>
            </p:nvSpPr>
            <p:spPr bwMode="auto">
              <a:xfrm>
                <a:off x="3216" y="3140"/>
                <a:ext cx="0" cy="211"/>
              </a:xfrm>
              <a:prstGeom prst="line">
                <a:avLst/>
              </a:prstGeom>
              <a:noFill/>
              <a:ln w="12700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75" name="Line 59"/>
              <p:cNvSpPr>
                <a:spLocks noChangeShapeType="1"/>
              </p:cNvSpPr>
              <p:nvPr/>
            </p:nvSpPr>
            <p:spPr bwMode="auto">
              <a:xfrm>
                <a:off x="4464" y="3140"/>
                <a:ext cx="0" cy="8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76" name="Line 60"/>
              <p:cNvSpPr>
                <a:spLocks noChangeShapeType="1"/>
              </p:cNvSpPr>
              <p:nvPr/>
            </p:nvSpPr>
            <p:spPr bwMode="auto">
              <a:xfrm>
                <a:off x="5088" y="3140"/>
                <a:ext cx="0" cy="8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77" name="Line 73"/>
              <p:cNvSpPr>
                <a:spLocks noChangeShapeType="1"/>
              </p:cNvSpPr>
              <p:nvPr/>
            </p:nvSpPr>
            <p:spPr bwMode="auto">
              <a:xfrm>
                <a:off x="3840" y="3140"/>
                <a:ext cx="62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78" name="Line 74"/>
              <p:cNvSpPr>
                <a:spLocks noChangeShapeType="1"/>
              </p:cNvSpPr>
              <p:nvPr/>
            </p:nvSpPr>
            <p:spPr bwMode="auto">
              <a:xfrm>
                <a:off x="3216" y="3351"/>
                <a:ext cx="0" cy="21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79" name="Line 58"/>
              <p:cNvSpPr>
                <a:spLocks noChangeShapeType="1"/>
              </p:cNvSpPr>
              <p:nvPr/>
            </p:nvSpPr>
            <p:spPr bwMode="auto">
              <a:xfrm>
                <a:off x="3840" y="3140"/>
                <a:ext cx="0" cy="8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80" name="Line 53"/>
              <p:cNvSpPr>
                <a:spLocks noChangeShapeType="1"/>
              </p:cNvSpPr>
              <p:nvPr/>
            </p:nvSpPr>
            <p:spPr bwMode="auto">
              <a:xfrm>
                <a:off x="3216" y="3351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81" name="Line 78"/>
              <p:cNvSpPr>
                <a:spLocks noChangeShapeType="1"/>
              </p:cNvSpPr>
              <p:nvPr/>
            </p:nvSpPr>
            <p:spPr bwMode="auto">
              <a:xfrm>
                <a:off x="4464" y="3140"/>
                <a:ext cx="62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82" name="Line 81"/>
              <p:cNvSpPr>
                <a:spLocks noChangeShapeType="1"/>
              </p:cNvSpPr>
              <p:nvPr/>
            </p:nvSpPr>
            <p:spPr bwMode="auto">
              <a:xfrm>
                <a:off x="3216" y="3562"/>
                <a:ext cx="0" cy="21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83" name="Line 91"/>
              <p:cNvSpPr>
                <a:spLocks noChangeShapeType="1"/>
              </p:cNvSpPr>
              <p:nvPr/>
            </p:nvSpPr>
            <p:spPr bwMode="auto">
              <a:xfrm>
                <a:off x="3216" y="3773"/>
                <a:ext cx="0" cy="21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  <p:sp>
            <p:nvSpPr>
              <p:cNvPr id="10284" name="Text Box 112"/>
              <p:cNvSpPr txBox="1">
                <a:spLocks noChangeArrowheads="1"/>
              </p:cNvSpPr>
              <p:nvPr/>
            </p:nvSpPr>
            <p:spPr bwMode="auto">
              <a:xfrm rot="16200000">
                <a:off x="2786" y="3617"/>
                <a:ext cx="53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800" dirty="0">
                    <a:solidFill>
                      <a:schemeClr val="tx2"/>
                    </a:solidFill>
                  </a:rPr>
                  <a:t>states</a:t>
                </a:r>
              </a:p>
            </p:txBody>
          </p:sp>
          <p:sp>
            <p:nvSpPr>
              <p:cNvPr id="10285" name="Text Box 113"/>
              <p:cNvSpPr txBox="1">
                <a:spLocks noChangeArrowheads="1"/>
              </p:cNvSpPr>
              <p:nvPr/>
            </p:nvSpPr>
            <p:spPr bwMode="auto">
              <a:xfrm>
                <a:off x="4054" y="2926"/>
                <a:ext cx="6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800" dirty="0">
                    <a:solidFill>
                      <a:schemeClr val="tx2"/>
                    </a:solidFill>
                  </a:rPr>
                  <a:t>symbols</a:t>
                </a:r>
              </a:p>
            </p:txBody>
          </p:sp>
          <p:sp>
            <p:nvSpPr>
              <p:cNvPr id="10286" name="Line 120"/>
              <p:cNvSpPr>
                <a:spLocks noChangeShapeType="1"/>
              </p:cNvSpPr>
              <p:nvPr/>
            </p:nvSpPr>
            <p:spPr bwMode="auto">
              <a:xfrm>
                <a:off x="2976" y="345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 rtl="0"/>
                <a:endParaRPr lang="en-US"/>
              </a:p>
            </p:txBody>
          </p:sp>
        </p:grpSp>
        <p:sp>
          <p:nvSpPr>
            <p:cNvPr id="37" name="Rectangle 45">
              <a:extLst>
                <a:ext uri="{FF2B5EF4-FFF2-40B4-BE49-F238E27FC236}">
                  <a16:creationId xmlns:a16="http://schemas.microsoft.com/office/drawing/2014/main" id="{BAE47780-2283-4194-8EDA-D55115F78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79" y="5444159"/>
              <a:ext cx="990600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0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r>
              <a:rPr lang="en-US" dirty="0"/>
              <a:t>16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FA Notes</a:t>
            </a:r>
            <a:endParaRPr lang="ar-S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dirty="0"/>
              <a:t>There are FA's that accept no language in two kinds:</a:t>
            </a:r>
          </a:p>
          <a:p>
            <a:pPr marL="850392" lvl="1" indent="-457200" algn="just" rtl="0">
              <a:buFont typeface="+mj-lt"/>
              <a:buAutoNum type="arabicPeriod"/>
            </a:pPr>
            <a:r>
              <a:rPr lang="en-US" dirty="0"/>
              <a:t>FA's that have no final states, such as</a:t>
            </a:r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  <a:p>
            <a:pPr marL="850392" lvl="1" indent="-457200" algn="just" rtl="0">
              <a:buFont typeface="+mj-lt"/>
              <a:buAutoNum type="arabicPeriod"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81400"/>
            <a:ext cx="4114800" cy="193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142072" y="5135432"/>
            <a:ext cx="14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ar-EG" i="1" dirty="0">
                <a:solidFill>
                  <a:srgbClr val="FF0066"/>
                </a:solidFill>
              </a:rPr>
              <a:t>dead state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209678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FA Notes (Con.)</a:t>
            </a:r>
            <a:endParaRPr lang="ar-S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0" lvl="1" indent="-457200" algn="l" rtl="0">
              <a:buNone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en-US" sz="1900" dirty="0"/>
              <a:t>   FA's in which the circles that represent the final states cannot be reached from the start state. (i.e., graph is disconnected)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572000"/>
            <a:ext cx="5229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800850" y="5286375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ar-EG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867650" y="27813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126450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1156" y="1295400"/>
            <a:ext cx="7793037" cy="1143000"/>
          </a:xfrm>
        </p:spPr>
        <p:txBody>
          <a:bodyPr>
            <a:normAutofit/>
          </a:bodyPr>
          <a:lstStyle/>
          <a:p>
            <a:pPr marL="365760" indent="-256032" rt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language over the alphabet Σ ={a, b} accepts the set of string that has at least a or 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4B024D-1E69-4B57-ACD8-68EA2CFBDC1A}"/>
              </a:ext>
            </a:extLst>
          </p:cNvPr>
          <p:cNvGrpSpPr/>
          <p:nvPr/>
        </p:nvGrpSpPr>
        <p:grpSpPr>
          <a:xfrm>
            <a:off x="5625241" y="3856524"/>
            <a:ext cx="813553" cy="922553"/>
            <a:chOff x="5625241" y="3856524"/>
            <a:chExt cx="813553" cy="922553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726935" y="3971843"/>
              <a:ext cx="610165" cy="69191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ar-EG" sz="2400" dirty="0"/>
                <a:t>x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625241" y="3856524"/>
              <a:ext cx="813553" cy="9225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4C7C25-BD9B-4479-8ED2-11F73EA240F6}"/>
              </a:ext>
            </a:extLst>
          </p:cNvPr>
          <p:cNvGrpSpPr/>
          <p:nvPr/>
        </p:nvGrpSpPr>
        <p:grpSpPr>
          <a:xfrm>
            <a:off x="3710001" y="4644538"/>
            <a:ext cx="2033883" cy="992224"/>
            <a:chOff x="3710001" y="4644538"/>
            <a:chExt cx="2033883" cy="992224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4714231" y="5175486"/>
              <a:ext cx="379234" cy="461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 sz="2400" dirty="0"/>
                <a:t>b</a:t>
              </a:r>
            </a:p>
          </p:txBody>
        </p:sp>
        <p:cxnSp>
          <p:nvCxnSpPr>
            <p:cNvPr id="24" name="AutoShape 17"/>
            <p:cNvCxnSpPr>
              <a:cxnSpLocks noChangeShapeType="1"/>
              <a:endCxn id="18" idx="3"/>
            </p:cNvCxnSpPr>
            <p:nvPr/>
          </p:nvCxnSpPr>
          <p:spPr bwMode="auto">
            <a:xfrm rot="5400000" flipH="1" flipV="1">
              <a:off x="4659673" y="3694866"/>
              <a:ext cx="134539" cy="2033883"/>
            </a:xfrm>
            <a:prstGeom prst="curvedConnector3">
              <a:avLst>
                <a:gd name="adj1" fmla="val -2421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347CEF-56A7-4C36-AB40-A13456C09EBB}"/>
              </a:ext>
            </a:extLst>
          </p:cNvPr>
          <p:cNvGrpSpPr/>
          <p:nvPr/>
        </p:nvGrpSpPr>
        <p:grpSpPr>
          <a:xfrm>
            <a:off x="5874179" y="2948386"/>
            <a:ext cx="679021" cy="957388"/>
            <a:chOff x="5874179" y="2948386"/>
            <a:chExt cx="679021" cy="957388"/>
          </a:xfrm>
        </p:grpSpPr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5907018" y="2948386"/>
              <a:ext cx="646182" cy="461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 sz="2400" dirty="0" err="1"/>
                <a:t>a,b</a:t>
              </a:r>
              <a:endParaRPr lang="en-US" altLang="ar-EG" sz="2400" dirty="0"/>
            </a:p>
          </p:txBody>
        </p:sp>
        <p:cxnSp>
          <p:nvCxnSpPr>
            <p:cNvPr id="26" name="AutoShape 20"/>
            <p:cNvCxnSpPr>
              <a:cxnSpLocks noChangeShapeType="1"/>
            </p:cNvCxnSpPr>
            <p:nvPr/>
          </p:nvCxnSpPr>
          <p:spPr bwMode="auto">
            <a:xfrm rot="16200000" flipH="1" flipV="1">
              <a:off x="6089078" y="3688473"/>
              <a:ext cx="2402" cy="432200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B3A7F4-4A20-4EEF-BFF9-B623EB00C393}"/>
              </a:ext>
            </a:extLst>
          </p:cNvPr>
          <p:cNvGrpSpPr/>
          <p:nvPr/>
        </p:nvGrpSpPr>
        <p:grpSpPr>
          <a:xfrm>
            <a:off x="3710001" y="3058900"/>
            <a:ext cx="2033883" cy="932163"/>
            <a:chOff x="3710001" y="3058900"/>
            <a:chExt cx="2033883" cy="932163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4576520" y="3058900"/>
              <a:ext cx="353811" cy="461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 sz="2400" dirty="0"/>
                <a:t>a</a:t>
              </a:r>
            </a:p>
          </p:txBody>
        </p:sp>
        <p:cxnSp>
          <p:nvCxnSpPr>
            <p:cNvPr id="11" name="AutoShape 15"/>
            <p:cNvCxnSpPr>
              <a:cxnSpLocks noChangeShapeType="1"/>
              <a:stCxn id="16" idx="0"/>
              <a:endCxn id="18" idx="1"/>
            </p:cNvCxnSpPr>
            <p:nvPr/>
          </p:nvCxnSpPr>
          <p:spPr bwMode="auto">
            <a:xfrm rot="16200000" flipH="1">
              <a:off x="4659673" y="2906852"/>
              <a:ext cx="134539" cy="2033883"/>
            </a:xfrm>
            <a:prstGeom prst="curvedConnector3">
              <a:avLst>
                <a:gd name="adj1" fmla="val -2882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DD37B9-72D0-4DB2-B33B-18D4666FFC3F}"/>
              </a:ext>
            </a:extLst>
          </p:cNvPr>
          <p:cNvGrpSpPr/>
          <p:nvPr/>
        </p:nvGrpSpPr>
        <p:grpSpPr>
          <a:xfrm>
            <a:off x="2207843" y="3856524"/>
            <a:ext cx="1908934" cy="1780627"/>
            <a:chOff x="2207843" y="3856524"/>
            <a:chExt cx="1908934" cy="1780627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207843" y="5175486"/>
              <a:ext cx="8771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ar-EG" sz="2400" dirty="0"/>
                <a:t>Start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3303224" y="3856524"/>
              <a:ext cx="813553" cy="9225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 sz="2400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V="1">
              <a:off x="2693059" y="4644537"/>
              <a:ext cx="610165" cy="595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99238" y="4086968"/>
              <a:ext cx="362600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-</a:t>
              </a:r>
              <a:endParaRPr lang="ar-EG" sz="2400" dirty="0"/>
            </a:p>
          </p:txBody>
        </p:sp>
      </p:grp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Example #5</a:t>
            </a:r>
          </a:p>
        </p:txBody>
      </p:sp>
    </p:spTree>
    <p:extLst>
      <p:ext uri="{BB962C8B-B14F-4D97-AF65-F5344CB8AC3E}">
        <p14:creationId xmlns:p14="http://schemas.microsoft.com/office/powerpoint/2010/main" val="7886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11327</TotalTime>
  <Words>1149</Words>
  <Application>Microsoft Office PowerPoint</Application>
  <PresentationFormat>On-screen Show (4:3)</PresentationFormat>
  <Paragraphs>266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Lucida Grande</vt:lpstr>
      <vt:lpstr>Lucida Sans Unicode</vt:lpstr>
      <vt:lpstr>Verdana</vt:lpstr>
      <vt:lpstr>Wingdings</vt:lpstr>
      <vt:lpstr>Wingdings 2</vt:lpstr>
      <vt:lpstr>Wingdings 3</vt:lpstr>
      <vt:lpstr>Concourse</vt:lpstr>
      <vt:lpstr>Chapter 2</vt:lpstr>
      <vt:lpstr>Proof Example #3  </vt:lpstr>
      <vt:lpstr>Proof Example #3  </vt:lpstr>
      <vt:lpstr>Example #4</vt:lpstr>
      <vt:lpstr>DFA for strings containing the substring 11</vt:lpstr>
      <vt:lpstr>DFA for strings containing 11</vt:lpstr>
      <vt:lpstr>FA Notes</vt:lpstr>
      <vt:lpstr>FA Notes (Con.)</vt:lpstr>
      <vt:lpstr>A language over the alphabet Σ ={a, b} accepts the set of string that has at least a or b.</vt:lpstr>
      <vt:lpstr>Draw the FA that accept all words over the alphabet Σ ={a, b}, including the word  ∊ ( ^ 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#12</vt:lpstr>
      <vt:lpstr>Example #13</vt:lpstr>
      <vt:lpstr>Example #14</vt:lpstr>
      <vt:lpstr>Example #15</vt:lpstr>
      <vt:lpstr>PowerPoint Presentation</vt:lpstr>
      <vt:lpstr>PowerPoint Presentation</vt:lpstr>
      <vt:lpstr>Example #18</vt:lpstr>
      <vt:lpstr>Example #19</vt:lpstr>
      <vt:lpstr>Example #19 cont.</vt:lpstr>
      <vt:lpstr>Exercises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basem o. alijla</cp:lastModifiedBy>
  <cp:revision>259</cp:revision>
  <dcterms:created xsi:type="dcterms:W3CDTF">2015-02-28T08:06:15Z</dcterms:created>
  <dcterms:modified xsi:type="dcterms:W3CDTF">2022-02-20T04:44:33Z</dcterms:modified>
</cp:coreProperties>
</file>