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84" r:id="rId1"/>
  </p:sldMasterIdLst>
  <p:notesMasterIdLst>
    <p:notesMasterId r:id="rId26"/>
  </p:notesMasterIdLst>
  <p:handoutMasterIdLst>
    <p:handoutMasterId r:id="rId27"/>
  </p:handoutMasterIdLst>
  <p:sldIdLst>
    <p:sldId id="259" r:id="rId2"/>
    <p:sldId id="266" r:id="rId3"/>
    <p:sldId id="370" r:id="rId4"/>
    <p:sldId id="264" r:id="rId5"/>
    <p:sldId id="269" r:id="rId6"/>
    <p:sldId id="362" r:id="rId7"/>
    <p:sldId id="271" r:id="rId8"/>
    <p:sldId id="272" r:id="rId9"/>
    <p:sldId id="277" r:id="rId10"/>
    <p:sldId id="280" r:id="rId11"/>
    <p:sldId id="282" r:id="rId12"/>
    <p:sldId id="281" r:id="rId13"/>
    <p:sldId id="275" r:id="rId14"/>
    <p:sldId id="283" r:id="rId15"/>
    <p:sldId id="287" r:id="rId16"/>
    <p:sldId id="288" r:id="rId17"/>
    <p:sldId id="289" r:id="rId18"/>
    <p:sldId id="363" r:id="rId19"/>
    <p:sldId id="364" r:id="rId20"/>
    <p:sldId id="365" r:id="rId21"/>
    <p:sldId id="366" r:id="rId22"/>
    <p:sldId id="284" r:id="rId23"/>
    <p:sldId id="286" r:id="rId24"/>
    <p:sldId id="359" r:id="rId25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855" autoAdjust="0"/>
    <p:restoredTop sz="94660"/>
  </p:normalViewPr>
  <p:slideViewPr>
    <p:cSldViewPr>
      <p:cViewPr varScale="1">
        <p:scale>
          <a:sx n="65" d="100"/>
          <a:sy n="65" d="100"/>
        </p:scale>
        <p:origin x="1512" y="60"/>
      </p:cViewPr>
      <p:guideLst>
        <p:guide orient="horz" pos="20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9A33C75-4550-45C3-AA2D-3CABAA65A6A5}" type="datetimeFigureOut">
              <a:rPr lang="ar-SA" smtClean="0"/>
              <a:pPr/>
              <a:t>01/08/1442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204CF84-92C5-47C4-8D78-4F735955AC26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37057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C36B2A9-A204-4CD3-BE49-F3E75BDEA974}" type="datetimeFigureOut">
              <a:rPr lang="ar-SA" smtClean="0"/>
              <a:pPr/>
              <a:t>01/08/1442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B72DE61-2235-4DA5-8023-D02B7396EDAC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8735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D42606-C946-4C6B-B725-F2998B4250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57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C6E44-AFDF-454E-BEBD-924EF3B5E66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14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C6E44-AFDF-454E-BEBD-924EF3B5E66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81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95D14F-0331-4EF0-A730-81881D9D7A8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16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576BF3-3F03-4D4A-BDF9-D2A15FB637F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0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E9B6C-C561-47E5-8C4E-070C8EC4589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90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E9B6C-C561-47E5-8C4E-070C8EC4589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9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E9B6C-C561-47E5-8C4E-070C8EC4589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75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E9B6C-C561-47E5-8C4E-070C8EC4589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44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E9B6C-C561-47E5-8C4E-070C8EC4589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40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2C6C37-0BF6-468C-9152-DAE36E10963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90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D42606-C946-4C6B-B725-F2998B42500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09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2C6C37-0BF6-468C-9152-DAE36E10963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75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2C6C37-0BF6-468C-9152-DAE36E10963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39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7D1A9-095E-4C53-814A-53143943BB8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43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D5A6A-D972-4162-A3AF-AF5B4CD0A7CF}" type="slidenum">
              <a:rPr lang="en-US" altLang="ar-EG"/>
              <a:pPr/>
              <a:t>5</a:t>
            </a:fld>
            <a:endParaRPr lang="en-US" altLang="ar-EG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ar-EG" dirty="0"/>
          </a:p>
        </p:txBody>
      </p:sp>
    </p:spTree>
    <p:extLst>
      <p:ext uri="{BB962C8B-B14F-4D97-AF65-F5344CB8AC3E}">
        <p14:creationId xmlns:p14="http://schemas.microsoft.com/office/powerpoint/2010/main" val="2991713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D5A6A-D972-4162-A3AF-AF5B4CD0A7CF}" type="slidenum">
              <a:rPr lang="en-US" altLang="ar-EG"/>
              <a:pPr/>
              <a:t>6</a:t>
            </a:fld>
            <a:endParaRPr lang="en-US" altLang="ar-EG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ar-EG" dirty="0"/>
          </a:p>
        </p:txBody>
      </p:sp>
    </p:spTree>
    <p:extLst>
      <p:ext uri="{BB962C8B-B14F-4D97-AF65-F5344CB8AC3E}">
        <p14:creationId xmlns:p14="http://schemas.microsoft.com/office/powerpoint/2010/main" val="2839701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91614-12B2-4407-B41A-BFB109014DF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35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C6E44-AFDF-454E-BEBD-924EF3B5E66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80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32C239-4A64-4EEC-8747-521ED96F47C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4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C6E44-AFDF-454E-BEBD-924EF3B5E66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0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D0243A-3062-49E8-8E71-2F1116995AF4}" type="datetime1">
              <a:rPr lang="ar-SA" smtClean="0"/>
              <a:pPr/>
              <a:t>01/08/1442</a:t>
            </a:fld>
            <a:endParaRPr lang="ar-S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Computer theory</a:t>
            </a:r>
            <a:endParaRPr lang="ar-S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C81E-CB0D-4FB9-9123-7BA3E78FB236}" type="datetime1">
              <a:rPr lang="ar-SA" smtClean="0"/>
              <a:pPr/>
              <a:t>01/08/1442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8F1A-AC28-4400-9E34-C8C50B40BB56}" type="datetime1">
              <a:rPr lang="ar-SA" smtClean="0"/>
              <a:pPr/>
              <a:t>01/08/1442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6654-2011-433B-A03B-867DCE6BEF1A}" type="datetime1">
              <a:rPr lang="ar-SA" smtClean="0"/>
              <a:pPr/>
              <a:t>01/08/1442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10B1-AA36-421E-B3B8-93059B211DC7}" type="datetime1">
              <a:rPr lang="ar-SA" smtClean="0"/>
              <a:pPr/>
              <a:t>01/08/1442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766B-9900-46BC-B663-CF44F3DAFDEA}" type="datetime1">
              <a:rPr lang="ar-SA" smtClean="0"/>
              <a:pPr/>
              <a:t>01/08/1442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A38E-419C-4161-8BBB-DCA13620BAC8}" type="datetime1">
              <a:rPr lang="ar-SA" smtClean="0"/>
              <a:pPr/>
              <a:t>01/08/1442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C726-8B95-4D83-8311-241F9B149C38}" type="datetime1">
              <a:rPr lang="ar-SA" smtClean="0"/>
              <a:pPr/>
              <a:t>01/08/1442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A146-72EB-43C2-8644-7D97DD7911B4}" type="datetime1">
              <a:rPr lang="ar-SA" smtClean="0"/>
              <a:pPr/>
              <a:t>01/08/1442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8FCCCF6-C911-4CA2-94F1-B228CF332783}" type="datetime1">
              <a:rPr lang="ar-SA" smtClean="0"/>
              <a:pPr/>
              <a:t>01/08/1442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90B5A7-255E-4C72-B3FF-7CFB24B71F97}" type="datetime1">
              <a:rPr lang="ar-SA" smtClean="0"/>
              <a:pPr/>
              <a:t>01/08/1442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Computer theory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91CD3E-E305-4846-A236-E725A61BABC7}" type="datetime1">
              <a:rPr lang="ar-SA" smtClean="0"/>
              <a:pPr/>
              <a:t>01/08/1442</a:t>
            </a:fld>
            <a:endParaRPr lang="ar-S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Computer theory</a:t>
            </a:r>
            <a:endParaRPr lang="ar-S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0"/>
            <a:r>
              <a:rPr lang="en-US" dirty="0"/>
              <a:t>Chapter 2</a:t>
            </a:r>
            <a:endParaRPr lang="ar-S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rtl="0"/>
            <a:endParaRPr lang="en-US" b="1" dirty="0"/>
          </a:p>
          <a:p>
            <a:pPr algn="ctr" rtl="0"/>
            <a:r>
              <a:rPr lang="en-US" b="1" dirty="0"/>
              <a:t>Finite Automata</a:t>
            </a:r>
            <a:endParaRPr lang="ar-SA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9DE729-44B7-4856-9348-18F9ADFCEA9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NFA</a:t>
            </a:r>
            <a:r>
              <a:rPr lang="en-US" dirty="0"/>
              <a:t> for strings end in 01</a:t>
            </a:r>
          </a:p>
        </p:txBody>
      </p:sp>
      <p:sp>
        <p:nvSpPr>
          <p:cNvPr id="28" name="Line 50"/>
          <p:cNvSpPr>
            <a:spLocks noChangeShapeType="1"/>
          </p:cNvSpPr>
          <p:nvPr/>
        </p:nvSpPr>
        <p:spPr bwMode="auto">
          <a:xfrm>
            <a:off x="4766464" y="3810000"/>
            <a:ext cx="0" cy="334963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54"/>
          <p:cNvSpPr>
            <a:spLocks noChangeShapeType="1"/>
          </p:cNvSpPr>
          <p:nvPr/>
        </p:nvSpPr>
        <p:spPr bwMode="auto">
          <a:xfrm>
            <a:off x="4766464" y="4144963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58"/>
          <p:cNvSpPr>
            <a:spLocks noChangeShapeType="1"/>
          </p:cNvSpPr>
          <p:nvPr/>
        </p:nvSpPr>
        <p:spPr bwMode="auto">
          <a:xfrm>
            <a:off x="4287347" y="4479925"/>
            <a:ext cx="0" cy="3349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59"/>
          <p:cNvSpPr>
            <a:spLocks noChangeShapeType="1"/>
          </p:cNvSpPr>
          <p:nvPr/>
        </p:nvSpPr>
        <p:spPr bwMode="auto">
          <a:xfrm>
            <a:off x="5083483" y="4814888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548034" y="2273530"/>
            <a:ext cx="1884725" cy="919267"/>
            <a:chOff x="624" y="2352"/>
            <a:chExt cx="864" cy="384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624" y="2352"/>
              <a:ext cx="4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dirty="0"/>
                <a:t>start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408766" y="2503351"/>
            <a:ext cx="1385187" cy="737329"/>
            <a:chOff x="2005" y="2448"/>
            <a:chExt cx="635" cy="308"/>
          </a:xfrm>
        </p:grpSpPr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q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005" y="246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hlink"/>
                  </a:solidFill>
                </a:rPr>
                <a:t>0</a:t>
              </a:r>
            </a:p>
          </p:txBody>
        </p:sp>
      </p:grpSp>
      <p:grpSp>
        <p:nvGrpSpPr>
          <p:cNvPr id="14" name="Group 60"/>
          <p:cNvGrpSpPr>
            <a:grpSpLocks/>
          </p:cNvGrpSpPr>
          <p:nvPr/>
        </p:nvGrpSpPr>
        <p:grpSpPr bwMode="auto">
          <a:xfrm>
            <a:off x="1769615" y="1749765"/>
            <a:ext cx="812914" cy="753582"/>
            <a:chOff x="1879600" y="3386472"/>
            <a:chExt cx="591594" cy="499728"/>
          </a:xfrm>
        </p:grpSpPr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879600" y="35687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921043" y="3386472"/>
              <a:ext cx="5501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dirty="0">
                  <a:solidFill>
                    <a:schemeClr val="hlink"/>
                  </a:solidFill>
                </a:rPr>
                <a:t>0</a:t>
              </a:r>
              <a:r>
                <a:rPr lang="en-US" dirty="0"/>
                <a:t>,1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9D87B1F-9EAE-4427-BF7F-EEFB61ACD148}"/>
              </a:ext>
            </a:extLst>
          </p:cNvPr>
          <p:cNvGrpSpPr/>
          <p:nvPr/>
        </p:nvGrpSpPr>
        <p:grpSpPr>
          <a:xfrm>
            <a:off x="3745959" y="2388440"/>
            <a:ext cx="3992305" cy="1421560"/>
            <a:chOff x="3745959" y="2388440"/>
            <a:chExt cx="3992305" cy="1421560"/>
          </a:xfrm>
        </p:grpSpPr>
        <p:sp>
          <p:nvSpPr>
            <p:cNvPr id="27" name="Line 46"/>
            <p:cNvSpPr>
              <a:spLocks noChangeShapeType="1"/>
            </p:cNvSpPr>
            <p:nvPr/>
          </p:nvSpPr>
          <p:spPr bwMode="auto">
            <a:xfrm>
              <a:off x="4766464" y="3810000"/>
              <a:ext cx="990600" cy="0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53"/>
            <p:cNvSpPr>
              <a:spLocks noChangeShapeType="1"/>
            </p:cNvSpPr>
            <p:nvPr/>
          </p:nvSpPr>
          <p:spPr bwMode="auto">
            <a:xfrm>
              <a:off x="5757064" y="3810000"/>
              <a:ext cx="99060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7"/>
            <p:cNvSpPr>
              <a:spLocks noChangeShapeType="1"/>
            </p:cNvSpPr>
            <p:nvPr/>
          </p:nvSpPr>
          <p:spPr bwMode="auto">
            <a:xfrm>
              <a:off x="6747664" y="3810000"/>
              <a:ext cx="99060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" name="Group 21"/>
            <p:cNvGrpSpPr>
              <a:grpSpLocks/>
            </p:cNvGrpSpPr>
            <p:nvPr/>
          </p:nvGrpSpPr>
          <p:grpSpPr bwMode="auto">
            <a:xfrm>
              <a:off x="3745959" y="2503347"/>
              <a:ext cx="1409181" cy="742117"/>
              <a:chOff x="2618" y="2448"/>
              <a:chExt cx="646" cy="310"/>
            </a:xfrm>
          </p:grpSpPr>
          <p:sp>
            <p:nvSpPr>
              <p:cNvPr id="21" name="Text Box 22"/>
              <p:cNvSpPr txBox="1">
                <a:spLocks noChangeArrowheads="1"/>
              </p:cNvSpPr>
              <p:nvPr/>
            </p:nvSpPr>
            <p:spPr bwMode="auto">
              <a:xfrm>
                <a:off x="2618" y="2470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2" name="Oval 23"/>
              <p:cNvSpPr>
                <a:spLocks noChangeArrowheads="1"/>
              </p:cNvSpPr>
              <p:nvPr/>
            </p:nvSpPr>
            <p:spPr bwMode="auto">
              <a:xfrm>
                <a:off x="2976" y="2448"/>
                <a:ext cx="288" cy="28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q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2640" y="259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4212785" y="2388440"/>
              <a:ext cx="1335015" cy="1347780"/>
              <a:chOff x="2304" y="2400"/>
              <a:chExt cx="612" cy="563"/>
            </a:xfrm>
          </p:grpSpPr>
          <p:sp>
            <p:nvSpPr>
              <p:cNvPr id="25" name="Oval 26"/>
              <p:cNvSpPr>
                <a:spLocks noChangeArrowheads="1"/>
              </p:cNvSpPr>
              <p:nvPr/>
            </p:nvSpPr>
            <p:spPr bwMode="auto">
              <a:xfrm>
                <a:off x="2400" y="2400"/>
                <a:ext cx="384" cy="384"/>
              </a:xfrm>
              <a:prstGeom prst="ellipse">
                <a:avLst/>
              </a:prstGeom>
              <a:solidFill>
                <a:schemeClr val="bg2">
                  <a:lumMod val="90000"/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27"/>
              <p:cNvSpPr txBox="1">
                <a:spLocks noChangeArrowheads="1"/>
              </p:cNvSpPr>
              <p:nvPr/>
            </p:nvSpPr>
            <p:spPr bwMode="auto">
              <a:xfrm>
                <a:off x="2304" y="2809"/>
                <a:ext cx="61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rtl="0"/>
                <a:r>
                  <a:rPr lang="en-US" dirty="0"/>
                  <a:t>Final state</a:t>
                </a:r>
              </a:p>
            </p:txBody>
          </p:sp>
        </p:grpSp>
      </p:grpSp>
      <p:sp>
        <p:nvSpPr>
          <p:cNvPr id="61" name="Text Box 69"/>
          <p:cNvSpPr txBox="1">
            <a:spLocks noChangeArrowheads="1"/>
          </p:cNvSpPr>
          <p:nvPr/>
        </p:nvSpPr>
        <p:spPr bwMode="auto">
          <a:xfrm>
            <a:off x="457200" y="1059927"/>
            <a:ext cx="5029199" cy="55694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800" dirty="0">
                <a:solidFill>
                  <a:schemeClr val="hlink"/>
                </a:solidFill>
              </a:rPr>
              <a:t>Why is this non-deterministic? </a:t>
            </a:r>
          </a:p>
        </p:txBody>
      </p:sp>
      <p:sp>
        <p:nvSpPr>
          <p:cNvPr id="34" name="Text Box 69">
            <a:extLst>
              <a:ext uri="{FF2B5EF4-FFF2-40B4-BE49-F238E27FC236}">
                <a16:creationId xmlns:a16="http://schemas.microsoft.com/office/drawing/2014/main" id="{5FE966D5-569A-451A-BEE3-BD97C38F2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56" y="3757856"/>
            <a:ext cx="8484014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sz="1800" dirty="0"/>
              <a:t>The states an NFA is in during the process</a:t>
            </a:r>
            <a:r>
              <a:rPr lang="en-US" dirty="0"/>
              <a:t>ing </a:t>
            </a:r>
            <a:r>
              <a:rPr lang="en-US" sz="1800" dirty="0"/>
              <a:t>Of input sequence </a:t>
            </a:r>
            <a:r>
              <a:rPr lang="en-US" sz="1800" dirty="0">
                <a:solidFill>
                  <a:srgbClr val="FF0000"/>
                </a:solidFill>
              </a:rPr>
              <a:t>00101</a:t>
            </a:r>
          </a:p>
        </p:txBody>
      </p:sp>
      <p:sp>
        <p:nvSpPr>
          <p:cNvPr id="36" name="Line 50">
            <a:extLst>
              <a:ext uri="{FF2B5EF4-FFF2-40B4-BE49-F238E27FC236}">
                <a16:creationId xmlns:a16="http://schemas.microsoft.com/office/drawing/2014/main" id="{496DFE2F-596C-4B75-B3AF-2F288C212D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2172" y="5007285"/>
            <a:ext cx="0" cy="334963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54">
            <a:extLst>
              <a:ext uri="{FF2B5EF4-FFF2-40B4-BE49-F238E27FC236}">
                <a16:creationId xmlns:a16="http://schemas.microsoft.com/office/drawing/2014/main" id="{8124D64F-9162-40A8-9F36-D2F6E179EF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2172" y="5342248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58">
            <a:extLst>
              <a:ext uri="{FF2B5EF4-FFF2-40B4-BE49-F238E27FC236}">
                <a16:creationId xmlns:a16="http://schemas.microsoft.com/office/drawing/2014/main" id="{D8DC1E88-C7A0-4136-901D-6255EEC74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2172" y="5677210"/>
            <a:ext cx="0" cy="3349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59">
            <a:extLst>
              <a:ext uri="{FF2B5EF4-FFF2-40B4-BE49-F238E27FC236}">
                <a16:creationId xmlns:a16="http://schemas.microsoft.com/office/drawing/2014/main" id="{FC77378F-6F34-4CB2-9524-975BDA3E1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2172" y="6012173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Text Box 10">
            <a:extLst>
              <a:ext uri="{FF2B5EF4-FFF2-40B4-BE49-F238E27FC236}">
                <a16:creationId xmlns:a16="http://schemas.microsoft.com/office/drawing/2014/main" id="{674A1C85-EE15-41FA-B653-577503B7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258813"/>
            <a:ext cx="42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0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51E3AC7-B3BC-4D4C-8D7D-F0B6C94E311B}"/>
              </a:ext>
            </a:extLst>
          </p:cNvPr>
          <p:cNvSpPr/>
          <p:nvPr/>
        </p:nvSpPr>
        <p:spPr>
          <a:xfrm>
            <a:off x="3466975" y="6234352"/>
            <a:ext cx="40795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400" dirty="0"/>
              <a:t>0	0	1	0	1</a:t>
            </a:r>
            <a:endParaRPr lang="ar-EG"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1A9828-9B42-4622-95F8-B90DD106FB27}"/>
              </a:ext>
            </a:extLst>
          </p:cNvPr>
          <p:cNvGrpSpPr/>
          <p:nvPr/>
        </p:nvGrpSpPr>
        <p:grpSpPr>
          <a:xfrm>
            <a:off x="2840341" y="4129456"/>
            <a:ext cx="1123695" cy="1177214"/>
            <a:chOff x="2840341" y="4129456"/>
            <a:chExt cx="1123695" cy="1177214"/>
          </a:xfrm>
        </p:grpSpPr>
        <p:sp>
          <p:nvSpPr>
            <p:cNvPr id="58" name="Line 5">
              <a:extLst>
                <a:ext uri="{FF2B5EF4-FFF2-40B4-BE49-F238E27FC236}">
                  <a16:creationId xmlns:a16="http://schemas.microsoft.com/office/drawing/2014/main" id="{CA394158-7654-47B1-AFFE-48E9170F8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1572" y="4461186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Text Box 10">
              <a:extLst>
                <a:ext uri="{FF2B5EF4-FFF2-40B4-BE49-F238E27FC236}">
                  <a16:creationId xmlns:a16="http://schemas.microsoft.com/office/drawing/2014/main" id="{8D54F2EE-2AE2-4167-8ECE-1A68F03A7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5411" y="4294718"/>
              <a:ext cx="428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0</a:t>
              </a:r>
              <a:endParaRPr lang="en-US" dirty="0">
                <a:solidFill>
                  <a:schemeClr val="hlink"/>
                </a:solidFill>
              </a:endParaRPr>
            </a:p>
          </p:txBody>
        </p:sp>
        <p:sp>
          <p:nvSpPr>
            <p:cNvPr id="41" name="Line 5">
              <a:extLst>
                <a:ext uri="{FF2B5EF4-FFF2-40B4-BE49-F238E27FC236}">
                  <a16:creationId xmlns:a16="http://schemas.microsoft.com/office/drawing/2014/main" id="{9FC83939-3DBB-4495-BD86-2AA4C85FF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1932" y="4585449"/>
              <a:ext cx="354440" cy="452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3E8312C-38EF-4A4A-9A8D-6CAD9522854A}"/>
                </a:ext>
              </a:extLst>
            </p:cNvPr>
            <p:cNvSpPr/>
            <p:nvPr/>
          </p:nvSpPr>
          <p:spPr>
            <a:xfrm>
              <a:off x="3234040" y="4937338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1</a:t>
              </a:r>
              <a:endParaRPr lang="ar-EG" dirty="0"/>
            </a:p>
          </p:txBody>
        </p:sp>
        <p:sp>
          <p:nvSpPr>
            <p:cNvPr id="66" name="Text Box 10">
              <a:extLst>
                <a:ext uri="{FF2B5EF4-FFF2-40B4-BE49-F238E27FC236}">
                  <a16:creationId xmlns:a16="http://schemas.microsoft.com/office/drawing/2014/main" id="{056F7AD3-2E18-4993-A703-42740A5DA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441" y="4129456"/>
              <a:ext cx="3544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/>
              <a:r>
                <a:rPr lang="en-US" dirty="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67" name="Text Box 10">
              <a:extLst>
                <a:ext uri="{FF2B5EF4-FFF2-40B4-BE49-F238E27FC236}">
                  <a16:creationId xmlns:a16="http://schemas.microsoft.com/office/drawing/2014/main" id="{19EF4A20-500C-48B8-B175-97C55B2BB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0341" y="4772383"/>
              <a:ext cx="3724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/>
              <a:r>
                <a:rPr lang="en-US" dirty="0">
                  <a:solidFill>
                    <a:schemeClr val="hlink"/>
                  </a:solidFill>
                </a:rPr>
                <a:t>0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008A6-4023-4F92-85DE-85EBAE68100B}"/>
              </a:ext>
            </a:extLst>
          </p:cNvPr>
          <p:cNvGrpSpPr/>
          <p:nvPr/>
        </p:nvGrpSpPr>
        <p:grpSpPr>
          <a:xfrm>
            <a:off x="2875697" y="5243589"/>
            <a:ext cx="922186" cy="369332"/>
            <a:chOff x="2889275" y="5250469"/>
            <a:chExt cx="922186" cy="36933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DDD9B33-362F-4459-8803-8BCAE30D502D}"/>
                </a:ext>
              </a:extLst>
            </p:cNvPr>
            <p:cNvSpPr/>
            <p:nvPr/>
          </p:nvSpPr>
          <p:spPr>
            <a:xfrm>
              <a:off x="3160322" y="5250469"/>
              <a:ext cx="6511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stuck</a:t>
              </a:r>
              <a:endParaRPr lang="ar-EG" sz="1400" dirty="0"/>
            </a:p>
          </p:txBody>
        </p:sp>
        <p:sp>
          <p:nvSpPr>
            <p:cNvPr id="69" name="Text Box 10">
              <a:extLst>
                <a:ext uri="{FF2B5EF4-FFF2-40B4-BE49-F238E27FC236}">
                  <a16:creationId xmlns:a16="http://schemas.microsoft.com/office/drawing/2014/main" id="{B38ECC04-768A-4406-A71D-6B5414B51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9275" y="5250469"/>
              <a:ext cx="3724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/>
              <a:r>
                <a:rPr lang="en-US" dirty="0">
                  <a:solidFill>
                    <a:schemeClr val="hlink"/>
                  </a:solidFill>
                </a:rPr>
                <a:t>0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F56ED66-5770-441D-944C-638FB15255DE}"/>
              </a:ext>
            </a:extLst>
          </p:cNvPr>
          <p:cNvGrpSpPr/>
          <p:nvPr/>
        </p:nvGrpSpPr>
        <p:grpSpPr>
          <a:xfrm>
            <a:off x="3891342" y="4143829"/>
            <a:ext cx="1015230" cy="1203677"/>
            <a:chOff x="3891342" y="4143829"/>
            <a:chExt cx="1015230" cy="1203677"/>
          </a:xfrm>
        </p:grpSpPr>
        <p:sp>
          <p:nvSpPr>
            <p:cNvPr id="54" name="Text Box 10">
              <a:extLst>
                <a:ext uri="{FF2B5EF4-FFF2-40B4-BE49-F238E27FC236}">
                  <a16:creationId xmlns:a16="http://schemas.microsoft.com/office/drawing/2014/main" id="{0F2FC975-9E2D-437F-BAF6-D1981464C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947" y="4308786"/>
              <a:ext cx="428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0</a:t>
              </a:r>
              <a:endParaRPr lang="en-US" dirty="0">
                <a:solidFill>
                  <a:schemeClr val="hlink"/>
                </a:solidFill>
              </a:endParaRPr>
            </a:p>
          </p:txBody>
        </p:sp>
        <p:sp>
          <p:nvSpPr>
            <p:cNvPr id="65" name="Line 8">
              <a:extLst>
                <a:ext uri="{FF2B5EF4-FFF2-40B4-BE49-F238E27FC236}">
                  <a16:creationId xmlns:a16="http://schemas.microsoft.com/office/drawing/2014/main" id="{9B83BECC-11D4-46D5-ACAF-D52F46C3B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5972" y="4461186"/>
              <a:ext cx="5334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">
              <a:extLst>
                <a:ext uri="{FF2B5EF4-FFF2-40B4-BE49-F238E27FC236}">
                  <a16:creationId xmlns:a16="http://schemas.microsoft.com/office/drawing/2014/main" id="{2DECA8E5-BBA5-40AC-9BCB-5DEDD1089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1342" y="4626285"/>
              <a:ext cx="354440" cy="452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360D394-A081-4C76-A0F4-E46595F47166}"/>
                </a:ext>
              </a:extLst>
            </p:cNvPr>
            <p:cNvSpPr/>
            <p:nvPr/>
          </p:nvSpPr>
          <p:spPr>
            <a:xfrm>
              <a:off x="4173450" y="4978174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1</a:t>
              </a:r>
              <a:endParaRPr lang="ar-EG" dirty="0"/>
            </a:p>
          </p:txBody>
        </p:sp>
        <p:sp>
          <p:nvSpPr>
            <p:cNvPr id="68" name="Text Box 10">
              <a:extLst>
                <a:ext uri="{FF2B5EF4-FFF2-40B4-BE49-F238E27FC236}">
                  <a16:creationId xmlns:a16="http://schemas.microsoft.com/office/drawing/2014/main" id="{125747F9-06F2-4758-B227-8210B8F76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5908" y="4143829"/>
              <a:ext cx="3724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/>
              <a:r>
                <a:rPr lang="en-US" dirty="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70" name="Text Box 10">
              <a:extLst>
                <a:ext uri="{FF2B5EF4-FFF2-40B4-BE49-F238E27FC236}">
                  <a16:creationId xmlns:a16="http://schemas.microsoft.com/office/drawing/2014/main" id="{BAA30F08-0D65-4363-9A70-D2F003BD7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5908" y="4688879"/>
              <a:ext cx="3724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/>
              <a:r>
                <a:rPr lang="en-US" dirty="0">
                  <a:solidFill>
                    <a:schemeClr val="hlink"/>
                  </a:solidFill>
                </a:rPr>
                <a:t>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312FF7-A454-43C1-9116-7C98C7DB2B76}"/>
              </a:ext>
            </a:extLst>
          </p:cNvPr>
          <p:cNvGrpSpPr/>
          <p:nvPr/>
        </p:nvGrpSpPr>
        <p:grpSpPr>
          <a:xfrm>
            <a:off x="4486874" y="4143774"/>
            <a:ext cx="1339958" cy="1894294"/>
            <a:chOff x="4486874" y="4143774"/>
            <a:chExt cx="1339958" cy="1894294"/>
          </a:xfrm>
        </p:grpSpPr>
        <p:sp>
          <p:nvSpPr>
            <p:cNvPr id="55" name="Text Box 10">
              <a:extLst>
                <a:ext uri="{FF2B5EF4-FFF2-40B4-BE49-F238E27FC236}">
                  <a16:creationId xmlns:a16="http://schemas.microsoft.com/office/drawing/2014/main" id="{D9FD951F-9093-44B0-8F72-AA79246FF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8207" y="4291762"/>
              <a:ext cx="428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0</a:t>
              </a:r>
              <a:endParaRPr lang="en-US" dirty="0">
                <a:solidFill>
                  <a:schemeClr val="hlink"/>
                </a:solidFill>
              </a:endParaRPr>
            </a:p>
          </p:txBody>
        </p:sp>
        <p:sp>
          <p:nvSpPr>
            <p:cNvPr id="60" name="Line 8">
              <a:extLst>
                <a:ext uri="{FF2B5EF4-FFF2-40B4-BE49-F238E27FC236}">
                  <a16:creationId xmlns:a16="http://schemas.microsoft.com/office/drawing/2014/main" id="{ABAB690B-B81B-481F-808D-BECF539BF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2576" y="4481114"/>
              <a:ext cx="5334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">
              <a:extLst>
                <a:ext uri="{FF2B5EF4-FFF2-40B4-BE49-F238E27FC236}">
                  <a16:creationId xmlns:a16="http://schemas.microsoft.com/office/drawing/2014/main" id="{9CD830BA-B6B4-49A9-8B99-F0676C8CD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6874" y="5304800"/>
              <a:ext cx="354440" cy="452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A098218-83C3-4EE4-ACA2-6696C548C4D2}"/>
                </a:ext>
              </a:extLst>
            </p:cNvPr>
            <p:cNvSpPr/>
            <p:nvPr/>
          </p:nvSpPr>
          <p:spPr>
            <a:xfrm>
              <a:off x="4760276" y="5668736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2</a:t>
              </a:r>
              <a:endParaRPr lang="ar-EG" dirty="0"/>
            </a:p>
          </p:txBody>
        </p:sp>
        <p:sp>
          <p:nvSpPr>
            <p:cNvPr id="72" name="Text Box 10">
              <a:extLst>
                <a:ext uri="{FF2B5EF4-FFF2-40B4-BE49-F238E27FC236}">
                  <a16:creationId xmlns:a16="http://schemas.microsoft.com/office/drawing/2014/main" id="{91D150C0-147B-4015-AA04-C6378A050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207" y="4143774"/>
              <a:ext cx="3724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/>
              <a:r>
                <a:rPr lang="en-US" dirty="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73" name="Text Box 10">
              <a:extLst>
                <a:ext uri="{FF2B5EF4-FFF2-40B4-BE49-F238E27FC236}">
                  <a16:creationId xmlns:a16="http://schemas.microsoft.com/office/drawing/2014/main" id="{F7B51729-FB34-4EE8-8E18-92E7442A1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1625" y="5285463"/>
              <a:ext cx="3724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/>
              <a:r>
                <a:rPr lang="en-US" dirty="0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747026-AB90-4268-A611-2C056D8290F3}"/>
              </a:ext>
            </a:extLst>
          </p:cNvPr>
          <p:cNvGrpSpPr/>
          <p:nvPr/>
        </p:nvGrpSpPr>
        <p:grpSpPr>
          <a:xfrm>
            <a:off x="4357687" y="4152634"/>
            <a:ext cx="2301485" cy="2146463"/>
            <a:chOff x="4357687" y="4152634"/>
            <a:chExt cx="2301485" cy="2146463"/>
          </a:xfrm>
        </p:grpSpPr>
        <p:sp>
          <p:nvSpPr>
            <p:cNvPr id="56" name="Text Box 10">
              <a:extLst>
                <a:ext uri="{FF2B5EF4-FFF2-40B4-BE49-F238E27FC236}">
                  <a16:creationId xmlns:a16="http://schemas.microsoft.com/office/drawing/2014/main" id="{864BC183-8D3C-41D8-80C7-B25BD3D48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547" y="4308786"/>
              <a:ext cx="428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0</a:t>
              </a:r>
              <a:endParaRPr lang="en-US" dirty="0">
                <a:solidFill>
                  <a:schemeClr val="hlink"/>
                </a:solidFill>
              </a:endParaRPr>
            </a:p>
          </p:txBody>
        </p:sp>
        <p:sp>
          <p:nvSpPr>
            <p:cNvPr id="63" name="Line 8">
              <a:extLst>
                <a:ext uri="{FF2B5EF4-FFF2-40B4-BE49-F238E27FC236}">
                  <a16:creationId xmlns:a16="http://schemas.microsoft.com/office/drawing/2014/main" id="{929FFF1C-B449-4256-8B8E-A255F0CD9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4772" y="4461186"/>
              <a:ext cx="5334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91B4F38-6AAE-44FC-AB4B-4571915438CF}"/>
                </a:ext>
              </a:extLst>
            </p:cNvPr>
            <p:cNvSpPr/>
            <p:nvPr/>
          </p:nvSpPr>
          <p:spPr>
            <a:xfrm>
              <a:off x="4525572" y="5921685"/>
              <a:ext cx="6511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stuck</a:t>
              </a:r>
              <a:endParaRPr lang="ar-EG" sz="1400" dirty="0"/>
            </a:p>
          </p:txBody>
        </p:sp>
        <p:sp>
          <p:nvSpPr>
            <p:cNvPr id="49" name="Line 5">
              <a:extLst>
                <a:ext uri="{FF2B5EF4-FFF2-40B4-BE49-F238E27FC236}">
                  <a16:creationId xmlns:a16="http://schemas.microsoft.com/office/drawing/2014/main" id="{5FDF4FCA-EF34-4A41-8193-B5C672636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6716" y="4626285"/>
              <a:ext cx="354440" cy="452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9E08C8A-92D0-4D3A-84DA-9AAFC43F4245}"/>
                </a:ext>
              </a:extLst>
            </p:cNvPr>
            <p:cNvSpPr/>
            <p:nvPr/>
          </p:nvSpPr>
          <p:spPr>
            <a:xfrm>
              <a:off x="5948824" y="4978174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1</a:t>
              </a:r>
              <a:endParaRPr lang="ar-EG" dirty="0"/>
            </a:p>
          </p:txBody>
        </p:sp>
        <p:sp>
          <p:nvSpPr>
            <p:cNvPr id="74" name="Text Box 10">
              <a:extLst>
                <a:ext uri="{FF2B5EF4-FFF2-40B4-BE49-F238E27FC236}">
                  <a16:creationId xmlns:a16="http://schemas.microsoft.com/office/drawing/2014/main" id="{122BB7FD-DCB8-4E13-ADBD-F64CFC2EC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0543" y="4592300"/>
              <a:ext cx="3724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/>
              <a:r>
                <a:rPr lang="en-US" dirty="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75" name="Text Box 10">
              <a:extLst>
                <a:ext uri="{FF2B5EF4-FFF2-40B4-BE49-F238E27FC236}">
                  <a16:creationId xmlns:a16="http://schemas.microsoft.com/office/drawing/2014/main" id="{2A682F66-84BD-48E9-B671-D68B22214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6799" y="4152634"/>
              <a:ext cx="3724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/>
              <a:r>
                <a:rPr lang="en-US" dirty="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76" name="Text Box 10">
              <a:extLst>
                <a:ext uri="{FF2B5EF4-FFF2-40B4-BE49-F238E27FC236}">
                  <a16:creationId xmlns:a16="http://schemas.microsoft.com/office/drawing/2014/main" id="{BDDDB05B-097D-4654-B122-2A83CAFA0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7687" y="5929765"/>
              <a:ext cx="4286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/>
              <a:r>
                <a:rPr lang="en-US" dirty="0">
                  <a:solidFill>
                    <a:schemeClr val="hlink"/>
                  </a:solidFill>
                </a:rPr>
                <a:t>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F220C1-507E-4B14-AEAB-ED4B2DD4AC17}"/>
              </a:ext>
            </a:extLst>
          </p:cNvPr>
          <p:cNvGrpSpPr/>
          <p:nvPr/>
        </p:nvGrpSpPr>
        <p:grpSpPr>
          <a:xfrm>
            <a:off x="6262248" y="4152634"/>
            <a:ext cx="1235124" cy="1885434"/>
            <a:chOff x="6262248" y="4152634"/>
            <a:chExt cx="1235124" cy="1885434"/>
          </a:xfrm>
        </p:grpSpPr>
        <p:sp>
          <p:nvSpPr>
            <p:cNvPr id="59" name="Text Box 10">
              <a:extLst>
                <a:ext uri="{FF2B5EF4-FFF2-40B4-BE49-F238E27FC236}">
                  <a16:creationId xmlns:a16="http://schemas.microsoft.com/office/drawing/2014/main" id="{E16AEA95-FA4D-4ABC-86D2-4E80A7279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8747" y="4308786"/>
              <a:ext cx="428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0</a:t>
              </a:r>
              <a:endParaRPr lang="en-US" dirty="0">
                <a:solidFill>
                  <a:schemeClr val="hlink"/>
                </a:solidFill>
              </a:endParaRPr>
            </a:p>
          </p:txBody>
        </p:sp>
        <p:sp>
          <p:nvSpPr>
            <p:cNvPr id="64" name="Line 8">
              <a:extLst>
                <a:ext uri="{FF2B5EF4-FFF2-40B4-BE49-F238E27FC236}">
                  <a16:creationId xmlns:a16="http://schemas.microsoft.com/office/drawing/2014/main" id="{1B0E2DE3-900C-4FFD-A1DE-783A02F46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2972" y="4461186"/>
              <a:ext cx="5334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">
              <a:extLst>
                <a:ext uri="{FF2B5EF4-FFF2-40B4-BE49-F238E27FC236}">
                  <a16:creationId xmlns:a16="http://schemas.microsoft.com/office/drawing/2014/main" id="{0AE52E3D-DC74-4C36-9CF8-040BFFB81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2248" y="5304800"/>
              <a:ext cx="354440" cy="452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E257895-0BF5-4A96-A573-F250A5061801}"/>
                </a:ext>
              </a:extLst>
            </p:cNvPr>
            <p:cNvSpPr/>
            <p:nvPr/>
          </p:nvSpPr>
          <p:spPr>
            <a:xfrm>
              <a:off x="6535650" y="5668736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2</a:t>
              </a:r>
              <a:endParaRPr lang="ar-EG" dirty="0"/>
            </a:p>
          </p:txBody>
        </p:sp>
        <p:sp>
          <p:nvSpPr>
            <p:cNvPr id="78" name="Text Box 10">
              <a:extLst>
                <a:ext uri="{FF2B5EF4-FFF2-40B4-BE49-F238E27FC236}">
                  <a16:creationId xmlns:a16="http://schemas.microsoft.com/office/drawing/2014/main" id="{8BB3D5D6-6EBA-454F-93A6-DF221A466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7738" y="4152634"/>
              <a:ext cx="3724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/>
              <a:r>
                <a:rPr lang="en-US" dirty="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79" name="Text Box 10">
              <a:extLst>
                <a:ext uri="{FF2B5EF4-FFF2-40B4-BE49-F238E27FC236}">
                  <a16:creationId xmlns:a16="http://schemas.microsoft.com/office/drawing/2014/main" id="{B7DC7879-EAC6-44A0-8677-86EA4ECB5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1288" y="5294459"/>
              <a:ext cx="3724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/>
              <a:r>
                <a:rPr lang="en-US" dirty="0">
                  <a:solidFill>
                    <a:schemeClr val="hlink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04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7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9DE729-44B7-4856-9348-18F9ADFCEA9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NFA</a:t>
            </a:r>
            <a:r>
              <a:rPr lang="en-US" dirty="0"/>
              <a:t> for strings end in 01</a:t>
            </a:r>
          </a:p>
        </p:txBody>
      </p:sp>
      <p:sp>
        <p:nvSpPr>
          <p:cNvPr id="31" name="Line 57"/>
          <p:cNvSpPr>
            <a:spLocks noChangeShapeType="1"/>
          </p:cNvSpPr>
          <p:nvPr/>
        </p:nvSpPr>
        <p:spPr bwMode="auto">
          <a:xfrm>
            <a:off x="7543800" y="381000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8D208B3-0128-4915-B528-B04C54CDE407}"/>
              </a:ext>
            </a:extLst>
          </p:cNvPr>
          <p:cNvGrpSpPr/>
          <p:nvPr/>
        </p:nvGrpSpPr>
        <p:grpSpPr>
          <a:xfrm>
            <a:off x="2649176" y="1133400"/>
            <a:ext cx="4894624" cy="5274544"/>
            <a:chOff x="2649176" y="1401328"/>
            <a:chExt cx="4894624" cy="5274544"/>
          </a:xfrm>
        </p:grpSpPr>
        <p:sp>
          <p:nvSpPr>
            <p:cNvPr id="27" name="Line 46"/>
            <p:cNvSpPr>
              <a:spLocks noChangeShapeType="1"/>
            </p:cNvSpPr>
            <p:nvPr/>
          </p:nvSpPr>
          <p:spPr bwMode="auto">
            <a:xfrm>
              <a:off x="5562600" y="3810000"/>
              <a:ext cx="990600" cy="0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8" name="Line 50"/>
            <p:cNvSpPr>
              <a:spLocks noChangeShapeType="1"/>
            </p:cNvSpPr>
            <p:nvPr/>
          </p:nvSpPr>
          <p:spPr bwMode="auto">
            <a:xfrm>
              <a:off x="5562600" y="3810000"/>
              <a:ext cx="0" cy="334963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9" name="Line 53"/>
            <p:cNvSpPr>
              <a:spLocks noChangeShapeType="1"/>
            </p:cNvSpPr>
            <p:nvPr/>
          </p:nvSpPr>
          <p:spPr bwMode="auto">
            <a:xfrm>
              <a:off x="6553200" y="3810000"/>
              <a:ext cx="99060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0" name="Line 54"/>
            <p:cNvSpPr>
              <a:spLocks noChangeShapeType="1"/>
            </p:cNvSpPr>
            <p:nvPr/>
          </p:nvSpPr>
          <p:spPr bwMode="auto">
            <a:xfrm>
              <a:off x="5562600" y="4144963"/>
              <a:ext cx="0" cy="33496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2" name="Line 58"/>
            <p:cNvSpPr>
              <a:spLocks noChangeShapeType="1"/>
            </p:cNvSpPr>
            <p:nvPr/>
          </p:nvSpPr>
          <p:spPr bwMode="auto">
            <a:xfrm>
              <a:off x="5562600" y="4479925"/>
              <a:ext cx="0" cy="334963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3" name="Line 59"/>
            <p:cNvSpPr>
              <a:spLocks noChangeShapeType="1"/>
            </p:cNvSpPr>
            <p:nvPr/>
          </p:nvSpPr>
          <p:spPr bwMode="auto">
            <a:xfrm>
              <a:off x="5562600" y="4814888"/>
              <a:ext cx="0" cy="33496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115259" y="1401328"/>
              <a:ext cx="3722915" cy="3108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  <a:buFontTx/>
                <a:buChar char="•"/>
              </a:pPr>
              <a:r>
                <a:rPr lang="en-US" sz="2800" dirty="0"/>
                <a:t> Q = {q</a:t>
              </a:r>
              <a:r>
                <a:rPr lang="en-US" sz="2800" baseline="-25000" dirty="0"/>
                <a:t>0</a:t>
              </a:r>
              <a:r>
                <a:rPr lang="en-US" sz="2800" dirty="0"/>
                <a:t>,q</a:t>
              </a:r>
              <a:r>
                <a:rPr lang="en-US" sz="2800" baseline="-25000" dirty="0"/>
                <a:t>1</a:t>
              </a:r>
              <a:r>
                <a:rPr lang="en-US" sz="2800" dirty="0"/>
                <a:t>,q</a:t>
              </a:r>
              <a:r>
                <a:rPr lang="en-US" sz="2800" baseline="-25000" dirty="0"/>
                <a:t>2</a:t>
              </a:r>
              <a:r>
                <a:rPr lang="en-US" sz="2800" dirty="0"/>
                <a:t>}</a:t>
              </a:r>
            </a:p>
            <a:p>
              <a:pPr algn="l" rtl="0">
                <a:spcBef>
                  <a:spcPct val="50000"/>
                </a:spcBef>
                <a:buFontTx/>
                <a:buChar char="•"/>
              </a:pPr>
              <a:r>
                <a:rPr lang="en-US" sz="2800" dirty="0"/>
                <a:t> </a:t>
              </a:r>
              <a:r>
                <a:rPr lang="en-US" sz="2800" dirty="0">
                  <a:sym typeface="Symbol" pitchFamily="28" charset="2"/>
                </a:rPr>
                <a:t> </a:t>
              </a:r>
              <a:r>
                <a:rPr lang="en-US" sz="2800" dirty="0"/>
                <a:t>= {0,1}</a:t>
              </a:r>
            </a:p>
            <a:p>
              <a:pPr algn="l" rtl="0">
                <a:spcBef>
                  <a:spcPct val="50000"/>
                </a:spcBef>
                <a:buFontTx/>
                <a:buChar char="•"/>
              </a:pPr>
              <a:r>
                <a:rPr lang="en-US" sz="2800" dirty="0"/>
                <a:t> start state = q</a:t>
              </a:r>
              <a:r>
                <a:rPr lang="en-US" sz="2800" baseline="-25000" dirty="0"/>
                <a:t>0</a:t>
              </a:r>
              <a:r>
                <a:rPr lang="en-US" sz="2800" dirty="0"/>
                <a:t> </a:t>
              </a:r>
            </a:p>
            <a:p>
              <a:pPr algn="l" rtl="0">
                <a:spcBef>
                  <a:spcPct val="50000"/>
                </a:spcBef>
                <a:buFontTx/>
                <a:buChar char="•"/>
              </a:pPr>
              <a:r>
                <a:rPr lang="en-US" sz="2800" dirty="0"/>
                <a:t> F = {q</a:t>
              </a:r>
              <a:r>
                <a:rPr lang="en-US" sz="2800" baseline="-25000" dirty="0"/>
                <a:t>2</a:t>
              </a:r>
              <a:r>
                <a:rPr lang="en-US" sz="2800" dirty="0"/>
                <a:t>} </a:t>
              </a:r>
              <a:endParaRPr lang="el-GR" sz="2800" dirty="0">
                <a:cs typeface="Arial" charset="0"/>
              </a:endParaRPr>
            </a:p>
            <a:p>
              <a:pPr algn="l" rtl="0">
                <a:spcBef>
                  <a:spcPct val="50000"/>
                </a:spcBef>
                <a:buFontTx/>
                <a:buChar char="•"/>
              </a:pPr>
              <a:r>
                <a:rPr lang="en-US" sz="2800" dirty="0"/>
                <a:t> Transition table</a:t>
              </a:r>
            </a:p>
          </p:txBody>
        </p:sp>
        <p:pic>
          <p:nvPicPr>
            <p:cNvPr id="37" name="Picture 33" descr="del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57511" y="4829984"/>
              <a:ext cx="393344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5190279" y="6215894"/>
              <a:ext cx="1152331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l-GR" sz="2800" dirty="0">
                  <a:cs typeface="Arial" charset="0"/>
                </a:rPr>
                <a:t>Φ</a:t>
              </a:r>
              <a:endParaRPr lang="en-US" sz="2800" baseline="-25000" dirty="0"/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4068344" y="5825646"/>
              <a:ext cx="1152331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l-GR" sz="2800" dirty="0">
                  <a:cs typeface="Arial" charset="0"/>
                </a:rPr>
                <a:t>Φ</a:t>
              </a:r>
              <a:endParaRPr lang="en-US" sz="2800" dirty="0"/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3154040" y="6142037"/>
              <a:ext cx="1152331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2800" b="1">
                  <a:solidFill>
                    <a:schemeClr val="hlink"/>
                  </a:solidFill>
                </a:rPr>
                <a:t>*q</a:t>
              </a:r>
              <a:r>
                <a:rPr lang="en-US" sz="2800" b="1" baseline="-25000">
                  <a:solidFill>
                    <a:schemeClr val="hlink"/>
                  </a:solidFill>
                </a:rPr>
                <a:t>2</a:t>
              </a:r>
              <a:endParaRPr lang="en-US" sz="2800" b="1">
                <a:solidFill>
                  <a:schemeClr val="hlink"/>
                </a:solidFill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5415602" y="5797487"/>
              <a:ext cx="1152331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2800" dirty="0"/>
                <a:t>{q</a:t>
              </a:r>
              <a:r>
                <a:rPr lang="en-US" sz="2800" baseline="-25000" dirty="0"/>
                <a:t>2</a:t>
              </a:r>
              <a:r>
                <a:rPr lang="en-US" sz="2800" dirty="0"/>
                <a:t>}</a:t>
              </a:r>
              <a:endParaRPr lang="en-US" sz="2800" baseline="-25000" dirty="0"/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4118752" y="6241832"/>
              <a:ext cx="1152331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l-GR" sz="2800" dirty="0">
                  <a:cs typeface="Arial" charset="0"/>
                </a:rPr>
                <a:t>Φ</a:t>
              </a: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3154039" y="5761396"/>
              <a:ext cx="1152331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2800" b="1" dirty="0">
                  <a:solidFill>
                    <a:schemeClr val="hlink"/>
                  </a:solidFill>
                </a:rPr>
                <a:t>q</a:t>
              </a:r>
              <a:r>
                <a:rPr lang="en-US" sz="2800" b="1" baseline="-25000" dirty="0">
                  <a:solidFill>
                    <a:schemeClr val="hlink"/>
                  </a:solidFill>
                </a:rPr>
                <a:t>1</a:t>
              </a:r>
              <a:endParaRPr lang="en-US" sz="2800" b="1" dirty="0">
                <a:solidFill>
                  <a:schemeClr val="hlink"/>
                </a:solidFill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5458701" y="5342337"/>
              <a:ext cx="1152331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2800" dirty="0"/>
                <a:t>{q</a:t>
              </a:r>
              <a:r>
                <a:rPr lang="en-US" sz="2800" baseline="-25000" dirty="0"/>
                <a:t>0</a:t>
              </a:r>
              <a:r>
                <a:rPr lang="en-US" sz="2800" dirty="0"/>
                <a:t>}</a:t>
              </a:r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4251155" y="5328625"/>
              <a:ext cx="1449643" cy="30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2800" dirty="0"/>
                <a:t>{q</a:t>
              </a:r>
              <a:r>
                <a:rPr lang="en-US" sz="2800" baseline="-25000" dirty="0"/>
                <a:t>0</a:t>
              </a:r>
              <a:r>
                <a:rPr lang="en-US" sz="2800" dirty="0"/>
                <a:t>,q</a:t>
              </a:r>
              <a:r>
                <a:rPr lang="en-US" sz="2800" baseline="-25000" dirty="0"/>
                <a:t>1</a:t>
              </a:r>
              <a:r>
                <a:rPr lang="en-US" sz="2800" dirty="0"/>
                <a:t>}</a:t>
              </a: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3154040" y="5294095"/>
              <a:ext cx="1152331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2800" b="1" dirty="0">
                  <a:solidFill>
                    <a:schemeClr val="hlink"/>
                  </a:solidFill>
                </a:rPr>
                <a:t>q</a:t>
              </a:r>
              <a:r>
                <a:rPr lang="en-US" sz="2800" b="1" baseline="-25000" dirty="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5458701" y="4920816"/>
              <a:ext cx="1152331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28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4306370" y="4920816"/>
              <a:ext cx="1152331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28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3154040" y="4920816"/>
              <a:ext cx="1152331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 sz="2800"/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3248221" y="5848901"/>
              <a:ext cx="3456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3154040" y="6217803"/>
              <a:ext cx="3456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dirty="0"/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3172408" y="6629400"/>
              <a:ext cx="34569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5678790" y="5289756"/>
              <a:ext cx="0" cy="1339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6646748" y="5313877"/>
              <a:ext cx="0" cy="13398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4400551" y="5289756"/>
              <a:ext cx="0" cy="1339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3204504" y="5302047"/>
              <a:ext cx="3456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7" name="Text Box 61"/>
            <p:cNvSpPr txBox="1">
              <a:spLocks noChangeArrowheads="1"/>
            </p:cNvSpPr>
            <p:nvPr/>
          </p:nvSpPr>
          <p:spPr bwMode="auto">
            <a:xfrm rot="16200000">
              <a:off x="2300882" y="5804966"/>
              <a:ext cx="1219200" cy="522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58" name="Text Box 62"/>
            <p:cNvSpPr txBox="1">
              <a:spLocks noChangeArrowheads="1"/>
            </p:cNvSpPr>
            <p:nvPr/>
          </p:nvSpPr>
          <p:spPr bwMode="auto">
            <a:xfrm>
              <a:off x="4975307" y="4550950"/>
              <a:ext cx="1625082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59" name="Line 65"/>
            <p:cNvSpPr>
              <a:spLocks noChangeShapeType="1"/>
            </p:cNvSpPr>
            <p:nvPr/>
          </p:nvSpPr>
          <p:spPr bwMode="auto">
            <a:xfrm>
              <a:off x="3375641" y="5629058"/>
              <a:ext cx="354563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96243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endParaRPr lang="en-US" sz="2800" dirty="0"/>
          </a:p>
          <a:p>
            <a:pPr algn="l" rtl="0"/>
            <a:r>
              <a:rPr lang="en-US" sz="2400" dirty="0"/>
              <a:t>The difference between DFA and NFA is in the type of </a:t>
            </a:r>
            <a:r>
              <a:rPr lang="el-GR" sz="2400" dirty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endParaRPr lang="en-US" sz="2400" dirty="0">
              <a:solidFill>
                <a:schemeClr val="folHlink"/>
              </a:solidFill>
              <a:latin typeface="Lucida Grande" pitchFamily="28" charset="0"/>
              <a:cs typeface="Tahoma" pitchFamily="28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/>
              <a:t>For NFA: </a:t>
            </a:r>
            <a:r>
              <a:rPr lang="el-GR" sz="2400" dirty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 </a:t>
            </a:r>
            <a:r>
              <a:rPr lang="en-US" sz="2400" dirty="0">
                <a:latin typeface="Lucida Grande" pitchFamily="28" charset="0"/>
                <a:cs typeface="Tahoma" pitchFamily="28" charset="0"/>
              </a:rPr>
              <a:t>takes a state and input symbol as </a:t>
            </a:r>
            <a:r>
              <a:rPr lang="en-US" sz="2400" dirty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argument and </a:t>
            </a:r>
            <a:r>
              <a:rPr lang="en-US" sz="24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returns a set of zero, one or more states</a:t>
            </a:r>
            <a:r>
              <a:rPr lang="en-US" sz="2400" dirty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.	</a:t>
            </a: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/>
              <a:t>DFA:</a:t>
            </a:r>
            <a:r>
              <a:rPr lang="en-US" sz="2400" dirty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returning exactly one state</a:t>
            </a:r>
            <a:r>
              <a:rPr lang="en-US" sz="2400" dirty="0"/>
              <a:t>	</a:t>
            </a:r>
            <a:endParaRPr lang="ar-E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>
                <a:solidFill>
                  <a:srgbClr val="006600"/>
                </a:solidFill>
              </a:rPr>
              <a:t>Non-deterministic</a:t>
            </a:r>
            <a:r>
              <a:rPr lang="en-US" dirty="0"/>
              <a:t> Finite Automata (NFA)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97662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9DE729-44B7-4856-9348-18F9ADFCEA9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NFA</a:t>
            </a:r>
            <a:r>
              <a:rPr lang="en-US" dirty="0"/>
              <a:t> for strings containing 01</a:t>
            </a:r>
          </a:p>
        </p:txBody>
      </p:sp>
      <p:sp>
        <p:nvSpPr>
          <p:cNvPr id="27" name="Line 46"/>
          <p:cNvSpPr>
            <a:spLocks noChangeShapeType="1"/>
          </p:cNvSpPr>
          <p:nvPr/>
        </p:nvSpPr>
        <p:spPr bwMode="auto">
          <a:xfrm>
            <a:off x="5562600" y="3810000"/>
            <a:ext cx="990600" cy="0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50"/>
          <p:cNvSpPr>
            <a:spLocks noChangeShapeType="1"/>
          </p:cNvSpPr>
          <p:nvPr/>
        </p:nvSpPr>
        <p:spPr bwMode="auto">
          <a:xfrm>
            <a:off x="5562600" y="3810000"/>
            <a:ext cx="0" cy="334963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53"/>
          <p:cNvSpPr>
            <a:spLocks noChangeShapeType="1"/>
          </p:cNvSpPr>
          <p:nvPr/>
        </p:nvSpPr>
        <p:spPr bwMode="auto">
          <a:xfrm>
            <a:off x="6553200" y="381000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54"/>
          <p:cNvSpPr>
            <a:spLocks noChangeShapeType="1"/>
          </p:cNvSpPr>
          <p:nvPr/>
        </p:nvSpPr>
        <p:spPr bwMode="auto">
          <a:xfrm>
            <a:off x="5562600" y="4144963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57"/>
          <p:cNvSpPr>
            <a:spLocks noChangeShapeType="1"/>
          </p:cNvSpPr>
          <p:nvPr/>
        </p:nvSpPr>
        <p:spPr bwMode="auto">
          <a:xfrm>
            <a:off x="7543800" y="381000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58"/>
          <p:cNvSpPr>
            <a:spLocks noChangeShapeType="1"/>
          </p:cNvSpPr>
          <p:nvPr/>
        </p:nvSpPr>
        <p:spPr bwMode="auto">
          <a:xfrm>
            <a:off x="5562600" y="4479925"/>
            <a:ext cx="0" cy="3349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59"/>
          <p:cNvSpPr>
            <a:spLocks noChangeShapeType="1"/>
          </p:cNvSpPr>
          <p:nvPr/>
        </p:nvSpPr>
        <p:spPr bwMode="auto">
          <a:xfrm>
            <a:off x="5562600" y="4814888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4" name="Group 68"/>
          <p:cNvGrpSpPr>
            <a:grpSpLocks/>
          </p:cNvGrpSpPr>
          <p:nvPr/>
        </p:nvGrpSpPr>
        <p:grpSpPr bwMode="auto">
          <a:xfrm>
            <a:off x="5250964" y="1867305"/>
            <a:ext cx="3733800" cy="3657600"/>
            <a:chOff x="2880" y="1680"/>
            <a:chExt cx="2352" cy="2304"/>
          </a:xfrm>
        </p:grpSpPr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  <a:buFontTx/>
                <a:buChar char="•"/>
              </a:pPr>
              <a:r>
                <a:rPr lang="en-US" dirty="0"/>
                <a:t> </a:t>
              </a:r>
              <a:r>
                <a:rPr lang="en-US" sz="1800" dirty="0"/>
                <a:t>Q = {q</a:t>
              </a:r>
              <a:r>
                <a:rPr lang="en-US" sz="1800" baseline="-25000" dirty="0"/>
                <a:t>0</a:t>
              </a:r>
              <a:r>
                <a:rPr lang="en-US" sz="1800" dirty="0"/>
                <a:t>,q</a:t>
              </a:r>
              <a:r>
                <a:rPr lang="en-US" sz="1800" baseline="-25000" dirty="0"/>
                <a:t>1</a:t>
              </a:r>
              <a:r>
                <a:rPr lang="en-US" sz="1800" dirty="0"/>
                <a:t>,q</a:t>
              </a:r>
              <a:r>
                <a:rPr lang="en-US" sz="1800" baseline="-25000" dirty="0"/>
                <a:t>2</a:t>
              </a:r>
              <a:r>
                <a:rPr lang="en-US" sz="1800" dirty="0"/>
                <a:t>}</a:t>
              </a:r>
            </a:p>
            <a:p>
              <a:pPr algn="l" rtl="0">
                <a:spcBef>
                  <a:spcPct val="50000"/>
                </a:spcBef>
                <a:buFontTx/>
                <a:buChar char="•"/>
              </a:pPr>
              <a:r>
                <a:rPr lang="en-US" sz="1800" dirty="0"/>
                <a:t> </a:t>
              </a:r>
              <a:r>
                <a:rPr lang="en-US" sz="1800" dirty="0">
                  <a:sym typeface="Symbol" pitchFamily="28" charset="2"/>
                </a:rPr>
                <a:t> </a:t>
              </a:r>
              <a:r>
                <a:rPr lang="en-US" sz="1800" dirty="0"/>
                <a:t>= {0,1}</a:t>
              </a:r>
            </a:p>
            <a:p>
              <a:pPr algn="l" rtl="0">
                <a:spcBef>
                  <a:spcPct val="50000"/>
                </a:spcBef>
                <a:buFontTx/>
                <a:buChar char="•"/>
              </a:pPr>
              <a:r>
                <a:rPr lang="en-US" sz="1800" dirty="0"/>
                <a:t> start state = q</a:t>
              </a:r>
              <a:r>
                <a:rPr lang="en-US" sz="1800" baseline="-25000" dirty="0"/>
                <a:t>0</a:t>
              </a:r>
              <a:r>
                <a:rPr lang="en-US" sz="1800" dirty="0"/>
                <a:t> </a:t>
              </a:r>
            </a:p>
            <a:p>
              <a:pPr algn="l" rtl="0">
                <a:spcBef>
                  <a:spcPct val="50000"/>
                </a:spcBef>
                <a:buFontTx/>
                <a:buChar char="•"/>
              </a:pPr>
              <a:r>
                <a:rPr lang="en-US" sz="1800" dirty="0"/>
                <a:t> F = {q</a:t>
              </a:r>
              <a:r>
                <a:rPr lang="en-US" sz="1800" baseline="-25000" dirty="0"/>
                <a:t>2</a:t>
              </a:r>
              <a:r>
                <a:rPr lang="en-US" sz="1800" dirty="0"/>
                <a:t>} </a:t>
              </a:r>
              <a:endParaRPr lang="el-GR" sz="1800" dirty="0">
                <a:cs typeface="Arial" charset="0"/>
              </a:endParaRPr>
            </a:p>
            <a:p>
              <a:pPr algn="l" rtl="0">
                <a:spcBef>
                  <a:spcPct val="50000"/>
                </a:spcBef>
                <a:buFontTx/>
                <a:buChar char="•"/>
              </a:pPr>
              <a:r>
                <a:rPr lang="en-US" sz="1800" dirty="0"/>
                <a:t> Transition table</a:t>
              </a:r>
            </a:p>
          </p:txBody>
        </p:sp>
        <p:pic>
          <p:nvPicPr>
            <p:cNvPr id="37" name="Picture 33" descr="del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83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l-GR" sz="1600">
                  <a:cs typeface="Arial" charset="0"/>
                </a:rPr>
                <a:t>Φ</a:t>
              </a: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}</a:t>
              </a:r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,q</a:t>
              </a:r>
              <a:r>
                <a:rPr lang="en-US" sz="1600" baseline="-25000"/>
                <a:t>1</a:t>
              </a:r>
              <a:r>
                <a:rPr lang="en-US" sz="1600"/>
                <a:t>}</a:t>
              </a: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 sz="1600"/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Text Box 61"/>
            <p:cNvSpPr txBox="1">
              <a:spLocks noChangeArrowheads="1"/>
            </p:cNvSpPr>
            <p:nvPr/>
          </p:nvSpPr>
          <p:spPr bwMode="auto">
            <a:xfrm rot="-5400000">
              <a:off x="2803" y="3572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58" name="Text Box 62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59" name="Line 65"/>
            <p:cNvSpPr>
              <a:spLocks noChangeShapeType="1"/>
            </p:cNvSpPr>
            <p:nvPr/>
          </p:nvSpPr>
          <p:spPr bwMode="auto">
            <a:xfrm>
              <a:off x="3072" y="3456"/>
              <a:ext cx="192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930568" y="2891112"/>
            <a:ext cx="1321901" cy="618239"/>
            <a:chOff x="807" y="2448"/>
            <a:chExt cx="681" cy="288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807" y="2448"/>
              <a:ext cx="4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dirty="0"/>
                <a:t>start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252468" y="2884671"/>
            <a:ext cx="1211257" cy="624678"/>
            <a:chOff x="2016" y="2445"/>
            <a:chExt cx="624" cy="291"/>
          </a:xfrm>
        </p:grpSpPr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q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069" y="2445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hlink"/>
                  </a:solidFill>
                </a:rPr>
                <a:t>0</a:t>
              </a:r>
            </a:p>
          </p:txBody>
        </p:sp>
      </p:grpSp>
      <p:grpSp>
        <p:nvGrpSpPr>
          <p:cNvPr id="14" name="Group 60"/>
          <p:cNvGrpSpPr>
            <a:grpSpLocks/>
          </p:cNvGrpSpPr>
          <p:nvPr/>
        </p:nvGrpSpPr>
        <p:grpSpPr bwMode="auto">
          <a:xfrm>
            <a:off x="1662368" y="2166505"/>
            <a:ext cx="739390" cy="724607"/>
            <a:chOff x="1879600" y="3350339"/>
            <a:chExt cx="604694" cy="535861"/>
          </a:xfrm>
        </p:grpSpPr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879600" y="35687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934143" y="3350339"/>
              <a:ext cx="5501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dirty="0">
                  <a:solidFill>
                    <a:schemeClr val="hlink"/>
                  </a:solidFill>
                </a:rPr>
                <a:t>0</a:t>
              </a:r>
              <a:r>
                <a:rPr lang="en-US" dirty="0"/>
                <a:t>,1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4104290" y="2068937"/>
            <a:ext cx="718213" cy="768506"/>
            <a:chOff x="2970" y="2065"/>
            <a:chExt cx="370" cy="358"/>
          </a:xfrm>
        </p:grpSpPr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993" y="2065"/>
              <a:ext cx="34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dirty="0"/>
                <a:t>0,1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511119A-93CE-474B-ABD1-74F6E45C2ECB}"/>
              </a:ext>
            </a:extLst>
          </p:cNvPr>
          <p:cNvGrpSpPr/>
          <p:nvPr/>
        </p:nvGrpSpPr>
        <p:grpSpPr>
          <a:xfrm>
            <a:off x="3463725" y="2803094"/>
            <a:ext cx="1675865" cy="1262237"/>
            <a:chOff x="3463725" y="2803094"/>
            <a:chExt cx="1675865" cy="1262237"/>
          </a:xfrm>
        </p:grpSpPr>
        <p:grpSp>
          <p:nvGrpSpPr>
            <p:cNvPr id="20" name="Group 21"/>
            <p:cNvGrpSpPr>
              <a:grpSpLocks/>
            </p:cNvGrpSpPr>
            <p:nvPr/>
          </p:nvGrpSpPr>
          <p:grpSpPr bwMode="auto">
            <a:xfrm>
              <a:off x="3463725" y="2876091"/>
              <a:ext cx="1211257" cy="633266"/>
              <a:chOff x="2640" y="2441"/>
              <a:chExt cx="624" cy="295"/>
            </a:xfrm>
          </p:grpSpPr>
          <p:sp>
            <p:nvSpPr>
              <p:cNvPr id="21" name="Text Box 22"/>
              <p:cNvSpPr txBox="1">
                <a:spLocks noChangeArrowheads="1"/>
              </p:cNvSpPr>
              <p:nvPr/>
            </p:nvSpPr>
            <p:spPr bwMode="auto">
              <a:xfrm>
                <a:off x="2665" y="2441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22" name="Oval 23"/>
              <p:cNvSpPr>
                <a:spLocks noChangeArrowheads="1"/>
              </p:cNvSpPr>
              <p:nvPr/>
            </p:nvSpPr>
            <p:spPr bwMode="auto">
              <a:xfrm>
                <a:off x="2976" y="2448"/>
                <a:ext cx="288" cy="28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q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2640" y="259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3650750" y="2803094"/>
              <a:ext cx="1488840" cy="1262237"/>
              <a:chOff x="2574" y="2407"/>
              <a:chExt cx="767" cy="588"/>
            </a:xfrm>
          </p:grpSpPr>
          <p:sp>
            <p:nvSpPr>
              <p:cNvPr id="25" name="Oval 26"/>
              <p:cNvSpPr>
                <a:spLocks noChangeArrowheads="1"/>
              </p:cNvSpPr>
              <p:nvPr/>
            </p:nvSpPr>
            <p:spPr bwMode="auto">
              <a:xfrm>
                <a:off x="2766" y="2407"/>
                <a:ext cx="384" cy="384"/>
              </a:xfrm>
              <a:prstGeom prst="ellipse">
                <a:avLst/>
              </a:prstGeom>
              <a:solidFill>
                <a:schemeClr val="bg2">
                  <a:lumMod val="90000"/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27"/>
              <p:cNvSpPr txBox="1">
                <a:spLocks noChangeArrowheads="1"/>
              </p:cNvSpPr>
              <p:nvPr/>
            </p:nvSpPr>
            <p:spPr bwMode="auto">
              <a:xfrm>
                <a:off x="2574" y="2823"/>
                <a:ext cx="767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dirty="0"/>
                  <a:t>Final state</a:t>
                </a:r>
              </a:p>
            </p:txBody>
          </p:sp>
        </p:grpSp>
      </p:grpSp>
      <p:sp>
        <p:nvSpPr>
          <p:cNvPr id="60" name="Text Box 66"/>
          <p:cNvSpPr txBox="1">
            <a:spLocks noChangeArrowheads="1"/>
          </p:cNvSpPr>
          <p:nvPr/>
        </p:nvSpPr>
        <p:spPr bwMode="auto">
          <a:xfrm>
            <a:off x="304522" y="4637365"/>
            <a:ext cx="4767653" cy="83099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400" dirty="0">
                <a:solidFill>
                  <a:schemeClr val="hlink"/>
                </a:solidFill>
              </a:rPr>
              <a:t>What will happen if at state q</a:t>
            </a:r>
            <a:r>
              <a:rPr lang="en-US" sz="2400" baseline="-25000" dirty="0">
                <a:solidFill>
                  <a:schemeClr val="hlink"/>
                </a:solidFill>
              </a:rPr>
              <a:t>1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br>
              <a:rPr lang="en-US" sz="2400" dirty="0">
                <a:solidFill>
                  <a:schemeClr val="hlink"/>
                </a:solidFill>
              </a:rPr>
            </a:br>
            <a:r>
              <a:rPr lang="en-US" sz="2400" dirty="0">
                <a:solidFill>
                  <a:schemeClr val="hlink"/>
                </a:solidFill>
              </a:rPr>
              <a:t>an input of 0 is received? </a:t>
            </a:r>
          </a:p>
        </p:txBody>
      </p:sp>
      <p:sp>
        <p:nvSpPr>
          <p:cNvPr id="61" name="Text Box 69"/>
          <p:cNvSpPr txBox="1">
            <a:spLocks noChangeArrowheads="1"/>
          </p:cNvSpPr>
          <p:nvPr/>
        </p:nvSpPr>
        <p:spPr bwMode="auto">
          <a:xfrm>
            <a:off x="248419" y="1417086"/>
            <a:ext cx="4823756" cy="46166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400" dirty="0">
                <a:solidFill>
                  <a:schemeClr val="hlink"/>
                </a:solidFill>
              </a:rPr>
              <a:t>Why is this non-deterministic? </a:t>
            </a:r>
          </a:p>
        </p:txBody>
      </p:sp>
    </p:spTree>
    <p:extLst>
      <p:ext uri="{BB962C8B-B14F-4D97-AF65-F5344CB8AC3E}">
        <p14:creationId xmlns:p14="http://schemas.microsoft.com/office/powerpoint/2010/main" val="371532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0588" y="6407944"/>
            <a:ext cx="365760" cy="365125"/>
          </a:xfrm>
          <a:noFill/>
        </p:spPr>
        <p:txBody>
          <a:bodyPr/>
          <a:lstStyle/>
          <a:p>
            <a:fld id="{E166C906-4521-45AD-900D-FE792846BCD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an “error state”?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dirty="0"/>
              <a:t>A DFA for recognizing the key word “</a:t>
            </a:r>
            <a:r>
              <a:rPr lang="en-US" i="1" dirty="0"/>
              <a:t>while</a:t>
            </a:r>
            <a:r>
              <a:rPr lang="en-US" dirty="0"/>
              <a:t>”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algn="l" rtl="0" eaLnBrk="1" hangingPunct="1"/>
            <a:endParaRPr lang="en-US" dirty="0"/>
          </a:p>
          <a:p>
            <a:pPr algn="l" rtl="0" eaLnBrk="1" hangingPunct="1"/>
            <a:endParaRPr lang="en-US" dirty="0"/>
          </a:p>
          <a:p>
            <a:pPr algn="l" rtl="0" eaLnBrk="1" hangingPunct="1"/>
            <a:r>
              <a:rPr lang="en-US" dirty="0"/>
              <a:t>An NFA for the same purpose:</a:t>
            </a:r>
          </a:p>
          <a:p>
            <a:pPr lvl="1" eaLnBrk="1" hangingPunct="1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447800" y="2209800"/>
            <a:ext cx="5562600" cy="1847910"/>
            <a:chOff x="1447800" y="2286000"/>
            <a:chExt cx="5562600" cy="1847910"/>
          </a:xfrm>
        </p:grpSpPr>
        <p:sp>
          <p:nvSpPr>
            <p:cNvPr id="19461" name="Oval 4"/>
            <p:cNvSpPr>
              <a:spLocks noChangeArrowheads="1"/>
            </p:cNvSpPr>
            <p:nvPr/>
          </p:nvSpPr>
          <p:spPr bwMode="auto">
            <a:xfrm>
              <a:off x="1828800" y="2438400"/>
              <a:ext cx="457200" cy="4572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  <a:endParaRPr lang="en-US" sz="1800"/>
            </a:p>
          </p:txBody>
        </p:sp>
        <p:sp>
          <p:nvSpPr>
            <p:cNvPr id="19462" name="Line 5"/>
            <p:cNvSpPr>
              <a:spLocks noChangeShapeType="1"/>
            </p:cNvSpPr>
            <p:nvPr/>
          </p:nvSpPr>
          <p:spPr bwMode="auto">
            <a:xfrm>
              <a:off x="1447800" y="2667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3" name="Text Box 6"/>
            <p:cNvSpPr txBox="1">
              <a:spLocks noChangeArrowheads="1"/>
            </p:cNvSpPr>
            <p:nvPr/>
          </p:nvSpPr>
          <p:spPr bwMode="auto">
            <a:xfrm>
              <a:off x="2362200" y="2286000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w</a:t>
              </a:r>
            </a:p>
          </p:txBody>
        </p:sp>
        <p:sp>
          <p:nvSpPr>
            <p:cNvPr id="19464" name="Line 7"/>
            <p:cNvSpPr>
              <a:spLocks noChangeShapeType="1"/>
            </p:cNvSpPr>
            <p:nvPr/>
          </p:nvSpPr>
          <p:spPr bwMode="auto">
            <a:xfrm>
              <a:off x="2286000" y="2667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Oval 8"/>
            <p:cNvSpPr>
              <a:spLocks noChangeArrowheads="1"/>
            </p:cNvSpPr>
            <p:nvPr/>
          </p:nvSpPr>
          <p:spPr bwMode="auto">
            <a:xfrm>
              <a:off x="2743200" y="2438400"/>
              <a:ext cx="457200" cy="4572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q</a:t>
              </a:r>
              <a:r>
                <a:rPr lang="en-US" sz="1800" baseline="-25000" dirty="0"/>
                <a:t>1</a:t>
              </a:r>
              <a:endParaRPr lang="en-US" sz="1800" dirty="0"/>
            </a:p>
          </p:txBody>
        </p:sp>
        <p:sp>
          <p:nvSpPr>
            <p:cNvPr id="19466" name="Text Box 9"/>
            <p:cNvSpPr txBox="1">
              <a:spLocks noChangeArrowheads="1"/>
            </p:cNvSpPr>
            <p:nvPr/>
          </p:nvSpPr>
          <p:spPr bwMode="auto">
            <a:xfrm>
              <a:off x="3276600" y="2286000"/>
              <a:ext cx="325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h</a:t>
              </a:r>
            </a:p>
          </p:txBody>
        </p:sp>
        <p:sp>
          <p:nvSpPr>
            <p:cNvPr id="19467" name="Line 10"/>
            <p:cNvSpPr>
              <a:spLocks noChangeShapeType="1"/>
            </p:cNvSpPr>
            <p:nvPr/>
          </p:nvSpPr>
          <p:spPr bwMode="auto">
            <a:xfrm>
              <a:off x="3200400" y="2667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Oval 11"/>
            <p:cNvSpPr>
              <a:spLocks noChangeArrowheads="1"/>
            </p:cNvSpPr>
            <p:nvPr/>
          </p:nvSpPr>
          <p:spPr bwMode="auto">
            <a:xfrm>
              <a:off x="3657600" y="2438400"/>
              <a:ext cx="457200" cy="4572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2</a:t>
              </a:r>
              <a:endParaRPr lang="en-US" sz="1800"/>
            </a:p>
          </p:txBody>
        </p:sp>
        <p:sp>
          <p:nvSpPr>
            <p:cNvPr id="19469" name="Text Box 12"/>
            <p:cNvSpPr txBox="1">
              <a:spLocks noChangeArrowheads="1"/>
            </p:cNvSpPr>
            <p:nvPr/>
          </p:nvSpPr>
          <p:spPr bwMode="auto">
            <a:xfrm>
              <a:off x="4191000" y="2286000"/>
              <a:ext cx="241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i</a:t>
              </a:r>
            </a:p>
          </p:txBody>
        </p:sp>
        <p:sp>
          <p:nvSpPr>
            <p:cNvPr id="19470" name="Line 13"/>
            <p:cNvSpPr>
              <a:spLocks noChangeShapeType="1"/>
            </p:cNvSpPr>
            <p:nvPr/>
          </p:nvSpPr>
          <p:spPr bwMode="auto">
            <a:xfrm>
              <a:off x="4114800" y="2667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Oval 14"/>
            <p:cNvSpPr>
              <a:spLocks noChangeArrowheads="1"/>
            </p:cNvSpPr>
            <p:nvPr/>
          </p:nvSpPr>
          <p:spPr bwMode="auto">
            <a:xfrm>
              <a:off x="4572000" y="2438400"/>
              <a:ext cx="457200" cy="4572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q</a:t>
              </a:r>
              <a:r>
                <a:rPr lang="en-US" sz="1800" baseline="-25000" dirty="0"/>
                <a:t>3</a:t>
              </a:r>
              <a:endParaRPr lang="en-US" sz="1800" dirty="0"/>
            </a:p>
          </p:txBody>
        </p:sp>
        <p:sp>
          <p:nvSpPr>
            <p:cNvPr id="19472" name="Text Box 15"/>
            <p:cNvSpPr txBox="1">
              <a:spLocks noChangeArrowheads="1"/>
            </p:cNvSpPr>
            <p:nvPr/>
          </p:nvSpPr>
          <p:spPr bwMode="auto">
            <a:xfrm>
              <a:off x="5105400" y="2286000"/>
              <a:ext cx="241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l</a:t>
              </a:r>
            </a:p>
          </p:txBody>
        </p:sp>
        <p:sp>
          <p:nvSpPr>
            <p:cNvPr id="19473" name="Line 16"/>
            <p:cNvSpPr>
              <a:spLocks noChangeShapeType="1"/>
            </p:cNvSpPr>
            <p:nvPr/>
          </p:nvSpPr>
          <p:spPr bwMode="auto">
            <a:xfrm>
              <a:off x="5029200" y="2667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Oval 17"/>
            <p:cNvSpPr>
              <a:spLocks noChangeArrowheads="1"/>
            </p:cNvSpPr>
            <p:nvPr/>
          </p:nvSpPr>
          <p:spPr bwMode="auto">
            <a:xfrm>
              <a:off x="5486400" y="2438400"/>
              <a:ext cx="457200" cy="4572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4</a:t>
              </a:r>
              <a:endParaRPr lang="en-US" sz="1800"/>
            </a:p>
          </p:txBody>
        </p:sp>
        <p:sp>
          <p:nvSpPr>
            <p:cNvPr id="19475" name="Text Box 18"/>
            <p:cNvSpPr txBox="1">
              <a:spLocks noChangeArrowheads="1"/>
            </p:cNvSpPr>
            <p:nvPr/>
          </p:nvSpPr>
          <p:spPr bwMode="auto">
            <a:xfrm>
              <a:off x="6019800" y="2286000"/>
              <a:ext cx="325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e</a:t>
              </a:r>
            </a:p>
          </p:txBody>
        </p:sp>
        <p:sp>
          <p:nvSpPr>
            <p:cNvPr id="19476" name="Line 19"/>
            <p:cNvSpPr>
              <a:spLocks noChangeShapeType="1"/>
            </p:cNvSpPr>
            <p:nvPr/>
          </p:nvSpPr>
          <p:spPr bwMode="auto">
            <a:xfrm>
              <a:off x="5943600" y="2667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Oval 20"/>
            <p:cNvSpPr>
              <a:spLocks noChangeArrowheads="1"/>
            </p:cNvSpPr>
            <p:nvPr/>
          </p:nvSpPr>
          <p:spPr bwMode="auto">
            <a:xfrm>
              <a:off x="6477000" y="2438400"/>
              <a:ext cx="457200" cy="4572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5</a:t>
              </a:r>
              <a:endParaRPr lang="en-US" sz="1800"/>
            </a:p>
          </p:txBody>
        </p:sp>
        <p:sp>
          <p:nvSpPr>
            <p:cNvPr id="19478" name="Oval 21"/>
            <p:cNvSpPr>
              <a:spLocks noChangeArrowheads="1"/>
            </p:cNvSpPr>
            <p:nvPr/>
          </p:nvSpPr>
          <p:spPr bwMode="auto">
            <a:xfrm>
              <a:off x="6400800" y="2362200"/>
              <a:ext cx="609600" cy="609600"/>
            </a:xfrm>
            <a:prstGeom prst="ellipse">
              <a:avLst/>
            </a:prstGeom>
            <a:solidFill>
              <a:schemeClr val="accent1">
                <a:alpha val="3922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Line 22"/>
            <p:cNvSpPr>
              <a:spLocks noChangeShapeType="1"/>
            </p:cNvSpPr>
            <p:nvPr/>
          </p:nvSpPr>
          <p:spPr bwMode="auto">
            <a:xfrm>
              <a:off x="2133600" y="2895600"/>
              <a:ext cx="1981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0" name="Oval 23"/>
            <p:cNvSpPr>
              <a:spLocks noChangeArrowheads="1"/>
            </p:cNvSpPr>
            <p:nvPr/>
          </p:nvSpPr>
          <p:spPr bwMode="auto">
            <a:xfrm>
              <a:off x="4038600" y="3505200"/>
              <a:ext cx="457200" cy="45720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 err="1"/>
                <a:t>q</a:t>
              </a:r>
              <a:r>
                <a:rPr lang="en-US" sz="1800" baseline="-25000" dirty="0" err="1"/>
                <a:t>err</a:t>
              </a:r>
              <a:endParaRPr lang="en-US" sz="1800" dirty="0"/>
            </a:p>
          </p:txBody>
        </p:sp>
        <p:sp>
          <p:nvSpPr>
            <p:cNvPr id="19481" name="Line 24"/>
            <p:cNvSpPr>
              <a:spLocks noChangeShapeType="1"/>
            </p:cNvSpPr>
            <p:nvPr/>
          </p:nvSpPr>
          <p:spPr bwMode="auto">
            <a:xfrm>
              <a:off x="3048000" y="2895600"/>
              <a:ext cx="1143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Line 25"/>
            <p:cNvSpPr>
              <a:spLocks noChangeShapeType="1"/>
            </p:cNvSpPr>
            <p:nvPr/>
          </p:nvSpPr>
          <p:spPr bwMode="auto">
            <a:xfrm>
              <a:off x="3962400" y="28956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Line 26"/>
            <p:cNvSpPr>
              <a:spLocks noChangeShapeType="1"/>
            </p:cNvSpPr>
            <p:nvPr/>
          </p:nvSpPr>
          <p:spPr bwMode="auto">
            <a:xfrm flipH="1">
              <a:off x="4343400" y="2895600"/>
              <a:ext cx="381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4" name="Line 27"/>
            <p:cNvSpPr>
              <a:spLocks noChangeShapeType="1"/>
            </p:cNvSpPr>
            <p:nvPr/>
          </p:nvSpPr>
          <p:spPr bwMode="auto">
            <a:xfrm flipH="1">
              <a:off x="4419600" y="2895600"/>
              <a:ext cx="1219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5" name="Line 28"/>
            <p:cNvSpPr>
              <a:spLocks noChangeShapeType="1"/>
            </p:cNvSpPr>
            <p:nvPr/>
          </p:nvSpPr>
          <p:spPr bwMode="auto">
            <a:xfrm flipH="1">
              <a:off x="4495800" y="2895600"/>
              <a:ext cx="2057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Text Box 29"/>
            <p:cNvSpPr txBox="1">
              <a:spLocks noChangeArrowheads="1"/>
            </p:cNvSpPr>
            <p:nvPr/>
          </p:nvSpPr>
          <p:spPr bwMode="auto">
            <a:xfrm>
              <a:off x="3048000" y="3048000"/>
              <a:ext cx="27686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Any other input symbol</a:t>
              </a:r>
            </a:p>
          </p:txBody>
        </p:sp>
        <p:sp>
          <p:nvSpPr>
            <p:cNvPr id="19505" name="Freeform 51"/>
            <p:cNvSpPr>
              <a:spLocks/>
            </p:cNvSpPr>
            <p:nvPr/>
          </p:nvSpPr>
          <p:spPr bwMode="auto">
            <a:xfrm>
              <a:off x="4419600" y="3700463"/>
              <a:ext cx="301625" cy="422275"/>
            </a:xfrm>
            <a:custGeom>
              <a:avLst/>
              <a:gdLst>
                <a:gd name="T0" fmla="*/ 110505 w 301172"/>
                <a:gd name="T1" fmla="*/ 0 h 420914"/>
                <a:gd name="T2" fmla="*/ 287316 w 301172"/>
                <a:gd name="T3" fmla="*/ 393500 h 420914"/>
                <a:gd name="T4" fmla="*/ 0 w 301172"/>
                <a:gd name="T5" fmla="*/ 247342 h 420914"/>
                <a:gd name="T6" fmla="*/ 0 60000 65536"/>
                <a:gd name="T7" fmla="*/ 0 60000 65536"/>
                <a:gd name="T8" fmla="*/ 0 60000 65536"/>
                <a:gd name="T9" fmla="*/ 0 w 301172"/>
                <a:gd name="T10" fmla="*/ 0 h 420914"/>
                <a:gd name="T11" fmla="*/ 301172 w 301172"/>
                <a:gd name="T12" fmla="*/ 420914 h 4209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1172" h="420914">
                  <a:moveTo>
                    <a:pt x="108857" y="0"/>
                  </a:moveTo>
                  <a:cubicBezTo>
                    <a:pt x="205014" y="170543"/>
                    <a:pt x="301172" y="341086"/>
                    <a:pt x="283029" y="381000"/>
                  </a:cubicBezTo>
                  <a:cubicBezTo>
                    <a:pt x="264886" y="420914"/>
                    <a:pt x="132443" y="330200"/>
                    <a:pt x="0" y="239486"/>
                  </a:cubicBezTo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6" name="Text Box 29"/>
            <p:cNvSpPr txBox="1">
              <a:spLocks noChangeArrowheads="1"/>
            </p:cNvSpPr>
            <p:nvPr/>
          </p:nvSpPr>
          <p:spPr bwMode="auto">
            <a:xfrm>
              <a:off x="4648200" y="3733800"/>
              <a:ext cx="16337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000" dirty="0"/>
                <a:t>Any symbol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19251" y="236490"/>
            <a:ext cx="889378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 rtl="0">
              <a:defRPr/>
            </a:pPr>
            <a:r>
              <a:rPr lang="en-US" sz="1600" dirty="0">
                <a:solidFill>
                  <a:srgbClr val="FF0000"/>
                </a:solidFill>
              </a:rPr>
              <a:t>Note: Omitting to explicitly show error states is just a matter of design convenience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(one that is generally followed for NFAs), and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i.e., this feature should not be confused with the notion of non-determinism.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71600" y="5100637"/>
            <a:ext cx="5638800" cy="1055132"/>
            <a:chOff x="1371600" y="5100637"/>
            <a:chExt cx="5638800" cy="1055132"/>
          </a:xfrm>
        </p:grpSpPr>
        <p:sp>
          <p:nvSpPr>
            <p:cNvPr id="19487" name="Oval 4"/>
            <p:cNvSpPr>
              <a:spLocks noChangeArrowheads="1"/>
            </p:cNvSpPr>
            <p:nvPr/>
          </p:nvSpPr>
          <p:spPr bwMode="auto">
            <a:xfrm>
              <a:off x="1828800" y="5253037"/>
              <a:ext cx="457200" cy="4572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q</a:t>
              </a:r>
              <a:r>
                <a:rPr lang="en-US" sz="1800" baseline="-25000" dirty="0"/>
                <a:t>0</a:t>
              </a:r>
              <a:endParaRPr lang="en-US" sz="1800" dirty="0"/>
            </a:p>
          </p:txBody>
        </p:sp>
        <p:sp>
          <p:nvSpPr>
            <p:cNvPr id="19488" name="Line 5"/>
            <p:cNvSpPr>
              <a:spLocks noChangeShapeType="1"/>
            </p:cNvSpPr>
            <p:nvPr/>
          </p:nvSpPr>
          <p:spPr bwMode="auto">
            <a:xfrm>
              <a:off x="1447800" y="5481637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9" name="Text Box 6"/>
            <p:cNvSpPr txBox="1">
              <a:spLocks noChangeArrowheads="1"/>
            </p:cNvSpPr>
            <p:nvPr/>
          </p:nvSpPr>
          <p:spPr bwMode="auto">
            <a:xfrm>
              <a:off x="2362200" y="5100637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w</a:t>
              </a:r>
            </a:p>
          </p:txBody>
        </p:sp>
        <p:sp>
          <p:nvSpPr>
            <p:cNvPr id="19490" name="Line 7"/>
            <p:cNvSpPr>
              <a:spLocks noChangeShapeType="1"/>
            </p:cNvSpPr>
            <p:nvPr/>
          </p:nvSpPr>
          <p:spPr bwMode="auto">
            <a:xfrm>
              <a:off x="2286000" y="5481637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Oval 8"/>
            <p:cNvSpPr>
              <a:spLocks noChangeArrowheads="1"/>
            </p:cNvSpPr>
            <p:nvPr/>
          </p:nvSpPr>
          <p:spPr bwMode="auto">
            <a:xfrm>
              <a:off x="2743200" y="5253037"/>
              <a:ext cx="457200" cy="4572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q</a:t>
              </a:r>
              <a:r>
                <a:rPr lang="en-US" sz="1800" baseline="-25000" dirty="0"/>
                <a:t>1</a:t>
              </a:r>
              <a:endParaRPr lang="en-US" sz="1800" dirty="0"/>
            </a:p>
          </p:txBody>
        </p:sp>
        <p:sp>
          <p:nvSpPr>
            <p:cNvPr id="19492" name="Text Box 9"/>
            <p:cNvSpPr txBox="1">
              <a:spLocks noChangeArrowheads="1"/>
            </p:cNvSpPr>
            <p:nvPr/>
          </p:nvSpPr>
          <p:spPr bwMode="auto">
            <a:xfrm>
              <a:off x="3276600" y="5100637"/>
              <a:ext cx="325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h</a:t>
              </a:r>
            </a:p>
          </p:txBody>
        </p:sp>
        <p:sp>
          <p:nvSpPr>
            <p:cNvPr id="19493" name="Line 10"/>
            <p:cNvSpPr>
              <a:spLocks noChangeShapeType="1"/>
            </p:cNvSpPr>
            <p:nvPr/>
          </p:nvSpPr>
          <p:spPr bwMode="auto">
            <a:xfrm>
              <a:off x="3200400" y="5481637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4" name="Oval 11"/>
            <p:cNvSpPr>
              <a:spLocks noChangeArrowheads="1"/>
            </p:cNvSpPr>
            <p:nvPr/>
          </p:nvSpPr>
          <p:spPr bwMode="auto">
            <a:xfrm>
              <a:off x="3657600" y="5253037"/>
              <a:ext cx="457200" cy="4572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q</a:t>
              </a:r>
              <a:r>
                <a:rPr lang="en-US" sz="1800" baseline="-25000" dirty="0"/>
                <a:t>2</a:t>
              </a:r>
              <a:endParaRPr lang="en-US" sz="1800" dirty="0"/>
            </a:p>
          </p:txBody>
        </p:sp>
        <p:sp>
          <p:nvSpPr>
            <p:cNvPr id="19495" name="Text Box 12"/>
            <p:cNvSpPr txBox="1">
              <a:spLocks noChangeArrowheads="1"/>
            </p:cNvSpPr>
            <p:nvPr/>
          </p:nvSpPr>
          <p:spPr bwMode="auto">
            <a:xfrm>
              <a:off x="4191000" y="5100637"/>
              <a:ext cx="241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i</a:t>
              </a:r>
            </a:p>
          </p:txBody>
        </p:sp>
        <p:sp>
          <p:nvSpPr>
            <p:cNvPr id="19496" name="Line 13"/>
            <p:cNvSpPr>
              <a:spLocks noChangeShapeType="1"/>
            </p:cNvSpPr>
            <p:nvPr/>
          </p:nvSpPr>
          <p:spPr bwMode="auto">
            <a:xfrm>
              <a:off x="4114800" y="5481637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7" name="Oval 14"/>
            <p:cNvSpPr>
              <a:spLocks noChangeArrowheads="1"/>
            </p:cNvSpPr>
            <p:nvPr/>
          </p:nvSpPr>
          <p:spPr bwMode="auto">
            <a:xfrm>
              <a:off x="4572000" y="5253037"/>
              <a:ext cx="457200" cy="4572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q</a:t>
              </a:r>
              <a:r>
                <a:rPr lang="en-US" sz="1800" baseline="-25000" dirty="0"/>
                <a:t>3</a:t>
              </a:r>
              <a:endParaRPr lang="en-US" sz="1800" dirty="0"/>
            </a:p>
          </p:txBody>
        </p:sp>
        <p:sp>
          <p:nvSpPr>
            <p:cNvPr id="19498" name="Text Box 15"/>
            <p:cNvSpPr txBox="1">
              <a:spLocks noChangeArrowheads="1"/>
            </p:cNvSpPr>
            <p:nvPr/>
          </p:nvSpPr>
          <p:spPr bwMode="auto">
            <a:xfrm>
              <a:off x="5105400" y="5100637"/>
              <a:ext cx="241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l</a:t>
              </a:r>
            </a:p>
          </p:txBody>
        </p:sp>
        <p:sp>
          <p:nvSpPr>
            <p:cNvPr id="19499" name="Line 16"/>
            <p:cNvSpPr>
              <a:spLocks noChangeShapeType="1"/>
            </p:cNvSpPr>
            <p:nvPr/>
          </p:nvSpPr>
          <p:spPr bwMode="auto">
            <a:xfrm>
              <a:off x="5029200" y="5481637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0" name="Oval 17"/>
            <p:cNvSpPr>
              <a:spLocks noChangeArrowheads="1"/>
            </p:cNvSpPr>
            <p:nvPr/>
          </p:nvSpPr>
          <p:spPr bwMode="auto">
            <a:xfrm>
              <a:off x="5486400" y="5253037"/>
              <a:ext cx="457200" cy="4572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q</a:t>
              </a:r>
              <a:r>
                <a:rPr lang="en-US" sz="1800" baseline="-25000" dirty="0"/>
                <a:t>4</a:t>
              </a:r>
              <a:endParaRPr lang="en-US" sz="1800" dirty="0"/>
            </a:p>
          </p:txBody>
        </p:sp>
        <p:sp>
          <p:nvSpPr>
            <p:cNvPr id="19501" name="Text Box 18"/>
            <p:cNvSpPr txBox="1">
              <a:spLocks noChangeArrowheads="1"/>
            </p:cNvSpPr>
            <p:nvPr/>
          </p:nvSpPr>
          <p:spPr bwMode="auto">
            <a:xfrm>
              <a:off x="6019800" y="5100637"/>
              <a:ext cx="325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e</a:t>
              </a:r>
            </a:p>
          </p:txBody>
        </p:sp>
        <p:sp>
          <p:nvSpPr>
            <p:cNvPr id="19502" name="Line 19"/>
            <p:cNvSpPr>
              <a:spLocks noChangeShapeType="1"/>
            </p:cNvSpPr>
            <p:nvPr/>
          </p:nvSpPr>
          <p:spPr bwMode="auto">
            <a:xfrm>
              <a:off x="5943600" y="5481637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Oval 20"/>
            <p:cNvSpPr>
              <a:spLocks noChangeArrowheads="1"/>
            </p:cNvSpPr>
            <p:nvPr/>
          </p:nvSpPr>
          <p:spPr bwMode="auto">
            <a:xfrm>
              <a:off x="6477000" y="5257800"/>
              <a:ext cx="457200" cy="4572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5</a:t>
              </a:r>
              <a:endParaRPr lang="en-US" sz="1800"/>
            </a:p>
          </p:txBody>
        </p:sp>
        <p:sp>
          <p:nvSpPr>
            <p:cNvPr id="19504" name="Oval 21"/>
            <p:cNvSpPr>
              <a:spLocks noChangeArrowheads="1"/>
            </p:cNvSpPr>
            <p:nvPr/>
          </p:nvSpPr>
          <p:spPr bwMode="auto">
            <a:xfrm>
              <a:off x="6400800" y="5181600"/>
              <a:ext cx="609600" cy="609600"/>
            </a:xfrm>
            <a:prstGeom prst="ellipse">
              <a:avLst/>
            </a:prstGeom>
            <a:solidFill>
              <a:schemeClr val="accent1">
                <a:alpha val="3922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TextBox 51"/>
            <p:cNvSpPr txBox="1">
              <a:spLocks noChangeArrowheads="1"/>
            </p:cNvSpPr>
            <p:nvPr/>
          </p:nvSpPr>
          <p:spPr bwMode="auto">
            <a:xfrm>
              <a:off x="1371600" y="5786437"/>
              <a:ext cx="47243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i="1" dirty="0">
                  <a:solidFill>
                    <a:srgbClr val="FF0000"/>
                  </a:solidFill>
                </a:rPr>
                <a:t>Transitions into a dead state are implicit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8878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76A75-A459-4C36-8385-89C8B989ADA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203325" y="51450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Extension of </a:t>
            </a:r>
            <a:r>
              <a:rPr lang="el-GR" dirty="0"/>
              <a:t>δ</a:t>
            </a:r>
            <a:r>
              <a:rPr lang="en-US" dirty="0"/>
              <a:t> to NFA Paths</a:t>
            </a:r>
          </a:p>
        </p:txBody>
      </p:sp>
      <p:sp>
        <p:nvSpPr>
          <p:cNvPr id="21509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endParaRPr lang="en-US" sz="2800" u="sng" dirty="0"/>
          </a:p>
          <a:p>
            <a:pPr algn="l" rtl="0" eaLnBrk="1" hangingPunct="1">
              <a:lnSpc>
                <a:spcPct val="90000"/>
              </a:lnSpc>
            </a:pPr>
            <a:r>
              <a:rPr lang="en-US" sz="2800" u="sng" dirty="0"/>
              <a:t>Basis:</a:t>
            </a:r>
            <a:r>
              <a:rPr lang="en-US" sz="2800" dirty="0"/>
              <a:t>  </a:t>
            </a:r>
            <a:r>
              <a:rPr lang="el-GR" sz="28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i="1" dirty="0"/>
              <a:t> (q,</a:t>
            </a:r>
            <a:r>
              <a:rPr lang="en-US" sz="2800" i="1" dirty="0">
                <a:sym typeface="Symbol" pitchFamily="28" charset="2"/>
              </a:rPr>
              <a:t></a:t>
            </a:r>
            <a:r>
              <a:rPr lang="en-US" sz="2800" i="1" dirty="0"/>
              <a:t>) = {q}</a:t>
            </a:r>
          </a:p>
          <a:p>
            <a:pPr algn="l" rtl="0" eaLnBrk="1" hangingPunct="1">
              <a:lnSpc>
                <a:spcPct val="90000"/>
              </a:lnSpc>
            </a:pPr>
            <a:endParaRPr lang="en-US" sz="2800" i="1" dirty="0"/>
          </a:p>
          <a:p>
            <a:pPr algn="l" rtl="0" eaLnBrk="1" hangingPunct="1">
              <a:lnSpc>
                <a:spcPct val="90000"/>
              </a:lnSpc>
            </a:pPr>
            <a:r>
              <a:rPr lang="en-US" sz="2800" u="sng" dirty="0"/>
              <a:t>Induction:</a:t>
            </a:r>
          </a:p>
          <a:p>
            <a:pPr marL="109728" indent="0" algn="l" rtl="0" eaLnBrk="1" hangingPunct="1">
              <a:lnSpc>
                <a:spcPct val="90000"/>
              </a:lnSpc>
              <a:buNone/>
            </a:pPr>
            <a:r>
              <a:rPr lang="en-US" sz="2800" dirty="0"/>
              <a:t>	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sz="2400" dirty="0"/>
              <a:t>Let	 </a:t>
            </a:r>
            <a:r>
              <a:rPr lang="el-GR" sz="24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 dirty="0"/>
              <a:t> (q</a:t>
            </a:r>
            <a:r>
              <a:rPr lang="en-US" sz="2400" i="1" baseline="-25000" dirty="0"/>
              <a:t>0</a:t>
            </a:r>
            <a:r>
              <a:rPr lang="en-US" sz="2400" i="1" dirty="0"/>
              <a:t>,w) = {p</a:t>
            </a:r>
            <a:r>
              <a:rPr lang="en-US" sz="2400" i="1" baseline="-25000" dirty="0"/>
              <a:t>1</a:t>
            </a:r>
            <a:r>
              <a:rPr lang="en-US" sz="2400" i="1" dirty="0"/>
              <a:t>,p</a:t>
            </a:r>
            <a:r>
              <a:rPr lang="en-US" sz="2400" i="1" baseline="-25000" dirty="0"/>
              <a:t>2</a:t>
            </a:r>
            <a:r>
              <a:rPr lang="en-US" sz="2400" i="1" dirty="0"/>
              <a:t>…,</a:t>
            </a:r>
            <a:r>
              <a:rPr lang="en-US" sz="2400" i="1" dirty="0" err="1"/>
              <a:t>p</a:t>
            </a:r>
            <a:r>
              <a:rPr lang="en-US" sz="2400" i="1" baseline="-25000" dirty="0" err="1"/>
              <a:t>k</a:t>
            </a:r>
            <a:r>
              <a:rPr lang="en-US" sz="2400" i="1" dirty="0"/>
              <a:t>}</a:t>
            </a:r>
          </a:p>
          <a:p>
            <a:pPr lvl="1" algn="l" rtl="0" eaLnBrk="1" hangingPunct="1">
              <a:lnSpc>
                <a:spcPct val="90000"/>
              </a:lnSpc>
            </a:pPr>
            <a:endParaRPr lang="en-US" sz="2400" i="1" dirty="0"/>
          </a:p>
          <a:p>
            <a:pPr lvl="1" algn="l" rtl="0" eaLnBrk="1" hangingPunct="1">
              <a:lnSpc>
                <a:spcPct val="90000"/>
              </a:lnSpc>
            </a:pPr>
            <a:r>
              <a:rPr lang="el-GR" sz="24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 dirty="0"/>
              <a:t> (</a:t>
            </a:r>
            <a:r>
              <a:rPr lang="en-US" sz="2400" i="1" dirty="0" err="1"/>
              <a:t>p</a:t>
            </a:r>
            <a:r>
              <a:rPr lang="en-US" sz="2400" i="1" baseline="-25000" dirty="0" err="1"/>
              <a:t>i</a:t>
            </a:r>
            <a:r>
              <a:rPr lang="en-US" sz="2400" i="1" dirty="0" err="1"/>
              <a:t>,a</a:t>
            </a:r>
            <a:r>
              <a:rPr lang="en-US" sz="2400" i="1" dirty="0"/>
              <a:t>) = S</a:t>
            </a:r>
            <a:r>
              <a:rPr lang="en-US" sz="2400" i="1" baseline="-25000" dirty="0"/>
              <a:t>i 	</a:t>
            </a:r>
            <a:r>
              <a:rPr lang="en-US" sz="2400" i="1" dirty="0"/>
              <a:t>for i=1,2...,k</a:t>
            </a:r>
          </a:p>
          <a:p>
            <a:pPr lvl="1" algn="l" rtl="0" eaLnBrk="1" hangingPunct="1">
              <a:lnSpc>
                <a:spcPct val="90000"/>
              </a:lnSpc>
            </a:pPr>
            <a:endParaRPr lang="en-US" sz="2400" i="1" dirty="0"/>
          </a:p>
          <a:p>
            <a:pPr lvl="1" algn="l" rtl="0" eaLnBrk="1" hangingPunct="1">
              <a:lnSpc>
                <a:spcPct val="90000"/>
              </a:lnSpc>
            </a:pPr>
            <a:r>
              <a:rPr lang="en-US" sz="2400" i="1" dirty="0"/>
              <a:t>Then,   </a:t>
            </a:r>
            <a:r>
              <a:rPr lang="el-GR" sz="24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 dirty="0"/>
              <a:t> (q</a:t>
            </a:r>
            <a:r>
              <a:rPr lang="en-US" sz="2400" i="1" baseline="-25000" dirty="0"/>
              <a:t>0</a:t>
            </a:r>
            <a:r>
              <a:rPr lang="en-US" sz="2400" i="1" dirty="0"/>
              <a:t>,wa) = S</a:t>
            </a:r>
            <a:r>
              <a:rPr lang="en-US" sz="2400" i="1" baseline="-25000" dirty="0"/>
              <a:t>1 </a:t>
            </a:r>
            <a:r>
              <a:rPr lang="en-US" sz="2400" i="1" dirty="0"/>
              <a:t>U S</a:t>
            </a:r>
            <a:r>
              <a:rPr lang="en-US" sz="2400" i="1" baseline="-25000" dirty="0"/>
              <a:t>2 </a:t>
            </a:r>
            <a:r>
              <a:rPr lang="en-US" sz="2400" i="1" dirty="0"/>
              <a:t>U … U </a:t>
            </a:r>
            <a:r>
              <a:rPr lang="en-US" sz="2400" i="1" dirty="0" err="1"/>
              <a:t>S</a:t>
            </a:r>
            <a:r>
              <a:rPr lang="en-US" sz="2400" i="1" baseline="-25000" dirty="0" err="1"/>
              <a:t>k</a:t>
            </a:r>
            <a:r>
              <a:rPr lang="en-US" sz="2400" i="1" baseline="-25000" dirty="0"/>
              <a:t> </a:t>
            </a:r>
            <a:r>
              <a:rPr lang="en-US" sz="2400" i="1" dirty="0"/>
              <a:t> </a:t>
            </a:r>
          </a:p>
          <a:p>
            <a:pPr algn="l" rtl="0" eaLnBrk="1" hangingPunct="1">
              <a:lnSpc>
                <a:spcPct val="90000"/>
              </a:lnSpc>
            </a:pPr>
            <a:endParaRPr lang="en-US" sz="2800" i="1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</p:txBody>
      </p:sp>
      <p:grpSp>
        <p:nvGrpSpPr>
          <p:cNvPr id="21510" name="Group 7"/>
          <p:cNvGrpSpPr>
            <a:grpSpLocks/>
          </p:cNvGrpSpPr>
          <p:nvPr/>
        </p:nvGrpSpPr>
        <p:grpSpPr bwMode="auto">
          <a:xfrm>
            <a:off x="2133600" y="1876864"/>
            <a:ext cx="152400" cy="76200"/>
            <a:chOff x="144" y="2784"/>
            <a:chExt cx="96" cy="48"/>
          </a:xfrm>
        </p:grpSpPr>
        <p:sp>
          <p:nvSpPr>
            <p:cNvPr id="21517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7"/>
          <p:cNvGrpSpPr>
            <a:grpSpLocks/>
          </p:cNvGrpSpPr>
          <p:nvPr/>
        </p:nvGrpSpPr>
        <p:grpSpPr bwMode="auto">
          <a:xfrm>
            <a:off x="2472396" y="3581400"/>
            <a:ext cx="152400" cy="76200"/>
            <a:chOff x="144" y="2784"/>
            <a:chExt cx="96" cy="48"/>
          </a:xfrm>
        </p:grpSpPr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2286000" y="5029200"/>
            <a:ext cx="152400" cy="76200"/>
            <a:chOff x="144" y="2784"/>
            <a:chExt cx="96" cy="48"/>
          </a:xfrm>
        </p:grpSpPr>
        <p:sp>
          <p:nvSpPr>
            <p:cNvPr id="19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146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 rtl="0">
                  <a:lnSpc>
                    <a:spcPct val="150000"/>
                  </a:lnSpc>
                </a:pPr>
                <a:r>
                  <a:rPr lang="en-US" altLang="ar-EG" sz="2000" dirty="0">
                    <a:latin typeface="Lucida Sans Unicode" panose="020B0602030504020204" pitchFamily="34" charset="0"/>
                  </a:rPr>
                  <a:t>Compute the string 00101</a:t>
                </a:r>
              </a:p>
              <a:p>
                <a:pPr algn="l" rtl="0">
                  <a:lnSpc>
                    <a:spcPct val="150000"/>
                  </a:lnSpc>
                </a:pPr>
                <a:r>
                  <a:rPr lang="en-US" altLang="ar-EG" sz="2000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ar-EG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ar-EG" sz="2000" dirty="0"/>
                  <a:t>, </a:t>
                </a:r>
                <a:r>
                  <a:rPr lang="en-US" altLang="ar-EG" sz="2000" dirty="0">
                    <a:latin typeface="Lucida Sans Unicode" panose="020B0602030504020204" pitchFamily="34" charset="0"/>
                  </a:rPr>
                  <a:t>ε</a:t>
                </a:r>
                <a:r>
                  <a:rPr lang="en-US" altLang="ar-EG" sz="2000" dirty="0"/>
                  <a:t>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b="0" i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ar-EG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algn="l" rtl="0">
                  <a:lnSpc>
                    <a:spcPct val="150000"/>
                  </a:lnSpc>
                </a:pPr>
                <a:r>
                  <a:rPr lang="en-US" altLang="ar-EG" sz="2000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ar-EG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ar-EG" sz="2000" dirty="0"/>
                  <a:t>, </a:t>
                </a:r>
                <a:r>
                  <a:rPr lang="en-US" altLang="ar-EG" sz="2000" dirty="0">
                    <a:latin typeface="Lucida Sans Unicode" panose="020B0602030504020204" pitchFamily="34" charset="0"/>
                  </a:rPr>
                  <a:t>0</a:t>
                </a:r>
                <a:r>
                  <a:rPr lang="en-US" altLang="ar-EG" sz="2000" dirty="0"/>
                  <a:t>) 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ar-EG" sz="2000" dirty="0">
                        <a:latin typeface="Lucida Sans Unicode" panose="020B0602030504020204" pitchFamily="34" charset="0"/>
                      </a:rPr>
                      <m:t>δ</m:t>
                    </m:r>
                    <m:r>
                      <m:rPr>
                        <m:nor/>
                      </m:rPr>
                      <a:rPr lang="en-US" altLang="ar-EG" sz="2000" dirty="0"/>
                      <m:t>(</m:t>
                    </m:r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ar-EG" sz="2000" dirty="0"/>
                      <m:t>, </m:t>
                    </m:r>
                    <m:r>
                      <m:rPr>
                        <m:nor/>
                      </m:rPr>
                      <a:rPr lang="en-US" altLang="ar-EG" sz="2000" b="0" i="0" dirty="0" smtClean="0"/>
                      <m:t>0</m:t>
                    </m:r>
                    <m:r>
                      <m:rPr>
                        <m:nor/>
                      </m:rPr>
                      <a:rPr lang="en-US" altLang="ar-EG" sz="2000" dirty="0"/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ar-EG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ar-EG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algn="l" rtl="0">
                  <a:lnSpc>
                    <a:spcPct val="150000"/>
                  </a:lnSpc>
                </a:pPr>
                <a:r>
                  <a:rPr lang="en-US" altLang="ar-EG" sz="2000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ar-EG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ar-EG" sz="2000" dirty="0"/>
                  <a:t>, </a:t>
                </a:r>
                <a:r>
                  <a:rPr lang="en-US" altLang="ar-EG" sz="2000" dirty="0">
                    <a:latin typeface="Lucida Sans Unicode" panose="020B0602030504020204" pitchFamily="34" charset="0"/>
                  </a:rPr>
                  <a:t>00</a:t>
                </a:r>
                <a:r>
                  <a:rPr lang="en-US" altLang="ar-EG" sz="20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ar-EG" sz="2000" dirty="0">
                        <a:latin typeface="Lucida Sans Unicode" panose="020B0602030504020204" pitchFamily="34" charset="0"/>
                      </a:rPr>
                      <m:t>δ</m:t>
                    </m:r>
                    <m:r>
                      <m:rPr>
                        <m:nor/>
                      </m:rPr>
                      <a:rPr lang="en-US" altLang="ar-EG" sz="2000" dirty="0"/>
                      <m:t>(</m:t>
                    </m:r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ar-EG" sz="2000" dirty="0"/>
                      <m:t>, </m:t>
                    </m:r>
                    <m:r>
                      <m:rPr>
                        <m:nor/>
                      </m:rPr>
                      <a:rPr lang="en-US" altLang="ar-EG" sz="2000" dirty="0"/>
                      <m:t>0</m:t>
                    </m:r>
                    <m:r>
                      <m:rPr>
                        <m:nor/>
                      </m:rPr>
                      <a:rPr lang="en-US" altLang="ar-EG" sz="2000" dirty="0"/>
                      <m:t>)</m:t>
                    </m:r>
                  </m:oMath>
                </a14:m>
                <a:r>
                  <a:rPr lang="en-US" sz="2000" dirty="0"/>
                  <a:t> ⋃ </a:t>
                </a:r>
                <a:r>
                  <a:rPr lang="en-US" altLang="ar-EG" sz="2000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ar-EG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ar-EG" sz="2000" dirty="0"/>
                  <a:t>,0) 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ar-EG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ar-EG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⋃ </a:t>
                </a:r>
                <a:r>
                  <a:rPr lang="el-GR" sz="2000" dirty="0">
                    <a:cs typeface="Arial" charset="0"/>
                  </a:rPr>
                  <a:t>Φ</a:t>
                </a:r>
                <a:r>
                  <a:rPr lang="en-US" sz="2000" dirty="0">
                    <a:cs typeface="Arial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ar-EG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ar-EG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ar-EG" sz="2000" dirty="0">
                  <a:latin typeface="Lucida Sans Unicode" panose="020B0602030504020204" pitchFamily="34" charset="0"/>
                </a:endParaRPr>
              </a:p>
              <a:p>
                <a:pPr algn="l" rtl="0">
                  <a:lnSpc>
                    <a:spcPct val="150000"/>
                  </a:lnSpc>
                </a:pPr>
                <a:r>
                  <a:rPr lang="en-US" altLang="ar-EG" sz="2000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ar-EG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ar-EG" sz="2000" dirty="0"/>
                  <a:t>, </a:t>
                </a:r>
                <a:r>
                  <a:rPr lang="en-US" altLang="ar-EG" sz="2000" dirty="0">
                    <a:latin typeface="Lucida Sans Unicode" panose="020B0602030504020204" pitchFamily="34" charset="0"/>
                  </a:rPr>
                  <a:t>001</a:t>
                </a:r>
                <a:r>
                  <a:rPr lang="en-US" altLang="ar-EG" sz="20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ar-EG" sz="2000" dirty="0">
                        <a:latin typeface="Lucida Sans Unicode" panose="020B0602030504020204" pitchFamily="34" charset="0"/>
                      </a:rPr>
                      <m:t>δ</m:t>
                    </m:r>
                    <m:r>
                      <m:rPr>
                        <m:nor/>
                      </m:rPr>
                      <a:rPr lang="en-US" altLang="ar-EG" sz="2000" dirty="0"/>
                      <m:t>(</m:t>
                    </m:r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ar-EG" sz="2000" dirty="0"/>
                      <m:t>, </m:t>
                    </m:r>
                    <m:r>
                      <m:rPr>
                        <m:nor/>
                      </m:rPr>
                      <a:rPr lang="en-US" altLang="ar-EG" sz="2000" b="0" i="0" dirty="0" smtClean="0"/>
                      <m:t>1</m:t>
                    </m:r>
                    <m:r>
                      <m:rPr>
                        <m:nor/>
                      </m:rPr>
                      <a:rPr lang="en-US" altLang="ar-EG" sz="2000" dirty="0"/>
                      <m:t>)</m:t>
                    </m:r>
                  </m:oMath>
                </a14:m>
                <a:r>
                  <a:rPr lang="en-US" sz="2000" dirty="0"/>
                  <a:t> ⋃ </a:t>
                </a:r>
                <a:r>
                  <a:rPr lang="en-US" altLang="ar-EG" sz="2000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ar-EG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ar-EG" sz="2000" dirty="0"/>
                  <a:t>, </a:t>
                </a:r>
                <a:r>
                  <a:rPr lang="en-US" altLang="ar-EG" sz="2000" dirty="0">
                    <a:latin typeface="Lucida Sans Unicode" panose="020B0602030504020204" pitchFamily="34" charset="0"/>
                  </a:rPr>
                  <a:t>1</a:t>
                </a:r>
                <a:r>
                  <a:rPr lang="en-US" altLang="ar-EG" sz="2000" dirty="0"/>
                  <a:t>) 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ar-EG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ar-EG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cs typeface="Arial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ar-EG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ar-EG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algn="l" rtl="0">
                  <a:lnSpc>
                    <a:spcPct val="150000"/>
                  </a:lnSpc>
                </a:pPr>
                <a:r>
                  <a:rPr lang="en-US" altLang="ar-EG" sz="2000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ar-EG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ar-EG" sz="2000" dirty="0"/>
                  <a:t>, </a:t>
                </a:r>
                <a:r>
                  <a:rPr lang="en-US" altLang="ar-EG" sz="2000" dirty="0">
                    <a:latin typeface="Lucida Sans Unicode" panose="020B0602030504020204" pitchFamily="34" charset="0"/>
                  </a:rPr>
                  <a:t>0010</a:t>
                </a:r>
                <a:r>
                  <a:rPr lang="en-US" altLang="ar-EG" sz="20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ar-EG" sz="2000" dirty="0">
                        <a:latin typeface="Lucida Sans Unicode" panose="020B0602030504020204" pitchFamily="34" charset="0"/>
                      </a:rPr>
                      <m:t>δ</m:t>
                    </m:r>
                    <m:r>
                      <m:rPr>
                        <m:nor/>
                      </m:rPr>
                      <a:rPr lang="en-US" altLang="ar-EG" sz="2000" dirty="0"/>
                      <m:t>(</m:t>
                    </m:r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ar-EG" sz="2000" dirty="0"/>
                      <m:t>, </m:t>
                    </m:r>
                    <m:r>
                      <m:rPr>
                        <m:nor/>
                      </m:rPr>
                      <a:rPr lang="en-US" altLang="ar-EG" sz="2000" b="0" i="0" dirty="0" smtClean="0"/>
                      <m:t>0</m:t>
                    </m:r>
                    <m:r>
                      <m:rPr>
                        <m:nor/>
                      </m:rPr>
                      <a:rPr lang="en-US" altLang="ar-EG" sz="2000" dirty="0"/>
                      <m:t>)</m:t>
                    </m:r>
                  </m:oMath>
                </a14:m>
                <a:r>
                  <a:rPr lang="en-US" sz="2000" dirty="0"/>
                  <a:t> ⋃ </a:t>
                </a:r>
                <a:r>
                  <a:rPr lang="en-US" altLang="ar-EG" sz="2000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ar-EG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ar-EG" sz="2000" dirty="0"/>
                  <a:t>, </a:t>
                </a:r>
                <a:r>
                  <a:rPr lang="en-US" altLang="ar-EG" sz="2000" dirty="0">
                    <a:latin typeface="Lucida Sans Unicode" panose="020B0602030504020204" pitchFamily="34" charset="0"/>
                  </a:rPr>
                  <a:t>0</a:t>
                </a:r>
                <a:r>
                  <a:rPr lang="en-US" altLang="ar-EG" sz="2000" dirty="0"/>
                  <a:t>) 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ar-EG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ar-EG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⋃</a:t>
                </a:r>
                <a:r>
                  <a:rPr lang="el-GR" sz="2000" dirty="0">
                    <a:cs typeface="Arial" charset="0"/>
                  </a:rPr>
                  <a:t>Φ</a:t>
                </a:r>
                <a:r>
                  <a:rPr lang="en-US" sz="2000" dirty="0">
                    <a:cs typeface="Arial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ar-EG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ar-EG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algn="l" rtl="0">
                  <a:lnSpc>
                    <a:spcPct val="150000"/>
                  </a:lnSpc>
                </a:pPr>
                <a:r>
                  <a:rPr lang="en-US" altLang="ar-EG" sz="2000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ar-EG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ar-EG" sz="2000" dirty="0"/>
                  <a:t>, </a:t>
                </a:r>
                <a:r>
                  <a:rPr lang="en-US" altLang="ar-EG" sz="2000" dirty="0">
                    <a:latin typeface="Lucida Sans Unicode" panose="020B0602030504020204" pitchFamily="34" charset="0"/>
                  </a:rPr>
                  <a:t>00101</a:t>
                </a:r>
                <a:r>
                  <a:rPr lang="en-US" altLang="ar-EG" sz="20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ar-EG" sz="2000" dirty="0">
                        <a:latin typeface="Lucida Sans Unicode" panose="020B0602030504020204" pitchFamily="34" charset="0"/>
                      </a:rPr>
                      <m:t>δ</m:t>
                    </m:r>
                    <m:r>
                      <m:rPr>
                        <m:nor/>
                      </m:rPr>
                      <a:rPr lang="en-US" altLang="ar-EG" sz="2000" dirty="0"/>
                      <m:t>(</m:t>
                    </m:r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ar-EG" sz="2000" dirty="0"/>
                      <m:t>, </m:t>
                    </m:r>
                    <m:r>
                      <m:rPr>
                        <m:nor/>
                      </m:rPr>
                      <a:rPr lang="en-US" altLang="ar-EG" sz="2000" b="0" i="0" dirty="0" smtClean="0"/>
                      <m:t>1</m:t>
                    </m:r>
                    <m:r>
                      <m:rPr>
                        <m:nor/>
                      </m:rPr>
                      <a:rPr lang="en-US" altLang="ar-EG" sz="2000" dirty="0"/>
                      <m:t>)</m:t>
                    </m:r>
                  </m:oMath>
                </a14:m>
                <a:r>
                  <a:rPr lang="en-US" sz="2000" dirty="0"/>
                  <a:t> ⋃ </a:t>
                </a:r>
                <a:r>
                  <a:rPr lang="en-US" altLang="ar-EG" sz="2000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ar-EG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ar-EG" sz="2000" dirty="0"/>
                  <a:t>, </a:t>
                </a:r>
                <a:r>
                  <a:rPr lang="en-US" altLang="ar-EG" sz="2000" dirty="0">
                    <a:latin typeface="Lucida Sans Unicode" panose="020B0602030504020204" pitchFamily="34" charset="0"/>
                  </a:rPr>
                  <a:t>1</a:t>
                </a:r>
                <a:r>
                  <a:rPr lang="en-US" altLang="ar-EG" sz="2000" dirty="0"/>
                  <a:t>) 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ar-EG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ar-EG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cs typeface="Arial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ar-EG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ar-EG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16</a:t>
            </a:r>
            <a:endParaRPr lang="ar-S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altLang="ar-EG" dirty="0">
                <a:solidFill>
                  <a:srgbClr val="33CC33"/>
                </a:solidFill>
              </a:rPr>
              <a:t>Example</a:t>
            </a:r>
            <a:r>
              <a:rPr lang="en-US" altLang="ar-EG" dirty="0"/>
              <a:t>: Extended Delta</a:t>
            </a:r>
            <a:endParaRPr lang="ar-EG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10064" y="2504044"/>
            <a:ext cx="30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ar-EG" dirty="0">
                <a:solidFill>
                  <a:srgbClr val="FF0000"/>
                </a:solidFill>
                <a:latin typeface="Lucida Sans Unicode" panose="020B0602030504020204" pitchFamily="34" charset="0"/>
              </a:rPr>
              <a:t>˄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10064" y="1992920"/>
            <a:ext cx="30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ar-EG" dirty="0">
                <a:solidFill>
                  <a:srgbClr val="FF0000"/>
                </a:solidFill>
                <a:latin typeface="Lucida Sans Unicode" panose="020B0602030504020204" pitchFamily="34" charset="0"/>
              </a:rPr>
              <a:t>˄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821784" y="3005796"/>
            <a:ext cx="30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ar-EG" dirty="0">
                <a:solidFill>
                  <a:srgbClr val="FF0000"/>
                </a:solidFill>
                <a:latin typeface="Lucida Sans Unicode" panose="020B0602030504020204" pitchFamily="34" charset="0"/>
              </a:rPr>
              <a:t>˄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810064" y="3528643"/>
            <a:ext cx="30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ar-EG" dirty="0">
                <a:solidFill>
                  <a:srgbClr val="FF0000"/>
                </a:solidFill>
                <a:latin typeface="Lucida Sans Unicode" panose="020B0602030504020204" pitchFamily="34" charset="0"/>
              </a:rPr>
              <a:t>˄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810064" y="4036252"/>
            <a:ext cx="30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ar-EG" dirty="0">
                <a:solidFill>
                  <a:srgbClr val="FF0000"/>
                </a:solidFill>
                <a:latin typeface="Lucida Sans Unicode" panose="020B0602030504020204" pitchFamily="34" charset="0"/>
              </a:rPr>
              <a:t>˄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810064" y="4523936"/>
            <a:ext cx="30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ar-EG" dirty="0">
                <a:solidFill>
                  <a:srgbClr val="FF0000"/>
                </a:solidFill>
                <a:latin typeface="Lucida Sans Unicode" panose="020B0602030504020204" pitchFamily="34" charset="0"/>
              </a:rPr>
              <a:t>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4164182"/>
                  </p:ext>
                </p:extLst>
              </p:nvPr>
            </p:nvGraphicFramePr>
            <p:xfrm>
              <a:off x="6019800" y="1412240"/>
              <a:ext cx="2555631" cy="148336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8581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33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541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1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0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endParaRPr lang="ar-E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altLang="ar-EG" dirty="0"/>
                            <a:t>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ar-EG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ar-EG" dirty="0"/>
                                    <m:t>q</m:t>
                                  </m:r>
                                </m:e>
                                <m:sub>
                                  <m:r>
                                    <a:rPr lang="en-US" altLang="ar-EG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ar-EG" b="0" i="1" dirty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ar-EG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ar-EG" dirty="0"/>
                                    <m:t>q</m:t>
                                  </m:r>
                                </m:e>
                                <m:sub>
                                  <m:r>
                                    <a:rPr lang="en-US" altLang="ar-EG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</a:t>
                          </a:r>
                          <a:r>
                            <a:rPr lang="en-US" altLang="ar-EG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ar-EG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ar-EG" dirty="0"/>
                                    <m:t>q</m:t>
                                  </m:r>
                                </m:e>
                                <m:sub>
                                  <m:r>
                                    <a:rPr lang="en-US" altLang="ar-EG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ar-E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ar-EG" dirty="0"/>
                                      <m:t>q</m:t>
                                    </m:r>
                                  </m:e>
                                  <m:sub>
                                    <m:r>
                                      <a:rPr lang="en-US" altLang="ar-EG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E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altLang="ar-EG" dirty="0"/>
                            <a:t>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ar-EG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ar-EG" dirty="0"/>
                                    <m:t>q</m:t>
                                  </m:r>
                                </m:e>
                                <m:sub>
                                  <m:r>
                                    <a:rPr lang="en-US" altLang="ar-EG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ar-EG" b="0" i="1" dirty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800" dirty="0">
                              <a:cs typeface="Arial" charset="0"/>
                            </a:rPr>
                            <a:t>Φ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ar-E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ar-EG" dirty="0"/>
                                      <m:t>q</m:t>
                                    </m:r>
                                  </m:e>
                                  <m:sub>
                                    <m:r>
                                      <a:rPr lang="en-US" altLang="ar-EG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E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800" dirty="0">
                              <a:cs typeface="Arial" charset="0"/>
                            </a:rPr>
                            <a:t>Φ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800" dirty="0">
                              <a:cs typeface="Arial" charset="0"/>
                            </a:rPr>
                            <a:t>Φ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ar-E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ar-EG" dirty="0"/>
                                      <m:t>q</m:t>
                                    </m:r>
                                  </m:e>
                                  <m:sub>
                                    <m:r>
                                      <a:rPr lang="en-US" altLang="ar-EG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E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4164182"/>
                  </p:ext>
                </p:extLst>
              </p:nvPr>
            </p:nvGraphicFramePr>
            <p:xfrm>
              <a:off x="6019800" y="1412240"/>
              <a:ext cx="2555631" cy="148336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858129"/>
                    <a:gridCol w="1043354"/>
                    <a:gridCol w="654148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0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endParaRPr lang="ar-EG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ar-EG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09" t="-104918" r="-199291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ar-EG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3041" t="-104918" r="-64327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ar-EG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9815" t="-104918" r="-1852" b="-22623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ar-EG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09" t="-204918" r="-19929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800" dirty="0" smtClean="0">
                              <a:cs typeface="Arial" charset="0"/>
                            </a:rPr>
                            <a:t>Φ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ar-EG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9815" t="-204918" r="-1852" b="-12623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800" dirty="0" smtClean="0">
                              <a:cs typeface="Arial" charset="0"/>
                            </a:rPr>
                            <a:t>Φ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800" dirty="0" smtClean="0">
                              <a:cs typeface="Arial" charset="0"/>
                            </a:rPr>
                            <a:t>Φ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ar-EG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9815" t="-304918" r="-1852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5601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8" grpId="0"/>
      <p:bldP spid="22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077410-9A8A-4AF0-87AF-3A6B650F975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 of an NFA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150000"/>
              </a:lnSpc>
            </a:pPr>
            <a:r>
              <a:rPr lang="en-US" dirty="0"/>
              <a:t>An NFA accepts </a:t>
            </a:r>
            <a:r>
              <a:rPr lang="en-US" i="1" dirty="0"/>
              <a:t>w </a:t>
            </a:r>
            <a:r>
              <a:rPr lang="en-US" dirty="0"/>
              <a:t>if </a:t>
            </a:r>
            <a:r>
              <a:rPr lang="en-US" i="1" dirty="0"/>
              <a:t>there exists at least one </a:t>
            </a:r>
            <a:r>
              <a:rPr lang="en-US" dirty="0"/>
              <a:t>path from the start state to an accepting (or final) state that is labeled by </a:t>
            </a:r>
            <a:r>
              <a:rPr lang="en-US" i="1" dirty="0"/>
              <a:t>w</a:t>
            </a:r>
          </a:p>
          <a:p>
            <a:pPr algn="l" rtl="0" eaLnBrk="1" hangingPunct="1">
              <a:lnSpc>
                <a:spcPct val="150000"/>
              </a:lnSpc>
            </a:pPr>
            <a:r>
              <a:rPr lang="en-US" i="1" dirty="0"/>
              <a:t>L(N) = { w | </a:t>
            </a:r>
            <a:r>
              <a:rPr lang="el-GR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/>
              <a:t>(q</a:t>
            </a:r>
            <a:r>
              <a:rPr lang="en-US" i="1" baseline="-25000" dirty="0"/>
              <a:t>0</a:t>
            </a:r>
            <a:r>
              <a:rPr lang="en-US" i="1" dirty="0"/>
              <a:t>,w) </a:t>
            </a:r>
            <a:r>
              <a:rPr lang="en-US" i="1" dirty="0">
                <a:cs typeface="Arial" charset="0"/>
              </a:rPr>
              <a:t>∩ F ≠ </a:t>
            </a:r>
            <a:r>
              <a:rPr lang="el-GR" i="1" dirty="0">
                <a:cs typeface="Arial" charset="0"/>
              </a:rPr>
              <a:t>Φ </a:t>
            </a:r>
            <a:r>
              <a:rPr lang="en-US" i="1" dirty="0"/>
              <a:t>}</a:t>
            </a:r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2895600" y="3505200"/>
            <a:ext cx="152400" cy="76200"/>
            <a:chOff x="144" y="2784"/>
            <a:chExt cx="96" cy="48"/>
          </a:xfrm>
        </p:grpSpPr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467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077410-9A8A-4AF0-87AF-3A6B650F975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#1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9F9E9F9C-33CC-449A-A254-760B54266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72" y="1431440"/>
            <a:ext cx="8229600" cy="4525963"/>
          </a:xfrm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sz="2400" dirty="0"/>
              <a:t>Build a NFA for the following language: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chemeClr val="tx2"/>
                </a:solidFill>
              </a:rPr>
              <a:t>L = { w | w is a binary string that contains 00 0r  11}</a:t>
            </a:r>
            <a:endParaRPr lang="en-US" sz="2400" dirty="0"/>
          </a:p>
          <a:p>
            <a:pPr algn="l" rtl="0"/>
            <a:endParaRPr lang="ar-EG" dirty="0"/>
          </a:p>
        </p:txBody>
      </p:sp>
      <p:grpSp>
        <p:nvGrpSpPr>
          <p:cNvPr id="7" name="Group 115">
            <a:extLst>
              <a:ext uri="{FF2B5EF4-FFF2-40B4-BE49-F238E27FC236}">
                <a16:creationId xmlns:a16="http://schemas.microsoft.com/office/drawing/2014/main" id="{D9C49B6A-A84C-41C3-BF7D-B4207D9381A1}"/>
              </a:ext>
            </a:extLst>
          </p:cNvPr>
          <p:cNvGrpSpPr>
            <a:grpSpLocks/>
          </p:cNvGrpSpPr>
          <p:nvPr/>
        </p:nvGrpSpPr>
        <p:grpSpPr bwMode="auto">
          <a:xfrm>
            <a:off x="1911239" y="4181232"/>
            <a:ext cx="1602621" cy="779357"/>
            <a:chOff x="649" y="2352"/>
            <a:chExt cx="839" cy="384"/>
          </a:xfrm>
        </p:grpSpPr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EC9174E5-C3B4-49BA-BEEB-513E646B7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dirty="0"/>
                <a:t>q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23" name="Line 6">
              <a:extLst>
                <a:ext uri="{FF2B5EF4-FFF2-40B4-BE49-F238E27FC236}">
                  <a16:creationId xmlns:a16="http://schemas.microsoft.com/office/drawing/2014/main" id="{502249AB-1235-4030-964D-D4ACF928F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24" name="Text Box 7">
              <a:extLst>
                <a:ext uri="{FF2B5EF4-FFF2-40B4-BE49-F238E27FC236}">
                  <a16:creationId xmlns:a16="http://schemas.microsoft.com/office/drawing/2014/main" id="{B1ABBDC9-1931-4179-A3ED-EE8409CE9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" y="2352"/>
              <a:ext cx="4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start</a:t>
              </a:r>
            </a:p>
          </p:txBody>
        </p:sp>
      </p:grpSp>
      <p:grpSp>
        <p:nvGrpSpPr>
          <p:cNvPr id="9" name="Group 30">
            <a:extLst>
              <a:ext uri="{FF2B5EF4-FFF2-40B4-BE49-F238E27FC236}">
                <a16:creationId xmlns:a16="http://schemas.microsoft.com/office/drawing/2014/main" id="{C37B562B-4245-44CA-88A6-C25B5AFAF6C9}"/>
              </a:ext>
            </a:extLst>
          </p:cNvPr>
          <p:cNvGrpSpPr>
            <a:grpSpLocks/>
          </p:cNvGrpSpPr>
          <p:nvPr/>
        </p:nvGrpSpPr>
        <p:grpSpPr bwMode="auto">
          <a:xfrm>
            <a:off x="2947660" y="3662265"/>
            <a:ext cx="578779" cy="726590"/>
            <a:chOff x="1712" y="2090"/>
            <a:chExt cx="303" cy="358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18DD0C9A-D2C3-4634-AB1D-4B2B02879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" y="2248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E0464E89-4592-4C90-A644-88831ED9B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7" y="2090"/>
              <a:ext cx="28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0,1</a:t>
              </a:r>
            </a:p>
          </p:txBody>
        </p: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CEB1833F-75DC-46DF-87C7-061C688586A8}"/>
              </a:ext>
            </a:extLst>
          </p:cNvPr>
          <p:cNvGrpSpPr>
            <a:grpSpLocks/>
          </p:cNvGrpSpPr>
          <p:nvPr/>
        </p:nvGrpSpPr>
        <p:grpSpPr bwMode="auto">
          <a:xfrm>
            <a:off x="6203419" y="3521926"/>
            <a:ext cx="578779" cy="726590"/>
            <a:chOff x="1712" y="2090"/>
            <a:chExt cx="303" cy="358"/>
          </a:xfrm>
        </p:grpSpPr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AEB341F2-1A1C-4544-91D1-25FE90776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" y="2248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32" name="Text Box 18">
              <a:extLst>
                <a:ext uri="{FF2B5EF4-FFF2-40B4-BE49-F238E27FC236}">
                  <a16:creationId xmlns:a16="http://schemas.microsoft.com/office/drawing/2014/main" id="{B6196A7F-F6D0-4B9D-8D92-EE59AD507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7" y="2090"/>
              <a:ext cx="28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0,1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736F5E0-235A-4B34-B523-2F8D8B384267}"/>
              </a:ext>
            </a:extLst>
          </p:cNvPr>
          <p:cNvGrpSpPr/>
          <p:nvPr/>
        </p:nvGrpSpPr>
        <p:grpSpPr>
          <a:xfrm>
            <a:off x="3433296" y="3257777"/>
            <a:ext cx="3396206" cy="1788780"/>
            <a:chOff x="3433296" y="3257777"/>
            <a:chExt cx="3396206" cy="1788780"/>
          </a:xfrm>
        </p:grpSpPr>
        <p:grpSp>
          <p:nvGrpSpPr>
            <p:cNvPr id="8" name="Group 15">
              <a:extLst>
                <a:ext uri="{FF2B5EF4-FFF2-40B4-BE49-F238E27FC236}">
                  <a16:creationId xmlns:a16="http://schemas.microsoft.com/office/drawing/2014/main" id="{3E8D870F-AF22-459D-AD35-16C85A81F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0600" y="3257777"/>
              <a:ext cx="1237781" cy="696145"/>
              <a:chOff x="1992" y="2448"/>
              <a:chExt cx="648" cy="343"/>
            </a:xfrm>
          </p:grpSpPr>
          <p:sp>
            <p:nvSpPr>
              <p:cNvPr id="20" name="Oval 9">
                <a:extLst>
                  <a:ext uri="{FF2B5EF4-FFF2-40B4-BE49-F238E27FC236}">
                    <a16:creationId xmlns:a16="http://schemas.microsoft.com/office/drawing/2014/main" id="{323EC9AD-EF81-4DF1-A38A-21B4839D1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44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dirty="0"/>
                  <a:t>q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21" name="Text Box 10">
                <a:extLst>
                  <a:ext uri="{FF2B5EF4-FFF2-40B4-BE49-F238E27FC236}">
                    <a16:creationId xmlns:a16="http://schemas.microsoft.com/office/drawing/2014/main" id="{43412909-2F5D-4501-843C-A967CCC23E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2" y="2609"/>
                <a:ext cx="17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/>
                  <a:t>0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9152694-1A25-433A-84AA-DC58EB6AAA50}"/>
                </a:ext>
              </a:extLst>
            </p:cNvPr>
            <p:cNvGrpSpPr/>
            <p:nvPr/>
          </p:nvGrpSpPr>
          <p:grpSpPr>
            <a:xfrm>
              <a:off x="6096000" y="4267200"/>
              <a:ext cx="733502" cy="779357"/>
              <a:chOff x="5706881" y="4288486"/>
              <a:chExt cx="733502" cy="779357"/>
            </a:xfrm>
          </p:grpSpPr>
          <p:sp>
            <p:nvSpPr>
              <p:cNvPr id="15" name="Oval 13">
                <a:extLst>
                  <a:ext uri="{FF2B5EF4-FFF2-40B4-BE49-F238E27FC236}">
                    <a16:creationId xmlns:a16="http://schemas.microsoft.com/office/drawing/2014/main" id="{09D71B3D-A38E-4264-9B4C-56A7E168E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8570" y="4384175"/>
                <a:ext cx="550125" cy="5845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dirty="0"/>
                  <a:t>q</a:t>
                </a:r>
                <a:r>
                  <a:rPr lang="en-US" baseline="-25000" dirty="0"/>
                  <a:t>3</a:t>
                </a:r>
              </a:p>
            </p:txBody>
          </p:sp>
          <p:sp>
            <p:nvSpPr>
              <p:cNvPr id="13" name="Oval 23">
                <a:extLst>
                  <a:ext uri="{FF2B5EF4-FFF2-40B4-BE49-F238E27FC236}">
                    <a16:creationId xmlns:a16="http://schemas.microsoft.com/office/drawing/2014/main" id="{CC6675ED-6009-4991-A92A-2BAF914B8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6881" y="4288486"/>
                <a:ext cx="733502" cy="779357"/>
              </a:xfrm>
              <a:prstGeom prst="ellipse">
                <a:avLst/>
              </a:prstGeom>
              <a:solidFill>
                <a:schemeClr val="bg1"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dirty="0"/>
              </a:p>
            </p:txBody>
          </p:sp>
        </p:grpSp>
        <p:sp>
          <p:nvSpPr>
            <p:cNvPr id="29" name="Text Box 10">
              <a:extLst>
                <a:ext uri="{FF2B5EF4-FFF2-40B4-BE49-F238E27FC236}">
                  <a16:creationId xmlns:a16="http://schemas.microsoft.com/office/drawing/2014/main" id="{B7B43E5C-8BE8-45FC-80CE-A5F7E1BA4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5224" y="3676175"/>
              <a:ext cx="330457" cy="369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0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3A164F4-D465-4511-8274-E5B82C91535B}"/>
                </a:ext>
              </a:extLst>
            </p:cNvPr>
            <p:cNvCxnSpPr>
              <a:stCxn id="22" idx="7"/>
              <a:endCxn id="20" idx="2"/>
            </p:cNvCxnSpPr>
            <p:nvPr/>
          </p:nvCxnSpPr>
          <p:spPr>
            <a:xfrm flipV="1">
              <a:off x="3433296" y="3550033"/>
              <a:ext cx="1084959" cy="911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47FA4AD-3FBD-4BB0-A8A4-534583474178}"/>
                </a:ext>
              </a:extLst>
            </p:cNvPr>
            <p:cNvCxnSpPr>
              <a:cxnSpLocks/>
              <a:stCxn id="20" idx="6"/>
              <a:endCxn id="13" idx="1"/>
            </p:cNvCxnSpPr>
            <p:nvPr/>
          </p:nvCxnSpPr>
          <p:spPr>
            <a:xfrm>
              <a:off x="5068380" y="3550033"/>
              <a:ext cx="1135039" cy="831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B6F8E1E-0128-450B-99BD-34A688DE8F8E}"/>
              </a:ext>
            </a:extLst>
          </p:cNvPr>
          <p:cNvGrpSpPr/>
          <p:nvPr/>
        </p:nvGrpSpPr>
        <p:grpSpPr>
          <a:xfrm>
            <a:off x="3433296" y="4874988"/>
            <a:ext cx="2770123" cy="1195994"/>
            <a:chOff x="3433296" y="4874988"/>
            <a:chExt cx="2770123" cy="1195994"/>
          </a:xfrm>
        </p:grpSpPr>
        <p:sp>
          <p:nvSpPr>
            <p:cNvPr id="27" name="Oval 9">
              <a:extLst>
                <a:ext uri="{FF2B5EF4-FFF2-40B4-BE49-F238E27FC236}">
                  <a16:creationId xmlns:a16="http://schemas.microsoft.com/office/drawing/2014/main" id="{B8DC20C1-D625-4528-B940-8EDFD5C1C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949" y="5486464"/>
              <a:ext cx="550125" cy="5845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dirty="0"/>
                <a:t>q</a:t>
              </a:r>
              <a:r>
                <a:rPr lang="en-US" baseline="-25000" dirty="0"/>
                <a:t>2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60A9A67-5A9D-4BD7-A6EE-258C11CF5497}"/>
                </a:ext>
              </a:extLst>
            </p:cNvPr>
            <p:cNvCxnSpPr>
              <a:stCxn id="22" idx="5"/>
              <a:endCxn id="27" idx="2"/>
            </p:cNvCxnSpPr>
            <p:nvPr/>
          </p:nvCxnSpPr>
          <p:spPr>
            <a:xfrm>
              <a:off x="3433296" y="4874988"/>
              <a:ext cx="1059653" cy="903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E38945F-4B03-488D-BAFB-F2F15C9B52EA}"/>
                </a:ext>
              </a:extLst>
            </p:cNvPr>
            <p:cNvCxnSpPr>
              <a:cxnSpLocks/>
              <a:stCxn id="27" idx="6"/>
              <a:endCxn id="13" idx="3"/>
            </p:cNvCxnSpPr>
            <p:nvPr/>
          </p:nvCxnSpPr>
          <p:spPr>
            <a:xfrm flipV="1">
              <a:off x="5043074" y="4932423"/>
              <a:ext cx="1160345" cy="846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 Box 10">
              <a:extLst>
                <a:ext uri="{FF2B5EF4-FFF2-40B4-BE49-F238E27FC236}">
                  <a16:creationId xmlns:a16="http://schemas.microsoft.com/office/drawing/2014/main" id="{AEF66605-0FD0-4A10-AF17-05C5855BE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5899" y="5241868"/>
              <a:ext cx="330457" cy="369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1</a:t>
              </a:r>
            </a:p>
          </p:txBody>
        </p:sp>
        <p:sp>
          <p:nvSpPr>
            <p:cNvPr id="43" name="Text Box 10">
              <a:extLst>
                <a:ext uri="{FF2B5EF4-FFF2-40B4-BE49-F238E27FC236}">
                  <a16:creationId xmlns:a16="http://schemas.microsoft.com/office/drawing/2014/main" id="{C87C75A4-826B-456F-B06E-B343E8F39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6428" y="5241868"/>
              <a:ext cx="330457" cy="369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195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077410-9A8A-4AF0-87AF-3A6B650F975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#2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9F9E9F9C-33CC-449A-A254-760B54266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66672"/>
          </a:xfrm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sz="2400" dirty="0"/>
              <a:t>Build a NFA for the following language:</a:t>
            </a:r>
            <a:br>
              <a:rPr lang="en-US" sz="2400" dirty="0"/>
            </a:br>
            <a:r>
              <a:rPr lang="en-US" sz="2400" dirty="0">
                <a:solidFill>
                  <a:schemeClr val="tx2"/>
                </a:solidFill>
              </a:rPr>
              <a:t>L = { w | w is a binary string that ends with 101}</a:t>
            </a:r>
            <a:endParaRPr lang="en-US" sz="2400" dirty="0"/>
          </a:p>
          <a:p>
            <a:pPr algn="l" rtl="0"/>
            <a:endParaRPr lang="ar-EG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AF13B4C-B030-41AB-8AFA-568D15026DE7}"/>
              </a:ext>
            </a:extLst>
          </p:cNvPr>
          <p:cNvGrpSpPr/>
          <p:nvPr/>
        </p:nvGrpSpPr>
        <p:grpSpPr>
          <a:xfrm>
            <a:off x="4057328" y="3810394"/>
            <a:ext cx="1447657" cy="671790"/>
            <a:chOff x="4057328" y="5458120"/>
            <a:chExt cx="1447657" cy="671790"/>
          </a:xfrm>
        </p:grpSpPr>
        <p:grpSp>
          <p:nvGrpSpPr>
            <p:cNvPr id="36" name="Group 15">
              <a:extLst>
                <a:ext uri="{FF2B5EF4-FFF2-40B4-BE49-F238E27FC236}">
                  <a16:creationId xmlns:a16="http://schemas.microsoft.com/office/drawing/2014/main" id="{54E7695E-8CBA-458E-8D14-7B01BCB6E1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4172" y="5458120"/>
              <a:ext cx="1130813" cy="671790"/>
              <a:chOff x="2048" y="2405"/>
              <a:chExt cx="592" cy="331"/>
            </a:xfrm>
          </p:grpSpPr>
          <p:sp>
            <p:nvSpPr>
              <p:cNvPr id="38" name="Oval 9">
                <a:extLst>
                  <a:ext uri="{FF2B5EF4-FFF2-40B4-BE49-F238E27FC236}">
                    <a16:creationId xmlns:a16="http://schemas.microsoft.com/office/drawing/2014/main" id="{D06FF1B9-72D2-4CB8-BF65-7B555FFEE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44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dirty="0"/>
                  <a:t>q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39" name="Text Box 10">
                <a:extLst>
                  <a:ext uri="{FF2B5EF4-FFF2-40B4-BE49-F238E27FC236}">
                    <a16:creationId xmlns:a16="http://schemas.microsoft.com/office/drawing/2014/main" id="{3B8EC934-60FA-4FC9-84F4-61BFF45759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8" y="2405"/>
                <a:ext cx="17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/>
                  <a:t>0</a:t>
                </a: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DF6588D-51B8-41EA-9190-BD764907B339}"/>
                </a:ext>
              </a:extLst>
            </p:cNvPr>
            <p:cNvCxnSpPr>
              <a:cxnSpLocks/>
              <a:stCxn id="51" idx="6"/>
              <a:endCxn id="38" idx="2"/>
            </p:cNvCxnSpPr>
            <p:nvPr/>
          </p:nvCxnSpPr>
          <p:spPr>
            <a:xfrm flipV="1">
              <a:off x="4057328" y="5837651"/>
              <a:ext cx="897532" cy="2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4DAF83-F727-4042-B30C-35202ACFBE76}"/>
              </a:ext>
            </a:extLst>
          </p:cNvPr>
          <p:cNvGrpSpPr/>
          <p:nvPr/>
        </p:nvGrpSpPr>
        <p:grpSpPr>
          <a:xfrm>
            <a:off x="5504985" y="3755535"/>
            <a:ext cx="1541524" cy="818252"/>
            <a:chOff x="5504985" y="5403261"/>
            <a:chExt cx="1541524" cy="81825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7A067BF-205D-465F-BA16-FE42D8DB18A2}"/>
                </a:ext>
              </a:extLst>
            </p:cNvPr>
            <p:cNvGrpSpPr/>
            <p:nvPr/>
          </p:nvGrpSpPr>
          <p:grpSpPr>
            <a:xfrm>
              <a:off x="6313007" y="5442156"/>
              <a:ext cx="733502" cy="779357"/>
              <a:chOff x="5706881" y="4288486"/>
              <a:chExt cx="733502" cy="779357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FC94DB9-7855-4295-A003-3F4022B5C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8570" y="4384175"/>
                <a:ext cx="550125" cy="5845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dirty="0"/>
                  <a:t>q</a:t>
                </a:r>
                <a:r>
                  <a:rPr lang="en-US" baseline="-25000" dirty="0"/>
                  <a:t>3</a:t>
                </a:r>
              </a:p>
            </p:txBody>
          </p:sp>
          <p:sp>
            <p:nvSpPr>
              <p:cNvPr id="45" name="Oval 23">
                <a:extLst>
                  <a:ext uri="{FF2B5EF4-FFF2-40B4-BE49-F238E27FC236}">
                    <a16:creationId xmlns:a16="http://schemas.microsoft.com/office/drawing/2014/main" id="{691F7A8A-6CCB-4472-AEF5-766D23E8E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6881" y="4288486"/>
                <a:ext cx="733502" cy="779357"/>
              </a:xfrm>
              <a:prstGeom prst="ellipse">
                <a:avLst/>
              </a:prstGeom>
              <a:solidFill>
                <a:schemeClr val="bg1"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dirty="0"/>
              </a:p>
            </p:txBody>
          </p:sp>
        </p:grpSp>
        <p:sp>
          <p:nvSpPr>
            <p:cNvPr id="42" name="Text Box 10">
              <a:extLst>
                <a:ext uri="{FF2B5EF4-FFF2-40B4-BE49-F238E27FC236}">
                  <a16:creationId xmlns:a16="http://schemas.microsoft.com/office/drawing/2014/main" id="{D567E6EA-3FD1-49FA-A124-8C28D7308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9211" y="5403261"/>
              <a:ext cx="330457" cy="369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1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81A3192-4F1F-4854-9ACA-8184C03AD727}"/>
                </a:ext>
              </a:extLst>
            </p:cNvPr>
            <p:cNvCxnSpPr>
              <a:cxnSpLocks/>
              <a:stCxn id="38" idx="6"/>
              <a:endCxn id="45" idx="2"/>
            </p:cNvCxnSpPr>
            <p:nvPr/>
          </p:nvCxnSpPr>
          <p:spPr>
            <a:xfrm flipV="1">
              <a:off x="5504985" y="5831835"/>
              <a:ext cx="808022" cy="5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115">
            <a:extLst>
              <a:ext uri="{FF2B5EF4-FFF2-40B4-BE49-F238E27FC236}">
                <a16:creationId xmlns:a16="http://schemas.microsoft.com/office/drawing/2014/main" id="{AB8C0462-0CD1-4729-B463-C7063C34A03B}"/>
              </a:ext>
            </a:extLst>
          </p:cNvPr>
          <p:cNvGrpSpPr>
            <a:grpSpLocks/>
          </p:cNvGrpSpPr>
          <p:nvPr/>
        </p:nvGrpSpPr>
        <p:grpSpPr bwMode="auto">
          <a:xfrm>
            <a:off x="1064379" y="3713161"/>
            <a:ext cx="1602621" cy="779357"/>
            <a:chOff x="649" y="2352"/>
            <a:chExt cx="839" cy="384"/>
          </a:xfrm>
        </p:grpSpPr>
        <p:sp>
          <p:nvSpPr>
            <p:cNvPr id="47" name="Oval 4">
              <a:extLst>
                <a:ext uri="{FF2B5EF4-FFF2-40B4-BE49-F238E27FC236}">
                  <a16:creationId xmlns:a16="http://schemas.microsoft.com/office/drawing/2014/main" id="{37C37381-52F3-41EB-BD11-678D1D858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dirty="0"/>
                <a:t>q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48" name="Line 6">
              <a:extLst>
                <a:ext uri="{FF2B5EF4-FFF2-40B4-BE49-F238E27FC236}">
                  <a16:creationId xmlns:a16="http://schemas.microsoft.com/office/drawing/2014/main" id="{133E215A-5A39-4E8A-A0B3-111EA32F7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49" name="Text Box 7">
              <a:extLst>
                <a:ext uri="{FF2B5EF4-FFF2-40B4-BE49-F238E27FC236}">
                  <a16:creationId xmlns:a16="http://schemas.microsoft.com/office/drawing/2014/main" id="{2CE9A1F1-433F-41A1-8FB6-E92BFE69A5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" y="2352"/>
              <a:ext cx="4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start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2063D1C-1D4B-48B5-ACE9-948A5C5B5535}"/>
              </a:ext>
            </a:extLst>
          </p:cNvPr>
          <p:cNvGrpSpPr/>
          <p:nvPr/>
        </p:nvGrpSpPr>
        <p:grpSpPr>
          <a:xfrm>
            <a:off x="2667000" y="3777299"/>
            <a:ext cx="1390328" cy="707737"/>
            <a:chOff x="2667000" y="5425025"/>
            <a:chExt cx="1390328" cy="707737"/>
          </a:xfrm>
        </p:grpSpPr>
        <p:sp>
          <p:nvSpPr>
            <p:cNvPr id="51" name="Oval 4">
              <a:extLst>
                <a:ext uri="{FF2B5EF4-FFF2-40B4-BE49-F238E27FC236}">
                  <a16:creationId xmlns:a16="http://schemas.microsoft.com/office/drawing/2014/main" id="{0596955F-986D-44AC-84FC-D8CCBF2DF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203" y="5548244"/>
              <a:ext cx="550125" cy="5845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rtl="0"/>
              <a:r>
                <a:rPr lang="en-US" dirty="0"/>
                <a:t>q</a:t>
              </a:r>
              <a:r>
                <a:rPr lang="en-US" baseline="-25000" dirty="0"/>
                <a:t>1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4CB526B-25B6-4492-AAF4-77B53E775C9F}"/>
                </a:ext>
              </a:extLst>
            </p:cNvPr>
            <p:cNvCxnSpPr>
              <a:cxnSpLocks/>
              <a:stCxn id="47" idx="6"/>
              <a:endCxn id="51" idx="2"/>
            </p:cNvCxnSpPr>
            <p:nvPr/>
          </p:nvCxnSpPr>
          <p:spPr>
            <a:xfrm flipV="1">
              <a:off x="2667000" y="5840503"/>
              <a:ext cx="840203" cy="7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 Box 10">
              <a:extLst>
                <a:ext uri="{FF2B5EF4-FFF2-40B4-BE49-F238E27FC236}">
                  <a16:creationId xmlns:a16="http://schemas.microsoft.com/office/drawing/2014/main" id="{CAFA1DD2-F728-4997-BCED-B488AE8D6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2490" y="5425025"/>
              <a:ext cx="330457" cy="369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1</a:t>
              </a:r>
            </a:p>
          </p:txBody>
        </p:sp>
      </p:grpSp>
      <p:grpSp>
        <p:nvGrpSpPr>
          <p:cNvPr id="54" name="Group 30">
            <a:extLst>
              <a:ext uri="{FF2B5EF4-FFF2-40B4-BE49-F238E27FC236}">
                <a16:creationId xmlns:a16="http://schemas.microsoft.com/office/drawing/2014/main" id="{0CBF951F-4558-4F66-8DF3-C1153E4E6460}"/>
              </a:ext>
            </a:extLst>
          </p:cNvPr>
          <p:cNvGrpSpPr>
            <a:grpSpLocks/>
          </p:cNvGrpSpPr>
          <p:nvPr/>
        </p:nvGrpSpPr>
        <p:grpSpPr bwMode="auto">
          <a:xfrm>
            <a:off x="2132183" y="3200400"/>
            <a:ext cx="578779" cy="726590"/>
            <a:chOff x="1712" y="2090"/>
            <a:chExt cx="303" cy="358"/>
          </a:xfrm>
        </p:grpSpPr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AD1E4EF0-BCB3-4138-9266-1557F5F90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" y="2248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56" name="Text Box 18">
              <a:extLst>
                <a:ext uri="{FF2B5EF4-FFF2-40B4-BE49-F238E27FC236}">
                  <a16:creationId xmlns:a16="http://schemas.microsoft.com/office/drawing/2014/main" id="{692BFB87-97E5-48AC-A402-FD2EC4292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7" y="2090"/>
              <a:ext cx="28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0,1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646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2DD441-0C5C-4C07-9735-18E1615EB9B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Extended delta transitions (</a:t>
            </a:r>
            <a:r>
              <a:rPr lang="el-GR" dirty="0"/>
              <a:t>δ</a:t>
            </a:r>
            <a:r>
              <a:rPr lang="en-US" dirty="0"/>
              <a:t>)</a:t>
            </a:r>
            <a:endParaRPr lang="el-GR" dirty="0"/>
          </a:p>
        </p:txBody>
      </p:sp>
      <p:grpSp>
        <p:nvGrpSpPr>
          <p:cNvPr id="13321" name="Group 7"/>
          <p:cNvGrpSpPr>
            <a:grpSpLocks/>
          </p:cNvGrpSpPr>
          <p:nvPr/>
        </p:nvGrpSpPr>
        <p:grpSpPr bwMode="auto">
          <a:xfrm>
            <a:off x="2133600" y="762000"/>
            <a:ext cx="152400" cy="76200"/>
            <a:chOff x="144" y="2784"/>
            <a:chExt cx="96" cy="48"/>
          </a:xfrm>
        </p:grpSpPr>
        <p:sp>
          <p:nvSpPr>
            <p:cNvPr id="13322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A6A5C6B-4B6C-41A6-9D32-5FE0F97F82EA}"/>
              </a:ext>
            </a:extLst>
          </p:cNvPr>
          <p:cNvGrpSpPr/>
          <p:nvPr/>
        </p:nvGrpSpPr>
        <p:grpSpPr>
          <a:xfrm>
            <a:off x="678426" y="1524000"/>
            <a:ext cx="3886200" cy="1721334"/>
            <a:chOff x="1676400" y="2317266"/>
            <a:chExt cx="4541445" cy="2223467"/>
          </a:xfrm>
        </p:grpSpPr>
        <p:grpSp>
          <p:nvGrpSpPr>
            <p:cNvPr id="20" name="Group 115">
              <a:extLst>
                <a:ext uri="{FF2B5EF4-FFF2-40B4-BE49-F238E27FC236}">
                  <a16:creationId xmlns:a16="http://schemas.microsoft.com/office/drawing/2014/main" id="{237B8458-1173-4613-B4F4-C065D2DE7D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6400" y="3290039"/>
              <a:ext cx="1736566" cy="894600"/>
              <a:chOff x="685" y="2448"/>
              <a:chExt cx="803" cy="309"/>
            </a:xfrm>
          </p:grpSpPr>
          <p:sp>
            <p:nvSpPr>
              <p:cNvPr id="21" name="Oval 4">
                <a:extLst>
                  <a:ext uri="{FF2B5EF4-FFF2-40B4-BE49-F238E27FC236}">
                    <a16:creationId xmlns:a16="http://schemas.microsoft.com/office/drawing/2014/main" id="{DCA99322-0F56-41EB-A93B-D237D41A6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q</a:t>
                </a:r>
                <a:r>
                  <a:rPr lang="en-US" baseline="-25000"/>
                  <a:t>0</a:t>
                </a:r>
              </a:p>
            </p:txBody>
          </p:sp>
          <p:sp>
            <p:nvSpPr>
              <p:cNvPr id="22" name="Line 6">
                <a:extLst>
                  <a:ext uri="{FF2B5EF4-FFF2-40B4-BE49-F238E27FC236}">
                    <a16:creationId xmlns:a16="http://schemas.microsoft.com/office/drawing/2014/main" id="{8B6BA74E-CA93-44D0-8EDC-BD7ED784B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59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 Box 7">
                <a:extLst>
                  <a:ext uri="{FF2B5EF4-FFF2-40B4-BE49-F238E27FC236}">
                    <a16:creationId xmlns:a16="http://schemas.microsoft.com/office/drawing/2014/main" id="{668BEF65-D844-4D64-8783-326C6E64A2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" y="2469"/>
                <a:ext cx="4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start</a:t>
                </a:r>
              </a:p>
            </p:txBody>
          </p:sp>
        </p:grpSp>
        <p:grpSp>
          <p:nvGrpSpPr>
            <p:cNvPr id="24" name="Group 15">
              <a:extLst>
                <a:ext uri="{FF2B5EF4-FFF2-40B4-BE49-F238E27FC236}">
                  <a16:creationId xmlns:a16="http://schemas.microsoft.com/office/drawing/2014/main" id="{290B03F4-FA5C-4296-8241-E2FAB53E44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965" y="3290032"/>
              <a:ext cx="1349460" cy="1091468"/>
              <a:chOff x="2016" y="2448"/>
              <a:chExt cx="624" cy="377"/>
            </a:xfrm>
          </p:grpSpPr>
          <p:sp>
            <p:nvSpPr>
              <p:cNvPr id="25" name="Line 8">
                <a:extLst>
                  <a:ext uri="{FF2B5EF4-FFF2-40B4-BE49-F238E27FC236}">
                    <a16:creationId xmlns:a16="http://schemas.microsoft.com/office/drawing/2014/main" id="{08C2204F-1948-48C1-928B-2EE1EAE1E6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59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Oval 9">
                <a:extLst>
                  <a:ext uri="{FF2B5EF4-FFF2-40B4-BE49-F238E27FC236}">
                    <a16:creationId xmlns:a16="http://schemas.microsoft.com/office/drawing/2014/main" id="{63E371B9-AB66-4385-8128-92E207E25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44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q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27" name="Text Box 10">
                <a:extLst>
                  <a:ext uri="{FF2B5EF4-FFF2-40B4-BE49-F238E27FC236}">
                    <a16:creationId xmlns:a16="http://schemas.microsoft.com/office/drawing/2014/main" id="{5E70A01E-45C4-49DF-AC36-87F9148F3C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2" y="2592"/>
                <a:ext cx="20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28" name="Group 30">
              <a:extLst>
                <a:ext uri="{FF2B5EF4-FFF2-40B4-BE49-F238E27FC236}">
                  <a16:creationId xmlns:a16="http://schemas.microsoft.com/office/drawing/2014/main" id="{267289BF-0C0B-47DD-A9FD-38F4E9CF8D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5536" y="2346210"/>
              <a:ext cx="570926" cy="943815"/>
              <a:chOff x="1712" y="2122"/>
              <a:chExt cx="264" cy="326"/>
            </a:xfrm>
          </p:grpSpPr>
          <p:sp>
            <p:nvSpPr>
              <p:cNvPr id="29" name="Freeform 17">
                <a:extLst>
                  <a:ext uri="{FF2B5EF4-FFF2-40B4-BE49-F238E27FC236}">
                    <a16:creationId xmlns:a16="http://schemas.microsoft.com/office/drawing/2014/main" id="{BD0370C3-8468-4D1A-BE1B-EE51E23E3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2" y="2248"/>
                <a:ext cx="264" cy="200"/>
              </a:xfrm>
              <a:custGeom>
                <a:avLst/>
                <a:gdLst>
                  <a:gd name="T0" fmla="*/ 64 w 264"/>
                  <a:gd name="T1" fmla="*/ 200 h 200"/>
                  <a:gd name="T2" fmla="*/ 16 w 264"/>
                  <a:gd name="T3" fmla="*/ 56 h 200"/>
                  <a:gd name="T4" fmla="*/ 160 w 264"/>
                  <a:gd name="T5" fmla="*/ 8 h 200"/>
                  <a:gd name="T6" fmla="*/ 256 w 264"/>
                  <a:gd name="T7" fmla="*/ 104 h 200"/>
                  <a:gd name="T8" fmla="*/ 208 w 264"/>
                  <a:gd name="T9" fmla="*/ 20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4"/>
                  <a:gd name="T16" fmla="*/ 0 h 200"/>
                  <a:gd name="T17" fmla="*/ 264 w 264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4" h="200">
                    <a:moveTo>
                      <a:pt x="64" y="200"/>
                    </a:moveTo>
                    <a:cubicBezTo>
                      <a:pt x="32" y="144"/>
                      <a:pt x="0" y="88"/>
                      <a:pt x="16" y="56"/>
                    </a:cubicBezTo>
                    <a:cubicBezTo>
                      <a:pt x="32" y="24"/>
                      <a:pt x="120" y="0"/>
                      <a:pt x="160" y="8"/>
                    </a:cubicBezTo>
                    <a:cubicBezTo>
                      <a:pt x="200" y="16"/>
                      <a:pt x="248" y="72"/>
                      <a:pt x="256" y="104"/>
                    </a:cubicBezTo>
                    <a:cubicBezTo>
                      <a:pt x="264" y="136"/>
                      <a:pt x="236" y="168"/>
                      <a:pt x="208" y="20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Text Box 18">
                <a:extLst>
                  <a:ext uri="{FF2B5EF4-FFF2-40B4-BE49-F238E27FC236}">
                    <a16:creationId xmlns:a16="http://schemas.microsoft.com/office/drawing/2014/main" id="{3385C528-E542-441D-861C-7A7C6978C4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2" y="2122"/>
                <a:ext cx="20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id="{E329437C-0177-40A3-962D-01766ED05E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6034" y="2317266"/>
              <a:ext cx="828275" cy="900390"/>
              <a:chOff x="2859" y="2112"/>
              <a:chExt cx="383" cy="311"/>
            </a:xfrm>
          </p:grpSpPr>
          <p:sp>
            <p:nvSpPr>
              <p:cNvPr id="32" name="Freeform 19">
                <a:extLst>
                  <a:ext uri="{FF2B5EF4-FFF2-40B4-BE49-F238E27FC236}">
                    <a16:creationId xmlns:a16="http://schemas.microsoft.com/office/drawing/2014/main" id="{D06ED57F-C073-498C-AE28-AD857DC1AA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" y="2223"/>
                <a:ext cx="264" cy="200"/>
              </a:xfrm>
              <a:custGeom>
                <a:avLst/>
                <a:gdLst>
                  <a:gd name="T0" fmla="*/ 64 w 264"/>
                  <a:gd name="T1" fmla="*/ 200 h 200"/>
                  <a:gd name="T2" fmla="*/ 16 w 264"/>
                  <a:gd name="T3" fmla="*/ 56 h 200"/>
                  <a:gd name="T4" fmla="*/ 160 w 264"/>
                  <a:gd name="T5" fmla="*/ 8 h 200"/>
                  <a:gd name="T6" fmla="*/ 256 w 264"/>
                  <a:gd name="T7" fmla="*/ 104 h 200"/>
                  <a:gd name="T8" fmla="*/ 208 w 264"/>
                  <a:gd name="T9" fmla="*/ 20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4"/>
                  <a:gd name="T16" fmla="*/ 0 h 200"/>
                  <a:gd name="T17" fmla="*/ 264 w 264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4" h="200">
                    <a:moveTo>
                      <a:pt x="64" y="200"/>
                    </a:moveTo>
                    <a:cubicBezTo>
                      <a:pt x="32" y="144"/>
                      <a:pt x="0" y="88"/>
                      <a:pt x="16" y="56"/>
                    </a:cubicBezTo>
                    <a:cubicBezTo>
                      <a:pt x="32" y="24"/>
                      <a:pt x="120" y="0"/>
                      <a:pt x="160" y="8"/>
                    </a:cubicBezTo>
                    <a:cubicBezTo>
                      <a:pt x="200" y="16"/>
                      <a:pt x="248" y="72"/>
                      <a:pt x="256" y="104"/>
                    </a:cubicBezTo>
                    <a:cubicBezTo>
                      <a:pt x="264" y="136"/>
                      <a:pt x="236" y="168"/>
                      <a:pt x="208" y="20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Text Box 20">
                <a:extLst>
                  <a:ext uri="{FF2B5EF4-FFF2-40B4-BE49-F238E27FC236}">
                    <a16:creationId xmlns:a16="http://schemas.microsoft.com/office/drawing/2014/main" id="{FF769CCF-2F97-4E23-8F90-9E2DED0117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9" y="2112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0,1</a:t>
                </a:r>
              </a:p>
            </p:txBody>
          </p:sp>
        </p:grpSp>
        <p:grpSp>
          <p:nvGrpSpPr>
            <p:cNvPr id="34" name="Group 27">
              <a:extLst>
                <a:ext uri="{FF2B5EF4-FFF2-40B4-BE49-F238E27FC236}">
                  <a16:creationId xmlns:a16="http://schemas.microsoft.com/office/drawing/2014/main" id="{0FC9624D-6FD4-4E1D-AE00-0F43B383EB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0266" y="3290032"/>
              <a:ext cx="1351624" cy="1250701"/>
              <a:chOff x="2639" y="2448"/>
              <a:chExt cx="625" cy="432"/>
            </a:xfrm>
          </p:grpSpPr>
          <p:sp>
            <p:nvSpPr>
              <p:cNvPr id="35" name="Text Box 12">
                <a:extLst>
                  <a:ext uri="{FF2B5EF4-FFF2-40B4-BE49-F238E27FC236}">
                    <a16:creationId xmlns:a16="http://schemas.microsoft.com/office/drawing/2014/main" id="{583B818A-7076-412C-A46A-7C0902C97A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9" y="2592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36" name="Oval 13">
                <a:extLst>
                  <a:ext uri="{FF2B5EF4-FFF2-40B4-BE49-F238E27FC236}">
                    <a16:creationId xmlns:a16="http://schemas.microsoft.com/office/drawing/2014/main" id="{4492DD34-8183-474C-8C78-6E1618A70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44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q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37" name="Line 24">
                <a:extLst>
                  <a:ext uri="{FF2B5EF4-FFF2-40B4-BE49-F238E27FC236}">
                    <a16:creationId xmlns:a16="http://schemas.microsoft.com/office/drawing/2014/main" id="{2667CD7C-E875-456D-B6B8-AC20B4456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59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" name="Oval 23">
              <a:extLst>
                <a:ext uri="{FF2B5EF4-FFF2-40B4-BE49-F238E27FC236}">
                  <a16:creationId xmlns:a16="http://schemas.microsoft.com/office/drawing/2014/main" id="{E4E77FB4-F946-4300-A266-45C9C4980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7406" y="3151070"/>
              <a:ext cx="830439" cy="1111736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6221D24-BBD4-4141-8811-A744A7636A67}"/>
                </a:ext>
              </a:extLst>
            </p:cNvPr>
            <p:cNvGrpSpPr/>
            <p:nvPr/>
          </p:nvGrpSpPr>
          <p:grpSpPr>
            <a:xfrm>
              <a:off x="3321753" y="2700785"/>
              <a:ext cx="1129257" cy="711351"/>
              <a:chOff x="3321753" y="2700785"/>
              <a:chExt cx="1129257" cy="711351"/>
            </a:xfrm>
          </p:grpSpPr>
          <p:sp>
            <p:nvSpPr>
              <p:cNvPr id="40" name="Text Box 22">
                <a:extLst>
                  <a:ext uri="{FF2B5EF4-FFF2-40B4-BE49-F238E27FC236}">
                    <a16:creationId xmlns:a16="http://schemas.microsoft.com/office/drawing/2014/main" id="{4D297352-79E8-4AFF-AB43-F7510CD897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7474" y="2700785"/>
                <a:ext cx="778529" cy="477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cxnSp>
            <p:nvCxnSpPr>
              <p:cNvPr id="41" name="Curved Connector 11">
                <a:extLst>
                  <a:ext uri="{FF2B5EF4-FFF2-40B4-BE49-F238E27FC236}">
                    <a16:creationId xmlns:a16="http://schemas.microsoft.com/office/drawing/2014/main" id="{6B158457-B1D2-4570-BD81-36A05506508F}"/>
                  </a:ext>
                </a:extLst>
              </p:cNvPr>
              <p:cNvCxnSpPr>
                <a:stCxn id="26" idx="0"/>
                <a:endCxn id="21" idx="7"/>
              </p:cNvCxnSpPr>
              <p:nvPr/>
            </p:nvCxnSpPr>
            <p:spPr>
              <a:xfrm rot="16200000" flipH="1" flipV="1">
                <a:off x="3825328" y="2786454"/>
                <a:ext cx="122107" cy="1129257"/>
              </a:xfrm>
              <a:prstGeom prst="curvedConnector3">
                <a:avLst>
                  <a:gd name="adj1" fmla="val -18721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C839554-0CEF-4E3B-BC65-80818AB75400}"/>
              </a:ext>
            </a:extLst>
          </p:cNvPr>
          <p:cNvGrpSpPr/>
          <p:nvPr/>
        </p:nvGrpSpPr>
        <p:grpSpPr>
          <a:xfrm>
            <a:off x="5099435" y="1558436"/>
            <a:ext cx="3416300" cy="1706563"/>
            <a:chOff x="4930010" y="4448050"/>
            <a:chExt cx="3416300" cy="1706563"/>
          </a:xfrm>
        </p:grpSpPr>
        <p:grpSp>
          <p:nvGrpSpPr>
            <p:cNvPr id="44" name="Group 122">
              <a:extLst>
                <a:ext uri="{FF2B5EF4-FFF2-40B4-BE49-F238E27FC236}">
                  <a16:creationId xmlns:a16="http://schemas.microsoft.com/office/drawing/2014/main" id="{CDF44E06-1112-40E4-8A58-F3A616D449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0010" y="4448050"/>
              <a:ext cx="3416300" cy="1706563"/>
              <a:chOff x="2936" y="2926"/>
              <a:chExt cx="2152" cy="1075"/>
            </a:xfrm>
          </p:grpSpPr>
          <p:pic>
            <p:nvPicPr>
              <p:cNvPr id="46" name="Picture 38" descr="delta">
                <a:extLst>
                  <a:ext uri="{FF2B5EF4-FFF2-40B4-BE49-F238E27FC236}">
                    <a16:creationId xmlns:a16="http://schemas.microsoft.com/office/drawing/2014/main" id="{5607ED1E-F206-48F4-B3CD-6BDEC89EF7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64" y="3120"/>
                <a:ext cx="213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" name="Rectangle 51">
                <a:extLst>
                  <a:ext uri="{FF2B5EF4-FFF2-40B4-BE49-F238E27FC236}">
                    <a16:creationId xmlns:a16="http://schemas.microsoft.com/office/drawing/2014/main" id="{C9FC1932-4CB6-4F2B-98E7-37038DEF4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773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q</a:t>
                </a:r>
                <a:r>
                  <a:rPr lang="en-US" sz="1600" baseline="-25000"/>
                  <a:t>2</a:t>
                </a:r>
              </a:p>
            </p:txBody>
          </p:sp>
          <p:sp>
            <p:nvSpPr>
              <p:cNvPr id="48" name="Rectangle 50">
                <a:extLst>
                  <a:ext uri="{FF2B5EF4-FFF2-40B4-BE49-F238E27FC236}">
                    <a16:creationId xmlns:a16="http://schemas.microsoft.com/office/drawing/2014/main" id="{E5C8CAC2-2D52-4D44-9C12-52D9ADE6F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773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q</a:t>
                </a:r>
                <a:r>
                  <a:rPr lang="en-US" sz="1600" baseline="-25000"/>
                  <a:t>2</a:t>
                </a:r>
              </a:p>
            </p:txBody>
          </p:sp>
          <p:sp>
            <p:nvSpPr>
              <p:cNvPr id="49" name="Rectangle 49">
                <a:extLst>
                  <a:ext uri="{FF2B5EF4-FFF2-40B4-BE49-F238E27FC236}">
                    <a16:creationId xmlns:a16="http://schemas.microsoft.com/office/drawing/2014/main" id="{9783EF52-6F73-4BCF-A560-3157F7C51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773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 b="1">
                    <a:solidFill>
                      <a:schemeClr val="hlink"/>
                    </a:solidFill>
                  </a:rPr>
                  <a:t>*q</a:t>
                </a:r>
                <a:r>
                  <a:rPr lang="en-US" sz="1600" b="1" baseline="-25000">
                    <a:solidFill>
                      <a:schemeClr val="hlink"/>
                    </a:solidFill>
                  </a:rPr>
                  <a:t>2</a:t>
                </a:r>
                <a:endParaRPr lang="en-US" sz="1600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50" name="Rectangle 48">
                <a:extLst>
                  <a:ext uri="{FF2B5EF4-FFF2-40B4-BE49-F238E27FC236}">
                    <a16:creationId xmlns:a16="http://schemas.microsoft.com/office/drawing/2014/main" id="{88D2A58B-6922-4362-93A7-E85A088FC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562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q</a:t>
                </a:r>
                <a:r>
                  <a:rPr lang="en-US" sz="1600" baseline="-25000"/>
                  <a:t>2</a:t>
                </a:r>
              </a:p>
            </p:txBody>
          </p:sp>
          <p:sp>
            <p:nvSpPr>
              <p:cNvPr id="51" name="Rectangle 46">
                <a:extLst>
                  <a:ext uri="{FF2B5EF4-FFF2-40B4-BE49-F238E27FC236}">
                    <a16:creationId xmlns:a16="http://schemas.microsoft.com/office/drawing/2014/main" id="{E3A54DB6-A829-4803-8E1F-A6A765ABE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562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 b="1" dirty="0">
                    <a:solidFill>
                      <a:schemeClr val="hlink"/>
                    </a:solidFill>
                  </a:rPr>
                  <a:t>q</a:t>
                </a:r>
                <a:r>
                  <a:rPr lang="en-US" sz="1600" b="1" baseline="-25000" dirty="0">
                    <a:solidFill>
                      <a:schemeClr val="hlink"/>
                    </a:solidFill>
                  </a:rPr>
                  <a:t>1</a:t>
                </a:r>
                <a:endParaRPr lang="en-US" sz="1600" b="1" dirty="0">
                  <a:solidFill>
                    <a:schemeClr val="hlink"/>
                  </a:solidFill>
                </a:endParaRPr>
              </a:p>
            </p:txBody>
          </p:sp>
          <p:sp>
            <p:nvSpPr>
              <p:cNvPr id="52" name="Rectangle 45">
                <a:extLst>
                  <a:ext uri="{FF2B5EF4-FFF2-40B4-BE49-F238E27FC236}">
                    <a16:creationId xmlns:a16="http://schemas.microsoft.com/office/drawing/2014/main" id="{4ABA8053-136F-43EA-BD7F-C55234BCF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9" y="3342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 dirty="0"/>
                  <a:t>q</a:t>
                </a:r>
                <a:r>
                  <a:rPr lang="en-US" sz="1600" baseline="-25000" dirty="0"/>
                  <a:t>0</a:t>
                </a:r>
              </a:p>
            </p:txBody>
          </p:sp>
          <p:sp>
            <p:nvSpPr>
              <p:cNvPr id="53" name="Rectangle 44">
                <a:extLst>
                  <a:ext uri="{FF2B5EF4-FFF2-40B4-BE49-F238E27FC236}">
                    <a16:creationId xmlns:a16="http://schemas.microsoft.com/office/drawing/2014/main" id="{C8AB3EDB-EF4F-4F5F-B919-070B43010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3333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 dirty="0"/>
                  <a:t>q</a:t>
                </a:r>
                <a:r>
                  <a:rPr lang="en-US" sz="1600" baseline="-25000" dirty="0"/>
                  <a:t>1</a:t>
                </a:r>
                <a:endParaRPr lang="en-US" sz="1600" dirty="0"/>
              </a:p>
            </p:txBody>
          </p:sp>
          <p:sp>
            <p:nvSpPr>
              <p:cNvPr id="54" name="Rectangle 43">
                <a:extLst>
                  <a:ext uri="{FF2B5EF4-FFF2-40B4-BE49-F238E27FC236}">
                    <a16:creationId xmlns:a16="http://schemas.microsoft.com/office/drawing/2014/main" id="{9F7E5238-8270-4381-9BCE-090B97A71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351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 b="1" dirty="0">
                    <a:solidFill>
                      <a:schemeClr val="hlink"/>
                    </a:solidFill>
                  </a:rPr>
                  <a:t>q</a:t>
                </a:r>
                <a:r>
                  <a:rPr lang="en-US" sz="1600" b="1" baseline="-25000" dirty="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55" name="Rectangle 42">
                <a:extLst>
                  <a:ext uri="{FF2B5EF4-FFF2-40B4-BE49-F238E27FC236}">
                    <a16:creationId xmlns:a16="http://schemas.microsoft.com/office/drawing/2014/main" id="{99AA2BF8-DB3E-4481-AE25-D68BFF9F8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140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 b="1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56" name="Rectangle 41">
                <a:extLst>
                  <a:ext uri="{FF2B5EF4-FFF2-40B4-BE49-F238E27FC236}">
                    <a16:creationId xmlns:a16="http://schemas.microsoft.com/office/drawing/2014/main" id="{F67837A1-3E17-4613-B135-248017879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140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 b="1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4D46436E-19D0-4BFD-ADA5-81955B8A2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140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endParaRPr lang="en-US" sz="1600"/>
              </a:p>
            </p:txBody>
          </p:sp>
          <p:sp>
            <p:nvSpPr>
              <p:cNvPr id="58" name="Line 52">
                <a:extLst>
                  <a:ext uri="{FF2B5EF4-FFF2-40B4-BE49-F238E27FC236}">
                    <a16:creationId xmlns:a16="http://schemas.microsoft.com/office/drawing/2014/main" id="{E77558D0-9C81-4FEF-8D43-B77871E44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140"/>
                <a:ext cx="624" cy="0"/>
              </a:xfrm>
              <a:prstGeom prst="line">
                <a:avLst/>
              </a:prstGeom>
              <a:noFill/>
              <a:ln w="12700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rtl="0"/>
                <a:endParaRPr lang="en-US"/>
              </a:p>
            </p:txBody>
          </p:sp>
          <p:sp>
            <p:nvSpPr>
              <p:cNvPr id="59" name="Line 54">
                <a:extLst>
                  <a:ext uri="{FF2B5EF4-FFF2-40B4-BE49-F238E27FC236}">
                    <a16:creationId xmlns:a16="http://schemas.microsoft.com/office/drawing/2014/main" id="{9B430BA2-C5C5-4B19-A020-DF8DD135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562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rtl="0"/>
                <a:endParaRPr lang="en-US"/>
              </a:p>
            </p:txBody>
          </p:sp>
          <p:sp>
            <p:nvSpPr>
              <p:cNvPr id="60" name="Line 55">
                <a:extLst>
                  <a:ext uri="{FF2B5EF4-FFF2-40B4-BE49-F238E27FC236}">
                    <a16:creationId xmlns:a16="http://schemas.microsoft.com/office/drawing/2014/main" id="{077BD696-8151-4243-AF4E-DED52994D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773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rtl="0"/>
                <a:endParaRPr lang="en-US"/>
              </a:p>
            </p:txBody>
          </p:sp>
          <p:sp>
            <p:nvSpPr>
              <p:cNvPr id="61" name="Line 56">
                <a:extLst>
                  <a:ext uri="{FF2B5EF4-FFF2-40B4-BE49-F238E27FC236}">
                    <a16:creationId xmlns:a16="http://schemas.microsoft.com/office/drawing/2014/main" id="{D675EC1B-5E08-4A22-99FF-7313F802A4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984"/>
                <a:ext cx="18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rtl="0"/>
                <a:endParaRPr lang="en-US"/>
              </a:p>
            </p:txBody>
          </p:sp>
          <p:sp>
            <p:nvSpPr>
              <p:cNvPr id="62" name="Line 57">
                <a:extLst>
                  <a:ext uri="{FF2B5EF4-FFF2-40B4-BE49-F238E27FC236}">
                    <a16:creationId xmlns:a16="http://schemas.microsoft.com/office/drawing/2014/main" id="{6F671D06-0275-479B-B28A-33551F19DE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140"/>
                <a:ext cx="0" cy="211"/>
              </a:xfrm>
              <a:prstGeom prst="line">
                <a:avLst/>
              </a:prstGeom>
              <a:noFill/>
              <a:ln w="12700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rtl="0"/>
                <a:endParaRPr lang="en-US"/>
              </a:p>
            </p:txBody>
          </p:sp>
          <p:sp>
            <p:nvSpPr>
              <p:cNvPr id="63" name="Line 59">
                <a:extLst>
                  <a:ext uri="{FF2B5EF4-FFF2-40B4-BE49-F238E27FC236}">
                    <a16:creationId xmlns:a16="http://schemas.microsoft.com/office/drawing/2014/main" id="{5670C2F8-3EE9-406A-885A-35B61FF87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3140"/>
                <a:ext cx="0" cy="8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rtl="0"/>
                <a:endParaRPr lang="en-US"/>
              </a:p>
            </p:txBody>
          </p:sp>
          <p:sp>
            <p:nvSpPr>
              <p:cNvPr id="64" name="Line 60">
                <a:extLst>
                  <a:ext uri="{FF2B5EF4-FFF2-40B4-BE49-F238E27FC236}">
                    <a16:creationId xmlns:a16="http://schemas.microsoft.com/office/drawing/2014/main" id="{FB7CF0FA-7885-407A-AE08-95C87805F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8" y="3140"/>
                <a:ext cx="0" cy="8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rtl="0"/>
                <a:endParaRPr lang="en-US"/>
              </a:p>
            </p:txBody>
          </p:sp>
          <p:sp>
            <p:nvSpPr>
              <p:cNvPr id="65" name="Line 73">
                <a:extLst>
                  <a:ext uri="{FF2B5EF4-FFF2-40B4-BE49-F238E27FC236}">
                    <a16:creationId xmlns:a16="http://schemas.microsoft.com/office/drawing/2014/main" id="{23DA8458-F652-43A4-B597-3997BF2C9D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140"/>
                <a:ext cx="62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rtl="0"/>
                <a:endParaRPr lang="en-US"/>
              </a:p>
            </p:txBody>
          </p:sp>
          <p:sp>
            <p:nvSpPr>
              <p:cNvPr id="66" name="Line 74">
                <a:extLst>
                  <a:ext uri="{FF2B5EF4-FFF2-40B4-BE49-F238E27FC236}">
                    <a16:creationId xmlns:a16="http://schemas.microsoft.com/office/drawing/2014/main" id="{B5AE1B8A-B173-4507-8B73-20948181CA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351"/>
                <a:ext cx="0" cy="21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rtl="0"/>
                <a:endParaRPr lang="en-US"/>
              </a:p>
            </p:txBody>
          </p:sp>
          <p:sp>
            <p:nvSpPr>
              <p:cNvPr id="67" name="Line 58">
                <a:extLst>
                  <a:ext uri="{FF2B5EF4-FFF2-40B4-BE49-F238E27FC236}">
                    <a16:creationId xmlns:a16="http://schemas.microsoft.com/office/drawing/2014/main" id="{C558EFBA-B979-4198-B197-63400F0D3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140"/>
                <a:ext cx="0" cy="8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rtl="0"/>
                <a:endParaRPr lang="en-US"/>
              </a:p>
            </p:txBody>
          </p:sp>
          <p:sp>
            <p:nvSpPr>
              <p:cNvPr id="68" name="Line 53">
                <a:extLst>
                  <a:ext uri="{FF2B5EF4-FFF2-40B4-BE49-F238E27FC236}">
                    <a16:creationId xmlns:a16="http://schemas.microsoft.com/office/drawing/2014/main" id="{8C31A3DC-2C4D-4F7F-B175-30C225608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351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rtl="0"/>
                <a:endParaRPr lang="en-US"/>
              </a:p>
            </p:txBody>
          </p:sp>
          <p:sp>
            <p:nvSpPr>
              <p:cNvPr id="69" name="Line 78">
                <a:extLst>
                  <a:ext uri="{FF2B5EF4-FFF2-40B4-BE49-F238E27FC236}">
                    <a16:creationId xmlns:a16="http://schemas.microsoft.com/office/drawing/2014/main" id="{4D029069-D1CC-45EC-A816-33C7C7080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3140"/>
                <a:ext cx="62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rtl="0"/>
                <a:endParaRPr lang="en-US"/>
              </a:p>
            </p:txBody>
          </p:sp>
          <p:sp>
            <p:nvSpPr>
              <p:cNvPr id="70" name="Line 81">
                <a:extLst>
                  <a:ext uri="{FF2B5EF4-FFF2-40B4-BE49-F238E27FC236}">
                    <a16:creationId xmlns:a16="http://schemas.microsoft.com/office/drawing/2014/main" id="{3C624FC8-C6EE-472B-8BE8-BB957C1139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562"/>
                <a:ext cx="0" cy="21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rtl="0"/>
                <a:endParaRPr lang="en-US"/>
              </a:p>
            </p:txBody>
          </p:sp>
          <p:sp>
            <p:nvSpPr>
              <p:cNvPr id="71" name="Line 91">
                <a:extLst>
                  <a:ext uri="{FF2B5EF4-FFF2-40B4-BE49-F238E27FC236}">
                    <a16:creationId xmlns:a16="http://schemas.microsoft.com/office/drawing/2014/main" id="{8316B374-2611-4414-BE14-DDB8C093B6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773"/>
                <a:ext cx="0" cy="21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rtl="0"/>
                <a:endParaRPr lang="en-US"/>
              </a:p>
            </p:txBody>
          </p:sp>
          <p:sp>
            <p:nvSpPr>
              <p:cNvPr id="72" name="Text Box 112">
                <a:extLst>
                  <a:ext uri="{FF2B5EF4-FFF2-40B4-BE49-F238E27FC236}">
                    <a16:creationId xmlns:a16="http://schemas.microsoft.com/office/drawing/2014/main" id="{DD16E4C2-D0E3-44C7-8E32-9502DD2672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2786" y="3617"/>
                <a:ext cx="53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rtl="0"/>
                <a:r>
                  <a:rPr lang="en-US" sz="1800" dirty="0">
                    <a:solidFill>
                      <a:schemeClr val="tx2"/>
                    </a:solidFill>
                  </a:rPr>
                  <a:t>states</a:t>
                </a:r>
              </a:p>
            </p:txBody>
          </p:sp>
          <p:sp>
            <p:nvSpPr>
              <p:cNvPr id="73" name="Text Box 113">
                <a:extLst>
                  <a:ext uri="{FF2B5EF4-FFF2-40B4-BE49-F238E27FC236}">
                    <a16:creationId xmlns:a16="http://schemas.microsoft.com/office/drawing/2014/main" id="{EDD5E142-B849-4279-A01B-958A757861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4" y="2926"/>
                <a:ext cx="6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rtl="0"/>
                <a:r>
                  <a:rPr lang="en-US" sz="1800" dirty="0">
                    <a:solidFill>
                      <a:schemeClr val="tx2"/>
                    </a:solidFill>
                  </a:rPr>
                  <a:t>symbols</a:t>
                </a:r>
              </a:p>
            </p:txBody>
          </p:sp>
          <p:sp>
            <p:nvSpPr>
              <p:cNvPr id="74" name="Line 120">
                <a:extLst>
                  <a:ext uri="{FF2B5EF4-FFF2-40B4-BE49-F238E27FC236}">
                    <a16:creationId xmlns:a16="http://schemas.microsoft.com/office/drawing/2014/main" id="{84EC8A1C-268A-42EA-B1C2-38B857A6FA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3456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algn="ctr" rtl="0"/>
                <a:endParaRPr lang="en-US"/>
              </a:p>
            </p:txBody>
          </p:sp>
        </p:grpSp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E4404134-15D5-44BB-9CBB-2C58D97D1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79" y="5444159"/>
              <a:ext cx="990600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dirty="0"/>
                <a:t>q</a:t>
              </a:r>
              <a:r>
                <a:rPr lang="en-US" sz="1600" baseline="-25000" dirty="0"/>
                <a:t>0</a:t>
              </a:r>
            </a:p>
          </p:txBody>
        </p:sp>
      </p:grpSp>
      <p:sp>
        <p:nvSpPr>
          <p:cNvPr id="75" name="Text Box 116">
            <a:extLst>
              <a:ext uri="{FF2B5EF4-FFF2-40B4-BE49-F238E27FC236}">
                <a16:creationId xmlns:a16="http://schemas.microsoft.com/office/drawing/2014/main" id="{E3C66F2E-6C89-4CDA-B055-E09BBEAE1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011" y="3348208"/>
            <a:ext cx="3238387" cy="24622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200" b="1" dirty="0">
                <a:solidFill>
                  <a:schemeClr val="tx2"/>
                </a:solidFill>
              </a:rPr>
              <a:t>A transition functions:</a:t>
            </a:r>
          </a:p>
          <a:p>
            <a:pPr algn="l" rtl="0"/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l-GR" sz="22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200" dirty="0">
                <a:latin typeface="Lucida Grande" pitchFamily="28" charset="0"/>
                <a:cs typeface="Tahoma" pitchFamily="28" charset="0"/>
              </a:rPr>
              <a:t>(</a:t>
            </a:r>
            <a:r>
              <a:rPr lang="en-US" sz="2200" dirty="0"/>
              <a:t>q</a:t>
            </a:r>
            <a:r>
              <a:rPr lang="en-US" sz="2200" baseline="-25000" dirty="0"/>
              <a:t>0,</a:t>
            </a:r>
            <a:r>
              <a:rPr lang="en-US" sz="2200" dirty="0"/>
              <a:t> 0) =q</a:t>
            </a:r>
            <a:r>
              <a:rPr lang="en-US" sz="2200" baseline="-25000" dirty="0"/>
              <a:t>0</a:t>
            </a:r>
            <a:endParaRPr lang="ar-SA" sz="2200" baseline="-25000" dirty="0"/>
          </a:p>
          <a:p>
            <a:pPr algn="l" rtl="0"/>
            <a:r>
              <a:rPr lang="el-GR" sz="22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200" dirty="0">
                <a:latin typeface="Lucida Grande" pitchFamily="28" charset="0"/>
                <a:cs typeface="Tahoma" pitchFamily="28" charset="0"/>
              </a:rPr>
              <a:t>(</a:t>
            </a:r>
            <a:r>
              <a:rPr lang="en-US" sz="2200" dirty="0"/>
              <a:t>q</a:t>
            </a:r>
            <a:r>
              <a:rPr lang="en-US" sz="2200" baseline="-25000" dirty="0"/>
              <a:t>0,</a:t>
            </a:r>
            <a:r>
              <a:rPr lang="en-US" sz="2200" dirty="0"/>
              <a:t> 1) =q</a:t>
            </a:r>
            <a:r>
              <a:rPr lang="en-US" sz="2200" baseline="-25000" dirty="0"/>
              <a:t>1</a:t>
            </a:r>
          </a:p>
          <a:p>
            <a:pPr algn="l" rtl="0"/>
            <a:r>
              <a:rPr lang="el-GR" sz="22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200" dirty="0">
                <a:latin typeface="Lucida Grande" pitchFamily="28" charset="0"/>
                <a:cs typeface="Tahoma" pitchFamily="28" charset="0"/>
              </a:rPr>
              <a:t>(</a:t>
            </a:r>
            <a:r>
              <a:rPr lang="en-US" sz="2200" dirty="0"/>
              <a:t>q</a:t>
            </a:r>
            <a:r>
              <a:rPr lang="en-US" sz="2200" baseline="-25000" dirty="0"/>
              <a:t>1,</a:t>
            </a:r>
            <a:r>
              <a:rPr lang="en-US" sz="2200" dirty="0"/>
              <a:t> 0) =q</a:t>
            </a:r>
            <a:r>
              <a:rPr lang="en-US" sz="2200" baseline="-25000" dirty="0"/>
              <a:t>0</a:t>
            </a:r>
          </a:p>
          <a:p>
            <a:pPr algn="l" rtl="0"/>
            <a:r>
              <a:rPr lang="el-GR" sz="22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200" dirty="0">
                <a:latin typeface="Lucida Grande" pitchFamily="28" charset="0"/>
                <a:cs typeface="Tahoma" pitchFamily="28" charset="0"/>
              </a:rPr>
              <a:t>(</a:t>
            </a:r>
            <a:r>
              <a:rPr lang="en-US" sz="2200" dirty="0"/>
              <a:t>q</a:t>
            </a:r>
            <a:r>
              <a:rPr lang="en-US" sz="2200" baseline="-25000" dirty="0"/>
              <a:t>1,</a:t>
            </a:r>
            <a:r>
              <a:rPr lang="en-US" sz="2200" dirty="0"/>
              <a:t> 1) =q</a:t>
            </a:r>
            <a:r>
              <a:rPr lang="en-US" sz="2200" baseline="-25000" dirty="0"/>
              <a:t>2</a:t>
            </a:r>
          </a:p>
          <a:p>
            <a:pPr algn="l" rtl="0"/>
            <a:r>
              <a:rPr lang="el-GR" sz="22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200" dirty="0">
                <a:latin typeface="Lucida Grande" pitchFamily="28" charset="0"/>
                <a:cs typeface="Tahoma" pitchFamily="28" charset="0"/>
              </a:rPr>
              <a:t>(</a:t>
            </a:r>
            <a:r>
              <a:rPr lang="en-US" sz="2200" dirty="0"/>
              <a:t>q</a:t>
            </a:r>
            <a:r>
              <a:rPr lang="en-US" sz="2200" baseline="-25000" dirty="0"/>
              <a:t>2,</a:t>
            </a:r>
            <a:r>
              <a:rPr lang="en-US" sz="2200" dirty="0"/>
              <a:t> 0) =q</a:t>
            </a:r>
            <a:r>
              <a:rPr lang="en-US" sz="2200" baseline="-25000" dirty="0"/>
              <a:t>2</a:t>
            </a:r>
          </a:p>
          <a:p>
            <a:pPr algn="l" rtl="0"/>
            <a:r>
              <a:rPr lang="el-GR" sz="22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200" dirty="0">
                <a:latin typeface="Lucida Grande" pitchFamily="28" charset="0"/>
                <a:cs typeface="Tahoma" pitchFamily="28" charset="0"/>
              </a:rPr>
              <a:t>(</a:t>
            </a:r>
            <a:r>
              <a:rPr lang="en-US" sz="2200" dirty="0"/>
              <a:t>q</a:t>
            </a:r>
            <a:r>
              <a:rPr lang="en-US" sz="2200" baseline="-25000" dirty="0"/>
              <a:t>2,</a:t>
            </a:r>
            <a:r>
              <a:rPr lang="en-US" sz="2200" dirty="0"/>
              <a:t> 1) =q</a:t>
            </a:r>
            <a:r>
              <a:rPr lang="en-US" sz="2200" baseline="-25000" dirty="0"/>
              <a:t>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32F657-DD62-4ADB-B5CC-61CE14F35A29}"/>
              </a:ext>
            </a:extLst>
          </p:cNvPr>
          <p:cNvGrpSpPr/>
          <p:nvPr/>
        </p:nvGrpSpPr>
        <p:grpSpPr>
          <a:xfrm>
            <a:off x="-63156" y="3999205"/>
            <a:ext cx="3380504" cy="1182196"/>
            <a:chOff x="-63156" y="3999205"/>
            <a:chExt cx="3380504" cy="1182196"/>
          </a:xfrm>
        </p:grpSpPr>
        <p:sp>
          <p:nvSpPr>
            <p:cNvPr id="76" name="Line 8">
              <a:extLst>
                <a:ext uri="{FF2B5EF4-FFF2-40B4-BE49-F238E27FC236}">
                  <a16:creationId xmlns:a16="http://schemas.microsoft.com/office/drawing/2014/main" id="{6033FAED-787D-4C33-8309-6B19697752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8393" y="3999205"/>
              <a:ext cx="1788955" cy="531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D4391C-D271-4428-925E-8DD3888A4B6C}"/>
                </a:ext>
              </a:extLst>
            </p:cNvPr>
            <p:cNvSpPr/>
            <p:nvPr/>
          </p:nvSpPr>
          <p:spPr>
            <a:xfrm>
              <a:off x="-63156" y="4535070"/>
              <a:ext cx="218200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Input is a symbol</a:t>
              </a:r>
            </a:p>
            <a:p>
              <a:pPr algn="ctr" rtl="0"/>
              <a:r>
                <a:rPr lang="en-US" i="1" dirty="0"/>
                <a:t>0 or 1</a:t>
              </a:r>
              <a:endParaRPr lang="ar-SA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0D0CC6A-56C0-445E-9189-38F94938E459}"/>
              </a:ext>
            </a:extLst>
          </p:cNvPr>
          <p:cNvSpPr/>
          <p:nvPr/>
        </p:nvSpPr>
        <p:spPr>
          <a:xfrm>
            <a:off x="5801913" y="3746606"/>
            <a:ext cx="2884887" cy="847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90000"/>
              </a:lnSpc>
            </a:pPr>
            <a:r>
              <a:rPr lang="en-US" i="1" dirty="0"/>
              <a:t>What is the destination state </a:t>
            </a:r>
            <a:r>
              <a:rPr lang="en-US" dirty="0"/>
              <a:t>from state </a:t>
            </a:r>
            <a:r>
              <a:rPr lang="en-US" i="1" dirty="0"/>
              <a:t>q</a:t>
            </a:r>
            <a:r>
              <a:rPr lang="en-US" dirty="0"/>
              <a:t> on case of input </a:t>
            </a:r>
            <a:r>
              <a:rPr lang="en-US" u="sng" dirty="0"/>
              <a:t>string </a:t>
            </a:r>
            <a:r>
              <a:rPr lang="en-US" i="1" dirty="0"/>
              <a:t>w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A0D6B4-4871-4549-BE60-5F103FDCF88F}"/>
              </a:ext>
            </a:extLst>
          </p:cNvPr>
          <p:cNvSpPr/>
          <p:nvPr/>
        </p:nvSpPr>
        <p:spPr>
          <a:xfrm>
            <a:off x="5954202" y="4950568"/>
            <a:ext cx="2034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l-GR" sz="24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q</a:t>
            </a:r>
            <a:r>
              <a:rPr lang="en-US" sz="2400" baseline="-25000" dirty="0">
                <a:solidFill>
                  <a:srgbClr val="FF0000"/>
                </a:solidFill>
              </a:rPr>
              <a:t>0,</a:t>
            </a:r>
            <a:r>
              <a:rPr lang="en-US" sz="2400" dirty="0">
                <a:solidFill>
                  <a:srgbClr val="FF0000"/>
                </a:solidFill>
              </a:rPr>
              <a:t> 11) =??</a:t>
            </a:r>
            <a:endParaRPr lang="ar-SA" sz="24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17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077410-9A8A-4AF0-87AF-3A6B650F975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#3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9F9E9F9C-33CC-449A-A254-760B54266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sz="2400" dirty="0"/>
              <a:t>Build a NFA for the following language:</a:t>
            </a:r>
            <a:br>
              <a:rPr lang="en-US" sz="2400" dirty="0"/>
            </a:br>
            <a:r>
              <a:rPr lang="en-US" sz="2400" dirty="0">
                <a:solidFill>
                  <a:schemeClr val="tx2"/>
                </a:solidFill>
              </a:rPr>
              <a:t>L = { w | w is a binary string that the next-to-last symbol is 1}</a:t>
            </a:r>
            <a:endParaRPr lang="en-US" sz="2400" dirty="0"/>
          </a:p>
          <a:p>
            <a:pPr algn="l" rtl="0"/>
            <a:endParaRPr lang="ar-EG" dirty="0"/>
          </a:p>
        </p:txBody>
      </p:sp>
      <p:grpSp>
        <p:nvGrpSpPr>
          <p:cNvPr id="8" name="Group 115">
            <a:extLst>
              <a:ext uri="{FF2B5EF4-FFF2-40B4-BE49-F238E27FC236}">
                <a16:creationId xmlns:a16="http://schemas.microsoft.com/office/drawing/2014/main" id="{A79A388A-FE57-4B55-AA1E-F29D4F645FB8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89338"/>
            <a:ext cx="1602621" cy="779357"/>
            <a:chOff x="649" y="2352"/>
            <a:chExt cx="839" cy="384"/>
          </a:xfrm>
        </p:grpSpPr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3E852E16-421A-4E18-AA9C-84D94062B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dirty="0"/>
                <a:t>q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23" name="Line 6">
              <a:extLst>
                <a:ext uri="{FF2B5EF4-FFF2-40B4-BE49-F238E27FC236}">
                  <a16:creationId xmlns:a16="http://schemas.microsoft.com/office/drawing/2014/main" id="{B93DE8EE-27CE-4DD6-9C02-485A3F3E9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24" name="Text Box 7">
              <a:extLst>
                <a:ext uri="{FF2B5EF4-FFF2-40B4-BE49-F238E27FC236}">
                  <a16:creationId xmlns:a16="http://schemas.microsoft.com/office/drawing/2014/main" id="{126951BE-42AC-4663-9716-08AAD7B92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" y="2352"/>
              <a:ext cx="4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start</a:t>
              </a:r>
            </a:p>
          </p:txBody>
        </p:sp>
      </p:grpSp>
      <p:grpSp>
        <p:nvGrpSpPr>
          <p:cNvPr id="9" name="Group 15">
            <a:extLst>
              <a:ext uri="{FF2B5EF4-FFF2-40B4-BE49-F238E27FC236}">
                <a16:creationId xmlns:a16="http://schemas.microsoft.com/office/drawing/2014/main" id="{E702D839-996F-4C21-BCED-9144368FEC07}"/>
              </a:ext>
            </a:extLst>
          </p:cNvPr>
          <p:cNvGrpSpPr>
            <a:grpSpLocks/>
          </p:cNvGrpSpPr>
          <p:nvPr/>
        </p:nvGrpSpPr>
        <p:grpSpPr bwMode="auto">
          <a:xfrm>
            <a:off x="3964820" y="4355768"/>
            <a:ext cx="1191937" cy="612932"/>
            <a:chOff x="2016" y="2434"/>
            <a:chExt cx="624" cy="302"/>
          </a:xfrm>
        </p:grpSpPr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A0C7B357-929A-4DD4-8675-04B23F912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CE35A7AA-587C-4410-99AC-9636BFBD3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dirty="0"/>
                <a:t>q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21" name="Text Box 10">
              <a:extLst>
                <a:ext uri="{FF2B5EF4-FFF2-40B4-BE49-F238E27FC236}">
                  <a16:creationId xmlns:a16="http://schemas.microsoft.com/office/drawing/2014/main" id="{7259FD56-C762-483F-8D9E-6E91F75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1" y="2434"/>
              <a:ext cx="17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1</a:t>
              </a:r>
            </a:p>
          </p:txBody>
        </p:sp>
      </p:grpSp>
      <p:grpSp>
        <p:nvGrpSpPr>
          <p:cNvPr id="10" name="Group 30">
            <a:extLst>
              <a:ext uri="{FF2B5EF4-FFF2-40B4-BE49-F238E27FC236}">
                <a16:creationId xmlns:a16="http://schemas.microsoft.com/office/drawing/2014/main" id="{F6664966-29FD-4E8C-ABF6-36393FCBE3BD}"/>
              </a:ext>
            </a:extLst>
          </p:cNvPr>
          <p:cNvGrpSpPr>
            <a:grpSpLocks/>
          </p:cNvGrpSpPr>
          <p:nvPr/>
        </p:nvGrpSpPr>
        <p:grpSpPr bwMode="auto">
          <a:xfrm>
            <a:off x="3384140" y="3657600"/>
            <a:ext cx="578779" cy="726590"/>
            <a:chOff x="1712" y="2090"/>
            <a:chExt cx="303" cy="358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7EB51B6-9F6D-4E9F-93B2-A8D94591A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" y="2248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774AE9BD-6DA1-439C-B23D-0B5087C0F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7" y="2090"/>
              <a:ext cx="28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0,1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A2E21E7-8145-40C9-96AB-B74F7784057A}"/>
              </a:ext>
            </a:extLst>
          </p:cNvPr>
          <p:cNvGrpSpPr/>
          <p:nvPr/>
        </p:nvGrpSpPr>
        <p:grpSpPr>
          <a:xfrm>
            <a:off x="5156757" y="4286759"/>
            <a:ext cx="1291745" cy="779357"/>
            <a:chOff x="5156757" y="4286759"/>
            <a:chExt cx="1291745" cy="779357"/>
          </a:xfrm>
        </p:grpSpPr>
        <p:grpSp>
          <p:nvGrpSpPr>
            <p:cNvPr id="12" name="Group 27">
              <a:extLst>
                <a:ext uri="{FF2B5EF4-FFF2-40B4-BE49-F238E27FC236}">
                  <a16:creationId xmlns:a16="http://schemas.microsoft.com/office/drawing/2014/main" id="{5D78EE04-56DF-437C-9EE1-7278395707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6757" y="4355762"/>
              <a:ext cx="1191937" cy="612932"/>
              <a:chOff x="2640" y="2434"/>
              <a:chExt cx="624" cy="302"/>
            </a:xfrm>
          </p:grpSpPr>
          <p:sp>
            <p:nvSpPr>
              <p:cNvPr id="14" name="Text Box 12">
                <a:extLst>
                  <a:ext uri="{FF2B5EF4-FFF2-40B4-BE49-F238E27FC236}">
                    <a16:creationId xmlns:a16="http://schemas.microsoft.com/office/drawing/2014/main" id="{9DC5A010-820A-4C8B-A3F2-D83891222C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3" y="2434"/>
                <a:ext cx="28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/>
                  <a:t>0,1</a:t>
                </a:r>
              </a:p>
            </p:txBody>
          </p:sp>
          <p:sp>
            <p:nvSpPr>
              <p:cNvPr id="15" name="Oval 13">
                <a:extLst>
                  <a:ext uri="{FF2B5EF4-FFF2-40B4-BE49-F238E27FC236}">
                    <a16:creationId xmlns:a16="http://schemas.microsoft.com/office/drawing/2014/main" id="{BC129358-4A7F-4E06-BE34-C768C3927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44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/>
                  <a:t>q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16" name="Line 24">
                <a:extLst>
                  <a:ext uri="{FF2B5EF4-FFF2-40B4-BE49-F238E27FC236}">
                    <a16:creationId xmlns:a16="http://schemas.microsoft.com/office/drawing/2014/main" id="{1F843F4B-9E68-4E47-AD96-6D61D80413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59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</p:grpSp>
        <p:sp>
          <p:nvSpPr>
            <p:cNvPr id="13" name="Oval 23">
              <a:extLst>
                <a:ext uri="{FF2B5EF4-FFF2-40B4-BE49-F238E27FC236}">
                  <a16:creationId xmlns:a16="http://schemas.microsoft.com/office/drawing/2014/main" id="{D4CDCC1C-D8AD-4FE8-9FBE-F6C66160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4286759"/>
              <a:ext cx="733502" cy="779357"/>
            </a:xfrm>
            <a:prstGeom prst="ellipse">
              <a:avLst/>
            </a:prstGeom>
            <a:solidFill>
              <a:schemeClr val="bg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365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077410-9A8A-4AF0-87AF-3A6B650F975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#3 DFA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9F9E9F9C-33CC-449A-A254-760B54266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sz="2400" dirty="0"/>
              <a:t>Build a DFA for the following language:</a:t>
            </a:r>
            <a:br>
              <a:rPr lang="en-US" sz="2400" dirty="0"/>
            </a:br>
            <a:r>
              <a:rPr lang="en-US" sz="2400" dirty="0">
                <a:solidFill>
                  <a:schemeClr val="tx2"/>
                </a:solidFill>
              </a:rPr>
              <a:t>L = { w | w is a binary string that the next-to-last symbol is 1}</a:t>
            </a:r>
            <a:endParaRPr lang="en-US" sz="2400" dirty="0"/>
          </a:p>
          <a:p>
            <a:pPr algn="l" rtl="0"/>
            <a:endParaRPr lang="ar-E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F7B123B-1FFF-41E3-A613-E86E905DF9AA}"/>
              </a:ext>
            </a:extLst>
          </p:cNvPr>
          <p:cNvGrpSpPr/>
          <p:nvPr/>
        </p:nvGrpSpPr>
        <p:grpSpPr>
          <a:xfrm>
            <a:off x="4112481" y="4046732"/>
            <a:ext cx="1883412" cy="981773"/>
            <a:chOff x="4112481" y="4046732"/>
            <a:chExt cx="1883412" cy="981773"/>
          </a:xfrm>
        </p:grpSpPr>
        <p:cxnSp>
          <p:nvCxnSpPr>
            <p:cNvPr id="3" name="Connector: Curved 2">
              <a:extLst>
                <a:ext uri="{FF2B5EF4-FFF2-40B4-BE49-F238E27FC236}">
                  <a16:creationId xmlns:a16="http://schemas.microsoft.com/office/drawing/2014/main" id="{A6A3CA49-FE0A-4C9D-B723-EEF2A8690B54}"/>
                </a:ext>
              </a:extLst>
            </p:cNvPr>
            <p:cNvCxnSpPr>
              <a:cxnSpLocks/>
              <a:stCxn id="45" idx="7"/>
            </p:cNvCxnSpPr>
            <p:nvPr/>
          </p:nvCxnSpPr>
          <p:spPr>
            <a:xfrm rot="5400000" flipH="1" flipV="1">
              <a:off x="4563300" y="3595913"/>
              <a:ext cx="981773" cy="1883412"/>
            </a:xfrm>
            <a:prstGeom prst="curvedConnector2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 Box 10">
              <a:extLst>
                <a:ext uri="{FF2B5EF4-FFF2-40B4-BE49-F238E27FC236}">
                  <a16:creationId xmlns:a16="http://schemas.microsoft.com/office/drawing/2014/main" id="{71375F96-0E1D-414F-9AE6-8502BCC85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7653" y="4218640"/>
              <a:ext cx="330457" cy="369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871F32-B367-44E7-9A34-969DDD29D0EF}"/>
              </a:ext>
            </a:extLst>
          </p:cNvPr>
          <p:cNvGrpSpPr/>
          <p:nvPr/>
        </p:nvGrpSpPr>
        <p:grpSpPr>
          <a:xfrm>
            <a:off x="4219900" y="4133039"/>
            <a:ext cx="1856557" cy="980491"/>
            <a:chOff x="4219900" y="4133039"/>
            <a:chExt cx="1856557" cy="980491"/>
          </a:xfrm>
        </p:grpSpPr>
        <p:cxnSp>
          <p:nvCxnSpPr>
            <p:cNvPr id="5" name="Connector: Curved 4">
              <a:extLst>
                <a:ext uri="{FF2B5EF4-FFF2-40B4-BE49-F238E27FC236}">
                  <a16:creationId xmlns:a16="http://schemas.microsoft.com/office/drawing/2014/main" id="{306320E3-C8DF-430E-B47D-0B3166E03123}"/>
                </a:ext>
              </a:extLst>
            </p:cNvPr>
            <p:cNvCxnSpPr>
              <a:stCxn id="48" idx="3"/>
            </p:cNvCxnSpPr>
            <p:nvPr/>
          </p:nvCxnSpPr>
          <p:spPr>
            <a:xfrm rot="5400000">
              <a:off x="4657933" y="3695006"/>
              <a:ext cx="980491" cy="1856557"/>
            </a:xfrm>
            <a:prstGeom prst="curvedConnector2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10">
              <a:extLst>
                <a:ext uri="{FF2B5EF4-FFF2-40B4-BE49-F238E27FC236}">
                  <a16:creationId xmlns:a16="http://schemas.microsoft.com/office/drawing/2014/main" id="{2EF85BE2-BBAD-4B6C-9B38-C525F4ECC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6518" y="4534013"/>
              <a:ext cx="330457" cy="369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0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4D10B4D-0721-4963-93FB-76540C2A4B07}"/>
              </a:ext>
            </a:extLst>
          </p:cNvPr>
          <p:cNvGrpSpPr/>
          <p:nvPr/>
        </p:nvGrpSpPr>
        <p:grpSpPr>
          <a:xfrm>
            <a:off x="4123482" y="3634122"/>
            <a:ext cx="2527352" cy="2053472"/>
            <a:chOff x="4123482" y="3634122"/>
            <a:chExt cx="2527352" cy="205347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089171-0A22-49EF-9FF9-F12FD1272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7332" y="4908237"/>
              <a:ext cx="733502" cy="779357"/>
            </a:xfrm>
            <a:prstGeom prst="ellipse">
              <a:avLst/>
            </a:prstGeom>
            <a:solidFill>
              <a:schemeClr val="bg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dirty="0"/>
            </a:p>
          </p:txBody>
        </p:sp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B382C8B4-7A39-4495-BE90-35168848D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292" y="5003214"/>
              <a:ext cx="550125" cy="5845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48" name="Oval 13">
              <a:extLst>
                <a:ext uri="{FF2B5EF4-FFF2-40B4-BE49-F238E27FC236}">
                  <a16:creationId xmlns:a16="http://schemas.microsoft.com/office/drawing/2014/main" id="{6EF1C327-F133-4348-AED7-B5E718E0D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892" y="3634122"/>
              <a:ext cx="550125" cy="5845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rtl="0"/>
              <a:r>
                <a:rPr lang="en-US" dirty="0"/>
                <a:t>q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1" name="Line 8">
              <a:extLst>
                <a:ext uri="{FF2B5EF4-FFF2-40B4-BE49-F238E27FC236}">
                  <a16:creationId xmlns:a16="http://schemas.microsoft.com/office/drawing/2014/main" id="{FDC3AD49-BCC1-4956-9A41-BDC34D56E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3482" y="3928128"/>
              <a:ext cx="1889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53" name="Line 8">
              <a:extLst>
                <a:ext uri="{FF2B5EF4-FFF2-40B4-BE49-F238E27FC236}">
                  <a16:creationId xmlns:a16="http://schemas.microsoft.com/office/drawing/2014/main" id="{81253BA1-0A43-4CBA-9A54-98BE408EA6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6650" y="4218640"/>
              <a:ext cx="0" cy="6895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59" name="Text Box 10">
              <a:extLst>
                <a:ext uri="{FF2B5EF4-FFF2-40B4-BE49-F238E27FC236}">
                  <a16:creationId xmlns:a16="http://schemas.microsoft.com/office/drawing/2014/main" id="{29E80BA7-514E-4F0C-933B-AF61D7192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4018" y="3661826"/>
              <a:ext cx="330457" cy="369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1</a:t>
              </a:r>
            </a:p>
          </p:txBody>
        </p:sp>
        <p:sp>
          <p:nvSpPr>
            <p:cNvPr id="60" name="Text Box 10">
              <a:extLst>
                <a:ext uri="{FF2B5EF4-FFF2-40B4-BE49-F238E27FC236}">
                  <a16:creationId xmlns:a16="http://schemas.microsoft.com/office/drawing/2014/main" id="{03734244-6EE1-4627-B3A1-A51A753F1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6413" y="4474179"/>
              <a:ext cx="330457" cy="369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6D65A73-FB7C-4B0C-A050-0A07726CAB89}"/>
              </a:ext>
            </a:extLst>
          </p:cNvPr>
          <p:cNvGrpSpPr/>
          <p:nvPr/>
        </p:nvGrpSpPr>
        <p:grpSpPr>
          <a:xfrm>
            <a:off x="3597918" y="4198145"/>
            <a:ext cx="330457" cy="716225"/>
            <a:chOff x="3597918" y="4198145"/>
            <a:chExt cx="330457" cy="716225"/>
          </a:xfrm>
        </p:grpSpPr>
        <p:sp>
          <p:nvSpPr>
            <p:cNvPr id="54" name="Line 8">
              <a:extLst>
                <a:ext uri="{FF2B5EF4-FFF2-40B4-BE49-F238E27FC236}">
                  <a16:creationId xmlns:a16="http://schemas.microsoft.com/office/drawing/2014/main" id="{8922FD11-FFA3-4DD3-B2EA-C07EAA9E86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8417" y="4198145"/>
              <a:ext cx="22893" cy="716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61" name="Text Box 10">
              <a:extLst>
                <a:ext uri="{FF2B5EF4-FFF2-40B4-BE49-F238E27FC236}">
                  <a16:creationId xmlns:a16="http://schemas.microsoft.com/office/drawing/2014/main" id="{EF3B59A7-7155-4813-AD48-69E163485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7918" y="4454460"/>
              <a:ext cx="330457" cy="369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52FB6E5-C002-4361-BD29-521643971C44}"/>
              </a:ext>
            </a:extLst>
          </p:cNvPr>
          <p:cNvGrpSpPr/>
          <p:nvPr/>
        </p:nvGrpSpPr>
        <p:grpSpPr>
          <a:xfrm>
            <a:off x="3486397" y="4914371"/>
            <a:ext cx="2430934" cy="779357"/>
            <a:chOff x="3486397" y="4914371"/>
            <a:chExt cx="2430934" cy="7793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CDA89C3-1AB3-49F8-B660-6398AA24208E}"/>
                </a:ext>
              </a:extLst>
            </p:cNvPr>
            <p:cNvGrpSpPr/>
            <p:nvPr/>
          </p:nvGrpSpPr>
          <p:grpSpPr>
            <a:xfrm>
              <a:off x="3486397" y="4914371"/>
              <a:ext cx="733502" cy="779357"/>
              <a:chOff x="3486397" y="4914371"/>
              <a:chExt cx="733502" cy="779357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26AA09E-49B7-4CBC-9B3B-83E2B8BD2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6397" y="4914371"/>
                <a:ext cx="733502" cy="779357"/>
              </a:xfrm>
              <a:prstGeom prst="ellipse">
                <a:avLst/>
              </a:prstGeom>
              <a:solidFill>
                <a:schemeClr val="bg1"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dirty="0"/>
              </a:p>
            </p:txBody>
          </p:sp>
          <p:sp>
            <p:nvSpPr>
              <p:cNvPr id="46" name="Oval 13">
                <a:extLst>
                  <a:ext uri="{FF2B5EF4-FFF2-40B4-BE49-F238E27FC236}">
                    <a16:creationId xmlns:a16="http://schemas.microsoft.com/office/drawing/2014/main" id="{75D3CADE-6E20-4FAA-951D-C994639D4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357" y="5009348"/>
                <a:ext cx="550125" cy="5845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r" rtl="0"/>
                <a:r>
                  <a:rPr lang="en-US" dirty="0"/>
                  <a:t>q</a:t>
                </a:r>
                <a:r>
                  <a:rPr lang="en-US" baseline="-25000" dirty="0"/>
                  <a:t>3</a:t>
                </a:r>
              </a:p>
            </p:txBody>
          </p:sp>
        </p:grp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7CF18C60-AC5F-4455-AD06-C955AFAB1F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32670" y="5304049"/>
              <a:ext cx="16846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62" name="Text Box 10">
              <a:extLst>
                <a:ext uri="{FF2B5EF4-FFF2-40B4-BE49-F238E27FC236}">
                  <a16:creationId xmlns:a16="http://schemas.microsoft.com/office/drawing/2014/main" id="{70D872FA-87C3-4B7E-86DB-8AFED326F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2449" y="5280561"/>
              <a:ext cx="330457" cy="369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34B77E-9D76-49D8-8670-9F82EE5A2C97}"/>
              </a:ext>
            </a:extLst>
          </p:cNvPr>
          <p:cNvGrpSpPr/>
          <p:nvPr/>
        </p:nvGrpSpPr>
        <p:grpSpPr>
          <a:xfrm>
            <a:off x="6031344" y="5667423"/>
            <a:ext cx="504283" cy="740521"/>
            <a:chOff x="6031344" y="5667423"/>
            <a:chExt cx="504283" cy="740521"/>
          </a:xfrm>
        </p:grpSpPr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140FE1CA-DC9C-4912-8BB9-51A9138B58CD}"/>
                </a:ext>
              </a:extLst>
            </p:cNvPr>
            <p:cNvSpPr>
              <a:spLocks/>
            </p:cNvSpPr>
            <p:nvPr/>
          </p:nvSpPr>
          <p:spPr bwMode="auto">
            <a:xfrm rot="10460357">
              <a:off x="6031344" y="5667423"/>
              <a:ext cx="504283" cy="405916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63" name="Text Box 10">
              <a:extLst>
                <a:ext uri="{FF2B5EF4-FFF2-40B4-BE49-F238E27FC236}">
                  <a16:creationId xmlns:a16="http://schemas.microsoft.com/office/drawing/2014/main" id="{EF763657-95E6-478C-B268-FF38C8C53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1421" y="6038561"/>
              <a:ext cx="330457" cy="369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4011A-6B84-4B54-9950-8FDB4BCCD9E9}"/>
              </a:ext>
            </a:extLst>
          </p:cNvPr>
          <p:cNvGrpSpPr/>
          <p:nvPr/>
        </p:nvGrpSpPr>
        <p:grpSpPr>
          <a:xfrm>
            <a:off x="3619199" y="2982701"/>
            <a:ext cx="504283" cy="666697"/>
            <a:chOff x="3619199" y="2982701"/>
            <a:chExt cx="504283" cy="666697"/>
          </a:xfrm>
        </p:grpSpPr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496A1F2F-B7E8-4D9E-8273-32CFE49B4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199" y="3243482"/>
              <a:ext cx="504283" cy="405916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64" name="Text Box 10">
              <a:extLst>
                <a:ext uri="{FF2B5EF4-FFF2-40B4-BE49-F238E27FC236}">
                  <a16:creationId xmlns:a16="http://schemas.microsoft.com/office/drawing/2014/main" id="{71DAE5D5-11ED-4327-ABD9-31490F69D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6081" y="2982701"/>
              <a:ext cx="330457" cy="369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0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86EBEFE-2076-4345-8D7A-5C0262BFE4FE}"/>
              </a:ext>
            </a:extLst>
          </p:cNvPr>
          <p:cNvGrpSpPr/>
          <p:nvPr/>
        </p:nvGrpSpPr>
        <p:grpSpPr>
          <a:xfrm>
            <a:off x="2493165" y="3432229"/>
            <a:ext cx="1641542" cy="787697"/>
            <a:chOff x="2493165" y="3432229"/>
            <a:chExt cx="1641542" cy="787697"/>
          </a:xfrm>
        </p:grpSpPr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BE8C0B35-114C-4A93-B0B9-1C3E393FB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582" y="3635408"/>
              <a:ext cx="550125" cy="5845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rtl="0"/>
              <a:r>
                <a:rPr lang="en-US" dirty="0"/>
                <a:t>q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65" name="Line 6">
              <a:extLst>
                <a:ext uri="{FF2B5EF4-FFF2-40B4-BE49-F238E27FC236}">
                  <a16:creationId xmlns:a16="http://schemas.microsoft.com/office/drawing/2014/main" id="{DC6C3CD3-6AEF-4F7B-84B8-A73A4514B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161" y="3919328"/>
              <a:ext cx="733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66" name="Text Box 7">
              <a:extLst>
                <a:ext uri="{FF2B5EF4-FFF2-40B4-BE49-F238E27FC236}">
                  <a16:creationId xmlns:a16="http://schemas.microsoft.com/office/drawing/2014/main" id="{2A59789B-C69B-499E-AFEB-806C7F0E6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3165" y="3432229"/>
              <a:ext cx="838559" cy="472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771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62C7F-DCB6-4893-821B-532117F8AB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sz="4000" dirty="0"/>
              <a:t>Advantages &amp; Caveats for NFA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28104"/>
            <a:ext cx="8382000" cy="4926616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150000"/>
              </a:lnSpc>
            </a:pPr>
            <a:r>
              <a:rPr lang="en-US" sz="2200" dirty="0"/>
              <a:t>Great for modeling regular expressions  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sz="2200" dirty="0"/>
              <a:t>String processing - e.g., lexical analyzer</a:t>
            </a:r>
          </a:p>
          <a:p>
            <a:pPr algn="l" rtl="0" eaLnBrk="1" hangingPunct="1">
              <a:lnSpc>
                <a:spcPct val="150000"/>
              </a:lnSpc>
            </a:pPr>
            <a:r>
              <a:rPr lang="en-US" sz="2200" dirty="0"/>
              <a:t>Could a non-deterministic state machine be implemented in practice?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sz="1800" dirty="0"/>
              <a:t>Probabilistic models could be viewed as extensions of non-deterministic state machines </a:t>
            </a:r>
            <a:br>
              <a:rPr lang="en-US" sz="1800" dirty="0"/>
            </a:br>
            <a:r>
              <a:rPr lang="en-US" sz="1800" dirty="0"/>
              <a:t>(e.g., toss of a coin, a roll of dice)</a:t>
            </a:r>
          </a:p>
          <a:p>
            <a:pPr lvl="2" algn="l" rtl="0" eaLnBrk="1" hangingPunct="1">
              <a:lnSpc>
                <a:spcPct val="150000"/>
              </a:lnSpc>
            </a:pPr>
            <a:r>
              <a:rPr lang="en-US" sz="1800" dirty="0"/>
              <a:t>They are not the same though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sz="1800" dirty="0"/>
              <a:t>A parallel computer could exist in multiple “states”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10178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62C7F-DCB6-4893-821B-532117F8AB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19552" y="228600"/>
            <a:ext cx="8610600" cy="40011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DFAs and NFAs are equivalent in their power to capture languages !!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86252" y="762000"/>
            <a:ext cx="4038600" cy="60110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33400" indent="-533400" algn="l" rtl="0">
              <a:lnSpc>
                <a:spcPct val="150000"/>
              </a:lnSpc>
            </a:pPr>
            <a:r>
              <a:rPr lang="en-US" sz="1800" b="1" u="sng" dirty="0"/>
              <a:t>DFA</a:t>
            </a:r>
          </a:p>
          <a:p>
            <a:pPr marL="533400" indent="-533400" algn="l" rtl="0">
              <a:lnSpc>
                <a:spcPct val="150000"/>
              </a:lnSpc>
              <a:buFont typeface="Arial" charset="0"/>
              <a:buAutoNum type="arabicPeriod"/>
            </a:pPr>
            <a:r>
              <a:rPr lang="en-US" sz="2000" dirty="0">
                <a:solidFill>
                  <a:schemeClr val="hlink"/>
                </a:solidFill>
              </a:rPr>
              <a:t>All transitions are deterministic</a:t>
            </a:r>
          </a:p>
          <a:p>
            <a:pPr marL="914400" lvl="1" indent="-457200" algn="l" rtl="0">
              <a:lnSpc>
                <a:spcPct val="150000"/>
              </a:lnSpc>
            </a:pPr>
            <a:r>
              <a:rPr lang="en-US" sz="2000" dirty="0">
                <a:solidFill>
                  <a:schemeClr val="hlink"/>
                </a:solidFill>
              </a:rPr>
              <a:t>Each transition leads to exactly one state</a:t>
            </a:r>
          </a:p>
          <a:p>
            <a:pPr marL="533400" indent="-533400" algn="l" rtl="0">
              <a:lnSpc>
                <a:spcPct val="150000"/>
              </a:lnSpc>
              <a:buFont typeface="Arial" charset="0"/>
              <a:buAutoNum type="arabicPeriod"/>
            </a:pPr>
            <a:r>
              <a:rPr lang="en-US" sz="2000" dirty="0">
                <a:solidFill>
                  <a:schemeClr val="folHlink"/>
                </a:solidFill>
              </a:rPr>
              <a:t>For each state, transition on all possible symbols (alphabet) should be defined</a:t>
            </a:r>
          </a:p>
          <a:p>
            <a:pPr marL="533400" indent="-533400">
              <a:lnSpc>
                <a:spcPct val="80000"/>
              </a:lnSpc>
              <a:buFont typeface="Wingdings" pitchFamily="28" charset="2"/>
              <a:buAutoNum type="arabicPeriod"/>
            </a:pPr>
            <a:endParaRPr lang="en-US" sz="1800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4648200" y="762000"/>
            <a:ext cx="4038600" cy="6011069"/>
          </a:xfrm>
          <a:prstGeom prst="rect">
            <a:avLst/>
          </a:prstGeom>
        </p:spPr>
        <p:txBody>
          <a:bodyPr/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33400" indent="-533400" algn="l" rtl="0">
              <a:lnSpc>
                <a:spcPct val="80000"/>
              </a:lnSpc>
            </a:pPr>
            <a:r>
              <a:rPr lang="en-US" sz="1800" b="1" u="sng" dirty="0"/>
              <a:t>NFA</a:t>
            </a:r>
          </a:p>
          <a:p>
            <a:pPr marL="533400" indent="-533400" algn="l" rtl="0">
              <a:lnSpc>
                <a:spcPct val="140000"/>
              </a:lnSpc>
              <a:buFont typeface="Arial" charset="0"/>
              <a:buAutoNum type="arabicPeriod"/>
            </a:pPr>
            <a:r>
              <a:rPr lang="en-US" sz="2000" dirty="0">
                <a:solidFill>
                  <a:schemeClr val="hlink"/>
                </a:solidFill>
              </a:rPr>
              <a:t>Some transitions could be non-deterministic</a:t>
            </a:r>
          </a:p>
          <a:p>
            <a:pPr marL="914400" lvl="1" indent="-457200" algn="l" rtl="0">
              <a:lnSpc>
                <a:spcPct val="140000"/>
              </a:lnSpc>
            </a:pPr>
            <a:r>
              <a:rPr lang="en-US" sz="2000" dirty="0">
                <a:solidFill>
                  <a:schemeClr val="hlink"/>
                </a:solidFill>
              </a:rPr>
              <a:t>A transition could lead to a subset of states</a:t>
            </a:r>
          </a:p>
          <a:p>
            <a:pPr marL="914400" lvl="1" indent="-457200" algn="l" rtl="0">
              <a:lnSpc>
                <a:spcPct val="140000"/>
              </a:lnSpc>
            </a:pPr>
            <a:endParaRPr lang="en-US" sz="2000" dirty="0">
              <a:solidFill>
                <a:schemeClr val="hlink"/>
              </a:solidFill>
            </a:endParaRPr>
          </a:p>
          <a:p>
            <a:pPr marL="533400" indent="-533400" algn="l" rtl="0">
              <a:lnSpc>
                <a:spcPct val="140000"/>
              </a:lnSpc>
              <a:buFont typeface="Arial" charset="0"/>
              <a:buAutoNum type="arabicPeriod"/>
            </a:pPr>
            <a:r>
              <a:rPr lang="en-US" sz="2000" dirty="0">
                <a:solidFill>
                  <a:schemeClr val="folHlink"/>
                </a:solidFill>
              </a:rPr>
              <a:t>Not all symbol transitions need to be defined explicitly (if undefined will go to an error state – this is just a design convenience, not to be confused with “non-determinism”)</a:t>
            </a:r>
          </a:p>
        </p:txBody>
      </p:sp>
    </p:spTree>
    <p:extLst>
      <p:ext uri="{BB962C8B-B14F-4D97-AF65-F5344CB8AC3E}">
        <p14:creationId xmlns:p14="http://schemas.microsoft.com/office/powerpoint/2010/main" val="235058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62C7F-DCB6-4893-821B-532117F8AB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19552" y="228600"/>
            <a:ext cx="8610600" cy="40011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DFAs and NFAs are equivalent in their power to capture languages !!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86252" y="762000"/>
            <a:ext cx="4038600" cy="49266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33400" indent="-533400" algn="l" rtl="0">
              <a:lnSpc>
                <a:spcPct val="150000"/>
              </a:lnSpc>
            </a:pPr>
            <a:r>
              <a:rPr lang="en-US" sz="1800" b="1" u="sng" dirty="0"/>
              <a:t>DFA</a:t>
            </a:r>
          </a:p>
          <a:p>
            <a:pPr marL="533400" indent="-533400" algn="l" rtl="0">
              <a:lnSpc>
                <a:spcPct val="15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008000"/>
                </a:solidFill>
              </a:rPr>
              <a:t>Accepts input if the last state visited is in F</a:t>
            </a:r>
          </a:p>
          <a:p>
            <a:pPr marL="533400" indent="-533400" algn="l" rtl="0">
              <a:lnSpc>
                <a:spcPct val="15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993300"/>
                </a:solidFill>
              </a:rPr>
              <a:t>Sometimes harder to construct because of the number of states</a:t>
            </a:r>
          </a:p>
          <a:p>
            <a:pPr marL="533400" indent="-533400" algn="l" rtl="0">
              <a:lnSpc>
                <a:spcPct val="15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CC3499"/>
                </a:solidFill>
              </a:rPr>
              <a:t>Practical implementation is feasible</a:t>
            </a:r>
          </a:p>
          <a:p>
            <a:pPr marL="533400" indent="-533400">
              <a:lnSpc>
                <a:spcPct val="80000"/>
              </a:lnSpc>
              <a:buFont typeface="Wingdings" pitchFamily="28" charset="2"/>
              <a:buAutoNum type="arabicPeriod"/>
            </a:pPr>
            <a:endParaRPr lang="en-US" sz="1800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4648200" y="762000"/>
            <a:ext cx="4038600" cy="6011069"/>
          </a:xfrm>
          <a:prstGeom prst="rect">
            <a:avLst/>
          </a:prstGeom>
        </p:spPr>
        <p:txBody>
          <a:bodyPr/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33400" indent="-533400" algn="l" rtl="0">
              <a:lnSpc>
                <a:spcPct val="80000"/>
              </a:lnSpc>
            </a:pPr>
            <a:r>
              <a:rPr lang="en-US" sz="1800" b="1" u="sng" dirty="0"/>
              <a:t>NFA</a:t>
            </a:r>
          </a:p>
          <a:p>
            <a:pPr marL="533400" indent="-533400" algn="l" rtl="0">
              <a:lnSpc>
                <a:spcPct val="140000"/>
              </a:lnSpc>
              <a:buFont typeface="Arial" charset="0"/>
              <a:buAutoNum type="arabicPeriod"/>
            </a:pPr>
            <a:r>
              <a:rPr lang="en-US" sz="2000" dirty="0">
                <a:solidFill>
                  <a:srgbClr val="008000"/>
                </a:solidFill>
              </a:rPr>
              <a:t>Accepts input if one of the last states is in F</a:t>
            </a:r>
          </a:p>
          <a:p>
            <a:pPr marL="533400" indent="-533400" algn="l" rtl="0">
              <a:lnSpc>
                <a:spcPct val="140000"/>
              </a:lnSpc>
              <a:buFont typeface="Arial" charset="0"/>
              <a:buAutoNum type="arabicPeriod"/>
            </a:pPr>
            <a:r>
              <a:rPr lang="en-US" sz="2000" dirty="0">
                <a:solidFill>
                  <a:srgbClr val="993300"/>
                </a:solidFill>
              </a:rPr>
              <a:t>Generally easier than a DFA to construct</a:t>
            </a:r>
          </a:p>
          <a:p>
            <a:pPr marL="533400" indent="-533400" algn="l" rtl="0">
              <a:lnSpc>
                <a:spcPct val="140000"/>
              </a:lnSpc>
              <a:buFont typeface="Arial" charset="0"/>
              <a:buAutoNum type="arabicPeriod"/>
            </a:pPr>
            <a:endParaRPr lang="en-US" sz="2000" dirty="0">
              <a:solidFill>
                <a:srgbClr val="993300"/>
              </a:solidFill>
            </a:endParaRPr>
          </a:p>
          <a:p>
            <a:pPr marL="533400" indent="-533400" algn="l" rtl="0">
              <a:lnSpc>
                <a:spcPct val="140000"/>
              </a:lnSpc>
              <a:buFont typeface="Arial" charset="0"/>
              <a:buAutoNum type="arabicPeriod"/>
            </a:pPr>
            <a:r>
              <a:rPr lang="en-US" sz="2000" dirty="0">
                <a:solidFill>
                  <a:srgbClr val="CC3499"/>
                </a:solidFill>
              </a:rPr>
              <a:t>Practical implementations limited but emerging (e.g., Micron automata processor)</a:t>
            </a:r>
          </a:p>
        </p:txBody>
      </p:sp>
    </p:spTree>
    <p:extLst>
      <p:ext uri="{BB962C8B-B14F-4D97-AF65-F5344CB8AC3E}">
        <p14:creationId xmlns:p14="http://schemas.microsoft.com/office/powerpoint/2010/main" val="240230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2DD441-0C5C-4C07-9735-18E1615EB9B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Extension of transitions (</a:t>
            </a:r>
            <a:r>
              <a:rPr lang="el-GR" dirty="0"/>
              <a:t>δ</a:t>
            </a:r>
            <a:r>
              <a:rPr lang="en-US" dirty="0"/>
              <a:t>) to Paths (</a:t>
            </a:r>
            <a:r>
              <a:rPr lang="el-GR" dirty="0"/>
              <a:t>δ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endParaRPr lang="en-US" dirty="0"/>
          </a:p>
          <a:p>
            <a:pPr algn="l" rtl="0" eaLnBrk="1" hangingPunct="1">
              <a:lnSpc>
                <a:spcPct val="90000"/>
              </a:lnSpc>
            </a:pPr>
            <a:endParaRPr lang="en-US" dirty="0"/>
          </a:p>
          <a:p>
            <a:pPr algn="l" rtl="0" eaLnBrk="1" hangingPunct="1">
              <a:lnSpc>
                <a:spcPct val="90000"/>
              </a:lnSpc>
            </a:pPr>
            <a:endParaRPr lang="en-US" dirty="0"/>
          </a:p>
          <a:p>
            <a:pPr algn="l" rtl="0" eaLnBrk="1" hangingPunct="1">
              <a:lnSpc>
                <a:spcPct val="90000"/>
              </a:lnSpc>
            </a:pPr>
            <a:endParaRPr lang="en-US" dirty="0"/>
          </a:p>
          <a:p>
            <a:pPr algn="l" rtl="0" eaLnBrk="1" hangingPunct="1">
              <a:lnSpc>
                <a:spcPct val="90000"/>
              </a:lnSpc>
            </a:pPr>
            <a:endParaRPr lang="en-US" dirty="0"/>
          </a:p>
        </p:txBody>
      </p:sp>
      <p:grpSp>
        <p:nvGrpSpPr>
          <p:cNvPr id="13321" name="Group 7"/>
          <p:cNvGrpSpPr>
            <a:grpSpLocks/>
          </p:cNvGrpSpPr>
          <p:nvPr/>
        </p:nvGrpSpPr>
        <p:grpSpPr bwMode="auto">
          <a:xfrm>
            <a:off x="2133600" y="762000"/>
            <a:ext cx="152400" cy="76200"/>
            <a:chOff x="144" y="2784"/>
            <a:chExt cx="96" cy="48"/>
          </a:xfrm>
        </p:grpSpPr>
        <p:sp>
          <p:nvSpPr>
            <p:cNvPr id="13322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C8E36BA-0FCB-4EF1-8031-252C0E885AA7}"/>
              </a:ext>
            </a:extLst>
          </p:cNvPr>
          <p:cNvGrpSpPr/>
          <p:nvPr/>
        </p:nvGrpSpPr>
        <p:grpSpPr>
          <a:xfrm>
            <a:off x="533400" y="1587061"/>
            <a:ext cx="8763000" cy="962487"/>
            <a:chOff x="1828800" y="5075904"/>
            <a:chExt cx="8763000" cy="962487"/>
          </a:xfrm>
        </p:grpSpPr>
        <p:grpSp>
          <p:nvGrpSpPr>
            <p:cNvPr id="13319" name="Group 10"/>
            <p:cNvGrpSpPr>
              <a:grpSpLocks/>
            </p:cNvGrpSpPr>
            <p:nvPr/>
          </p:nvGrpSpPr>
          <p:grpSpPr bwMode="auto">
            <a:xfrm>
              <a:off x="1936293" y="5075904"/>
              <a:ext cx="152400" cy="76200"/>
              <a:chOff x="144" y="2784"/>
              <a:chExt cx="96" cy="48"/>
            </a:xfrm>
          </p:grpSpPr>
          <p:sp>
            <p:nvSpPr>
              <p:cNvPr id="13326" name="Line 11"/>
              <p:cNvSpPr>
                <a:spLocks noChangeShapeType="1"/>
              </p:cNvSpPr>
              <p:nvPr/>
            </p:nvSpPr>
            <p:spPr bwMode="auto">
              <a:xfrm flipV="1">
                <a:off x="144" y="278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7" name="Line 12"/>
              <p:cNvSpPr>
                <a:spLocks noChangeShapeType="1"/>
              </p:cNvSpPr>
              <p:nvPr/>
            </p:nvSpPr>
            <p:spPr bwMode="auto">
              <a:xfrm>
                <a:off x="192" y="278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99CF16D-BEA2-4CB3-AB7F-9EDF4E741440}"/>
                </a:ext>
              </a:extLst>
            </p:cNvPr>
            <p:cNvSpPr/>
            <p:nvPr/>
          </p:nvSpPr>
          <p:spPr>
            <a:xfrm>
              <a:off x="1828800" y="5159689"/>
              <a:ext cx="8763000" cy="8787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rtl="0">
                <a:lnSpc>
                  <a:spcPct val="90000"/>
                </a:lnSpc>
              </a:pPr>
              <a:r>
                <a:rPr lang="el-GR" sz="2800" dirty="0">
                  <a:latin typeface="Lucida Grande" pitchFamily="28" charset="0"/>
                  <a:cs typeface="Tahoma" pitchFamily="28" charset="0"/>
                </a:rPr>
                <a:t>δ</a:t>
              </a:r>
              <a:r>
                <a:rPr lang="en-US" sz="2800" i="1" dirty="0"/>
                <a:t> (</a:t>
              </a:r>
              <a:r>
                <a:rPr lang="en-US" sz="2800" i="1" dirty="0" err="1"/>
                <a:t>q,w</a:t>
              </a:r>
              <a:r>
                <a:rPr lang="en-US" sz="2800" i="1" dirty="0"/>
                <a:t>) = destination state </a:t>
              </a:r>
              <a:r>
                <a:rPr lang="en-US" sz="2800" dirty="0"/>
                <a:t>from state </a:t>
              </a:r>
              <a:r>
                <a:rPr lang="en-US" sz="2800" i="1" dirty="0"/>
                <a:t>q</a:t>
              </a:r>
              <a:r>
                <a:rPr lang="en-US" sz="2800" dirty="0"/>
                <a:t> on input </a:t>
              </a:r>
              <a:r>
                <a:rPr lang="en-US" sz="2800" u="sng" dirty="0"/>
                <a:t>string </a:t>
              </a:r>
              <a:r>
                <a:rPr lang="en-US" sz="2800" i="1" dirty="0"/>
                <a:t>w</a:t>
              </a:r>
              <a:endParaRPr lang="en-US" sz="28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684A573-88BD-480B-9030-A11C20B58522}"/>
              </a:ext>
            </a:extLst>
          </p:cNvPr>
          <p:cNvGrpSpPr/>
          <p:nvPr/>
        </p:nvGrpSpPr>
        <p:grpSpPr>
          <a:xfrm>
            <a:off x="674304" y="2823612"/>
            <a:ext cx="4076700" cy="962487"/>
            <a:chOff x="633519" y="5031781"/>
            <a:chExt cx="4076700" cy="962487"/>
          </a:xfrm>
        </p:grpSpPr>
        <p:grpSp>
          <p:nvGrpSpPr>
            <p:cNvPr id="13318" name="Group 10"/>
            <p:cNvGrpSpPr>
              <a:grpSpLocks/>
            </p:cNvGrpSpPr>
            <p:nvPr/>
          </p:nvGrpSpPr>
          <p:grpSpPr bwMode="auto">
            <a:xfrm>
              <a:off x="3048000" y="5061563"/>
              <a:ext cx="152400" cy="76200"/>
              <a:chOff x="144" y="2784"/>
              <a:chExt cx="96" cy="48"/>
            </a:xfrm>
          </p:grpSpPr>
          <p:sp>
            <p:nvSpPr>
              <p:cNvPr id="13328" name="Line 11"/>
              <p:cNvSpPr>
                <a:spLocks noChangeShapeType="1"/>
              </p:cNvSpPr>
              <p:nvPr/>
            </p:nvSpPr>
            <p:spPr bwMode="auto">
              <a:xfrm flipV="1">
                <a:off x="144" y="278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9" name="Line 12"/>
              <p:cNvSpPr>
                <a:spLocks noChangeShapeType="1"/>
              </p:cNvSpPr>
              <p:nvPr/>
            </p:nvSpPr>
            <p:spPr bwMode="auto">
              <a:xfrm>
                <a:off x="192" y="278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81E3C7F-FC2A-4221-B774-ACCC1B8F660E}"/>
                </a:ext>
              </a:extLst>
            </p:cNvPr>
            <p:cNvGrpSpPr/>
            <p:nvPr/>
          </p:nvGrpSpPr>
          <p:grpSpPr>
            <a:xfrm>
              <a:off x="633519" y="5031781"/>
              <a:ext cx="4076700" cy="962487"/>
              <a:chOff x="1828800" y="5075904"/>
              <a:chExt cx="4076700" cy="962487"/>
            </a:xfrm>
          </p:grpSpPr>
          <p:grpSp>
            <p:nvGrpSpPr>
              <p:cNvPr id="24" name="Group 10">
                <a:extLst>
                  <a:ext uri="{FF2B5EF4-FFF2-40B4-BE49-F238E27FC236}">
                    <a16:creationId xmlns:a16="http://schemas.microsoft.com/office/drawing/2014/main" id="{5B288DDE-55BD-4A4E-AB57-9DB7C6BAA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36293" y="5075904"/>
                <a:ext cx="152400" cy="76200"/>
                <a:chOff x="144" y="2784"/>
                <a:chExt cx="96" cy="48"/>
              </a:xfrm>
            </p:grpSpPr>
            <p:sp>
              <p:nvSpPr>
                <p:cNvPr id="26" name="Line 11">
                  <a:extLst>
                    <a:ext uri="{FF2B5EF4-FFF2-40B4-BE49-F238E27FC236}">
                      <a16:creationId xmlns:a16="http://schemas.microsoft.com/office/drawing/2014/main" id="{434B82E7-3ACF-4F34-ADDC-1FC12C912C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4" y="2784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2">
                  <a:extLst>
                    <a:ext uri="{FF2B5EF4-FFF2-40B4-BE49-F238E27FC236}">
                      <a16:creationId xmlns:a16="http://schemas.microsoft.com/office/drawing/2014/main" id="{D60BA1DF-4A9C-493E-8DB0-887D27E5F4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" y="2784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5790A14-3834-46CF-B9E4-93C0274050A8}"/>
                  </a:ext>
                </a:extLst>
              </p:cNvPr>
              <p:cNvSpPr/>
              <p:nvPr/>
            </p:nvSpPr>
            <p:spPr>
              <a:xfrm>
                <a:off x="1828800" y="5159689"/>
                <a:ext cx="4076700" cy="878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>
                  <a:lnSpc>
                    <a:spcPct val="90000"/>
                  </a:lnSpc>
                </a:pPr>
                <a:r>
                  <a:rPr lang="el-GR" sz="2800" dirty="0">
                    <a:latin typeface="Lucida Grande" pitchFamily="28" charset="0"/>
                    <a:cs typeface="Tahoma" pitchFamily="28" charset="0"/>
                  </a:rPr>
                  <a:t>δ</a:t>
                </a:r>
                <a:r>
                  <a:rPr lang="en-US" sz="2800" i="1" dirty="0"/>
                  <a:t> (</a:t>
                </a:r>
                <a:r>
                  <a:rPr lang="en-US" sz="2800" i="1" dirty="0" err="1"/>
                  <a:t>q,wa</a:t>
                </a:r>
                <a:r>
                  <a:rPr lang="en-US" sz="2800" i="1" dirty="0"/>
                  <a:t>) = </a:t>
                </a:r>
                <a:r>
                  <a:rPr lang="el-GR" sz="2800" dirty="0">
                    <a:latin typeface="Lucida Grande" pitchFamily="28" charset="0"/>
                    <a:cs typeface="Tahoma" pitchFamily="28" charset="0"/>
                  </a:rPr>
                  <a:t>δ (δ</a:t>
                </a:r>
                <a:r>
                  <a:rPr lang="en-US" sz="2800" i="1" dirty="0"/>
                  <a:t>(</a:t>
                </a:r>
                <a:r>
                  <a:rPr lang="en-US" sz="2800" i="1" dirty="0" err="1"/>
                  <a:t>q,w</a:t>
                </a:r>
                <a:r>
                  <a:rPr lang="en-US" sz="2800" i="1" dirty="0"/>
                  <a:t>), a)</a:t>
                </a:r>
                <a:endParaRPr lang="en-US" sz="2800" dirty="0"/>
              </a:p>
              <a:p>
                <a:pPr algn="l" rtl="0">
                  <a:lnSpc>
                    <a:spcPct val="90000"/>
                  </a:lnSpc>
                </a:pPr>
                <a:endParaRPr lang="en-US" sz="2800" dirty="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315E982-B242-45B8-96B8-8741D41CB44C}"/>
              </a:ext>
            </a:extLst>
          </p:cNvPr>
          <p:cNvGrpSpPr/>
          <p:nvPr/>
        </p:nvGrpSpPr>
        <p:grpSpPr>
          <a:xfrm>
            <a:off x="165381" y="3833675"/>
            <a:ext cx="8993367" cy="2095958"/>
            <a:chOff x="1676400" y="3839489"/>
            <a:chExt cx="8993367" cy="2095958"/>
          </a:xfrm>
        </p:grpSpPr>
        <p:grpSp>
          <p:nvGrpSpPr>
            <p:cNvPr id="32" name="Group 10">
              <a:extLst>
                <a:ext uri="{FF2B5EF4-FFF2-40B4-BE49-F238E27FC236}">
                  <a16:creationId xmlns:a16="http://schemas.microsoft.com/office/drawing/2014/main" id="{180F35A5-CEF0-45F3-BD72-7E9B4A342E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7642" y="4648200"/>
              <a:ext cx="293304" cy="81182"/>
              <a:chOff x="144" y="2784"/>
              <a:chExt cx="96" cy="48"/>
            </a:xfrm>
          </p:grpSpPr>
          <p:sp>
            <p:nvSpPr>
              <p:cNvPr id="34" name="Line 11">
                <a:extLst>
                  <a:ext uri="{FF2B5EF4-FFF2-40B4-BE49-F238E27FC236}">
                    <a16:creationId xmlns:a16="http://schemas.microsoft.com/office/drawing/2014/main" id="{C7162BDB-FC57-4927-A1E9-175C36853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" y="278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12">
                <a:extLst>
                  <a:ext uri="{FF2B5EF4-FFF2-40B4-BE49-F238E27FC236}">
                    <a16:creationId xmlns:a16="http://schemas.microsoft.com/office/drawing/2014/main" id="{339A75D5-FB3D-4E87-B1CD-A0AAE9E532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278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C104DB5-3CE8-4478-BA35-F5DC3F3C8E8B}"/>
                </a:ext>
              </a:extLst>
            </p:cNvPr>
            <p:cNvSpPr/>
            <p:nvPr/>
          </p:nvSpPr>
          <p:spPr>
            <a:xfrm>
              <a:off x="1676400" y="3839489"/>
              <a:ext cx="8993367" cy="2095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l" rtl="0">
                <a:lnSpc>
                  <a:spcPct val="90000"/>
                </a:lnSpc>
              </a:pPr>
              <a:r>
                <a:rPr lang="en-US" sz="2400" dirty="0"/>
                <a:t>Work out the following example using the input sequence w=1001, a=1:</a:t>
              </a:r>
            </a:p>
            <a:p>
              <a:pPr lvl="1" algn="l" rtl="0">
                <a:lnSpc>
                  <a:spcPct val="90000"/>
                </a:lnSpc>
              </a:pPr>
              <a:endParaRPr lang="en-US" sz="2400" dirty="0"/>
            </a:p>
            <a:p>
              <a:pPr lvl="1" algn="l" rtl="0">
                <a:lnSpc>
                  <a:spcPct val="90000"/>
                </a:lnSpc>
              </a:pPr>
              <a:r>
                <a:rPr lang="el-GR" sz="2400" dirty="0">
                  <a:latin typeface="Lucida Grande" pitchFamily="28" charset="0"/>
                  <a:cs typeface="Tahoma" pitchFamily="28" charset="0"/>
                </a:rPr>
                <a:t>δ</a:t>
              </a:r>
              <a:r>
                <a:rPr lang="en-US" sz="2400" i="1" dirty="0"/>
                <a:t> (q</a:t>
              </a:r>
              <a:r>
                <a:rPr lang="en-US" sz="2400" i="1" baseline="-25000" dirty="0"/>
                <a:t>0</a:t>
              </a:r>
              <a:r>
                <a:rPr lang="en-US" sz="2400" i="1" dirty="0"/>
                <a:t>,wa) = ?</a:t>
              </a:r>
              <a:endParaRPr lang="en-US" sz="2400" dirty="0"/>
            </a:p>
            <a:p>
              <a:pPr lvl="1" algn="l" rtl="0">
                <a:lnSpc>
                  <a:spcPct val="90000"/>
                </a:lnSpc>
              </a:pPr>
              <a:endParaRPr lang="en-US" sz="2400" dirty="0"/>
            </a:p>
            <a:p>
              <a:pPr lvl="1" algn="l" rtl="0">
                <a:lnSpc>
                  <a:spcPct val="90000"/>
                </a:lnSpc>
              </a:pP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990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708B1-69C2-43BF-B44B-2118BB0DE20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ar-EG" dirty="0">
                <a:solidFill>
                  <a:srgbClr val="33CC33"/>
                </a:solidFill>
              </a:rPr>
              <a:t>Example</a:t>
            </a:r>
            <a:r>
              <a:rPr lang="en-US" altLang="ar-EG" dirty="0"/>
              <a:t>: Extended Delta</a:t>
            </a:r>
            <a:endParaRPr lang="en-US" dirty="0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790485" y="1286719"/>
            <a:ext cx="2359025" cy="1381125"/>
            <a:chOff x="1682" y="1632"/>
            <a:chExt cx="1486" cy="87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112" y="1632"/>
              <a:ext cx="1056" cy="8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2112" y="192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640" y="1632"/>
              <a:ext cx="0" cy="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256" y="163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ar-EG"/>
                <a:t>0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832" y="163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ar-EG"/>
                <a:t>1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682" y="1920"/>
              <a:ext cx="138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ar-EG" dirty="0"/>
                <a:t>B	A	A</a:t>
              </a:r>
            </a:p>
            <a:p>
              <a:r>
                <a:rPr lang="en-US" altLang="ar-EG" dirty="0"/>
                <a:t>C	A	B</a:t>
              </a:r>
            </a:p>
            <a:p>
              <a:r>
                <a:rPr lang="en-US" altLang="ar-EG" dirty="0"/>
                <a:t>C	C	C</a:t>
              </a:r>
            </a:p>
          </p:txBody>
        </p:sp>
      </p:grp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1370012" y="2838945"/>
            <a:ext cx="727726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/>
            <a:r>
              <a:rPr lang="en-US" altLang="ar-EG" dirty="0">
                <a:latin typeface="Lucida Sans Unicode" panose="020B0602030504020204" pitchFamily="34" charset="0"/>
              </a:rPr>
              <a:t>δ</a:t>
            </a:r>
            <a:r>
              <a:rPr lang="en-US" altLang="ar-EG" dirty="0"/>
              <a:t>(B,</a:t>
            </a:r>
            <a:r>
              <a:rPr lang="en-US" dirty="0"/>
              <a:t> 100101</a:t>
            </a:r>
            <a:r>
              <a:rPr lang="en-US" altLang="ar-EG" dirty="0"/>
              <a:t>) = </a:t>
            </a:r>
            <a:r>
              <a:rPr lang="en-US" altLang="ar-EG" dirty="0">
                <a:latin typeface="Lucida Sans Unicode" panose="020B0602030504020204" pitchFamily="34" charset="0"/>
              </a:rPr>
              <a:t>δ</a:t>
            </a:r>
            <a:r>
              <a:rPr lang="en-US" altLang="ar-EG" dirty="0"/>
              <a:t>(</a:t>
            </a:r>
            <a:r>
              <a:rPr lang="en-US" altLang="ar-EG" dirty="0">
                <a:latin typeface="Lucida Sans Unicode" panose="020B0602030504020204" pitchFamily="34" charset="0"/>
              </a:rPr>
              <a:t>δ</a:t>
            </a:r>
            <a:r>
              <a:rPr lang="en-US" altLang="ar-EG" dirty="0"/>
              <a:t>(B,10010),1)</a:t>
            </a:r>
          </a:p>
          <a:p>
            <a:pPr algn="l" rtl="0"/>
            <a:r>
              <a:rPr lang="en-US" altLang="ar-EG" dirty="0"/>
              <a:t> </a:t>
            </a:r>
          </a:p>
          <a:p>
            <a:pPr algn="l" rtl="0"/>
            <a:r>
              <a:rPr lang="en-US" altLang="ar-EG" dirty="0"/>
              <a:t>	        = </a:t>
            </a:r>
            <a:r>
              <a:rPr lang="en-US" altLang="ar-EG" dirty="0">
                <a:latin typeface="Lucida Sans Unicode" panose="020B0602030504020204" pitchFamily="34" charset="0"/>
              </a:rPr>
              <a:t>δ</a:t>
            </a:r>
            <a:r>
              <a:rPr lang="en-US" altLang="ar-EG" dirty="0"/>
              <a:t>(</a:t>
            </a:r>
            <a:r>
              <a:rPr lang="en-US" altLang="ar-EG" dirty="0">
                <a:latin typeface="Lucida Sans Unicode" panose="020B0602030504020204" pitchFamily="34" charset="0"/>
              </a:rPr>
              <a:t>δ</a:t>
            </a:r>
            <a:r>
              <a:rPr lang="en-US" altLang="ar-EG" dirty="0"/>
              <a:t>(</a:t>
            </a:r>
            <a:r>
              <a:rPr lang="en-US" altLang="ar-EG" dirty="0">
                <a:latin typeface="Lucida Sans Unicode" panose="020B0602030504020204" pitchFamily="34" charset="0"/>
              </a:rPr>
              <a:t>δ</a:t>
            </a:r>
            <a:r>
              <a:rPr lang="en-US" altLang="ar-EG" dirty="0"/>
              <a:t>(B,1001),0),1)</a:t>
            </a:r>
          </a:p>
          <a:p>
            <a:pPr algn="l" rtl="0"/>
            <a:endParaRPr lang="en-US" altLang="ar-EG" dirty="0">
              <a:latin typeface="Lucida Sans Unicode" panose="020B0602030504020204" pitchFamily="34" charset="0"/>
            </a:endParaRPr>
          </a:p>
          <a:p>
            <a:pPr algn="l" rtl="0"/>
            <a:r>
              <a:rPr lang="en-US" altLang="ar-EG" dirty="0">
                <a:latin typeface="Lucida Sans Unicode" panose="020B0602030504020204" pitchFamily="34" charset="0"/>
              </a:rPr>
              <a:t> 	         =δ</a:t>
            </a:r>
            <a:r>
              <a:rPr lang="en-US" altLang="ar-EG" dirty="0"/>
              <a:t>(</a:t>
            </a:r>
            <a:r>
              <a:rPr lang="en-US" altLang="ar-EG" dirty="0">
                <a:latin typeface="Lucida Sans Unicode" panose="020B0602030504020204" pitchFamily="34" charset="0"/>
              </a:rPr>
              <a:t>δ</a:t>
            </a:r>
            <a:r>
              <a:rPr lang="en-US" altLang="ar-EG" dirty="0"/>
              <a:t>(</a:t>
            </a:r>
            <a:r>
              <a:rPr lang="en-US" altLang="ar-EG" dirty="0">
                <a:latin typeface="Lucida Sans Unicode" panose="020B0602030504020204" pitchFamily="34" charset="0"/>
              </a:rPr>
              <a:t>δ</a:t>
            </a:r>
            <a:r>
              <a:rPr lang="en-US" altLang="ar-EG" dirty="0"/>
              <a:t>(</a:t>
            </a:r>
            <a:r>
              <a:rPr lang="en-US" altLang="ar-EG" dirty="0">
                <a:latin typeface="Lucida Sans Unicode" panose="020B0602030504020204" pitchFamily="34" charset="0"/>
              </a:rPr>
              <a:t>δ(</a:t>
            </a:r>
            <a:r>
              <a:rPr lang="en-US" altLang="ar-EG" dirty="0"/>
              <a:t>B,100),1),0),1)  </a:t>
            </a:r>
          </a:p>
          <a:p>
            <a:pPr algn="l" rtl="0"/>
            <a:endParaRPr lang="en-US" altLang="ar-EG" dirty="0">
              <a:latin typeface="Lucida Sans Unicode" panose="020B0602030504020204" pitchFamily="34" charset="0"/>
            </a:endParaRPr>
          </a:p>
          <a:p>
            <a:pPr algn="l" rtl="0"/>
            <a:r>
              <a:rPr lang="en-US" altLang="ar-EG" dirty="0">
                <a:latin typeface="Lucida Sans Unicode" panose="020B0602030504020204" pitchFamily="34" charset="0"/>
              </a:rPr>
              <a:t>	         =δ</a:t>
            </a:r>
            <a:r>
              <a:rPr lang="en-US" altLang="ar-EG" dirty="0"/>
              <a:t>(</a:t>
            </a:r>
            <a:r>
              <a:rPr lang="en-US" altLang="ar-EG" dirty="0">
                <a:latin typeface="Lucida Sans Unicode" panose="020B0602030504020204" pitchFamily="34" charset="0"/>
              </a:rPr>
              <a:t>δ</a:t>
            </a:r>
            <a:r>
              <a:rPr lang="en-US" altLang="ar-EG" dirty="0"/>
              <a:t>(</a:t>
            </a:r>
            <a:r>
              <a:rPr lang="en-US" altLang="ar-EG" dirty="0">
                <a:latin typeface="Lucida Sans Unicode" panose="020B0602030504020204" pitchFamily="34" charset="0"/>
              </a:rPr>
              <a:t>δ</a:t>
            </a:r>
            <a:r>
              <a:rPr lang="en-US" altLang="ar-EG" dirty="0"/>
              <a:t>(</a:t>
            </a:r>
            <a:r>
              <a:rPr lang="en-US" altLang="ar-EG" dirty="0">
                <a:latin typeface="Lucida Sans Unicode" panose="020B0602030504020204" pitchFamily="34" charset="0"/>
              </a:rPr>
              <a:t>δ(δ(</a:t>
            </a:r>
            <a:r>
              <a:rPr lang="en-US" altLang="ar-EG" dirty="0"/>
              <a:t>B,10),0),1),0),1)</a:t>
            </a:r>
          </a:p>
          <a:p>
            <a:pPr algn="l" rtl="0"/>
            <a:endParaRPr lang="en-US" altLang="ar-EG" dirty="0"/>
          </a:p>
          <a:p>
            <a:pPr algn="l" rtl="0"/>
            <a:r>
              <a:rPr lang="en-US" altLang="ar-EG" dirty="0">
                <a:latin typeface="Lucida Sans Unicode" panose="020B0602030504020204" pitchFamily="34" charset="0"/>
              </a:rPr>
              <a:t>	         =δ</a:t>
            </a:r>
            <a:r>
              <a:rPr lang="en-US" altLang="ar-EG" dirty="0"/>
              <a:t>(</a:t>
            </a:r>
            <a:r>
              <a:rPr lang="en-US" altLang="ar-EG" dirty="0">
                <a:latin typeface="Lucida Sans Unicode" panose="020B0602030504020204" pitchFamily="34" charset="0"/>
              </a:rPr>
              <a:t>δ</a:t>
            </a:r>
            <a:r>
              <a:rPr lang="en-US" altLang="ar-EG" dirty="0"/>
              <a:t>(</a:t>
            </a:r>
            <a:r>
              <a:rPr lang="en-US" altLang="ar-EG" dirty="0">
                <a:latin typeface="Lucida Sans Unicode" panose="020B0602030504020204" pitchFamily="34" charset="0"/>
              </a:rPr>
              <a:t>δ</a:t>
            </a:r>
            <a:r>
              <a:rPr lang="en-US" altLang="ar-EG" dirty="0"/>
              <a:t>(</a:t>
            </a:r>
            <a:r>
              <a:rPr lang="en-US" altLang="ar-EG" dirty="0">
                <a:latin typeface="Lucida Sans Unicode" panose="020B0602030504020204" pitchFamily="34" charset="0"/>
              </a:rPr>
              <a:t>δ(δ(</a:t>
            </a:r>
            <a:r>
              <a:rPr lang="en-US" altLang="ar-EG" b="1" dirty="0">
                <a:latin typeface="Lucida Sans Unicode" panose="020B0602030504020204" pitchFamily="34" charset="0"/>
              </a:rPr>
              <a:t>δ(</a:t>
            </a:r>
            <a:r>
              <a:rPr lang="en-US" altLang="ar-EG" b="1" dirty="0"/>
              <a:t>B,1),</a:t>
            </a:r>
            <a:r>
              <a:rPr lang="en-US" altLang="ar-EG" dirty="0"/>
              <a:t>0),0),1),0),1)</a:t>
            </a:r>
          </a:p>
          <a:p>
            <a:pPr algn="l" rtl="0"/>
            <a:r>
              <a:rPr lang="en-US" altLang="ar-EG" dirty="0"/>
              <a:t>	         =</a:t>
            </a:r>
            <a:r>
              <a:rPr lang="en-US" altLang="ar-EG" dirty="0">
                <a:latin typeface="Lucida Sans Unicode" panose="020B0602030504020204" pitchFamily="34" charset="0"/>
              </a:rPr>
              <a:t>δ</a:t>
            </a:r>
            <a:r>
              <a:rPr lang="en-US" altLang="ar-EG" dirty="0"/>
              <a:t>(</a:t>
            </a:r>
            <a:r>
              <a:rPr lang="en-US" altLang="ar-EG" dirty="0">
                <a:latin typeface="Lucida Sans Unicode" panose="020B0602030504020204" pitchFamily="34" charset="0"/>
              </a:rPr>
              <a:t>δ</a:t>
            </a:r>
            <a:r>
              <a:rPr lang="en-US" altLang="ar-EG" dirty="0"/>
              <a:t>(</a:t>
            </a:r>
            <a:r>
              <a:rPr lang="en-US" altLang="ar-EG" dirty="0">
                <a:latin typeface="Lucida Sans Unicode" panose="020B0602030504020204" pitchFamily="34" charset="0"/>
              </a:rPr>
              <a:t>δ</a:t>
            </a:r>
            <a:r>
              <a:rPr lang="en-US" altLang="ar-EG" dirty="0"/>
              <a:t>(</a:t>
            </a:r>
            <a:r>
              <a:rPr lang="en-US" altLang="ar-EG" dirty="0">
                <a:latin typeface="Lucida Sans Unicode" panose="020B0602030504020204" pitchFamily="34" charset="0"/>
              </a:rPr>
              <a:t>δ(</a:t>
            </a:r>
            <a:r>
              <a:rPr lang="en-US" altLang="ar-EG" b="1" dirty="0">
                <a:latin typeface="Lucida Sans Unicode" panose="020B0602030504020204" pitchFamily="34" charset="0"/>
              </a:rPr>
              <a:t>δ(C</a:t>
            </a:r>
            <a:r>
              <a:rPr lang="en-US" altLang="ar-EG" b="1" dirty="0"/>
              <a:t>,0)</a:t>
            </a:r>
            <a:r>
              <a:rPr lang="en-US" altLang="ar-EG" dirty="0"/>
              <a:t>,0),1),0),1) </a:t>
            </a:r>
          </a:p>
          <a:p>
            <a:pPr algn="l" rtl="0"/>
            <a:r>
              <a:rPr lang="en-US" altLang="ar-EG" dirty="0">
                <a:latin typeface="Lucida Sans Unicode" panose="020B0602030504020204" pitchFamily="34" charset="0"/>
              </a:rPr>
              <a:t>	         =δ</a:t>
            </a:r>
            <a:r>
              <a:rPr lang="en-US" altLang="ar-EG" dirty="0"/>
              <a:t>(</a:t>
            </a:r>
            <a:r>
              <a:rPr lang="en-US" altLang="ar-EG" dirty="0">
                <a:latin typeface="Lucida Sans Unicode" panose="020B0602030504020204" pitchFamily="34" charset="0"/>
              </a:rPr>
              <a:t>δ</a:t>
            </a:r>
            <a:r>
              <a:rPr lang="en-US" altLang="ar-EG" dirty="0"/>
              <a:t>(</a:t>
            </a:r>
            <a:r>
              <a:rPr lang="en-US" altLang="ar-EG" dirty="0">
                <a:latin typeface="Lucida Sans Unicode" panose="020B0602030504020204" pitchFamily="34" charset="0"/>
              </a:rPr>
              <a:t>δ</a:t>
            </a:r>
            <a:r>
              <a:rPr lang="en-US" altLang="ar-EG" b="1" dirty="0"/>
              <a:t>(</a:t>
            </a:r>
            <a:r>
              <a:rPr lang="en-US" altLang="ar-EG" b="1" dirty="0">
                <a:latin typeface="Lucida Sans Unicode" panose="020B0602030504020204" pitchFamily="34" charset="0"/>
              </a:rPr>
              <a:t>δ(C</a:t>
            </a:r>
            <a:r>
              <a:rPr lang="en-US" altLang="ar-EG" b="1" dirty="0"/>
              <a:t>,0)</a:t>
            </a:r>
            <a:r>
              <a:rPr lang="en-US" altLang="ar-EG" dirty="0"/>
              <a:t>,1),0),1) </a:t>
            </a:r>
          </a:p>
          <a:p>
            <a:pPr algn="l" rtl="0"/>
            <a:r>
              <a:rPr lang="en-US" altLang="ar-EG" dirty="0"/>
              <a:t>	         = </a:t>
            </a:r>
            <a:r>
              <a:rPr lang="en-US" altLang="ar-EG" dirty="0">
                <a:latin typeface="Lucida Sans Unicode" panose="020B0602030504020204" pitchFamily="34" charset="0"/>
              </a:rPr>
              <a:t>δ</a:t>
            </a:r>
            <a:r>
              <a:rPr lang="en-US" altLang="ar-EG" dirty="0"/>
              <a:t>(</a:t>
            </a:r>
            <a:r>
              <a:rPr lang="en-US" altLang="ar-EG" dirty="0">
                <a:latin typeface="Lucida Sans Unicode" panose="020B0602030504020204" pitchFamily="34" charset="0"/>
              </a:rPr>
              <a:t>δ</a:t>
            </a:r>
            <a:r>
              <a:rPr lang="en-US" altLang="ar-EG" b="1" dirty="0"/>
              <a:t>(</a:t>
            </a:r>
            <a:r>
              <a:rPr lang="en-US" altLang="ar-EG" b="1" dirty="0">
                <a:latin typeface="Lucida Sans Unicode" panose="020B0602030504020204" pitchFamily="34" charset="0"/>
              </a:rPr>
              <a:t>δ</a:t>
            </a:r>
            <a:r>
              <a:rPr lang="en-US" altLang="ar-EG" b="1" dirty="0"/>
              <a:t>(</a:t>
            </a:r>
            <a:r>
              <a:rPr lang="en-US" altLang="ar-EG" b="1" dirty="0">
                <a:latin typeface="Lucida Sans Unicode" panose="020B0602030504020204" pitchFamily="34" charset="0"/>
              </a:rPr>
              <a:t>C</a:t>
            </a:r>
            <a:r>
              <a:rPr lang="en-US" altLang="ar-EG" b="1" dirty="0"/>
              <a:t>,1),</a:t>
            </a:r>
            <a:r>
              <a:rPr lang="en-US" altLang="ar-EG" dirty="0"/>
              <a:t>0),1)</a:t>
            </a:r>
          </a:p>
          <a:p>
            <a:pPr algn="l" rtl="0"/>
            <a:r>
              <a:rPr lang="en-US" altLang="ar-EG" dirty="0"/>
              <a:t>	         = </a:t>
            </a:r>
            <a:r>
              <a:rPr lang="en-US" altLang="ar-EG" dirty="0">
                <a:latin typeface="Lucida Sans Unicode" panose="020B0602030504020204" pitchFamily="34" charset="0"/>
              </a:rPr>
              <a:t>δ</a:t>
            </a:r>
            <a:r>
              <a:rPr lang="en-US" altLang="ar-EG" dirty="0"/>
              <a:t>(</a:t>
            </a:r>
            <a:r>
              <a:rPr lang="en-US" altLang="ar-EG" b="1" dirty="0">
                <a:latin typeface="Lucida Sans Unicode" panose="020B0602030504020204" pitchFamily="34" charset="0"/>
              </a:rPr>
              <a:t>δ</a:t>
            </a:r>
            <a:r>
              <a:rPr lang="en-US" altLang="ar-EG" b="1" dirty="0"/>
              <a:t>(</a:t>
            </a:r>
            <a:r>
              <a:rPr lang="en-US" altLang="ar-EG" b="1" dirty="0">
                <a:latin typeface="Lucida Sans Unicode" panose="020B0602030504020204" pitchFamily="34" charset="0"/>
              </a:rPr>
              <a:t>C</a:t>
            </a:r>
            <a:r>
              <a:rPr lang="en-US" altLang="ar-EG" b="1" dirty="0"/>
              <a:t>,0)</a:t>
            </a:r>
            <a:r>
              <a:rPr lang="en-US" altLang="ar-EG" dirty="0"/>
              <a:t>,1) = </a:t>
            </a:r>
            <a:r>
              <a:rPr lang="en-US" altLang="ar-EG" dirty="0">
                <a:latin typeface="Lucida Sans Unicode" panose="020B0602030504020204" pitchFamily="34" charset="0"/>
              </a:rPr>
              <a:t>δ</a:t>
            </a:r>
            <a:r>
              <a:rPr lang="en-US" altLang="ar-EG" dirty="0"/>
              <a:t>(</a:t>
            </a:r>
            <a:r>
              <a:rPr lang="en-US" altLang="ar-EG" dirty="0">
                <a:latin typeface="Lucida Sans Unicode" panose="020B0602030504020204" pitchFamily="34" charset="0"/>
              </a:rPr>
              <a:t>C</a:t>
            </a:r>
            <a:r>
              <a:rPr lang="en-US" altLang="ar-EG" dirty="0"/>
              <a:t>,1) = 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96D5C7-25D9-450D-A42F-31A39C4FA788}"/>
              </a:ext>
            </a:extLst>
          </p:cNvPr>
          <p:cNvGrpSpPr/>
          <p:nvPr/>
        </p:nvGrpSpPr>
        <p:grpSpPr>
          <a:xfrm>
            <a:off x="1355944" y="2743200"/>
            <a:ext cx="2287588" cy="465408"/>
            <a:chOff x="1355944" y="2743200"/>
            <a:chExt cx="2287588" cy="465408"/>
          </a:xfrm>
        </p:grpSpPr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1355944" y="2751408"/>
              <a:ext cx="3063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ar-EG" dirty="0">
                  <a:solidFill>
                    <a:srgbClr val="FF0000"/>
                  </a:solidFill>
                  <a:latin typeface="Lucida Sans Unicode" panose="020B0602030504020204" pitchFamily="34" charset="0"/>
                </a:rPr>
                <a:t>˄</a:t>
              </a:r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3337144" y="2743200"/>
              <a:ext cx="3063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ar-EG" dirty="0">
                  <a:solidFill>
                    <a:srgbClr val="FF0000"/>
                  </a:solidFill>
                  <a:latin typeface="Lucida Sans Unicode" panose="020B0602030504020204" pitchFamily="34" charset="0"/>
                </a:rPr>
                <a:t>˄</a:t>
              </a:r>
            </a:p>
          </p:txBody>
        </p:sp>
      </p:grp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527808" y="3268267"/>
            <a:ext cx="30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ar-EG" dirty="0">
                <a:solidFill>
                  <a:srgbClr val="FF0000"/>
                </a:solidFill>
                <a:latin typeface="Lucida Sans Unicode" panose="020B0602030504020204" pitchFamily="34" charset="0"/>
              </a:rPr>
              <a:t>˄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3969998" y="4333596"/>
            <a:ext cx="30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ar-EG" dirty="0">
                <a:solidFill>
                  <a:srgbClr val="FF0000"/>
                </a:solidFill>
                <a:latin typeface="Lucida Sans Unicode" panose="020B0602030504020204" pitchFamily="34" charset="0"/>
              </a:rPr>
              <a:t>˄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3725858" y="3821212"/>
            <a:ext cx="30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ar-EG" dirty="0">
                <a:solidFill>
                  <a:srgbClr val="FF0000"/>
                </a:solidFill>
                <a:latin typeface="Lucida Sans Unicode" panose="020B0602030504020204" pitchFamily="34" charset="0"/>
              </a:rPr>
              <a:t>˄</a:t>
            </a:r>
          </a:p>
        </p:txBody>
      </p:sp>
    </p:spTree>
    <p:extLst>
      <p:ext uri="{BB962C8B-B14F-4D97-AF65-F5344CB8AC3E}">
        <p14:creationId xmlns:p14="http://schemas.microsoft.com/office/powerpoint/2010/main" val="12026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2936-635E-40EB-986B-250E07209330}" type="slidenum">
              <a:rPr lang="en-US" altLang="ar-EG"/>
              <a:pPr/>
              <a:t>5</a:t>
            </a:fld>
            <a:endParaRPr lang="en-US" altLang="ar-EG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/>
              <a:t>Delta-hat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ar-EG" dirty="0"/>
              <a:t>We don’t distinguish between the given delta and the extended delta or delta-hat.</a:t>
            </a:r>
          </a:p>
          <a:p>
            <a:pPr algn="l" rtl="0"/>
            <a:r>
              <a:rPr lang="en-US" altLang="ar-EG" dirty="0"/>
              <a:t>The reason:</a:t>
            </a:r>
          </a:p>
          <a:p>
            <a:pPr algn="l" rtl="0"/>
            <a:r>
              <a:rPr lang="en-US" altLang="ar-EG" dirty="0">
                <a:latin typeface="Lucida Sans Unicode" panose="020B0602030504020204" pitchFamily="34" charset="0"/>
              </a:rPr>
              <a:t>δ</a:t>
            </a:r>
            <a:r>
              <a:rPr lang="en-US" altLang="ar-EG" dirty="0"/>
              <a:t>(q, a) = </a:t>
            </a:r>
            <a:r>
              <a:rPr lang="en-US" altLang="ar-EG" dirty="0">
                <a:latin typeface="Lucida Sans Unicode" panose="020B0602030504020204" pitchFamily="34" charset="0"/>
              </a:rPr>
              <a:t>δ</a:t>
            </a:r>
            <a:r>
              <a:rPr lang="en-US" altLang="ar-EG" dirty="0"/>
              <a:t>(</a:t>
            </a:r>
            <a:r>
              <a:rPr lang="en-US" altLang="ar-EG" dirty="0">
                <a:latin typeface="Lucida Sans Unicode" panose="020B0602030504020204" pitchFamily="34" charset="0"/>
              </a:rPr>
              <a:t>δ</a:t>
            </a:r>
            <a:r>
              <a:rPr lang="en-US" altLang="ar-EG" dirty="0"/>
              <a:t>(q, </a:t>
            </a:r>
            <a:r>
              <a:rPr lang="en-US" altLang="ar-EG" dirty="0">
                <a:latin typeface="Lucida Sans Unicode" panose="020B0602030504020204" pitchFamily="34" charset="0"/>
              </a:rPr>
              <a:t>ε</a:t>
            </a:r>
            <a:r>
              <a:rPr lang="en-US" altLang="ar-EG" dirty="0"/>
              <a:t>), a) = </a:t>
            </a:r>
            <a:r>
              <a:rPr lang="en-US" altLang="ar-EG" dirty="0">
                <a:latin typeface="Lucida Sans Unicode" panose="020B0602030504020204" pitchFamily="34" charset="0"/>
              </a:rPr>
              <a:t>δ</a:t>
            </a:r>
            <a:r>
              <a:rPr lang="en-US" altLang="ar-EG" dirty="0"/>
              <a:t>(q, a)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681068" y="2715064"/>
            <a:ext cx="30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ar-EG" dirty="0">
                <a:solidFill>
                  <a:srgbClr val="FF0000"/>
                </a:solidFill>
                <a:latin typeface="Lucida Sans Unicode" panose="020B0602030504020204" pitchFamily="34" charset="0"/>
              </a:rPr>
              <a:t>˄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812800" y="2700996"/>
            <a:ext cx="30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ar-EG" dirty="0">
                <a:solidFill>
                  <a:srgbClr val="FF0000"/>
                </a:solidFill>
                <a:latin typeface="Lucida Sans Unicode" panose="020B0602030504020204" pitchFamily="34" charset="0"/>
              </a:rPr>
              <a:t>˄</a:t>
            </a:r>
          </a:p>
        </p:txBody>
      </p:sp>
      <p:grpSp>
        <p:nvGrpSpPr>
          <p:cNvPr id="33801" name="Group 9"/>
          <p:cNvGrpSpPr>
            <a:grpSpLocks/>
          </p:cNvGrpSpPr>
          <p:nvPr/>
        </p:nvGrpSpPr>
        <p:grpSpPr bwMode="auto">
          <a:xfrm>
            <a:off x="762000" y="3201059"/>
            <a:ext cx="2327275" cy="1066800"/>
            <a:chOff x="698" y="2859"/>
            <a:chExt cx="1466" cy="672"/>
          </a:xfrm>
        </p:grpSpPr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698" y="3243"/>
              <a:ext cx="14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ar-EG" dirty="0"/>
                <a:t>Extended deltas</a:t>
              </a:r>
            </a:p>
          </p:txBody>
        </p:sp>
        <p:sp>
          <p:nvSpPr>
            <p:cNvPr id="33799" name="Line 7"/>
            <p:cNvSpPr>
              <a:spLocks noChangeShapeType="1"/>
            </p:cNvSpPr>
            <p:nvPr/>
          </p:nvSpPr>
          <p:spPr bwMode="auto">
            <a:xfrm flipH="1" flipV="1">
              <a:off x="890" y="2859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 flipV="1">
              <a:off x="1802" y="2859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</p:grpSp>
    </p:spTree>
    <p:extLst>
      <p:ext uri="{BB962C8B-B14F-4D97-AF65-F5344CB8AC3E}">
        <p14:creationId xmlns:p14="http://schemas.microsoft.com/office/powerpoint/2010/main" val="8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  <p:bldP spid="337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2936-635E-40EB-986B-250E07209330}" type="slidenum">
              <a:rPr lang="en-US" altLang="ar-EG"/>
              <a:pPr/>
              <a:t>6</a:t>
            </a:fld>
            <a:endParaRPr lang="en-US" altLang="ar-EG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>
                <a:solidFill>
                  <a:srgbClr val="33CC33"/>
                </a:solidFill>
              </a:rPr>
              <a:t>Example</a:t>
            </a:r>
            <a:r>
              <a:rPr lang="en-US" altLang="ar-EG" dirty="0"/>
              <a:t>: Extended Delta</a:t>
            </a: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927577F8-93DE-42AA-A812-92BB86736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132" y="2000868"/>
            <a:ext cx="30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ar-EG" dirty="0">
                <a:solidFill>
                  <a:srgbClr val="FF0000"/>
                </a:solidFill>
                <a:latin typeface="Lucida Sans Unicode" panose="020B0602030504020204" pitchFamily="34" charset="0"/>
              </a:rPr>
              <a:t>˄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6996D0A4-A088-4944-AE61-A8360D2D9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132" y="2536568"/>
            <a:ext cx="30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ar-EG" dirty="0">
                <a:solidFill>
                  <a:srgbClr val="FF0000"/>
                </a:solidFill>
                <a:latin typeface="Lucida Sans Unicode" panose="020B0602030504020204" pitchFamily="34" charset="0"/>
              </a:rPr>
              <a:t>˄</a:t>
            </a: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2839489D-3976-42A2-A937-8E343FF02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2208" y="2536568"/>
            <a:ext cx="30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ar-EG" dirty="0">
                <a:solidFill>
                  <a:srgbClr val="FF0000"/>
                </a:solidFill>
                <a:latin typeface="Lucida Sans Unicode" panose="020B0602030504020204" pitchFamily="34" charset="0"/>
              </a:rPr>
              <a:t>˄</a:t>
            </a: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4F122230-250D-4081-836E-2D63DAE46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784" y="3022164"/>
            <a:ext cx="30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ar-EG" dirty="0">
                <a:solidFill>
                  <a:srgbClr val="FF0000"/>
                </a:solidFill>
                <a:latin typeface="Lucida Sans Unicode" panose="020B0602030504020204" pitchFamily="34" charset="0"/>
              </a:rPr>
              <a:t>˄</a:t>
            </a:r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6AE8B1BF-0B6F-4B7C-9024-D2525BED7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676" y="3022164"/>
            <a:ext cx="30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ar-EG" dirty="0">
                <a:solidFill>
                  <a:srgbClr val="FF0000"/>
                </a:solidFill>
                <a:latin typeface="Lucida Sans Unicode" panose="020B0602030504020204" pitchFamily="34" charset="0"/>
              </a:rPr>
              <a:t>˄</a:t>
            </a: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3B5888F9-CDD8-49FD-801C-38B3D292B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288" y="3516648"/>
            <a:ext cx="30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ar-EG" dirty="0">
                <a:solidFill>
                  <a:srgbClr val="FF0000"/>
                </a:solidFill>
                <a:latin typeface="Lucida Sans Unicode" panose="020B0602030504020204" pitchFamily="34" charset="0"/>
              </a:rPr>
              <a:t>˄</a:t>
            </a:r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74C44AA4-A547-41C2-9C24-C52C0942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1304" y="3516648"/>
            <a:ext cx="30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ar-EG" dirty="0">
                <a:solidFill>
                  <a:srgbClr val="FF0000"/>
                </a:solidFill>
                <a:latin typeface="Lucida Sans Unicode" panose="020B0602030504020204" pitchFamily="34" charset="0"/>
              </a:rPr>
              <a:t>˄</a:t>
            </a:r>
          </a:p>
        </p:txBody>
      </p:sp>
      <p:sp>
        <p:nvSpPr>
          <p:cNvPr id="30" name="Text Box 5">
            <a:extLst>
              <a:ext uri="{FF2B5EF4-FFF2-40B4-BE49-F238E27FC236}">
                <a16:creationId xmlns:a16="http://schemas.microsoft.com/office/drawing/2014/main" id="{27DB3676-1DA4-49C6-B6A9-8AC75C24E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48" y="4039948"/>
            <a:ext cx="30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ar-EG" dirty="0">
                <a:solidFill>
                  <a:srgbClr val="FF0000"/>
                </a:solidFill>
                <a:latin typeface="Lucida Sans Unicode" panose="020B0602030504020204" pitchFamily="34" charset="0"/>
              </a:rPr>
              <a:t>˄</a:t>
            </a:r>
          </a:p>
        </p:txBody>
      </p:sp>
      <p:sp>
        <p:nvSpPr>
          <p:cNvPr id="31" name="Text Box 5">
            <a:extLst>
              <a:ext uri="{FF2B5EF4-FFF2-40B4-BE49-F238E27FC236}">
                <a16:creationId xmlns:a16="http://schemas.microsoft.com/office/drawing/2014/main" id="{BA3D9F00-F6C5-4AB9-AB98-EBD14F2F1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452" y="4039948"/>
            <a:ext cx="30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ar-EG" dirty="0">
                <a:solidFill>
                  <a:srgbClr val="FF0000"/>
                </a:solidFill>
                <a:latin typeface="Lucida Sans Unicode" panose="020B0602030504020204" pitchFamily="34" charset="0"/>
              </a:rPr>
              <a:t>˄</a:t>
            </a:r>
          </a:p>
        </p:txBody>
      </p:sp>
      <p:sp>
        <p:nvSpPr>
          <p:cNvPr id="32" name="Text Box 5">
            <a:extLst>
              <a:ext uri="{FF2B5EF4-FFF2-40B4-BE49-F238E27FC236}">
                <a16:creationId xmlns:a16="http://schemas.microsoft.com/office/drawing/2014/main" id="{939C65A2-0D4A-44FE-BEF7-9BCC23EAE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384" y="4554360"/>
            <a:ext cx="30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ar-EG" dirty="0">
                <a:solidFill>
                  <a:srgbClr val="FF0000"/>
                </a:solidFill>
                <a:latin typeface="Lucida Sans Unicode" panose="020B0602030504020204" pitchFamily="34" charset="0"/>
              </a:rPr>
              <a:t>˄</a:t>
            </a:r>
          </a:p>
        </p:txBody>
      </p:sp>
      <p:sp>
        <p:nvSpPr>
          <p:cNvPr id="33" name="Text Box 5">
            <a:extLst>
              <a:ext uri="{FF2B5EF4-FFF2-40B4-BE49-F238E27FC236}">
                <a16:creationId xmlns:a16="http://schemas.microsoft.com/office/drawing/2014/main" id="{71B74C14-56A1-4DFD-AABA-CF1C0C555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264" y="4554360"/>
            <a:ext cx="30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ar-EG" dirty="0">
                <a:solidFill>
                  <a:srgbClr val="FF0000"/>
                </a:solidFill>
                <a:latin typeface="Lucida Sans Unicode" panose="020B0602030504020204" pitchFamily="34" charset="0"/>
              </a:rPr>
              <a:t>˄</a:t>
            </a: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8F836387-9E59-4AD7-B82E-FBEC05CFB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064" y="5063594"/>
            <a:ext cx="30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ar-EG" dirty="0">
                <a:solidFill>
                  <a:srgbClr val="FF0000"/>
                </a:solidFill>
                <a:latin typeface="Lucida Sans Unicode" panose="020B0602030504020204" pitchFamily="34" charset="0"/>
              </a:rPr>
              <a:t>˄</a:t>
            </a:r>
          </a:p>
        </p:txBody>
      </p:sp>
      <p:sp>
        <p:nvSpPr>
          <p:cNvPr id="35" name="Text Box 5">
            <a:extLst>
              <a:ext uri="{FF2B5EF4-FFF2-40B4-BE49-F238E27FC236}">
                <a16:creationId xmlns:a16="http://schemas.microsoft.com/office/drawing/2014/main" id="{0FF2B1A9-8EF4-4697-8A5C-7026BAEEE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412" y="5063594"/>
            <a:ext cx="30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ar-EG" dirty="0">
                <a:solidFill>
                  <a:srgbClr val="FF0000"/>
                </a:solidFill>
                <a:latin typeface="Lucida Sans Unicode" panose="020B0602030504020204" pitchFamily="34" charset="0"/>
              </a:rPr>
              <a:t>˄</a:t>
            </a:r>
          </a:p>
        </p:txBody>
      </p:sp>
      <p:grpSp>
        <p:nvGrpSpPr>
          <p:cNvPr id="36" name="Group 22">
            <a:extLst>
              <a:ext uri="{FF2B5EF4-FFF2-40B4-BE49-F238E27FC236}">
                <a16:creationId xmlns:a16="http://schemas.microsoft.com/office/drawing/2014/main" id="{F7BDF12E-793C-47D4-8EAB-4B4FF6A36222}"/>
              </a:ext>
            </a:extLst>
          </p:cNvPr>
          <p:cNvGrpSpPr>
            <a:grpSpLocks/>
          </p:cNvGrpSpPr>
          <p:nvPr/>
        </p:nvGrpSpPr>
        <p:grpSpPr bwMode="auto">
          <a:xfrm>
            <a:off x="6346728" y="1317624"/>
            <a:ext cx="2525713" cy="1806576"/>
            <a:chOff x="1577" y="1632"/>
            <a:chExt cx="1591" cy="1138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695EDC53-FFD3-48C5-B1F2-C4C78DDAE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632"/>
              <a:ext cx="1056" cy="1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8" name="Line 4">
              <a:extLst>
                <a:ext uri="{FF2B5EF4-FFF2-40B4-BE49-F238E27FC236}">
                  <a16:creationId xmlns:a16="http://schemas.microsoft.com/office/drawing/2014/main" id="{B71736D6-C40C-4049-B3E0-DDAF18EF9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92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9" name="Line 5">
              <a:extLst>
                <a:ext uri="{FF2B5EF4-FFF2-40B4-BE49-F238E27FC236}">
                  <a16:creationId xmlns:a16="http://schemas.microsoft.com/office/drawing/2014/main" id="{4B23D710-8BCB-43FC-9C02-201D60D6F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632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40" name="Text Box 6">
              <a:extLst>
                <a:ext uri="{FF2B5EF4-FFF2-40B4-BE49-F238E27FC236}">
                  <a16:creationId xmlns:a16="http://schemas.microsoft.com/office/drawing/2014/main" id="{4D864842-323D-4A6B-922E-9D8D62181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63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ar-EG"/>
                <a:t>0</a:t>
              </a:r>
            </a:p>
          </p:txBody>
        </p:sp>
        <p:sp>
          <p:nvSpPr>
            <p:cNvPr id="41" name="Text Box 7">
              <a:extLst>
                <a:ext uri="{FF2B5EF4-FFF2-40B4-BE49-F238E27FC236}">
                  <a16:creationId xmlns:a16="http://schemas.microsoft.com/office/drawing/2014/main" id="{AEB8D513-1B95-40E6-B6A2-87D5E0F9A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63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ar-EG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8">
                  <a:extLst>
                    <a:ext uri="{FF2B5EF4-FFF2-40B4-BE49-F238E27FC236}">
                      <a16:creationId xmlns:a16="http://schemas.microsoft.com/office/drawing/2014/main" id="{94489674-CA27-40A7-8C06-3328CC9CDC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77" y="1920"/>
                  <a:ext cx="1486" cy="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ar-E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ar-EG" dirty="0"/>
                            <m:t>q</m:t>
                          </m:r>
                        </m:e>
                        <m:sub>
                          <m:r>
                            <a:rPr lang="en-US" altLang="ar-EG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ar-EG" dirty="0"/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ar-EG" dirty="0"/>
                            <m:t>q</m:t>
                          </m:r>
                        </m:e>
                        <m:sub>
                          <m:r>
                            <a:rPr lang="en-US" altLang="ar-EG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ar-EG" dirty="0"/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ar-EG" dirty="0"/>
                            <m:t>q</m:t>
                          </m:r>
                        </m:e>
                        <m:sub>
                          <m:r>
                            <a:rPr lang="en-US" altLang="ar-EG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altLang="ar-EG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ar-EG" dirty="0"/>
                            <m:t>q</m:t>
                          </m:r>
                        </m:e>
                        <m:sub>
                          <m:r>
                            <a:rPr lang="en-US" altLang="ar-EG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ar-EG" dirty="0"/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ar-EG" dirty="0"/>
                            <m:t>q</m:t>
                          </m:r>
                        </m:e>
                        <m:sub>
                          <m:r>
                            <a:rPr lang="en-US" altLang="ar-EG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ar-EG" dirty="0"/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ar-EG" dirty="0"/>
                            <m:t>q</m:t>
                          </m:r>
                        </m:e>
                        <m:sub>
                          <m:r>
                            <a:rPr lang="en-US" altLang="ar-EG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altLang="ar-EG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ar-EG" dirty="0"/>
                            <m:t>q</m:t>
                          </m:r>
                        </m:e>
                        <m:sub>
                          <m:r>
                            <a:rPr lang="en-US" altLang="ar-EG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ar-EG" dirty="0"/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ar-EG" dirty="0"/>
                            <m:t>q</m:t>
                          </m:r>
                        </m:e>
                        <m:sub>
                          <m:r>
                            <a:rPr lang="en-US" altLang="ar-EG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ar-EG" dirty="0"/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ar-EG" dirty="0"/>
                            <m:t>q</m:t>
                          </m:r>
                        </m:e>
                        <m:sub>
                          <m:r>
                            <a:rPr lang="en-US" altLang="ar-EG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altLang="ar-EG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ar-EG" dirty="0"/>
                            <m:t>q</m:t>
                          </m:r>
                        </m:e>
                        <m:sub>
                          <m:r>
                            <a:rPr lang="en-US" altLang="ar-EG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ar-EG" dirty="0"/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ar-EG" dirty="0"/>
                            <m:t>q</m:t>
                          </m:r>
                        </m:e>
                        <m:sub>
                          <m:r>
                            <a:rPr lang="en-US" altLang="ar-EG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ar-EG" altLang="ar-EG" dirty="0"/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ar-EG" dirty="0"/>
                            <m:t>q</m:t>
                          </m:r>
                        </m:e>
                        <m:sub>
                          <m:r>
                            <a:rPr lang="en-US" altLang="ar-EG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altLang="ar-EG" dirty="0"/>
                </a:p>
              </p:txBody>
            </p:sp>
          </mc:Choice>
          <mc:Fallback xmlns="">
            <p:sp>
              <p:nvSpPr>
                <p:cNvPr id="32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77" y="1920"/>
                  <a:ext cx="1486" cy="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ar-E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1">
                <a:extLst>
                  <a:ext uri="{FF2B5EF4-FFF2-40B4-BE49-F238E27FC236}">
                    <a16:creationId xmlns:a16="http://schemas.microsoft.com/office/drawing/2014/main" id="{F6E468D1-3E79-4C6F-94AA-BBD56730A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525963"/>
              </a:xfrm>
            </p:spPr>
            <p:txBody>
              <a:bodyPr/>
              <a:lstStyle/>
              <a:p>
                <a:pPr algn="l" rtl="0">
                  <a:lnSpc>
                    <a:spcPct val="150000"/>
                  </a:lnSpc>
                </a:pPr>
                <a:r>
                  <a:rPr lang="en-US" altLang="ar-EG" sz="2000" dirty="0">
                    <a:latin typeface="Lucida Sans Unicode" panose="020B0602030504020204" pitchFamily="34" charset="0"/>
                  </a:rPr>
                  <a:t>Compute the string 110101</a:t>
                </a:r>
              </a:p>
              <a:p>
                <a:pPr algn="l" rtl="0">
                  <a:lnSpc>
                    <a:spcPct val="150000"/>
                  </a:lnSpc>
                </a:pPr>
                <a:r>
                  <a:rPr lang="en-US" altLang="ar-EG" sz="2000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ar-EG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ar-EG" sz="2000" dirty="0"/>
                  <a:t>, </a:t>
                </a:r>
                <a:r>
                  <a:rPr lang="en-US" altLang="ar-EG" sz="2000" dirty="0">
                    <a:latin typeface="Lucida Sans Unicode" panose="020B0602030504020204" pitchFamily="34" charset="0"/>
                  </a:rPr>
                  <a:t>ε</a:t>
                </a:r>
                <a:r>
                  <a:rPr lang="en-US" altLang="ar-EG" sz="2000" dirty="0"/>
                  <a:t>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algn="l" rtl="0">
                  <a:lnSpc>
                    <a:spcPct val="150000"/>
                  </a:lnSpc>
                </a:pPr>
                <a:r>
                  <a:rPr lang="en-US" altLang="ar-EG" sz="2000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ar-EG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ar-EG" sz="2000" dirty="0"/>
                  <a:t>, </a:t>
                </a:r>
                <a:r>
                  <a:rPr lang="en-US" altLang="ar-EG" sz="2000" dirty="0">
                    <a:latin typeface="Lucida Sans Unicode" panose="020B0602030504020204" pitchFamily="34" charset="0"/>
                  </a:rPr>
                  <a:t>1</a:t>
                </a:r>
                <a:r>
                  <a:rPr lang="en-US" altLang="ar-EG" sz="2000" dirty="0"/>
                  <a:t>) 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ar-EG" sz="2000" dirty="0">
                        <a:latin typeface="Lucida Sans Unicode" panose="020B0602030504020204" pitchFamily="34" charset="0"/>
                      </a:rPr>
                      <m:t>δ</m:t>
                    </m:r>
                    <m:r>
                      <m:rPr>
                        <m:nor/>
                      </m:rPr>
                      <a:rPr lang="en-US" altLang="ar-EG" sz="2000" dirty="0"/>
                      <m:t>(</m:t>
                    </m:r>
                    <m:r>
                      <m:rPr>
                        <m:nor/>
                      </m:rPr>
                      <a:rPr lang="en-US" altLang="ar-EG" sz="2000" dirty="0">
                        <a:latin typeface="Lucida Sans Unicode" panose="020B0602030504020204" pitchFamily="34" charset="0"/>
                      </a:rPr>
                      <m:t>δ</m:t>
                    </m:r>
                    <m:r>
                      <m:rPr>
                        <m:nor/>
                      </m:rPr>
                      <a:rPr lang="en-US" altLang="ar-EG" sz="2000" dirty="0"/>
                      <m:t>(</m:t>
                    </m:r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ar-EG" sz="2000" dirty="0"/>
                      <m:t>, </m:t>
                    </m:r>
                    <m:r>
                      <m:rPr>
                        <m:nor/>
                      </m:rPr>
                      <a:rPr lang="en-US" altLang="ar-EG" sz="2000" dirty="0">
                        <a:latin typeface="Lucida Sans Unicode" panose="020B0602030504020204" pitchFamily="34" charset="0"/>
                      </a:rPr>
                      <m:t>ε</m:t>
                    </m:r>
                    <m:r>
                      <m:rPr>
                        <m:nor/>
                      </m:rPr>
                      <a:rPr lang="en-US" altLang="ar-EG" sz="2000" dirty="0"/>
                      <m:t>), </m:t>
                    </m:r>
                    <m:r>
                      <m:rPr>
                        <m:nor/>
                      </m:rPr>
                      <a:rPr lang="en-US" altLang="ar-EG" sz="2000" dirty="0">
                        <a:latin typeface="Lucida Sans Unicode" panose="020B0602030504020204" pitchFamily="34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ar-EG" sz="2000" dirty="0"/>
                      <m:t>)</m:t>
                    </m:r>
                  </m:oMath>
                </a14:m>
                <a:r>
                  <a:rPr lang="en-US" sz="2000" dirty="0"/>
                  <a:t>  = </a:t>
                </a:r>
                <a:r>
                  <a:rPr lang="en-US" altLang="ar-EG" sz="2000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ar-EG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ar-EG" sz="2000" dirty="0"/>
                  <a:t>, </a:t>
                </a:r>
                <a:r>
                  <a:rPr lang="en-US" altLang="ar-EG" sz="2000" dirty="0">
                    <a:latin typeface="Lucida Sans Unicode" panose="020B0602030504020204" pitchFamily="34" charset="0"/>
                  </a:rPr>
                  <a:t>1</a:t>
                </a:r>
                <a:r>
                  <a:rPr lang="en-US" altLang="ar-EG" sz="2000" dirty="0"/>
                  <a:t>)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algn="l" rtl="0">
                  <a:lnSpc>
                    <a:spcPct val="150000"/>
                  </a:lnSpc>
                </a:pPr>
                <a:r>
                  <a:rPr lang="en-US" altLang="ar-EG" sz="2000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ar-EG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ar-EG" sz="2000" dirty="0"/>
                  <a:t>, </a:t>
                </a:r>
                <a:r>
                  <a:rPr lang="en-US" altLang="ar-EG" sz="2000" dirty="0">
                    <a:latin typeface="Lucida Sans Unicode" panose="020B0602030504020204" pitchFamily="34" charset="0"/>
                  </a:rPr>
                  <a:t>11</a:t>
                </a:r>
                <a:r>
                  <a:rPr lang="en-US" altLang="ar-EG" sz="2000" dirty="0"/>
                  <a:t>) 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ar-EG" sz="2000" dirty="0">
                        <a:latin typeface="Lucida Sans Unicode" panose="020B0602030504020204" pitchFamily="34" charset="0"/>
                      </a:rPr>
                      <m:t>δ</m:t>
                    </m:r>
                    <m:r>
                      <m:rPr>
                        <m:nor/>
                      </m:rPr>
                      <a:rPr lang="en-US" altLang="ar-EG" sz="2000" dirty="0"/>
                      <m:t>(</m:t>
                    </m:r>
                    <m:r>
                      <m:rPr>
                        <m:nor/>
                      </m:rPr>
                      <a:rPr lang="en-US" altLang="ar-EG" sz="2000" dirty="0">
                        <a:latin typeface="Lucida Sans Unicode" panose="020B0602030504020204" pitchFamily="34" charset="0"/>
                      </a:rPr>
                      <m:t>δ</m:t>
                    </m:r>
                    <m:r>
                      <m:rPr>
                        <m:nor/>
                      </m:rPr>
                      <a:rPr lang="en-US" altLang="ar-EG" sz="2000" dirty="0"/>
                      <m:t>(</m:t>
                    </m:r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ar-EG" sz="2000" dirty="0"/>
                      <m:t>, </m:t>
                    </m:r>
                    <m:r>
                      <m:rPr>
                        <m:nor/>
                      </m:rPr>
                      <a:rPr lang="en-US" altLang="ar-EG" sz="2000" b="0" i="0" dirty="0" smtClean="0"/>
                      <m:t>1</m:t>
                    </m:r>
                    <m:r>
                      <m:rPr>
                        <m:nor/>
                      </m:rPr>
                      <a:rPr lang="en-US" altLang="ar-EG" sz="2000" dirty="0"/>
                      <m:t>), </m:t>
                    </m:r>
                    <m:r>
                      <m:rPr>
                        <m:nor/>
                      </m:rPr>
                      <a:rPr lang="en-US" altLang="ar-EG" sz="2000" dirty="0">
                        <a:latin typeface="Lucida Sans Unicode" panose="020B0602030504020204" pitchFamily="34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ar-EG" sz="2000" dirty="0"/>
                      <m:t>)</m:t>
                    </m:r>
                  </m:oMath>
                </a14:m>
                <a:r>
                  <a:rPr lang="en-US" sz="2000" dirty="0"/>
                  <a:t>  = </a:t>
                </a:r>
                <a:r>
                  <a:rPr lang="en-US" altLang="ar-EG" sz="2000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ar-EG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ar-EG" sz="2000" dirty="0"/>
                  <a:t>, </a:t>
                </a:r>
                <a:r>
                  <a:rPr lang="en-US" altLang="ar-EG" sz="2000" dirty="0">
                    <a:latin typeface="Lucida Sans Unicode" panose="020B0602030504020204" pitchFamily="34" charset="0"/>
                  </a:rPr>
                  <a:t>1</a:t>
                </a:r>
                <a:r>
                  <a:rPr lang="en-US" altLang="ar-EG" sz="2000" dirty="0"/>
                  <a:t>)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algn="l" rtl="0">
                  <a:lnSpc>
                    <a:spcPct val="150000"/>
                  </a:lnSpc>
                </a:pPr>
                <a:r>
                  <a:rPr lang="en-US" altLang="ar-EG" sz="2000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ar-EG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ar-EG" sz="2000" dirty="0"/>
                  <a:t>, </a:t>
                </a:r>
                <a:r>
                  <a:rPr lang="en-US" altLang="ar-EG" sz="2000" dirty="0">
                    <a:latin typeface="Lucida Sans Unicode" panose="020B0602030504020204" pitchFamily="34" charset="0"/>
                  </a:rPr>
                  <a:t>110</a:t>
                </a:r>
                <a:r>
                  <a:rPr lang="en-US" altLang="ar-EG" sz="2000" dirty="0"/>
                  <a:t>) 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ar-EG" sz="2000" dirty="0">
                        <a:latin typeface="Lucida Sans Unicode" panose="020B0602030504020204" pitchFamily="34" charset="0"/>
                      </a:rPr>
                      <m:t>δ</m:t>
                    </m:r>
                    <m:r>
                      <m:rPr>
                        <m:nor/>
                      </m:rPr>
                      <a:rPr lang="en-US" altLang="ar-EG" sz="2000" dirty="0"/>
                      <m:t>(</m:t>
                    </m:r>
                    <m:r>
                      <m:rPr>
                        <m:nor/>
                      </m:rPr>
                      <a:rPr lang="en-US" altLang="ar-EG" sz="2000" dirty="0">
                        <a:latin typeface="Lucida Sans Unicode" panose="020B0602030504020204" pitchFamily="34" charset="0"/>
                      </a:rPr>
                      <m:t>δ</m:t>
                    </m:r>
                    <m:r>
                      <m:rPr>
                        <m:nor/>
                      </m:rPr>
                      <a:rPr lang="en-US" altLang="ar-EG" sz="2000" dirty="0"/>
                      <m:t>(</m:t>
                    </m:r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ar-EG" sz="2000" dirty="0"/>
                      <m:t>, </m:t>
                    </m:r>
                    <m:r>
                      <m:rPr>
                        <m:nor/>
                      </m:rPr>
                      <a:rPr lang="en-US" altLang="ar-EG" sz="2000" dirty="0"/>
                      <m:t>11</m:t>
                    </m:r>
                    <m:r>
                      <m:rPr>
                        <m:nor/>
                      </m:rPr>
                      <a:rPr lang="en-US" altLang="ar-EG" sz="2000" dirty="0"/>
                      <m:t>)</m:t>
                    </m:r>
                    <m:r>
                      <m:rPr>
                        <m:nor/>
                      </m:rPr>
                      <a:rPr lang="en-US" altLang="ar-EG" sz="2000" dirty="0"/>
                      <m:t>, </m:t>
                    </m:r>
                    <m:r>
                      <m:rPr>
                        <m:nor/>
                      </m:rPr>
                      <a:rPr lang="en-US" altLang="ar-EG" sz="2000" b="0" i="0" dirty="0" smtClean="0"/>
                      <m:t>0</m:t>
                    </m:r>
                    <m:r>
                      <m:rPr>
                        <m:nor/>
                      </m:rPr>
                      <a:rPr lang="en-US" altLang="ar-EG" sz="2000" dirty="0"/>
                      <m:t>)</m:t>
                    </m:r>
                  </m:oMath>
                </a14:m>
                <a:r>
                  <a:rPr lang="en-US" sz="2000" dirty="0"/>
                  <a:t>  = </a:t>
                </a:r>
                <a:r>
                  <a:rPr lang="en-US" altLang="ar-EG" sz="2000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ar-EG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ar-EG" sz="2000" dirty="0"/>
                  <a:t>, </a:t>
                </a:r>
                <a:r>
                  <a:rPr lang="en-US" altLang="ar-EG" sz="2000" dirty="0">
                    <a:latin typeface="Lucida Sans Unicode" panose="020B0602030504020204" pitchFamily="34" charset="0"/>
                  </a:rPr>
                  <a:t>0</a:t>
                </a:r>
                <a:r>
                  <a:rPr lang="en-US" altLang="ar-EG" sz="2000" dirty="0"/>
                  <a:t>)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algn="l" rtl="0">
                  <a:lnSpc>
                    <a:spcPct val="150000"/>
                  </a:lnSpc>
                </a:pPr>
                <a:r>
                  <a:rPr lang="en-US" altLang="ar-EG" sz="2000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ar-EG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ar-EG" sz="2000" dirty="0"/>
                  <a:t>, </a:t>
                </a:r>
                <a:r>
                  <a:rPr lang="en-US" altLang="ar-EG" sz="2000" dirty="0">
                    <a:latin typeface="Lucida Sans Unicode" panose="020B0602030504020204" pitchFamily="34" charset="0"/>
                  </a:rPr>
                  <a:t>1101</a:t>
                </a:r>
                <a:r>
                  <a:rPr lang="en-US" altLang="ar-EG" sz="2000" dirty="0"/>
                  <a:t>) 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ar-EG" sz="2000" dirty="0">
                        <a:latin typeface="Lucida Sans Unicode" panose="020B0602030504020204" pitchFamily="34" charset="0"/>
                      </a:rPr>
                      <m:t>δ</m:t>
                    </m:r>
                    <m:r>
                      <m:rPr>
                        <m:nor/>
                      </m:rPr>
                      <a:rPr lang="en-US" altLang="ar-EG" sz="2000" dirty="0"/>
                      <m:t>(</m:t>
                    </m:r>
                    <m:r>
                      <m:rPr>
                        <m:nor/>
                      </m:rPr>
                      <a:rPr lang="en-US" altLang="ar-EG" sz="2000" dirty="0">
                        <a:latin typeface="Lucida Sans Unicode" panose="020B0602030504020204" pitchFamily="34" charset="0"/>
                      </a:rPr>
                      <m:t>δ</m:t>
                    </m:r>
                    <m:r>
                      <m:rPr>
                        <m:nor/>
                      </m:rPr>
                      <a:rPr lang="en-US" altLang="ar-EG" sz="2000" dirty="0"/>
                      <m:t>(</m:t>
                    </m:r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ar-EG" sz="2000" dirty="0"/>
                      <m:t>, </m:t>
                    </m:r>
                    <m:r>
                      <m:rPr>
                        <m:nor/>
                      </m:rPr>
                      <a:rPr lang="en-US" altLang="ar-EG" sz="2000" dirty="0"/>
                      <m:t>110</m:t>
                    </m:r>
                    <m:r>
                      <m:rPr>
                        <m:nor/>
                      </m:rPr>
                      <a:rPr lang="en-US" altLang="ar-EG" sz="2000" dirty="0"/>
                      <m:t>)</m:t>
                    </m:r>
                    <m:r>
                      <m:rPr>
                        <m:nor/>
                      </m:rPr>
                      <a:rPr lang="en-US" altLang="ar-EG" sz="2000" dirty="0"/>
                      <m:t>, </m:t>
                    </m:r>
                    <m:r>
                      <m:rPr>
                        <m:nor/>
                      </m:rPr>
                      <a:rPr lang="en-US" altLang="ar-EG" sz="2000" b="0" i="0" dirty="0" smtClean="0"/>
                      <m:t>1</m:t>
                    </m:r>
                    <m:r>
                      <m:rPr>
                        <m:nor/>
                      </m:rPr>
                      <a:rPr lang="en-US" altLang="ar-EG" sz="2000" dirty="0"/>
                      <m:t>)</m:t>
                    </m:r>
                  </m:oMath>
                </a14:m>
                <a:r>
                  <a:rPr lang="en-US" sz="2000" dirty="0"/>
                  <a:t>  = </a:t>
                </a:r>
                <a:r>
                  <a:rPr lang="en-US" altLang="ar-EG" sz="2000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ar-EG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ar-EG" sz="2000" dirty="0"/>
                  <a:t>, </a:t>
                </a:r>
                <a:r>
                  <a:rPr lang="en-US" altLang="ar-EG" sz="2000" dirty="0">
                    <a:latin typeface="Lucida Sans Unicode" panose="020B0602030504020204" pitchFamily="34" charset="0"/>
                  </a:rPr>
                  <a:t>1</a:t>
                </a:r>
                <a:r>
                  <a:rPr lang="en-US" altLang="ar-EG" sz="2000" dirty="0"/>
                  <a:t>)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algn="l" rtl="0">
                  <a:lnSpc>
                    <a:spcPct val="150000"/>
                  </a:lnSpc>
                </a:pPr>
                <a:r>
                  <a:rPr lang="en-US" altLang="ar-EG" sz="2000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ar-EG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ar-EG" sz="2000" dirty="0"/>
                  <a:t>, </a:t>
                </a:r>
                <a:r>
                  <a:rPr lang="en-US" altLang="ar-EG" sz="2000" dirty="0">
                    <a:latin typeface="Lucida Sans Unicode" panose="020B0602030504020204" pitchFamily="34" charset="0"/>
                  </a:rPr>
                  <a:t>11010</a:t>
                </a:r>
                <a:r>
                  <a:rPr lang="en-US" altLang="ar-EG" sz="2000" dirty="0"/>
                  <a:t>) 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ar-EG" sz="2000" dirty="0">
                        <a:latin typeface="Lucida Sans Unicode" panose="020B0602030504020204" pitchFamily="34" charset="0"/>
                      </a:rPr>
                      <m:t>δ</m:t>
                    </m:r>
                    <m:r>
                      <m:rPr>
                        <m:nor/>
                      </m:rPr>
                      <a:rPr lang="en-US" altLang="ar-EG" sz="2000" dirty="0"/>
                      <m:t>(</m:t>
                    </m:r>
                    <m:r>
                      <m:rPr>
                        <m:nor/>
                      </m:rPr>
                      <a:rPr lang="en-US" altLang="ar-EG" sz="2000" dirty="0">
                        <a:latin typeface="Lucida Sans Unicode" panose="020B0602030504020204" pitchFamily="34" charset="0"/>
                      </a:rPr>
                      <m:t>δ</m:t>
                    </m:r>
                    <m:r>
                      <m:rPr>
                        <m:nor/>
                      </m:rPr>
                      <a:rPr lang="en-US" altLang="ar-EG" sz="2000" dirty="0"/>
                      <m:t>(</m:t>
                    </m:r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ar-EG" sz="2000" dirty="0"/>
                      <m:t>, </m:t>
                    </m:r>
                    <m:r>
                      <m:rPr>
                        <m:nor/>
                      </m:rPr>
                      <a:rPr lang="en-US" altLang="ar-EG" sz="2000" dirty="0"/>
                      <m:t>1101</m:t>
                    </m:r>
                    <m:r>
                      <m:rPr>
                        <m:nor/>
                      </m:rPr>
                      <a:rPr lang="en-US" altLang="ar-EG" sz="2000" dirty="0"/>
                      <m:t>)</m:t>
                    </m:r>
                    <m:r>
                      <m:rPr>
                        <m:nor/>
                      </m:rPr>
                      <a:rPr lang="en-US" altLang="ar-EG" sz="2000" dirty="0"/>
                      <m:t>, </m:t>
                    </m:r>
                    <m:r>
                      <m:rPr>
                        <m:nor/>
                      </m:rPr>
                      <a:rPr lang="en-US" altLang="ar-EG" sz="2000" b="0" i="0" dirty="0" smtClean="0"/>
                      <m:t>0</m:t>
                    </m:r>
                    <m:r>
                      <m:rPr>
                        <m:nor/>
                      </m:rPr>
                      <a:rPr lang="en-US" altLang="ar-EG" sz="2000" dirty="0"/>
                      <m:t>)</m:t>
                    </m:r>
                  </m:oMath>
                </a14:m>
                <a:r>
                  <a:rPr lang="en-US" sz="2000" dirty="0"/>
                  <a:t>  = </a:t>
                </a:r>
                <a:r>
                  <a:rPr lang="en-US" altLang="ar-EG" sz="2000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ar-EG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ar-EG" sz="2000" dirty="0"/>
                  <a:t>, 0)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algn="l" rtl="0">
                  <a:lnSpc>
                    <a:spcPct val="150000"/>
                  </a:lnSpc>
                </a:pPr>
                <a:r>
                  <a:rPr lang="en-US" altLang="ar-EG" sz="2000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ar-EG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ar-EG" sz="2000" dirty="0"/>
                  <a:t>, </a:t>
                </a:r>
                <a:r>
                  <a:rPr lang="en-US" altLang="ar-EG" sz="2000" dirty="0">
                    <a:latin typeface="Lucida Sans Unicode" panose="020B0602030504020204" pitchFamily="34" charset="0"/>
                  </a:rPr>
                  <a:t>110101</a:t>
                </a:r>
                <a:r>
                  <a:rPr lang="en-US" altLang="ar-EG" sz="2000" dirty="0"/>
                  <a:t>) 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ar-EG" sz="2000" dirty="0">
                        <a:latin typeface="Lucida Sans Unicode" panose="020B0602030504020204" pitchFamily="34" charset="0"/>
                      </a:rPr>
                      <m:t>δ</m:t>
                    </m:r>
                    <m:r>
                      <m:rPr>
                        <m:nor/>
                      </m:rPr>
                      <a:rPr lang="en-US" altLang="ar-EG" sz="2000" dirty="0"/>
                      <m:t>(</m:t>
                    </m:r>
                    <m:r>
                      <m:rPr>
                        <m:nor/>
                      </m:rPr>
                      <a:rPr lang="en-US" altLang="ar-EG" sz="2000" dirty="0">
                        <a:latin typeface="Lucida Sans Unicode" panose="020B0602030504020204" pitchFamily="34" charset="0"/>
                      </a:rPr>
                      <m:t>δ</m:t>
                    </m:r>
                    <m:r>
                      <m:rPr>
                        <m:nor/>
                      </m:rPr>
                      <a:rPr lang="en-US" altLang="ar-EG" sz="2000" dirty="0"/>
                      <m:t>(</m:t>
                    </m:r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ar-EG" sz="2000" dirty="0"/>
                      <m:t>, </m:t>
                    </m:r>
                    <m:r>
                      <m:rPr>
                        <m:nor/>
                      </m:rPr>
                      <a:rPr lang="en-US" altLang="ar-EG" sz="2000" dirty="0"/>
                      <m:t>11010</m:t>
                    </m:r>
                    <m:r>
                      <m:rPr>
                        <m:nor/>
                      </m:rPr>
                      <a:rPr lang="en-US" altLang="ar-EG" sz="2000" dirty="0"/>
                      <m:t>)</m:t>
                    </m:r>
                    <m:r>
                      <m:rPr>
                        <m:nor/>
                      </m:rPr>
                      <a:rPr lang="en-US" altLang="ar-EG" sz="2000" dirty="0"/>
                      <m:t>, </m:t>
                    </m:r>
                    <m:r>
                      <m:rPr>
                        <m:nor/>
                      </m:rPr>
                      <a:rPr lang="en-US" altLang="ar-EG" sz="2000" b="0" i="0" dirty="0" smtClean="0"/>
                      <m:t>1</m:t>
                    </m:r>
                    <m:r>
                      <m:rPr>
                        <m:nor/>
                      </m:rPr>
                      <a:rPr lang="en-US" altLang="ar-EG" sz="2000" dirty="0"/>
                      <m:t>)</m:t>
                    </m:r>
                  </m:oMath>
                </a14:m>
                <a:r>
                  <a:rPr lang="en-US" sz="2000" dirty="0"/>
                  <a:t>  = </a:t>
                </a:r>
                <a:r>
                  <a:rPr lang="en-US" altLang="ar-EG" sz="2000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ar-EG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ar-EG" sz="2000" dirty="0"/>
                  <a:t>, 1)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ar-E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ar-EG" sz="2000" dirty="0"/>
                          <m:t>q</m:t>
                        </m:r>
                      </m:e>
                      <m:sub>
                        <m:r>
                          <a:rPr lang="en-US" altLang="ar-EG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ar-EG" sz="2000" dirty="0"/>
              </a:p>
            </p:txBody>
          </p:sp>
        </mc:Choice>
        <mc:Fallback xmlns="">
          <p:sp>
            <p:nvSpPr>
              <p:cNvPr id="43" name="Content Placeholder 1">
                <a:extLst>
                  <a:ext uri="{FF2B5EF4-FFF2-40B4-BE49-F238E27FC236}">
                    <a16:creationId xmlns:a16="http://schemas.microsoft.com/office/drawing/2014/main" id="{F6E468D1-3E79-4C6F-94AA-BBD56730A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52596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38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BEA120-1F3A-4337-92AB-186943507B1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rgbClr val="006600"/>
                </a:solidFill>
              </a:rPr>
              <a:t>Non-deterministic</a:t>
            </a:r>
            <a:r>
              <a:rPr lang="en-US" dirty="0"/>
              <a:t> Finite Automata (NFA)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15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006600"/>
                </a:solidFill>
              </a:rPr>
              <a:t>Non-deterministic Finite Automaton (NFA) </a:t>
            </a:r>
          </a:p>
          <a:p>
            <a:pPr lvl="2" algn="l" rtl="0" eaLnBrk="1" hangingPunct="1">
              <a:lnSpc>
                <a:spcPct val="150000"/>
              </a:lnSpc>
            </a:pPr>
            <a:r>
              <a:rPr lang="en-US" dirty="0"/>
              <a:t>Implying that the machine can exist in more than one state at the same time</a:t>
            </a:r>
          </a:p>
          <a:p>
            <a:pPr lvl="2" algn="l" rtl="0" eaLnBrk="1" hangingPunct="1">
              <a:lnSpc>
                <a:spcPct val="150000"/>
              </a:lnSpc>
            </a:pPr>
            <a:r>
              <a:rPr lang="en-US" dirty="0"/>
              <a:t>Transitions could be non-deterministic	</a:t>
            </a:r>
          </a:p>
          <a:p>
            <a:pPr lvl="1" eaLnBrk="1" hangingPunct="1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96103" y="4081491"/>
            <a:ext cx="7351794" cy="1295181"/>
            <a:chOff x="914400" y="4572219"/>
            <a:chExt cx="7351794" cy="1295181"/>
          </a:xfrm>
        </p:grpSpPr>
        <p:sp>
          <p:nvSpPr>
            <p:cNvPr id="15365" name="Oval 7"/>
            <p:cNvSpPr>
              <a:spLocks noChangeArrowheads="1"/>
            </p:cNvSpPr>
            <p:nvPr/>
          </p:nvSpPr>
          <p:spPr bwMode="auto">
            <a:xfrm>
              <a:off x="1524000" y="4837331"/>
              <a:ext cx="457200" cy="457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q</a:t>
              </a:r>
              <a:r>
                <a:rPr lang="en-US" baseline="-25000" dirty="0"/>
                <a:t>i</a:t>
              </a:r>
            </a:p>
          </p:txBody>
        </p:sp>
        <p:sp>
          <p:nvSpPr>
            <p:cNvPr id="15366" name="Line 8"/>
            <p:cNvSpPr>
              <a:spLocks noChangeShapeType="1"/>
            </p:cNvSpPr>
            <p:nvPr/>
          </p:nvSpPr>
          <p:spPr bwMode="auto">
            <a:xfrm>
              <a:off x="914400" y="5065931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7" name="Line 10"/>
            <p:cNvSpPr>
              <a:spLocks noChangeShapeType="1"/>
            </p:cNvSpPr>
            <p:nvPr/>
          </p:nvSpPr>
          <p:spPr bwMode="auto">
            <a:xfrm flipV="1">
              <a:off x="1981200" y="4837331"/>
              <a:ext cx="990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8" name="Line 11"/>
            <p:cNvSpPr>
              <a:spLocks noChangeShapeType="1"/>
            </p:cNvSpPr>
            <p:nvPr/>
          </p:nvSpPr>
          <p:spPr bwMode="auto">
            <a:xfrm>
              <a:off x="1981200" y="5142131"/>
              <a:ext cx="990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Text Box 12"/>
            <p:cNvSpPr txBox="1">
              <a:spLocks noChangeArrowheads="1"/>
            </p:cNvSpPr>
            <p:nvPr/>
          </p:nvSpPr>
          <p:spPr bwMode="auto">
            <a:xfrm>
              <a:off x="2193925" y="4572219"/>
              <a:ext cx="354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70" name="Text Box 13"/>
            <p:cNvSpPr txBox="1">
              <a:spLocks noChangeArrowheads="1"/>
            </p:cNvSpPr>
            <p:nvPr/>
          </p:nvSpPr>
          <p:spPr bwMode="auto">
            <a:xfrm>
              <a:off x="2209800" y="5410200"/>
              <a:ext cx="354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71" name="Oval 14"/>
            <p:cNvSpPr>
              <a:spLocks noChangeArrowheads="1"/>
            </p:cNvSpPr>
            <p:nvPr/>
          </p:nvSpPr>
          <p:spPr bwMode="auto">
            <a:xfrm>
              <a:off x="2971800" y="4608731"/>
              <a:ext cx="457200" cy="457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err="1"/>
                <a:t>q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  <p:sp>
          <p:nvSpPr>
            <p:cNvPr id="15372" name="Oval 15"/>
            <p:cNvSpPr>
              <a:spLocks noChangeArrowheads="1"/>
            </p:cNvSpPr>
            <p:nvPr/>
          </p:nvSpPr>
          <p:spPr bwMode="auto">
            <a:xfrm>
              <a:off x="2971800" y="5370731"/>
              <a:ext cx="457200" cy="457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k</a:t>
              </a:r>
            </a:p>
          </p:txBody>
        </p:sp>
        <p:sp>
          <p:nvSpPr>
            <p:cNvPr id="15373" name="Text Box 16"/>
            <p:cNvSpPr txBox="1">
              <a:spLocks noChangeArrowheads="1"/>
            </p:cNvSpPr>
            <p:nvPr/>
          </p:nvSpPr>
          <p:spPr bwMode="auto">
            <a:xfrm>
              <a:off x="3032125" y="4953219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15374" name="Text Box 17"/>
            <p:cNvSpPr txBox="1">
              <a:spLocks noChangeArrowheads="1"/>
            </p:cNvSpPr>
            <p:nvPr/>
          </p:nvSpPr>
          <p:spPr bwMode="auto">
            <a:xfrm>
              <a:off x="4022725" y="5029419"/>
              <a:ext cx="4243469" cy="646331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>
                <a:buFontTx/>
                <a:buChar char="•"/>
              </a:pPr>
              <a:r>
                <a:rPr lang="en-US" sz="1800" dirty="0"/>
                <a:t> Each transition function therefore </a:t>
              </a:r>
              <a:br>
                <a:rPr lang="en-US" sz="1800" dirty="0"/>
              </a:br>
              <a:r>
                <a:rPr lang="en-US" sz="1800" dirty="0"/>
                <a:t>maps to a </a:t>
              </a:r>
              <a:r>
                <a:rPr lang="en-US" sz="1800" u="sng" dirty="0"/>
                <a:t>set</a:t>
              </a:r>
              <a:r>
                <a:rPr lang="en-US" sz="1800" dirty="0"/>
                <a:t> of states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740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9DE729-44B7-4856-9348-18F9ADFCEA9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solidFill>
                  <a:srgbClr val="006600"/>
                </a:solidFill>
              </a:rPr>
              <a:t>Non-deterministic</a:t>
            </a:r>
            <a:r>
              <a:rPr lang="en-US"/>
              <a:t> Finite Automata (</a:t>
            </a:r>
            <a:r>
              <a:rPr lang="en-US">
                <a:solidFill>
                  <a:srgbClr val="006600"/>
                </a:solidFill>
              </a:rPr>
              <a:t>NFA</a:t>
            </a:r>
            <a:r>
              <a:rPr lang="en-US"/>
              <a:t>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 fontScale="85000" lnSpcReduction="20000"/>
          </a:bodyPr>
          <a:lstStyle/>
          <a:p>
            <a:pPr algn="l" rtl="0" eaLnBrk="1" hangingPunct="1">
              <a:lnSpc>
                <a:spcPct val="15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006600"/>
                </a:solidFill>
              </a:rPr>
              <a:t>Non-deterministic </a:t>
            </a:r>
            <a:r>
              <a:rPr lang="en-US" sz="2800" dirty="0">
                <a:solidFill>
                  <a:schemeClr val="tx2"/>
                </a:solidFill>
              </a:rPr>
              <a:t>Finite Automaton (</a:t>
            </a:r>
            <a:r>
              <a:rPr lang="en-US" sz="2800" dirty="0">
                <a:solidFill>
                  <a:srgbClr val="006600"/>
                </a:solidFill>
              </a:rPr>
              <a:t>NFA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  <a:r>
              <a:rPr lang="en-US" sz="2800" dirty="0"/>
              <a:t> consists of: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sz="2400" dirty="0"/>
              <a:t>Q ==&gt; a finite set of states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sz="2400" dirty="0"/>
              <a:t>∑ ==&gt; a finite set of input symbols (alphabet)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sz="2400" dirty="0"/>
              <a:t>q</a:t>
            </a:r>
            <a:r>
              <a:rPr lang="en-US" sz="2400" baseline="-25000" dirty="0"/>
              <a:t>0</a:t>
            </a:r>
            <a:r>
              <a:rPr lang="en-US" sz="2400" dirty="0"/>
              <a:t> ==&gt; a start state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sz="2400" dirty="0"/>
              <a:t>F ==&gt; set of accepting states 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l-GR" sz="24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/>
              <a:t>==&gt; a transition function, which is a mapping between   Q x ∑ ==&gt; </a:t>
            </a:r>
            <a:r>
              <a:rPr lang="en-US" sz="2400" dirty="0">
                <a:solidFill>
                  <a:schemeClr val="hlink"/>
                </a:solidFill>
              </a:rPr>
              <a:t>subset of</a:t>
            </a:r>
            <a:r>
              <a:rPr lang="en-US" sz="2400" dirty="0"/>
              <a:t> Q</a:t>
            </a:r>
          </a:p>
          <a:p>
            <a:pPr algn="l" rtl="0" eaLnBrk="1" hangingPunct="1">
              <a:lnSpc>
                <a:spcPct val="150000"/>
              </a:lnSpc>
            </a:pPr>
            <a:r>
              <a:rPr lang="en-US" sz="2800" dirty="0"/>
              <a:t>An NFA is also defined by the 5-tuple: 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</a:rPr>
              <a:t>{Q, ∑ , q</a:t>
            </a:r>
            <a:r>
              <a:rPr lang="en-US" sz="2400" baseline="-25000" dirty="0">
                <a:solidFill>
                  <a:schemeClr val="tx2"/>
                </a:solidFill>
              </a:rPr>
              <a:t>0</a:t>
            </a:r>
            <a:r>
              <a:rPr lang="en-US" sz="2400" dirty="0">
                <a:solidFill>
                  <a:schemeClr val="tx2"/>
                </a:solidFill>
              </a:rPr>
              <a:t>,F, </a:t>
            </a:r>
            <a:r>
              <a:rPr lang="el-GR" sz="2400" dirty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>
                <a:solidFill>
                  <a:schemeClr val="tx2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1310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23945-F6B1-46ED-BCA2-D82F21F76E7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dirty="0"/>
              <a:t>How to use an NFA?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 fontScale="92500" lnSpcReduction="10000"/>
          </a:bodyPr>
          <a:lstStyle/>
          <a:p>
            <a:pPr algn="l" rtl="0" eaLnBrk="1" hangingPunct="1">
              <a:lnSpc>
                <a:spcPct val="150000"/>
              </a:lnSpc>
            </a:pPr>
            <a:r>
              <a:rPr lang="en-US" sz="2400" u="sng" dirty="0"/>
              <a:t>Input:</a:t>
            </a:r>
            <a:r>
              <a:rPr lang="en-US" sz="2400" dirty="0"/>
              <a:t> a word w in ∑*</a:t>
            </a:r>
          </a:p>
          <a:p>
            <a:pPr algn="l" rtl="0" eaLnBrk="1" hangingPunct="1">
              <a:lnSpc>
                <a:spcPct val="150000"/>
              </a:lnSpc>
            </a:pPr>
            <a:r>
              <a:rPr lang="en-US" sz="2400" u="sng" dirty="0"/>
              <a:t>Question:</a:t>
            </a:r>
            <a:r>
              <a:rPr lang="en-US" sz="2400" dirty="0"/>
              <a:t> Is w acceptable by the NFA?</a:t>
            </a:r>
          </a:p>
          <a:p>
            <a:pPr algn="l" rtl="0" eaLnBrk="1" hangingPunct="1">
              <a:lnSpc>
                <a:spcPct val="150000"/>
              </a:lnSpc>
            </a:pPr>
            <a:r>
              <a:rPr lang="en-US" sz="2400" u="sng" dirty="0"/>
              <a:t>Steps:</a:t>
            </a:r>
            <a:endParaRPr lang="en-US" sz="2400" dirty="0"/>
          </a:p>
          <a:p>
            <a:pPr lvl="1" algn="l" rtl="0" eaLnBrk="1" hangingPunct="1">
              <a:lnSpc>
                <a:spcPct val="150000"/>
              </a:lnSpc>
            </a:pPr>
            <a:r>
              <a:rPr lang="en-US" sz="2000" dirty="0"/>
              <a:t>Start at the “start state” q</a:t>
            </a:r>
            <a:r>
              <a:rPr lang="en-US" sz="2000" baseline="-25000" dirty="0"/>
              <a:t>0</a:t>
            </a:r>
            <a:endParaRPr lang="en-US" sz="2000" dirty="0"/>
          </a:p>
          <a:p>
            <a:pPr lvl="1" algn="l" rtl="0" eaLnBrk="1" hangingPunct="1">
              <a:lnSpc>
                <a:spcPct val="150000"/>
              </a:lnSpc>
            </a:pPr>
            <a:r>
              <a:rPr lang="en-US" sz="2000" dirty="0"/>
              <a:t>For every input symbol in the sequence w do</a:t>
            </a:r>
          </a:p>
          <a:p>
            <a:pPr lvl="2" algn="l" rtl="0" eaLnBrk="1" hangingPunct="1">
              <a:lnSpc>
                <a:spcPct val="150000"/>
              </a:lnSpc>
            </a:pPr>
            <a:r>
              <a:rPr lang="en-US" sz="1800" dirty="0"/>
              <a:t>Determine </a:t>
            </a:r>
            <a:r>
              <a:rPr lang="en-US" sz="1800" dirty="0">
                <a:solidFill>
                  <a:srgbClr val="FF0000"/>
                </a:solidFill>
              </a:rPr>
              <a:t>all possible next states from all current states</a:t>
            </a:r>
            <a:r>
              <a:rPr lang="en-US" sz="1800" dirty="0"/>
              <a:t>, given the current input symbol in w and the transition function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sz="2000" dirty="0"/>
              <a:t>If after all symbols in w are consumed </a:t>
            </a:r>
            <a:r>
              <a:rPr lang="en-US" sz="2000" u="sng" dirty="0"/>
              <a:t>and</a:t>
            </a:r>
            <a:r>
              <a:rPr lang="en-US" sz="2000" dirty="0"/>
              <a:t> if at least </a:t>
            </a:r>
            <a:r>
              <a:rPr lang="en-US" sz="2000" dirty="0">
                <a:solidFill>
                  <a:srgbClr val="006600"/>
                </a:solidFill>
              </a:rPr>
              <a:t>one of</a:t>
            </a:r>
            <a:r>
              <a:rPr lang="en-US" sz="2000" dirty="0"/>
              <a:t> the current states is a final state then </a:t>
            </a:r>
            <a:r>
              <a:rPr lang="en-US" sz="2000" i="1" dirty="0"/>
              <a:t>accept w;</a:t>
            </a:r>
            <a:endParaRPr lang="en-US" sz="2000" dirty="0"/>
          </a:p>
          <a:p>
            <a:pPr lvl="1" algn="l" rtl="0" eaLnBrk="1" hangingPunct="1">
              <a:lnSpc>
                <a:spcPct val="150000"/>
              </a:lnSpc>
            </a:pPr>
            <a:r>
              <a:rPr lang="en-US" sz="2000" dirty="0"/>
              <a:t>Otherwise, </a:t>
            </a:r>
            <a:r>
              <a:rPr lang="en-US" sz="2000" i="1" dirty="0"/>
              <a:t>reject w.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303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7791</TotalTime>
  <Words>2204</Words>
  <Application>Microsoft Office PowerPoint</Application>
  <PresentationFormat>On-screen Show (4:3)</PresentationFormat>
  <Paragraphs>456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Cambria Math</vt:lpstr>
      <vt:lpstr>Lucida Grande</vt:lpstr>
      <vt:lpstr>Lucida Sans Unicode</vt:lpstr>
      <vt:lpstr>Verdana</vt:lpstr>
      <vt:lpstr>Wingdings</vt:lpstr>
      <vt:lpstr>Wingdings 2</vt:lpstr>
      <vt:lpstr>Wingdings 3</vt:lpstr>
      <vt:lpstr>Concourse</vt:lpstr>
      <vt:lpstr>Chapter 2</vt:lpstr>
      <vt:lpstr>Extended delta transitions (δ)</vt:lpstr>
      <vt:lpstr>Extension of transitions (δ) to Paths (δ)</vt:lpstr>
      <vt:lpstr>Example: Extended Delta</vt:lpstr>
      <vt:lpstr>Delta-hat</vt:lpstr>
      <vt:lpstr>Example: Extended Delta</vt:lpstr>
      <vt:lpstr>Non-deterministic Finite Automata (NFA)</vt:lpstr>
      <vt:lpstr>Non-deterministic Finite Automata (NFA)</vt:lpstr>
      <vt:lpstr>How to use an NFA?</vt:lpstr>
      <vt:lpstr>NFA for strings end in 01</vt:lpstr>
      <vt:lpstr>NFA for strings end in 01</vt:lpstr>
      <vt:lpstr>Non-deterministic Finite Automata (NFA)</vt:lpstr>
      <vt:lpstr>NFA for strings containing 01</vt:lpstr>
      <vt:lpstr>What is an “error state”?</vt:lpstr>
      <vt:lpstr>Extension of δ to NFA Paths</vt:lpstr>
      <vt:lpstr>Example: Extended Delta</vt:lpstr>
      <vt:lpstr>Language of an NFA</vt:lpstr>
      <vt:lpstr>Examples #1</vt:lpstr>
      <vt:lpstr>Examples #2</vt:lpstr>
      <vt:lpstr>Examples #3</vt:lpstr>
      <vt:lpstr>Examples #3 DFA</vt:lpstr>
      <vt:lpstr>Advantages &amp; Caveats for NFA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Theory course</dc:title>
  <dc:creator>mohd</dc:creator>
  <cp:lastModifiedBy>basem o. alijla</cp:lastModifiedBy>
  <cp:revision>324</cp:revision>
  <dcterms:created xsi:type="dcterms:W3CDTF">2015-02-28T08:06:15Z</dcterms:created>
  <dcterms:modified xsi:type="dcterms:W3CDTF">2021-03-14T17:02:36Z</dcterms:modified>
</cp:coreProperties>
</file>