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0" r:id="rId3"/>
    <p:sldId id="292" r:id="rId4"/>
    <p:sldId id="293" r:id="rId5"/>
    <p:sldId id="294" r:id="rId6"/>
    <p:sldId id="291" r:id="rId7"/>
    <p:sldId id="295" r:id="rId8"/>
    <p:sldId id="296" r:id="rId9"/>
    <p:sldId id="370" r:id="rId10"/>
    <p:sldId id="299" r:id="rId11"/>
    <p:sldId id="371" r:id="rId12"/>
    <p:sldId id="300" r:id="rId13"/>
    <p:sldId id="337" r:id="rId14"/>
    <p:sldId id="341" r:id="rId1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1512" y="60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06/08/1442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1-03-19T16:56:18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12270 13078 8 0,'0'56'5'0,"0"-9"7"16,17 8 13-16,-1 1 2 0,1 19-6 16,-1 8 1-16,1 10 14 15,-1 10 33-15,-16 8 6 0,17 10-26 16,-17 0-24-16,33-9-18 15,-33-1-47-15,0-18-73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06/08/1442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8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D0243A-3062-49E8-8E71-2F1116995AF4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C81E-CB0D-4FB9-9123-7BA3E78FB236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F1A-AC28-4400-9E34-C8C50B40BB56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6654-2011-433B-A03B-867DCE6BEF1A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10B1-AA36-421E-B3B8-93059B211DC7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766B-9900-46BC-B663-CF44F3DAFDEA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A38E-419C-4161-8BBB-DCA13620BAC8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726-8B95-4D83-8311-241F9B149C38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A146-72EB-43C2-8644-7D97DD7911B4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FCCCF6-C911-4CA2-94F1-B228CF332783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0B5A7-255E-4C72-B3FF-7CFB24B71F97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91CD3E-E305-4846-A236-E725A61BABC7}" type="datetime1">
              <a:rPr lang="ar-SA" smtClean="0"/>
              <a:pPr/>
              <a:t>06/08/1442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Computer theory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2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endParaRPr lang="en-US" b="1" dirty="0"/>
          </a:p>
          <a:p>
            <a:pPr algn="ctr" rtl="0"/>
            <a:r>
              <a:rPr lang="en-US" b="1" dirty="0"/>
              <a:t>Finite Automata</a:t>
            </a:r>
            <a:endParaRPr lang="ar-S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Example 2 : 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600" dirty="0">
                <a:latin typeface="Lucida Grande" pitchFamily="28" charset="0"/>
                <a:cs typeface="Tahoma" pitchFamily="28" charset="0"/>
              </a:rPr>
              <a:t>Convert to a DFA the following NFA</a:t>
            </a:r>
            <a:endParaRPr lang="el-GR" sz="2600" dirty="0">
              <a:latin typeface="Lucida Grande" pitchFamily="28" charset="0"/>
              <a:cs typeface="Tahoma" pitchFamily="28" charset="0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76994"/>
              </p:ext>
            </p:extLst>
          </p:nvPr>
        </p:nvGraphicFramePr>
        <p:xfrm>
          <a:off x="762000" y="2209800"/>
          <a:ext cx="2505428" cy="16764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{p , q}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{p}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*s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04800" y="2743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63B6E0-0768-4269-93AF-3E48B76F9381}"/>
              </a:ext>
            </a:extLst>
          </p:cNvPr>
          <p:cNvCxnSpPr/>
          <p:nvPr/>
        </p:nvCxnSpPr>
        <p:spPr>
          <a:xfrm>
            <a:off x="3486611" y="312420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1A8490-46A8-4600-8BCF-93454A590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93010"/>
              </p:ext>
            </p:extLst>
          </p:nvPr>
        </p:nvGraphicFramePr>
        <p:xfrm>
          <a:off x="3962400" y="2173888"/>
          <a:ext cx="3962399" cy="3719149"/>
        </p:xfrm>
        <a:graphic>
          <a:graphicData uri="http://schemas.openxmlformats.org/drawingml/2006/table">
            <a:tbl>
              <a:tblPr rtl="1" firstRow="1" firstCol="1" bandRow="1"/>
              <a:tblGrid>
                <a:gridCol w="1320640">
                  <a:extLst>
                    <a:ext uri="{9D8B030D-6E8A-4147-A177-3AD203B41FA5}">
                      <a16:colId xmlns:a16="http://schemas.microsoft.com/office/drawing/2014/main" val="2381063828"/>
                    </a:ext>
                  </a:extLst>
                </a:gridCol>
                <a:gridCol w="1320640">
                  <a:extLst>
                    <a:ext uri="{9D8B030D-6E8A-4147-A177-3AD203B41FA5}">
                      <a16:colId xmlns:a16="http://schemas.microsoft.com/office/drawing/2014/main" val="961722080"/>
                    </a:ext>
                  </a:extLst>
                </a:gridCol>
                <a:gridCol w="1321119">
                  <a:extLst>
                    <a:ext uri="{9D8B030D-6E8A-4147-A177-3AD203B41FA5}">
                      <a16:colId xmlns:a16="http://schemas.microsoft.com/office/drawing/2014/main" val="3288302366"/>
                    </a:ext>
                  </a:extLst>
                </a:gridCol>
              </a:tblGrid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525360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73249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2313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881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70278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96021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38712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6020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1748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923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CB3422-3BC5-4A37-B152-330F902C7F0D}"/>
              </a:ext>
            </a:extLst>
          </p:cNvPr>
          <p:cNvSpPr txBox="1"/>
          <p:nvPr/>
        </p:nvSpPr>
        <p:spPr>
          <a:xfrm>
            <a:off x="3953598" y="2530154"/>
            <a:ext cx="13241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BCC9-223D-49F9-BC28-02BE3E8273E1}"/>
              </a:ext>
            </a:extLst>
          </p:cNvPr>
          <p:cNvSpPr txBox="1"/>
          <p:nvPr/>
        </p:nvSpPr>
        <p:spPr>
          <a:xfrm>
            <a:off x="3956038" y="2881573"/>
            <a:ext cx="1353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05A02-EAED-4F7F-B3FF-6EDC5FB6ED38}"/>
              </a:ext>
            </a:extLst>
          </p:cNvPr>
          <p:cNvSpPr txBox="1"/>
          <p:nvPr/>
        </p:nvSpPr>
        <p:spPr>
          <a:xfrm>
            <a:off x="3992335" y="3272190"/>
            <a:ext cx="13192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DCC6B-3B6A-495E-AF68-61A9674EEB9C}"/>
              </a:ext>
            </a:extLst>
          </p:cNvPr>
          <p:cNvSpPr txBox="1"/>
          <p:nvPr/>
        </p:nvSpPr>
        <p:spPr>
          <a:xfrm>
            <a:off x="3962400" y="3632932"/>
            <a:ext cx="131534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0F40-7346-47BA-9581-08738BE02E42}"/>
              </a:ext>
            </a:extLst>
          </p:cNvPr>
          <p:cNvSpPr/>
          <p:nvPr/>
        </p:nvSpPr>
        <p:spPr>
          <a:xfrm>
            <a:off x="3962400" y="4033042"/>
            <a:ext cx="1303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p,r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C0046-E04D-4F1C-9B48-5BE0142D86DA}"/>
              </a:ext>
            </a:extLst>
          </p:cNvPr>
          <p:cNvSpPr txBox="1"/>
          <p:nvPr/>
        </p:nvSpPr>
        <p:spPr>
          <a:xfrm>
            <a:off x="3953598" y="4374968"/>
            <a:ext cx="13396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</a:t>
            </a:r>
            <a:r>
              <a:rPr lang="en-US" sz="2000" dirty="0" err="1">
                <a:latin typeface="Arial" charset="0"/>
              </a:rPr>
              <a:t>p,q,r,s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41A79-E5D4-4213-9977-38C867FB5AC8}"/>
              </a:ext>
            </a:extLst>
          </p:cNvPr>
          <p:cNvSpPr txBox="1"/>
          <p:nvPr/>
        </p:nvSpPr>
        <p:spPr>
          <a:xfrm>
            <a:off x="3928535" y="5121889"/>
            <a:ext cx="13009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*{p, r, s}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71CC3-FBC3-4A80-91E8-F25BCEB4898A}"/>
              </a:ext>
            </a:extLst>
          </p:cNvPr>
          <p:cNvSpPr txBox="1"/>
          <p:nvPr/>
        </p:nvSpPr>
        <p:spPr>
          <a:xfrm>
            <a:off x="3918611" y="4724400"/>
            <a:ext cx="134716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D3594-0B3B-444C-A582-B4B23F88EC13}"/>
              </a:ext>
            </a:extLst>
          </p:cNvPr>
          <p:cNvSpPr txBox="1"/>
          <p:nvPr/>
        </p:nvSpPr>
        <p:spPr>
          <a:xfrm>
            <a:off x="5211642" y="2538515"/>
            <a:ext cx="13670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0EBC4-1E2E-4D7D-BBE4-A32322804628}"/>
              </a:ext>
            </a:extLst>
          </p:cNvPr>
          <p:cNvSpPr txBox="1"/>
          <p:nvPr/>
        </p:nvSpPr>
        <p:spPr>
          <a:xfrm>
            <a:off x="6602335" y="2538515"/>
            <a:ext cx="13224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BD4AFC-BCA8-49C9-83F8-62C6A5F7177B}"/>
              </a:ext>
            </a:extLst>
          </p:cNvPr>
          <p:cNvSpPr/>
          <p:nvPr/>
        </p:nvSpPr>
        <p:spPr>
          <a:xfrm>
            <a:off x="5321158" y="2902858"/>
            <a:ext cx="1308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B4704-0C23-474B-A26F-5A05500FB059}"/>
              </a:ext>
            </a:extLst>
          </p:cNvPr>
          <p:cNvSpPr txBox="1"/>
          <p:nvPr/>
        </p:nvSpPr>
        <p:spPr>
          <a:xfrm>
            <a:off x="6571673" y="2886459"/>
            <a:ext cx="1353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F5CD3-21FB-4392-BD5F-81B32256F99A}"/>
              </a:ext>
            </a:extLst>
          </p:cNvPr>
          <p:cNvSpPr txBox="1"/>
          <p:nvPr/>
        </p:nvSpPr>
        <p:spPr>
          <a:xfrm>
            <a:off x="5309164" y="3255270"/>
            <a:ext cx="91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751CA-3991-4234-8190-411C1C04A835}"/>
              </a:ext>
            </a:extLst>
          </p:cNvPr>
          <p:cNvSpPr txBox="1"/>
          <p:nvPr/>
        </p:nvSpPr>
        <p:spPr>
          <a:xfrm>
            <a:off x="6602335" y="3238449"/>
            <a:ext cx="13224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p,r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D17B8-4A87-464A-AACF-97F0084E4501}"/>
              </a:ext>
            </a:extLst>
          </p:cNvPr>
          <p:cNvSpPr txBox="1"/>
          <p:nvPr/>
        </p:nvSpPr>
        <p:spPr>
          <a:xfrm>
            <a:off x="5282071" y="3653190"/>
            <a:ext cx="13473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p,q,r,s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A47BA-14C0-405A-862B-4D1421D89E8A}"/>
              </a:ext>
            </a:extLst>
          </p:cNvPr>
          <p:cNvSpPr txBox="1"/>
          <p:nvPr/>
        </p:nvSpPr>
        <p:spPr>
          <a:xfrm>
            <a:off x="6565572" y="3627071"/>
            <a:ext cx="13592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p,r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09CD9-70C5-476B-8C29-42209D0CCDE0}"/>
              </a:ext>
            </a:extLst>
          </p:cNvPr>
          <p:cNvSpPr/>
          <p:nvPr/>
        </p:nvSpPr>
        <p:spPr>
          <a:xfrm>
            <a:off x="5262621" y="4043580"/>
            <a:ext cx="136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5D3A9-81E6-445C-A544-3449715BA711}"/>
              </a:ext>
            </a:extLst>
          </p:cNvPr>
          <p:cNvSpPr txBox="1"/>
          <p:nvPr/>
        </p:nvSpPr>
        <p:spPr>
          <a:xfrm>
            <a:off x="6629400" y="4015391"/>
            <a:ext cx="12835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F2BE-D575-491B-A4CD-D19A0899DF1D}"/>
              </a:ext>
            </a:extLst>
          </p:cNvPr>
          <p:cNvSpPr/>
          <p:nvPr/>
        </p:nvSpPr>
        <p:spPr>
          <a:xfrm>
            <a:off x="5262621" y="4388370"/>
            <a:ext cx="130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r,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A5A0-5B2A-4193-AC01-F951A13191F0}"/>
              </a:ext>
            </a:extLst>
          </p:cNvPr>
          <p:cNvSpPr txBox="1"/>
          <p:nvPr/>
        </p:nvSpPr>
        <p:spPr>
          <a:xfrm>
            <a:off x="6620371" y="4383321"/>
            <a:ext cx="13107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{p, r, s}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5B4DD-2183-4529-B884-E69E13D88FF2}"/>
              </a:ext>
            </a:extLst>
          </p:cNvPr>
          <p:cNvSpPr txBox="1"/>
          <p:nvPr/>
        </p:nvSpPr>
        <p:spPr>
          <a:xfrm>
            <a:off x="5278791" y="5105400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9F2C9-93A6-4D48-9C01-983537D09597}"/>
              </a:ext>
            </a:extLst>
          </p:cNvPr>
          <p:cNvSpPr txBox="1"/>
          <p:nvPr/>
        </p:nvSpPr>
        <p:spPr>
          <a:xfrm>
            <a:off x="6565572" y="5131894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777F7-AC7A-4381-9C0E-60BE3CCE956A}"/>
              </a:ext>
            </a:extLst>
          </p:cNvPr>
          <p:cNvSpPr/>
          <p:nvPr/>
        </p:nvSpPr>
        <p:spPr>
          <a:xfrm>
            <a:off x="5282071" y="4774892"/>
            <a:ext cx="1308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r,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DCB256-F30F-41F3-95EF-561FF4FCC1E4}"/>
              </a:ext>
            </a:extLst>
          </p:cNvPr>
          <p:cNvSpPr txBox="1"/>
          <p:nvPr/>
        </p:nvSpPr>
        <p:spPr>
          <a:xfrm>
            <a:off x="6602335" y="4740068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{p, r, s}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F4899-B2E7-4561-8079-07C6E175CD1A}"/>
              </a:ext>
            </a:extLst>
          </p:cNvPr>
          <p:cNvSpPr txBox="1"/>
          <p:nvPr/>
        </p:nvSpPr>
        <p:spPr>
          <a:xfrm>
            <a:off x="3923446" y="5495659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*{p,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D90C3-1151-48BB-A005-34F1B1FFD725}"/>
              </a:ext>
            </a:extLst>
          </p:cNvPr>
          <p:cNvSpPr txBox="1"/>
          <p:nvPr/>
        </p:nvSpPr>
        <p:spPr>
          <a:xfrm>
            <a:off x="5299457" y="5493847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85DCDF-94DA-4E8C-A8C0-062A9D384C02}"/>
              </a:ext>
            </a:extLst>
          </p:cNvPr>
          <p:cNvSpPr txBox="1"/>
          <p:nvPr/>
        </p:nvSpPr>
        <p:spPr>
          <a:xfrm>
            <a:off x="6575496" y="5495659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s}</a:t>
            </a:r>
            <a:endParaRPr lang="en-US" sz="2000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Example 2 : 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600" dirty="0">
                <a:latin typeface="Lucida Grande" pitchFamily="28" charset="0"/>
                <a:cs typeface="Tahoma" pitchFamily="28" charset="0"/>
              </a:rPr>
              <a:t>Convert to a DFA the following NFA</a:t>
            </a:r>
            <a:endParaRPr lang="el-GR" sz="2600" dirty="0">
              <a:latin typeface="Lucida Grande" pitchFamily="28" charset="0"/>
              <a:cs typeface="Tahoma" pitchFamily="2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63B6E0-0768-4269-93AF-3E48B76F9381}"/>
              </a:ext>
            </a:extLst>
          </p:cNvPr>
          <p:cNvCxnSpPr/>
          <p:nvPr/>
        </p:nvCxnSpPr>
        <p:spPr>
          <a:xfrm>
            <a:off x="2057400" y="2991144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1A8490-46A8-4600-8BCF-93454A590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5080"/>
              </p:ext>
            </p:extLst>
          </p:nvPr>
        </p:nvGraphicFramePr>
        <p:xfrm>
          <a:off x="2533189" y="2443717"/>
          <a:ext cx="3962399" cy="3347483"/>
        </p:xfrm>
        <a:graphic>
          <a:graphicData uri="http://schemas.openxmlformats.org/drawingml/2006/table">
            <a:tbl>
              <a:tblPr rtl="1" firstRow="1" firstCol="1" bandRow="1"/>
              <a:tblGrid>
                <a:gridCol w="1320640">
                  <a:extLst>
                    <a:ext uri="{9D8B030D-6E8A-4147-A177-3AD203B41FA5}">
                      <a16:colId xmlns:a16="http://schemas.microsoft.com/office/drawing/2014/main" val="2381063828"/>
                    </a:ext>
                  </a:extLst>
                </a:gridCol>
                <a:gridCol w="1320640">
                  <a:extLst>
                    <a:ext uri="{9D8B030D-6E8A-4147-A177-3AD203B41FA5}">
                      <a16:colId xmlns:a16="http://schemas.microsoft.com/office/drawing/2014/main" val="961722080"/>
                    </a:ext>
                  </a:extLst>
                </a:gridCol>
                <a:gridCol w="1321119">
                  <a:extLst>
                    <a:ext uri="{9D8B030D-6E8A-4147-A177-3AD203B41FA5}">
                      <a16:colId xmlns:a16="http://schemas.microsoft.com/office/drawing/2014/main" val="3288302366"/>
                    </a:ext>
                  </a:extLst>
                </a:gridCol>
              </a:tblGrid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525360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2313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881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70278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96021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38712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6020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1748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92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F7BCC9-223D-49F9-BC28-02BE3E8273E1}"/>
              </a:ext>
            </a:extLst>
          </p:cNvPr>
          <p:cNvSpPr txBox="1"/>
          <p:nvPr/>
        </p:nvSpPr>
        <p:spPr>
          <a:xfrm>
            <a:off x="2526827" y="2748517"/>
            <a:ext cx="1353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05A02-EAED-4F7F-B3FF-6EDC5FB6ED38}"/>
              </a:ext>
            </a:extLst>
          </p:cNvPr>
          <p:cNvSpPr txBox="1"/>
          <p:nvPr/>
        </p:nvSpPr>
        <p:spPr>
          <a:xfrm>
            <a:off x="2563124" y="3139134"/>
            <a:ext cx="13192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DCC6B-3B6A-495E-AF68-61A9674EEB9C}"/>
              </a:ext>
            </a:extLst>
          </p:cNvPr>
          <p:cNvSpPr txBox="1"/>
          <p:nvPr/>
        </p:nvSpPr>
        <p:spPr>
          <a:xfrm>
            <a:off x="2533189" y="3499876"/>
            <a:ext cx="131534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0F40-7346-47BA-9581-08738BE02E42}"/>
              </a:ext>
            </a:extLst>
          </p:cNvPr>
          <p:cNvSpPr/>
          <p:nvPr/>
        </p:nvSpPr>
        <p:spPr>
          <a:xfrm>
            <a:off x="2533189" y="3899986"/>
            <a:ext cx="1303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dirty="0">
                <a:latin typeface="Arial" charset="0"/>
              </a:rPr>
              <a:t>{</a:t>
            </a:r>
            <a:r>
              <a:rPr lang="en-US" dirty="0" err="1">
                <a:latin typeface="Arial" charset="0"/>
              </a:rPr>
              <a:t>p,r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C0046-E04D-4F1C-9B48-5BE0142D86DA}"/>
              </a:ext>
            </a:extLst>
          </p:cNvPr>
          <p:cNvSpPr txBox="1"/>
          <p:nvPr/>
        </p:nvSpPr>
        <p:spPr>
          <a:xfrm>
            <a:off x="2524387" y="4241912"/>
            <a:ext cx="13396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</a:t>
            </a:r>
            <a:r>
              <a:rPr lang="en-US" sz="2000" dirty="0" err="1">
                <a:latin typeface="Arial" charset="0"/>
              </a:rPr>
              <a:t>p,q,r,s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41A79-E5D4-4213-9977-38C867FB5AC8}"/>
              </a:ext>
            </a:extLst>
          </p:cNvPr>
          <p:cNvSpPr txBox="1"/>
          <p:nvPr/>
        </p:nvSpPr>
        <p:spPr>
          <a:xfrm>
            <a:off x="2499324" y="4988833"/>
            <a:ext cx="13009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*{p, r, s}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71CC3-FBC3-4A80-91E8-F25BCEB4898A}"/>
              </a:ext>
            </a:extLst>
          </p:cNvPr>
          <p:cNvSpPr txBox="1"/>
          <p:nvPr/>
        </p:nvSpPr>
        <p:spPr>
          <a:xfrm>
            <a:off x="2489400" y="4591344"/>
            <a:ext cx="134716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BD4AFC-BCA8-49C9-83F8-62C6A5F7177B}"/>
              </a:ext>
            </a:extLst>
          </p:cNvPr>
          <p:cNvSpPr/>
          <p:nvPr/>
        </p:nvSpPr>
        <p:spPr>
          <a:xfrm>
            <a:off x="3891947" y="2769802"/>
            <a:ext cx="1308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B4704-0C23-474B-A26F-5A05500FB059}"/>
              </a:ext>
            </a:extLst>
          </p:cNvPr>
          <p:cNvSpPr txBox="1"/>
          <p:nvPr/>
        </p:nvSpPr>
        <p:spPr>
          <a:xfrm>
            <a:off x="5142462" y="2753403"/>
            <a:ext cx="13531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F5CD3-21FB-4392-BD5F-81B32256F99A}"/>
              </a:ext>
            </a:extLst>
          </p:cNvPr>
          <p:cNvSpPr txBox="1"/>
          <p:nvPr/>
        </p:nvSpPr>
        <p:spPr>
          <a:xfrm>
            <a:off x="3879953" y="3122214"/>
            <a:ext cx="91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751CA-3991-4234-8190-411C1C04A835}"/>
              </a:ext>
            </a:extLst>
          </p:cNvPr>
          <p:cNvSpPr txBox="1"/>
          <p:nvPr/>
        </p:nvSpPr>
        <p:spPr>
          <a:xfrm>
            <a:off x="5173124" y="3105393"/>
            <a:ext cx="13224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p,r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D17B8-4A87-464A-AACF-97F0084E4501}"/>
              </a:ext>
            </a:extLst>
          </p:cNvPr>
          <p:cNvSpPr txBox="1"/>
          <p:nvPr/>
        </p:nvSpPr>
        <p:spPr>
          <a:xfrm>
            <a:off x="3852860" y="3520134"/>
            <a:ext cx="13473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p,q,r,s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A47BA-14C0-405A-862B-4D1421D89E8A}"/>
              </a:ext>
            </a:extLst>
          </p:cNvPr>
          <p:cNvSpPr txBox="1"/>
          <p:nvPr/>
        </p:nvSpPr>
        <p:spPr>
          <a:xfrm>
            <a:off x="5136361" y="3494015"/>
            <a:ext cx="13592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</a:t>
            </a:r>
            <a:r>
              <a:rPr lang="en-US" sz="2000" dirty="0" err="1">
                <a:latin typeface="Arial" charset="0"/>
              </a:rPr>
              <a:t>p,r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09CD9-70C5-476B-8C29-42209D0CCDE0}"/>
              </a:ext>
            </a:extLst>
          </p:cNvPr>
          <p:cNvSpPr/>
          <p:nvPr/>
        </p:nvSpPr>
        <p:spPr>
          <a:xfrm>
            <a:off x="3833410" y="3910524"/>
            <a:ext cx="1366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5D3A9-81E6-445C-A544-3449715BA711}"/>
              </a:ext>
            </a:extLst>
          </p:cNvPr>
          <p:cNvSpPr txBox="1"/>
          <p:nvPr/>
        </p:nvSpPr>
        <p:spPr>
          <a:xfrm>
            <a:off x="5200189" y="3882335"/>
            <a:ext cx="12835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F2BE-D575-491B-A4CD-D19A0899DF1D}"/>
              </a:ext>
            </a:extLst>
          </p:cNvPr>
          <p:cNvSpPr/>
          <p:nvPr/>
        </p:nvSpPr>
        <p:spPr>
          <a:xfrm>
            <a:off x="3833410" y="4255314"/>
            <a:ext cx="130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r,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A5A0-5B2A-4193-AC01-F951A13191F0}"/>
              </a:ext>
            </a:extLst>
          </p:cNvPr>
          <p:cNvSpPr txBox="1"/>
          <p:nvPr/>
        </p:nvSpPr>
        <p:spPr>
          <a:xfrm>
            <a:off x="5191160" y="4250265"/>
            <a:ext cx="13107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{p, r, s}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5B4DD-2183-4529-B884-E69E13D88FF2}"/>
              </a:ext>
            </a:extLst>
          </p:cNvPr>
          <p:cNvSpPr txBox="1"/>
          <p:nvPr/>
        </p:nvSpPr>
        <p:spPr>
          <a:xfrm>
            <a:off x="3849580" y="4972344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9F2C9-93A6-4D48-9C01-983537D09597}"/>
              </a:ext>
            </a:extLst>
          </p:cNvPr>
          <p:cNvSpPr txBox="1"/>
          <p:nvPr/>
        </p:nvSpPr>
        <p:spPr>
          <a:xfrm>
            <a:off x="5136361" y="4998838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D777F7-AC7A-4381-9C0E-60BE3CCE956A}"/>
              </a:ext>
            </a:extLst>
          </p:cNvPr>
          <p:cNvSpPr/>
          <p:nvPr/>
        </p:nvSpPr>
        <p:spPr>
          <a:xfrm>
            <a:off x="3852860" y="4641836"/>
            <a:ext cx="1308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{p, q, r, s}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DCB256-F30F-41F3-95EF-561FF4FCC1E4}"/>
              </a:ext>
            </a:extLst>
          </p:cNvPr>
          <p:cNvSpPr txBox="1"/>
          <p:nvPr/>
        </p:nvSpPr>
        <p:spPr>
          <a:xfrm>
            <a:off x="5173124" y="4607012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Arial" charset="0"/>
              </a:rPr>
              <a:t>{p, r, s}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2F4899-B2E7-4561-8079-07C6E175CD1A}"/>
              </a:ext>
            </a:extLst>
          </p:cNvPr>
          <p:cNvSpPr txBox="1"/>
          <p:nvPr/>
        </p:nvSpPr>
        <p:spPr>
          <a:xfrm>
            <a:off x="2494235" y="5362603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*{p,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D90C3-1151-48BB-A005-34F1B1FFD725}"/>
              </a:ext>
            </a:extLst>
          </p:cNvPr>
          <p:cNvSpPr txBox="1"/>
          <p:nvPr/>
        </p:nvSpPr>
        <p:spPr>
          <a:xfrm>
            <a:off x="3870246" y="5360791"/>
            <a:ext cx="13151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q, s}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85DCDF-94DA-4E8C-A8C0-062A9D384C02}"/>
              </a:ext>
            </a:extLst>
          </p:cNvPr>
          <p:cNvSpPr txBox="1"/>
          <p:nvPr/>
        </p:nvSpPr>
        <p:spPr>
          <a:xfrm>
            <a:off x="5146285" y="5362603"/>
            <a:ext cx="13930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{p, s}</a:t>
            </a:r>
            <a:endParaRPr lang="en-US" sz="2000" baseline="-25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2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Exercises # 1  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600" dirty="0">
                <a:latin typeface="Lucida Grande" pitchFamily="28" charset="0"/>
                <a:cs typeface="Tahoma" pitchFamily="28" charset="0"/>
              </a:rPr>
              <a:t>Convert to a DFA the following NFA</a:t>
            </a:r>
            <a:endParaRPr lang="el-GR" sz="2600" dirty="0">
              <a:latin typeface="Lucida Grande" pitchFamily="28" charset="0"/>
              <a:cs typeface="Tahoma" pitchFamily="28" charset="0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07326"/>
              </p:ext>
            </p:extLst>
          </p:nvPr>
        </p:nvGraphicFramePr>
        <p:xfrm>
          <a:off x="3505200" y="2667000"/>
          <a:ext cx="2505428" cy="16764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{q, s}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{p}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*s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{p}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048000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0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Exercises # 2  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150000"/>
              </a:lnSpc>
            </a:pPr>
            <a:r>
              <a:rPr lang="en-US" sz="2600" dirty="0">
                <a:latin typeface="Lucida Grande" pitchFamily="28" charset="0"/>
                <a:cs typeface="Tahoma" pitchFamily="28" charset="0"/>
              </a:rPr>
              <a:t>Convert the following NFA to a DFA </a:t>
            </a:r>
            <a:endParaRPr lang="el-GR" sz="26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2035175"/>
            <a:ext cx="4200526" cy="3138488"/>
            <a:chOff x="0" y="0"/>
            <a:chExt cx="2305050" cy="155257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0" y="6572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23825" y="0"/>
              <a:ext cx="2181225" cy="1552575"/>
              <a:chOff x="0" y="0"/>
              <a:chExt cx="2181225" cy="1552575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2181225" cy="1552575"/>
                <a:chOff x="6465" y="5418"/>
                <a:chExt cx="3435" cy="2445"/>
              </a:xfrm>
            </p:grpSpPr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6465" y="5418"/>
                  <a:ext cx="3435" cy="2445"/>
                  <a:chOff x="6465" y="5418"/>
                  <a:chExt cx="3435" cy="2445"/>
                </a:xfrm>
              </p:grpSpPr>
              <p:cxnSp>
                <p:nvCxnSpPr>
                  <p:cNvPr id="14" name="Line 2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250" y="6696"/>
                    <a:ext cx="0" cy="5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5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6465" y="6194"/>
                    <a:ext cx="735" cy="574"/>
                    <a:chOff x="6465" y="6194"/>
                    <a:chExt cx="735" cy="574"/>
                  </a:xfrm>
                </p:grpSpPr>
                <p:sp>
                  <p:nvSpPr>
                    <p:cNvPr id="40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24" y="6194"/>
                      <a:ext cx="576" cy="4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ar-SA"/>
                    </a:p>
                  </p:txBody>
                </p:sp>
                <p:sp>
                  <p:nvSpPr>
                    <p:cNvPr id="41" name="Text Box 2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65" y="6228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8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7800" y="6194"/>
                    <a:ext cx="732" cy="559"/>
                    <a:chOff x="7800" y="6194"/>
                    <a:chExt cx="732" cy="559"/>
                  </a:xfrm>
                </p:grpSpPr>
                <p:sp>
                  <p:nvSpPr>
                    <p:cNvPr id="38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56" y="6194"/>
                      <a:ext cx="576" cy="4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ar-SA"/>
                    </a:p>
                  </p:txBody>
                </p:sp>
                <p:sp>
                  <p:nvSpPr>
                    <p:cNvPr id="39" name="Text Box 2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00" y="621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800" b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9180" y="6194"/>
                    <a:ext cx="720" cy="589"/>
                    <a:chOff x="9180" y="6194"/>
                    <a:chExt cx="720" cy="589"/>
                  </a:xfrm>
                </p:grpSpPr>
                <p:sp>
                  <p:nvSpPr>
                    <p:cNvPr id="36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24" y="6194"/>
                      <a:ext cx="576" cy="4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ar-SA"/>
                    </a:p>
                  </p:txBody>
                </p:sp>
                <p:sp>
                  <p:nvSpPr>
                    <p:cNvPr id="37" name="Text Box 2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80" y="624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800" b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839" y="7274"/>
                    <a:ext cx="711" cy="589"/>
                    <a:chOff x="7824" y="7184"/>
                    <a:chExt cx="711" cy="589"/>
                  </a:xfrm>
                </p:grpSpPr>
                <p:sp>
                  <p:nvSpPr>
                    <p:cNvPr id="34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59" y="7184"/>
                      <a:ext cx="576" cy="4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ar-SA"/>
                    </a:p>
                  </p:txBody>
                </p:sp>
                <p:sp>
                  <p:nvSpPr>
                    <p:cNvPr id="35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24" y="723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8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885" y="5418"/>
                    <a:ext cx="2655" cy="765"/>
                    <a:chOff x="6885" y="5418"/>
                    <a:chExt cx="2655" cy="765"/>
                  </a:xfrm>
                </p:grpSpPr>
                <p:sp>
                  <p:nvSpPr>
                    <p:cNvPr id="32" name="Freeform 3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6885" y="5778"/>
                      <a:ext cx="2655" cy="405"/>
                    </a:xfrm>
                    <a:custGeom>
                      <a:avLst/>
                      <a:gdLst>
                        <a:gd name="T0" fmla="*/ 1872 w 1872"/>
                        <a:gd name="T1" fmla="*/ 0 h 432"/>
                        <a:gd name="T2" fmla="*/ 864 w 1872"/>
                        <a:gd name="T3" fmla="*/ 432 h 432"/>
                        <a:gd name="T4" fmla="*/ 0 w 1872"/>
                        <a:gd name="T5" fmla="*/ 0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872" h="432">
                          <a:moveTo>
                            <a:pt x="1872" y="0"/>
                          </a:moveTo>
                          <a:cubicBezTo>
                            <a:pt x="1524" y="216"/>
                            <a:pt x="1176" y="432"/>
                            <a:pt x="864" y="432"/>
                          </a:cubicBezTo>
                          <a:cubicBezTo>
                            <a:pt x="552" y="432"/>
                            <a:pt x="276" y="216"/>
                            <a:pt x="0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ar-SA"/>
                    </a:p>
                  </p:txBody>
                </p:sp>
                <p:sp>
                  <p:nvSpPr>
                    <p:cNvPr id="33" name="Text Box 2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40" y="5418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005" y="6123"/>
                    <a:ext cx="945" cy="540"/>
                    <a:chOff x="7005" y="6123"/>
                    <a:chExt cx="945" cy="540"/>
                  </a:xfrm>
                </p:grpSpPr>
                <p:cxnSp>
                  <p:nvCxnSpPr>
                    <p:cNvPr id="30" name="Line 27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200" y="6452"/>
                      <a:ext cx="75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5" y="612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475" y="6093"/>
                    <a:ext cx="840" cy="540"/>
                    <a:chOff x="8475" y="6093"/>
                    <a:chExt cx="840" cy="540"/>
                  </a:xfrm>
                </p:grpSpPr>
                <p:cxnSp>
                  <p:nvCxnSpPr>
                    <p:cNvPr id="28" name="Line 2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565" y="6422"/>
                      <a:ext cx="75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75" y="609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2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8580" y="6678"/>
                    <a:ext cx="990" cy="885"/>
                    <a:chOff x="8580" y="6678"/>
                    <a:chExt cx="990" cy="885"/>
                  </a:xfrm>
                </p:grpSpPr>
                <p:cxnSp>
                  <p:nvCxnSpPr>
                    <p:cNvPr id="26" name="Line 27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8580" y="6678"/>
                      <a:ext cx="990" cy="7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95" y="702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3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7035" y="6690"/>
                    <a:ext cx="930" cy="753"/>
                    <a:chOff x="7035" y="6690"/>
                    <a:chExt cx="930" cy="753"/>
                  </a:xfrm>
                </p:grpSpPr>
                <p:cxnSp>
                  <p:nvCxnSpPr>
                    <p:cNvPr id="24" name="Line 279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7035" y="6690"/>
                      <a:ext cx="930" cy="7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5" name="Text Box 2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45" y="6843"/>
                      <a:ext cx="690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3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7860" y="6738"/>
                  <a:ext cx="69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8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</a:t>
                  </a:r>
                  <a:endParaRPr lang="en-US" sz="2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942975" y="1152525"/>
                <a:ext cx="400050" cy="37401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1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Exercises # 3  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150000"/>
              </a:lnSpc>
            </a:pPr>
            <a:r>
              <a:rPr lang="en-US" sz="2600" dirty="0">
                <a:latin typeface="Lucida Grande" pitchFamily="28" charset="0"/>
                <a:cs typeface="Tahoma" pitchFamily="28" charset="0"/>
              </a:rPr>
              <a:t>Convert the following NFA to a DFA </a:t>
            </a:r>
            <a:endParaRPr lang="el-GR" sz="2600" dirty="0">
              <a:latin typeface="Lucida Grande" pitchFamily="28" charset="0"/>
              <a:cs typeface="Tahoma" pitchFamily="28" charset="0"/>
            </a:endParaRPr>
          </a:p>
        </p:txBody>
      </p:sp>
      <p:pic>
        <p:nvPicPr>
          <p:cNvPr id="42" name="Picture 2" descr="https://www.cs.wcupa.edu/rkline/assets/img/FCS/nfas/n2d-aba-sub.jpg?13790030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8" y="2514600"/>
            <a:ext cx="625400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800" u="sng" dirty="0"/>
              <a:t>Theorem</a:t>
            </a:r>
            <a:r>
              <a:rPr lang="en-US" sz="2800" dirty="0"/>
              <a:t>:</a:t>
            </a:r>
          </a:p>
          <a:p>
            <a:pPr marL="1228344" lvl="2" indent="-533400" algn="l" rtl="0">
              <a:lnSpc>
                <a:spcPct val="150000"/>
              </a:lnSpc>
            </a:pPr>
            <a:r>
              <a:rPr lang="en-US" sz="2200" dirty="0"/>
              <a:t>A language L is accepted by a DFA </a:t>
            </a:r>
            <a:r>
              <a:rPr lang="en-US" sz="2200" i="1" u="sng" dirty="0">
                <a:solidFill>
                  <a:srgbClr val="006600"/>
                </a:solidFill>
              </a:rPr>
              <a:t>if </a:t>
            </a:r>
            <a:r>
              <a:rPr lang="en-US" sz="2200" i="1" u="sng" dirty="0"/>
              <a:t>and </a:t>
            </a:r>
            <a:r>
              <a:rPr lang="en-US" sz="2200" i="1" u="sng" dirty="0">
                <a:solidFill>
                  <a:schemeClr val="hlink"/>
                </a:solidFill>
              </a:rPr>
              <a:t>only</a:t>
            </a:r>
            <a:r>
              <a:rPr lang="en-US" sz="2200" u="sng" dirty="0">
                <a:solidFill>
                  <a:schemeClr val="hlink"/>
                </a:solidFill>
              </a:rPr>
              <a:t> </a:t>
            </a:r>
            <a:r>
              <a:rPr lang="en-US" sz="2200" i="1" u="sng" dirty="0">
                <a:solidFill>
                  <a:schemeClr val="hlink"/>
                </a:solidFill>
              </a:rPr>
              <a:t>if</a:t>
            </a:r>
            <a:r>
              <a:rPr lang="en-US" sz="2200" dirty="0"/>
              <a:t> it is accepted by an NFA.</a:t>
            </a:r>
          </a:p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800" u="sng" dirty="0"/>
              <a:t>Proof</a:t>
            </a:r>
            <a:r>
              <a:rPr lang="en-US" sz="2800" dirty="0"/>
              <a:t>:</a:t>
            </a:r>
          </a:p>
          <a:p>
            <a:pPr marL="990600" lvl="1" indent="-533400" algn="l" rtl="0" eaLnBrk="1" hangingPunct="1">
              <a:lnSpc>
                <a:spcPct val="150000"/>
              </a:lnSpc>
              <a:buFont typeface="Arial" charset="0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If part:</a:t>
            </a:r>
          </a:p>
          <a:p>
            <a:pPr marL="1371600" lvl="2" indent="-457200" algn="l" rtl="0" eaLnBrk="1" hangingPunct="1">
              <a:lnSpc>
                <a:spcPct val="150000"/>
              </a:lnSpc>
            </a:pPr>
            <a:r>
              <a:rPr lang="en-US" sz="2000" dirty="0"/>
              <a:t>Prove by showing every NFA can be converted to an equivalent DFA (in the next few slides…)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6871" y="26035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603500"/>
            <a:ext cx="396875" cy="292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algn="l" rtl="0" eaLnBrk="1" hangingPunct="1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chemeClr val="hlink"/>
                </a:solidFill>
              </a:rPr>
              <a:t>Only-if part</a:t>
            </a:r>
            <a:r>
              <a:rPr lang="en-US" sz="2400" dirty="0"/>
              <a:t> is trivial</a:t>
            </a:r>
            <a:r>
              <a:rPr lang="en-US" sz="2400" dirty="0">
                <a:solidFill>
                  <a:schemeClr val="hlink"/>
                </a:solidFill>
              </a:rPr>
              <a:t>:</a:t>
            </a:r>
            <a:endParaRPr lang="en-US" sz="2400" dirty="0"/>
          </a:p>
          <a:p>
            <a:pPr marL="1371600" lvl="2" indent="-457200" algn="just" rtl="0" eaLnBrk="1" hangingPunct="1">
              <a:lnSpc>
                <a:spcPct val="150000"/>
              </a:lnSpc>
            </a:pPr>
            <a:r>
              <a:rPr lang="en-US" sz="2200" dirty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Proof for the </a:t>
            </a:r>
            <a:r>
              <a:rPr lang="en-US" dirty="0">
                <a:solidFill>
                  <a:srgbClr val="006600"/>
                </a:solidFill>
              </a:rPr>
              <a:t>if-part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u="sng" dirty="0">
                <a:solidFill>
                  <a:srgbClr val="006600"/>
                </a:solidFill>
              </a:rPr>
              <a:t>If-part:</a:t>
            </a:r>
            <a:r>
              <a:rPr lang="en-US" sz="2400" dirty="0"/>
              <a:t> A language L is accepted by a DFA if it is accepted by an NFA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rephrasing…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Given any NFA N, we can construct a DFA D such that </a:t>
            </a:r>
          </a:p>
          <a:p>
            <a:pPr marL="109728" indent="0" algn="ctr" rtl="0" eaLnBrk="1" hangingPunct="1">
              <a:lnSpc>
                <a:spcPct val="150000"/>
              </a:lnSpc>
              <a:buNone/>
            </a:pPr>
            <a:r>
              <a:rPr lang="en-US" sz="2400" dirty="0"/>
              <a:t>L(N)=L(D)</a:t>
            </a:r>
          </a:p>
        </p:txBody>
      </p:sp>
    </p:spTree>
    <p:extLst>
      <p:ext uri="{BB962C8B-B14F-4D97-AF65-F5344CB8AC3E}">
        <p14:creationId xmlns:p14="http://schemas.microsoft.com/office/powerpoint/2010/main" val="30184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dirty="0"/>
              <a:t>Proof for the </a:t>
            </a:r>
            <a:r>
              <a:rPr lang="en-US" dirty="0">
                <a:solidFill>
                  <a:srgbClr val="006600"/>
                </a:solidFill>
              </a:rPr>
              <a:t>if-part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sz="2400" dirty="0"/>
              <a:t>How to convert an NFA into a DFA?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200" u="sng" dirty="0"/>
              <a:t>Observation:</a:t>
            </a:r>
            <a:r>
              <a:rPr lang="en-US" sz="2200" dirty="0"/>
              <a:t> In an NFA, each transition maps to a </a:t>
            </a:r>
            <a:r>
              <a:rPr lang="en-US" sz="2200" i="1" dirty="0"/>
              <a:t>subset </a:t>
            </a:r>
            <a:r>
              <a:rPr lang="en-US" sz="2200" dirty="0"/>
              <a:t>of states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sz="2200" u="sng" dirty="0">
                <a:solidFill>
                  <a:srgbClr val="FF0000"/>
                </a:solidFill>
              </a:rPr>
              <a:t>Idea:</a:t>
            </a:r>
            <a:r>
              <a:rPr lang="en-US" sz="2200" dirty="0">
                <a:solidFill>
                  <a:srgbClr val="FF0000"/>
                </a:solidFill>
              </a:rPr>
              <a:t> Represent:</a:t>
            </a:r>
          </a:p>
          <a:p>
            <a:pPr lvl="1" algn="l" rtl="0" eaLnBrk="1" hangingPunct="1">
              <a:lnSpc>
                <a:spcPct val="150000"/>
              </a:lnSpc>
              <a:buFont typeface="Wingdings" pitchFamily="28" charset="2"/>
              <a:buNone/>
            </a:pPr>
            <a:r>
              <a:rPr lang="en-US" sz="2200" dirty="0">
                <a:solidFill>
                  <a:srgbClr val="FF0000"/>
                </a:solidFill>
              </a:rPr>
              <a:t>       each “subset of </a:t>
            </a:r>
            <a:r>
              <a:rPr lang="en-US" sz="2200" dirty="0" err="1">
                <a:solidFill>
                  <a:srgbClr val="FF0000"/>
                </a:solidFill>
              </a:rPr>
              <a:t>NFA_states</a:t>
            </a:r>
            <a:r>
              <a:rPr lang="en-US" sz="2200" dirty="0">
                <a:solidFill>
                  <a:srgbClr val="FF0000"/>
                </a:solidFill>
              </a:rPr>
              <a:t>” </a:t>
            </a:r>
            <a:r>
              <a:rPr lang="en-US" sz="2200" dirty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dirty="0">
                <a:solidFill>
                  <a:srgbClr val="FF0000"/>
                </a:solidFill>
              </a:rPr>
              <a:t>a single “</a:t>
            </a:r>
            <a:r>
              <a:rPr lang="en-US" sz="2200" dirty="0" err="1">
                <a:solidFill>
                  <a:srgbClr val="FF0000"/>
                </a:solidFill>
              </a:rPr>
              <a:t>DFA_state</a:t>
            </a:r>
            <a:r>
              <a:rPr lang="en-US" sz="22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122725" y="4800600"/>
            <a:ext cx="2898550" cy="4308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200" i="1" dirty="0"/>
              <a:t>Subset construction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12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3200" dirty="0"/>
              <a:t>NFA to DFA by subset construction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lnSpcReduction="10000"/>
          </a:bodyPr>
          <a:lstStyle/>
          <a:p>
            <a:pPr marL="609600" indent="-609600" algn="l" rtl="0" eaLnBrk="1" hangingPunct="1">
              <a:lnSpc>
                <a:spcPct val="150000"/>
              </a:lnSpc>
            </a:pPr>
            <a:r>
              <a:rPr lang="el-GR" sz="2600" dirty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6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6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600" baseline="-25000" dirty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6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algn="l" rtl="0" eaLnBrk="1" hangingPunct="1">
              <a:lnSpc>
                <a:spcPct val="150000"/>
              </a:lnSpc>
            </a:pPr>
            <a:r>
              <a:rPr lang="el-GR" sz="2600" u="sng" dirty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6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6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6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6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6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6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6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6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600" dirty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algn="l" rtl="0" eaLnBrk="1" hangingPunct="1">
              <a:lnSpc>
                <a:spcPct val="150000"/>
              </a:lnSpc>
            </a:pPr>
            <a:r>
              <a:rPr lang="en-US" sz="2600" u="sng" dirty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600" dirty="0">
              <a:latin typeface="Lucida Grande" pitchFamily="28" charset="0"/>
              <a:cs typeface="Tahoma" pitchFamily="28" charset="0"/>
            </a:endParaRPr>
          </a:p>
          <a:p>
            <a:pPr marL="1228344" lvl="2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l-GR" sz="22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2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200" baseline="-25000" dirty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1228344" lvl="2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l-GR" sz="22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2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2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200" dirty="0">
                <a:cs typeface="Arial" charset="0"/>
              </a:rPr>
              <a:t>∩F</a:t>
            </a:r>
            <a:r>
              <a:rPr lang="en-US" sz="2200" baseline="-25000" dirty="0">
                <a:cs typeface="Arial" charset="0"/>
              </a:rPr>
              <a:t>N</a:t>
            </a:r>
            <a:r>
              <a:rPr lang="en-US" sz="2200" dirty="0">
                <a:cs typeface="Arial" charset="0"/>
              </a:rPr>
              <a:t>≠</a:t>
            </a:r>
            <a:r>
              <a:rPr lang="el-GR" sz="2200" dirty="0">
                <a:cs typeface="Arial" charset="0"/>
              </a:rPr>
              <a:t>Φ</a:t>
            </a:r>
          </a:p>
          <a:p>
            <a:pPr marL="1228344" lvl="2" indent="-533400" algn="l" rtl="0">
              <a:lnSpc>
                <a:spcPct val="150000"/>
              </a:lnSpc>
              <a:buFont typeface="Arial" charset="0"/>
              <a:buAutoNum type="arabicPeriod"/>
            </a:pPr>
            <a:r>
              <a:rPr lang="el-GR" sz="22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2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2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200" dirty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655064" lvl="3" indent="-457200" algn="l" rtl="0">
              <a:lnSpc>
                <a:spcPct val="150000"/>
              </a:lnSpc>
            </a:pPr>
            <a:r>
              <a:rPr lang="el-GR" sz="18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400" baseline="-25000" dirty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dirty="0">
                <a:latin typeface="Lucida Grande" pitchFamily="28" charset="0"/>
                <a:cs typeface="Tahoma" pitchFamily="28" charset="0"/>
              </a:rPr>
              <a:t>(p,a)</a:t>
            </a:r>
            <a:endParaRPr lang="en-US" sz="2400" dirty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429000" y="5526394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in s</a:t>
            </a:r>
          </a:p>
        </p:txBody>
      </p:sp>
    </p:spTree>
    <p:extLst>
      <p:ext uri="{BB962C8B-B14F-4D97-AF65-F5344CB8AC3E}">
        <p14:creationId xmlns:p14="http://schemas.microsoft.com/office/powerpoint/2010/main" val="5252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1259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dirty="0"/>
              <a:t>Example  1 : NFA to DFA construction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150000"/>
              </a:lnSpc>
            </a:pPr>
            <a:r>
              <a:rPr lang="en-US" sz="2400" i="1" dirty="0"/>
              <a:t>L = {w | w ends in 01}</a:t>
            </a:r>
          </a:p>
          <a:p>
            <a:pPr marL="609600" indent="-609600" algn="l" rtl="0">
              <a:lnSpc>
                <a:spcPct val="150000"/>
              </a:lnSpc>
            </a:pPr>
            <a:r>
              <a:rPr lang="en-US" sz="2400" b="1" u="sng" dirty="0">
                <a:solidFill>
                  <a:srgbClr val="FF0000"/>
                </a:solidFill>
              </a:rPr>
              <a:t>NFA:</a:t>
            </a:r>
            <a:endParaRPr lang="en-US" sz="2400" b="1" dirty="0">
              <a:solidFill>
                <a:srgbClr val="FF0000"/>
              </a:solidFill>
            </a:endParaRPr>
          </a:p>
          <a:p>
            <a:pPr marL="609600" indent="-609600" algn="l" rtl="0" eaLnBrk="1" hangingPunct="1">
              <a:lnSpc>
                <a:spcPct val="150000"/>
              </a:lnSpc>
            </a:pPr>
            <a:endParaRPr lang="en-US" sz="24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327121"/>
            <a:ext cx="3314700" cy="1466568"/>
            <a:chOff x="609600" y="2743200"/>
            <a:chExt cx="2057400" cy="90279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838200" y="327660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en-US" sz="1400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09600" y="3429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24000" y="327660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43000" y="3429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203325" y="3138488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49300" y="29591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35000" y="27432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0,1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286000" y="3262313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28800" y="34147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891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209800" y="3188793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78427"/>
              </p:ext>
            </p:extLst>
          </p:nvPr>
        </p:nvGraphicFramePr>
        <p:xfrm>
          <a:off x="3819172" y="4038600"/>
          <a:ext cx="2505428" cy="134112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317522" y="457200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dirty="0"/>
              <a:t>NFA to DFA construction: Example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150000"/>
              </a:lnSpc>
            </a:pPr>
            <a:r>
              <a:rPr lang="en-US" sz="2400" i="1" dirty="0"/>
              <a:t>L = {w | w ends in 01}</a:t>
            </a:r>
          </a:p>
          <a:p>
            <a:pPr marL="609600" indent="-609600" algn="l" rtl="0" eaLnBrk="1" hangingPunct="1">
              <a:lnSpc>
                <a:spcPct val="150000"/>
              </a:lnSpc>
            </a:pPr>
            <a:endParaRPr lang="en-US" sz="2400" dirty="0">
              <a:latin typeface="Lucida Grande" pitchFamily="28" charset="0"/>
              <a:cs typeface="Tahoma" pitchFamily="2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54775" y="1097772"/>
            <a:ext cx="1772066" cy="1143000"/>
            <a:chOff x="609600" y="2743200"/>
            <a:chExt cx="2057400" cy="90279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838200" y="327660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0</a:t>
              </a:r>
              <a:endParaRPr lang="en-US" sz="1400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09600" y="3429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24000" y="327660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43000" y="3429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203325" y="3138488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49300" y="29591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35000" y="27432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0,1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286000" y="3262313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28800" y="341471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891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209800" y="3188793"/>
              <a:ext cx="457200" cy="4572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119989" y="311979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ne 216"/>
          <p:cNvSpPr>
            <a:spLocks noChangeShapeType="1"/>
          </p:cNvSpPr>
          <p:nvPr/>
        </p:nvSpPr>
        <p:spPr bwMode="auto">
          <a:xfrm flipH="1" flipV="1">
            <a:off x="4724400" y="2752340"/>
            <a:ext cx="219103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94389"/>
              </p:ext>
            </p:extLst>
          </p:nvPr>
        </p:nvGraphicFramePr>
        <p:xfrm>
          <a:off x="7351241" y="2426935"/>
          <a:ext cx="1163004" cy="1341120"/>
        </p:xfrm>
        <a:graphic>
          <a:graphicData uri="http://schemas.openxmlformats.org/drawingml/2006/table">
            <a:tbl>
              <a:tblPr/>
              <a:tblGrid>
                <a:gridCol w="43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*F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966158" y="292122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 Box 92"/>
          <p:cNvSpPr txBox="1">
            <a:spLocks noChangeArrowheads="1"/>
          </p:cNvSpPr>
          <p:nvPr/>
        </p:nvSpPr>
        <p:spPr bwMode="auto">
          <a:xfrm>
            <a:off x="779958" y="5695890"/>
            <a:ext cx="2650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000" i="1" dirty="0">
                <a:solidFill>
                  <a:srgbClr val="FF0000"/>
                </a:solidFill>
              </a:rPr>
              <a:t>Subset construction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45EE16-EF73-4702-BAC3-CBDC0D83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84991"/>
              </p:ext>
            </p:extLst>
          </p:nvPr>
        </p:nvGraphicFramePr>
        <p:xfrm>
          <a:off x="551989" y="2190233"/>
          <a:ext cx="3416339" cy="3363786"/>
        </p:xfrm>
        <a:graphic>
          <a:graphicData uri="http://schemas.openxmlformats.org/drawingml/2006/table">
            <a:tbl>
              <a:tblPr rtl="1" firstRow="1" firstCol="1" bandRow="1"/>
              <a:tblGrid>
                <a:gridCol w="1138642">
                  <a:extLst>
                    <a:ext uri="{9D8B030D-6E8A-4147-A177-3AD203B41FA5}">
                      <a16:colId xmlns:a16="http://schemas.microsoft.com/office/drawing/2014/main" val="2381063828"/>
                    </a:ext>
                  </a:extLst>
                </a:gridCol>
                <a:gridCol w="1138642">
                  <a:extLst>
                    <a:ext uri="{9D8B030D-6E8A-4147-A177-3AD203B41FA5}">
                      <a16:colId xmlns:a16="http://schemas.microsoft.com/office/drawing/2014/main" val="961722080"/>
                    </a:ext>
                  </a:extLst>
                </a:gridCol>
                <a:gridCol w="1139055">
                  <a:extLst>
                    <a:ext uri="{9D8B030D-6E8A-4147-A177-3AD203B41FA5}">
                      <a16:colId xmlns:a16="http://schemas.microsoft.com/office/drawing/2014/main" val="3288302366"/>
                    </a:ext>
                  </a:extLst>
                </a:gridCol>
              </a:tblGrid>
              <a:tr h="35536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525360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73249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2313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881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70278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96021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38712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6020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1748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6267879-04B8-4823-8394-8F9834F738D9}"/>
              </a:ext>
            </a:extLst>
          </p:cNvPr>
          <p:cNvSpPr txBox="1"/>
          <p:nvPr/>
        </p:nvSpPr>
        <p:spPr>
          <a:xfrm>
            <a:off x="580345" y="2530154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BD9824-203A-4D03-85C6-C95CF20A974D}"/>
              </a:ext>
            </a:extLst>
          </p:cNvPr>
          <p:cNvSpPr txBox="1"/>
          <p:nvPr/>
        </p:nvSpPr>
        <p:spPr>
          <a:xfrm>
            <a:off x="568351" y="2897674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CC1C7-DD10-45BF-9FD2-C43E9CDBF3D5}"/>
              </a:ext>
            </a:extLst>
          </p:cNvPr>
          <p:cNvSpPr txBox="1"/>
          <p:nvPr/>
        </p:nvSpPr>
        <p:spPr>
          <a:xfrm>
            <a:off x="556357" y="3272190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D0A745-18F4-4C46-88C3-5C01FEDD8C94}"/>
              </a:ext>
            </a:extLst>
          </p:cNvPr>
          <p:cNvSpPr txBox="1"/>
          <p:nvPr/>
        </p:nvSpPr>
        <p:spPr>
          <a:xfrm>
            <a:off x="578297" y="3632932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*{q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AE983-47E3-4E8F-86B6-25BE752368CD}"/>
              </a:ext>
            </a:extLst>
          </p:cNvPr>
          <p:cNvSpPr/>
          <p:nvPr/>
        </p:nvSpPr>
        <p:spPr>
          <a:xfrm>
            <a:off x="655419" y="4033042"/>
            <a:ext cx="94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{q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,q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E375A1-821D-4493-BB9A-A3992AB0EE30}"/>
              </a:ext>
            </a:extLst>
          </p:cNvPr>
          <p:cNvSpPr txBox="1"/>
          <p:nvPr/>
        </p:nvSpPr>
        <p:spPr>
          <a:xfrm>
            <a:off x="655419" y="4374968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,q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896A96-AA7A-4395-9555-8A1575C48EC2}"/>
              </a:ext>
            </a:extLst>
          </p:cNvPr>
          <p:cNvSpPr txBox="1"/>
          <p:nvPr/>
        </p:nvSpPr>
        <p:spPr>
          <a:xfrm>
            <a:off x="655839" y="4745141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*{q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,q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8CD932-3BF6-4EEC-829F-809C89B7CB74}"/>
              </a:ext>
            </a:extLst>
          </p:cNvPr>
          <p:cNvSpPr txBox="1"/>
          <p:nvPr/>
        </p:nvSpPr>
        <p:spPr>
          <a:xfrm>
            <a:off x="457200" y="5110148"/>
            <a:ext cx="134716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*{q</a:t>
            </a:r>
            <a:r>
              <a:rPr lang="en-US" sz="2000" baseline="-25000" dirty="0">
                <a:latin typeface="Arial" charset="0"/>
              </a:rPr>
              <a:t>1,</a:t>
            </a:r>
            <a:r>
              <a:rPr lang="en-US" sz="2000" dirty="0">
                <a:latin typeface="Arial" charset="0"/>
              </a:rPr>
              <a:t>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,q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F41D9F-1715-42ED-8C19-0F951309D313}"/>
              </a:ext>
            </a:extLst>
          </p:cNvPr>
          <p:cNvSpPr txBox="1"/>
          <p:nvPr/>
        </p:nvSpPr>
        <p:spPr>
          <a:xfrm>
            <a:off x="1750230" y="2538515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3C8375-B084-4C57-BEA2-A0560D5081FB}"/>
              </a:ext>
            </a:extLst>
          </p:cNvPr>
          <p:cNvSpPr txBox="1"/>
          <p:nvPr/>
        </p:nvSpPr>
        <p:spPr>
          <a:xfrm>
            <a:off x="2908121" y="2538515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80E00-E847-45EB-8FA7-CEE64245C8A0}"/>
              </a:ext>
            </a:extLst>
          </p:cNvPr>
          <p:cNvSpPr/>
          <p:nvPr/>
        </p:nvSpPr>
        <p:spPr>
          <a:xfrm>
            <a:off x="1780958" y="2902858"/>
            <a:ext cx="94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{q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,q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627482-83A3-4A11-A8FD-295F32B4BA3F}"/>
              </a:ext>
            </a:extLst>
          </p:cNvPr>
          <p:cNvSpPr txBox="1"/>
          <p:nvPr/>
        </p:nvSpPr>
        <p:spPr>
          <a:xfrm>
            <a:off x="2920115" y="2872080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6AE7C3-7DC0-404D-B16D-6E922A532459}"/>
              </a:ext>
            </a:extLst>
          </p:cNvPr>
          <p:cNvSpPr txBox="1"/>
          <p:nvPr/>
        </p:nvSpPr>
        <p:spPr>
          <a:xfrm>
            <a:off x="1711446" y="3279731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575508-0644-4686-B63E-1F3737FBDB46}"/>
              </a:ext>
            </a:extLst>
          </p:cNvPr>
          <p:cNvSpPr txBox="1"/>
          <p:nvPr/>
        </p:nvSpPr>
        <p:spPr>
          <a:xfrm>
            <a:off x="2908121" y="3269511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1C0EE0-8EE9-4FAB-BD06-6F366F7B3224}"/>
              </a:ext>
            </a:extLst>
          </p:cNvPr>
          <p:cNvSpPr txBox="1"/>
          <p:nvPr/>
        </p:nvSpPr>
        <p:spPr>
          <a:xfrm>
            <a:off x="1715118" y="3653190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85EF5E-683A-4CAA-BE55-3415E5859244}"/>
              </a:ext>
            </a:extLst>
          </p:cNvPr>
          <p:cNvSpPr txBox="1"/>
          <p:nvPr/>
        </p:nvSpPr>
        <p:spPr>
          <a:xfrm>
            <a:off x="2870694" y="3641874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093515-5DC0-473E-B3F5-D6C8689C7BF2}"/>
              </a:ext>
            </a:extLst>
          </p:cNvPr>
          <p:cNvSpPr/>
          <p:nvPr/>
        </p:nvSpPr>
        <p:spPr>
          <a:xfrm>
            <a:off x="1801210" y="4043580"/>
            <a:ext cx="94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{q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,q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F0906C-9143-43CC-A78F-4F5B24EF63B7}"/>
              </a:ext>
            </a:extLst>
          </p:cNvPr>
          <p:cNvSpPr txBox="1"/>
          <p:nvPr/>
        </p:nvSpPr>
        <p:spPr>
          <a:xfrm>
            <a:off x="2901985" y="4000507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,q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8A7971-6389-4D62-93D0-AF6B441065FE}"/>
              </a:ext>
            </a:extLst>
          </p:cNvPr>
          <p:cNvSpPr/>
          <p:nvPr/>
        </p:nvSpPr>
        <p:spPr>
          <a:xfrm>
            <a:off x="1801210" y="4432014"/>
            <a:ext cx="94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{q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,q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F7026C-E4A4-46EA-BC0D-DA646BFF8EE8}"/>
              </a:ext>
            </a:extLst>
          </p:cNvPr>
          <p:cNvSpPr txBox="1"/>
          <p:nvPr/>
        </p:nvSpPr>
        <p:spPr>
          <a:xfrm>
            <a:off x="2863499" y="4397891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F6CC13-B691-410D-9733-00D62E1D66F9}"/>
              </a:ext>
            </a:extLst>
          </p:cNvPr>
          <p:cNvSpPr txBox="1"/>
          <p:nvPr/>
        </p:nvSpPr>
        <p:spPr>
          <a:xfrm>
            <a:off x="1725579" y="4771387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2DF6D5-CD89-455F-B76C-AF7BA75ACC99}"/>
              </a:ext>
            </a:extLst>
          </p:cNvPr>
          <p:cNvSpPr txBox="1"/>
          <p:nvPr/>
        </p:nvSpPr>
        <p:spPr>
          <a:xfrm>
            <a:off x="2852667" y="4745141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F73DA7-EE85-4136-BE8E-E3037268EFC3}"/>
              </a:ext>
            </a:extLst>
          </p:cNvPr>
          <p:cNvSpPr/>
          <p:nvPr/>
        </p:nvSpPr>
        <p:spPr>
          <a:xfrm>
            <a:off x="1820660" y="5160640"/>
            <a:ext cx="94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{q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,q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}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0A15BA-1A6D-47F8-92EB-8BE9A3262624}"/>
              </a:ext>
            </a:extLst>
          </p:cNvPr>
          <p:cNvSpPr txBox="1"/>
          <p:nvPr/>
        </p:nvSpPr>
        <p:spPr>
          <a:xfrm>
            <a:off x="2908120" y="5126116"/>
            <a:ext cx="10198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{q</a:t>
            </a:r>
            <a:r>
              <a:rPr lang="en-US" sz="2000" baseline="-25000" dirty="0"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,q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}</a:t>
            </a:r>
            <a:endParaRPr lang="en-US" sz="2000" baseline="-25000" dirty="0">
              <a:latin typeface="Arial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F1A3A1-AB2B-41B7-8534-7FBE9384CD67}"/>
              </a:ext>
            </a:extLst>
          </p:cNvPr>
          <p:cNvCxnSpPr/>
          <p:nvPr/>
        </p:nvCxnSpPr>
        <p:spPr>
          <a:xfrm>
            <a:off x="4208169" y="3084667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BC3EDCD9-0C30-4D2E-91DB-84B160329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13927"/>
              </p:ext>
            </p:extLst>
          </p:nvPr>
        </p:nvGraphicFramePr>
        <p:xfrm>
          <a:off x="4668727" y="2211236"/>
          <a:ext cx="2191030" cy="3363786"/>
        </p:xfrm>
        <a:graphic>
          <a:graphicData uri="http://schemas.openxmlformats.org/drawingml/2006/table">
            <a:tbl>
              <a:tblPr rtl="1" firstRow="1" firstCol="1" bandRow="1"/>
              <a:tblGrid>
                <a:gridCol w="730255">
                  <a:extLst>
                    <a:ext uri="{9D8B030D-6E8A-4147-A177-3AD203B41FA5}">
                      <a16:colId xmlns:a16="http://schemas.microsoft.com/office/drawing/2014/main" val="2381063828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961722080"/>
                    </a:ext>
                  </a:extLst>
                </a:gridCol>
                <a:gridCol w="730520">
                  <a:extLst>
                    <a:ext uri="{9D8B030D-6E8A-4147-A177-3AD203B41FA5}">
                      <a16:colId xmlns:a16="http://schemas.microsoft.com/office/drawing/2014/main" val="3288302366"/>
                    </a:ext>
                  </a:extLst>
                </a:gridCol>
              </a:tblGrid>
              <a:tr h="35536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525360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73249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23133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881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70278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96021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338712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60205"/>
                  </a:ext>
                </a:extLst>
              </a:tr>
              <a:tr h="35536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61748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86AA87D1-0E50-4779-A080-B3F15F249822}"/>
              </a:ext>
            </a:extLst>
          </p:cNvPr>
          <p:cNvSpPr txBox="1"/>
          <p:nvPr/>
        </p:nvSpPr>
        <p:spPr>
          <a:xfrm>
            <a:off x="4677107" y="2584528"/>
            <a:ext cx="7165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C899EF-21A0-472E-9C2E-667CAA556324}"/>
              </a:ext>
            </a:extLst>
          </p:cNvPr>
          <p:cNvSpPr txBox="1"/>
          <p:nvPr/>
        </p:nvSpPr>
        <p:spPr>
          <a:xfrm>
            <a:off x="4668727" y="2952048"/>
            <a:ext cx="7165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1CCB1E-6ECF-4C56-BD05-16BCFC525654}"/>
              </a:ext>
            </a:extLst>
          </p:cNvPr>
          <p:cNvSpPr txBox="1"/>
          <p:nvPr/>
        </p:nvSpPr>
        <p:spPr>
          <a:xfrm>
            <a:off x="4648200" y="3326564"/>
            <a:ext cx="7067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C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A57032-FFD9-43C6-828D-121DF99BB92B}"/>
              </a:ext>
            </a:extLst>
          </p:cNvPr>
          <p:cNvSpPr txBox="1"/>
          <p:nvPr/>
        </p:nvSpPr>
        <p:spPr>
          <a:xfrm>
            <a:off x="4648200" y="3687306"/>
            <a:ext cx="72303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*D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B81E2A-A22E-47AB-9DDA-960033DC7AAF}"/>
              </a:ext>
            </a:extLst>
          </p:cNvPr>
          <p:cNvSpPr/>
          <p:nvPr/>
        </p:nvSpPr>
        <p:spPr>
          <a:xfrm>
            <a:off x="4640169" y="4133622"/>
            <a:ext cx="745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E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D16F6-823E-4C95-891F-692A5FC39197}"/>
              </a:ext>
            </a:extLst>
          </p:cNvPr>
          <p:cNvSpPr txBox="1"/>
          <p:nvPr/>
        </p:nvSpPr>
        <p:spPr>
          <a:xfrm>
            <a:off x="4640170" y="4429342"/>
            <a:ext cx="7124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*F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AE482E-9AB2-4960-AD0B-5FC0900E96A1}"/>
              </a:ext>
            </a:extLst>
          </p:cNvPr>
          <p:cNvSpPr txBox="1"/>
          <p:nvPr/>
        </p:nvSpPr>
        <p:spPr>
          <a:xfrm>
            <a:off x="4640590" y="4799515"/>
            <a:ext cx="7451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*H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199A81-DECB-4880-A4EF-9DFFE5631FCE}"/>
              </a:ext>
            </a:extLst>
          </p:cNvPr>
          <p:cNvSpPr txBox="1"/>
          <p:nvPr/>
        </p:nvSpPr>
        <p:spPr>
          <a:xfrm>
            <a:off x="4694786" y="5164522"/>
            <a:ext cx="69095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*G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B87317-F7CB-4FA9-BF61-E72E134927B1}"/>
              </a:ext>
            </a:extLst>
          </p:cNvPr>
          <p:cNvSpPr txBox="1"/>
          <p:nvPr/>
        </p:nvSpPr>
        <p:spPr>
          <a:xfrm>
            <a:off x="5517043" y="2577530"/>
            <a:ext cx="4788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CD4F0F-505B-4CB0-A01A-01F89A6DD3F4}"/>
              </a:ext>
            </a:extLst>
          </p:cNvPr>
          <p:cNvSpPr txBox="1"/>
          <p:nvPr/>
        </p:nvSpPr>
        <p:spPr>
          <a:xfrm>
            <a:off x="6211214" y="2577530"/>
            <a:ext cx="5008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FF259B-B36F-4E8D-AA15-F4ADFEE44050}"/>
              </a:ext>
            </a:extLst>
          </p:cNvPr>
          <p:cNvSpPr/>
          <p:nvPr/>
        </p:nvSpPr>
        <p:spPr>
          <a:xfrm>
            <a:off x="5517575" y="2956522"/>
            <a:ext cx="500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E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B53787-FFCA-4C5D-8091-02475CCCA74B}"/>
              </a:ext>
            </a:extLst>
          </p:cNvPr>
          <p:cNvSpPr txBox="1"/>
          <p:nvPr/>
        </p:nvSpPr>
        <p:spPr>
          <a:xfrm>
            <a:off x="6144155" y="2958303"/>
            <a:ext cx="6519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134EA8-7A80-4575-8BEE-D9B471646531}"/>
              </a:ext>
            </a:extLst>
          </p:cNvPr>
          <p:cNvSpPr txBox="1"/>
          <p:nvPr/>
        </p:nvSpPr>
        <p:spPr>
          <a:xfrm>
            <a:off x="5371234" y="3271589"/>
            <a:ext cx="7580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9DF90E-9783-492D-B683-447A8138EB7E}"/>
              </a:ext>
            </a:extLst>
          </p:cNvPr>
          <p:cNvSpPr txBox="1"/>
          <p:nvPr/>
        </p:nvSpPr>
        <p:spPr>
          <a:xfrm>
            <a:off x="6273908" y="3339076"/>
            <a:ext cx="3662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D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024EA8-21DE-44AF-91A0-0CB85F4B5ABB}"/>
              </a:ext>
            </a:extLst>
          </p:cNvPr>
          <p:cNvSpPr txBox="1"/>
          <p:nvPr/>
        </p:nvSpPr>
        <p:spPr>
          <a:xfrm>
            <a:off x="5409218" y="3678837"/>
            <a:ext cx="7065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FD728C-40D4-4B14-AF8E-F2EBA34D3C25}"/>
              </a:ext>
            </a:extLst>
          </p:cNvPr>
          <p:cNvSpPr txBox="1"/>
          <p:nvPr/>
        </p:nvSpPr>
        <p:spPr>
          <a:xfrm>
            <a:off x="6188908" y="3713271"/>
            <a:ext cx="4898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B725A0F-742C-4964-9ED9-16BF7EB2E8F5}"/>
              </a:ext>
            </a:extLst>
          </p:cNvPr>
          <p:cNvSpPr/>
          <p:nvPr/>
        </p:nvSpPr>
        <p:spPr>
          <a:xfrm>
            <a:off x="5423810" y="4078027"/>
            <a:ext cx="74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E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F3042C-7E74-4FE4-8FEE-EF405769C4D5}"/>
              </a:ext>
            </a:extLst>
          </p:cNvPr>
          <p:cNvSpPr txBox="1"/>
          <p:nvPr/>
        </p:nvSpPr>
        <p:spPr>
          <a:xfrm>
            <a:off x="6158574" y="4039034"/>
            <a:ext cx="5571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F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FC4770A-7D8A-4E3E-B584-7C86EEE92254}"/>
              </a:ext>
            </a:extLst>
          </p:cNvPr>
          <p:cNvSpPr/>
          <p:nvPr/>
        </p:nvSpPr>
        <p:spPr>
          <a:xfrm>
            <a:off x="5397589" y="4446816"/>
            <a:ext cx="758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E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653C45-D87A-43A5-BD00-6B407099C9C5}"/>
              </a:ext>
            </a:extLst>
          </p:cNvPr>
          <p:cNvSpPr txBox="1"/>
          <p:nvPr/>
        </p:nvSpPr>
        <p:spPr>
          <a:xfrm>
            <a:off x="6134439" y="4436032"/>
            <a:ext cx="6053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935FDF-BFD3-49F3-8D6D-5CCE356BD87E}"/>
              </a:ext>
            </a:extLst>
          </p:cNvPr>
          <p:cNvSpPr txBox="1"/>
          <p:nvPr/>
        </p:nvSpPr>
        <p:spPr>
          <a:xfrm>
            <a:off x="5436622" y="4793574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8E9151-B8FC-4BB5-9F94-B63A32A18E9B}"/>
              </a:ext>
            </a:extLst>
          </p:cNvPr>
          <p:cNvSpPr txBox="1"/>
          <p:nvPr/>
        </p:nvSpPr>
        <p:spPr>
          <a:xfrm>
            <a:off x="6184038" y="4797456"/>
            <a:ext cx="55712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latin typeface="Arial" charset="0"/>
              </a:rPr>
              <a:t>D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64D0A0-A857-4958-8C7C-72A59EDC8350}"/>
              </a:ext>
            </a:extLst>
          </p:cNvPr>
          <p:cNvSpPr/>
          <p:nvPr/>
        </p:nvSpPr>
        <p:spPr>
          <a:xfrm>
            <a:off x="5393704" y="5199462"/>
            <a:ext cx="719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Arial" charset="0"/>
              </a:rPr>
              <a:t>E</a:t>
            </a:r>
            <a:endParaRPr lang="en-US" baseline="-25000" dirty="0">
              <a:latin typeface="Arial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0E3D77A-AAE6-4AD0-A77C-FEFB7A404760}"/>
              </a:ext>
            </a:extLst>
          </p:cNvPr>
          <p:cNvSpPr txBox="1"/>
          <p:nvPr/>
        </p:nvSpPr>
        <p:spPr>
          <a:xfrm>
            <a:off x="6147955" y="5178873"/>
            <a:ext cx="6486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Arial" charset="0"/>
              </a:rPr>
              <a:t>F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58" name="Line 216">
            <a:extLst>
              <a:ext uri="{FF2B5EF4-FFF2-40B4-BE49-F238E27FC236}">
                <a16:creationId xmlns:a16="http://schemas.microsoft.com/office/drawing/2014/main" id="{D0354DD2-4B02-4528-83E0-581725AE73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4401" y="3505200"/>
            <a:ext cx="219103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216">
            <a:extLst>
              <a:ext uri="{FF2B5EF4-FFF2-40B4-BE49-F238E27FC236}">
                <a16:creationId xmlns:a16="http://schemas.microsoft.com/office/drawing/2014/main" id="{3F0B55AB-EEA8-456B-AA95-EF2960B78D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4401" y="3886200"/>
            <a:ext cx="219103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216">
            <a:extLst>
              <a:ext uri="{FF2B5EF4-FFF2-40B4-BE49-F238E27FC236}">
                <a16:creationId xmlns:a16="http://schemas.microsoft.com/office/drawing/2014/main" id="{0326D6AC-81B5-468E-A34C-518705520E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4401" y="5029200"/>
            <a:ext cx="219103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216">
            <a:extLst>
              <a:ext uri="{FF2B5EF4-FFF2-40B4-BE49-F238E27FC236}">
                <a16:creationId xmlns:a16="http://schemas.microsoft.com/office/drawing/2014/main" id="{F8C87E09-1CBC-417A-A5BD-43B7964E1B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4401" y="5410200"/>
            <a:ext cx="219103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13BA37-CAF6-4358-9F95-567DBA0FDE2C}"/>
                  </a:ext>
                </a:extLst>
              </p14:cNvPr>
              <p14:cNvContentPartPr/>
              <p14:nvPr/>
            </p14:nvContentPartPr>
            <p14:xfrm>
              <a:off x="4417200" y="4708080"/>
              <a:ext cx="54000" cy="445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13BA37-CAF6-4358-9F95-567DBA0FD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4698720"/>
                <a:ext cx="7272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0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21" grpId="0" animBg="1"/>
      <p:bldP spid="52" grpId="0"/>
      <p:bldP spid="23" grpId="0"/>
      <p:bldP spid="55" grpId="0"/>
      <p:bldP spid="56" grpId="0"/>
      <p:bldP spid="57" grpId="0"/>
      <p:bldP spid="24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58" grpId="0" animBg="1"/>
      <p:bldP spid="159" grpId="0" animBg="1"/>
      <p:bldP spid="160" grpId="0" animBg="1"/>
      <p:bldP spid="1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dirty="0"/>
              <a:t>NFA to DFA construction: Example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150000"/>
              </a:lnSpc>
            </a:pPr>
            <a:r>
              <a:rPr lang="en-US" sz="2400" i="1" dirty="0"/>
              <a:t>L = {w | w ends in 01}</a:t>
            </a:r>
          </a:p>
          <a:p>
            <a:pPr marL="609600" indent="-609600" algn="l" rtl="0" eaLnBrk="1" hangingPunct="1">
              <a:lnSpc>
                <a:spcPct val="150000"/>
              </a:lnSpc>
            </a:pPr>
            <a:endParaRPr lang="en-US" sz="2400" dirty="0">
              <a:latin typeface="Lucida Grande" pitchFamily="28" charset="0"/>
              <a:cs typeface="Tahoma" pitchFamily="28" charset="0"/>
            </a:endParaRPr>
          </a:p>
        </p:txBody>
      </p:sp>
      <p:graphicFrame>
        <p:nvGraphicFramePr>
          <p:cNvPr id="31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7122"/>
              </p:ext>
            </p:extLst>
          </p:nvPr>
        </p:nvGraphicFramePr>
        <p:xfrm>
          <a:off x="685800" y="2284291"/>
          <a:ext cx="1600201" cy="1828800"/>
        </p:xfrm>
        <a:graphic>
          <a:graphicData uri="http://schemas.openxmlformats.org/drawingml/2006/table">
            <a:tbl>
              <a:tblPr/>
              <a:tblGrid>
                <a:gridCol w="5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*F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Group 239"/>
          <p:cNvGrpSpPr>
            <a:grpSpLocks/>
          </p:cNvGrpSpPr>
          <p:nvPr/>
        </p:nvGrpSpPr>
        <p:grpSpPr bwMode="auto">
          <a:xfrm>
            <a:off x="3342799" y="2397766"/>
            <a:ext cx="4189223" cy="2542205"/>
            <a:chOff x="2880" y="1383"/>
            <a:chExt cx="1728" cy="777"/>
          </a:xfrm>
        </p:grpSpPr>
        <p:sp>
          <p:nvSpPr>
            <p:cNvPr id="34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[q</a:t>
              </a:r>
              <a:r>
                <a:rPr lang="en-US" sz="1600" baseline="-25000" dirty="0"/>
                <a:t>0</a:t>
              </a:r>
              <a:r>
                <a:rPr lang="en-US" sz="1600" dirty="0"/>
                <a:t>]</a:t>
              </a:r>
            </a:p>
          </p:txBody>
        </p:sp>
        <p:sp>
          <p:nvSpPr>
            <p:cNvPr id="35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6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7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" name="Text Box 225"/>
            <p:cNvSpPr txBox="1">
              <a:spLocks noChangeArrowheads="1"/>
            </p:cNvSpPr>
            <p:nvPr/>
          </p:nvSpPr>
          <p:spPr bwMode="auto">
            <a:xfrm>
              <a:off x="3085" y="1383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9" name="Text Box 226"/>
            <p:cNvSpPr txBox="1">
              <a:spLocks noChangeArrowheads="1"/>
            </p:cNvSpPr>
            <p:nvPr/>
          </p:nvSpPr>
          <p:spPr bwMode="auto">
            <a:xfrm>
              <a:off x="3388" y="1719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40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[q</a:t>
              </a:r>
              <a:r>
                <a:rPr lang="en-US" sz="1600" baseline="-25000" dirty="0"/>
                <a:t>0</a:t>
              </a:r>
              <a:r>
                <a:rPr lang="en-US" sz="1600" dirty="0"/>
                <a:t>,q</a:t>
              </a:r>
              <a:r>
                <a:rPr lang="en-US" sz="1600" baseline="-25000" dirty="0"/>
                <a:t>1</a:t>
              </a:r>
              <a:r>
                <a:rPr lang="en-US" sz="1600" dirty="0"/>
                <a:t>]</a:t>
              </a:r>
            </a:p>
          </p:txBody>
        </p:sp>
        <p:sp>
          <p:nvSpPr>
            <p:cNvPr id="41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" name="Text Box 230"/>
            <p:cNvSpPr txBox="1">
              <a:spLocks noChangeArrowheads="1"/>
            </p:cNvSpPr>
            <p:nvPr/>
          </p:nvSpPr>
          <p:spPr bwMode="auto">
            <a:xfrm>
              <a:off x="3958" y="1693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43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[q</a:t>
              </a:r>
              <a:r>
                <a:rPr lang="en-US" sz="1600" baseline="-25000" dirty="0"/>
                <a:t>0</a:t>
              </a:r>
              <a:r>
                <a:rPr lang="en-US" sz="1600" dirty="0"/>
                <a:t>,q</a:t>
              </a:r>
              <a:r>
                <a:rPr lang="en-US" sz="1600" baseline="-25000" dirty="0"/>
                <a:t>2</a:t>
              </a:r>
              <a:r>
                <a:rPr lang="en-US" sz="1600" dirty="0"/>
                <a:t>]</a:t>
              </a:r>
            </a:p>
          </p:txBody>
        </p:sp>
        <p:sp>
          <p:nvSpPr>
            <p:cNvPr id="44" name="Oval 232"/>
            <p:cNvSpPr>
              <a:spLocks noChangeArrowheads="1"/>
            </p:cNvSpPr>
            <p:nvPr/>
          </p:nvSpPr>
          <p:spPr bwMode="auto">
            <a:xfrm>
              <a:off x="4176" y="1638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6" name="Text Box 234"/>
            <p:cNvSpPr txBox="1">
              <a:spLocks noChangeArrowheads="1"/>
            </p:cNvSpPr>
            <p:nvPr/>
          </p:nvSpPr>
          <p:spPr bwMode="auto">
            <a:xfrm>
              <a:off x="3711" y="1391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47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" name="Text Box 236"/>
            <p:cNvSpPr txBox="1">
              <a:spLocks noChangeArrowheads="1"/>
            </p:cNvSpPr>
            <p:nvPr/>
          </p:nvSpPr>
          <p:spPr bwMode="auto">
            <a:xfrm>
              <a:off x="4032" y="1824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49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0" name="Text Box 238"/>
            <p:cNvSpPr txBox="1">
              <a:spLocks noChangeArrowheads="1"/>
            </p:cNvSpPr>
            <p:nvPr/>
          </p:nvSpPr>
          <p:spPr bwMode="auto">
            <a:xfrm>
              <a:off x="3552" y="2016"/>
              <a:ext cx="13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  <p:sp>
        <p:nvSpPr>
          <p:cNvPr id="51" name="Text Box 92"/>
          <p:cNvSpPr txBox="1">
            <a:spLocks noChangeArrowheads="1"/>
          </p:cNvSpPr>
          <p:nvPr/>
        </p:nvSpPr>
        <p:spPr bwMode="auto">
          <a:xfrm>
            <a:off x="4986875" y="512212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59228B-C786-4E34-99AC-E868562C8A08}"/>
              </a:ext>
            </a:extLst>
          </p:cNvPr>
          <p:cNvCxnSpPr/>
          <p:nvPr/>
        </p:nvCxnSpPr>
        <p:spPr>
          <a:xfrm>
            <a:off x="253800" y="297180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7871</TotalTime>
  <Words>1267</Words>
  <Application>Microsoft Office PowerPoint</Application>
  <PresentationFormat>On-screen Show (4:3)</PresentationFormat>
  <Paragraphs>403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Grande</vt:lpstr>
      <vt:lpstr>Lucida Sans Unicode</vt:lpstr>
      <vt:lpstr>Verdana</vt:lpstr>
      <vt:lpstr>Wingdings</vt:lpstr>
      <vt:lpstr>Wingdings 2</vt:lpstr>
      <vt:lpstr>Wingdings 3</vt:lpstr>
      <vt:lpstr>Concourse</vt:lpstr>
      <vt:lpstr>Chapter 2</vt:lpstr>
      <vt:lpstr>Equivalence of DFA &amp; NFA</vt:lpstr>
      <vt:lpstr>Equivalence of DFA &amp; NFA</vt:lpstr>
      <vt:lpstr>Proof for the if-part</vt:lpstr>
      <vt:lpstr>Proof for the if-part</vt:lpstr>
      <vt:lpstr>NFA to DFA by subset construction</vt:lpstr>
      <vt:lpstr>Example  1 : NFA to DFA construction</vt:lpstr>
      <vt:lpstr>NFA to DFA construction: Example</vt:lpstr>
      <vt:lpstr>NFA to DFA construction: Example</vt:lpstr>
      <vt:lpstr>Example 2 : </vt:lpstr>
      <vt:lpstr>Example 2 : </vt:lpstr>
      <vt:lpstr>Exercises # 1  </vt:lpstr>
      <vt:lpstr>Exercises # 2  </vt:lpstr>
      <vt:lpstr>Exercises # 3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basem o. alijla</cp:lastModifiedBy>
  <cp:revision>337</cp:revision>
  <dcterms:created xsi:type="dcterms:W3CDTF">2015-02-28T08:06:15Z</dcterms:created>
  <dcterms:modified xsi:type="dcterms:W3CDTF">2021-03-19T17:17:43Z</dcterms:modified>
</cp:coreProperties>
</file>