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84" r:id="rId1"/>
  </p:sldMasterIdLst>
  <p:notesMasterIdLst>
    <p:notesMasterId r:id="rId38"/>
  </p:notesMasterIdLst>
  <p:handoutMasterIdLst>
    <p:handoutMasterId r:id="rId39"/>
  </p:handoutMasterIdLst>
  <p:sldIdLst>
    <p:sldId id="259" r:id="rId2"/>
    <p:sldId id="303" r:id="rId3"/>
    <p:sldId id="309" r:id="rId4"/>
    <p:sldId id="308" r:id="rId5"/>
    <p:sldId id="304" r:id="rId6"/>
    <p:sldId id="359" r:id="rId7"/>
    <p:sldId id="360" r:id="rId8"/>
    <p:sldId id="307" r:id="rId9"/>
    <p:sldId id="310" r:id="rId10"/>
    <p:sldId id="324" r:id="rId11"/>
    <p:sldId id="325" r:id="rId12"/>
    <p:sldId id="326" r:id="rId13"/>
    <p:sldId id="319" r:id="rId14"/>
    <p:sldId id="320" r:id="rId15"/>
    <p:sldId id="317" r:id="rId16"/>
    <p:sldId id="361" r:id="rId17"/>
    <p:sldId id="318" r:id="rId18"/>
    <p:sldId id="328" r:id="rId19"/>
    <p:sldId id="329" r:id="rId20"/>
    <p:sldId id="348" r:id="rId21"/>
    <p:sldId id="350" r:id="rId22"/>
    <p:sldId id="349" r:id="rId23"/>
    <p:sldId id="347" r:id="rId24"/>
    <p:sldId id="321" r:id="rId25"/>
    <p:sldId id="322" r:id="rId26"/>
    <p:sldId id="323" r:id="rId27"/>
    <p:sldId id="327" r:id="rId28"/>
    <p:sldId id="331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882" autoAdjust="0"/>
    <p:restoredTop sz="94291" autoAdjust="0"/>
  </p:normalViewPr>
  <p:slideViewPr>
    <p:cSldViewPr>
      <p:cViewPr>
        <p:scale>
          <a:sx n="70" d="100"/>
          <a:sy n="70" d="100"/>
        </p:scale>
        <p:origin x="1362" y="-78"/>
      </p:cViewPr>
      <p:guideLst>
        <p:guide orient="horz" pos="2016"/>
        <p:guide pos="2880"/>
      </p:guideLst>
    </p:cSldViewPr>
  </p:slideViewPr>
  <p:outlineViewPr>
    <p:cViewPr>
      <p:scale>
        <a:sx n="33" d="100"/>
        <a:sy n="33" d="100"/>
      </p:scale>
      <p:origin x="0" y="-10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844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9A33C75-4550-45C3-AA2D-3CABAA65A6A5}" type="datetimeFigureOut">
              <a:rPr lang="ar-SA" smtClean="0"/>
              <a:pPr/>
              <a:t>10/08/1442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204CF84-92C5-47C4-8D78-4F735955AC26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37057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C36B2A9-A204-4CD3-BE49-F3E75BDEA974}" type="datetimeFigureOut">
              <a:rPr lang="ar-SA" smtClean="0"/>
              <a:pPr/>
              <a:t>10/08/1442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B72DE61-2235-4DA5-8023-D02B7396EDAC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18735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AA92DC-8BA5-4C29-BF54-330D373C81D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85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20E45-6572-4EF2-9C08-A4EE7D7AD05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50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88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655D8-9BA0-44F4-BF46-611F7079EAA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18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88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655D8-9BA0-44F4-BF46-611F7079EAA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46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88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655D8-9BA0-44F4-BF46-611F7079EAA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05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91BBBD-D9E1-4729-A2BE-A6605E63D32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02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91BBBD-D9E1-4729-A2BE-A6605E63D32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41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91BBBD-D9E1-4729-A2BE-A6605E63D32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03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91BBBD-D9E1-4729-A2BE-A6605E63D32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99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91BBBD-D9E1-4729-A2BE-A6605E63D32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48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A4D62-3487-4344-AEA4-0326C138F58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79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AA92DC-8BA5-4C29-BF54-330D373C81D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74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29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29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152EB5-EE69-4B5D-83C6-1053E996A5A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29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00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29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29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152EB5-EE69-4B5D-83C6-1053E996A5A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29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759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29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29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152EB5-EE69-4B5D-83C6-1053E996A5A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29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24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20E45-6572-4EF2-9C08-A4EE7D7AD05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7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20E45-6572-4EF2-9C08-A4EE7D7AD05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59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20E45-6572-4EF2-9C08-A4EE7D7AD05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06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20E45-6572-4EF2-9C08-A4EE7D7AD05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7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20E45-6572-4EF2-9C08-A4EE7D7AD05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83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88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655D8-9BA0-44F4-BF46-611F7079EAA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86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20E45-6572-4EF2-9C08-A4EE7D7AD05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BD0243A-3062-49E8-8E71-2F1116995AF4}" type="datetime1">
              <a:rPr lang="ar-SA" smtClean="0"/>
              <a:pPr/>
              <a:t>10/08/1442</a:t>
            </a:fld>
            <a:endParaRPr lang="ar-S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Computer theory</a:t>
            </a:r>
            <a:endParaRPr lang="ar-S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C81E-CB0D-4FB9-9123-7BA3E78FB236}" type="datetime1">
              <a:rPr lang="ar-SA" smtClean="0"/>
              <a:pPr/>
              <a:t>10/08/1442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8F1A-AC28-4400-9E34-C8C50B40BB56}" type="datetime1">
              <a:rPr lang="ar-SA" smtClean="0"/>
              <a:pPr/>
              <a:t>10/08/1442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56436-394B-4D7A-A36A-5FE242289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0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6654-2011-433B-A03B-867DCE6BEF1A}" type="datetime1">
              <a:rPr lang="ar-SA" smtClean="0"/>
              <a:pPr/>
              <a:t>10/08/1442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10B1-AA36-421E-B3B8-93059B211DC7}" type="datetime1">
              <a:rPr lang="ar-SA" smtClean="0"/>
              <a:pPr/>
              <a:t>10/08/1442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766B-9900-46BC-B663-CF44F3DAFDEA}" type="datetime1">
              <a:rPr lang="ar-SA" smtClean="0"/>
              <a:pPr/>
              <a:t>10/08/1442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A38E-419C-4161-8BBB-DCA13620BAC8}" type="datetime1">
              <a:rPr lang="ar-SA" smtClean="0"/>
              <a:pPr/>
              <a:t>10/08/1442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C726-8B95-4D83-8311-241F9B149C38}" type="datetime1">
              <a:rPr lang="ar-SA" smtClean="0"/>
              <a:pPr/>
              <a:t>10/08/1442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A146-72EB-43C2-8644-7D97DD7911B4}" type="datetime1">
              <a:rPr lang="ar-SA" smtClean="0"/>
              <a:pPr/>
              <a:t>10/08/1442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8FCCCF6-C911-4CA2-94F1-B228CF332783}" type="datetime1">
              <a:rPr lang="ar-SA" smtClean="0"/>
              <a:pPr/>
              <a:t>10/08/1442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90B5A7-255E-4C72-B3FF-7CFB24B71F97}" type="datetime1">
              <a:rPr lang="ar-SA" smtClean="0"/>
              <a:pPr/>
              <a:t>10/08/1442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Computer theory</a:t>
            </a: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291CD3E-E305-4846-A236-E725A61BABC7}" type="datetime1">
              <a:rPr lang="ar-SA" smtClean="0"/>
              <a:pPr/>
              <a:t>10/08/1442</a:t>
            </a:fld>
            <a:endParaRPr lang="ar-S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Computer theory</a:t>
            </a:r>
            <a:endParaRPr lang="ar-S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0"/>
            <a:r>
              <a:rPr lang="en-US" dirty="0"/>
              <a:t>Chapter 2</a:t>
            </a:r>
            <a:endParaRPr lang="ar-S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rtl="0"/>
            <a:endParaRPr lang="en-US" b="1" dirty="0"/>
          </a:p>
          <a:p>
            <a:pPr algn="ctr" rtl="0"/>
            <a:r>
              <a:rPr lang="en-US" b="1" dirty="0"/>
              <a:t>Finite Automata</a:t>
            </a:r>
            <a:endParaRPr lang="ar-SA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1FAE72-7948-4FC4-908F-D4C93EBD550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14556" y="248896"/>
            <a:ext cx="7793037" cy="1143000"/>
          </a:xfrm>
        </p:spPr>
        <p:txBody>
          <a:bodyPr>
            <a:normAutofit/>
          </a:bodyPr>
          <a:lstStyle/>
          <a:p>
            <a:pPr rtl="0"/>
            <a:r>
              <a:rPr lang="en-US" sz="4000" dirty="0"/>
              <a:t>Example of compute </a:t>
            </a:r>
            <a:r>
              <a:rPr lang="el-GR" sz="4000" dirty="0"/>
              <a:t>δ </a:t>
            </a:r>
            <a:r>
              <a:rPr lang="en-US" sz="4000" dirty="0"/>
              <a:t>(q</a:t>
            </a:r>
            <a:r>
              <a:rPr lang="en-US" sz="4000" baseline="-25000" dirty="0"/>
              <a:t>0, w </a:t>
            </a:r>
            <a:r>
              <a:rPr lang="en-US" sz="4000" dirty="0"/>
              <a:t>)</a:t>
            </a:r>
            <a:r>
              <a:rPr lang="en-US" sz="4000" baseline="-25000" dirty="0"/>
              <a:t> </a:t>
            </a:r>
            <a:endParaRPr lang="en-US" sz="4000" dirty="0"/>
          </a:p>
        </p:txBody>
      </p:sp>
      <p:sp>
        <p:nvSpPr>
          <p:cNvPr id="35881" name="TextBox 29"/>
          <p:cNvSpPr txBox="1">
            <a:spLocks noChangeArrowheads="1"/>
          </p:cNvSpPr>
          <p:nvPr/>
        </p:nvSpPr>
        <p:spPr bwMode="auto">
          <a:xfrm>
            <a:off x="4193878" y="539560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272250" y="1156005"/>
            <a:ext cx="4757281" cy="1818345"/>
            <a:chOff x="633869" y="2999601"/>
            <a:chExt cx="4757281" cy="1818345"/>
          </a:xfrm>
        </p:grpSpPr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633869" y="3519488"/>
              <a:ext cx="629386" cy="366712"/>
              <a:chOff x="513614" y="4035835"/>
              <a:chExt cx="629386" cy="366713"/>
            </a:xfrm>
          </p:grpSpPr>
          <p:sp>
            <p:nvSpPr>
              <p:cNvPr id="35901" name="Line 6"/>
              <p:cNvSpPr>
                <a:spLocks noChangeShapeType="1"/>
              </p:cNvSpPr>
              <p:nvPr/>
            </p:nvSpPr>
            <p:spPr bwMode="auto">
              <a:xfrm>
                <a:off x="533400" y="4286250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02" name="Text Box 7"/>
              <p:cNvSpPr txBox="1">
                <a:spLocks noChangeArrowheads="1"/>
              </p:cNvSpPr>
              <p:nvPr/>
            </p:nvSpPr>
            <p:spPr bwMode="auto">
              <a:xfrm>
                <a:off x="513614" y="4035835"/>
                <a:ext cx="6286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start</a:t>
                </a:r>
              </a:p>
            </p:txBody>
          </p:sp>
        </p:grpSp>
        <p:grpSp>
          <p:nvGrpSpPr>
            <p:cNvPr id="4" name="Group 30"/>
            <p:cNvGrpSpPr>
              <a:grpSpLocks/>
            </p:cNvGrpSpPr>
            <p:nvPr/>
          </p:nvGrpSpPr>
          <p:grpSpPr bwMode="auto">
            <a:xfrm>
              <a:off x="2024734" y="2999601"/>
              <a:ext cx="2013866" cy="1581924"/>
              <a:chOff x="1258991" y="2688373"/>
              <a:chExt cx="2013866" cy="1581924"/>
            </a:xfrm>
          </p:grpSpPr>
          <p:sp>
            <p:nvSpPr>
              <p:cNvPr id="35891" name="Oval 5"/>
              <p:cNvSpPr>
                <a:spLocks noChangeArrowheads="1"/>
              </p:cNvSpPr>
              <p:nvPr/>
            </p:nvSpPr>
            <p:spPr bwMode="auto">
              <a:xfrm>
                <a:off x="1520257" y="3295650"/>
                <a:ext cx="387350" cy="412672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dirty="0"/>
                  <a:t>q</a:t>
                </a:r>
                <a:r>
                  <a:rPr lang="en-US" sz="1400" baseline="-25000" dirty="0"/>
                  <a:t>1</a:t>
                </a:r>
              </a:p>
            </p:txBody>
          </p:sp>
          <p:sp>
            <p:nvSpPr>
              <p:cNvPr id="35892" name="Line 9"/>
              <p:cNvSpPr>
                <a:spLocks noChangeShapeType="1"/>
              </p:cNvSpPr>
              <p:nvPr/>
            </p:nvSpPr>
            <p:spPr bwMode="auto">
              <a:xfrm>
                <a:off x="1825057" y="3707590"/>
                <a:ext cx="389030" cy="5627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3" name="Oval 10"/>
              <p:cNvSpPr>
                <a:spLocks noChangeArrowheads="1"/>
              </p:cNvSpPr>
              <p:nvPr/>
            </p:nvSpPr>
            <p:spPr bwMode="auto">
              <a:xfrm>
                <a:off x="2401971" y="3316210"/>
                <a:ext cx="373914" cy="374572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dirty="0"/>
                  <a:t>q</a:t>
                </a:r>
                <a:r>
                  <a:rPr lang="en-US" sz="1400" baseline="-25000" dirty="0"/>
                  <a:t>2</a:t>
                </a:r>
              </a:p>
            </p:txBody>
          </p:sp>
          <p:sp>
            <p:nvSpPr>
              <p:cNvPr id="35895" name="Freeform 12"/>
              <p:cNvSpPr>
                <a:spLocks/>
              </p:cNvSpPr>
              <p:nvPr/>
            </p:nvSpPr>
            <p:spPr bwMode="auto">
              <a:xfrm>
                <a:off x="1516971" y="2959100"/>
                <a:ext cx="388765" cy="349172"/>
              </a:xfrm>
              <a:custGeom>
                <a:avLst/>
                <a:gdLst>
                  <a:gd name="T0" fmla="*/ 2147483647 w 264"/>
                  <a:gd name="T1" fmla="*/ 2147483647 h 200"/>
                  <a:gd name="T2" fmla="*/ 2147483647 w 264"/>
                  <a:gd name="T3" fmla="*/ 2147483647 h 200"/>
                  <a:gd name="T4" fmla="*/ 2147483647 w 264"/>
                  <a:gd name="T5" fmla="*/ 2147483647 h 200"/>
                  <a:gd name="T6" fmla="*/ 2147483647 w 264"/>
                  <a:gd name="T7" fmla="*/ 2147483647 h 200"/>
                  <a:gd name="T8" fmla="*/ 2147483647 w 264"/>
                  <a:gd name="T9" fmla="*/ 2147483647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4"/>
                  <a:gd name="T16" fmla="*/ 0 h 200"/>
                  <a:gd name="T17" fmla="*/ 264 w 264"/>
                  <a:gd name="T18" fmla="*/ 200 h 2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4" h="200">
                    <a:moveTo>
                      <a:pt x="64" y="200"/>
                    </a:moveTo>
                    <a:cubicBezTo>
                      <a:pt x="32" y="144"/>
                      <a:pt x="0" y="88"/>
                      <a:pt x="16" y="56"/>
                    </a:cubicBezTo>
                    <a:cubicBezTo>
                      <a:pt x="32" y="24"/>
                      <a:pt x="120" y="0"/>
                      <a:pt x="160" y="8"/>
                    </a:cubicBezTo>
                    <a:cubicBezTo>
                      <a:pt x="200" y="16"/>
                      <a:pt x="248" y="72"/>
                      <a:pt x="256" y="104"/>
                    </a:cubicBezTo>
                    <a:cubicBezTo>
                      <a:pt x="264" y="136"/>
                      <a:pt x="236" y="168"/>
                      <a:pt x="208" y="20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6" name="Text Box 13"/>
              <p:cNvSpPr txBox="1">
                <a:spLocks noChangeArrowheads="1"/>
              </p:cNvSpPr>
              <p:nvPr/>
            </p:nvSpPr>
            <p:spPr bwMode="auto">
              <a:xfrm>
                <a:off x="1258991" y="2688373"/>
                <a:ext cx="71846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0,1,..,9</a:t>
                </a:r>
              </a:p>
            </p:txBody>
          </p:sp>
          <p:sp>
            <p:nvSpPr>
              <p:cNvPr id="35899" name="Line 20"/>
              <p:cNvSpPr>
                <a:spLocks noChangeShapeType="1"/>
              </p:cNvSpPr>
              <p:nvPr/>
            </p:nvSpPr>
            <p:spPr bwMode="auto">
              <a:xfrm>
                <a:off x="2815657" y="3505200"/>
                <a:ext cx="457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32"/>
            <p:cNvGrpSpPr>
              <a:grpSpLocks/>
            </p:cNvGrpSpPr>
            <p:nvPr/>
          </p:nvGrpSpPr>
          <p:grpSpPr bwMode="auto">
            <a:xfrm>
              <a:off x="4929072" y="3571875"/>
              <a:ext cx="462078" cy="473082"/>
              <a:chOff x="693820" y="3952690"/>
              <a:chExt cx="609600" cy="609600"/>
            </a:xfrm>
          </p:grpSpPr>
          <p:sp>
            <p:nvSpPr>
              <p:cNvPr id="35887" name="Oval 90"/>
              <p:cNvSpPr>
                <a:spLocks noChangeArrowheads="1"/>
              </p:cNvSpPr>
              <p:nvPr/>
            </p:nvSpPr>
            <p:spPr bwMode="auto">
              <a:xfrm>
                <a:off x="758257" y="4038600"/>
                <a:ext cx="457200" cy="4572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300" dirty="0"/>
                  <a:t>q</a:t>
                </a:r>
                <a:r>
                  <a:rPr lang="en-US" sz="1300" baseline="-25000" dirty="0"/>
                  <a:t>5</a:t>
                </a:r>
              </a:p>
            </p:txBody>
          </p:sp>
          <p:sp>
            <p:nvSpPr>
              <p:cNvPr id="35888" name="Oval 91"/>
              <p:cNvSpPr>
                <a:spLocks noChangeArrowheads="1"/>
              </p:cNvSpPr>
              <p:nvPr/>
            </p:nvSpPr>
            <p:spPr bwMode="auto">
              <a:xfrm>
                <a:off x="693820" y="3952690"/>
                <a:ext cx="609600" cy="609600"/>
              </a:xfrm>
              <a:prstGeom prst="ellipse">
                <a:avLst/>
              </a:prstGeom>
              <a:solidFill>
                <a:schemeClr val="bg2">
                  <a:alpha val="12157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" name="Text Box 93"/>
            <p:cNvSpPr txBox="1">
              <a:spLocks noChangeArrowheads="1"/>
            </p:cNvSpPr>
            <p:nvPr/>
          </p:nvSpPr>
          <p:spPr bwMode="auto">
            <a:xfrm>
              <a:off x="1737610" y="3533001"/>
              <a:ext cx="62228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1400" dirty="0">
                  <a:sym typeface="Symbol" pitchFamily="28" charset="2"/>
                </a:rPr>
                <a:t>,+,-</a:t>
              </a:r>
              <a:endParaRPr lang="en-US" sz="1400" dirty="0">
                <a:solidFill>
                  <a:schemeClr val="hlink"/>
                </a:solidFill>
              </a:endParaRPr>
            </a:p>
          </p:txBody>
        </p:sp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1371600" y="3619500"/>
              <a:ext cx="381000" cy="3810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0</a:t>
              </a:r>
            </a:p>
          </p:txBody>
        </p:sp>
        <p:cxnSp>
          <p:nvCxnSpPr>
            <p:cNvPr id="9" name="Straight Arrow Connector 8"/>
            <p:cNvCxnSpPr>
              <a:stCxn id="40" idx="6"/>
              <a:endCxn id="35891" idx="2"/>
            </p:cNvCxnSpPr>
            <p:nvPr/>
          </p:nvCxnSpPr>
          <p:spPr>
            <a:xfrm>
              <a:off x="1752600" y="3810000"/>
              <a:ext cx="533400" cy="3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35891" idx="6"/>
              <a:endCxn id="35893" idx="2"/>
            </p:cNvCxnSpPr>
            <p:nvPr/>
          </p:nvCxnSpPr>
          <p:spPr>
            <a:xfrm>
              <a:off x="2673350" y="3813214"/>
              <a:ext cx="494364" cy="1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 Box 11"/>
            <p:cNvSpPr txBox="1">
              <a:spLocks noChangeArrowheads="1"/>
            </p:cNvSpPr>
            <p:nvPr/>
          </p:nvSpPr>
          <p:spPr bwMode="auto">
            <a:xfrm>
              <a:off x="2780364" y="3532716"/>
              <a:ext cx="237566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300" dirty="0"/>
                <a:t>.</a:t>
              </a:r>
              <a:endParaRPr lang="en-US" sz="1300" dirty="0">
                <a:solidFill>
                  <a:schemeClr val="hlink"/>
                </a:solidFill>
              </a:endParaRPr>
            </a:p>
          </p:txBody>
        </p:sp>
        <p:sp>
          <p:nvSpPr>
            <p:cNvPr id="49" name="Oval 10"/>
            <p:cNvSpPr>
              <a:spLocks noChangeArrowheads="1"/>
            </p:cNvSpPr>
            <p:nvPr/>
          </p:nvSpPr>
          <p:spPr bwMode="auto">
            <a:xfrm>
              <a:off x="2994397" y="4443374"/>
              <a:ext cx="373914" cy="37457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4</a:t>
              </a:r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auto">
            <a:xfrm>
              <a:off x="2117863" y="4229100"/>
              <a:ext cx="71846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0,1,..,9</a:t>
              </a:r>
            </a:p>
          </p:txBody>
        </p:sp>
        <p:sp>
          <p:nvSpPr>
            <p:cNvPr id="51" name="Oval 10"/>
            <p:cNvSpPr>
              <a:spLocks noChangeArrowheads="1"/>
            </p:cNvSpPr>
            <p:nvPr/>
          </p:nvSpPr>
          <p:spPr bwMode="auto">
            <a:xfrm>
              <a:off x="4064736" y="3625928"/>
              <a:ext cx="373914" cy="37457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3</a:t>
              </a:r>
            </a:p>
          </p:txBody>
        </p:sp>
        <p:sp>
          <p:nvSpPr>
            <p:cNvPr id="52" name="Text Box 93"/>
            <p:cNvSpPr txBox="1">
              <a:spLocks noChangeArrowheads="1"/>
            </p:cNvSpPr>
            <p:nvPr/>
          </p:nvSpPr>
          <p:spPr bwMode="auto">
            <a:xfrm>
              <a:off x="4557851" y="3513666"/>
              <a:ext cx="26321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ym typeface="Symbol" pitchFamily="28" charset="2"/>
                </a:rPr>
                <a:t></a:t>
              </a:r>
              <a:endParaRPr lang="en-US" sz="1400" dirty="0">
                <a:solidFill>
                  <a:schemeClr val="hlink"/>
                </a:solidFill>
              </a:endParaRPr>
            </a:p>
          </p:txBody>
        </p:sp>
        <p:sp>
          <p:nvSpPr>
            <p:cNvPr id="53" name="Line 20"/>
            <p:cNvSpPr>
              <a:spLocks noChangeShapeType="1"/>
            </p:cNvSpPr>
            <p:nvPr/>
          </p:nvSpPr>
          <p:spPr bwMode="auto">
            <a:xfrm>
              <a:off x="4457700" y="3810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 Box 13"/>
            <p:cNvSpPr txBox="1">
              <a:spLocks noChangeArrowheads="1"/>
            </p:cNvSpPr>
            <p:nvPr/>
          </p:nvSpPr>
          <p:spPr bwMode="auto">
            <a:xfrm>
              <a:off x="3451316" y="3523011"/>
              <a:ext cx="71846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1200" dirty="0"/>
                <a:t>0,1,..,9</a:t>
              </a:r>
            </a:p>
          </p:txBody>
        </p:sp>
        <p:sp>
          <p:nvSpPr>
            <p:cNvPr id="55" name="Line 9"/>
            <p:cNvSpPr>
              <a:spLocks noChangeShapeType="1"/>
            </p:cNvSpPr>
            <p:nvPr/>
          </p:nvSpPr>
          <p:spPr bwMode="auto">
            <a:xfrm flipV="1">
              <a:off x="3382483" y="4000500"/>
              <a:ext cx="811394" cy="628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Text Box 11"/>
            <p:cNvSpPr txBox="1">
              <a:spLocks noChangeArrowheads="1"/>
            </p:cNvSpPr>
            <p:nvPr/>
          </p:nvSpPr>
          <p:spPr bwMode="auto">
            <a:xfrm>
              <a:off x="3706578" y="4302554"/>
              <a:ext cx="237566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300" dirty="0"/>
                <a:t>.</a:t>
              </a:r>
              <a:endParaRPr lang="en-US" sz="1300" dirty="0">
                <a:solidFill>
                  <a:schemeClr val="hlink"/>
                </a:solidFill>
              </a:endParaRPr>
            </a:p>
          </p:txBody>
        </p:sp>
        <p:sp>
          <p:nvSpPr>
            <p:cNvPr id="57" name="Text Box 13"/>
            <p:cNvSpPr txBox="1">
              <a:spLocks noChangeArrowheads="1"/>
            </p:cNvSpPr>
            <p:nvPr/>
          </p:nvSpPr>
          <p:spPr bwMode="auto">
            <a:xfrm>
              <a:off x="3938969" y="3058726"/>
              <a:ext cx="71846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1200" dirty="0"/>
                <a:t>0,1,..,9</a:t>
              </a:r>
            </a:p>
          </p:txBody>
        </p:sp>
        <p:sp>
          <p:nvSpPr>
            <p:cNvPr id="58" name="Freeform 12"/>
            <p:cNvSpPr>
              <a:spLocks/>
            </p:cNvSpPr>
            <p:nvPr/>
          </p:nvSpPr>
          <p:spPr bwMode="auto">
            <a:xfrm>
              <a:off x="4082440" y="3279699"/>
              <a:ext cx="388765" cy="349172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111975" y="2059208"/>
            <a:ext cx="982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ym typeface="Symbol" pitchFamily="28" charset="2"/>
              </a:rPr>
              <a:t>w=5.6</a:t>
            </a:r>
            <a:endParaRPr lang="ar-EG" dirty="0"/>
          </a:p>
        </p:txBody>
      </p:sp>
      <p:sp>
        <p:nvSpPr>
          <p:cNvPr id="8" name="Rectangle 7"/>
          <p:cNvSpPr/>
          <p:nvPr/>
        </p:nvSpPr>
        <p:spPr>
          <a:xfrm>
            <a:off x="-191460" y="2547186"/>
            <a:ext cx="876666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936" lvl="2" indent="0" algn="l" rtl="0">
              <a:lnSpc>
                <a:spcPct val="1500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 </a:t>
            </a:r>
            <a:r>
              <a:rPr lang="el-GR" dirty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baseline="-25000" dirty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 </a:t>
            </a:r>
            <a:r>
              <a:rPr lang="en-US" dirty="0"/>
              <a:t>(q</a:t>
            </a:r>
            <a:r>
              <a:rPr lang="en-US" baseline="-25000" dirty="0"/>
              <a:t>0</a:t>
            </a:r>
            <a:r>
              <a:rPr lang="en-US" dirty="0"/>
              <a:t>, 5.6) </a:t>
            </a:r>
          </a:p>
          <a:p>
            <a:pPr marL="630936" lvl="2" indent="0" algn="l" rtl="0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l-GR" dirty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baseline="-25000" dirty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 </a:t>
            </a:r>
            <a:r>
              <a:rPr lang="en-US" dirty="0"/>
              <a:t>(q</a:t>
            </a:r>
            <a:r>
              <a:rPr lang="en-US" baseline="-25000" dirty="0"/>
              <a:t>0</a:t>
            </a:r>
            <a:r>
              <a:rPr lang="en-US" dirty="0"/>
              <a:t>, </a:t>
            </a:r>
            <a:r>
              <a:rPr lang="en-US" dirty="0">
                <a:sym typeface="Symbol" pitchFamily="28" charset="2"/>
              </a:rPr>
              <a:t></a:t>
            </a:r>
            <a:r>
              <a:rPr lang="en-US" dirty="0"/>
              <a:t>)   = ECLOSE(q</a:t>
            </a:r>
            <a:r>
              <a:rPr lang="en-US" baseline="-25000" dirty="0"/>
              <a:t>0</a:t>
            </a:r>
            <a:r>
              <a:rPr lang="en-US" dirty="0"/>
              <a:t>) = {q</a:t>
            </a:r>
            <a:r>
              <a:rPr lang="en-US" baseline="-25000" dirty="0"/>
              <a:t>0</a:t>
            </a:r>
            <a:r>
              <a:rPr lang="en-US" dirty="0"/>
              <a:t> , q</a:t>
            </a:r>
            <a:r>
              <a:rPr lang="en-US" baseline="-25000" dirty="0"/>
              <a:t>1</a:t>
            </a:r>
            <a:r>
              <a:rPr lang="en-US" dirty="0"/>
              <a:t>}</a:t>
            </a:r>
          </a:p>
          <a:p>
            <a:pPr marL="630936" lvl="2" algn="l" rtl="0">
              <a:lnSpc>
                <a:spcPct val="150000"/>
              </a:lnSpc>
            </a:pPr>
            <a:r>
              <a:rPr lang="el-GR" dirty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 δ</a:t>
            </a:r>
            <a:r>
              <a:rPr lang="en-US" baseline="-25000" dirty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 </a:t>
            </a:r>
            <a:r>
              <a:rPr lang="en-US" dirty="0"/>
              <a:t>(q</a:t>
            </a:r>
            <a:r>
              <a:rPr lang="en-US" baseline="-25000" dirty="0"/>
              <a:t>0</a:t>
            </a:r>
            <a:r>
              <a:rPr lang="en-US" dirty="0"/>
              <a:t>, </a:t>
            </a:r>
            <a:r>
              <a:rPr lang="en-US" dirty="0">
                <a:sym typeface="Symbol" pitchFamily="28" charset="2"/>
              </a:rPr>
              <a:t>5</a:t>
            </a:r>
            <a:r>
              <a:rPr lang="en-US" dirty="0"/>
              <a:t>)   = </a:t>
            </a:r>
            <a:r>
              <a:rPr lang="el-GR" dirty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baseline="-25000" dirty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 </a:t>
            </a:r>
            <a:r>
              <a:rPr lang="en-US" dirty="0"/>
              <a:t>(q</a:t>
            </a:r>
            <a:r>
              <a:rPr lang="en-US" baseline="-25000" dirty="0"/>
              <a:t>0</a:t>
            </a:r>
            <a:r>
              <a:rPr lang="en-US" dirty="0"/>
              <a:t>, </a:t>
            </a:r>
            <a:r>
              <a:rPr lang="en-US" dirty="0">
                <a:sym typeface="Symbol" pitchFamily="28" charset="2"/>
              </a:rPr>
              <a:t>5</a:t>
            </a:r>
            <a:r>
              <a:rPr lang="en-US" dirty="0"/>
              <a:t>) U  </a:t>
            </a:r>
            <a:r>
              <a:rPr lang="el-GR" dirty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baseline="-25000" dirty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 </a:t>
            </a:r>
            <a:r>
              <a:rPr lang="en-US" dirty="0"/>
              <a:t>(q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sym typeface="Symbol" pitchFamily="28" charset="2"/>
              </a:rPr>
              <a:t>5</a:t>
            </a:r>
            <a:r>
              <a:rPr lang="en-US" dirty="0"/>
              <a:t>)  = {q</a:t>
            </a:r>
            <a:r>
              <a:rPr lang="en-US" baseline="-25000" dirty="0"/>
              <a:t>1</a:t>
            </a:r>
            <a:r>
              <a:rPr lang="en-US" dirty="0"/>
              <a:t> , q</a:t>
            </a:r>
            <a:r>
              <a:rPr lang="en-US" baseline="-25000" dirty="0"/>
              <a:t>4</a:t>
            </a:r>
            <a:r>
              <a:rPr lang="en-US" dirty="0"/>
              <a:t>}</a:t>
            </a:r>
          </a:p>
          <a:p>
            <a:pPr marL="630936" lvl="2" indent="0" algn="l" rtl="0">
              <a:lnSpc>
                <a:spcPct val="150000"/>
              </a:lnSpc>
              <a:buNone/>
            </a:pPr>
            <a:r>
              <a:rPr lang="en-US" dirty="0"/>
              <a:t>                = ECLOSE(q</a:t>
            </a:r>
            <a:r>
              <a:rPr lang="en-US" baseline="-25000" dirty="0"/>
              <a:t>1</a:t>
            </a:r>
            <a:r>
              <a:rPr lang="en-US" dirty="0"/>
              <a:t>) U ECLOSE(q</a:t>
            </a:r>
            <a:r>
              <a:rPr lang="en-US" baseline="-25000" dirty="0"/>
              <a:t>4</a:t>
            </a:r>
            <a:r>
              <a:rPr lang="en-US" dirty="0"/>
              <a:t>)  = {q</a:t>
            </a:r>
            <a:r>
              <a:rPr lang="en-US" baseline="-25000" dirty="0"/>
              <a:t>1</a:t>
            </a:r>
            <a:r>
              <a:rPr lang="en-US" dirty="0"/>
              <a:t>} U {q</a:t>
            </a:r>
            <a:r>
              <a:rPr lang="en-US" baseline="-25000" dirty="0"/>
              <a:t>4</a:t>
            </a:r>
            <a:r>
              <a:rPr lang="en-US" dirty="0"/>
              <a:t>} = {q</a:t>
            </a:r>
            <a:r>
              <a:rPr lang="en-US" baseline="-25000" dirty="0"/>
              <a:t>1</a:t>
            </a:r>
            <a:r>
              <a:rPr lang="en-US" dirty="0"/>
              <a:t> , q</a:t>
            </a:r>
            <a:r>
              <a:rPr lang="en-US" baseline="-25000" dirty="0"/>
              <a:t>4</a:t>
            </a:r>
            <a:r>
              <a:rPr lang="en-US" dirty="0"/>
              <a:t>}</a:t>
            </a:r>
          </a:p>
          <a:p>
            <a:pPr marL="630936" lvl="2" algn="l" rtl="0">
              <a:lnSpc>
                <a:spcPct val="150000"/>
              </a:lnSpc>
            </a:pPr>
            <a:r>
              <a:rPr lang="el-GR" dirty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 δ</a:t>
            </a:r>
            <a:r>
              <a:rPr lang="en-US" baseline="-25000" dirty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 </a:t>
            </a:r>
            <a:r>
              <a:rPr lang="en-US" dirty="0"/>
              <a:t>(q</a:t>
            </a:r>
            <a:r>
              <a:rPr lang="en-US" baseline="-25000" dirty="0"/>
              <a:t>0</a:t>
            </a:r>
            <a:r>
              <a:rPr lang="en-US" dirty="0"/>
              <a:t>, </a:t>
            </a:r>
            <a:r>
              <a:rPr lang="en-US" dirty="0">
                <a:sym typeface="Symbol" pitchFamily="28" charset="2"/>
              </a:rPr>
              <a:t>5.</a:t>
            </a:r>
            <a:r>
              <a:rPr lang="en-US" dirty="0"/>
              <a:t>)   = </a:t>
            </a:r>
            <a:r>
              <a:rPr lang="el-GR" dirty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baseline="-25000" dirty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 </a:t>
            </a:r>
            <a:r>
              <a:rPr lang="en-US" dirty="0"/>
              <a:t>(q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sym typeface="Symbol" pitchFamily="28" charset="2"/>
              </a:rPr>
              <a:t>.</a:t>
            </a:r>
            <a:r>
              <a:rPr lang="en-US" dirty="0"/>
              <a:t>) U  </a:t>
            </a:r>
            <a:r>
              <a:rPr lang="el-GR" dirty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baseline="-25000" dirty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 </a:t>
            </a:r>
            <a:r>
              <a:rPr lang="en-US" dirty="0"/>
              <a:t>(q</a:t>
            </a:r>
            <a:r>
              <a:rPr lang="en-US" baseline="-25000" dirty="0"/>
              <a:t>4</a:t>
            </a:r>
            <a:r>
              <a:rPr lang="en-US" dirty="0"/>
              <a:t>, </a:t>
            </a:r>
            <a:r>
              <a:rPr lang="en-US" dirty="0">
                <a:sym typeface="Symbol" pitchFamily="28" charset="2"/>
              </a:rPr>
              <a:t>.</a:t>
            </a:r>
            <a:r>
              <a:rPr lang="en-US" dirty="0"/>
              <a:t>)  = {q</a:t>
            </a:r>
            <a:r>
              <a:rPr lang="en-US" baseline="-25000" dirty="0"/>
              <a:t>2</a:t>
            </a:r>
            <a:r>
              <a:rPr lang="en-US" dirty="0"/>
              <a:t>} U {q</a:t>
            </a:r>
            <a:r>
              <a:rPr lang="en-US" baseline="-25000" dirty="0"/>
              <a:t>3</a:t>
            </a:r>
            <a:r>
              <a:rPr lang="en-US" dirty="0"/>
              <a:t>} = {q</a:t>
            </a:r>
            <a:r>
              <a:rPr lang="en-US" baseline="-25000" dirty="0"/>
              <a:t>2</a:t>
            </a:r>
            <a:r>
              <a:rPr lang="en-US" dirty="0"/>
              <a:t>,q</a:t>
            </a:r>
            <a:r>
              <a:rPr lang="en-US" baseline="-25000" dirty="0"/>
              <a:t>3</a:t>
            </a:r>
            <a:r>
              <a:rPr lang="en-US" dirty="0"/>
              <a:t>} </a:t>
            </a:r>
          </a:p>
          <a:p>
            <a:pPr marL="630936" lvl="2" indent="0" algn="l" rtl="0">
              <a:lnSpc>
                <a:spcPct val="150000"/>
              </a:lnSpc>
              <a:buNone/>
            </a:pPr>
            <a:r>
              <a:rPr lang="en-US" dirty="0"/>
              <a:t>                 = ECLOSE(q</a:t>
            </a:r>
            <a:r>
              <a:rPr lang="en-US" baseline="-25000" dirty="0"/>
              <a:t>2</a:t>
            </a:r>
            <a:r>
              <a:rPr lang="en-US" dirty="0"/>
              <a:t>) U ECLOSE(q</a:t>
            </a:r>
            <a:r>
              <a:rPr lang="en-US" baseline="-25000" dirty="0"/>
              <a:t>3</a:t>
            </a:r>
            <a:r>
              <a:rPr lang="en-US" dirty="0"/>
              <a:t>)  = {q</a:t>
            </a:r>
            <a:r>
              <a:rPr lang="en-US" baseline="-25000" dirty="0"/>
              <a:t>2</a:t>
            </a:r>
            <a:r>
              <a:rPr lang="en-US" dirty="0"/>
              <a:t>} U {q</a:t>
            </a:r>
            <a:r>
              <a:rPr lang="en-US" baseline="-25000" dirty="0"/>
              <a:t>3</a:t>
            </a:r>
            <a:r>
              <a:rPr lang="en-US" dirty="0"/>
              <a:t> , q</a:t>
            </a:r>
            <a:r>
              <a:rPr lang="en-US" baseline="-25000" dirty="0"/>
              <a:t>5</a:t>
            </a:r>
            <a:r>
              <a:rPr lang="en-US" dirty="0"/>
              <a:t>} = {q</a:t>
            </a:r>
            <a:r>
              <a:rPr lang="en-US" baseline="-25000" dirty="0"/>
              <a:t>2</a:t>
            </a:r>
            <a:r>
              <a:rPr lang="en-US" dirty="0"/>
              <a:t> ,q</a:t>
            </a:r>
            <a:r>
              <a:rPr lang="en-US" baseline="-25000" dirty="0"/>
              <a:t>3</a:t>
            </a:r>
            <a:r>
              <a:rPr lang="en-US" dirty="0"/>
              <a:t> , q</a:t>
            </a:r>
            <a:r>
              <a:rPr lang="en-US" baseline="-25000" dirty="0"/>
              <a:t>5</a:t>
            </a:r>
            <a:r>
              <a:rPr lang="en-US" dirty="0"/>
              <a:t>}</a:t>
            </a:r>
          </a:p>
          <a:p>
            <a:pPr marL="630936" lvl="2" algn="l" rtl="0">
              <a:lnSpc>
                <a:spcPct val="150000"/>
              </a:lnSpc>
            </a:pPr>
            <a:r>
              <a:rPr lang="el-GR" dirty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 δ</a:t>
            </a:r>
            <a:r>
              <a:rPr lang="en-US" baseline="-25000" dirty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 </a:t>
            </a:r>
            <a:r>
              <a:rPr lang="en-US" dirty="0"/>
              <a:t>(q</a:t>
            </a:r>
            <a:r>
              <a:rPr lang="en-US" baseline="-25000" dirty="0"/>
              <a:t>0</a:t>
            </a:r>
            <a:r>
              <a:rPr lang="en-US" dirty="0"/>
              <a:t>, </a:t>
            </a:r>
            <a:r>
              <a:rPr lang="en-US" dirty="0">
                <a:sym typeface="Symbol" pitchFamily="28" charset="2"/>
              </a:rPr>
              <a:t>5.6</a:t>
            </a:r>
            <a:r>
              <a:rPr lang="en-US" dirty="0"/>
              <a:t>) = </a:t>
            </a:r>
            <a:r>
              <a:rPr lang="el-GR" dirty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baseline="-25000" dirty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 </a:t>
            </a:r>
            <a:r>
              <a:rPr lang="en-US" dirty="0"/>
              <a:t>(q</a:t>
            </a:r>
            <a:r>
              <a:rPr lang="en-US" baseline="-25000" dirty="0"/>
              <a:t>2</a:t>
            </a:r>
            <a:r>
              <a:rPr lang="en-US" dirty="0"/>
              <a:t>, 6) U  </a:t>
            </a:r>
            <a:r>
              <a:rPr lang="el-GR" dirty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baseline="-25000" dirty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 </a:t>
            </a:r>
            <a:r>
              <a:rPr lang="en-US" dirty="0"/>
              <a:t>(q</a:t>
            </a:r>
            <a:r>
              <a:rPr lang="en-US" baseline="-25000" dirty="0"/>
              <a:t>3</a:t>
            </a:r>
            <a:r>
              <a:rPr lang="en-US" dirty="0"/>
              <a:t>, 6) U  </a:t>
            </a:r>
            <a:r>
              <a:rPr lang="el-GR" dirty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baseline="-25000" dirty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 </a:t>
            </a:r>
            <a:r>
              <a:rPr lang="en-US" dirty="0"/>
              <a:t>(q</a:t>
            </a:r>
            <a:r>
              <a:rPr lang="en-US" baseline="-25000" dirty="0"/>
              <a:t>5</a:t>
            </a:r>
            <a:r>
              <a:rPr lang="en-US" dirty="0"/>
              <a:t>, 6) = {q</a:t>
            </a:r>
            <a:r>
              <a:rPr lang="en-US" baseline="-25000" dirty="0"/>
              <a:t>3</a:t>
            </a:r>
            <a:r>
              <a:rPr lang="en-US" dirty="0"/>
              <a:t>} U {q</a:t>
            </a:r>
            <a:r>
              <a:rPr lang="en-US" baseline="-25000" dirty="0"/>
              <a:t>3</a:t>
            </a:r>
            <a:r>
              <a:rPr lang="en-US" dirty="0"/>
              <a:t>} U ∅= {q</a:t>
            </a:r>
            <a:r>
              <a:rPr lang="en-US" baseline="-25000" dirty="0"/>
              <a:t>3</a:t>
            </a:r>
            <a:r>
              <a:rPr lang="en-US" dirty="0"/>
              <a:t>} </a:t>
            </a:r>
          </a:p>
          <a:p>
            <a:pPr marL="630936" lvl="2" indent="0" algn="l" rtl="0">
              <a:lnSpc>
                <a:spcPct val="150000"/>
              </a:lnSpc>
              <a:buNone/>
            </a:pPr>
            <a:r>
              <a:rPr lang="en-US" dirty="0"/>
              <a:t>              = ECLOSE(q</a:t>
            </a:r>
            <a:r>
              <a:rPr lang="en-US" baseline="-25000" dirty="0"/>
              <a:t>3</a:t>
            </a:r>
            <a:r>
              <a:rPr lang="en-US" dirty="0"/>
              <a:t>) {q</a:t>
            </a:r>
            <a:r>
              <a:rPr lang="en-US" baseline="-25000" dirty="0"/>
              <a:t>3</a:t>
            </a:r>
            <a:r>
              <a:rPr lang="en-US" dirty="0"/>
              <a:t> , q</a:t>
            </a:r>
            <a:r>
              <a:rPr lang="en-US" baseline="-25000" dirty="0"/>
              <a:t>5</a:t>
            </a:r>
            <a:r>
              <a:rPr lang="en-US" dirty="0"/>
              <a:t>} </a:t>
            </a:r>
          </a:p>
          <a:p>
            <a:pPr marL="630936" lvl="2" indent="0" algn="l" rtl="0">
              <a:lnSpc>
                <a:spcPct val="150000"/>
              </a:lnSpc>
              <a:buNone/>
            </a:pPr>
            <a:r>
              <a:rPr lang="en-US" dirty="0"/>
              <a:t> </a:t>
            </a:r>
          </a:p>
          <a:p>
            <a:pPr marL="630936" lvl="2" indent="0" algn="l" rtl="0">
              <a:lnSpc>
                <a:spcPct val="150000"/>
              </a:lnSpc>
              <a:buNone/>
            </a:pPr>
            <a:endParaRPr lang="en-US" dirty="0"/>
          </a:p>
        </p:txBody>
      </p:sp>
      <p:grpSp>
        <p:nvGrpSpPr>
          <p:cNvPr id="41" name="Group 8"/>
          <p:cNvGrpSpPr>
            <a:grpSpLocks/>
          </p:cNvGrpSpPr>
          <p:nvPr/>
        </p:nvGrpSpPr>
        <p:grpSpPr bwMode="auto">
          <a:xfrm>
            <a:off x="569625" y="2614548"/>
            <a:ext cx="152400" cy="76200"/>
            <a:chOff x="144" y="2784"/>
            <a:chExt cx="96" cy="48"/>
          </a:xfrm>
        </p:grpSpPr>
        <p:sp>
          <p:nvSpPr>
            <p:cNvPr id="42" name="Line 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" name="Group 8"/>
          <p:cNvGrpSpPr>
            <a:grpSpLocks/>
          </p:cNvGrpSpPr>
          <p:nvPr/>
        </p:nvGrpSpPr>
        <p:grpSpPr bwMode="auto">
          <a:xfrm>
            <a:off x="580104" y="3033407"/>
            <a:ext cx="152400" cy="76200"/>
            <a:chOff x="144" y="2784"/>
            <a:chExt cx="96" cy="48"/>
          </a:xfrm>
        </p:grpSpPr>
        <p:sp>
          <p:nvSpPr>
            <p:cNvPr id="45" name="Line 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" name="Group 8"/>
          <p:cNvGrpSpPr>
            <a:grpSpLocks/>
          </p:cNvGrpSpPr>
          <p:nvPr/>
        </p:nvGrpSpPr>
        <p:grpSpPr bwMode="auto">
          <a:xfrm>
            <a:off x="592392" y="3443903"/>
            <a:ext cx="152400" cy="76200"/>
            <a:chOff x="144" y="2784"/>
            <a:chExt cx="96" cy="48"/>
          </a:xfrm>
        </p:grpSpPr>
        <p:sp>
          <p:nvSpPr>
            <p:cNvPr id="59" name="Line 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" name="Group 8"/>
          <p:cNvGrpSpPr>
            <a:grpSpLocks/>
          </p:cNvGrpSpPr>
          <p:nvPr/>
        </p:nvGrpSpPr>
        <p:grpSpPr bwMode="auto">
          <a:xfrm>
            <a:off x="577644" y="4252607"/>
            <a:ext cx="152400" cy="76200"/>
            <a:chOff x="144" y="2784"/>
            <a:chExt cx="96" cy="48"/>
          </a:xfrm>
        </p:grpSpPr>
        <p:sp>
          <p:nvSpPr>
            <p:cNvPr id="63" name="Line 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" name="Group 8"/>
          <p:cNvGrpSpPr>
            <a:grpSpLocks/>
          </p:cNvGrpSpPr>
          <p:nvPr/>
        </p:nvGrpSpPr>
        <p:grpSpPr bwMode="auto">
          <a:xfrm>
            <a:off x="565356" y="5090807"/>
            <a:ext cx="152400" cy="76200"/>
            <a:chOff x="144" y="2784"/>
            <a:chExt cx="96" cy="48"/>
          </a:xfrm>
        </p:grpSpPr>
        <p:sp>
          <p:nvSpPr>
            <p:cNvPr id="66" name="Line 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2B8A92F-590B-4742-9270-89AAA97EE311}"/>
              </a:ext>
            </a:extLst>
          </p:cNvPr>
          <p:cNvGrpSpPr/>
          <p:nvPr/>
        </p:nvGrpSpPr>
        <p:grpSpPr>
          <a:xfrm>
            <a:off x="3514127" y="5900572"/>
            <a:ext cx="4413388" cy="646331"/>
            <a:chOff x="3514127" y="5900572"/>
            <a:chExt cx="4413388" cy="646331"/>
          </a:xfrm>
        </p:grpSpPr>
        <p:sp>
          <p:nvSpPr>
            <p:cNvPr id="10" name="Rectangle 9"/>
            <p:cNvSpPr/>
            <p:nvPr/>
          </p:nvSpPr>
          <p:spPr>
            <a:xfrm>
              <a:off x="3514127" y="5900572"/>
              <a:ext cx="441338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>
                <a:lnSpc>
                  <a:spcPct val="150000"/>
                </a:lnSpc>
              </a:pPr>
              <a:r>
                <a:rPr lang="en-US" sz="2400" b="1" i="1" dirty="0">
                  <a:solidFill>
                    <a:srgbClr val="FF0000"/>
                  </a:solidFill>
                </a:rPr>
                <a:t>L(E) = { w | </a:t>
              </a:r>
              <a:r>
                <a:rPr lang="el-GR" sz="2400" b="1" dirty="0">
                  <a:solidFill>
                    <a:srgbClr val="FF0000"/>
                  </a:solidFill>
                  <a:latin typeface="Lucida Grande" pitchFamily="28" charset="0"/>
                  <a:cs typeface="Tahoma" pitchFamily="28" charset="0"/>
                </a:rPr>
                <a:t>δ</a:t>
              </a:r>
              <a:r>
                <a:rPr lang="en-US" sz="2400" b="1" i="1" dirty="0">
                  <a:solidFill>
                    <a:srgbClr val="FF0000"/>
                  </a:solidFill>
                </a:rPr>
                <a:t>(q</a:t>
              </a:r>
              <a:r>
                <a:rPr lang="en-US" sz="2400" b="1" i="1" baseline="-25000" dirty="0">
                  <a:solidFill>
                    <a:srgbClr val="FF0000"/>
                  </a:solidFill>
                </a:rPr>
                <a:t>0</a:t>
              </a:r>
              <a:r>
                <a:rPr lang="en-US" sz="2400" b="1" i="1" dirty="0">
                  <a:solidFill>
                    <a:srgbClr val="FF0000"/>
                  </a:solidFill>
                </a:rPr>
                <a:t>,w) </a:t>
              </a:r>
              <a:r>
                <a:rPr lang="en-US" sz="2400" b="1" i="1" dirty="0">
                  <a:solidFill>
                    <a:srgbClr val="FF0000"/>
                  </a:solidFill>
                  <a:cs typeface="Arial" charset="0"/>
                </a:rPr>
                <a:t>∩ F ≠ </a:t>
              </a:r>
              <a:r>
                <a:rPr lang="el-GR" sz="2400" b="1" i="1" dirty="0">
                  <a:solidFill>
                    <a:srgbClr val="FF0000"/>
                  </a:solidFill>
                  <a:cs typeface="Arial" charset="0"/>
                </a:rPr>
                <a:t>Φ </a:t>
              </a:r>
              <a:r>
                <a:rPr lang="en-US" sz="2400" b="1" i="1" dirty="0">
                  <a:solidFill>
                    <a:srgbClr val="FF0000"/>
                  </a:solidFill>
                </a:rPr>
                <a:t>}</a:t>
              </a:r>
            </a:p>
          </p:txBody>
        </p:sp>
        <p:grpSp>
          <p:nvGrpSpPr>
            <p:cNvPr id="68" name="Group 8"/>
            <p:cNvGrpSpPr>
              <a:grpSpLocks/>
            </p:cNvGrpSpPr>
            <p:nvPr/>
          </p:nvGrpSpPr>
          <p:grpSpPr bwMode="auto">
            <a:xfrm>
              <a:off x="5323282" y="5985523"/>
              <a:ext cx="152400" cy="76200"/>
              <a:chOff x="144" y="2784"/>
              <a:chExt cx="96" cy="48"/>
            </a:xfrm>
          </p:grpSpPr>
          <p:sp>
            <p:nvSpPr>
              <p:cNvPr id="69" name="Line 6"/>
              <p:cNvSpPr>
                <a:spLocks noChangeShapeType="1"/>
              </p:cNvSpPr>
              <p:nvPr/>
            </p:nvSpPr>
            <p:spPr bwMode="auto">
              <a:xfrm flipV="1">
                <a:off x="144" y="2784"/>
                <a:ext cx="48" cy="48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Line 7"/>
              <p:cNvSpPr>
                <a:spLocks noChangeShapeType="1"/>
              </p:cNvSpPr>
              <p:nvPr/>
            </p:nvSpPr>
            <p:spPr bwMode="auto">
              <a:xfrm>
                <a:off x="192" y="2784"/>
                <a:ext cx="48" cy="48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718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1FAE72-7948-4FC4-908F-D4C93EBD550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331696" y="96137"/>
            <a:ext cx="7793037" cy="1143000"/>
          </a:xfrm>
        </p:spPr>
        <p:txBody>
          <a:bodyPr/>
          <a:lstStyle/>
          <a:p>
            <a:pPr rtl="0" eaLnBrk="1" hangingPunct="1"/>
            <a:r>
              <a:rPr lang="en-US" dirty="0"/>
              <a:t>Example : Simulate w</a:t>
            </a:r>
          </a:p>
        </p:txBody>
      </p:sp>
      <p:sp>
        <p:nvSpPr>
          <p:cNvPr id="35844" name="Text Box 25"/>
          <p:cNvSpPr txBox="1">
            <a:spLocks noChangeArrowheads="1"/>
          </p:cNvSpPr>
          <p:nvPr/>
        </p:nvSpPr>
        <p:spPr bwMode="auto">
          <a:xfrm>
            <a:off x="714823" y="1929655"/>
            <a:ext cx="59378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dirty="0">
                <a:solidFill>
                  <a:schemeClr val="folHlink"/>
                </a:solidFill>
              </a:rPr>
              <a:t>L = {w | w is empty, or if non-empty will end in 01}</a:t>
            </a:r>
          </a:p>
        </p:txBody>
      </p:sp>
      <p:graphicFrame>
        <p:nvGraphicFramePr>
          <p:cNvPr id="141451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906695"/>
              </p:ext>
            </p:extLst>
          </p:nvPr>
        </p:nvGraphicFramePr>
        <p:xfrm>
          <a:off x="1032134" y="4364037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1395" name="Line 83"/>
          <p:cNvSpPr>
            <a:spLocks noChangeShapeType="1"/>
          </p:cNvSpPr>
          <p:nvPr/>
        </p:nvSpPr>
        <p:spPr bwMode="auto">
          <a:xfrm>
            <a:off x="727334" y="4973637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l" rtl="0"/>
            <a:endParaRPr lang="en-US"/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3775334" y="4759325"/>
            <a:ext cx="1666875" cy="750887"/>
            <a:chOff x="2256" y="3321"/>
            <a:chExt cx="1050" cy="473"/>
          </a:xfrm>
        </p:grpSpPr>
        <p:sp>
          <p:nvSpPr>
            <p:cNvPr id="35903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72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1400"/>
                <a:t>ECLOSE(q’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5904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17" cy="19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1400"/>
                <a:t>ECLOSE(q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5905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l" rtl="0"/>
              <a:endParaRPr lang="en-US"/>
            </a:p>
          </p:txBody>
        </p:sp>
        <p:sp>
          <p:nvSpPr>
            <p:cNvPr id="35906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l" rtl="0"/>
              <a:endParaRPr lang="en-US"/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804399" y="3636963"/>
            <a:ext cx="914400" cy="366712"/>
            <a:chOff x="228600" y="3976688"/>
            <a:chExt cx="914400" cy="366713"/>
          </a:xfrm>
        </p:grpSpPr>
        <p:sp>
          <p:nvSpPr>
            <p:cNvPr id="35901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2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2023599" y="2286000"/>
            <a:ext cx="2667000" cy="1181099"/>
            <a:chOff x="1447800" y="2625725"/>
            <a:chExt cx="2667000" cy="1181099"/>
          </a:xfrm>
        </p:grpSpPr>
        <p:sp>
          <p:nvSpPr>
            <p:cNvPr id="35891" name="Oval 5"/>
            <p:cNvSpPr>
              <a:spLocks noChangeArrowheads="1"/>
            </p:cNvSpPr>
            <p:nvPr/>
          </p:nvSpPr>
          <p:spPr bwMode="auto">
            <a:xfrm>
              <a:off x="1600200" y="3276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5892" name="Line 9"/>
            <p:cNvSpPr>
              <a:spLocks noChangeShapeType="1"/>
            </p:cNvSpPr>
            <p:nvPr/>
          </p:nvSpPr>
          <p:spPr bwMode="auto">
            <a:xfrm>
              <a:off x="2057400" y="3505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3" name="Oval 10"/>
            <p:cNvSpPr>
              <a:spLocks noChangeArrowheads="1"/>
            </p:cNvSpPr>
            <p:nvPr/>
          </p:nvSpPr>
          <p:spPr bwMode="auto">
            <a:xfrm>
              <a:off x="2590800" y="3276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q</a:t>
              </a:r>
              <a:r>
                <a:rPr lang="en-US" sz="1800" baseline="-25000" dirty="0"/>
                <a:t>1</a:t>
              </a:r>
            </a:p>
          </p:txBody>
        </p:sp>
        <p:sp>
          <p:nvSpPr>
            <p:cNvPr id="35894" name="Text Box 11"/>
            <p:cNvSpPr txBox="1">
              <a:spLocks noChangeArrowheads="1"/>
            </p:cNvSpPr>
            <p:nvPr/>
          </p:nvSpPr>
          <p:spPr bwMode="auto">
            <a:xfrm>
              <a:off x="2117725" y="31591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35895" name="Freeform 12"/>
            <p:cNvSpPr>
              <a:spLocks/>
            </p:cNvSpPr>
            <p:nvPr/>
          </p:nvSpPr>
          <p:spPr bwMode="auto">
            <a:xfrm>
              <a:off x="1574800" y="29591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6" name="Text Box 13"/>
            <p:cNvSpPr txBox="1">
              <a:spLocks noChangeArrowheads="1"/>
            </p:cNvSpPr>
            <p:nvPr/>
          </p:nvSpPr>
          <p:spPr bwMode="auto">
            <a:xfrm>
              <a:off x="1447800" y="2625725"/>
              <a:ext cx="501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0,1</a:t>
              </a:r>
            </a:p>
          </p:txBody>
        </p:sp>
        <p:sp>
          <p:nvSpPr>
            <p:cNvPr id="35897" name="Text Box 18"/>
            <p:cNvSpPr txBox="1">
              <a:spLocks noChangeArrowheads="1"/>
            </p:cNvSpPr>
            <p:nvPr/>
          </p:nvSpPr>
          <p:spPr bwMode="auto">
            <a:xfrm>
              <a:off x="3048000" y="31623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35898" name="Oval 19"/>
            <p:cNvSpPr>
              <a:spLocks noChangeArrowheads="1"/>
            </p:cNvSpPr>
            <p:nvPr/>
          </p:nvSpPr>
          <p:spPr bwMode="auto">
            <a:xfrm>
              <a:off x="3581400" y="3276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5899" name="Line 20"/>
            <p:cNvSpPr>
              <a:spLocks noChangeShapeType="1"/>
            </p:cNvSpPr>
            <p:nvPr/>
          </p:nvSpPr>
          <p:spPr bwMode="auto">
            <a:xfrm>
              <a:off x="3048000" y="3505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0" name="Oval 22"/>
            <p:cNvSpPr>
              <a:spLocks noChangeArrowheads="1"/>
            </p:cNvSpPr>
            <p:nvPr/>
          </p:nvSpPr>
          <p:spPr bwMode="auto">
            <a:xfrm>
              <a:off x="3505200" y="3197224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718799" y="3195637"/>
            <a:ext cx="609600" cy="976312"/>
            <a:chOff x="1143000" y="3595688"/>
            <a:chExt cx="609600" cy="976312"/>
          </a:xfrm>
        </p:grpSpPr>
        <p:sp>
          <p:nvSpPr>
            <p:cNvPr id="35887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5888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bg2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9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0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35881" name="TextBox 29"/>
          <p:cNvSpPr txBox="1">
            <a:spLocks noChangeArrowheads="1"/>
          </p:cNvSpPr>
          <p:nvPr/>
        </p:nvSpPr>
        <p:spPr bwMode="auto">
          <a:xfrm>
            <a:off x="4537334" y="596423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endParaRPr lang="en-US"/>
          </a:p>
        </p:txBody>
      </p:sp>
      <p:sp>
        <p:nvSpPr>
          <p:cNvPr id="39" name="Rectangle 87"/>
          <p:cNvSpPr>
            <a:spLocks noGrp="1" noChangeArrowheads="1"/>
          </p:cNvSpPr>
          <p:nvPr>
            <p:ph type="body" sz="half" idx="2"/>
          </p:nvPr>
        </p:nvSpPr>
        <p:spPr>
          <a:xfrm>
            <a:off x="4995399" y="2417212"/>
            <a:ext cx="3810000" cy="762000"/>
          </a:xfrm>
        </p:spPr>
        <p:txBody>
          <a:bodyPr>
            <a:normAutofit fontScale="92500"/>
          </a:bodyPr>
          <a:lstStyle/>
          <a:p>
            <a:pPr eaLnBrk="1" hangingPunct="1">
              <a:buFont typeface="Wingdings" pitchFamily="28" charset="2"/>
              <a:buNone/>
            </a:pPr>
            <a:r>
              <a:rPr lang="en-US" sz="2800" u="sng" dirty="0">
                <a:sym typeface="Symbol" pitchFamily="28" charset="2"/>
              </a:rPr>
              <a:t>Simulate for w=101:</a:t>
            </a:r>
          </a:p>
          <a:p>
            <a:pPr eaLnBrk="1" hangingPunct="1"/>
            <a:endParaRPr lang="en-US" sz="2400" dirty="0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7036910" y="3200400"/>
            <a:ext cx="4191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q</a:t>
            </a:r>
            <a:r>
              <a:rPr lang="en-US" sz="1600" baseline="-25000"/>
              <a:t>0</a:t>
            </a:r>
            <a:r>
              <a:rPr lang="en-US" sz="1600"/>
              <a:t>’</a:t>
            </a:r>
          </a:p>
        </p:txBody>
      </p:sp>
      <p:grpSp>
        <p:nvGrpSpPr>
          <p:cNvPr id="41" name="Group 64"/>
          <p:cNvGrpSpPr>
            <a:grpSpLocks/>
          </p:cNvGrpSpPr>
          <p:nvPr/>
        </p:nvGrpSpPr>
        <p:grpSpPr bwMode="auto">
          <a:xfrm>
            <a:off x="6570009" y="3352800"/>
            <a:ext cx="1260653" cy="719138"/>
            <a:chOff x="6391526" y="3886200"/>
            <a:chExt cx="1259790" cy="719554"/>
          </a:xfrm>
        </p:grpSpPr>
        <p:sp>
          <p:nvSpPr>
            <p:cNvPr id="42" name="TextBox 34"/>
            <p:cNvSpPr txBox="1">
              <a:spLocks noChangeArrowheads="1"/>
            </p:cNvSpPr>
            <p:nvPr/>
          </p:nvSpPr>
          <p:spPr bwMode="auto">
            <a:xfrm>
              <a:off x="7277496" y="4267200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q</a:t>
              </a:r>
              <a:r>
                <a:rPr lang="en-US" sz="1600" baseline="-25000" dirty="0"/>
                <a:t>0</a:t>
              </a:r>
              <a:endParaRPr lang="en-US" sz="1600" dirty="0"/>
            </a:p>
          </p:txBody>
        </p:sp>
        <p:grpSp>
          <p:nvGrpSpPr>
            <p:cNvPr id="43" name="Group 59"/>
            <p:cNvGrpSpPr>
              <a:grpSpLocks/>
            </p:cNvGrpSpPr>
            <p:nvPr/>
          </p:nvGrpSpPr>
          <p:grpSpPr bwMode="auto">
            <a:xfrm>
              <a:off x="6391526" y="4038600"/>
              <a:ext cx="1072880" cy="533596"/>
              <a:chOff x="6391526" y="4038600"/>
              <a:chExt cx="1072880" cy="533596"/>
            </a:xfrm>
          </p:grpSpPr>
          <p:sp>
            <p:nvSpPr>
              <p:cNvPr id="46" name="TextBox 33"/>
              <p:cNvSpPr txBox="1">
                <a:spLocks noChangeArrowheads="1"/>
              </p:cNvSpPr>
              <p:nvPr/>
            </p:nvSpPr>
            <p:spPr bwMode="auto">
              <a:xfrm>
                <a:off x="6391526" y="4233446"/>
                <a:ext cx="466475" cy="338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q</a:t>
                </a:r>
                <a:r>
                  <a:rPr lang="en-US" sz="1600" b="1" baseline="-25000" dirty="0"/>
                  <a:t>0</a:t>
                </a:r>
                <a:r>
                  <a:rPr lang="en-US" sz="1600" b="1" dirty="0"/>
                  <a:t>’</a:t>
                </a:r>
              </a:p>
            </p:txBody>
          </p:sp>
          <p:cxnSp>
            <p:nvCxnSpPr>
              <p:cNvPr id="47" name="Straight Arrow Connector 39"/>
              <p:cNvCxnSpPr>
                <a:cxnSpLocks noChangeShapeType="1"/>
                <a:endCxn id="46" idx="0"/>
              </p:cNvCxnSpPr>
              <p:nvPr/>
            </p:nvCxnSpPr>
            <p:spPr bwMode="auto">
              <a:xfrm flipH="1">
                <a:off x="6624764" y="4038600"/>
                <a:ext cx="309436" cy="19484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48" name="Straight Arrow Connector 41"/>
              <p:cNvCxnSpPr>
                <a:cxnSpLocks noChangeShapeType="1"/>
                <a:stCxn id="40" idx="2"/>
                <a:endCxn id="42" idx="0"/>
              </p:cNvCxnSpPr>
              <p:nvPr/>
            </p:nvCxnSpPr>
            <p:spPr bwMode="auto">
              <a:xfrm>
                <a:off x="7143662" y="4072045"/>
                <a:ext cx="320744" cy="19515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</p:grpSp>
        <p:sp>
          <p:nvSpPr>
            <p:cNvPr id="44" name="TextBox 48"/>
            <p:cNvSpPr txBox="1">
              <a:spLocks noChangeArrowheads="1"/>
            </p:cNvSpPr>
            <p:nvPr/>
          </p:nvSpPr>
          <p:spPr bwMode="auto">
            <a:xfrm>
              <a:off x="7162800" y="3886200"/>
              <a:ext cx="2744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45" name="TextBox 51"/>
            <p:cNvSpPr txBox="1">
              <a:spLocks noChangeArrowheads="1"/>
            </p:cNvSpPr>
            <p:nvPr/>
          </p:nvSpPr>
          <p:spPr bwMode="auto">
            <a:xfrm>
              <a:off x="6629400" y="3886200"/>
              <a:ext cx="2744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57" name="Group 60"/>
          <p:cNvGrpSpPr>
            <a:grpSpLocks/>
          </p:cNvGrpSpPr>
          <p:nvPr/>
        </p:nvGrpSpPr>
        <p:grpSpPr bwMode="auto">
          <a:xfrm>
            <a:off x="6503510" y="3962800"/>
            <a:ext cx="1363663" cy="685403"/>
            <a:chOff x="6324600" y="4495800"/>
            <a:chExt cx="1364420" cy="685800"/>
          </a:xfrm>
        </p:grpSpPr>
        <p:sp>
          <p:nvSpPr>
            <p:cNvPr id="58" name="TextBox 35"/>
            <p:cNvSpPr txBox="1">
              <a:spLocks noChangeArrowheads="1"/>
            </p:cNvSpPr>
            <p:nvPr/>
          </p:nvSpPr>
          <p:spPr bwMode="auto">
            <a:xfrm>
              <a:off x="7315200" y="4766846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q</a:t>
              </a:r>
              <a:r>
                <a:rPr lang="en-US" sz="1600" baseline="-25000" dirty="0"/>
                <a:t>0</a:t>
              </a:r>
              <a:endParaRPr lang="en-US" sz="1600" dirty="0"/>
            </a:p>
          </p:txBody>
        </p:sp>
        <p:cxnSp>
          <p:nvCxnSpPr>
            <p:cNvPr id="59" name="Straight Arrow Connector 43"/>
            <p:cNvCxnSpPr>
              <a:cxnSpLocks noChangeShapeType="1"/>
            </p:cNvCxnSpPr>
            <p:nvPr/>
          </p:nvCxnSpPr>
          <p:spPr bwMode="auto">
            <a:xfrm rot="16200000" flipH="1">
              <a:off x="7370824" y="4685057"/>
              <a:ext cx="271046" cy="31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60" name="TextBox 52"/>
            <p:cNvSpPr txBox="1">
              <a:spLocks noChangeArrowheads="1"/>
            </p:cNvSpPr>
            <p:nvPr/>
          </p:nvSpPr>
          <p:spPr bwMode="auto">
            <a:xfrm>
              <a:off x="7209465" y="4538069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sym typeface="Symbol" pitchFamily="28" charset="2"/>
                </a:rPr>
                <a:t>1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61" name="TextBox 56"/>
            <p:cNvSpPr txBox="1">
              <a:spLocks noChangeArrowheads="1"/>
            </p:cNvSpPr>
            <p:nvPr/>
          </p:nvSpPr>
          <p:spPr bwMode="auto">
            <a:xfrm>
              <a:off x="6484180" y="4843046"/>
              <a:ext cx="3449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Ø</a:t>
              </a:r>
            </a:p>
          </p:txBody>
        </p:sp>
        <p:cxnSp>
          <p:nvCxnSpPr>
            <p:cNvPr id="62" name="Straight Arrow Connector 57"/>
            <p:cNvCxnSpPr>
              <a:cxnSpLocks noChangeShapeType="1"/>
            </p:cNvCxnSpPr>
            <p:nvPr/>
          </p:nvCxnSpPr>
          <p:spPr bwMode="auto">
            <a:xfrm rot="16200000" flipH="1">
              <a:off x="6499460" y="4705570"/>
              <a:ext cx="271046" cy="31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63" name="TextBox 58"/>
            <p:cNvSpPr txBox="1">
              <a:spLocks noChangeArrowheads="1"/>
            </p:cNvSpPr>
            <p:nvPr/>
          </p:nvSpPr>
          <p:spPr bwMode="auto">
            <a:xfrm>
              <a:off x="6324600" y="4495800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1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655910" y="4491037"/>
            <a:ext cx="338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27334" y="1022076"/>
            <a:ext cx="683071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 rtl="0">
              <a:defRPr/>
            </a:pPr>
            <a:r>
              <a:rPr lang="en-US" sz="1600" dirty="0">
                <a:solidFill>
                  <a:srgbClr val="0070C0"/>
                </a:solidFill>
              </a:rPr>
              <a:t>To simulate any transition:</a:t>
            </a:r>
            <a:br>
              <a:rPr lang="en-US" sz="1600" dirty="0">
                <a:solidFill>
                  <a:srgbClr val="0070C0"/>
                </a:solidFill>
              </a:rPr>
            </a:br>
            <a:r>
              <a:rPr lang="en-US" sz="1600" dirty="0">
                <a:solidFill>
                  <a:srgbClr val="0070C0"/>
                </a:solidFill>
              </a:rPr>
              <a:t>	Step 1) Go to all immediate destination states.</a:t>
            </a:r>
          </a:p>
          <a:p>
            <a:pPr algn="l" rtl="0">
              <a:defRPr/>
            </a:pPr>
            <a:r>
              <a:rPr lang="en-US" sz="1600" dirty="0">
                <a:solidFill>
                  <a:srgbClr val="0070C0"/>
                </a:solidFill>
              </a:rPr>
              <a:t>	Step 2) From there go to all their </a:t>
            </a:r>
            <a:r>
              <a:rPr lang="en-US" sz="1600" dirty="0">
                <a:solidFill>
                  <a:srgbClr val="0070C0"/>
                </a:solidFill>
                <a:sym typeface="Symbol"/>
              </a:rPr>
              <a:t>-closure states as well.</a:t>
            </a:r>
            <a:endParaRPr lang="en-US" sz="1600" dirty="0">
              <a:solidFill>
                <a:srgbClr val="0070C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25B03C-58EA-4438-BC4B-AD71DF977EBE}"/>
              </a:ext>
            </a:extLst>
          </p:cNvPr>
          <p:cNvGrpSpPr/>
          <p:nvPr/>
        </p:nvGrpSpPr>
        <p:grpSpPr>
          <a:xfrm>
            <a:off x="7406532" y="4409653"/>
            <a:ext cx="975468" cy="743810"/>
            <a:chOff x="8153400" y="5029200"/>
            <a:chExt cx="975468" cy="743810"/>
          </a:xfrm>
        </p:grpSpPr>
        <p:grpSp>
          <p:nvGrpSpPr>
            <p:cNvPr id="49" name="Group 61"/>
            <p:cNvGrpSpPr>
              <a:grpSpLocks/>
            </p:cNvGrpSpPr>
            <p:nvPr/>
          </p:nvGrpSpPr>
          <p:grpSpPr bwMode="auto">
            <a:xfrm>
              <a:off x="8153400" y="5029200"/>
              <a:ext cx="449263" cy="719137"/>
              <a:chOff x="7239000" y="4995446"/>
              <a:chExt cx="450020" cy="719554"/>
            </a:xfrm>
          </p:grpSpPr>
          <p:sp>
            <p:nvSpPr>
              <p:cNvPr id="50" name="TextBox 36"/>
              <p:cNvSpPr txBox="1">
                <a:spLocks noChangeArrowheads="1"/>
              </p:cNvSpPr>
              <p:nvPr/>
            </p:nvSpPr>
            <p:spPr bwMode="auto">
              <a:xfrm>
                <a:off x="7315200" y="5376446"/>
                <a:ext cx="37382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q</a:t>
                </a:r>
                <a:r>
                  <a:rPr lang="en-US" sz="1600" baseline="-25000"/>
                  <a:t>1</a:t>
                </a:r>
                <a:endParaRPr lang="en-US" sz="1600"/>
              </a:p>
            </p:txBody>
          </p:sp>
          <p:cxnSp>
            <p:nvCxnSpPr>
              <p:cNvPr id="51" name="Straight Arrow Connector 45"/>
              <p:cNvCxnSpPr>
                <a:cxnSpLocks noChangeShapeType="1"/>
                <a:stCxn id="58" idx="2"/>
                <a:endCxn id="50" idx="0"/>
              </p:cNvCxnSpPr>
              <p:nvPr/>
            </p:nvCxnSpPr>
            <p:spPr bwMode="auto">
              <a:xfrm flipH="1">
                <a:off x="7502111" y="5157934"/>
                <a:ext cx="87514" cy="218512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52" name="TextBox 53"/>
              <p:cNvSpPr txBox="1">
                <a:spLocks noChangeArrowheads="1"/>
              </p:cNvSpPr>
              <p:nvPr/>
            </p:nvSpPr>
            <p:spPr bwMode="auto">
              <a:xfrm>
                <a:off x="7239000" y="4995446"/>
                <a:ext cx="29848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sym typeface="Symbol" pitchFamily="28" charset="2"/>
                  </a:rPr>
                  <a:t>0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66" name="Straight Arrow Connector 41">
              <a:extLst>
                <a:ext uri="{FF2B5EF4-FFF2-40B4-BE49-F238E27FC236}">
                  <a16:creationId xmlns:a16="http://schemas.microsoft.com/office/drawing/2014/main" id="{D9CB9D40-0828-4E1B-9211-C1814A535D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516231" y="5139986"/>
              <a:ext cx="371010" cy="35658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67" name="TextBox 53">
              <a:extLst>
                <a:ext uri="{FF2B5EF4-FFF2-40B4-BE49-F238E27FC236}">
                  <a16:creationId xmlns:a16="http://schemas.microsoft.com/office/drawing/2014/main" id="{B5391007-321C-47ED-8331-B0668CFE5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98903" y="5045761"/>
              <a:ext cx="297978" cy="33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sym typeface="Symbol" pitchFamily="28" charset="2"/>
                </a:rPr>
                <a:t>0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68" name="TextBox 35">
              <a:extLst>
                <a:ext uri="{FF2B5EF4-FFF2-40B4-BE49-F238E27FC236}">
                  <a16:creationId xmlns:a16="http://schemas.microsoft.com/office/drawing/2014/main" id="{6F1DB1C1-F962-4978-AEC4-111004D635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55255" y="5434652"/>
              <a:ext cx="373613" cy="33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q</a:t>
              </a:r>
              <a:r>
                <a:rPr lang="en-US" sz="1600" baseline="-25000" dirty="0"/>
                <a:t>0</a:t>
              </a:r>
              <a:endParaRPr lang="en-US" sz="16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BC23F9-9F29-4916-A68B-7A2C3C4F47E8}"/>
              </a:ext>
            </a:extLst>
          </p:cNvPr>
          <p:cNvGrpSpPr/>
          <p:nvPr/>
        </p:nvGrpSpPr>
        <p:grpSpPr>
          <a:xfrm>
            <a:off x="7531495" y="5134637"/>
            <a:ext cx="850505" cy="812206"/>
            <a:chOff x="7131493" y="5951554"/>
            <a:chExt cx="850505" cy="812206"/>
          </a:xfrm>
        </p:grpSpPr>
        <p:grpSp>
          <p:nvGrpSpPr>
            <p:cNvPr id="53" name="Group 62"/>
            <p:cNvGrpSpPr>
              <a:grpSpLocks/>
            </p:cNvGrpSpPr>
            <p:nvPr/>
          </p:nvGrpSpPr>
          <p:grpSpPr bwMode="auto">
            <a:xfrm flipH="1">
              <a:off x="7131493" y="5951554"/>
              <a:ext cx="335086" cy="535286"/>
              <a:chOff x="6405871" y="4751368"/>
              <a:chExt cx="558566" cy="1963423"/>
            </a:xfrm>
          </p:grpSpPr>
          <p:sp>
            <p:nvSpPr>
              <p:cNvPr id="54" name="TextBox 37"/>
              <p:cNvSpPr txBox="1">
                <a:spLocks noChangeArrowheads="1"/>
              </p:cNvSpPr>
              <p:nvPr/>
            </p:nvSpPr>
            <p:spPr bwMode="auto">
              <a:xfrm>
                <a:off x="6405871" y="6376236"/>
                <a:ext cx="373820" cy="3385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q</a:t>
                </a:r>
                <a:r>
                  <a:rPr lang="en-US" sz="1600" baseline="-25000" dirty="0"/>
                  <a:t>2</a:t>
                </a:r>
                <a:endParaRPr lang="en-US" sz="1600" dirty="0"/>
              </a:p>
            </p:txBody>
          </p:sp>
          <p:cxnSp>
            <p:nvCxnSpPr>
              <p:cNvPr id="55" name="Straight Arrow Connector 47"/>
              <p:cNvCxnSpPr>
                <a:cxnSpLocks noChangeShapeType="1"/>
              </p:cNvCxnSpPr>
              <p:nvPr/>
            </p:nvCxnSpPr>
            <p:spPr bwMode="auto">
              <a:xfrm flipH="1">
                <a:off x="6739638" y="4804653"/>
                <a:ext cx="22662" cy="1571583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56" name="TextBox 54"/>
              <p:cNvSpPr txBox="1">
                <a:spLocks noChangeArrowheads="1"/>
              </p:cNvSpPr>
              <p:nvPr/>
            </p:nvSpPr>
            <p:spPr bwMode="auto">
              <a:xfrm>
                <a:off x="6739641" y="4751368"/>
                <a:ext cx="224796" cy="338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sym typeface="Symbol" pitchFamily="28" charset="2"/>
                  </a:rPr>
                  <a:t>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9" name="Group 62">
              <a:extLst>
                <a:ext uri="{FF2B5EF4-FFF2-40B4-BE49-F238E27FC236}">
                  <a16:creationId xmlns:a16="http://schemas.microsoft.com/office/drawing/2014/main" id="{76CED9CF-0B04-43BD-80DD-353F38B940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88806" y="5985254"/>
              <a:ext cx="224419" cy="440148"/>
              <a:chOff x="7160022" y="5466674"/>
              <a:chExt cx="224797" cy="440433"/>
            </a:xfrm>
          </p:grpSpPr>
          <p:cxnSp>
            <p:nvCxnSpPr>
              <p:cNvPr id="71" name="Straight Arrow Connector 47">
                <a:extLst>
                  <a:ext uri="{FF2B5EF4-FFF2-40B4-BE49-F238E27FC236}">
                    <a16:creationId xmlns:a16="http://schemas.microsoft.com/office/drawing/2014/main" id="{D37FEBCC-F442-443C-B11E-FF2B567D04F5}"/>
                  </a:ext>
                </a:extLst>
              </p:cNvPr>
              <p:cNvCxnSpPr>
                <a:cxnSpLocks noChangeShapeType="1"/>
                <a:endCxn id="73" idx="0"/>
              </p:cNvCxnSpPr>
              <p:nvPr/>
            </p:nvCxnSpPr>
            <p:spPr bwMode="auto">
              <a:xfrm>
                <a:off x="7338640" y="5466674"/>
                <a:ext cx="28115" cy="440433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72" name="TextBox 54">
                <a:extLst>
                  <a:ext uri="{FF2B5EF4-FFF2-40B4-BE49-F238E27FC236}">
                    <a16:creationId xmlns:a16="http://schemas.microsoft.com/office/drawing/2014/main" id="{A2D1F3E4-4424-4462-93B9-37DE16B8F5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60022" y="5472114"/>
                <a:ext cx="224797" cy="3387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sym typeface="Symbol" pitchFamily="28" charset="2"/>
                  </a:rPr>
                  <a:t>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3" name="TextBox 35">
              <a:extLst>
                <a:ext uri="{FF2B5EF4-FFF2-40B4-BE49-F238E27FC236}">
                  <a16:creationId xmlns:a16="http://schemas.microsoft.com/office/drawing/2014/main" id="{32FABB22-B8D0-4298-A77D-78CBD27312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8385" y="6425402"/>
              <a:ext cx="373613" cy="33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q</a:t>
              </a:r>
              <a:r>
                <a:rPr lang="en-US" sz="1600" baseline="-25000" dirty="0"/>
                <a:t>0</a:t>
              </a:r>
              <a:endParaRPr lang="en-US" sz="160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A9B4A939-8A99-4DF0-9FB1-2AE554FB187D}"/>
              </a:ext>
            </a:extLst>
          </p:cNvPr>
          <p:cNvSpPr/>
          <p:nvPr/>
        </p:nvSpPr>
        <p:spPr>
          <a:xfrm>
            <a:off x="3214399" y="4409654"/>
            <a:ext cx="769474" cy="1691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3844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95" grpId="0" animBg="1"/>
      <p:bldP spid="39" grpId="0" build="p"/>
      <p:bldP spid="40" grpId="0"/>
      <p:bldP spid="64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381000" cy="457200"/>
          </a:xfrm>
          <a:noFill/>
        </p:spPr>
        <p:txBody>
          <a:bodyPr/>
          <a:lstStyle/>
          <a:p>
            <a:fld id="{4DCF8C33-92ED-42B4-9DA5-0286F64C4429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141451" name="Group 139"/>
          <p:cNvGraphicFramePr>
            <a:graphicFrameLocks noGrp="1"/>
          </p:cNvGraphicFramePr>
          <p:nvPr/>
        </p:nvGraphicFramePr>
        <p:xfrm>
          <a:off x="838200" y="3886200"/>
          <a:ext cx="3124200" cy="2042160"/>
        </p:xfrm>
        <a:graphic>
          <a:graphicData uri="http://schemas.openxmlformats.org/drawingml/2006/table">
            <a:tbl>
              <a:tblPr/>
              <a:tblGrid>
                <a:gridCol w="510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3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927" name="Line 83"/>
          <p:cNvSpPr>
            <a:spLocks noChangeShapeType="1"/>
          </p:cNvSpPr>
          <p:nvPr/>
        </p:nvSpPr>
        <p:spPr bwMode="auto">
          <a:xfrm>
            <a:off x="559850" y="4572000"/>
            <a:ext cx="2519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87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981200"/>
            <a:ext cx="3810000" cy="7620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Wingdings" pitchFamily="28" charset="2"/>
              <a:buNone/>
            </a:pPr>
            <a:r>
              <a:rPr lang="en-US" sz="2800" u="sng" dirty="0">
                <a:sym typeface="Symbol" pitchFamily="28" charset="2"/>
              </a:rPr>
              <a:t>Simulate for w=101:</a:t>
            </a:r>
            <a:r>
              <a:rPr lang="en-US" sz="2800" dirty="0">
                <a:sym typeface="Symbol" pitchFamily="28" charset="2"/>
              </a:rPr>
              <a:t> 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z="2800" dirty="0">
                <a:sym typeface="Symbol" pitchFamily="28" charset="2"/>
              </a:rPr>
              <a:t>			?</a:t>
            </a:r>
          </a:p>
          <a:p>
            <a:pPr eaLnBrk="1" hangingPunct="1"/>
            <a:endParaRPr lang="en-US" sz="2400" dirty="0"/>
          </a:p>
        </p:txBody>
      </p:sp>
      <p:grpSp>
        <p:nvGrpSpPr>
          <p:cNvPr id="37929" name="Group 31"/>
          <p:cNvGrpSpPr>
            <a:grpSpLocks/>
          </p:cNvGrpSpPr>
          <p:nvPr/>
        </p:nvGrpSpPr>
        <p:grpSpPr bwMode="auto">
          <a:xfrm>
            <a:off x="228600" y="2951163"/>
            <a:ext cx="914400" cy="369332"/>
            <a:chOff x="228600" y="3976688"/>
            <a:chExt cx="914400" cy="369333"/>
          </a:xfrm>
        </p:grpSpPr>
        <p:sp>
          <p:nvSpPr>
            <p:cNvPr id="37951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/>
              <a:endParaRPr lang="en-US"/>
            </a:p>
          </p:txBody>
        </p:sp>
        <p:sp>
          <p:nvSpPr>
            <p:cNvPr id="37952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97627" cy="369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1800"/>
                <a:t>start</a:t>
              </a:r>
            </a:p>
          </p:txBody>
        </p:sp>
      </p:grpSp>
      <p:sp>
        <p:nvSpPr>
          <p:cNvPr id="37930" name="Oval 5"/>
          <p:cNvSpPr>
            <a:spLocks noChangeArrowheads="1"/>
          </p:cNvSpPr>
          <p:nvPr/>
        </p:nvSpPr>
        <p:spPr bwMode="auto">
          <a:xfrm>
            <a:off x="1600200" y="2251075"/>
            <a:ext cx="4572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sz="1800" dirty="0"/>
              <a:t>q</a:t>
            </a:r>
            <a:r>
              <a:rPr lang="en-US" sz="1800" baseline="-25000" dirty="0"/>
              <a:t>0</a:t>
            </a:r>
          </a:p>
        </p:txBody>
      </p:sp>
      <p:sp>
        <p:nvSpPr>
          <p:cNvPr id="37931" name="Line 9"/>
          <p:cNvSpPr>
            <a:spLocks noChangeShapeType="1"/>
          </p:cNvSpPr>
          <p:nvPr/>
        </p:nvSpPr>
        <p:spPr bwMode="auto">
          <a:xfrm>
            <a:off x="2057400" y="24796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 rtl="0"/>
            <a:endParaRPr lang="en-US"/>
          </a:p>
        </p:txBody>
      </p:sp>
      <p:sp>
        <p:nvSpPr>
          <p:cNvPr id="37932" name="Oval 10"/>
          <p:cNvSpPr>
            <a:spLocks noChangeArrowheads="1"/>
          </p:cNvSpPr>
          <p:nvPr/>
        </p:nvSpPr>
        <p:spPr bwMode="auto">
          <a:xfrm>
            <a:off x="2590800" y="2251075"/>
            <a:ext cx="4572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sz="1800" dirty="0"/>
              <a:t>q</a:t>
            </a:r>
            <a:r>
              <a:rPr lang="en-US" sz="1800" baseline="-25000" dirty="0"/>
              <a:t>1</a:t>
            </a:r>
          </a:p>
        </p:txBody>
      </p:sp>
      <p:sp>
        <p:nvSpPr>
          <p:cNvPr id="37933" name="Text Box 11"/>
          <p:cNvSpPr txBox="1">
            <a:spLocks noChangeArrowheads="1"/>
          </p:cNvSpPr>
          <p:nvPr/>
        </p:nvSpPr>
        <p:spPr bwMode="auto">
          <a:xfrm>
            <a:off x="2117725" y="2133600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1800"/>
              <a:t>0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7934" name="Freeform 12"/>
          <p:cNvSpPr>
            <a:spLocks/>
          </p:cNvSpPr>
          <p:nvPr/>
        </p:nvSpPr>
        <p:spPr bwMode="auto">
          <a:xfrm>
            <a:off x="1574800" y="1933575"/>
            <a:ext cx="419100" cy="31750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pPr algn="l" rtl="0"/>
            <a:endParaRPr lang="en-US"/>
          </a:p>
        </p:txBody>
      </p:sp>
      <p:sp>
        <p:nvSpPr>
          <p:cNvPr id="37935" name="Text Box 13"/>
          <p:cNvSpPr txBox="1">
            <a:spLocks noChangeArrowheads="1"/>
          </p:cNvSpPr>
          <p:nvPr/>
        </p:nvSpPr>
        <p:spPr bwMode="auto">
          <a:xfrm>
            <a:off x="1447800" y="1600200"/>
            <a:ext cx="5501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1800"/>
              <a:t>0,1</a:t>
            </a:r>
          </a:p>
        </p:txBody>
      </p:sp>
      <p:sp>
        <p:nvSpPr>
          <p:cNvPr id="37936" name="Text Box 18"/>
          <p:cNvSpPr txBox="1">
            <a:spLocks noChangeArrowheads="1"/>
          </p:cNvSpPr>
          <p:nvPr/>
        </p:nvSpPr>
        <p:spPr bwMode="auto">
          <a:xfrm>
            <a:off x="3048000" y="2136775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1800"/>
              <a:t>1</a:t>
            </a:r>
          </a:p>
        </p:txBody>
      </p:sp>
      <p:sp>
        <p:nvSpPr>
          <p:cNvPr id="37937" name="Oval 19"/>
          <p:cNvSpPr>
            <a:spLocks noChangeArrowheads="1"/>
          </p:cNvSpPr>
          <p:nvPr/>
        </p:nvSpPr>
        <p:spPr bwMode="auto">
          <a:xfrm>
            <a:off x="3581400" y="2251075"/>
            <a:ext cx="4572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sz="1800"/>
              <a:t>q</a:t>
            </a:r>
            <a:r>
              <a:rPr lang="en-US" sz="1800" baseline="-25000"/>
              <a:t>2</a:t>
            </a:r>
          </a:p>
        </p:txBody>
      </p:sp>
      <p:sp>
        <p:nvSpPr>
          <p:cNvPr id="37938" name="Line 20"/>
          <p:cNvSpPr>
            <a:spLocks noChangeShapeType="1"/>
          </p:cNvSpPr>
          <p:nvPr/>
        </p:nvSpPr>
        <p:spPr bwMode="auto">
          <a:xfrm>
            <a:off x="3048000" y="24796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 rtl="0"/>
            <a:endParaRPr lang="en-US"/>
          </a:p>
        </p:txBody>
      </p:sp>
      <p:sp>
        <p:nvSpPr>
          <p:cNvPr id="37939" name="Oval 22"/>
          <p:cNvSpPr>
            <a:spLocks noChangeArrowheads="1"/>
          </p:cNvSpPr>
          <p:nvPr/>
        </p:nvSpPr>
        <p:spPr bwMode="auto">
          <a:xfrm>
            <a:off x="3505200" y="2161736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en-US"/>
          </a:p>
        </p:txBody>
      </p:sp>
      <p:sp>
        <p:nvSpPr>
          <p:cNvPr id="37940" name="Oval 90"/>
          <p:cNvSpPr>
            <a:spLocks noChangeArrowheads="1"/>
          </p:cNvSpPr>
          <p:nvPr/>
        </p:nvSpPr>
        <p:spPr bwMode="auto">
          <a:xfrm>
            <a:off x="1219200" y="3013075"/>
            <a:ext cx="4572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sz="1800"/>
              <a:t>q’</a:t>
            </a:r>
            <a:r>
              <a:rPr lang="en-US" sz="1800" baseline="-25000"/>
              <a:t>0</a:t>
            </a:r>
          </a:p>
        </p:txBody>
      </p:sp>
      <p:sp>
        <p:nvSpPr>
          <p:cNvPr id="37941" name="Oval 91"/>
          <p:cNvSpPr>
            <a:spLocks noChangeArrowheads="1"/>
          </p:cNvSpPr>
          <p:nvPr/>
        </p:nvSpPr>
        <p:spPr bwMode="auto">
          <a:xfrm>
            <a:off x="1143000" y="2943664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2" name="Line 92"/>
          <p:cNvSpPr>
            <a:spLocks noChangeShapeType="1"/>
          </p:cNvSpPr>
          <p:nvPr/>
        </p:nvSpPr>
        <p:spPr bwMode="auto">
          <a:xfrm flipV="1">
            <a:off x="1447800" y="270827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l" rtl="0"/>
            <a:endParaRPr lang="en-US"/>
          </a:p>
        </p:txBody>
      </p:sp>
      <p:sp>
        <p:nvSpPr>
          <p:cNvPr id="37943" name="Text Box 93"/>
          <p:cNvSpPr txBox="1">
            <a:spLocks noChangeArrowheads="1"/>
          </p:cNvSpPr>
          <p:nvPr/>
        </p:nvSpPr>
        <p:spPr bwMode="auto">
          <a:xfrm>
            <a:off x="1219200" y="2570163"/>
            <a:ext cx="285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1800">
                <a:sym typeface="Symbol" pitchFamily="28" charset="2"/>
              </a:rPr>
              <a:t>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7944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cxnSp>
        <p:nvCxnSpPr>
          <p:cNvPr id="37945" name="Straight Arrow Connector 57"/>
          <p:cNvCxnSpPr>
            <a:cxnSpLocks noChangeShapeType="1"/>
            <a:stCxn id="37930" idx="5"/>
          </p:cNvCxnSpPr>
          <p:nvPr/>
        </p:nvCxnSpPr>
        <p:spPr bwMode="auto">
          <a:xfrm>
            <a:off x="1990725" y="2641600"/>
            <a:ext cx="371475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7946" name="Text Box 93"/>
          <p:cNvSpPr txBox="1">
            <a:spLocks noChangeArrowheads="1"/>
          </p:cNvSpPr>
          <p:nvPr/>
        </p:nvSpPr>
        <p:spPr bwMode="auto">
          <a:xfrm>
            <a:off x="2133600" y="2555875"/>
            <a:ext cx="285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1800">
                <a:sym typeface="Symbol" pitchFamily="28" charset="2"/>
              </a:rPr>
              <a:t>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7947" name="Oval 10"/>
          <p:cNvSpPr>
            <a:spLocks noChangeArrowheads="1"/>
          </p:cNvSpPr>
          <p:nvPr/>
        </p:nvSpPr>
        <p:spPr bwMode="auto">
          <a:xfrm>
            <a:off x="2362200" y="2936875"/>
            <a:ext cx="4572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sz="1800" dirty="0"/>
              <a:t>q</a:t>
            </a:r>
            <a:r>
              <a:rPr lang="en-US" sz="1800" baseline="-25000" dirty="0"/>
              <a:t>3</a:t>
            </a:r>
          </a:p>
        </p:txBody>
      </p:sp>
      <p:cxnSp>
        <p:nvCxnSpPr>
          <p:cNvPr id="37948" name="Straight Arrow Connector 61"/>
          <p:cNvCxnSpPr>
            <a:cxnSpLocks noChangeShapeType="1"/>
            <a:stCxn id="37947" idx="6"/>
            <a:endCxn id="37939" idx="3"/>
          </p:cNvCxnSpPr>
          <p:nvPr/>
        </p:nvCxnSpPr>
        <p:spPr bwMode="auto">
          <a:xfrm flipV="1">
            <a:off x="2819400" y="2682062"/>
            <a:ext cx="775074" cy="4834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7949" name="Text Box 18"/>
          <p:cNvSpPr txBox="1">
            <a:spLocks noChangeArrowheads="1"/>
          </p:cNvSpPr>
          <p:nvPr/>
        </p:nvSpPr>
        <p:spPr bwMode="auto">
          <a:xfrm>
            <a:off x="3200400" y="2493963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1800"/>
              <a:t>1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F298DEC3-BDD7-44D5-986F-D867D2AE62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1696" y="96137"/>
            <a:ext cx="7793037" cy="1143000"/>
          </a:xfrm>
        </p:spPr>
        <p:txBody>
          <a:bodyPr/>
          <a:lstStyle/>
          <a:p>
            <a:pPr rtl="0" eaLnBrk="1" hangingPunct="1"/>
            <a:r>
              <a:rPr lang="en-US" dirty="0"/>
              <a:t>Example : Simulate 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364AA1-888E-43AE-8A22-E39BC2B00701}"/>
              </a:ext>
            </a:extLst>
          </p:cNvPr>
          <p:cNvSpPr/>
          <p:nvPr/>
        </p:nvSpPr>
        <p:spPr>
          <a:xfrm>
            <a:off x="2677663" y="3948813"/>
            <a:ext cx="1316873" cy="1979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5903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381000" cy="457200"/>
          </a:xfrm>
          <a:noFill/>
        </p:spPr>
        <p:txBody>
          <a:bodyPr/>
          <a:lstStyle/>
          <a:p>
            <a:fld id="{4DCF8C33-92ED-42B4-9DA5-0286F64C442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17538"/>
            <a:ext cx="8410575" cy="1143000"/>
          </a:xfrm>
        </p:spPr>
        <p:txBody>
          <a:bodyPr/>
          <a:lstStyle/>
          <a:p>
            <a:pPr eaLnBrk="1" hangingPunct="1"/>
            <a:r>
              <a:rPr lang="en-US" dirty="0"/>
              <a:t>Example </a:t>
            </a:r>
            <a:r>
              <a:rPr lang="en-US" dirty="0">
                <a:sym typeface="Symbol" pitchFamily="28" charset="2"/>
              </a:rPr>
              <a:t></a:t>
            </a:r>
            <a:r>
              <a:rPr lang="en-US" dirty="0"/>
              <a:t>-NFA</a:t>
            </a:r>
          </a:p>
        </p:txBody>
      </p:sp>
      <p:sp>
        <p:nvSpPr>
          <p:cNvPr id="37944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80453" y="5611141"/>
            <a:ext cx="2435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/>
              <a:t>L(</a:t>
            </a:r>
            <a:r>
              <a:rPr lang="en-US" dirty="0">
                <a:sym typeface="Symbol" pitchFamily="28" charset="2"/>
              </a:rPr>
              <a:t></a:t>
            </a:r>
            <a:r>
              <a:rPr lang="en-US" dirty="0"/>
              <a:t>-NFA) = {</a:t>
            </a:r>
            <a:r>
              <a:rPr lang="en-US" dirty="0" err="1"/>
              <a:t>w|w</a:t>
            </a:r>
            <a:r>
              <a:rPr lang="en-US" dirty="0"/>
              <a:t> ???}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657600" y="2257065"/>
            <a:ext cx="2185002" cy="3124200"/>
            <a:chOff x="2895600" y="2057400"/>
            <a:chExt cx="2185002" cy="3124200"/>
          </a:xfrm>
        </p:grpSpPr>
        <p:grpSp>
          <p:nvGrpSpPr>
            <p:cNvPr id="13" name="Group 12"/>
            <p:cNvGrpSpPr/>
            <p:nvPr/>
          </p:nvGrpSpPr>
          <p:grpSpPr>
            <a:xfrm>
              <a:off x="2895600" y="2057400"/>
              <a:ext cx="2185002" cy="3124200"/>
              <a:chOff x="1600200" y="3682157"/>
              <a:chExt cx="2185002" cy="3124200"/>
            </a:xfrm>
          </p:grpSpPr>
          <p:grpSp>
            <p:nvGrpSpPr>
              <p:cNvPr id="14" name="Group 31"/>
              <p:cNvGrpSpPr>
                <a:grpSpLocks/>
              </p:cNvGrpSpPr>
              <p:nvPr/>
            </p:nvGrpSpPr>
            <p:grpSpPr bwMode="auto">
              <a:xfrm>
                <a:off x="1825357" y="3682157"/>
                <a:ext cx="815337" cy="366712"/>
                <a:chOff x="1533592" y="4338124"/>
                <a:chExt cx="815337" cy="366713"/>
              </a:xfrm>
            </p:grpSpPr>
            <p:sp>
              <p:nvSpPr>
                <p:cNvPr id="43" name="Line 6"/>
                <p:cNvSpPr>
                  <a:spLocks noChangeShapeType="1"/>
                </p:cNvSpPr>
                <p:nvPr/>
              </p:nvSpPr>
              <p:spPr bwMode="auto">
                <a:xfrm>
                  <a:off x="1739329" y="4647738"/>
                  <a:ext cx="6096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533592" y="4338124"/>
                  <a:ext cx="628650" cy="3667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dirty="0"/>
                    <a:t>start</a:t>
                  </a:r>
                </a:p>
              </p:txBody>
            </p:sp>
          </p:grpSp>
          <p:sp>
            <p:nvSpPr>
              <p:cNvPr id="15" name="Oval 10"/>
              <p:cNvSpPr>
                <a:spLocks noChangeArrowheads="1"/>
              </p:cNvSpPr>
              <p:nvPr/>
            </p:nvSpPr>
            <p:spPr bwMode="auto">
              <a:xfrm>
                <a:off x="2667000" y="3831094"/>
                <a:ext cx="372343" cy="346531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dirty="0"/>
                  <a:t>P</a:t>
                </a:r>
                <a:endParaRPr lang="en-US" sz="1800" baseline="-25000" dirty="0"/>
              </a:p>
            </p:txBody>
          </p:sp>
          <p:sp>
            <p:nvSpPr>
              <p:cNvPr id="16" name="Oval 22"/>
              <p:cNvSpPr>
                <a:spLocks noChangeArrowheads="1"/>
              </p:cNvSpPr>
              <p:nvPr/>
            </p:nvSpPr>
            <p:spPr bwMode="auto">
              <a:xfrm>
                <a:off x="3058034" y="4515207"/>
                <a:ext cx="515218" cy="446606"/>
              </a:xfrm>
              <a:prstGeom prst="ellipse">
                <a:avLst/>
              </a:prstGeom>
              <a:solidFill>
                <a:schemeClr val="accent1">
                  <a:alpha val="12157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Oval 10"/>
              <p:cNvSpPr>
                <a:spLocks noChangeArrowheads="1"/>
              </p:cNvSpPr>
              <p:nvPr/>
            </p:nvSpPr>
            <p:spPr bwMode="auto">
              <a:xfrm>
                <a:off x="2034604" y="4515207"/>
                <a:ext cx="372343" cy="346531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dirty="0"/>
                  <a:t>Q</a:t>
                </a:r>
                <a:endParaRPr lang="en-US" sz="1800" baseline="-25000" dirty="0"/>
              </a:p>
            </p:txBody>
          </p:sp>
          <p:sp>
            <p:nvSpPr>
              <p:cNvPr id="18" name="Oval 10"/>
              <p:cNvSpPr>
                <a:spLocks noChangeArrowheads="1"/>
              </p:cNvSpPr>
              <p:nvPr/>
            </p:nvSpPr>
            <p:spPr bwMode="auto">
              <a:xfrm>
                <a:off x="3131703" y="4579035"/>
                <a:ext cx="372343" cy="346531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dirty="0"/>
                  <a:t>R</a:t>
                </a:r>
                <a:endParaRPr lang="en-US" sz="1800" baseline="-25000" dirty="0"/>
              </a:p>
            </p:txBody>
          </p:sp>
          <p:sp>
            <p:nvSpPr>
              <p:cNvPr id="19" name="Oval 10"/>
              <p:cNvSpPr>
                <a:spLocks noChangeArrowheads="1"/>
              </p:cNvSpPr>
              <p:nvPr/>
            </p:nvSpPr>
            <p:spPr bwMode="auto">
              <a:xfrm>
                <a:off x="2761382" y="5227253"/>
                <a:ext cx="372343" cy="346531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 baseline="-25000" dirty="0"/>
              </a:p>
            </p:txBody>
          </p:sp>
          <p:sp>
            <p:nvSpPr>
              <p:cNvPr id="21" name="Oval 10"/>
              <p:cNvSpPr>
                <a:spLocks noChangeArrowheads="1"/>
              </p:cNvSpPr>
              <p:nvPr/>
            </p:nvSpPr>
            <p:spPr bwMode="auto">
              <a:xfrm>
                <a:off x="3276600" y="6459826"/>
                <a:ext cx="372343" cy="346531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 baseline="-25000" dirty="0"/>
              </a:p>
            </p:txBody>
          </p:sp>
          <p:sp>
            <p:nvSpPr>
              <p:cNvPr id="22" name="Oval 10"/>
              <p:cNvSpPr>
                <a:spLocks noChangeArrowheads="1"/>
              </p:cNvSpPr>
              <p:nvPr/>
            </p:nvSpPr>
            <p:spPr bwMode="auto">
              <a:xfrm>
                <a:off x="1600200" y="5292269"/>
                <a:ext cx="372343" cy="346531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 baseline="-25000" dirty="0"/>
              </a:p>
            </p:txBody>
          </p:sp>
          <p:sp>
            <p:nvSpPr>
              <p:cNvPr id="23" name="Oval 22"/>
              <p:cNvSpPr>
                <a:spLocks noChangeArrowheads="1"/>
              </p:cNvSpPr>
              <p:nvPr/>
            </p:nvSpPr>
            <p:spPr bwMode="auto">
              <a:xfrm>
                <a:off x="1975417" y="4465169"/>
                <a:ext cx="515218" cy="446606"/>
              </a:xfrm>
              <a:prstGeom prst="ellipse">
                <a:avLst/>
              </a:prstGeom>
              <a:solidFill>
                <a:schemeClr val="accent1">
                  <a:alpha val="12157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2750003" y="5181600"/>
                    <a:ext cx="232756" cy="36298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baseline="-25000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0003" y="5181600"/>
                    <a:ext cx="232756" cy="36298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r="-63158"/>
                    </a:stretch>
                  </a:blipFill>
                </p:spPr>
                <p:txBody>
                  <a:bodyPr/>
                  <a:lstStyle/>
                  <a:p>
                    <a:r>
                      <a:rPr lang="ar-E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/>
                  <p:cNvSpPr/>
                  <p:nvPr/>
                </p:nvSpPr>
                <p:spPr>
                  <a:xfrm>
                    <a:off x="3272545" y="6436680"/>
                    <a:ext cx="232756" cy="36298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baseline="-25000" dirty="0"/>
                  </a:p>
                </p:txBody>
              </p:sp>
            </mc:Choice>
            <mc:Fallback xmlns="">
              <p:sp>
                <p:nvSpPr>
                  <p:cNvPr id="25" name="Rectangle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2545" y="6436680"/>
                    <a:ext cx="232756" cy="36298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64103"/>
                    </a:stretch>
                  </a:blipFill>
                </p:spPr>
                <p:txBody>
                  <a:bodyPr/>
                  <a:lstStyle/>
                  <a:p>
                    <a:r>
                      <a:rPr lang="ar-E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/>
                  <p:cNvSpPr/>
                  <p:nvPr/>
                </p:nvSpPr>
                <p:spPr>
                  <a:xfrm>
                    <a:off x="1600200" y="5228191"/>
                    <a:ext cx="232756" cy="36298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baseline="-25000" dirty="0"/>
                  </a:p>
                </p:txBody>
              </p:sp>
            </mc:Choice>
            <mc:Fallback xmlns="">
              <p:sp>
                <p:nvSpPr>
                  <p:cNvPr id="26" name="Rectangle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0200" y="5228191"/>
                    <a:ext cx="232756" cy="36298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5263" r="-71053" b="-11667"/>
                    </a:stretch>
                  </a:blipFill>
                </p:spPr>
                <p:txBody>
                  <a:bodyPr/>
                  <a:lstStyle/>
                  <a:p>
                    <a:r>
                      <a:rPr lang="ar-E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Arrow Connector 26"/>
              <p:cNvCxnSpPr>
                <a:stCxn id="15" idx="3"/>
                <a:endCxn id="23" idx="7"/>
              </p:cNvCxnSpPr>
              <p:nvPr/>
            </p:nvCxnSpPr>
            <p:spPr>
              <a:xfrm flipH="1">
                <a:off x="2415183" y="4126877"/>
                <a:ext cx="306345" cy="403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5" idx="5"/>
                <a:endCxn id="16" idx="0"/>
              </p:cNvCxnSpPr>
              <p:nvPr/>
            </p:nvCxnSpPr>
            <p:spPr>
              <a:xfrm>
                <a:off x="2984815" y="4126877"/>
                <a:ext cx="330828" cy="38833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22" idx="0"/>
                <a:endCxn id="23" idx="3"/>
              </p:cNvCxnSpPr>
              <p:nvPr/>
            </p:nvCxnSpPr>
            <p:spPr>
              <a:xfrm flipV="1">
                <a:off x="1786372" y="4846371"/>
                <a:ext cx="264497" cy="44589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16" idx="3"/>
                <a:endCxn id="19" idx="0"/>
              </p:cNvCxnSpPr>
              <p:nvPr/>
            </p:nvCxnSpPr>
            <p:spPr>
              <a:xfrm flipH="1">
                <a:off x="2947554" y="4896409"/>
                <a:ext cx="185932" cy="33084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19" idx="4"/>
                <a:endCxn id="21" idx="1"/>
              </p:cNvCxnSpPr>
              <p:nvPr/>
            </p:nvCxnSpPr>
            <p:spPr>
              <a:xfrm>
                <a:off x="2947554" y="5573784"/>
                <a:ext cx="383574" cy="9367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urved Connector 33"/>
              <p:cNvCxnSpPr>
                <a:stCxn id="23" idx="5"/>
                <a:endCxn id="22" idx="6"/>
              </p:cNvCxnSpPr>
              <p:nvPr/>
            </p:nvCxnSpPr>
            <p:spPr>
              <a:xfrm rot="5400000">
                <a:off x="1884281" y="4934633"/>
                <a:ext cx="619164" cy="442640"/>
              </a:xfrm>
              <a:prstGeom prst="curved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 Box 93"/>
              <p:cNvSpPr txBox="1">
                <a:spLocks noChangeArrowheads="1"/>
              </p:cNvSpPr>
              <p:nvPr/>
            </p:nvSpPr>
            <p:spPr bwMode="auto">
              <a:xfrm>
                <a:off x="2310966" y="4095281"/>
                <a:ext cx="285750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ym typeface="Symbol" pitchFamily="28" charset="2"/>
                  </a:rPr>
                  <a:t></a:t>
                </a:r>
                <a:endParaRPr lang="en-US" sz="1800" dirty="0">
                  <a:solidFill>
                    <a:schemeClr val="hlink"/>
                  </a:solidFill>
                </a:endParaRPr>
              </a:p>
            </p:txBody>
          </p:sp>
          <p:sp>
            <p:nvSpPr>
              <p:cNvPr id="36" name="Text Box 93"/>
              <p:cNvSpPr txBox="1">
                <a:spLocks noChangeArrowheads="1"/>
              </p:cNvSpPr>
              <p:nvPr/>
            </p:nvSpPr>
            <p:spPr bwMode="auto">
              <a:xfrm>
                <a:off x="3102843" y="4095281"/>
                <a:ext cx="285750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ym typeface="Symbol" pitchFamily="28" charset="2"/>
                  </a:rPr>
                  <a:t></a:t>
                </a:r>
                <a:endParaRPr lang="en-US" sz="1800" dirty="0">
                  <a:solidFill>
                    <a:schemeClr val="hlink"/>
                  </a:solidFill>
                </a:endParaRPr>
              </a:p>
            </p:txBody>
          </p:sp>
          <p:sp>
            <p:nvSpPr>
              <p:cNvPr id="38" name="Text Box 93"/>
              <p:cNvSpPr txBox="1">
                <a:spLocks noChangeArrowheads="1"/>
              </p:cNvSpPr>
              <p:nvPr/>
            </p:nvSpPr>
            <p:spPr bwMode="auto">
              <a:xfrm>
                <a:off x="3472296" y="5489372"/>
                <a:ext cx="31290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ym typeface="Symbol" pitchFamily="28" charset="2"/>
                  </a:rPr>
                  <a:t>a</a:t>
                </a:r>
                <a:endParaRPr lang="en-US" sz="1800" dirty="0">
                  <a:solidFill>
                    <a:schemeClr val="hlink"/>
                  </a:solidFill>
                </a:endParaRPr>
              </a:p>
            </p:txBody>
          </p:sp>
          <p:sp>
            <p:nvSpPr>
              <p:cNvPr id="39" name="Text Box 93"/>
              <p:cNvSpPr txBox="1">
                <a:spLocks noChangeArrowheads="1"/>
              </p:cNvSpPr>
              <p:nvPr/>
            </p:nvSpPr>
            <p:spPr bwMode="auto">
              <a:xfrm>
                <a:off x="3206229" y="5615636"/>
                <a:ext cx="31290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ym typeface="Symbol" pitchFamily="28" charset="2"/>
                  </a:rPr>
                  <a:t>a</a:t>
                </a:r>
                <a:endParaRPr lang="en-US" sz="1800" dirty="0">
                  <a:solidFill>
                    <a:schemeClr val="hlink"/>
                  </a:solidFill>
                </a:endParaRPr>
              </a:p>
            </p:txBody>
          </p:sp>
          <p:sp>
            <p:nvSpPr>
              <p:cNvPr id="40" name="Text Box 93"/>
              <p:cNvSpPr txBox="1">
                <a:spLocks noChangeArrowheads="1"/>
              </p:cNvSpPr>
              <p:nvPr/>
            </p:nvSpPr>
            <p:spPr bwMode="auto">
              <a:xfrm>
                <a:off x="1652491" y="4818767"/>
                <a:ext cx="31290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ym typeface="Symbol" pitchFamily="28" charset="2"/>
                  </a:rPr>
                  <a:t>a</a:t>
                </a:r>
                <a:endParaRPr lang="en-US" sz="1800" dirty="0">
                  <a:solidFill>
                    <a:schemeClr val="hlink"/>
                  </a:solidFill>
                </a:endParaRPr>
              </a:p>
            </p:txBody>
          </p:sp>
          <p:sp>
            <p:nvSpPr>
              <p:cNvPr id="41" name="Text Box 93"/>
              <p:cNvSpPr txBox="1">
                <a:spLocks noChangeArrowheads="1"/>
              </p:cNvSpPr>
              <p:nvPr/>
            </p:nvSpPr>
            <p:spPr bwMode="auto">
              <a:xfrm>
                <a:off x="1997745" y="5019119"/>
                <a:ext cx="31290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ym typeface="Symbol" pitchFamily="28" charset="2"/>
                  </a:rPr>
                  <a:t>a</a:t>
                </a:r>
                <a:endParaRPr lang="en-US" sz="1800" dirty="0">
                  <a:solidFill>
                    <a:schemeClr val="hlink"/>
                  </a:solidFill>
                </a:endParaRPr>
              </a:p>
            </p:txBody>
          </p:sp>
          <p:sp>
            <p:nvSpPr>
              <p:cNvPr id="42" name="Text Box 93"/>
              <p:cNvSpPr txBox="1">
                <a:spLocks noChangeArrowheads="1"/>
              </p:cNvSpPr>
              <p:nvPr/>
            </p:nvSpPr>
            <p:spPr bwMode="auto">
              <a:xfrm>
                <a:off x="2804679" y="4808816"/>
                <a:ext cx="31290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ym typeface="Symbol" pitchFamily="28" charset="2"/>
                  </a:rPr>
                  <a:t>a</a:t>
                </a:r>
                <a:endParaRPr lang="en-US" sz="1800" dirty="0">
                  <a:solidFill>
                    <a:schemeClr val="hlink"/>
                  </a:solidFill>
                </a:endParaRPr>
              </a:p>
            </p:txBody>
          </p:sp>
        </p:grpSp>
        <p:cxnSp>
          <p:nvCxnSpPr>
            <p:cNvPr id="46" name="Straight Arrow Connector 45"/>
            <p:cNvCxnSpPr>
              <a:stCxn id="21" idx="7"/>
              <a:endCxn id="16" idx="5"/>
            </p:cNvCxnSpPr>
            <p:nvPr/>
          </p:nvCxnSpPr>
          <p:spPr>
            <a:xfrm flipH="1" flipV="1">
              <a:off x="4793200" y="3271652"/>
              <a:ext cx="96615" cy="16141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2D34EC5-5753-42B2-BFE9-18E4F10A7D61}"/>
              </a:ext>
            </a:extLst>
          </p:cNvPr>
          <p:cNvSpPr/>
          <p:nvPr/>
        </p:nvSpPr>
        <p:spPr>
          <a:xfrm>
            <a:off x="1672987" y="1789957"/>
            <a:ext cx="6580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/>
              <a:t>What is the language represented by the following </a:t>
            </a:r>
            <a:r>
              <a:rPr lang="en-US" dirty="0">
                <a:sym typeface="Symbol" pitchFamily="28" charset="2"/>
              </a:rPr>
              <a:t></a:t>
            </a:r>
            <a:r>
              <a:rPr lang="en-US" dirty="0"/>
              <a:t>-NFA</a:t>
            </a:r>
          </a:p>
        </p:txBody>
      </p:sp>
    </p:spTree>
    <p:extLst>
      <p:ext uri="{BB962C8B-B14F-4D97-AF65-F5344CB8AC3E}">
        <p14:creationId xmlns:p14="http://schemas.microsoft.com/office/powerpoint/2010/main" val="511667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68560" y="6306209"/>
            <a:ext cx="457200" cy="457200"/>
          </a:xfrm>
          <a:noFill/>
        </p:spPr>
        <p:txBody>
          <a:bodyPr/>
          <a:lstStyle/>
          <a:p>
            <a:fld id="{4DCF8C33-92ED-42B4-9DA5-0286F64C442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17538"/>
            <a:ext cx="8410575" cy="1143000"/>
          </a:xfrm>
        </p:spPr>
        <p:txBody>
          <a:bodyPr/>
          <a:lstStyle/>
          <a:p>
            <a:pPr eaLnBrk="1" hangingPunct="1"/>
            <a:r>
              <a:rPr lang="en-US" dirty="0"/>
              <a:t>Example </a:t>
            </a:r>
            <a:r>
              <a:rPr lang="en-US" dirty="0">
                <a:sym typeface="Symbol" pitchFamily="28" charset="2"/>
              </a:rPr>
              <a:t></a:t>
            </a:r>
            <a:r>
              <a:rPr lang="en-US" dirty="0"/>
              <a:t>-NFA : ECLOSE (q)</a:t>
            </a:r>
          </a:p>
        </p:txBody>
      </p:sp>
      <p:sp>
        <p:nvSpPr>
          <p:cNvPr id="37944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62600" y="1992659"/>
            <a:ext cx="185499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/>
              <a:t>ECLOSE(P) = ?</a:t>
            </a:r>
          </a:p>
          <a:p>
            <a:pPr algn="l" rtl="0"/>
            <a:r>
              <a:rPr lang="en-US" dirty="0"/>
              <a:t>ECLOSE(R) = ?</a:t>
            </a:r>
          </a:p>
          <a:p>
            <a:pPr algn="l" rtl="0"/>
            <a:r>
              <a:rPr lang="en-US" dirty="0"/>
              <a:t>ECLOSE(Q) = ?</a:t>
            </a:r>
          </a:p>
          <a:p>
            <a:pPr algn="l" rtl="0"/>
            <a:r>
              <a:rPr lang="en-US" dirty="0"/>
              <a:t>ECLOSE(Q</a:t>
            </a:r>
            <a:r>
              <a:rPr lang="en-US" sz="900" dirty="0"/>
              <a:t>1</a:t>
            </a:r>
            <a:r>
              <a:rPr lang="en-US" dirty="0"/>
              <a:t>) = ?</a:t>
            </a:r>
          </a:p>
          <a:p>
            <a:pPr algn="l" rtl="0"/>
            <a:r>
              <a:rPr lang="en-US" dirty="0"/>
              <a:t>ECLOSE(S) = ?</a:t>
            </a:r>
          </a:p>
          <a:p>
            <a:pPr algn="l" rtl="0"/>
            <a:r>
              <a:rPr lang="en-US" dirty="0"/>
              <a:t>ECLOSE(R</a:t>
            </a:r>
            <a:r>
              <a:rPr lang="en-US" sz="900" dirty="0"/>
              <a:t>1</a:t>
            </a:r>
            <a:r>
              <a:rPr lang="en-US" dirty="0"/>
              <a:t>) = ?</a:t>
            </a:r>
          </a:p>
          <a:p>
            <a:pPr algn="l" rtl="0"/>
            <a:r>
              <a:rPr lang="en-US" dirty="0"/>
              <a:t>ECLOSE(R</a:t>
            </a:r>
            <a:r>
              <a:rPr lang="en-US" sz="900" dirty="0"/>
              <a:t>2</a:t>
            </a:r>
            <a:r>
              <a:rPr lang="en-US" dirty="0"/>
              <a:t>) = ?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2307755" y="2152094"/>
            <a:ext cx="2589095" cy="3256579"/>
            <a:chOff x="1600200" y="3682157"/>
            <a:chExt cx="2589095" cy="3256579"/>
          </a:xfrm>
        </p:grpSpPr>
        <p:grpSp>
          <p:nvGrpSpPr>
            <p:cNvPr id="11" name="Group 31"/>
            <p:cNvGrpSpPr>
              <a:grpSpLocks/>
            </p:cNvGrpSpPr>
            <p:nvPr/>
          </p:nvGrpSpPr>
          <p:grpSpPr bwMode="auto">
            <a:xfrm>
              <a:off x="1825357" y="3682157"/>
              <a:ext cx="815337" cy="366712"/>
              <a:chOff x="1533592" y="4338124"/>
              <a:chExt cx="815337" cy="366713"/>
            </a:xfrm>
          </p:grpSpPr>
          <p:sp>
            <p:nvSpPr>
              <p:cNvPr id="12" name="Line 6"/>
              <p:cNvSpPr>
                <a:spLocks noChangeShapeType="1"/>
              </p:cNvSpPr>
              <p:nvPr/>
            </p:nvSpPr>
            <p:spPr bwMode="auto">
              <a:xfrm>
                <a:off x="1739329" y="4647738"/>
                <a:ext cx="609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Text Box 7"/>
              <p:cNvSpPr txBox="1">
                <a:spLocks noChangeArrowheads="1"/>
              </p:cNvSpPr>
              <p:nvPr/>
            </p:nvSpPr>
            <p:spPr bwMode="auto">
              <a:xfrm>
                <a:off x="1533592" y="4338124"/>
                <a:ext cx="6286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start</a:t>
                </a:r>
              </a:p>
            </p:txBody>
          </p:sp>
        </p:grpSp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2667000" y="3831094"/>
              <a:ext cx="372343" cy="346531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P</a:t>
              </a:r>
              <a:endParaRPr lang="en-US" sz="1800" baseline="-25000" dirty="0"/>
            </a:p>
          </p:txBody>
        </p:sp>
        <p:sp>
          <p:nvSpPr>
            <p:cNvPr id="31" name="Oval 22"/>
            <p:cNvSpPr>
              <a:spLocks noChangeArrowheads="1"/>
            </p:cNvSpPr>
            <p:nvPr/>
          </p:nvSpPr>
          <p:spPr bwMode="auto">
            <a:xfrm>
              <a:off x="3058034" y="4515207"/>
              <a:ext cx="515218" cy="446606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0"/>
            <p:cNvSpPr>
              <a:spLocks noChangeArrowheads="1"/>
            </p:cNvSpPr>
            <p:nvPr/>
          </p:nvSpPr>
          <p:spPr bwMode="auto">
            <a:xfrm>
              <a:off x="2034604" y="4515207"/>
              <a:ext cx="372343" cy="346531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Q</a:t>
              </a:r>
              <a:endParaRPr lang="en-US" sz="1800" baseline="-25000" dirty="0"/>
            </a:p>
          </p:txBody>
        </p:sp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3131703" y="4579035"/>
              <a:ext cx="372343" cy="346531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R</a:t>
              </a:r>
              <a:endParaRPr lang="en-US" sz="1800" baseline="-25000" dirty="0"/>
            </a:p>
          </p:txBody>
        </p:sp>
        <p:sp>
          <p:nvSpPr>
            <p:cNvPr id="35" name="Oval 10"/>
            <p:cNvSpPr>
              <a:spLocks noChangeArrowheads="1"/>
            </p:cNvSpPr>
            <p:nvPr/>
          </p:nvSpPr>
          <p:spPr bwMode="auto">
            <a:xfrm>
              <a:off x="2761382" y="5227253"/>
              <a:ext cx="372343" cy="346531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 baseline="-25000" dirty="0"/>
            </a:p>
          </p:txBody>
        </p:sp>
        <p:sp>
          <p:nvSpPr>
            <p:cNvPr id="36" name="Oval 10"/>
            <p:cNvSpPr>
              <a:spLocks noChangeArrowheads="1"/>
            </p:cNvSpPr>
            <p:nvPr/>
          </p:nvSpPr>
          <p:spPr bwMode="auto">
            <a:xfrm>
              <a:off x="3504046" y="5267524"/>
              <a:ext cx="372343" cy="346531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S</a:t>
              </a:r>
              <a:endParaRPr lang="en-US" sz="1800" baseline="-25000" dirty="0"/>
            </a:p>
          </p:txBody>
        </p:sp>
        <p:sp>
          <p:nvSpPr>
            <p:cNvPr id="37" name="Oval 10"/>
            <p:cNvSpPr>
              <a:spLocks noChangeArrowheads="1"/>
            </p:cNvSpPr>
            <p:nvPr/>
          </p:nvSpPr>
          <p:spPr bwMode="auto">
            <a:xfrm>
              <a:off x="3362072" y="6592205"/>
              <a:ext cx="372343" cy="346531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 baseline="-25000" dirty="0"/>
            </a:p>
          </p:txBody>
        </p:sp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1600200" y="5292269"/>
              <a:ext cx="372343" cy="346531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 baseline="-25000" dirty="0"/>
            </a:p>
          </p:txBody>
        </p:sp>
        <p:sp>
          <p:nvSpPr>
            <p:cNvPr id="40" name="Oval 22"/>
            <p:cNvSpPr>
              <a:spLocks noChangeArrowheads="1"/>
            </p:cNvSpPr>
            <p:nvPr/>
          </p:nvSpPr>
          <p:spPr bwMode="auto">
            <a:xfrm>
              <a:off x="1975417" y="4465169"/>
              <a:ext cx="515218" cy="446606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2750003" y="5181600"/>
                  <a:ext cx="232756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0003" y="5181600"/>
                  <a:ext cx="232756" cy="36298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65789"/>
                  </a:stretch>
                </a:blipFill>
              </p:spPr>
              <p:txBody>
                <a:bodyPr/>
                <a:lstStyle/>
                <a:p>
                  <a:r>
                    <a:rPr lang="ar-E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3362072" y="6510689"/>
                  <a:ext cx="232756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2072" y="6510689"/>
                  <a:ext cx="232756" cy="36298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65789"/>
                  </a:stretch>
                </a:blipFill>
              </p:spPr>
              <p:txBody>
                <a:bodyPr/>
                <a:lstStyle/>
                <a:p>
                  <a:r>
                    <a:rPr lang="ar-E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1600200" y="5228191"/>
                  <a:ext cx="232756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5228191"/>
                  <a:ext cx="232756" cy="36298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263" r="-68421" b="-11864"/>
                  </a:stretch>
                </a:blipFill>
              </p:spPr>
              <p:txBody>
                <a:bodyPr/>
                <a:lstStyle/>
                <a:p>
                  <a:r>
                    <a:rPr lang="ar-E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>
              <a:stCxn id="30" idx="3"/>
              <a:endCxn id="40" idx="7"/>
            </p:cNvCxnSpPr>
            <p:nvPr/>
          </p:nvCxnSpPr>
          <p:spPr>
            <a:xfrm flipH="1">
              <a:off x="2415183" y="4126877"/>
              <a:ext cx="306345" cy="4036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0" idx="5"/>
              <a:endCxn id="31" idx="0"/>
            </p:cNvCxnSpPr>
            <p:nvPr/>
          </p:nvCxnSpPr>
          <p:spPr>
            <a:xfrm>
              <a:off x="2984815" y="4126877"/>
              <a:ext cx="330828" cy="3883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8" idx="0"/>
              <a:endCxn id="40" idx="3"/>
            </p:cNvCxnSpPr>
            <p:nvPr/>
          </p:nvCxnSpPr>
          <p:spPr>
            <a:xfrm flipV="1">
              <a:off x="1786372" y="4846371"/>
              <a:ext cx="264497" cy="4458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1" idx="3"/>
              <a:endCxn id="35" idx="0"/>
            </p:cNvCxnSpPr>
            <p:nvPr/>
          </p:nvCxnSpPr>
          <p:spPr>
            <a:xfrm flipH="1">
              <a:off x="2947554" y="4896409"/>
              <a:ext cx="185932" cy="3308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31" idx="5"/>
              <a:endCxn id="36" idx="0"/>
            </p:cNvCxnSpPr>
            <p:nvPr/>
          </p:nvCxnSpPr>
          <p:spPr>
            <a:xfrm>
              <a:off x="3497800" y="4896409"/>
              <a:ext cx="192418" cy="37111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5" idx="4"/>
              <a:endCxn id="37" idx="1"/>
            </p:cNvCxnSpPr>
            <p:nvPr/>
          </p:nvCxnSpPr>
          <p:spPr>
            <a:xfrm>
              <a:off x="2947554" y="5573784"/>
              <a:ext cx="469046" cy="106916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urved Connector 55"/>
            <p:cNvCxnSpPr>
              <a:stCxn id="37" idx="6"/>
              <a:endCxn id="31" idx="6"/>
            </p:cNvCxnSpPr>
            <p:nvPr/>
          </p:nvCxnSpPr>
          <p:spPr>
            <a:xfrm flipH="1" flipV="1">
              <a:off x="3573252" y="4738510"/>
              <a:ext cx="161163" cy="2026961"/>
            </a:xfrm>
            <a:prstGeom prst="curvedConnector3">
              <a:avLst>
                <a:gd name="adj1" fmla="val -141844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urved Connector 57"/>
            <p:cNvCxnSpPr>
              <a:stCxn id="40" idx="5"/>
              <a:endCxn id="38" idx="6"/>
            </p:cNvCxnSpPr>
            <p:nvPr/>
          </p:nvCxnSpPr>
          <p:spPr>
            <a:xfrm rot="5400000">
              <a:off x="1884281" y="4934633"/>
              <a:ext cx="619164" cy="442640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 Box 93"/>
            <p:cNvSpPr txBox="1">
              <a:spLocks noChangeArrowheads="1"/>
            </p:cNvSpPr>
            <p:nvPr/>
          </p:nvSpPr>
          <p:spPr bwMode="auto">
            <a:xfrm>
              <a:off x="2310966" y="4095281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ym typeface="Symbol" pitchFamily="28" charset="2"/>
                </a:rPr>
                <a:t></a:t>
              </a:r>
              <a:endParaRPr lang="en-US" sz="1800" dirty="0">
                <a:solidFill>
                  <a:schemeClr val="hlink"/>
                </a:solidFill>
              </a:endParaRPr>
            </a:p>
          </p:txBody>
        </p:sp>
        <p:sp>
          <p:nvSpPr>
            <p:cNvPr id="63" name="Text Box 93"/>
            <p:cNvSpPr txBox="1">
              <a:spLocks noChangeArrowheads="1"/>
            </p:cNvSpPr>
            <p:nvPr/>
          </p:nvSpPr>
          <p:spPr bwMode="auto">
            <a:xfrm>
              <a:off x="3102843" y="4095281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ym typeface="Symbol" pitchFamily="28" charset="2"/>
                </a:rPr>
                <a:t></a:t>
              </a:r>
              <a:endParaRPr lang="en-US" sz="1800" dirty="0">
                <a:solidFill>
                  <a:schemeClr val="hlink"/>
                </a:solidFill>
              </a:endParaRPr>
            </a:p>
          </p:txBody>
        </p:sp>
        <p:sp>
          <p:nvSpPr>
            <p:cNvPr id="64" name="Text Box 93"/>
            <p:cNvSpPr txBox="1">
              <a:spLocks noChangeArrowheads="1"/>
            </p:cNvSpPr>
            <p:nvPr/>
          </p:nvSpPr>
          <p:spPr bwMode="auto">
            <a:xfrm>
              <a:off x="3540857" y="4884376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ym typeface="Symbol" pitchFamily="28" charset="2"/>
                </a:rPr>
                <a:t></a:t>
              </a:r>
              <a:endParaRPr lang="en-US" sz="1800" dirty="0">
                <a:solidFill>
                  <a:schemeClr val="hlink"/>
                </a:solidFill>
              </a:endParaRPr>
            </a:p>
          </p:txBody>
        </p:sp>
        <p:sp>
          <p:nvSpPr>
            <p:cNvPr id="65" name="Text Box 93"/>
            <p:cNvSpPr txBox="1">
              <a:spLocks noChangeArrowheads="1"/>
            </p:cNvSpPr>
            <p:nvPr/>
          </p:nvSpPr>
          <p:spPr bwMode="auto">
            <a:xfrm>
              <a:off x="3876389" y="5910585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ym typeface="Symbol" pitchFamily="28" charset="2"/>
                </a:rPr>
                <a:t>a</a:t>
              </a:r>
              <a:endParaRPr lang="en-US" sz="1800" dirty="0">
                <a:solidFill>
                  <a:schemeClr val="hlink"/>
                </a:solidFill>
              </a:endParaRPr>
            </a:p>
          </p:txBody>
        </p:sp>
        <p:sp>
          <p:nvSpPr>
            <p:cNvPr id="66" name="Text Box 93"/>
            <p:cNvSpPr txBox="1">
              <a:spLocks noChangeArrowheads="1"/>
            </p:cNvSpPr>
            <p:nvPr/>
          </p:nvSpPr>
          <p:spPr bwMode="auto">
            <a:xfrm>
              <a:off x="3004968" y="6042095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ym typeface="Symbol" pitchFamily="28" charset="2"/>
                </a:rPr>
                <a:t>a</a:t>
              </a:r>
              <a:endParaRPr lang="en-US" sz="1800" dirty="0">
                <a:solidFill>
                  <a:schemeClr val="hlink"/>
                </a:solidFill>
              </a:endParaRPr>
            </a:p>
          </p:txBody>
        </p:sp>
        <p:sp>
          <p:nvSpPr>
            <p:cNvPr id="67" name="Text Box 93"/>
            <p:cNvSpPr txBox="1">
              <a:spLocks noChangeArrowheads="1"/>
            </p:cNvSpPr>
            <p:nvPr/>
          </p:nvSpPr>
          <p:spPr bwMode="auto">
            <a:xfrm>
              <a:off x="1652491" y="4818767"/>
              <a:ext cx="31290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ym typeface="Symbol" pitchFamily="28" charset="2"/>
                </a:rPr>
                <a:t>a</a:t>
              </a:r>
              <a:endParaRPr lang="en-US" sz="1800" dirty="0">
                <a:solidFill>
                  <a:schemeClr val="hlink"/>
                </a:solidFill>
              </a:endParaRPr>
            </a:p>
          </p:txBody>
        </p:sp>
        <p:sp>
          <p:nvSpPr>
            <p:cNvPr id="68" name="Text Box 93"/>
            <p:cNvSpPr txBox="1">
              <a:spLocks noChangeArrowheads="1"/>
            </p:cNvSpPr>
            <p:nvPr/>
          </p:nvSpPr>
          <p:spPr bwMode="auto">
            <a:xfrm>
              <a:off x="1997745" y="5019119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ym typeface="Symbol" pitchFamily="28" charset="2"/>
                </a:rPr>
                <a:t>a</a:t>
              </a:r>
              <a:endParaRPr lang="en-US" sz="1800" dirty="0">
                <a:solidFill>
                  <a:schemeClr val="hlink"/>
                </a:solidFill>
              </a:endParaRPr>
            </a:p>
          </p:txBody>
        </p:sp>
        <p:sp>
          <p:nvSpPr>
            <p:cNvPr id="69" name="Text Box 93"/>
            <p:cNvSpPr txBox="1">
              <a:spLocks noChangeArrowheads="1"/>
            </p:cNvSpPr>
            <p:nvPr/>
          </p:nvSpPr>
          <p:spPr bwMode="auto">
            <a:xfrm>
              <a:off x="2804679" y="4808816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ym typeface="Symbol" pitchFamily="28" charset="2"/>
                </a:rPr>
                <a:t>a</a:t>
              </a:r>
              <a:endParaRPr lang="en-US" sz="1800" dirty="0">
                <a:solidFill>
                  <a:schemeClr val="hlin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647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356360"/>
            <a:ext cx="4583430" cy="123444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ar-SA" dirty="0"/>
          </a:p>
          <a:p>
            <a:pPr algn="l" rtl="0"/>
            <a:r>
              <a:rPr lang="en-US" dirty="0"/>
              <a:t>15</a:t>
            </a:r>
            <a:endParaRPr lang="ar-S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pPr rtl="0"/>
            <a:r>
              <a:rPr lang="en-US" altLang="ar-EG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#1 : Convert </a:t>
            </a:r>
            <a:r>
              <a:rPr lang="en-US" sz="4400" dirty="0">
                <a:sym typeface="Symbol" pitchFamily="28" charset="2"/>
              </a:rPr>
              <a:t></a:t>
            </a:r>
            <a:r>
              <a:rPr lang="en-US" sz="4400" dirty="0">
                <a:latin typeface="Lucida Grande" pitchFamily="28" charset="0"/>
                <a:cs typeface="Tahoma" pitchFamily="28" charset="0"/>
              </a:rPr>
              <a:t>-NFA to </a:t>
            </a:r>
            <a:r>
              <a:rPr lang="ar-EG" altLang="ar-EG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NFA </a:t>
            </a:r>
            <a:r>
              <a:rPr lang="ar-EG" altLang="ar-EG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ar-EG" altLang="ar-EG" sz="4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ar-EG" dirty="0"/>
          </a:p>
        </p:txBody>
      </p:sp>
      <p:pic>
        <p:nvPicPr>
          <p:cNvPr id="1030" name="Picture 6" descr="http://www.cs.odu.edu/~toida/nerzic/390teched/symbols/Lambd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5" y="-46038"/>
            <a:ext cx="171450" cy="16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883312" y="1671935"/>
            <a:ext cx="319318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400" b="1" dirty="0">
                <a:sym typeface="Symbol" pitchFamily="28" charset="2"/>
              </a:rPr>
              <a:t></a:t>
            </a:r>
            <a:endParaRPr lang="ar-EG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5043948" y="1143000"/>
            <a:ext cx="319318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400" b="1" dirty="0">
                <a:sym typeface="Symbol" pitchFamily="28" charset="2"/>
              </a:rPr>
              <a:t></a:t>
            </a:r>
            <a:endParaRPr lang="ar-EG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1281166"/>
                  </p:ext>
                </p:extLst>
              </p:nvPr>
            </p:nvGraphicFramePr>
            <p:xfrm>
              <a:off x="1530458" y="2677922"/>
              <a:ext cx="6622942" cy="360680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142067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978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870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834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3395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l-GR" sz="1800" b="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cs typeface="Tahoma" pitchFamily="28" charset="0"/>
                            </a:rPr>
                            <a:t>δ</a:t>
                          </a:r>
                          <a:r>
                            <a:rPr lang="en-US" sz="1800" b="0" baseline="-2500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cs typeface="Tahoma" pitchFamily="28" charset="0"/>
                            </a:rPr>
                            <a:t>e</a:t>
                          </a:r>
                          <a:r>
                            <a:rPr lang="en-US" sz="1800" b="0" baseline="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cs typeface="Tahoma" pitchFamily="28" charset="0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kumimoji="0" lang="en-US" sz="1800" b="0" kern="120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</a:rPr>
                            <a:t>,</a:t>
                          </a:r>
                          <a:r>
                            <a:rPr kumimoji="0" lang="en-US" sz="1800" b="0" kern="120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  <a:sym typeface="Symbol" pitchFamily="28" charset="2"/>
                            </a:rPr>
                            <a:t> </a:t>
                          </a:r>
                          <a:r>
                            <a:rPr kumimoji="0" lang="en-US" sz="1800" b="0" kern="120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</a:rPr>
                            <a:t>)</a:t>
                          </a:r>
                        </a:p>
                        <a:p>
                          <a:pPr algn="l" rtl="0"/>
                          <a:r>
                            <a:rPr kumimoji="0" lang="en-US" sz="1800" b="0" kern="120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</a:rPr>
                            <a:t>CLOSE(y)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Y =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⋃"/>
                                  <m:supHide m:val="on"/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  <m:sup/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b="0" dirty="0" smtClean="0">
                                      <a:solidFill>
                                        <a:schemeClr val="bg1"/>
                                      </a:solidFill>
                                      <a:latin typeface="Lucida Grande" pitchFamily="28" charset="0"/>
                                      <a:cs typeface="Tahoma" pitchFamily="28" charset="0"/>
                                    </a:rPr>
                                    <m:t>δ</m:t>
                                  </m:r>
                                  <m:r>
                                    <a:rPr lang="en-US" sz="18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ahoma" pitchFamily="28" charset="0"/>
                                    </a:rPr>
                                    <m:t>(</m:t>
                                  </m:r>
                                  <m:r>
                                    <a:rPr lang="en-US" sz="18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ahoma" pitchFamily="28" charset="0"/>
                                    </a:rPr>
                                    <m:t>𝒒</m:t>
                                  </m:r>
                                  <m:r>
                                    <a:rPr lang="en-US" sz="18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ahoma" pitchFamily="28" charset="0"/>
                                    </a:rPr>
                                    <m:t>,</m:t>
                                  </m:r>
                                  <m:r>
                                    <a:rPr lang="en-US" sz="18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itchFamily="28" charset="0"/>
                                    </a:rPr>
                                    <m:t>𝝈</m:t>
                                  </m:r>
                                  <m:r>
                                    <a:rPr lang="en-US" sz="18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ahoma" pitchFamily="28" charset="0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endParaRPr lang="ar-EG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cs typeface="Tahoma" pitchFamily="28" charset="0"/>
                            </a:rPr>
                            <a:t>X= </a:t>
                          </a:r>
                          <a:r>
                            <a:rPr lang="el-GR" sz="1800" b="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cs typeface="Tahoma" pitchFamily="28" charset="0"/>
                            </a:rPr>
                            <a:t>δ</a:t>
                          </a:r>
                          <a:r>
                            <a:rPr lang="en-US" sz="1800" b="0" baseline="-2500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cs typeface="Tahoma" pitchFamily="28" charset="0"/>
                            </a:rPr>
                            <a:t>e</a:t>
                          </a:r>
                          <a:r>
                            <a:rPr lang="en-US" sz="1800" b="0" baseline="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cs typeface="Tahoma" pitchFamily="28" charset="0"/>
                            </a:rPr>
                            <a:t> (</a:t>
                          </a:r>
                          <a:r>
                            <a:rPr kumimoji="0" lang="en-US" sz="1800" b="0" kern="120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</a:rPr>
                            <a:t>q,</a:t>
                          </a:r>
                          <a:r>
                            <a:rPr kumimoji="0" lang="en-US" sz="1800" b="0" kern="120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  <a:sym typeface="Symbol" pitchFamily="28" charset="2"/>
                            </a:rPr>
                            <a:t> </a:t>
                          </a:r>
                          <a:r>
                            <a:rPr kumimoji="0" lang="en-US" sz="1800" b="0" kern="120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</a:rPr>
                            <a:t>)</a:t>
                          </a:r>
                        </a:p>
                        <a:p>
                          <a:pPr algn="ctr" rtl="0"/>
                          <a:r>
                            <a:rPr kumimoji="0" lang="en-US" sz="1800" b="0" kern="120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</a:rPr>
                            <a:t>CLOSE(q)</a:t>
                          </a:r>
                          <a:endParaRPr kumimoji="0" lang="ar-EG" sz="1800" b="0" kern="1200" dirty="0">
                            <a:solidFill>
                              <a:schemeClr val="bg1"/>
                            </a:solidFill>
                            <a:latin typeface="Lucida Grande" pitchFamily="28" charset="0"/>
                            <a:ea typeface="+mn-ea"/>
                            <a:cs typeface="Tahoma" pitchFamily="2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itchFamily="28" charset="0"/>
                                  </a:rPr>
                                  <m:t>𝝈</m:t>
                                </m:r>
                              </m:oMath>
                            </m:oMathPara>
                          </a14:m>
                          <a:endParaRPr lang="ar-EG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  q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endParaRPr lang="ar-EG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/>
                            <a:t>a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/>
                            <a:t>b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/>
                            <a:t>a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/>
                            <a:t>b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/>
                            <a:t>a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/>
                            <a:t>b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/>
                            <a:t>a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/>
                            <a:t>b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1281166"/>
                  </p:ext>
                </p:extLst>
              </p:nvPr>
            </p:nvGraphicFramePr>
            <p:xfrm>
              <a:off x="1530458" y="2677922"/>
              <a:ext cx="6622942" cy="360680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1420678"/>
                    <a:gridCol w="1797804"/>
                    <a:gridCol w="1387098"/>
                    <a:gridCol w="883404"/>
                    <a:gridCol w="1133958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ar-EG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29" t="-51429" r="-368240" b="-4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ar-EG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9322" t="-51429" r="-190847" b="-4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b="0" dirty="0" smtClean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cs typeface="Tahoma" pitchFamily="28" charset="0"/>
                            </a:rPr>
                            <a:t>X= </a:t>
                          </a:r>
                          <a:r>
                            <a:rPr lang="el-GR" sz="1800" b="0" dirty="0" smtClean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cs typeface="Tahoma" pitchFamily="28" charset="0"/>
                            </a:rPr>
                            <a:t>δ</a:t>
                          </a:r>
                          <a:r>
                            <a:rPr lang="en-US" sz="1800" b="0" baseline="-25000" dirty="0" smtClean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cs typeface="Tahoma" pitchFamily="28" charset="0"/>
                            </a:rPr>
                            <a:t>e</a:t>
                          </a:r>
                          <a:r>
                            <a:rPr lang="en-US" sz="1800" b="0" baseline="0" dirty="0" smtClean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cs typeface="Tahoma" pitchFamily="28" charset="0"/>
                            </a:rPr>
                            <a:t> (</a:t>
                          </a:r>
                          <a:r>
                            <a:rPr kumimoji="0" lang="en-US" sz="1800" b="0" kern="1200" dirty="0" smtClean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</a:rPr>
                            <a:t>q,</a:t>
                          </a:r>
                          <a:r>
                            <a:rPr kumimoji="0" lang="en-US" sz="1800" b="0" kern="1200" dirty="0" smtClean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  <a:sym typeface="Symbol" pitchFamily="28" charset="2"/>
                            </a:rPr>
                            <a:t> </a:t>
                          </a:r>
                          <a:r>
                            <a:rPr kumimoji="0" lang="en-US" sz="1800" b="0" kern="1200" dirty="0" smtClean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</a:rPr>
                            <a:t>)</a:t>
                          </a:r>
                        </a:p>
                        <a:p>
                          <a:pPr algn="ctr" rtl="0"/>
                          <a:r>
                            <a:rPr kumimoji="0" lang="en-US" sz="1800" b="0" kern="1200" dirty="0" smtClean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</a:rPr>
                            <a:t>CLOSE(q)</a:t>
                          </a:r>
                          <a:endParaRPr kumimoji="0" lang="ar-EG" sz="1800" b="0" kern="1200" dirty="0">
                            <a:solidFill>
                              <a:schemeClr val="bg1"/>
                            </a:solidFill>
                            <a:latin typeface="Lucida Grande" pitchFamily="28" charset="0"/>
                            <a:ea typeface="+mn-ea"/>
                            <a:cs typeface="Tahoma" pitchFamily="2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ar-EG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22069" t="-51429" r="-131034" b="-4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 </a:t>
                          </a:r>
                          <a:r>
                            <a:rPr lang="en-US" dirty="0" smtClean="0"/>
                            <a:t> q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endParaRPr lang="ar-EG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 smtClean="0"/>
                            <a:t>a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 smtClean="0"/>
                            <a:t>b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 smtClean="0"/>
                            <a:t>a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 smtClean="0"/>
                            <a:t>b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 smtClean="0"/>
                            <a:t>a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 smtClean="0"/>
                            <a:t>b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 smtClean="0"/>
                            <a:t>a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 smtClean="0"/>
                            <a:t>b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3596390" y="3314204"/>
            <a:ext cx="9381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 fontAlgn="ctr"/>
            <a:r>
              <a:rPr lang="en-US" b="1" dirty="0"/>
              <a:t>{0, 1} </a:t>
            </a:r>
            <a:endParaRPr lang="ar-E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5A029A-80BE-49EA-90E4-8CB6234FB2E0}"/>
              </a:ext>
            </a:extLst>
          </p:cNvPr>
          <p:cNvSpPr txBox="1"/>
          <p:nvPr/>
        </p:nvSpPr>
        <p:spPr>
          <a:xfrm>
            <a:off x="5203607" y="3305684"/>
            <a:ext cx="9381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 fontAlgn="ctr"/>
            <a:r>
              <a:rPr lang="en-US" b="1" dirty="0"/>
              <a:t>{1, 2} </a:t>
            </a:r>
            <a:endParaRPr lang="ar-E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04C0EC-0CAE-48C1-8D45-2AB4116BA7C2}"/>
              </a:ext>
            </a:extLst>
          </p:cNvPr>
          <p:cNvSpPr txBox="1"/>
          <p:nvPr/>
        </p:nvSpPr>
        <p:spPr>
          <a:xfrm>
            <a:off x="7218529" y="2014024"/>
            <a:ext cx="164947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 fontAlgn="ctr"/>
            <a:r>
              <a:rPr lang="ar-EG" b="1" dirty="0">
                <a:solidFill>
                  <a:srgbClr val="FF0000"/>
                </a:solidFill>
              </a:rPr>
              <a:t>∅</a:t>
            </a:r>
            <a:r>
              <a:rPr lang="en-US" b="1" dirty="0">
                <a:solidFill>
                  <a:srgbClr val="FF0000"/>
                </a:solidFill>
              </a:rPr>
              <a:t> U {1, 2} </a:t>
            </a:r>
            <a:endParaRPr lang="ar-EG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79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356360"/>
            <a:ext cx="4583430" cy="123444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ar-SA" dirty="0"/>
          </a:p>
          <a:p>
            <a:pPr algn="l" rtl="0"/>
            <a:r>
              <a:rPr lang="en-US" dirty="0"/>
              <a:t>15</a:t>
            </a:r>
            <a:endParaRPr lang="ar-S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pPr rtl="0"/>
            <a:r>
              <a:rPr lang="en-US" altLang="ar-EG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#1 : Convert </a:t>
            </a:r>
            <a:r>
              <a:rPr lang="en-US" sz="4400" dirty="0">
                <a:sym typeface="Symbol" pitchFamily="28" charset="2"/>
              </a:rPr>
              <a:t></a:t>
            </a:r>
            <a:r>
              <a:rPr lang="en-US" sz="4400" dirty="0">
                <a:latin typeface="Lucida Grande" pitchFamily="28" charset="0"/>
                <a:cs typeface="Tahoma" pitchFamily="28" charset="0"/>
              </a:rPr>
              <a:t>-NFA to </a:t>
            </a:r>
            <a:r>
              <a:rPr lang="ar-EG" altLang="ar-EG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NFA </a:t>
            </a:r>
            <a:r>
              <a:rPr lang="ar-EG" altLang="ar-EG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ar-EG" altLang="ar-EG" sz="4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ar-EG" dirty="0"/>
          </a:p>
        </p:txBody>
      </p:sp>
      <p:pic>
        <p:nvPicPr>
          <p:cNvPr id="1030" name="Picture 6" descr="http://www.cs.odu.edu/~toida/nerzic/390teched/symbols/Lambd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5" y="-46038"/>
            <a:ext cx="171450" cy="16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883312" y="1671935"/>
            <a:ext cx="319318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400" b="1" dirty="0">
                <a:sym typeface="Symbol" pitchFamily="28" charset="2"/>
              </a:rPr>
              <a:t></a:t>
            </a:r>
            <a:endParaRPr lang="ar-EG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5043948" y="1143000"/>
            <a:ext cx="319318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400" b="1" dirty="0">
                <a:sym typeface="Symbol" pitchFamily="28" charset="2"/>
              </a:rPr>
              <a:t></a:t>
            </a:r>
            <a:endParaRPr lang="ar-EG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/>
            </p:nvGraphicFramePr>
            <p:xfrm>
              <a:off x="1530458" y="2677922"/>
              <a:ext cx="6622942" cy="360680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142067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978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870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834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3395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l-GR" sz="1800" b="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cs typeface="Tahoma" pitchFamily="28" charset="0"/>
                            </a:rPr>
                            <a:t>δ</a:t>
                          </a:r>
                          <a:r>
                            <a:rPr lang="en-US" sz="1800" b="0" baseline="-2500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cs typeface="Tahoma" pitchFamily="28" charset="0"/>
                            </a:rPr>
                            <a:t>e</a:t>
                          </a:r>
                          <a:r>
                            <a:rPr lang="en-US" sz="1800" b="0" baseline="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cs typeface="Tahoma" pitchFamily="28" charset="0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kumimoji="0" lang="en-US" sz="1800" b="0" kern="120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</a:rPr>
                            <a:t>,</a:t>
                          </a:r>
                          <a:r>
                            <a:rPr kumimoji="0" lang="en-US" sz="1800" b="0" kern="120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  <a:sym typeface="Symbol" pitchFamily="28" charset="2"/>
                            </a:rPr>
                            <a:t> </a:t>
                          </a:r>
                          <a:r>
                            <a:rPr kumimoji="0" lang="en-US" sz="1800" b="0" kern="120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</a:rPr>
                            <a:t>)</a:t>
                          </a:r>
                        </a:p>
                        <a:p>
                          <a:pPr algn="l" rtl="0"/>
                          <a:r>
                            <a:rPr kumimoji="0" lang="en-US" sz="1800" b="0" kern="120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</a:rPr>
                            <a:t>CLOSE(y)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Y =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⋃"/>
                                  <m:supHide m:val="on"/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  <m:sup/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b="0" dirty="0" smtClean="0">
                                      <a:solidFill>
                                        <a:schemeClr val="bg1"/>
                                      </a:solidFill>
                                      <a:latin typeface="Lucida Grande" pitchFamily="28" charset="0"/>
                                      <a:cs typeface="Tahoma" pitchFamily="28" charset="0"/>
                                    </a:rPr>
                                    <m:t>δ</m:t>
                                  </m:r>
                                  <m:r>
                                    <a:rPr lang="en-US" sz="18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ahoma" pitchFamily="28" charset="0"/>
                                    </a:rPr>
                                    <m:t>(</m:t>
                                  </m:r>
                                  <m:r>
                                    <a:rPr lang="en-US" sz="18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ahoma" pitchFamily="28" charset="0"/>
                                    </a:rPr>
                                    <m:t>𝒒</m:t>
                                  </m:r>
                                  <m:r>
                                    <a:rPr lang="en-US" sz="18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ahoma" pitchFamily="28" charset="0"/>
                                    </a:rPr>
                                    <m:t>,</m:t>
                                  </m:r>
                                  <m:r>
                                    <a:rPr lang="en-US" sz="18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itchFamily="28" charset="0"/>
                                    </a:rPr>
                                    <m:t>𝝈</m:t>
                                  </m:r>
                                  <m:r>
                                    <a:rPr lang="en-US" sz="18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ahoma" pitchFamily="28" charset="0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endParaRPr lang="ar-EG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cs typeface="Tahoma" pitchFamily="28" charset="0"/>
                            </a:rPr>
                            <a:t>X= </a:t>
                          </a:r>
                          <a:r>
                            <a:rPr lang="el-GR" sz="1800" b="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cs typeface="Tahoma" pitchFamily="28" charset="0"/>
                            </a:rPr>
                            <a:t>δ</a:t>
                          </a:r>
                          <a:r>
                            <a:rPr lang="en-US" sz="1800" b="0" baseline="-2500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cs typeface="Tahoma" pitchFamily="28" charset="0"/>
                            </a:rPr>
                            <a:t>e</a:t>
                          </a:r>
                          <a:r>
                            <a:rPr lang="en-US" sz="1800" b="0" baseline="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cs typeface="Tahoma" pitchFamily="28" charset="0"/>
                            </a:rPr>
                            <a:t> (</a:t>
                          </a:r>
                          <a:r>
                            <a:rPr kumimoji="0" lang="en-US" sz="1800" b="0" kern="120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</a:rPr>
                            <a:t>q,</a:t>
                          </a:r>
                          <a:r>
                            <a:rPr kumimoji="0" lang="en-US" sz="1800" b="0" kern="120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  <a:sym typeface="Symbol" pitchFamily="28" charset="2"/>
                            </a:rPr>
                            <a:t> </a:t>
                          </a:r>
                          <a:r>
                            <a:rPr kumimoji="0" lang="en-US" sz="1800" b="0" kern="120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</a:rPr>
                            <a:t>)</a:t>
                          </a:r>
                        </a:p>
                        <a:p>
                          <a:pPr algn="ctr" rtl="0"/>
                          <a:r>
                            <a:rPr kumimoji="0" lang="en-US" sz="1800" b="0" kern="120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</a:rPr>
                            <a:t>CLOSE(q)</a:t>
                          </a:r>
                          <a:endParaRPr kumimoji="0" lang="ar-EG" sz="1800" b="0" kern="1200" dirty="0">
                            <a:solidFill>
                              <a:schemeClr val="bg1"/>
                            </a:solidFill>
                            <a:latin typeface="Lucida Grande" pitchFamily="28" charset="0"/>
                            <a:ea typeface="+mn-ea"/>
                            <a:cs typeface="Tahoma" pitchFamily="2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itchFamily="28" charset="0"/>
                                  </a:rPr>
                                  <m:t>𝝈</m:t>
                                </m:r>
                              </m:oMath>
                            </m:oMathPara>
                          </a14:m>
                          <a:endParaRPr lang="ar-EG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  q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endParaRPr lang="ar-EG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/>
                            <a:t>a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/>
                            <a:t>b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/>
                            <a:t>a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/>
                            <a:t>b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/>
                            <a:t>a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/>
                            <a:t>b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/>
                            <a:t>a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/>
                            <a:t>b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1281166"/>
                  </p:ext>
                </p:extLst>
              </p:nvPr>
            </p:nvGraphicFramePr>
            <p:xfrm>
              <a:off x="1530458" y="2677922"/>
              <a:ext cx="6622942" cy="360680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1420678"/>
                    <a:gridCol w="1797804"/>
                    <a:gridCol w="1387098"/>
                    <a:gridCol w="883404"/>
                    <a:gridCol w="1133958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ar-EG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29" t="-51429" r="-368240" b="-4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ar-EG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9322" t="-51429" r="-190847" b="-4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b="0" dirty="0" smtClean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cs typeface="Tahoma" pitchFamily="28" charset="0"/>
                            </a:rPr>
                            <a:t>X= </a:t>
                          </a:r>
                          <a:r>
                            <a:rPr lang="el-GR" sz="1800" b="0" dirty="0" smtClean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cs typeface="Tahoma" pitchFamily="28" charset="0"/>
                            </a:rPr>
                            <a:t>δ</a:t>
                          </a:r>
                          <a:r>
                            <a:rPr lang="en-US" sz="1800" b="0" baseline="-25000" dirty="0" smtClean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cs typeface="Tahoma" pitchFamily="28" charset="0"/>
                            </a:rPr>
                            <a:t>e</a:t>
                          </a:r>
                          <a:r>
                            <a:rPr lang="en-US" sz="1800" b="0" baseline="0" dirty="0" smtClean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cs typeface="Tahoma" pitchFamily="28" charset="0"/>
                            </a:rPr>
                            <a:t> (</a:t>
                          </a:r>
                          <a:r>
                            <a:rPr kumimoji="0" lang="en-US" sz="1800" b="0" kern="1200" dirty="0" smtClean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</a:rPr>
                            <a:t>q,</a:t>
                          </a:r>
                          <a:r>
                            <a:rPr kumimoji="0" lang="en-US" sz="1800" b="0" kern="1200" dirty="0" smtClean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  <a:sym typeface="Symbol" pitchFamily="28" charset="2"/>
                            </a:rPr>
                            <a:t> </a:t>
                          </a:r>
                          <a:r>
                            <a:rPr kumimoji="0" lang="en-US" sz="1800" b="0" kern="1200" dirty="0" smtClean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</a:rPr>
                            <a:t>)</a:t>
                          </a:r>
                        </a:p>
                        <a:p>
                          <a:pPr algn="ctr" rtl="0"/>
                          <a:r>
                            <a:rPr kumimoji="0" lang="en-US" sz="1800" b="0" kern="1200" dirty="0" smtClean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</a:rPr>
                            <a:t>CLOSE(q)</a:t>
                          </a:r>
                          <a:endParaRPr kumimoji="0" lang="ar-EG" sz="1800" b="0" kern="1200" dirty="0">
                            <a:solidFill>
                              <a:schemeClr val="bg1"/>
                            </a:solidFill>
                            <a:latin typeface="Lucida Grande" pitchFamily="28" charset="0"/>
                            <a:ea typeface="+mn-ea"/>
                            <a:cs typeface="Tahoma" pitchFamily="2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ar-EG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22069" t="-51429" r="-131034" b="-4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 </a:t>
                          </a:r>
                          <a:r>
                            <a:rPr lang="en-US" dirty="0" smtClean="0"/>
                            <a:t> q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endParaRPr lang="ar-EG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 smtClean="0"/>
                            <a:t>a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 smtClean="0"/>
                            <a:t>b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 smtClean="0"/>
                            <a:t>a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 smtClean="0"/>
                            <a:t>b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 smtClean="0"/>
                            <a:t>a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 smtClean="0"/>
                            <a:t>b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 smtClean="0"/>
                            <a:t>a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 smtClean="0"/>
                            <a:t>b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3596390" y="3314204"/>
            <a:ext cx="9381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 fontAlgn="ctr"/>
            <a:r>
              <a:rPr lang="en-US" b="1" dirty="0"/>
              <a:t>{0, 1} </a:t>
            </a:r>
            <a:endParaRPr lang="ar-EG" dirty="0"/>
          </a:p>
        </p:txBody>
      </p:sp>
      <p:sp>
        <p:nvSpPr>
          <p:cNvPr id="10" name="TextBox 9"/>
          <p:cNvSpPr txBox="1"/>
          <p:nvPr/>
        </p:nvSpPr>
        <p:spPr>
          <a:xfrm>
            <a:off x="3611380" y="3698845"/>
            <a:ext cx="44019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 fontAlgn="ctr"/>
            <a:r>
              <a:rPr lang="en-US" b="1" dirty="0"/>
              <a:t>{0, 1} 		 </a:t>
            </a:r>
            <a:r>
              <a:rPr lang="ar-EG" dirty="0"/>
              <a:t>∅</a:t>
            </a:r>
            <a:r>
              <a:rPr lang="en-US" b="1" dirty="0"/>
              <a:t>		 </a:t>
            </a:r>
            <a:r>
              <a:rPr lang="ar-EG" dirty="0"/>
              <a:t>∅</a:t>
            </a:r>
            <a:r>
              <a:rPr lang="en-US" dirty="0"/>
              <a:t> </a:t>
            </a:r>
            <a:endParaRPr lang="ar-EG" dirty="0"/>
          </a:p>
        </p:txBody>
      </p:sp>
      <p:sp>
        <p:nvSpPr>
          <p:cNvPr id="12" name="TextBox 11"/>
          <p:cNvSpPr txBox="1"/>
          <p:nvPr/>
        </p:nvSpPr>
        <p:spPr>
          <a:xfrm>
            <a:off x="3641360" y="4098157"/>
            <a:ext cx="449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 fontAlgn="ctr"/>
            <a:r>
              <a:rPr lang="en-US" b="1" dirty="0"/>
              <a:t>{1} 		{1,2}		{1,2}</a:t>
            </a:r>
            <a:endParaRPr lang="ar-EG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596390" y="4468127"/>
            <a:ext cx="41273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 fontAlgn="ctr"/>
            <a:r>
              <a:rPr lang="en-US" b="1" dirty="0"/>
              <a:t>{1} 		</a:t>
            </a:r>
            <a:r>
              <a:rPr lang="ar-EG" dirty="0"/>
              <a:t>∅</a:t>
            </a:r>
            <a:r>
              <a:rPr lang="en-US" b="1" dirty="0"/>
              <a:t>		</a:t>
            </a:r>
            <a:r>
              <a:rPr lang="ar-EG" dirty="0"/>
              <a:t>∅</a:t>
            </a:r>
            <a:r>
              <a:rPr lang="en-US" dirty="0"/>
              <a:t> </a:t>
            </a:r>
            <a:endParaRPr lang="ar-EG" dirty="0"/>
          </a:p>
        </p:txBody>
      </p:sp>
      <p:sp>
        <p:nvSpPr>
          <p:cNvPr id="16" name="TextBox 15"/>
          <p:cNvSpPr txBox="1"/>
          <p:nvPr/>
        </p:nvSpPr>
        <p:spPr>
          <a:xfrm>
            <a:off x="3596390" y="4842248"/>
            <a:ext cx="41273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 fontAlgn="ctr"/>
            <a:r>
              <a:rPr lang="en-US" b="1" dirty="0"/>
              <a:t>{2} 		</a:t>
            </a:r>
            <a:r>
              <a:rPr lang="ar-EG" dirty="0"/>
              <a:t>∅</a:t>
            </a:r>
            <a:r>
              <a:rPr lang="en-US" b="1" dirty="0"/>
              <a:t>		</a:t>
            </a:r>
            <a:r>
              <a:rPr lang="ar-EG" dirty="0"/>
              <a:t>∅</a:t>
            </a:r>
            <a:r>
              <a:rPr lang="en-US" dirty="0"/>
              <a:t> </a:t>
            </a:r>
            <a:endParaRPr lang="ar-EG" dirty="0"/>
          </a:p>
        </p:txBody>
      </p:sp>
      <p:sp>
        <p:nvSpPr>
          <p:cNvPr id="17" name="TextBox 16"/>
          <p:cNvSpPr txBox="1"/>
          <p:nvPr/>
        </p:nvSpPr>
        <p:spPr>
          <a:xfrm>
            <a:off x="3657599" y="5199712"/>
            <a:ext cx="449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 fontAlgn="ctr"/>
            <a:r>
              <a:rPr lang="en-US" b="1" dirty="0"/>
              <a:t>{2} 		{3}		{1,3}</a:t>
            </a:r>
            <a:endParaRPr lang="ar-EG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620124" y="5550134"/>
            <a:ext cx="449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 fontAlgn="ctr"/>
            <a:r>
              <a:rPr lang="en-US" b="1" dirty="0"/>
              <a:t>{1,3} 		{1,2}		{1,2}</a:t>
            </a:r>
            <a:endParaRPr lang="ar-EG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41360" y="5889486"/>
            <a:ext cx="44019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 fontAlgn="ctr"/>
            <a:r>
              <a:rPr lang="en-US" b="1" dirty="0"/>
              <a:t>{1, 3} 		 </a:t>
            </a:r>
            <a:r>
              <a:rPr lang="ar-EG" dirty="0"/>
              <a:t>∅</a:t>
            </a:r>
            <a:r>
              <a:rPr lang="en-US" b="1" dirty="0"/>
              <a:t>		 </a:t>
            </a:r>
            <a:r>
              <a:rPr lang="ar-EG" dirty="0"/>
              <a:t>∅</a:t>
            </a:r>
            <a:r>
              <a:rPr lang="en-US" dirty="0"/>
              <a:t> </a:t>
            </a:r>
            <a:endParaRPr lang="ar-E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5A029A-80BE-49EA-90E4-8CB6234FB2E0}"/>
              </a:ext>
            </a:extLst>
          </p:cNvPr>
          <p:cNvSpPr txBox="1"/>
          <p:nvPr/>
        </p:nvSpPr>
        <p:spPr>
          <a:xfrm>
            <a:off x="5203607" y="3305684"/>
            <a:ext cx="9381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 fontAlgn="ctr"/>
            <a:r>
              <a:rPr lang="en-US" b="1" dirty="0"/>
              <a:t>{1, 2} </a:t>
            </a:r>
            <a:endParaRPr lang="ar-E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A259B8-A61C-4BA7-B375-2ECB966BD601}"/>
              </a:ext>
            </a:extLst>
          </p:cNvPr>
          <p:cNvSpPr txBox="1"/>
          <p:nvPr/>
        </p:nvSpPr>
        <p:spPr>
          <a:xfrm>
            <a:off x="7229952" y="3313064"/>
            <a:ext cx="9381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 fontAlgn="ctr"/>
            <a:r>
              <a:rPr lang="en-US" b="1" dirty="0"/>
              <a:t>{1, 2} </a:t>
            </a:r>
            <a:endParaRPr lang="ar-E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D3034E-D260-4A18-BA78-9870FC916322}"/>
              </a:ext>
            </a:extLst>
          </p:cNvPr>
          <p:cNvSpPr txBox="1"/>
          <p:nvPr/>
        </p:nvSpPr>
        <p:spPr>
          <a:xfrm>
            <a:off x="1609615" y="3358793"/>
            <a:ext cx="2839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 fontAlgn="ctr"/>
            <a:r>
              <a:rPr lang="en-US" b="1" dirty="0">
                <a:solidFill>
                  <a:srgbClr val="FF0000"/>
                </a:solidFill>
              </a:rPr>
              <a:t>*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A63E36-4FE3-4F47-A61C-D742CAB1D4B6}"/>
              </a:ext>
            </a:extLst>
          </p:cNvPr>
          <p:cNvSpPr txBox="1"/>
          <p:nvPr/>
        </p:nvSpPr>
        <p:spPr>
          <a:xfrm>
            <a:off x="1609615" y="4111990"/>
            <a:ext cx="2839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 fontAlgn="ctr"/>
            <a:r>
              <a:rPr lang="en-US" b="1" dirty="0">
                <a:solidFill>
                  <a:srgbClr val="FF0000"/>
                </a:solidFill>
              </a:rPr>
              <a:t>*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D72759-6E4F-4F58-B38F-AB681FF8F993}"/>
              </a:ext>
            </a:extLst>
          </p:cNvPr>
          <p:cNvSpPr txBox="1"/>
          <p:nvPr/>
        </p:nvSpPr>
        <p:spPr>
          <a:xfrm>
            <a:off x="1565698" y="5571502"/>
            <a:ext cx="2839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 fontAlgn="ctr"/>
            <a:r>
              <a:rPr lang="en-US" b="1" dirty="0">
                <a:solidFill>
                  <a:srgbClr val="FF0000"/>
                </a:solidFill>
              </a:rPr>
              <a:t>*</a:t>
            </a:r>
            <a:endParaRPr lang="ar-E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76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  <p:bldP spid="16" grpId="0"/>
      <p:bldP spid="17" grpId="0"/>
      <p:bldP spid="18" grpId="0"/>
      <p:bldP spid="19" grpId="0"/>
      <p:bldP spid="23" grpId="0"/>
      <p:bldP spid="2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16</a:t>
            </a:r>
            <a:endParaRPr lang="ar-SA" dirty="0"/>
          </a:p>
        </p:txBody>
      </p:sp>
      <p:pic>
        <p:nvPicPr>
          <p:cNvPr id="1030" name="Picture 6" descr="http://www.cs.odu.edu/~toida/nerzic/390teched/symbols/Lambd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5" y="-46038"/>
            <a:ext cx="171450" cy="16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55FEDB02-23CA-45A5-9AE4-960F63C5D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pPr rtl="0"/>
            <a:r>
              <a:rPr lang="en-US" altLang="ar-EG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#1 : Convert </a:t>
            </a:r>
            <a:r>
              <a:rPr lang="en-US" sz="4400" dirty="0">
                <a:sym typeface="Symbol" pitchFamily="28" charset="2"/>
              </a:rPr>
              <a:t></a:t>
            </a:r>
            <a:r>
              <a:rPr lang="en-US" sz="4400" dirty="0">
                <a:latin typeface="Lucida Grande" pitchFamily="28" charset="0"/>
                <a:cs typeface="Tahoma" pitchFamily="28" charset="0"/>
              </a:rPr>
              <a:t>-NFA to </a:t>
            </a:r>
            <a:r>
              <a:rPr lang="ar-EG" altLang="ar-EG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NFA </a:t>
            </a:r>
            <a:r>
              <a:rPr lang="ar-EG" altLang="ar-EG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ar-EG" altLang="ar-EG" sz="4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ar-E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F1107F-EE96-4EF1-A502-C508AB553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87" y="1909762"/>
            <a:ext cx="5220582" cy="327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90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32296" y="849992"/>
            <a:ext cx="4425904" cy="2274208"/>
            <a:chOff x="4032296" y="838200"/>
            <a:chExt cx="4425904" cy="2274208"/>
          </a:xfrm>
        </p:grpSpPr>
        <p:pic>
          <p:nvPicPr>
            <p:cNvPr id="1026" name="Picture 2" descr="http://www.cs.odu.edu/~toida/nerzic/390teched/regular/fa/figures/lam-2-nfa-2a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296" y="1018098"/>
              <a:ext cx="4425904" cy="2094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4712158" y="1295400"/>
              <a:ext cx="31931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ym typeface="Symbol" pitchFamily="28" charset="2"/>
                </a:rPr>
                <a:t></a:t>
              </a:r>
              <a:endParaRPr lang="ar-EG" sz="2400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781846" y="838200"/>
              <a:ext cx="31931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ym typeface="Symbol" pitchFamily="28" charset="2"/>
                </a:rPr>
                <a:t></a:t>
              </a:r>
              <a:endParaRPr lang="ar-EG" sz="24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422442" y="1803424"/>
              <a:ext cx="31931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ym typeface="Symbol" pitchFamily="28" charset="2"/>
                </a:rPr>
                <a:t></a:t>
              </a:r>
              <a:endParaRPr lang="ar-EG" sz="2400" b="1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/>
            <a:r>
              <a:rPr lang="en-US" dirty="0"/>
              <a:t>17</a:t>
            </a:r>
            <a:endParaRPr lang="ar-SA" dirty="0"/>
          </a:p>
        </p:txBody>
      </p:sp>
      <p:pic>
        <p:nvPicPr>
          <p:cNvPr id="1030" name="Picture 6" descr="http://www.cs.odu.edu/~toida/nerzic/390teched/symbols/Lambd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5" y="-46038"/>
            <a:ext cx="171450" cy="16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4931020"/>
                  </p:ext>
                </p:extLst>
              </p:nvPr>
            </p:nvGraphicFramePr>
            <p:xfrm>
              <a:off x="492225" y="2204720"/>
              <a:ext cx="6622942" cy="434848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142067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978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870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834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3395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l-GR" sz="1800" b="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cs typeface="Tahoma" pitchFamily="28" charset="0"/>
                            </a:rPr>
                            <a:t>δ</a:t>
                          </a:r>
                          <a:r>
                            <a:rPr lang="en-US" sz="1800" b="0" baseline="-2500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cs typeface="Tahoma" pitchFamily="28" charset="0"/>
                            </a:rPr>
                            <a:t>e</a:t>
                          </a:r>
                          <a:r>
                            <a:rPr lang="en-US" sz="1800" b="0" baseline="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cs typeface="Tahoma" pitchFamily="28" charset="0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kumimoji="0" lang="en-US" sz="1800" b="0" kern="120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</a:rPr>
                            <a:t>,</a:t>
                          </a:r>
                          <a:r>
                            <a:rPr kumimoji="0" lang="en-US" sz="1800" b="0" kern="120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  <a:sym typeface="Symbol" pitchFamily="28" charset="2"/>
                            </a:rPr>
                            <a:t> </a:t>
                          </a:r>
                          <a:r>
                            <a:rPr kumimoji="0" lang="en-US" sz="1800" b="0" kern="120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</a:rPr>
                            <a:t>)</a:t>
                          </a:r>
                        </a:p>
                        <a:p>
                          <a:pPr algn="l" rtl="0"/>
                          <a:r>
                            <a:rPr kumimoji="0" lang="en-US" sz="1800" b="0" kern="120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</a:rPr>
                            <a:t>CLOSE(y)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Y =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⋃"/>
                                  <m:supHide m:val="on"/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  <m:sup/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b="0" dirty="0" smtClean="0">
                                      <a:solidFill>
                                        <a:schemeClr val="bg1"/>
                                      </a:solidFill>
                                      <a:latin typeface="Lucida Grande" pitchFamily="28" charset="0"/>
                                      <a:cs typeface="Tahoma" pitchFamily="28" charset="0"/>
                                    </a:rPr>
                                    <m:t>δ</m:t>
                                  </m:r>
                                  <m:r>
                                    <a:rPr lang="en-US" sz="18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ahoma" pitchFamily="28" charset="0"/>
                                    </a:rPr>
                                    <m:t>(</m:t>
                                  </m:r>
                                  <m:r>
                                    <a:rPr lang="en-US" sz="18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ahoma" pitchFamily="28" charset="0"/>
                                    </a:rPr>
                                    <m:t>𝒒</m:t>
                                  </m:r>
                                  <m:r>
                                    <a:rPr lang="en-US" sz="18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ahoma" pitchFamily="28" charset="0"/>
                                    </a:rPr>
                                    <m:t>,</m:t>
                                  </m:r>
                                  <m:r>
                                    <a:rPr lang="en-US" sz="18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itchFamily="28" charset="0"/>
                                    </a:rPr>
                                    <m:t>𝝈</m:t>
                                  </m:r>
                                  <m:r>
                                    <a:rPr lang="en-US" sz="18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ahoma" pitchFamily="28" charset="0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endParaRPr lang="ar-EG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cs typeface="Tahoma" pitchFamily="28" charset="0"/>
                            </a:rPr>
                            <a:t>X= </a:t>
                          </a:r>
                          <a:r>
                            <a:rPr lang="el-GR" sz="1800" b="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cs typeface="Tahoma" pitchFamily="28" charset="0"/>
                            </a:rPr>
                            <a:t>δ</a:t>
                          </a:r>
                          <a:r>
                            <a:rPr lang="en-US" sz="1800" b="0" baseline="-2500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cs typeface="Tahoma" pitchFamily="28" charset="0"/>
                            </a:rPr>
                            <a:t>e</a:t>
                          </a:r>
                          <a:r>
                            <a:rPr lang="en-US" sz="1800" b="0" baseline="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cs typeface="Tahoma" pitchFamily="28" charset="0"/>
                            </a:rPr>
                            <a:t> (</a:t>
                          </a:r>
                          <a:r>
                            <a:rPr kumimoji="0" lang="en-US" sz="1800" b="0" kern="120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</a:rPr>
                            <a:t>q,</a:t>
                          </a:r>
                          <a:r>
                            <a:rPr kumimoji="0" lang="en-US" sz="1800" b="0" kern="120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  <a:sym typeface="Symbol" pitchFamily="28" charset="2"/>
                            </a:rPr>
                            <a:t> </a:t>
                          </a:r>
                          <a:r>
                            <a:rPr kumimoji="0" lang="en-US" sz="1800" b="0" kern="120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</a:rPr>
                            <a:t>)</a:t>
                          </a:r>
                        </a:p>
                        <a:p>
                          <a:pPr algn="ctr" rtl="0"/>
                          <a:r>
                            <a:rPr kumimoji="0" lang="en-US" sz="1800" b="0" kern="120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</a:rPr>
                            <a:t>CLOSE(q)</a:t>
                          </a:r>
                          <a:endParaRPr kumimoji="0" lang="ar-EG" sz="1800" b="0" kern="1200" dirty="0">
                            <a:solidFill>
                              <a:schemeClr val="bg1"/>
                            </a:solidFill>
                            <a:latin typeface="Lucida Grande" pitchFamily="28" charset="0"/>
                            <a:ea typeface="+mn-ea"/>
                            <a:cs typeface="Tahoma" pitchFamily="2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itchFamily="28" charset="0"/>
                                  </a:rPr>
                                  <m:t>𝝈</m:t>
                                </m:r>
                              </m:oMath>
                            </m:oMathPara>
                          </a14:m>
                          <a:endParaRPr lang="ar-EG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  q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{1,2,3}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{1,2}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{0, 1}</a:t>
                          </a:r>
                          <a:endParaRPr lang="ar-EG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/>
                            <a:t>a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r>
                            <a:rPr lang="ar-EG" dirty="0"/>
                            <a:t>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r>
                            <a:rPr lang="ar-EG" dirty="0"/>
                            <a:t>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{0, 1}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/>
                            <a:t>b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{1,2,3}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{1,2}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{1}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/>
                            <a:t>a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r-EG" dirty="0"/>
                            <a:t>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r-EG" dirty="0"/>
                            <a:t>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{1}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/>
                            <a:t>b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{1,4}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{4}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{2,3}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/>
                            <a:t>a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{1,4}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{4}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{2,3}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/>
                            <a:t>b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{1,4}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{4}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{3 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/>
                            <a:t>a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r-EG" dirty="0"/>
                            <a:t>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r-EG" dirty="0"/>
                            <a:t>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{3}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/>
                            <a:t>b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{1,2,3}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{1,2}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{1,4}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/>
                            <a:t>a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r-EG" dirty="0"/>
                            <a:t>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r-EG" dirty="0"/>
                            <a:t>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{1,4}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/>
                            <a:t>b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4931020"/>
                  </p:ext>
                </p:extLst>
              </p:nvPr>
            </p:nvGraphicFramePr>
            <p:xfrm>
              <a:off x="492225" y="2204720"/>
              <a:ext cx="6622942" cy="434848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142067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978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870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834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3395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29" t="-50476" r="-368670" b="-59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054" t="-50476" r="-190203" b="-59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cs typeface="Tahoma" pitchFamily="28" charset="0"/>
                            </a:rPr>
                            <a:t>X= </a:t>
                          </a:r>
                          <a:r>
                            <a:rPr lang="el-GR" sz="1800" b="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cs typeface="Tahoma" pitchFamily="28" charset="0"/>
                            </a:rPr>
                            <a:t>δ</a:t>
                          </a:r>
                          <a:r>
                            <a:rPr lang="en-US" sz="1800" b="0" baseline="-2500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cs typeface="Tahoma" pitchFamily="28" charset="0"/>
                            </a:rPr>
                            <a:t>e</a:t>
                          </a:r>
                          <a:r>
                            <a:rPr lang="en-US" sz="1800" b="0" baseline="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cs typeface="Tahoma" pitchFamily="28" charset="0"/>
                            </a:rPr>
                            <a:t> (</a:t>
                          </a:r>
                          <a:r>
                            <a:rPr kumimoji="0" lang="en-US" sz="1800" b="0" kern="120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</a:rPr>
                            <a:t>q,</a:t>
                          </a:r>
                          <a:r>
                            <a:rPr kumimoji="0" lang="en-US" sz="1800" b="0" kern="120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  <a:sym typeface="Symbol" pitchFamily="28" charset="2"/>
                            </a:rPr>
                            <a:t> </a:t>
                          </a:r>
                          <a:r>
                            <a:rPr kumimoji="0" lang="en-US" sz="1800" b="0" kern="120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</a:rPr>
                            <a:t>)</a:t>
                          </a:r>
                        </a:p>
                        <a:p>
                          <a:pPr algn="ctr" rtl="0"/>
                          <a:r>
                            <a:rPr kumimoji="0" lang="en-US" sz="1800" b="0" kern="120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</a:rPr>
                            <a:t>CLOSE(q)</a:t>
                          </a:r>
                          <a:endParaRPr kumimoji="0" lang="ar-EG" sz="1800" b="0" kern="1200" dirty="0">
                            <a:solidFill>
                              <a:schemeClr val="bg1"/>
                            </a:solidFill>
                            <a:latin typeface="Lucida Grande" pitchFamily="28" charset="0"/>
                            <a:ea typeface="+mn-ea"/>
                            <a:cs typeface="Tahoma" pitchFamily="2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22759" t="-50476" r="-131034" b="-59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  q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{1,2,3}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{1,2}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{0, 1}</a:t>
                          </a:r>
                          <a:endParaRPr lang="ar-EG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/>
                            <a:t>a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r>
                            <a:rPr lang="ar-EG" dirty="0"/>
                            <a:t>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r>
                            <a:rPr lang="ar-EG" dirty="0"/>
                            <a:t>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{0, 1}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/>
                            <a:t>b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{1,2,3}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{1,2}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{1}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/>
                            <a:t>a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r-EG" dirty="0"/>
                            <a:t>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r-EG" dirty="0"/>
                            <a:t>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{1}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/>
                            <a:t>b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{1,4}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{4}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{2,3}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/>
                            <a:t>a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{1,4}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{4}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{2,3}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/>
                            <a:t>b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{1,4}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{4}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{3 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/>
                            <a:t>a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r-EG" dirty="0"/>
                            <a:t>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r-EG" dirty="0"/>
                            <a:t>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{3}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/>
                            <a:t>b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{1,2,3}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{1,2}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{1,4}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/>
                            <a:t>a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r-EG" dirty="0"/>
                            <a:t>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r-EG" dirty="0"/>
                            <a:t>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{1,4}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/>
                            <a:t>b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itle 4">
            <a:extLst>
              <a:ext uri="{FF2B5EF4-FFF2-40B4-BE49-F238E27FC236}">
                <a16:creationId xmlns:a16="http://schemas.microsoft.com/office/drawing/2014/main" id="{BE67F438-61D6-440F-B209-B48CA697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pPr rtl="0"/>
            <a:r>
              <a:rPr lang="en-US" altLang="ar-EG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#2 : Convert </a:t>
            </a:r>
            <a:r>
              <a:rPr lang="en-US" sz="4400" dirty="0">
                <a:sym typeface="Symbol" pitchFamily="28" charset="2"/>
              </a:rPr>
              <a:t></a:t>
            </a:r>
            <a:r>
              <a:rPr lang="en-US" sz="4400" dirty="0">
                <a:latin typeface="Lucida Grande" pitchFamily="28" charset="0"/>
                <a:cs typeface="Tahoma" pitchFamily="28" charset="0"/>
              </a:rPr>
              <a:t>-NFA to </a:t>
            </a:r>
            <a:r>
              <a:rPr lang="ar-EG" altLang="ar-EG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NFA </a:t>
            </a:r>
            <a:r>
              <a:rPr lang="ar-EG" altLang="ar-EG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ar-EG" altLang="ar-EG" sz="4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ar-E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E53AD5-CDCD-4711-8D2D-2783B700286E}"/>
              </a:ext>
            </a:extLst>
          </p:cNvPr>
          <p:cNvSpPr txBox="1"/>
          <p:nvPr/>
        </p:nvSpPr>
        <p:spPr>
          <a:xfrm>
            <a:off x="543838" y="3059668"/>
            <a:ext cx="2839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 fontAlgn="ctr"/>
            <a:r>
              <a:rPr lang="en-US" b="1" dirty="0">
                <a:solidFill>
                  <a:srgbClr val="FF0000"/>
                </a:solidFill>
              </a:rPr>
              <a:t>*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68AC73-ACFC-4FEA-81BB-A86A473B4585}"/>
              </a:ext>
            </a:extLst>
          </p:cNvPr>
          <p:cNvSpPr txBox="1"/>
          <p:nvPr/>
        </p:nvSpPr>
        <p:spPr>
          <a:xfrm>
            <a:off x="543838" y="3812865"/>
            <a:ext cx="2839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 fontAlgn="ctr"/>
            <a:r>
              <a:rPr lang="en-US" b="1" dirty="0">
                <a:solidFill>
                  <a:srgbClr val="FF0000"/>
                </a:solidFill>
              </a:rPr>
              <a:t>*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FAA584-8F5C-49F0-A91B-8E0E55126E4A}"/>
              </a:ext>
            </a:extLst>
          </p:cNvPr>
          <p:cNvSpPr txBox="1"/>
          <p:nvPr/>
        </p:nvSpPr>
        <p:spPr>
          <a:xfrm>
            <a:off x="488548" y="6016489"/>
            <a:ext cx="2839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 fontAlgn="ctr"/>
            <a:r>
              <a:rPr lang="en-US" b="1" dirty="0">
                <a:solidFill>
                  <a:srgbClr val="FF0000"/>
                </a:solidFill>
              </a:rPr>
              <a:t>*</a:t>
            </a:r>
            <a:endParaRPr lang="ar-E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49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18</a:t>
            </a:r>
            <a:endParaRPr lang="ar-SA" dirty="0"/>
          </a:p>
        </p:txBody>
      </p:sp>
      <p:pic>
        <p:nvPicPr>
          <p:cNvPr id="1030" name="Picture 6" descr="http://www.cs.odu.edu/~toida/nerzic/390teched/symbols/Lambd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5" y="-46038"/>
            <a:ext cx="171450" cy="16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0503ABB1-8CAF-4DA6-ABA6-0D9B0F99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pPr rtl="0"/>
            <a:r>
              <a:rPr lang="en-US" altLang="ar-EG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#2 : Convert </a:t>
            </a:r>
            <a:r>
              <a:rPr lang="en-US" sz="4400" dirty="0">
                <a:sym typeface="Symbol" pitchFamily="28" charset="2"/>
              </a:rPr>
              <a:t></a:t>
            </a:r>
            <a:r>
              <a:rPr lang="en-US" sz="4400" dirty="0">
                <a:latin typeface="Lucida Grande" pitchFamily="28" charset="0"/>
                <a:cs typeface="Tahoma" pitchFamily="28" charset="0"/>
              </a:rPr>
              <a:t>-NFA to </a:t>
            </a:r>
            <a:r>
              <a:rPr lang="ar-EG" altLang="ar-EG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NFA </a:t>
            </a:r>
            <a:r>
              <a:rPr lang="ar-EG" altLang="ar-EG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ar-EG" altLang="ar-EG" sz="4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ar-E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4C8FE-E6D8-4B01-BE50-D017CBC66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1204912"/>
            <a:ext cx="48387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6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EBC795-D03D-4601-9A0A-294655918D3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dirty="0"/>
              <a:t>FA with </a:t>
            </a:r>
            <a:r>
              <a:rPr lang="en-US" dirty="0">
                <a:sym typeface="Symbol" pitchFamily="28" charset="2"/>
              </a:rPr>
              <a:t></a:t>
            </a:r>
            <a:r>
              <a:rPr lang="en-US" dirty="0"/>
              <a:t>-Transitions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8229600" cy="4926616"/>
          </a:xfrm>
        </p:spPr>
        <p:txBody>
          <a:bodyPr>
            <a:normAutofit/>
          </a:bodyPr>
          <a:lstStyle/>
          <a:p>
            <a:pPr algn="l" rtl="0" eaLnBrk="1" hangingPunct="1">
              <a:lnSpc>
                <a:spcPct val="150000"/>
              </a:lnSpc>
            </a:pPr>
            <a:r>
              <a:rPr lang="en-US" sz="2400" dirty="0"/>
              <a:t>We can allow </a:t>
            </a:r>
            <a:r>
              <a:rPr lang="en-US" sz="2400" u="sng" dirty="0"/>
              <a:t>explicit</a:t>
            </a:r>
            <a:r>
              <a:rPr lang="en-US" sz="2400" dirty="0"/>
              <a:t> </a:t>
            </a:r>
            <a:r>
              <a:rPr lang="en-US" sz="2400" dirty="0">
                <a:sym typeface="Symbol" pitchFamily="28" charset="2"/>
              </a:rPr>
              <a:t></a:t>
            </a:r>
            <a:r>
              <a:rPr lang="en-US" sz="2400" dirty="0"/>
              <a:t>-transitions in finite automata</a:t>
            </a:r>
          </a:p>
          <a:p>
            <a:pPr lvl="1" algn="l" rtl="0" eaLnBrk="1" hangingPunct="1">
              <a:lnSpc>
                <a:spcPct val="150000"/>
              </a:lnSpc>
            </a:pPr>
            <a:r>
              <a:rPr lang="en-US" sz="2000" dirty="0"/>
              <a:t>i.e., a transition from one state to another state without consuming any additional input symbol </a:t>
            </a:r>
          </a:p>
          <a:p>
            <a:pPr lvl="1" algn="l" rtl="0" eaLnBrk="1" hangingPunct="1">
              <a:lnSpc>
                <a:spcPct val="150000"/>
              </a:lnSpc>
            </a:pPr>
            <a:r>
              <a:rPr lang="en-US" sz="2000" dirty="0"/>
              <a:t>Explicit </a:t>
            </a:r>
            <a:r>
              <a:rPr lang="en-US" sz="2000" dirty="0">
                <a:sym typeface="Symbol" pitchFamily="28" charset="2"/>
              </a:rPr>
              <a:t></a:t>
            </a:r>
            <a:r>
              <a:rPr lang="en-US" sz="2000" dirty="0"/>
              <a:t>-transitions between different states introduce non-determinism.</a:t>
            </a:r>
          </a:p>
          <a:p>
            <a:pPr lvl="1" algn="l" rtl="0" eaLnBrk="1" hangingPunct="1">
              <a:lnSpc>
                <a:spcPct val="150000"/>
              </a:lnSpc>
            </a:pPr>
            <a:r>
              <a:rPr lang="en-US" sz="2000" dirty="0"/>
              <a:t>Makes it easier sometimes to construct NFAs</a:t>
            </a:r>
          </a:p>
        </p:txBody>
      </p:sp>
    </p:spTree>
    <p:extLst>
      <p:ext uri="{BB962C8B-B14F-4D97-AF65-F5344CB8AC3E}">
        <p14:creationId xmlns:p14="http://schemas.microsoft.com/office/powerpoint/2010/main" val="263719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19</a:t>
            </a:r>
            <a:endParaRPr lang="ar-SA" dirty="0"/>
          </a:p>
        </p:txBody>
      </p:sp>
      <p:pic>
        <p:nvPicPr>
          <p:cNvPr id="1030" name="Picture 6" descr="http://www.cs.odu.edu/~toida/nerzic/390teched/symbols/Lambd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5" y="-46038"/>
            <a:ext cx="171450" cy="16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418" y="1472110"/>
            <a:ext cx="6278182" cy="4242890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2821245B-51F3-4D05-AF2D-52EAFDA68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pPr rtl="0"/>
            <a:r>
              <a:rPr lang="en-US" altLang="ar-EG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#3 : Convert </a:t>
            </a:r>
            <a:r>
              <a:rPr lang="en-US" sz="4400" dirty="0">
                <a:sym typeface="Symbol" pitchFamily="28" charset="2"/>
              </a:rPr>
              <a:t></a:t>
            </a:r>
            <a:r>
              <a:rPr lang="en-US" sz="4400" dirty="0">
                <a:latin typeface="Lucida Grande" pitchFamily="28" charset="0"/>
                <a:cs typeface="Tahoma" pitchFamily="28" charset="0"/>
              </a:rPr>
              <a:t>-NFA to </a:t>
            </a:r>
            <a:r>
              <a:rPr lang="ar-EG" altLang="ar-EG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NFA </a:t>
            </a:r>
            <a:r>
              <a:rPr lang="ar-EG" altLang="ar-EG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ar-EG" altLang="ar-EG" sz="4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628881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260529" y="1752600"/>
              <a:ext cx="6622942" cy="397764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142067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978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870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834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3395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l-GR" sz="1800" b="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cs typeface="Tahoma" pitchFamily="28" charset="0"/>
                            </a:rPr>
                            <a:t>δ</a:t>
                          </a:r>
                          <a:r>
                            <a:rPr lang="en-US" sz="1800" b="0" baseline="-2500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cs typeface="Tahoma" pitchFamily="28" charset="0"/>
                            </a:rPr>
                            <a:t>e</a:t>
                          </a:r>
                          <a:r>
                            <a:rPr lang="en-US" sz="1800" b="0" baseline="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cs typeface="Tahoma" pitchFamily="28" charset="0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kumimoji="0" lang="en-US" sz="1800" b="0" kern="120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</a:rPr>
                            <a:t>,</a:t>
                          </a:r>
                          <a:r>
                            <a:rPr kumimoji="0" lang="en-US" sz="1800" b="0" kern="120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  <a:sym typeface="Symbol" pitchFamily="28" charset="2"/>
                            </a:rPr>
                            <a:t> </a:t>
                          </a:r>
                          <a:r>
                            <a:rPr kumimoji="0" lang="en-US" sz="1800" b="0" kern="120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</a:rPr>
                            <a:t>)</a:t>
                          </a:r>
                        </a:p>
                        <a:p>
                          <a:pPr algn="l" rtl="0"/>
                          <a:r>
                            <a:rPr kumimoji="0" lang="en-US" sz="1800" b="0" kern="120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</a:rPr>
                            <a:t>CLOSE(y)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Y =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⋃"/>
                                  <m:supHide m:val="on"/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  <m:sup/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b="0" dirty="0" smtClean="0">
                                      <a:solidFill>
                                        <a:schemeClr val="bg1"/>
                                      </a:solidFill>
                                      <a:latin typeface="Lucida Grande" pitchFamily="28" charset="0"/>
                                      <a:cs typeface="Tahoma" pitchFamily="28" charset="0"/>
                                    </a:rPr>
                                    <m:t>δ</m:t>
                                  </m:r>
                                  <m:r>
                                    <a:rPr lang="en-US" sz="18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ahoma" pitchFamily="28" charset="0"/>
                                    </a:rPr>
                                    <m:t>(</m:t>
                                  </m:r>
                                  <m:r>
                                    <a:rPr lang="en-US" sz="18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ahoma" pitchFamily="28" charset="0"/>
                                    </a:rPr>
                                    <m:t>𝒒</m:t>
                                  </m:r>
                                  <m:r>
                                    <a:rPr lang="en-US" sz="18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ahoma" pitchFamily="28" charset="0"/>
                                    </a:rPr>
                                    <m:t>,</m:t>
                                  </m:r>
                                  <m:r>
                                    <a:rPr lang="en-US" sz="18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itchFamily="28" charset="0"/>
                                    </a:rPr>
                                    <m:t>𝝈</m:t>
                                  </m:r>
                                  <m:r>
                                    <a:rPr lang="en-US" sz="18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ahoma" pitchFamily="28" charset="0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endParaRPr lang="ar-EG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cs typeface="Tahoma" pitchFamily="28" charset="0"/>
                            </a:rPr>
                            <a:t>X= </a:t>
                          </a:r>
                          <a:r>
                            <a:rPr lang="el-GR" sz="1800" b="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cs typeface="Tahoma" pitchFamily="28" charset="0"/>
                            </a:rPr>
                            <a:t>δ</a:t>
                          </a:r>
                          <a:r>
                            <a:rPr lang="en-US" sz="1800" b="0" baseline="-2500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cs typeface="Tahoma" pitchFamily="28" charset="0"/>
                            </a:rPr>
                            <a:t>e</a:t>
                          </a:r>
                          <a:r>
                            <a:rPr lang="en-US" sz="1800" b="0" baseline="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cs typeface="Tahoma" pitchFamily="28" charset="0"/>
                            </a:rPr>
                            <a:t> (</a:t>
                          </a:r>
                          <a:r>
                            <a:rPr kumimoji="0" lang="en-US" sz="1800" b="0" kern="120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</a:rPr>
                            <a:t>q,</a:t>
                          </a:r>
                          <a:r>
                            <a:rPr kumimoji="0" lang="en-US" sz="1800" b="0" kern="120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  <a:sym typeface="Symbol" pitchFamily="28" charset="2"/>
                            </a:rPr>
                            <a:t> </a:t>
                          </a:r>
                          <a:r>
                            <a:rPr kumimoji="0" lang="en-US" sz="1800" b="0" kern="120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</a:rPr>
                            <a:t>)</a:t>
                          </a:r>
                        </a:p>
                        <a:p>
                          <a:pPr algn="ctr" rtl="0"/>
                          <a:r>
                            <a:rPr kumimoji="0" lang="en-US" sz="1800" b="0" kern="120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</a:rPr>
                            <a:t>CLOSE(q)</a:t>
                          </a:r>
                          <a:endParaRPr kumimoji="0" lang="ar-EG" sz="1800" b="0" kern="1200" dirty="0">
                            <a:solidFill>
                              <a:schemeClr val="bg1"/>
                            </a:solidFill>
                            <a:latin typeface="Lucida Grande" pitchFamily="28" charset="0"/>
                            <a:ea typeface="+mn-ea"/>
                            <a:cs typeface="Tahoma" pitchFamily="2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itchFamily="28" charset="0"/>
                                  </a:rPr>
                                  <m:t>𝝈</m:t>
                                </m:r>
                              </m:oMath>
                            </m:oMathPara>
                          </a14:m>
                          <a:endParaRPr lang="ar-EG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  q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p,q,r</a:t>
                          </a:r>
                          <a:r>
                            <a:rPr lang="en-US" dirty="0"/>
                            <a:t>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{p}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p,q,r</a:t>
                          </a:r>
                          <a:r>
                            <a:rPr lang="en-US" dirty="0"/>
                            <a:t>}</a:t>
                          </a:r>
                          <a:endParaRPr lang="ar-EG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/>
                            <a:t>a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p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q,r</a:t>
                          </a:r>
                          <a:r>
                            <a:rPr lang="en-US" dirty="0"/>
                            <a:t>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q,r</a:t>
                          </a:r>
                          <a:r>
                            <a:rPr lang="en-US" dirty="0"/>
                            <a:t>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p,q,r</a:t>
                          </a:r>
                          <a:r>
                            <a:rPr lang="en-US" dirty="0"/>
                            <a:t>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/>
                            <a:t>b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p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{r}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{r}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p,q,r</a:t>
                          </a:r>
                          <a:r>
                            <a:rPr lang="en-US" dirty="0"/>
                            <a:t>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/>
                            <a:t>c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p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p,q,r</a:t>
                          </a:r>
                          <a:r>
                            <a:rPr lang="en-US" dirty="0"/>
                            <a:t>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{p}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{q}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/>
                            <a:t>a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q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{r}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{r}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{q}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/>
                            <a:t>b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q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p,q,r</a:t>
                          </a:r>
                          <a:r>
                            <a:rPr lang="en-US" dirty="0"/>
                            <a:t>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p,r</a:t>
                          </a:r>
                          <a:r>
                            <a:rPr lang="en-US" dirty="0"/>
                            <a:t>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{q}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/>
                            <a:t>c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q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r-EG" dirty="0"/>
                            <a:t>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r-EG" dirty="0"/>
                            <a:t>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{r}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/>
                            <a:t>a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r-EG" dirty="0"/>
                            <a:t>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r-EG" dirty="0"/>
                            <a:t>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{r}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/>
                            <a:t>b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r-EG" dirty="0"/>
                            <a:t>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r-EG" dirty="0"/>
                            <a:t>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{r}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/>
                            <a:t>c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93821759"/>
                  </p:ext>
                </p:extLst>
              </p:nvPr>
            </p:nvGraphicFramePr>
            <p:xfrm>
              <a:off x="1260529" y="1752600"/>
              <a:ext cx="6622942" cy="397764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1420678"/>
                    <a:gridCol w="1797804"/>
                    <a:gridCol w="1387098"/>
                    <a:gridCol w="883404"/>
                    <a:gridCol w="1133958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ar-EG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29" t="-50476" r="-368670" b="-53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ar-EG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9054" t="-50476" r="-190203" b="-53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b="0" dirty="0" smtClean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cs typeface="Tahoma" pitchFamily="28" charset="0"/>
                            </a:rPr>
                            <a:t>X= </a:t>
                          </a:r>
                          <a:r>
                            <a:rPr lang="el-GR" sz="1800" b="0" dirty="0" smtClean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cs typeface="Tahoma" pitchFamily="28" charset="0"/>
                            </a:rPr>
                            <a:t>δ</a:t>
                          </a:r>
                          <a:r>
                            <a:rPr lang="en-US" sz="1800" b="0" baseline="-25000" dirty="0" smtClean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cs typeface="Tahoma" pitchFamily="28" charset="0"/>
                            </a:rPr>
                            <a:t>e</a:t>
                          </a:r>
                          <a:r>
                            <a:rPr lang="en-US" sz="1800" b="0" baseline="0" dirty="0" smtClean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cs typeface="Tahoma" pitchFamily="28" charset="0"/>
                            </a:rPr>
                            <a:t> (</a:t>
                          </a:r>
                          <a:r>
                            <a:rPr kumimoji="0" lang="en-US" sz="1800" b="0" kern="1200" dirty="0" smtClean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</a:rPr>
                            <a:t>q,</a:t>
                          </a:r>
                          <a:r>
                            <a:rPr kumimoji="0" lang="en-US" sz="1800" b="0" kern="1200" dirty="0" smtClean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  <a:sym typeface="Symbol" pitchFamily="28" charset="2"/>
                            </a:rPr>
                            <a:t> </a:t>
                          </a:r>
                          <a:r>
                            <a:rPr kumimoji="0" lang="en-US" sz="1800" b="0" kern="1200" dirty="0" smtClean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</a:rPr>
                            <a:t>)</a:t>
                          </a:r>
                        </a:p>
                        <a:p>
                          <a:pPr algn="ctr" rtl="0"/>
                          <a:r>
                            <a:rPr kumimoji="0" lang="en-US" sz="1800" b="0" kern="1200" dirty="0" smtClean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</a:rPr>
                            <a:t>CLOSE(q)</a:t>
                          </a:r>
                          <a:endParaRPr kumimoji="0" lang="ar-EG" sz="1800" b="0" kern="1200" dirty="0">
                            <a:solidFill>
                              <a:schemeClr val="bg1"/>
                            </a:solidFill>
                            <a:latin typeface="Lucida Grande" pitchFamily="28" charset="0"/>
                            <a:ea typeface="+mn-ea"/>
                            <a:cs typeface="Tahoma" pitchFamily="2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ar-EG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2759" t="-50476" r="-131034" b="-53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 </a:t>
                          </a:r>
                          <a:r>
                            <a:rPr lang="en-US" dirty="0" smtClean="0"/>
                            <a:t> q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r>
                            <a:rPr lang="en-US" dirty="0" smtClean="0"/>
                            <a:t>{</a:t>
                          </a:r>
                          <a:r>
                            <a:rPr lang="en-US" dirty="0" err="1" smtClean="0"/>
                            <a:t>p,q,r</a:t>
                          </a:r>
                          <a:r>
                            <a:rPr lang="en-US" dirty="0" smtClean="0"/>
                            <a:t>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{p}</a:t>
                          </a: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r>
                            <a:rPr lang="en-US" dirty="0" smtClean="0"/>
                            <a:t>{</a:t>
                          </a:r>
                          <a:r>
                            <a:rPr lang="en-US" dirty="0" err="1" smtClean="0"/>
                            <a:t>p,q,r</a:t>
                          </a:r>
                          <a:r>
                            <a:rPr lang="en-US" dirty="0" smtClean="0"/>
                            <a:t>}</a:t>
                          </a:r>
                          <a:endParaRPr lang="ar-EG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 smtClean="0"/>
                            <a:t>a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 smtClean="0"/>
                            <a:t>p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r>
                            <a:rPr lang="en-US" dirty="0" smtClean="0"/>
                            <a:t>{</a:t>
                          </a:r>
                          <a:r>
                            <a:rPr lang="en-US" dirty="0" err="1" smtClean="0"/>
                            <a:t>q,r</a:t>
                          </a:r>
                          <a:r>
                            <a:rPr lang="en-US" dirty="0" smtClean="0"/>
                            <a:t>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r>
                            <a:rPr lang="en-US" dirty="0" smtClean="0"/>
                            <a:t>{</a:t>
                          </a:r>
                          <a:r>
                            <a:rPr lang="en-US" dirty="0" err="1" smtClean="0"/>
                            <a:t>q,r</a:t>
                          </a:r>
                          <a:r>
                            <a:rPr lang="en-US" dirty="0" smtClean="0"/>
                            <a:t>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r>
                            <a:rPr lang="en-US" dirty="0" smtClean="0"/>
                            <a:t>{</a:t>
                          </a:r>
                          <a:r>
                            <a:rPr lang="en-US" dirty="0" err="1" smtClean="0"/>
                            <a:t>p,q,r</a:t>
                          </a:r>
                          <a:r>
                            <a:rPr lang="en-US" dirty="0" smtClean="0"/>
                            <a:t>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 smtClean="0"/>
                            <a:t>b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 smtClean="0"/>
                            <a:t>p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r>
                            <a:rPr lang="en-US" dirty="0" smtClean="0"/>
                            <a:t>{r}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r>
                            <a:rPr lang="en-US" dirty="0" smtClean="0"/>
                            <a:t>{r}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r>
                            <a:rPr lang="en-US" dirty="0" smtClean="0"/>
                            <a:t>{</a:t>
                          </a:r>
                          <a:r>
                            <a:rPr lang="en-US" dirty="0" err="1" smtClean="0"/>
                            <a:t>p,q,r</a:t>
                          </a:r>
                          <a:r>
                            <a:rPr lang="en-US" dirty="0" smtClean="0"/>
                            <a:t>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 smtClean="0"/>
                            <a:t>c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 smtClean="0"/>
                            <a:t>p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r>
                            <a:rPr lang="en-US" dirty="0" smtClean="0"/>
                            <a:t>{</a:t>
                          </a:r>
                          <a:r>
                            <a:rPr lang="en-US" dirty="0" err="1" smtClean="0"/>
                            <a:t>p,q,r</a:t>
                          </a:r>
                          <a:r>
                            <a:rPr lang="en-US" dirty="0" smtClean="0"/>
                            <a:t>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{p}</a:t>
                          </a: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{q}</a:t>
                          </a: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 smtClean="0"/>
                            <a:t>a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 smtClean="0"/>
                            <a:t>q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r>
                            <a:rPr lang="en-US" dirty="0" smtClean="0"/>
                            <a:t>{r}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r>
                            <a:rPr lang="en-US" dirty="0" smtClean="0"/>
                            <a:t>{r}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{q}</a:t>
                          </a: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 smtClean="0"/>
                            <a:t>b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 smtClean="0"/>
                            <a:t>q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r>
                            <a:rPr lang="en-US" dirty="0" smtClean="0"/>
                            <a:t>{</a:t>
                          </a:r>
                          <a:r>
                            <a:rPr lang="en-US" dirty="0" err="1" smtClean="0"/>
                            <a:t>p,q,r</a:t>
                          </a:r>
                          <a:r>
                            <a:rPr lang="en-US" dirty="0" smtClean="0"/>
                            <a:t>}</a:t>
                          </a:r>
                          <a:endParaRPr lang="ar-E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{</a:t>
                          </a:r>
                          <a:r>
                            <a:rPr lang="en-US" dirty="0" err="1" smtClean="0"/>
                            <a:t>p,r</a:t>
                          </a:r>
                          <a:r>
                            <a:rPr lang="en-US" dirty="0" smtClean="0"/>
                            <a:t>}</a:t>
                          </a: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{q}</a:t>
                          </a: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 smtClean="0"/>
                            <a:t>c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 smtClean="0"/>
                            <a:t>q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r-EG" dirty="0" smtClean="0"/>
                            <a:t>∅</a:t>
                          </a: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r-EG" dirty="0" smtClean="0"/>
                            <a:t>∅</a:t>
                          </a: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{r}</a:t>
                          </a: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 smtClean="0"/>
                            <a:t>a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r-EG" dirty="0" smtClean="0"/>
                            <a:t>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r-EG" dirty="0" smtClean="0"/>
                            <a:t>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{r}</a:t>
                          </a: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 smtClean="0"/>
                            <a:t>b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r-EG" dirty="0" smtClean="0"/>
                            <a:t>∅</a:t>
                          </a: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r-EG" dirty="0" smtClean="0"/>
                            <a:t>∅</a:t>
                          </a: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{r}</a:t>
                          </a:r>
                          <a:endParaRPr lang="ar-EG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ts val="2160"/>
                            </a:lnSpc>
                          </a:pPr>
                          <a:r>
                            <a:rPr lang="en-US" b="0" dirty="0" smtClean="0"/>
                            <a:t>c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ts val="2160"/>
                            </a:lnSpc>
                          </a:pPr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itle 4">
            <a:extLst>
              <a:ext uri="{FF2B5EF4-FFF2-40B4-BE49-F238E27FC236}">
                <a16:creationId xmlns:a16="http://schemas.microsoft.com/office/drawing/2014/main" id="{591E20E9-ABCD-4F62-8DC2-5B82E46F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pPr rtl="0"/>
            <a:r>
              <a:rPr lang="en-US" altLang="ar-EG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#3 : Convert </a:t>
            </a:r>
            <a:r>
              <a:rPr lang="en-US" sz="4400" dirty="0">
                <a:sym typeface="Symbol" pitchFamily="28" charset="2"/>
              </a:rPr>
              <a:t></a:t>
            </a:r>
            <a:r>
              <a:rPr lang="en-US" sz="4400" dirty="0">
                <a:latin typeface="Lucida Grande" pitchFamily="28" charset="0"/>
                <a:cs typeface="Tahoma" pitchFamily="28" charset="0"/>
              </a:rPr>
              <a:t>-NFA to </a:t>
            </a:r>
            <a:r>
              <a:rPr lang="ar-EG" altLang="ar-EG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NFA </a:t>
            </a:r>
            <a:r>
              <a:rPr lang="ar-EG" altLang="ar-EG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ar-EG" altLang="ar-EG" sz="4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ar-EG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E6895EF-5F0D-44B3-B0D2-21123AED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/>
          <a:p>
            <a:endParaRPr lang="ar-SA" dirty="0"/>
          </a:p>
          <a:p>
            <a:pPr algn="l" rtl="0"/>
            <a:r>
              <a:rPr lang="en-US" dirty="0"/>
              <a:t>20</a:t>
            </a:r>
            <a:endParaRPr lang="ar-S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21A1C5-0DAB-4218-99D5-6DEA3B713082}"/>
              </a:ext>
            </a:extLst>
          </p:cNvPr>
          <p:cNvSpPr txBox="1"/>
          <p:nvPr/>
        </p:nvSpPr>
        <p:spPr>
          <a:xfrm>
            <a:off x="1260529" y="2514600"/>
            <a:ext cx="2839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 fontAlgn="ctr"/>
            <a:r>
              <a:rPr lang="en-US" b="1" dirty="0">
                <a:solidFill>
                  <a:srgbClr val="FF0000"/>
                </a:solidFill>
              </a:rPr>
              <a:t>*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68CC5-BF2C-41D7-9409-D84D53704438}"/>
              </a:ext>
            </a:extLst>
          </p:cNvPr>
          <p:cNvSpPr txBox="1"/>
          <p:nvPr/>
        </p:nvSpPr>
        <p:spPr>
          <a:xfrm>
            <a:off x="1260529" y="4724400"/>
            <a:ext cx="2839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 fontAlgn="ctr"/>
            <a:r>
              <a:rPr lang="en-US" b="1" dirty="0">
                <a:solidFill>
                  <a:srgbClr val="FF0000"/>
                </a:solidFill>
              </a:rPr>
              <a:t>*</a:t>
            </a:r>
            <a:endParaRPr lang="ar-E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94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/>
            <a:r>
              <a:rPr lang="en-US" dirty="0"/>
              <a:t>21</a:t>
            </a:r>
            <a:endParaRPr lang="ar-SA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D6D2AA-6A03-4A23-829B-CFBA1E5D95D5}"/>
              </a:ext>
            </a:extLst>
          </p:cNvPr>
          <p:cNvGrpSpPr/>
          <p:nvPr/>
        </p:nvGrpSpPr>
        <p:grpSpPr>
          <a:xfrm>
            <a:off x="2324032" y="2266036"/>
            <a:ext cx="4397622" cy="2586620"/>
            <a:chOff x="2324032" y="2266036"/>
            <a:chExt cx="4397622" cy="2586620"/>
          </a:xfrm>
        </p:grpSpPr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2324032" y="3925635"/>
              <a:ext cx="791878" cy="522496"/>
              <a:chOff x="-43015" y="4759736"/>
              <a:chExt cx="696312" cy="366713"/>
            </a:xfrm>
          </p:grpSpPr>
          <p:sp>
            <p:nvSpPr>
              <p:cNvPr id="33" name="Line 6"/>
              <p:cNvSpPr>
                <a:spLocks noChangeShapeType="1"/>
              </p:cNvSpPr>
              <p:nvPr/>
            </p:nvSpPr>
            <p:spPr bwMode="auto">
              <a:xfrm>
                <a:off x="43697" y="4990539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Text Box 7"/>
              <p:cNvSpPr txBox="1">
                <a:spLocks noChangeArrowheads="1"/>
              </p:cNvSpPr>
              <p:nvPr/>
            </p:nvSpPr>
            <p:spPr bwMode="auto">
              <a:xfrm>
                <a:off x="-43015" y="4759736"/>
                <a:ext cx="6286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start</a:t>
                </a:r>
              </a:p>
            </p:txBody>
          </p:sp>
        </p:grpSp>
        <p:grpSp>
          <p:nvGrpSpPr>
            <p:cNvPr id="8" name="Group 30"/>
            <p:cNvGrpSpPr>
              <a:grpSpLocks/>
            </p:cNvGrpSpPr>
            <p:nvPr/>
          </p:nvGrpSpPr>
          <p:grpSpPr bwMode="auto">
            <a:xfrm>
              <a:off x="4648000" y="2266036"/>
              <a:ext cx="1299610" cy="1988449"/>
              <a:chOff x="1516971" y="2787184"/>
              <a:chExt cx="1142768" cy="1395587"/>
            </a:xfrm>
          </p:grpSpPr>
          <p:sp>
            <p:nvSpPr>
              <p:cNvPr id="27" name="Oval 5"/>
              <p:cNvSpPr>
                <a:spLocks noChangeArrowheads="1"/>
              </p:cNvSpPr>
              <p:nvPr/>
            </p:nvSpPr>
            <p:spPr bwMode="auto">
              <a:xfrm>
                <a:off x="1520257" y="3295650"/>
                <a:ext cx="387350" cy="412672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dirty="0"/>
                  <a:t>q</a:t>
                </a:r>
                <a:endParaRPr lang="en-US" sz="1400" baseline="-25000" dirty="0"/>
              </a:p>
            </p:txBody>
          </p:sp>
          <p:sp>
            <p:nvSpPr>
              <p:cNvPr id="28" name="Line 9"/>
              <p:cNvSpPr>
                <a:spLocks noChangeShapeType="1"/>
              </p:cNvSpPr>
              <p:nvPr/>
            </p:nvSpPr>
            <p:spPr bwMode="auto">
              <a:xfrm>
                <a:off x="1907606" y="3533685"/>
                <a:ext cx="752133" cy="6490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2"/>
              <p:cNvSpPr>
                <a:spLocks/>
              </p:cNvSpPr>
              <p:nvPr/>
            </p:nvSpPr>
            <p:spPr bwMode="auto">
              <a:xfrm>
                <a:off x="1516971" y="2959100"/>
                <a:ext cx="388765" cy="349172"/>
              </a:xfrm>
              <a:custGeom>
                <a:avLst/>
                <a:gdLst>
                  <a:gd name="T0" fmla="*/ 2147483647 w 264"/>
                  <a:gd name="T1" fmla="*/ 2147483647 h 200"/>
                  <a:gd name="T2" fmla="*/ 2147483647 w 264"/>
                  <a:gd name="T3" fmla="*/ 2147483647 h 200"/>
                  <a:gd name="T4" fmla="*/ 2147483647 w 264"/>
                  <a:gd name="T5" fmla="*/ 2147483647 h 200"/>
                  <a:gd name="T6" fmla="*/ 2147483647 w 264"/>
                  <a:gd name="T7" fmla="*/ 2147483647 h 200"/>
                  <a:gd name="T8" fmla="*/ 2147483647 w 264"/>
                  <a:gd name="T9" fmla="*/ 2147483647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4"/>
                  <a:gd name="T16" fmla="*/ 0 h 200"/>
                  <a:gd name="T17" fmla="*/ 264 w 264"/>
                  <a:gd name="T18" fmla="*/ 200 h 2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4" h="200">
                    <a:moveTo>
                      <a:pt x="64" y="200"/>
                    </a:moveTo>
                    <a:cubicBezTo>
                      <a:pt x="32" y="144"/>
                      <a:pt x="0" y="88"/>
                      <a:pt x="16" y="56"/>
                    </a:cubicBezTo>
                    <a:cubicBezTo>
                      <a:pt x="32" y="24"/>
                      <a:pt x="120" y="0"/>
                      <a:pt x="160" y="8"/>
                    </a:cubicBezTo>
                    <a:cubicBezTo>
                      <a:pt x="200" y="16"/>
                      <a:pt x="248" y="72"/>
                      <a:pt x="256" y="104"/>
                    </a:cubicBezTo>
                    <a:cubicBezTo>
                      <a:pt x="264" y="136"/>
                      <a:pt x="236" y="168"/>
                      <a:pt x="208" y="20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Text Box 13"/>
              <p:cNvSpPr txBox="1">
                <a:spLocks noChangeArrowheads="1"/>
              </p:cNvSpPr>
              <p:nvPr/>
            </p:nvSpPr>
            <p:spPr bwMode="auto">
              <a:xfrm>
                <a:off x="1574126" y="2787184"/>
                <a:ext cx="348440" cy="194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dirty="0" err="1"/>
                  <a:t>a,c</a:t>
                </a:r>
                <a:endParaRPr lang="en-US" sz="1200" dirty="0"/>
              </a:p>
            </p:txBody>
          </p:sp>
        </p:grpSp>
        <p:sp>
          <p:nvSpPr>
            <p:cNvPr id="26" name="Oval 91"/>
            <p:cNvSpPr>
              <a:spLocks noChangeArrowheads="1"/>
            </p:cNvSpPr>
            <p:nvPr/>
          </p:nvSpPr>
          <p:spPr bwMode="auto">
            <a:xfrm>
              <a:off x="5866982" y="4122561"/>
              <a:ext cx="525496" cy="674053"/>
            </a:xfrm>
            <a:prstGeom prst="ellipse">
              <a:avLst/>
            </a:prstGeom>
            <a:solidFill>
              <a:schemeClr val="bg2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3109544" y="3905278"/>
              <a:ext cx="433291" cy="54285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P</a:t>
              </a:r>
              <a:endParaRPr lang="en-US" sz="1400" baseline="-25000" dirty="0"/>
            </a:p>
          </p:txBody>
        </p:sp>
        <p:cxnSp>
          <p:nvCxnSpPr>
            <p:cNvPr id="12" name="Straight Arrow Connector 11"/>
            <p:cNvCxnSpPr>
              <a:stCxn id="11" idx="6"/>
            </p:cNvCxnSpPr>
            <p:nvPr/>
          </p:nvCxnSpPr>
          <p:spPr>
            <a:xfrm flipV="1">
              <a:off x="3542835" y="3437827"/>
              <a:ext cx="1045541" cy="738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5398149" y="2913062"/>
              <a:ext cx="270171" cy="416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300" dirty="0"/>
                <a:t>.</a:t>
              </a:r>
              <a:endParaRPr lang="en-US" sz="1300" dirty="0">
                <a:solidFill>
                  <a:schemeClr val="hlink"/>
                </a:solidFill>
              </a:endParaRP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3860430" y="2726689"/>
              <a:ext cx="44435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a, c</a:t>
              </a: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auto">
            <a:xfrm>
              <a:off x="5915570" y="4191000"/>
              <a:ext cx="425232" cy="533695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r</a:t>
              </a:r>
              <a:endParaRPr lang="en-US" sz="1400" baseline="-25000" dirty="0"/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4431096" y="4575657"/>
              <a:ext cx="68480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1200" dirty="0"/>
                <a:t>a, b, c </a:t>
              </a:r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3542835" y="4365109"/>
              <a:ext cx="2317394" cy="210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6451483" y="4009936"/>
              <a:ext cx="270171" cy="416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300" dirty="0"/>
                <a:t>.</a:t>
              </a:r>
              <a:endParaRPr lang="en-US" sz="1300" dirty="0">
                <a:solidFill>
                  <a:schemeClr val="hlink"/>
                </a:solidFill>
              </a:endParaRP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3829877" y="3530267"/>
              <a:ext cx="46198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1200" dirty="0"/>
                <a:t>a, b</a:t>
              </a:r>
            </a:p>
          </p:txBody>
        </p:sp>
        <p:sp>
          <p:nvSpPr>
            <p:cNvPr id="37" name="Freeform 12"/>
            <p:cNvSpPr>
              <a:spLocks/>
            </p:cNvSpPr>
            <p:nvPr/>
          </p:nvSpPr>
          <p:spPr bwMode="auto">
            <a:xfrm>
              <a:off x="3048334" y="3372673"/>
              <a:ext cx="442122" cy="497504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 Box 13"/>
            <p:cNvSpPr txBox="1">
              <a:spLocks noChangeArrowheads="1"/>
            </p:cNvSpPr>
            <p:nvPr/>
          </p:nvSpPr>
          <p:spPr bwMode="auto">
            <a:xfrm>
              <a:off x="3191376" y="3160828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sp>
          <p:nvSpPr>
            <p:cNvPr id="40" name="Text Box 13"/>
            <p:cNvSpPr txBox="1">
              <a:spLocks noChangeArrowheads="1"/>
            </p:cNvSpPr>
            <p:nvPr/>
          </p:nvSpPr>
          <p:spPr bwMode="auto">
            <a:xfrm>
              <a:off x="5464220" y="3578484"/>
              <a:ext cx="54053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 err="1"/>
                <a:t>a,b,c</a:t>
              </a:r>
              <a:endParaRPr lang="en-US" sz="1200" dirty="0"/>
            </a:p>
          </p:txBody>
        </p:sp>
        <p:cxnSp>
          <p:nvCxnSpPr>
            <p:cNvPr id="42" name="Curved Connector 41"/>
            <p:cNvCxnSpPr>
              <a:stCxn id="27" idx="1"/>
              <a:endCxn id="11" idx="7"/>
            </p:cNvCxnSpPr>
            <p:nvPr/>
          </p:nvCxnSpPr>
          <p:spPr>
            <a:xfrm rot="16200000" flipH="1" flipV="1">
              <a:off x="3643732" y="2912260"/>
              <a:ext cx="908165" cy="1236868"/>
            </a:xfrm>
            <a:prstGeom prst="curvedConnector3">
              <a:avLst>
                <a:gd name="adj1" fmla="val -832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Title 4">
            <a:extLst>
              <a:ext uri="{FF2B5EF4-FFF2-40B4-BE49-F238E27FC236}">
                <a16:creationId xmlns:a16="http://schemas.microsoft.com/office/drawing/2014/main" id="{8E51223A-3D40-4670-9529-B9BB73E6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pPr rtl="0"/>
            <a:r>
              <a:rPr lang="en-US" altLang="ar-EG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#3 : Convert </a:t>
            </a:r>
            <a:r>
              <a:rPr lang="en-US" sz="4400" dirty="0">
                <a:sym typeface="Symbol" pitchFamily="28" charset="2"/>
              </a:rPr>
              <a:t></a:t>
            </a:r>
            <a:r>
              <a:rPr lang="en-US" sz="4400" dirty="0">
                <a:latin typeface="Lucida Grande" pitchFamily="28" charset="0"/>
                <a:cs typeface="Tahoma" pitchFamily="28" charset="0"/>
              </a:rPr>
              <a:t>-NFA to </a:t>
            </a:r>
            <a:r>
              <a:rPr lang="ar-EG" altLang="ar-EG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NFA </a:t>
            </a:r>
            <a:r>
              <a:rPr lang="ar-EG" altLang="ar-EG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ar-EG" altLang="ar-EG" sz="4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ar-EG" dirty="0"/>
          </a:p>
        </p:txBody>
      </p:sp>
      <p:sp>
        <p:nvSpPr>
          <p:cNvPr id="35" name="Oval 91">
            <a:extLst>
              <a:ext uri="{FF2B5EF4-FFF2-40B4-BE49-F238E27FC236}">
                <a16:creationId xmlns:a16="http://schemas.microsoft.com/office/drawing/2014/main" id="{6B73ABAB-D697-49C8-AE97-38361DE1F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938" y="3854244"/>
            <a:ext cx="525496" cy="674053"/>
          </a:xfrm>
          <a:prstGeom prst="ellipse">
            <a:avLst/>
          </a:prstGeom>
          <a:solidFill>
            <a:schemeClr val="bg2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09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22</a:t>
            </a:r>
            <a:endParaRPr lang="ar-S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991600" cy="1143000"/>
          </a:xfrm>
        </p:spPr>
        <p:txBody>
          <a:bodyPr>
            <a:normAutofit fontScale="90000"/>
          </a:bodyPr>
          <a:lstStyle/>
          <a:p>
            <a:pPr rtl="0"/>
            <a:r>
              <a:rPr lang="en-US" sz="4400" dirty="0"/>
              <a:t>Exercise </a:t>
            </a:r>
            <a:r>
              <a:rPr lang="ar-EG" sz="4400" dirty="0"/>
              <a:t>#</a:t>
            </a:r>
            <a:r>
              <a:rPr lang="en-US" sz="4400" dirty="0"/>
              <a:t> 1 Convert </a:t>
            </a:r>
            <a:r>
              <a:rPr lang="en-US" sz="4400" dirty="0">
                <a:sym typeface="Symbol" pitchFamily="28" charset="2"/>
              </a:rPr>
              <a:t></a:t>
            </a:r>
            <a:r>
              <a:rPr lang="en-US" sz="4400" dirty="0">
                <a:latin typeface="Lucida Grande" pitchFamily="28" charset="0"/>
                <a:cs typeface="Tahoma" pitchFamily="28" charset="0"/>
              </a:rPr>
              <a:t>-NFA to </a:t>
            </a:r>
            <a:r>
              <a:rPr lang="ar-EG" altLang="ar-EG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NFA </a:t>
            </a:r>
            <a:r>
              <a:rPr lang="ar-EG" altLang="ar-EG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ar-EG" altLang="ar-EG" sz="4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ar-EG" dirty="0"/>
          </a:p>
        </p:txBody>
      </p:sp>
      <p:pic>
        <p:nvPicPr>
          <p:cNvPr id="1030" name="Picture 6" descr="http://www.cs.odu.edu/~toida/nerzic/390teched/symbols/Lambd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5" y="-46038"/>
            <a:ext cx="171450" cy="16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2095500" y="1355600"/>
            <a:ext cx="4953000" cy="4146800"/>
            <a:chOff x="2095500" y="1723974"/>
            <a:chExt cx="4953000" cy="4146800"/>
          </a:xfrm>
        </p:grpSpPr>
        <p:pic>
          <p:nvPicPr>
            <p:cNvPr id="3074" name="Picture 2" descr="http://www.cs.odu.edu/~toida/nerzic/390teched/regular/fa/figures/lam-2-nfa-ex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5500" y="1954807"/>
              <a:ext cx="4953000" cy="3915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4592664" y="1723974"/>
              <a:ext cx="31931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ym typeface="Symbol" pitchFamily="28" charset="2"/>
                </a:rPr>
                <a:t></a:t>
              </a:r>
              <a:endParaRPr lang="ar-EG" sz="2400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73346" y="3912790"/>
              <a:ext cx="31931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ym typeface="Symbol" pitchFamily="28" charset="2"/>
                </a:rPr>
                <a:t></a:t>
              </a:r>
              <a:endParaRPr lang="ar-EG" sz="24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62600" y="4800600"/>
              <a:ext cx="31931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ym typeface="Symbol" pitchFamily="28" charset="2"/>
                </a:rPr>
                <a:t></a:t>
              </a:r>
              <a:endParaRPr lang="ar-EG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33102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C1FFA1-3FB0-4619-BDB1-56551E69BDF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sz="4000" dirty="0"/>
              <a:t>Eliminating </a:t>
            </a:r>
            <a:r>
              <a:rPr lang="en-US" dirty="0">
                <a:sym typeface="Symbol" pitchFamily="28" charset="2"/>
              </a:rPr>
              <a:t></a:t>
            </a:r>
            <a:r>
              <a:rPr lang="en-US" sz="4000" dirty="0"/>
              <a:t>-transitions</a:t>
            </a:r>
            <a:r>
              <a:rPr lang="en-US" sz="3200" dirty="0"/>
              <a:t> 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711891"/>
          </a:xfrm>
        </p:spPr>
        <p:txBody>
          <a:bodyPr>
            <a:normAutofit/>
          </a:bodyPr>
          <a:lstStyle/>
          <a:p>
            <a:endParaRPr lang="ar-EG" sz="2000" dirty="0"/>
          </a:p>
          <a:p>
            <a:pPr algn="l" rtl="0"/>
            <a:r>
              <a:rPr lang="en-US" sz="2600" dirty="0">
                <a:latin typeface="Lucida Grande" pitchFamily="28" charset="0"/>
                <a:cs typeface="Tahoma" pitchFamily="28" charset="0"/>
              </a:rPr>
              <a:t>Given an ε-NFA N, this construction produces an NFA N' such that L(N')=L(N). </a:t>
            </a:r>
          </a:p>
          <a:p>
            <a:endParaRPr lang="ar-EG" sz="1800" dirty="0"/>
          </a:p>
          <a:p>
            <a:pPr algn="l" rtl="0"/>
            <a:r>
              <a:rPr lang="en-US" sz="2600" dirty="0">
                <a:latin typeface="Lucida Grande" pitchFamily="28" charset="0"/>
                <a:cs typeface="Tahoma" pitchFamily="28" charset="0"/>
              </a:rPr>
              <a:t>The construction of N' begins with N as input, and takes 3 steps: </a:t>
            </a:r>
          </a:p>
          <a:p>
            <a:endParaRPr lang="ar-EG" sz="2400" dirty="0"/>
          </a:p>
          <a:p>
            <a:pPr marL="566928" indent="-457200" algn="l" rtl="0">
              <a:buFont typeface="+mj-lt"/>
              <a:buAutoNum type="arabicPeriod"/>
            </a:pPr>
            <a:r>
              <a:rPr lang="en-US" sz="1900" dirty="0"/>
              <a:t>Make p an accepting state of N' </a:t>
            </a:r>
            <a:r>
              <a:rPr lang="en-US" sz="1900" dirty="0" err="1"/>
              <a:t>iff</a:t>
            </a:r>
            <a:r>
              <a:rPr lang="en-US" sz="1900" dirty="0"/>
              <a:t> ECLOSE(p) contains an accepting state of N. </a:t>
            </a:r>
          </a:p>
          <a:p>
            <a:pPr marL="566928" indent="-457200" algn="l" rtl="0">
              <a:buFont typeface="+mj-lt"/>
              <a:buAutoNum type="arabicPeriod"/>
            </a:pPr>
            <a:r>
              <a:rPr lang="en-US" sz="1900" dirty="0"/>
              <a:t>Add an arc from p to q labeled a </a:t>
            </a:r>
            <a:r>
              <a:rPr lang="en-US" sz="1900" dirty="0" err="1"/>
              <a:t>iff</a:t>
            </a:r>
            <a:r>
              <a:rPr lang="en-US" sz="1900" dirty="0"/>
              <a:t> there is an arc labeled a in N from some state in ECLOSE(p) to q. </a:t>
            </a:r>
          </a:p>
          <a:p>
            <a:pPr marL="566928" indent="-457200" algn="l" rtl="0">
              <a:buFont typeface="+mj-lt"/>
              <a:buAutoNum type="arabicPeriod"/>
            </a:pPr>
            <a:r>
              <a:rPr lang="en-US" sz="1900" dirty="0"/>
              <a:t>Delete all arcs labeled </a:t>
            </a:r>
            <a:r>
              <a:rPr lang="el-GR" sz="2400" dirty="0"/>
              <a:t>ε. </a:t>
            </a:r>
          </a:p>
          <a:p>
            <a:endParaRPr lang="ar-EG" sz="2400" dirty="0"/>
          </a:p>
          <a:p>
            <a:pPr algn="l" rtl="0"/>
            <a:endParaRPr lang="en-US" sz="2600" dirty="0">
              <a:latin typeface="Lucida Grande" pitchFamily="28" charset="0"/>
              <a:cs typeface="Tahoma" pitchFamily="28" charset="0"/>
            </a:endParaRPr>
          </a:p>
          <a:p>
            <a:pPr algn="l" rtl="0"/>
            <a:endParaRPr lang="en-US" sz="2600" dirty="0">
              <a:latin typeface="Lucida Grande" pitchFamily="28" charset="0"/>
              <a:cs typeface="Tahoma" pitchFamily="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97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C1FFA1-3FB0-4619-BDB1-56551E69BDF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 eaLnBrk="1" hangingPunct="1"/>
            <a:r>
              <a:rPr lang="en-US" sz="4000" dirty="0"/>
              <a:t>Eliminating </a:t>
            </a:r>
            <a:r>
              <a:rPr lang="en-US" dirty="0">
                <a:sym typeface="Symbol" pitchFamily="28" charset="2"/>
              </a:rPr>
              <a:t></a:t>
            </a:r>
            <a:r>
              <a:rPr lang="en-US" sz="4000" dirty="0"/>
              <a:t>-transitions example</a:t>
            </a:r>
            <a:r>
              <a:rPr lang="en-US" sz="3200" dirty="0"/>
              <a:t> 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71189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ar-EG" sz="2400" dirty="0"/>
          </a:p>
          <a:p>
            <a:pPr algn="l" rtl="0"/>
            <a:endParaRPr lang="en-US" sz="2600" dirty="0">
              <a:latin typeface="Lucida Grande" pitchFamily="28" charset="0"/>
              <a:cs typeface="Tahoma" pitchFamily="28" charset="0"/>
            </a:endParaRPr>
          </a:p>
          <a:p>
            <a:pPr algn="l" rtl="0"/>
            <a:endParaRPr lang="en-US" sz="2600" dirty="0">
              <a:latin typeface="Lucida Grande" pitchFamily="28" charset="0"/>
              <a:cs typeface="Tahoma" pitchFamily="28" charset="0"/>
            </a:endParaRPr>
          </a:p>
        </p:txBody>
      </p:sp>
      <p:sp>
        <p:nvSpPr>
          <p:cNvPr id="126" name="Oval 22"/>
          <p:cNvSpPr>
            <a:spLocks noChangeArrowheads="1"/>
          </p:cNvSpPr>
          <p:nvPr/>
        </p:nvSpPr>
        <p:spPr bwMode="auto">
          <a:xfrm>
            <a:off x="7201195" y="2182635"/>
            <a:ext cx="515218" cy="446606"/>
          </a:xfrm>
          <a:prstGeom prst="ellipse">
            <a:avLst/>
          </a:prstGeom>
          <a:solidFill>
            <a:schemeClr val="accent2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36" name="Group 39935"/>
          <p:cNvGrpSpPr/>
          <p:nvPr/>
        </p:nvGrpSpPr>
        <p:grpSpPr>
          <a:xfrm>
            <a:off x="3099402" y="2826999"/>
            <a:ext cx="3246934" cy="854810"/>
            <a:chOff x="3099402" y="2826999"/>
            <a:chExt cx="3246934" cy="854810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3099402" y="3648968"/>
              <a:ext cx="2948948" cy="328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3268098" y="2826999"/>
              <a:ext cx="3078238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600" dirty="0"/>
                <a:t>Make p an accepting state of N' </a:t>
              </a:r>
              <a:r>
                <a:rPr lang="en-US" sz="1600" dirty="0" err="1"/>
                <a:t>iff</a:t>
              </a:r>
              <a:r>
                <a:rPr lang="en-US" sz="1600" dirty="0"/>
                <a:t> ECLOSE(p) contains an accepting state of N. </a:t>
              </a:r>
              <a:endParaRPr lang="ar-EG" sz="1600" dirty="0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904381" y="1955742"/>
            <a:ext cx="2185002" cy="3124200"/>
            <a:chOff x="2895600" y="2057400"/>
            <a:chExt cx="2185002" cy="3124200"/>
          </a:xfrm>
        </p:grpSpPr>
        <p:grpSp>
          <p:nvGrpSpPr>
            <p:cNvPr id="160" name="Group 159"/>
            <p:cNvGrpSpPr/>
            <p:nvPr/>
          </p:nvGrpSpPr>
          <p:grpSpPr>
            <a:xfrm>
              <a:off x="2895600" y="2057400"/>
              <a:ext cx="2185002" cy="3124200"/>
              <a:chOff x="1600200" y="3682157"/>
              <a:chExt cx="2185002" cy="3124200"/>
            </a:xfrm>
          </p:grpSpPr>
          <p:grpSp>
            <p:nvGrpSpPr>
              <p:cNvPr id="162" name="Group 31"/>
              <p:cNvGrpSpPr>
                <a:grpSpLocks/>
              </p:cNvGrpSpPr>
              <p:nvPr/>
            </p:nvGrpSpPr>
            <p:grpSpPr bwMode="auto">
              <a:xfrm>
                <a:off x="1825357" y="3682157"/>
                <a:ext cx="815337" cy="366712"/>
                <a:chOff x="1533592" y="4338124"/>
                <a:chExt cx="815337" cy="366713"/>
              </a:xfrm>
            </p:grpSpPr>
            <p:sp>
              <p:nvSpPr>
                <p:cNvPr id="187" name="Line 6"/>
                <p:cNvSpPr>
                  <a:spLocks noChangeShapeType="1"/>
                </p:cNvSpPr>
                <p:nvPr/>
              </p:nvSpPr>
              <p:spPr bwMode="auto">
                <a:xfrm>
                  <a:off x="1739329" y="4647738"/>
                  <a:ext cx="6096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533592" y="4338124"/>
                  <a:ext cx="628650" cy="3667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dirty="0"/>
                    <a:t>start</a:t>
                  </a:r>
                </a:p>
              </p:txBody>
            </p:sp>
          </p:grpSp>
          <p:sp>
            <p:nvSpPr>
              <p:cNvPr id="163" name="Oval 10"/>
              <p:cNvSpPr>
                <a:spLocks noChangeArrowheads="1"/>
              </p:cNvSpPr>
              <p:nvPr/>
            </p:nvSpPr>
            <p:spPr bwMode="auto">
              <a:xfrm>
                <a:off x="2667000" y="3831094"/>
                <a:ext cx="372343" cy="346531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dirty="0"/>
                  <a:t>P</a:t>
                </a:r>
                <a:endParaRPr lang="en-US" sz="1800" baseline="-25000" dirty="0"/>
              </a:p>
            </p:txBody>
          </p:sp>
          <p:sp>
            <p:nvSpPr>
              <p:cNvPr id="164" name="Oval 22"/>
              <p:cNvSpPr>
                <a:spLocks noChangeArrowheads="1"/>
              </p:cNvSpPr>
              <p:nvPr/>
            </p:nvSpPr>
            <p:spPr bwMode="auto">
              <a:xfrm>
                <a:off x="3058034" y="4515207"/>
                <a:ext cx="515218" cy="446606"/>
              </a:xfrm>
              <a:prstGeom prst="ellipse">
                <a:avLst/>
              </a:prstGeom>
              <a:solidFill>
                <a:schemeClr val="accent1">
                  <a:alpha val="12157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Oval 10"/>
              <p:cNvSpPr>
                <a:spLocks noChangeArrowheads="1"/>
              </p:cNvSpPr>
              <p:nvPr/>
            </p:nvSpPr>
            <p:spPr bwMode="auto">
              <a:xfrm>
                <a:off x="2034604" y="4515207"/>
                <a:ext cx="372343" cy="346531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dirty="0"/>
                  <a:t>Q</a:t>
                </a:r>
                <a:endParaRPr lang="en-US" sz="1800" baseline="-25000" dirty="0"/>
              </a:p>
            </p:txBody>
          </p:sp>
          <p:sp>
            <p:nvSpPr>
              <p:cNvPr id="166" name="Oval 10"/>
              <p:cNvSpPr>
                <a:spLocks noChangeArrowheads="1"/>
              </p:cNvSpPr>
              <p:nvPr/>
            </p:nvSpPr>
            <p:spPr bwMode="auto">
              <a:xfrm>
                <a:off x="3131703" y="4579035"/>
                <a:ext cx="372343" cy="346531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dirty="0"/>
                  <a:t>R</a:t>
                </a:r>
                <a:endParaRPr lang="en-US" sz="1800" baseline="-25000" dirty="0"/>
              </a:p>
            </p:txBody>
          </p:sp>
          <p:sp>
            <p:nvSpPr>
              <p:cNvPr id="167" name="Oval 10"/>
              <p:cNvSpPr>
                <a:spLocks noChangeArrowheads="1"/>
              </p:cNvSpPr>
              <p:nvPr/>
            </p:nvSpPr>
            <p:spPr bwMode="auto">
              <a:xfrm>
                <a:off x="2761382" y="5227253"/>
                <a:ext cx="372343" cy="346531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 baseline="-25000" dirty="0"/>
              </a:p>
            </p:txBody>
          </p:sp>
          <p:sp>
            <p:nvSpPr>
              <p:cNvPr id="168" name="Oval 10"/>
              <p:cNvSpPr>
                <a:spLocks noChangeArrowheads="1"/>
              </p:cNvSpPr>
              <p:nvPr/>
            </p:nvSpPr>
            <p:spPr bwMode="auto">
              <a:xfrm>
                <a:off x="3276600" y="6459826"/>
                <a:ext cx="372343" cy="346531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 baseline="-25000" dirty="0"/>
              </a:p>
            </p:txBody>
          </p:sp>
          <p:sp>
            <p:nvSpPr>
              <p:cNvPr id="169" name="Oval 10"/>
              <p:cNvSpPr>
                <a:spLocks noChangeArrowheads="1"/>
              </p:cNvSpPr>
              <p:nvPr/>
            </p:nvSpPr>
            <p:spPr bwMode="auto">
              <a:xfrm>
                <a:off x="1600200" y="5292269"/>
                <a:ext cx="372343" cy="346531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 baseline="-25000" dirty="0"/>
              </a:p>
            </p:txBody>
          </p:sp>
          <p:sp>
            <p:nvSpPr>
              <p:cNvPr id="170" name="Oval 169"/>
              <p:cNvSpPr>
                <a:spLocks noChangeArrowheads="1"/>
              </p:cNvSpPr>
              <p:nvPr/>
            </p:nvSpPr>
            <p:spPr bwMode="auto">
              <a:xfrm>
                <a:off x="1975417" y="4465169"/>
                <a:ext cx="515218" cy="446606"/>
              </a:xfrm>
              <a:prstGeom prst="ellipse">
                <a:avLst/>
              </a:prstGeom>
              <a:solidFill>
                <a:schemeClr val="accent1">
                  <a:alpha val="12157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Rectangle 170"/>
                  <p:cNvSpPr/>
                  <p:nvPr/>
                </p:nvSpPr>
                <p:spPr>
                  <a:xfrm>
                    <a:off x="2750003" y="5181600"/>
                    <a:ext cx="232756" cy="36298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baseline="-25000" dirty="0"/>
                  </a:p>
                </p:txBody>
              </p:sp>
            </mc:Choice>
            <mc:Fallback xmlns="">
              <p:sp>
                <p:nvSpPr>
                  <p:cNvPr id="171" name="Rectangle 1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0003" y="5181600"/>
                    <a:ext cx="232756" cy="36298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r="-65789" b="-1695"/>
                    </a:stretch>
                  </a:blipFill>
                </p:spPr>
                <p:txBody>
                  <a:bodyPr/>
                  <a:lstStyle/>
                  <a:p>
                    <a:r>
                      <a:rPr lang="ar-E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Rectangle 171"/>
                  <p:cNvSpPr/>
                  <p:nvPr/>
                </p:nvSpPr>
                <p:spPr>
                  <a:xfrm>
                    <a:off x="3272545" y="6436680"/>
                    <a:ext cx="232756" cy="36298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baseline="-25000" dirty="0"/>
                  </a:p>
                </p:txBody>
              </p:sp>
            </mc:Choice>
            <mc:Fallback xmlns="">
              <p:sp>
                <p:nvSpPr>
                  <p:cNvPr id="172" name="Rectangle 1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2545" y="6436680"/>
                    <a:ext cx="232756" cy="36298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65789" b="-1695"/>
                    </a:stretch>
                  </a:blipFill>
                </p:spPr>
                <p:txBody>
                  <a:bodyPr/>
                  <a:lstStyle/>
                  <a:p>
                    <a:r>
                      <a:rPr lang="ar-E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Rectangle 172"/>
                  <p:cNvSpPr/>
                  <p:nvPr/>
                </p:nvSpPr>
                <p:spPr>
                  <a:xfrm>
                    <a:off x="1600200" y="5228191"/>
                    <a:ext cx="232756" cy="36298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baseline="-25000" dirty="0"/>
                  </a:p>
                </p:txBody>
              </p:sp>
            </mc:Choice>
            <mc:Fallback xmlns="">
              <p:sp>
                <p:nvSpPr>
                  <p:cNvPr id="173" name="Rectangle 1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0200" y="5228191"/>
                    <a:ext cx="232756" cy="36298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564" r="-66667" b="-11667"/>
                    </a:stretch>
                  </a:blipFill>
                </p:spPr>
                <p:txBody>
                  <a:bodyPr/>
                  <a:lstStyle/>
                  <a:p>
                    <a:r>
                      <a:rPr lang="ar-E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4" name="Straight Arrow Connector 173"/>
              <p:cNvCxnSpPr>
                <a:stCxn id="163" idx="3"/>
                <a:endCxn id="170" idx="7"/>
              </p:cNvCxnSpPr>
              <p:nvPr/>
            </p:nvCxnSpPr>
            <p:spPr>
              <a:xfrm flipH="1">
                <a:off x="2415183" y="4126877"/>
                <a:ext cx="306345" cy="403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/>
              <p:cNvCxnSpPr>
                <a:stCxn id="163" idx="5"/>
                <a:endCxn id="164" idx="0"/>
              </p:cNvCxnSpPr>
              <p:nvPr/>
            </p:nvCxnSpPr>
            <p:spPr>
              <a:xfrm>
                <a:off x="2984815" y="4126877"/>
                <a:ext cx="330828" cy="38833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>
                <a:stCxn id="169" idx="0"/>
                <a:endCxn id="170" idx="3"/>
              </p:cNvCxnSpPr>
              <p:nvPr/>
            </p:nvCxnSpPr>
            <p:spPr>
              <a:xfrm flipV="1">
                <a:off x="1786372" y="4846371"/>
                <a:ext cx="264497" cy="44589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/>
              <p:cNvCxnSpPr>
                <a:stCxn id="164" idx="3"/>
                <a:endCxn id="167" idx="0"/>
              </p:cNvCxnSpPr>
              <p:nvPr/>
            </p:nvCxnSpPr>
            <p:spPr>
              <a:xfrm flipH="1">
                <a:off x="2947554" y="4896409"/>
                <a:ext cx="185932" cy="33084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/>
              <p:cNvCxnSpPr>
                <a:stCxn id="167" idx="4"/>
                <a:endCxn id="168" idx="1"/>
              </p:cNvCxnSpPr>
              <p:nvPr/>
            </p:nvCxnSpPr>
            <p:spPr>
              <a:xfrm>
                <a:off x="2947554" y="5573784"/>
                <a:ext cx="383574" cy="9367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Curved Connector 178"/>
              <p:cNvCxnSpPr>
                <a:stCxn id="170" idx="5"/>
                <a:endCxn id="169" idx="6"/>
              </p:cNvCxnSpPr>
              <p:nvPr/>
            </p:nvCxnSpPr>
            <p:spPr>
              <a:xfrm rot="5400000">
                <a:off x="1884281" y="4934633"/>
                <a:ext cx="619164" cy="442640"/>
              </a:xfrm>
              <a:prstGeom prst="curved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0" name="Text Box 93"/>
              <p:cNvSpPr txBox="1">
                <a:spLocks noChangeArrowheads="1"/>
              </p:cNvSpPr>
              <p:nvPr/>
            </p:nvSpPr>
            <p:spPr bwMode="auto">
              <a:xfrm>
                <a:off x="2310966" y="4095281"/>
                <a:ext cx="285750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ym typeface="Symbol" pitchFamily="28" charset="2"/>
                  </a:rPr>
                  <a:t></a:t>
                </a:r>
                <a:endParaRPr lang="en-US" sz="1800" dirty="0">
                  <a:solidFill>
                    <a:schemeClr val="hlink"/>
                  </a:solidFill>
                </a:endParaRPr>
              </a:p>
            </p:txBody>
          </p:sp>
          <p:sp>
            <p:nvSpPr>
              <p:cNvPr id="181" name="Text Box 93"/>
              <p:cNvSpPr txBox="1">
                <a:spLocks noChangeArrowheads="1"/>
              </p:cNvSpPr>
              <p:nvPr/>
            </p:nvSpPr>
            <p:spPr bwMode="auto">
              <a:xfrm>
                <a:off x="3102843" y="4095281"/>
                <a:ext cx="285750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ym typeface="Symbol" pitchFamily="28" charset="2"/>
                  </a:rPr>
                  <a:t></a:t>
                </a:r>
                <a:endParaRPr lang="en-US" sz="1800" dirty="0">
                  <a:solidFill>
                    <a:schemeClr val="hlink"/>
                  </a:solidFill>
                </a:endParaRPr>
              </a:p>
            </p:txBody>
          </p:sp>
          <p:sp>
            <p:nvSpPr>
              <p:cNvPr id="182" name="Text Box 93"/>
              <p:cNvSpPr txBox="1">
                <a:spLocks noChangeArrowheads="1"/>
              </p:cNvSpPr>
              <p:nvPr/>
            </p:nvSpPr>
            <p:spPr bwMode="auto">
              <a:xfrm>
                <a:off x="3472296" y="5489372"/>
                <a:ext cx="31290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ym typeface="Symbol" pitchFamily="28" charset="2"/>
                  </a:rPr>
                  <a:t>a</a:t>
                </a:r>
                <a:endParaRPr lang="en-US" sz="1800" dirty="0">
                  <a:solidFill>
                    <a:schemeClr val="hlink"/>
                  </a:solidFill>
                </a:endParaRPr>
              </a:p>
            </p:txBody>
          </p:sp>
          <p:sp>
            <p:nvSpPr>
              <p:cNvPr id="183" name="Text Box 93"/>
              <p:cNvSpPr txBox="1">
                <a:spLocks noChangeArrowheads="1"/>
              </p:cNvSpPr>
              <p:nvPr/>
            </p:nvSpPr>
            <p:spPr bwMode="auto">
              <a:xfrm>
                <a:off x="3206229" y="5615636"/>
                <a:ext cx="31290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ym typeface="Symbol" pitchFamily="28" charset="2"/>
                  </a:rPr>
                  <a:t>a</a:t>
                </a:r>
                <a:endParaRPr lang="en-US" sz="1800" dirty="0">
                  <a:solidFill>
                    <a:schemeClr val="hlink"/>
                  </a:solidFill>
                </a:endParaRPr>
              </a:p>
            </p:txBody>
          </p:sp>
          <p:sp>
            <p:nvSpPr>
              <p:cNvPr id="184" name="Text Box 93"/>
              <p:cNvSpPr txBox="1">
                <a:spLocks noChangeArrowheads="1"/>
              </p:cNvSpPr>
              <p:nvPr/>
            </p:nvSpPr>
            <p:spPr bwMode="auto">
              <a:xfrm>
                <a:off x="1652491" y="4818767"/>
                <a:ext cx="31290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ym typeface="Symbol" pitchFamily="28" charset="2"/>
                  </a:rPr>
                  <a:t>a</a:t>
                </a:r>
                <a:endParaRPr lang="en-US" sz="1800" dirty="0">
                  <a:solidFill>
                    <a:schemeClr val="hlink"/>
                  </a:solidFill>
                </a:endParaRPr>
              </a:p>
            </p:txBody>
          </p:sp>
          <p:sp>
            <p:nvSpPr>
              <p:cNvPr id="185" name="Text Box 93"/>
              <p:cNvSpPr txBox="1">
                <a:spLocks noChangeArrowheads="1"/>
              </p:cNvSpPr>
              <p:nvPr/>
            </p:nvSpPr>
            <p:spPr bwMode="auto">
              <a:xfrm>
                <a:off x="1997745" y="5019119"/>
                <a:ext cx="31290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ym typeface="Symbol" pitchFamily="28" charset="2"/>
                  </a:rPr>
                  <a:t>a</a:t>
                </a:r>
                <a:endParaRPr lang="en-US" sz="1800" dirty="0">
                  <a:solidFill>
                    <a:schemeClr val="hlink"/>
                  </a:solidFill>
                </a:endParaRPr>
              </a:p>
            </p:txBody>
          </p:sp>
          <p:sp>
            <p:nvSpPr>
              <p:cNvPr id="186" name="Text Box 93"/>
              <p:cNvSpPr txBox="1">
                <a:spLocks noChangeArrowheads="1"/>
              </p:cNvSpPr>
              <p:nvPr/>
            </p:nvSpPr>
            <p:spPr bwMode="auto">
              <a:xfrm>
                <a:off x="2804679" y="4808816"/>
                <a:ext cx="31290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ym typeface="Symbol" pitchFamily="28" charset="2"/>
                  </a:rPr>
                  <a:t>a</a:t>
                </a:r>
                <a:endParaRPr lang="en-US" sz="1800" dirty="0">
                  <a:solidFill>
                    <a:schemeClr val="hlink"/>
                  </a:solidFill>
                </a:endParaRPr>
              </a:p>
            </p:txBody>
          </p:sp>
        </p:grpSp>
        <p:cxnSp>
          <p:nvCxnSpPr>
            <p:cNvPr id="161" name="Straight Arrow Connector 160"/>
            <p:cNvCxnSpPr>
              <a:stCxn id="168" idx="7"/>
              <a:endCxn id="164" idx="5"/>
            </p:cNvCxnSpPr>
            <p:nvPr/>
          </p:nvCxnSpPr>
          <p:spPr>
            <a:xfrm flipH="1" flipV="1">
              <a:off x="4793200" y="3271652"/>
              <a:ext cx="96615" cy="16141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9" name="Group 188"/>
          <p:cNvGrpSpPr/>
          <p:nvPr/>
        </p:nvGrpSpPr>
        <p:grpSpPr>
          <a:xfrm>
            <a:off x="6205833" y="2086868"/>
            <a:ext cx="2185002" cy="3124200"/>
            <a:chOff x="2895600" y="2057400"/>
            <a:chExt cx="2185002" cy="3124200"/>
          </a:xfrm>
        </p:grpSpPr>
        <p:grpSp>
          <p:nvGrpSpPr>
            <p:cNvPr id="190" name="Group 189"/>
            <p:cNvGrpSpPr/>
            <p:nvPr/>
          </p:nvGrpSpPr>
          <p:grpSpPr>
            <a:xfrm>
              <a:off x="2895600" y="2057400"/>
              <a:ext cx="2185002" cy="3124200"/>
              <a:chOff x="1600200" y="3682157"/>
              <a:chExt cx="2185002" cy="3124200"/>
            </a:xfrm>
          </p:grpSpPr>
          <p:grpSp>
            <p:nvGrpSpPr>
              <p:cNvPr id="192" name="Group 31"/>
              <p:cNvGrpSpPr>
                <a:grpSpLocks/>
              </p:cNvGrpSpPr>
              <p:nvPr/>
            </p:nvGrpSpPr>
            <p:grpSpPr bwMode="auto">
              <a:xfrm>
                <a:off x="1825357" y="3682157"/>
                <a:ext cx="815337" cy="366712"/>
                <a:chOff x="1533592" y="4338124"/>
                <a:chExt cx="815337" cy="366713"/>
              </a:xfrm>
            </p:grpSpPr>
            <p:sp>
              <p:nvSpPr>
                <p:cNvPr id="217" name="Line 6"/>
                <p:cNvSpPr>
                  <a:spLocks noChangeShapeType="1"/>
                </p:cNvSpPr>
                <p:nvPr/>
              </p:nvSpPr>
              <p:spPr bwMode="auto">
                <a:xfrm>
                  <a:off x="1739329" y="4647738"/>
                  <a:ext cx="6096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533592" y="4338124"/>
                  <a:ext cx="628650" cy="3667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dirty="0"/>
                    <a:t>start</a:t>
                  </a:r>
                </a:p>
              </p:txBody>
            </p:sp>
          </p:grpSp>
          <p:sp>
            <p:nvSpPr>
              <p:cNvPr id="193" name="Oval 10"/>
              <p:cNvSpPr>
                <a:spLocks noChangeArrowheads="1"/>
              </p:cNvSpPr>
              <p:nvPr/>
            </p:nvSpPr>
            <p:spPr bwMode="auto">
              <a:xfrm>
                <a:off x="2667000" y="3831094"/>
                <a:ext cx="372343" cy="346531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dirty="0"/>
                  <a:t>P</a:t>
                </a:r>
                <a:endParaRPr lang="en-US" sz="1800" baseline="-25000" dirty="0"/>
              </a:p>
            </p:txBody>
          </p:sp>
          <p:sp>
            <p:nvSpPr>
              <p:cNvPr id="194" name="Oval 22"/>
              <p:cNvSpPr>
                <a:spLocks noChangeArrowheads="1"/>
              </p:cNvSpPr>
              <p:nvPr/>
            </p:nvSpPr>
            <p:spPr bwMode="auto">
              <a:xfrm>
                <a:off x="3058034" y="4515207"/>
                <a:ext cx="515218" cy="446606"/>
              </a:xfrm>
              <a:prstGeom prst="ellipse">
                <a:avLst/>
              </a:prstGeom>
              <a:solidFill>
                <a:schemeClr val="accent1">
                  <a:alpha val="12157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Oval 10"/>
              <p:cNvSpPr>
                <a:spLocks noChangeArrowheads="1"/>
              </p:cNvSpPr>
              <p:nvPr/>
            </p:nvSpPr>
            <p:spPr bwMode="auto">
              <a:xfrm>
                <a:off x="2034604" y="4515207"/>
                <a:ext cx="372343" cy="346531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dirty="0"/>
                  <a:t>Q</a:t>
                </a:r>
                <a:endParaRPr lang="en-US" sz="1800" baseline="-25000" dirty="0"/>
              </a:p>
            </p:txBody>
          </p:sp>
          <p:sp>
            <p:nvSpPr>
              <p:cNvPr id="196" name="Oval 10"/>
              <p:cNvSpPr>
                <a:spLocks noChangeArrowheads="1"/>
              </p:cNvSpPr>
              <p:nvPr/>
            </p:nvSpPr>
            <p:spPr bwMode="auto">
              <a:xfrm>
                <a:off x="3131703" y="4579035"/>
                <a:ext cx="372343" cy="346531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dirty="0"/>
                  <a:t>R</a:t>
                </a:r>
                <a:endParaRPr lang="en-US" sz="1800" baseline="-25000" dirty="0"/>
              </a:p>
            </p:txBody>
          </p:sp>
          <p:sp>
            <p:nvSpPr>
              <p:cNvPr id="197" name="Oval 10"/>
              <p:cNvSpPr>
                <a:spLocks noChangeArrowheads="1"/>
              </p:cNvSpPr>
              <p:nvPr/>
            </p:nvSpPr>
            <p:spPr bwMode="auto">
              <a:xfrm>
                <a:off x="2761382" y="5227253"/>
                <a:ext cx="372343" cy="346531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 baseline="-25000" dirty="0"/>
              </a:p>
            </p:txBody>
          </p:sp>
          <p:sp>
            <p:nvSpPr>
              <p:cNvPr id="198" name="Oval 10"/>
              <p:cNvSpPr>
                <a:spLocks noChangeArrowheads="1"/>
              </p:cNvSpPr>
              <p:nvPr/>
            </p:nvSpPr>
            <p:spPr bwMode="auto">
              <a:xfrm>
                <a:off x="3276600" y="6459826"/>
                <a:ext cx="372343" cy="346531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 baseline="-25000" dirty="0"/>
              </a:p>
            </p:txBody>
          </p:sp>
          <p:sp>
            <p:nvSpPr>
              <p:cNvPr id="199" name="Oval 10"/>
              <p:cNvSpPr>
                <a:spLocks noChangeArrowheads="1"/>
              </p:cNvSpPr>
              <p:nvPr/>
            </p:nvSpPr>
            <p:spPr bwMode="auto">
              <a:xfrm>
                <a:off x="1600200" y="5292269"/>
                <a:ext cx="372343" cy="346531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 baseline="-25000" dirty="0"/>
              </a:p>
            </p:txBody>
          </p:sp>
          <p:sp>
            <p:nvSpPr>
              <p:cNvPr id="200" name="Oval 199"/>
              <p:cNvSpPr>
                <a:spLocks noChangeArrowheads="1"/>
              </p:cNvSpPr>
              <p:nvPr/>
            </p:nvSpPr>
            <p:spPr bwMode="auto">
              <a:xfrm>
                <a:off x="1975417" y="4465169"/>
                <a:ext cx="515218" cy="446606"/>
              </a:xfrm>
              <a:prstGeom prst="ellipse">
                <a:avLst/>
              </a:prstGeom>
              <a:solidFill>
                <a:schemeClr val="accent1">
                  <a:alpha val="12157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Rectangle 200"/>
                  <p:cNvSpPr/>
                  <p:nvPr/>
                </p:nvSpPr>
                <p:spPr>
                  <a:xfrm>
                    <a:off x="2750003" y="5181600"/>
                    <a:ext cx="232756" cy="36298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baseline="-25000" dirty="0"/>
                  </a:p>
                </p:txBody>
              </p:sp>
            </mc:Choice>
            <mc:Fallback xmlns="">
              <p:sp>
                <p:nvSpPr>
                  <p:cNvPr id="201" name="Rectangle 2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0003" y="5181600"/>
                    <a:ext cx="232756" cy="36298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r="-63158"/>
                    </a:stretch>
                  </a:blipFill>
                </p:spPr>
                <p:txBody>
                  <a:bodyPr/>
                  <a:lstStyle/>
                  <a:p>
                    <a:r>
                      <a:rPr lang="ar-E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2" name="Rectangle 201"/>
                  <p:cNvSpPr/>
                  <p:nvPr/>
                </p:nvSpPr>
                <p:spPr>
                  <a:xfrm>
                    <a:off x="3272545" y="6436680"/>
                    <a:ext cx="232756" cy="36298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baseline="-25000" dirty="0"/>
                  </a:p>
                </p:txBody>
              </p:sp>
            </mc:Choice>
            <mc:Fallback xmlns="">
              <p:sp>
                <p:nvSpPr>
                  <p:cNvPr id="202" name="Rectangle 2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2545" y="6436680"/>
                    <a:ext cx="232756" cy="36298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r="-64103"/>
                    </a:stretch>
                  </a:blipFill>
                </p:spPr>
                <p:txBody>
                  <a:bodyPr/>
                  <a:lstStyle/>
                  <a:p>
                    <a:r>
                      <a:rPr lang="ar-E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" name="Rectangle 202"/>
                  <p:cNvSpPr/>
                  <p:nvPr/>
                </p:nvSpPr>
                <p:spPr>
                  <a:xfrm>
                    <a:off x="1600200" y="5228191"/>
                    <a:ext cx="232756" cy="36298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baseline="-25000" dirty="0"/>
                  </a:p>
                </p:txBody>
              </p:sp>
            </mc:Choice>
            <mc:Fallback xmlns="">
              <p:sp>
                <p:nvSpPr>
                  <p:cNvPr id="203" name="Rectangle 2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0200" y="5228191"/>
                    <a:ext cx="232756" cy="36298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5263" r="-71053" b="-11864"/>
                    </a:stretch>
                  </a:blipFill>
                </p:spPr>
                <p:txBody>
                  <a:bodyPr/>
                  <a:lstStyle/>
                  <a:p>
                    <a:r>
                      <a:rPr lang="ar-E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4" name="Straight Arrow Connector 203"/>
              <p:cNvCxnSpPr>
                <a:stCxn id="193" idx="3"/>
                <a:endCxn id="200" idx="7"/>
              </p:cNvCxnSpPr>
              <p:nvPr/>
            </p:nvCxnSpPr>
            <p:spPr>
              <a:xfrm flipH="1">
                <a:off x="2415183" y="4126877"/>
                <a:ext cx="306345" cy="403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/>
              <p:cNvCxnSpPr>
                <a:stCxn id="193" idx="5"/>
                <a:endCxn id="194" idx="0"/>
              </p:cNvCxnSpPr>
              <p:nvPr/>
            </p:nvCxnSpPr>
            <p:spPr>
              <a:xfrm>
                <a:off x="2984815" y="4126877"/>
                <a:ext cx="330828" cy="38833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>
                <a:stCxn id="199" idx="0"/>
                <a:endCxn id="200" idx="3"/>
              </p:cNvCxnSpPr>
              <p:nvPr/>
            </p:nvCxnSpPr>
            <p:spPr>
              <a:xfrm flipV="1">
                <a:off x="1786372" y="4846371"/>
                <a:ext cx="264497" cy="44589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/>
              <p:cNvCxnSpPr>
                <a:stCxn id="194" idx="3"/>
                <a:endCxn id="197" idx="0"/>
              </p:cNvCxnSpPr>
              <p:nvPr/>
            </p:nvCxnSpPr>
            <p:spPr>
              <a:xfrm flipH="1">
                <a:off x="2947554" y="4896409"/>
                <a:ext cx="185932" cy="33084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/>
              <p:cNvCxnSpPr>
                <a:stCxn id="197" idx="4"/>
                <a:endCxn id="198" idx="1"/>
              </p:cNvCxnSpPr>
              <p:nvPr/>
            </p:nvCxnSpPr>
            <p:spPr>
              <a:xfrm>
                <a:off x="2947554" y="5573784"/>
                <a:ext cx="383574" cy="9367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Curved Connector 208"/>
              <p:cNvCxnSpPr>
                <a:stCxn id="200" idx="5"/>
                <a:endCxn id="199" idx="6"/>
              </p:cNvCxnSpPr>
              <p:nvPr/>
            </p:nvCxnSpPr>
            <p:spPr>
              <a:xfrm rot="5400000">
                <a:off x="1884281" y="4934633"/>
                <a:ext cx="619164" cy="442640"/>
              </a:xfrm>
              <a:prstGeom prst="curved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0" name="Text Box 93"/>
              <p:cNvSpPr txBox="1">
                <a:spLocks noChangeArrowheads="1"/>
              </p:cNvSpPr>
              <p:nvPr/>
            </p:nvSpPr>
            <p:spPr bwMode="auto">
              <a:xfrm>
                <a:off x="2310966" y="4095281"/>
                <a:ext cx="285750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ym typeface="Symbol" pitchFamily="28" charset="2"/>
                  </a:rPr>
                  <a:t></a:t>
                </a:r>
                <a:endParaRPr lang="en-US" sz="1800" dirty="0">
                  <a:solidFill>
                    <a:schemeClr val="hlink"/>
                  </a:solidFill>
                </a:endParaRPr>
              </a:p>
            </p:txBody>
          </p:sp>
          <p:sp>
            <p:nvSpPr>
              <p:cNvPr id="211" name="Text Box 93"/>
              <p:cNvSpPr txBox="1">
                <a:spLocks noChangeArrowheads="1"/>
              </p:cNvSpPr>
              <p:nvPr/>
            </p:nvSpPr>
            <p:spPr bwMode="auto">
              <a:xfrm>
                <a:off x="3102843" y="4095281"/>
                <a:ext cx="285750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ym typeface="Symbol" pitchFamily="28" charset="2"/>
                  </a:rPr>
                  <a:t></a:t>
                </a:r>
                <a:endParaRPr lang="en-US" sz="1800" dirty="0">
                  <a:solidFill>
                    <a:schemeClr val="hlink"/>
                  </a:solidFill>
                </a:endParaRPr>
              </a:p>
            </p:txBody>
          </p:sp>
          <p:sp>
            <p:nvSpPr>
              <p:cNvPr id="212" name="Text Box 93"/>
              <p:cNvSpPr txBox="1">
                <a:spLocks noChangeArrowheads="1"/>
              </p:cNvSpPr>
              <p:nvPr/>
            </p:nvSpPr>
            <p:spPr bwMode="auto">
              <a:xfrm>
                <a:off x="3472296" y="5489372"/>
                <a:ext cx="31290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ym typeface="Symbol" pitchFamily="28" charset="2"/>
                  </a:rPr>
                  <a:t>a</a:t>
                </a:r>
                <a:endParaRPr lang="en-US" sz="1800" dirty="0">
                  <a:solidFill>
                    <a:schemeClr val="hlink"/>
                  </a:solidFill>
                </a:endParaRPr>
              </a:p>
            </p:txBody>
          </p:sp>
          <p:sp>
            <p:nvSpPr>
              <p:cNvPr id="213" name="Text Box 93"/>
              <p:cNvSpPr txBox="1">
                <a:spLocks noChangeArrowheads="1"/>
              </p:cNvSpPr>
              <p:nvPr/>
            </p:nvSpPr>
            <p:spPr bwMode="auto">
              <a:xfrm>
                <a:off x="3206229" y="5615636"/>
                <a:ext cx="31290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ym typeface="Symbol" pitchFamily="28" charset="2"/>
                  </a:rPr>
                  <a:t>a</a:t>
                </a:r>
                <a:endParaRPr lang="en-US" sz="1800" dirty="0">
                  <a:solidFill>
                    <a:schemeClr val="hlink"/>
                  </a:solidFill>
                </a:endParaRPr>
              </a:p>
            </p:txBody>
          </p:sp>
          <p:sp>
            <p:nvSpPr>
              <p:cNvPr id="214" name="Text Box 93"/>
              <p:cNvSpPr txBox="1">
                <a:spLocks noChangeArrowheads="1"/>
              </p:cNvSpPr>
              <p:nvPr/>
            </p:nvSpPr>
            <p:spPr bwMode="auto">
              <a:xfrm>
                <a:off x="1652491" y="4818767"/>
                <a:ext cx="31290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ym typeface="Symbol" pitchFamily="28" charset="2"/>
                  </a:rPr>
                  <a:t>a</a:t>
                </a:r>
                <a:endParaRPr lang="en-US" sz="1800" dirty="0">
                  <a:solidFill>
                    <a:schemeClr val="hlink"/>
                  </a:solidFill>
                </a:endParaRPr>
              </a:p>
            </p:txBody>
          </p:sp>
          <p:sp>
            <p:nvSpPr>
              <p:cNvPr id="215" name="Text Box 93"/>
              <p:cNvSpPr txBox="1">
                <a:spLocks noChangeArrowheads="1"/>
              </p:cNvSpPr>
              <p:nvPr/>
            </p:nvSpPr>
            <p:spPr bwMode="auto">
              <a:xfrm>
                <a:off x="1997745" y="5019119"/>
                <a:ext cx="31290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ym typeface="Symbol" pitchFamily="28" charset="2"/>
                  </a:rPr>
                  <a:t>a</a:t>
                </a:r>
                <a:endParaRPr lang="en-US" sz="1800" dirty="0">
                  <a:solidFill>
                    <a:schemeClr val="hlink"/>
                  </a:solidFill>
                </a:endParaRPr>
              </a:p>
            </p:txBody>
          </p:sp>
          <p:sp>
            <p:nvSpPr>
              <p:cNvPr id="216" name="Text Box 93"/>
              <p:cNvSpPr txBox="1">
                <a:spLocks noChangeArrowheads="1"/>
              </p:cNvSpPr>
              <p:nvPr/>
            </p:nvSpPr>
            <p:spPr bwMode="auto">
              <a:xfrm>
                <a:off x="2804679" y="4808816"/>
                <a:ext cx="31290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ym typeface="Symbol" pitchFamily="28" charset="2"/>
                  </a:rPr>
                  <a:t>a</a:t>
                </a:r>
                <a:endParaRPr lang="en-US" sz="1800" dirty="0">
                  <a:solidFill>
                    <a:schemeClr val="hlink"/>
                  </a:solidFill>
                </a:endParaRPr>
              </a:p>
            </p:txBody>
          </p:sp>
        </p:grpSp>
        <p:cxnSp>
          <p:nvCxnSpPr>
            <p:cNvPr id="191" name="Straight Arrow Connector 190"/>
            <p:cNvCxnSpPr>
              <a:stCxn id="198" idx="7"/>
              <a:endCxn id="194" idx="5"/>
            </p:cNvCxnSpPr>
            <p:nvPr/>
          </p:nvCxnSpPr>
          <p:spPr>
            <a:xfrm flipH="1" flipV="1">
              <a:off x="4793200" y="3271652"/>
              <a:ext cx="96615" cy="16141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2155826" y="1446931"/>
            <a:ext cx="3545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7088520" y="1445300"/>
            <a:ext cx="4283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N’</a:t>
            </a:r>
          </a:p>
        </p:txBody>
      </p:sp>
    </p:spTree>
    <p:extLst>
      <p:ext uri="{BB962C8B-B14F-4D97-AF65-F5344CB8AC3E}">
        <p14:creationId xmlns:p14="http://schemas.microsoft.com/office/powerpoint/2010/main" val="413102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7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C1FFA1-3FB0-4619-BDB1-56551E69BDF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 eaLnBrk="1" hangingPunct="1"/>
            <a:r>
              <a:rPr lang="en-US" sz="4000" dirty="0"/>
              <a:t>Eliminating </a:t>
            </a:r>
            <a:r>
              <a:rPr lang="en-US" dirty="0">
                <a:sym typeface="Symbol" pitchFamily="28" charset="2"/>
              </a:rPr>
              <a:t></a:t>
            </a:r>
            <a:r>
              <a:rPr lang="en-US" sz="4000" dirty="0"/>
              <a:t>-transitions example</a:t>
            </a:r>
            <a:r>
              <a:rPr lang="en-US" sz="3200" dirty="0"/>
              <a:t> 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71189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ar-EG" sz="2400" dirty="0"/>
          </a:p>
          <a:p>
            <a:pPr algn="l" rtl="0"/>
            <a:endParaRPr lang="en-US" sz="2600" dirty="0">
              <a:latin typeface="Lucida Grande" pitchFamily="28" charset="0"/>
              <a:cs typeface="Tahoma" pitchFamily="28" charset="0"/>
            </a:endParaRPr>
          </a:p>
          <a:p>
            <a:pPr algn="l" rtl="0"/>
            <a:endParaRPr lang="en-US" sz="2600" dirty="0">
              <a:latin typeface="Lucida Grande" pitchFamily="28" charset="0"/>
              <a:cs typeface="Tahoma" pitchFamily="2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801218" y="2752607"/>
            <a:ext cx="3666102" cy="920918"/>
            <a:chOff x="2801218" y="2752607"/>
            <a:chExt cx="3666102" cy="920918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2801218" y="3648969"/>
              <a:ext cx="3247132" cy="2455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01218" y="2752607"/>
              <a:ext cx="3666102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600" dirty="0"/>
                <a:t>Add an arc from p to q labeled a </a:t>
              </a:r>
              <a:r>
                <a:rPr lang="en-US" sz="1600" dirty="0" err="1"/>
                <a:t>iff</a:t>
              </a:r>
              <a:r>
                <a:rPr lang="en-US" sz="1600" dirty="0"/>
                <a:t> there is an arc labeled a in N from some state in ECLOSE(p) to q. </a:t>
              </a:r>
              <a:endParaRPr lang="ar-EG" sz="16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33400" y="2086868"/>
            <a:ext cx="2185002" cy="3124200"/>
            <a:chOff x="533400" y="2086868"/>
            <a:chExt cx="2185002" cy="3124200"/>
          </a:xfrm>
        </p:grpSpPr>
        <p:sp>
          <p:nvSpPr>
            <p:cNvPr id="152" name="Oval 22"/>
            <p:cNvSpPr>
              <a:spLocks noChangeArrowheads="1"/>
            </p:cNvSpPr>
            <p:nvPr/>
          </p:nvSpPr>
          <p:spPr bwMode="auto">
            <a:xfrm>
              <a:off x="1528762" y="2182635"/>
              <a:ext cx="515218" cy="446606"/>
            </a:xfrm>
            <a:prstGeom prst="ellipse">
              <a:avLst/>
            </a:prstGeom>
            <a:solidFill>
              <a:schemeClr val="accent2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533400" y="2086868"/>
              <a:ext cx="2185002" cy="3124200"/>
              <a:chOff x="2895600" y="2057400"/>
              <a:chExt cx="2185002" cy="3124200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2895600" y="2057400"/>
                <a:ext cx="2185002" cy="3124200"/>
                <a:chOff x="1600200" y="3682157"/>
                <a:chExt cx="2185002" cy="3124200"/>
              </a:xfrm>
            </p:grpSpPr>
            <p:grpSp>
              <p:nvGrpSpPr>
                <p:cNvPr id="156" name="Group 31"/>
                <p:cNvGrpSpPr>
                  <a:grpSpLocks/>
                </p:cNvGrpSpPr>
                <p:nvPr/>
              </p:nvGrpSpPr>
              <p:grpSpPr bwMode="auto">
                <a:xfrm>
                  <a:off x="1825357" y="3682157"/>
                  <a:ext cx="815337" cy="366712"/>
                  <a:chOff x="1533592" y="4338124"/>
                  <a:chExt cx="815337" cy="366713"/>
                </a:xfrm>
              </p:grpSpPr>
              <p:sp>
                <p:nvSpPr>
                  <p:cNvPr id="181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1739329" y="4647738"/>
                    <a:ext cx="60960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2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3592" y="4338124"/>
                    <a:ext cx="628650" cy="3667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 dirty="0"/>
                      <a:t>start</a:t>
                    </a:r>
                  </a:p>
                </p:txBody>
              </p:sp>
            </p:grpSp>
            <p:sp>
              <p:nvSpPr>
                <p:cNvPr id="157" name="Oval 10"/>
                <p:cNvSpPr>
                  <a:spLocks noChangeArrowheads="1"/>
                </p:cNvSpPr>
                <p:nvPr/>
              </p:nvSpPr>
              <p:spPr bwMode="auto">
                <a:xfrm>
                  <a:off x="2667000" y="3831094"/>
                  <a:ext cx="372343" cy="346531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 dirty="0"/>
                    <a:t>P</a:t>
                  </a:r>
                  <a:endParaRPr lang="en-US" sz="1800" baseline="-25000" dirty="0"/>
                </a:p>
              </p:txBody>
            </p:sp>
            <p:sp>
              <p:nvSpPr>
                <p:cNvPr id="158" name="Oval 22"/>
                <p:cNvSpPr>
                  <a:spLocks noChangeArrowheads="1"/>
                </p:cNvSpPr>
                <p:nvPr/>
              </p:nvSpPr>
              <p:spPr bwMode="auto">
                <a:xfrm>
                  <a:off x="3058034" y="4515207"/>
                  <a:ext cx="515218" cy="446606"/>
                </a:xfrm>
                <a:prstGeom prst="ellipse">
                  <a:avLst/>
                </a:prstGeom>
                <a:solidFill>
                  <a:schemeClr val="accent1">
                    <a:alpha val="12157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" name="Oval 10"/>
                <p:cNvSpPr>
                  <a:spLocks noChangeArrowheads="1"/>
                </p:cNvSpPr>
                <p:nvPr/>
              </p:nvSpPr>
              <p:spPr bwMode="auto">
                <a:xfrm>
                  <a:off x="2034604" y="4515207"/>
                  <a:ext cx="372343" cy="346531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 dirty="0"/>
                    <a:t>Q</a:t>
                  </a:r>
                  <a:endParaRPr lang="en-US" sz="1800" baseline="-25000" dirty="0"/>
                </a:p>
              </p:txBody>
            </p:sp>
            <p:sp>
              <p:nvSpPr>
                <p:cNvPr id="160" name="Oval 10"/>
                <p:cNvSpPr>
                  <a:spLocks noChangeArrowheads="1"/>
                </p:cNvSpPr>
                <p:nvPr/>
              </p:nvSpPr>
              <p:spPr bwMode="auto">
                <a:xfrm>
                  <a:off x="3131703" y="4579035"/>
                  <a:ext cx="372343" cy="346531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 dirty="0"/>
                    <a:t>R</a:t>
                  </a:r>
                  <a:endParaRPr lang="en-US" sz="1800" baseline="-25000" dirty="0"/>
                </a:p>
              </p:txBody>
            </p:sp>
            <p:sp>
              <p:nvSpPr>
                <p:cNvPr id="161" name="Oval 10"/>
                <p:cNvSpPr>
                  <a:spLocks noChangeArrowheads="1"/>
                </p:cNvSpPr>
                <p:nvPr/>
              </p:nvSpPr>
              <p:spPr bwMode="auto">
                <a:xfrm>
                  <a:off x="2761382" y="5227253"/>
                  <a:ext cx="372343" cy="346531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 baseline="-25000" dirty="0"/>
                </a:p>
              </p:txBody>
            </p:sp>
            <p:sp>
              <p:nvSpPr>
                <p:cNvPr id="162" name="Oval 10"/>
                <p:cNvSpPr>
                  <a:spLocks noChangeArrowheads="1"/>
                </p:cNvSpPr>
                <p:nvPr/>
              </p:nvSpPr>
              <p:spPr bwMode="auto">
                <a:xfrm>
                  <a:off x="3276600" y="6459826"/>
                  <a:ext cx="372343" cy="346531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 baseline="-25000" dirty="0"/>
                </a:p>
              </p:txBody>
            </p:sp>
            <p:sp>
              <p:nvSpPr>
                <p:cNvPr id="163" name="Oval 10"/>
                <p:cNvSpPr>
                  <a:spLocks noChangeArrowheads="1"/>
                </p:cNvSpPr>
                <p:nvPr/>
              </p:nvSpPr>
              <p:spPr bwMode="auto">
                <a:xfrm>
                  <a:off x="1600200" y="5292269"/>
                  <a:ext cx="372343" cy="346531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 baseline="-25000" dirty="0"/>
                </a:p>
              </p:txBody>
            </p:sp>
            <p:sp>
              <p:nvSpPr>
                <p:cNvPr id="164" name="Oval 163"/>
                <p:cNvSpPr>
                  <a:spLocks noChangeArrowheads="1"/>
                </p:cNvSpPr>
                <p:nvPr/>
              </p:nvSpPr>
              <p:spPr bwMode="auto">
                <a:xfrm>
                  <a:off x="1975417" y="4465169"/>
                  <a:ext cx="515218" cy="446606"/>
                </a:xfrm>
                <a:prstGeom prst="ellipse">
                  <a:avLst/>
                </a:prstGeom>
                <a:solidFill>
                  <a:schemeClr val="accent1">
                    <a:alpha val="12157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2750003" y="5181600"/>
                      <a:ext cx="232756" cy="36298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aseline="-25000" dirty="0"/>
                    </a:p>
                  </p:txBody>
                </p:sp>
              </mc:Choice>
              <mc:Fallback xmlns="">
                <p:sp>
                  <p:nvSpPr>
                    <p:cNvPr id="165" name="Rectangle 16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50003" y="5181600"/>
                      <a:ext cx="232756" cy="362984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r="-657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ar-E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6" name="Rectangle 165"/>
                    <p:cNvSpPr/>
                    <p:nvPr/>
                  </p:nvSpPr>
                  <p:spPr>
                    <a:xfrm>
                      <a:off x="3272545" y="6436680"/>
                      <a:ext cx="232756" cy="36298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aseline="-25000" dirty="0"/>
                    </a:p>
                  </p:txBody>
                </p:sp>
              </mc:Choice>
              <mc:Fallback xmlns="">
                <p:sp>
                  <p:nvSpPr>
                    <p:cNvPr id="166" name="Rectangle 16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2545" y="6436680"/>
                      <a:ext cx="232756" cy="362984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684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ar-E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" name="Rectangle 166"/>
                    <p:cNvSpPr/>
                    <p:nvPr/>
                  </p:nvSpPr>
                  <p:spPr>
                    <a:xfrm>
                      <a:off x="1600200" y="5228191"/>
                      <a:ext cx="232756" cy="36298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aseline="-25000" dirty="0"/>
                    </a:p>
                  </p:txBody>
                </p:sp>
              </mc:Choice>
              <mc:Fallback xmlns="">
                <p:sp>
                  <p:nvSpPr>
                    <p:cNvPr id="167" name="Rectangle 16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00200" y="5228191"/>
                      <a:ext cx="232756" cy="362984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5263" r="-68421" b="-118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ar-E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8" name="Straight Arrow Connector 167"/>
                <p:cNvCxnSpPr>
                  <a:stCxn id="157" idx="3"/>
                  <a:endCxn id="164" idx="7"/>
                </p:cNvCxnSpPr>
                <p:nvPr/>
              </p:nvCxnSpPr>
              <p:spPr>
                <a:xfrm flipH="1">
                  <a:off x="2415183" y="4126877"/>
                  <a:ext cx="306345" cy="403696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Arrow Connector 168"/>
                <p:cNvCxnSpPr>
                  <a:stCxn id="157" idx="5"/>
                  <a:endCxn id="158" idx="0"/>
                </p:cNvCxnSpPr>
                <p:nvPr/>
              </p:nvCxnSpPr>
              <p:spPr>
                <a:xfrm>
                  <a:off x="2984815" y="4126877"/>
                  <a:ext cx="330828" cy="38833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Arrow Connector 169"/>
                <p:cNvCxnSpPr>
                  <a:stCxn id="163" idx="0"/>
                  <a:endCxn id="164" idx="3"/>
                </p:cNvCxnSpPr>
                <p:nvPr/>
              </p:nvCxnSpPr>
              <p:spPr>
                <a:xfrm flipV="1">
                  <a:off x="1786372" y="4846371"/>
                  <a:ext cx="264497" cy="445898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Arrow Connector 170"/>
                <p:cNvCxnSpPr>
                  <a:stCxn id="158" idx="3"/>
                  <a:endCxn id="161" idx="0"/>
                </p:cNvCxnSpPr>
                <p:nvPr/>
              </p:nvCxnSpPr>
              <p:spPr>
                <a:xfrm flipH="1">
                  <a:off x="2947554" y="4896409"/>
                  <a:ext cx="185932" cy="330844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>
                  <a:stCxn id="161" idx="4"/>
                  <a:endCxn id="162" idx="1"/>
                </p:cNvCxnSpPr>
                <p:nvPr/>
              </p:nvCxnSpPr>
              <p:spPr>
                <a:xfrm>
                  <a:off x="2947554" y="5573784"/>
                  <a:ext cx="383574" cy="93679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Curved Connector 172"/>
                <p:cNvCxnSpPr>
                  <a:stCxn id="164" idx="5"/>
                  <a:endCxn id="163" idx="6"/>
                </p:cNvCxnSpPr>
                <p:nvPr/>
              </p:nvCxnSpPr>
              <p:spPr>
                <a:xfrm rot="5400000">
                  <a:off x="1884281" y="4934633"/>
                  <a:ext cx="619164" cy="442640"/>
                </a:xfrm>
                <a:prstGeom prst="curvedConnector2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2310966" y="4095281"/>
                  <a:ext cx="285750" cy="3698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dirty="0">
                      <a:sym typeface="Symbol" pitchFamily="28" charset="2"/>
                    </a:rPr>
                    <a:t></a:t>
                  </a:r>
                  <a:endParaRPr lang="en-US" sz="1800" dirty="0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175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3102843" y="4095281"/>
                  <a:ext cx="285750" cy="3698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dirty="0">
                      <a:sym typeface="Symbol" pitchFamily="28" charset="2"/>
                    </a:rPr>
                    <a:t></a:t>
                  </a:r>
                  <a:endParaRPr lang="en-US" sz="1800" dirty="0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176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3472296" y="5489372"/>
                  <a:ext cx="312906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dirty="0">
                      <a:sym typeface="Symbol" pitchFamily="28" charset="2"/>
                    </a:rPr>
                    <a:t>a</a:t>
                  </a:r>
                  <a:endParaRPr lang="en-US" sz="1800" dirty="0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177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3206229" y="5615636"/>
                  <a:ext cx="312906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dirty="0">
                      <a:sym typeface="Symbol" pitchFamily="28" charset="2"/>
                    </a:rPr>
                    <a:t>a</a:t>
                  </a:r>
                  <a:endParaRPr lang="en-US" sz="1800" dirty="0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178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1652491" y="4818767"/>
                  <a:ext cx="312907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ym typeface="Symbol" pitchFamily="28" charset="2"/>
                    </a:rPr>
                    <a:t>a</a:t>
                  </a:r>
                  <a:endParaRPr lang="en-US" sz="1800" dirty="0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179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1997745" y="5019119"/>
                  <a:ext cx="312906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dirty="0">
                      <a:sym typeface="Symbol" pitchFamily="28" charset="2"/>
                    </a:rPr>
                    <a:t>a</a:t>
                  </a:r>
                  <a:endParaRPr lang="en-US" sz="1800" dirty="0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180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2804679" y="4808816"/>
                  <a:ext cx="312906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dirty="0">
                      <a:sym typeface="Symbol" pitchFamily="28" charset="2"/>
                    </a:rPr>
                    <a:t>a</a:t>
                  </a:r>
                  <a:endParaRPr lang="en-US" sz="1800" dirty="0">
                    <a:solidFill>
                      <a:schemeClr val="hlink"/>
                    </a:solidFill>
                  </a:endParaRPr>
                </a:p>
              </p:txBody>
            </p:sp>
          </p:grpSp>
          <p:cxnSp>
            <p:nvCxnSpPr>
              <p:cNvPr id="155" name="Straight Arrow Connector 154"/>
              <p:cNvCxnSpPr>
                <a:stCxn id="162" idx="7"/>
                <a:endCxn id="158" idx="5"/>
              </p:cNvCxnSpPr>
              <p:nvPr/>
            </p:nvCxnSpPr>
            <p:spPr>
              <a:xfrm flipH="1" flipV="1">
                <a:off x="4793200" y="3271652"/>
                <a:ext cx="96615" cy="16141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3" name="Group 182"/>
          <p:cNvGrpSpPr/>
          <p:nvPr/>
        </p:nvGrpSpPr>
        <p:grpSpPr>
          <a:xfrm>
            <a:off x="6486052" y="1902441"/>
            <a:ext cx="2252150" cy="3279159"/>
            <a:chOff x="466252" y="1931909"/>
            <a:chExt cx="2252150" cy="3279159"/>
          </a:xfrm>
        </p:grpSpPr>
        <p:sp>
          <p:nvSpPr>
            <p:cNvPr id="184" name="Oval 22"/>
            <p:cNvSpPr>
              <a:spLocks noChangeArrowheads="1"/>
            </p:cNvSpPr>
            <p:nvPr/>
          </p:nvSpPr>
          <p:spPr bwMode="auto">
            <a:xfrm>
              <a:off x="1528762" y="2182635"/>
              <a:ext cx="515218" cy="446606"/>
            </a:xfrm>
            <a:prstGeom prst="ellipse">
              <a:avLst/>
            </a:prstGeom>
            <a:solidFill>
              <a:schemeClr val="accent2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466252" y="1931909"/>
              <a:ext cx="2252150" cy="3279159"/>
              <a:chOff x="2828452" y="1902441"/>
              <a:chExt cx="2252150" cy="3279159"/>
            </a:xfrm>
          </p:grpSpPr>
          <p:grpSp>
            <p:nvGrpSpPr>
              <p:cNvPr id="186" name="Group 185"/>
              <p:cNvGrpSpPr/>
              <p:nvPr/>
            </p:nvGrpSpPr>
            <p:grpSpPr>
              <a:xfrm>
                <a:off x="2828452" y="1902441"/>
                <a:ext cx="2252150" cy="3279159"/>
                <a:chOff x="1533052" y="3527198"/>
                <a:chExt cx="2252150" cy="3279159"/>
              </a:xfrm>
            </p:grpSpPr>
            <p:grpSp>
              <p:nvGrpSpPr>
                <p:cNvPr id="188" name="Group 31"/>
                <p:cNvGrpSpPr>
                  <a:grpSpLocks/>
                </p:cNvGrpSpPr>
                <p:nvPr/>
              </p:nvGrpSpPr>
              <p:grpSpPr bwMode="auto">
                <a:xfrm>
                  <a:off x="1533052" y="3527198"/>
                  <a:ext cx="1107642" cy="366712"/>
                  <a:chOff x="1241287" y="4183165"/>
                  <a:chExt cx="1107642" cy="366713"/>
                </a:xfrm>
              </p:grpSpPr>
              <p:sp>
                <p:nvSpPr>
                  <p:cNvPr id="213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1739329" y="4490524"/>
                    <a:ext cx="60960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4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1287" y="4183165"/>
                    <a:ext cx="628650" cy="3667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 dirty="0"/>
                      <a:t>start</a:t>
                    </a:r>
                  </a:p>
                </p:txBody>
              </p:sp>
            </p:grpSp>
            <p:sp>
              <p:nvSpPr>
                <p:cNvPr id="189" name="Oval 10"/>
                <p:cNvSpPr>
                  <a:spLocks noChangeArrowheads="1"/>
                </p:cNvSpPr>
                <p:nvPr/>
              </p:nvSpPr>
              <p:spPr bwMode="auto">
                <a:xfrm>
                  <a:off x="2667000" y="3831094"/>
                  <a:ext cx="372343" cy="346531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 dirty="0"/>
                    <a:t>P</a:t>
                  </a:r>
                  <a:endParaRPr lang="en-US" sz="1800" baseline="-25000" dirty="0"/>
                </a:p>
              </p:txBody>
            </p:sp>
            <p:sp>
              <p:nvSpPr>
                <p:cNvPr id="190" name="Oval 22"/>
                <p:cNvSpPr>
                  <a:spLocks noChangeArrowheads="1"/>
                </p:cNvSpPr>
                <p:nvPr/>
              </p:nvSpPr>
              <p:spPr bwMode="auto">
                <a:xfrm>
                  <a:off x="3058034" y="4515207"/>
                  <a:ext cx="515218" cy="446606"/>
                </a:xfrm>
                <a:prstGeom prst="ellipse">
                  <a:avLst/>
                </a:prstGeom>
                <a:solidFill>
                  <a:schemeClr val="accent1">
                    <a:alpha val="12157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1" name="Oval 10"/>
                <p:cNvSpPr>
                  <a:spLocks noChangeArrowheads="1"/>
                </p:cNvSpPr>
                <p:nvPr/>
              </p:nvSpPr>
              <p:spPr bwMode="auto">
                <a:xfrm>
                  <a:off x="2034604" y="4515207"/>
                  <a:ext cx="372343" cy="346531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 dirty="0"/>
                    <a:t>Q</a:t>
                  </a:r>
                  <a:endParaRPr lang="en-US" sz="1800" baseline="-25000" dirty="0"/>
                </a:p>
              </p:txBody>
            </p:sp>
            <p:sp>
              <p:nvSpPr>
                <p:cNvPr id="192" name="Oval 10"/>
                <p:cNvSpPr>
                  <a:spLocks noChangeArrowheads="1"/>
                </p:cNvSpPr>
                <p:nvPr/>
              </p:nvSpPr>
              <p:spPr bwMode="auto">
                <a:xfrm>
                  <a:off x="3131703" y="4579035"/>
                  <a:ext cx="372343" cy="346531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 dirty="0"/>
                    <a:t>R</a:t>
                  </a:r>
                  <a:endParaRPr lang="en-US" sz="1800" baseline="-25000" dirty="0"/>
                </a:p>
              </p:txBody>
            </p:sp>
            <p:sp>
              <p:nvSpPr>
                <p:cNvPr id="193" name="Oval 10"/>
                <p:cNvSpPr>
                  <a:spLocks noChangeArrowheads="1"/>
                </p:cNvSpPr>
                <p:nvPr/>
              </p:nvSpPr>
              <p:spPr bwMode="auto">
                <a:xfrm>
                  <a:off x="2761382" y="5227253"/>
                  <a:ext cx="372343" cy="346531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 baseline="-25000" dirty="0"/>
                </a:p>
              </p:txBody>
            </p:sp>
            <p:sp>
              <p:nvSpPr>
                <p:cNvPr id="194" name="Oval 10"/>
                <p:cNvSpPr>
                  <a:spLocks noChangeArrowheads="1"/>
                </p:cNvSpPr>
                <p:nvPr/>
              </p:nvSpPr>
              <p:spPr bwMode="auto">
                <a:xfrm>
                  <a:off x="3276600" y="6459826"/>
                  <a:ext cx="372343" cy="346531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 baseline="-25000" dirty="0"/>
                </a:p>
              </p:txBody>
            </p:sp>
            <p:sp>
              <p:nvSpPr>
                <p:cNvPr id="195" name="Oval 10"/>
                <p:cNvSpPr>
                  <a:spLocks noChangeArrowheads="1"/>
                </p:cNvSpPr>
                <p:nvPr/>
              </p:nvSpPr>
              <p:spPr bwMode="auto">
                <a:xfrm>
                  <a:off x="1600200" y="5292269"/>
                  <a:ext cx="372343" cy="346531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 baseline="-25000" dirty="0"/>
                </a:p>
              </p:txBody>
            </p:sp>
            <p:sp>
              <p:nvSpPr>
                <p:cNvPr id="196" name="Oval 195"/>
                <p:cNvSpPr>
                  <a:spLocks noChangeArrowheads="1"/>
                </p:cNvSpPr>
                <p:nvPr/>
              </p:nvSpPr>
              <p:spPr bwMode="auto">
                <a:xfrm>
                  <a:off x="1975417" y="4465169"/>
                  <a:ext cx="515218" cy="446606"/>
                </a:xfrm>
                <a:prstGeom prst="ellipse">
                  <a:avLst/>
                </a:prstGeom>
                <a:solidFill>
                  <a:schemeClr val="accent1">
                    <a:alpha val="12157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7" name="Rectangle 196"/>
                    <p:cNvSpPr/>
                    <p:nvPr/>
                  </p:nvSpPr>
                  <p:spPr>
                    <a:xfrm>
                      <a:off x="2750003" y="5181600"/>
                      <a:ext cx="232756" cy="36298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aseline="-25000" dirty="0"/>
                    </a:p>
                  </p:txBody>
                </p:sp>
              </mc:Choice>
              <mc:Fallback xmlns="">
                <p:sp>
                  <p:nvSpPr>
                    <p:cNvPr id="197" name="Rectangle 19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50003" y="5181600"/>
                      <a:ext cx="232756" cy="362984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r="-6315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ar-E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3272545" y="6436680"/>
                      <a:ext cx="232756" cy="36298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aseline="-25000" dirty="0"/>
                    </a:p>
                  </p:txBody>
                </p:sp>
              </mc:Choice>
              <mc:Fallback xmlns="">
                <p:sp>
                  <p:nvSpPr>
                    <p:cNvPr id="198" name="Rectangle 19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2545" y="6436680"/>
                      <a:ext cx="232756" cy="362984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r="-641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ar-E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9" name="Rectangle 198"/>
                    <p:cNvSpPr/>
                    <p:nvPr/>
                  </p:nvSpPr>
                  <p:spPr>
                    <a:xfrm>
                      <a:off x="1600200" y="5228191"/>
                      <a:ext cx="232756" cy="36298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aseline="-25000" dirty="0"/>
                    </a:p>
                  </p:txBody>
                </p:sp>
              </mc:Choice>
              <mc:Fallback xmlns="">
                <p:sp>
                  <p:nvSpPr>
                    <p:cNvPr id="199" name="Rectangle 19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00200" y="5228191"/>
                      <a:ext cx="232756" cy="362984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5263" r="-71053" b="-11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ar-E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00" name="Straight Arrow Connector 199"/>
                <p:cNvCxnSpPr>
                  <a:stCxn id="189" idx="3"/>
                  <a:endCxn id="196" idx="7"/>
                </p:cNvCxnSpPr>
                <p:nvPr/>
              </p:nvCxnSpPr>
              <p:spPr>
                <a:xfrm flipH="1">
                  <a:off x="2415183" y="4126877"/>
                  <a:ext cx="306345" cy="403696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Arrow Connector 200"/>
                <p:cNvCxnSpPr>
                  <a:stCxn id="189" idx="5"/>
                  <a:endCxn id="190" idx="0"/>
                </p:cNvCxnSpPr>
                <p:nvPr/>
              </p:nvCxnSpPr>
              <p:spPr>
                <a:xfrm>
                  <a:off x="2984815" y="4126877"/>
                  <a:ext cx="330828" cy="38833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Arrow Connector 201"/>
                <p:cNvCxnSpPr>
                  <a:stCxn id="195" idx="0"/>
                  <a:endCxn id="196" idx="3"/>
                </p:cNvCxnSpPr>
                <p:nvPr/>
              </p:nvCxnSpPr>
              <p:spPr>
                <a:xfrm flipV="1">
                  <a:off x="1786372" y="4846371"/>
                  <a:ext cx="264497" cy="445898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Arrow Connector 202"/>
                <p:cNvCxnSpPr>
                  <a:stCxn id="190" idx="3"/>
                  <a:endCxn id="193" idx="0"/>
                </p:cNvCxnSpPr>
                <p:nvPr/>
              </p:nvCxnSpPr>
              <p:spPr>
                <a:xfrm flipH="1">
                  <a:off x="2947554" y="4896409"/>
                  <a:ext cx="185932" cy="330844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Arrow Connector 203"/>
                <p:cNvCxnSpPr>
                  <a:stCxn id="193" idx="4"/>
                  <a:endCxn id="194" idx="1"/>
                </p:cNvCxnSpPr>
                <p:nvPr/>
              </p:nvCxnSpPr>
              <p:spPr>
                <a:xfrm>
                  <a:off x="2947554" y="5573784"/>
                  <a:ext cx="383574" cy="93679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Curved Connector 204"/>
                <p:cNvCxnSpPr>
                  <a:stCxn id="196" idx="5"/>
                  <a:endCxn id="195" idx="6"/>
                </p:cNvCxnSpPr>
                <p:nvPr/>
              </p:nvCxnSpPr>
              <p:spPr>
                <a:xfrm rot="5400000">
                  <a:off x="1884281" y="4934633"/>
                  <a:ext cx="619164" cy="442640"/>
                </a:xfrm>
                <a:prstGeom prst="curvedConnector2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6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2310966" y="4095281"/>
                  <a:ext cx="285750" cy="3698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dirty="0">
                      <a:sym typeface="Symbol" pitchFamily="28" charset="2"/>
                    </a:rPr>
                    <a:t></a:t>
                  </a:r>
                  <a:endParaRPr lang="en-US" sz="1800" dirty="0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207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3102843" y="4095281"/>
                  <a:ext cx="285750" cy="3698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dirty="0">
                      <a:sym typeface="Symbol" pitchFamily="28" charset="2"/>
                    </a:rPr>
                    <a:t></a:t>
                  </a:r>
                  <a:endParaRPr lang="en-US" sz="1800" dirty="0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208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3472296" y="5489372"/>
                  <a:ext cx="312906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dirty="0">
                      <a:sym typeface="Symbol" pitchFamily="28" charset="2"/>
                    </a:rPr>
                    <a:t>a</a:t>
                  </a:r>
                  <a:endParaRPr lang="en-US" sz="1800" dirty="0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209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3206229" y="5615636"/>
                  <a:ext cx="312906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dirty="0">
                      <a:sym typeface="Symbol" pitchFamily="28" charset="2"/>
                    </a:rPr>
                    <a:t>a</a:t>
                  </a:r>
                  <a:endParaRPr lang="en-US" sz="1800" dirty="0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210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1652491" y="4818767"/>
                  <a:ext cx="312907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ym typeface="Symbol" pitchFamily="28" charset="2"/>
                    </a:rPr>
                    <a:t>a</a:t>
                  </a:r>
                  <a:endParaRPr lang="en-US" sz="1800" dirty="0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211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1997745" y="5019119"/>
                  <a:ext cx="312906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dirty="0">
                      <a:sym typeface="Symbol" pitchFamily="28" charset="2"/>
                    </a:rPr>
                    <a:t>a</a:t>
                  </a:r>
                  <a:endParaRPr lang="en-US" sz="1800" dirty="0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212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2804679" y="4808816"/>
                  <a:ext cx="312906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dirty="0">
                      <a:sym typeface="Symbol" pitchFamily="28" charset="2"/>
                    </a:rPr>
                    <a:t>a</a:t>
                  </a:r>
                  <a:endParaRPr lang="en-US" sz="1800" dirty="0">
                    <a:solidFill>
                      <a:schemeClr val="hlink"/>
                    </a:solidFill>
                  </a:endParaRPr>
                </a:p>
              </p:txBody>
            </p:sp>
          </p:grpSp>
          <p:cxnSp>
            <p:nvCxnSpPr>
              <p:cNvPr id="187" name="Straight Arrow Connector 186"/>
              <p:cNvCxnSpPr>
                <a:stCxn id="194" idx="7"/>
                <a:endCxn id="190" idx="5"/>
              </p:cNvCxnSpPr>
              <p:nvPr/>
            </p:nvCxnSpPr>
            <p:spPr>
              <a:xfrm flipH="1" flipV="1">
                <a:off x="4793200" y="3271652"/>
                <a:ext cx="96615" cy="16141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Straight Arrow Connector 12"/>
          <p:cNvCxnSpPr>
            <a:stCxn id="184" idx="4"/>
            <a:endCxn id="193" idx="1"/>
          </p:cNvCxnSpPr>
          <p:nvPr/>
        </p:nvCxnSpPr>
        <p:spPr>
          <a:xfrm flipH="1">
            <a:off x="7768910" y="2599773"/>
            <a:ext cx="37261" cy="105347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 Box 93"/>
          <p:cNvSpPr txBox="1">
            <a:spLocks noChangeArrowheads="1"/>
          </p:cNvSpPr>
          <p:nvPr/>
        </p:nvSpPr>
        <p:spPr bwMode="auto">
          <a:xfrm>
            <a:off x="7529659" y="2671590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sym typeface="Symbol" pitchFamily="28" charset="2"/>
              </a:rPr>
              <a:t>a</a:t>
            </a:r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5" name="Curved Connector 14"/>
          <p:cNvCxnSpPr>
            <a:stCxn id="184" idx="2"/>
          </p:cNvCxnSpPr>
          <p:nvPr/>
        </p:nvCxnSpPr>
        <p:spPr>
          <a:xfrm rot="10800000" flipV="1">
            <a:off x="6638762" y="2376469"/>
            <a:ext cx="909801" cy="139929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6" name="Text Box 93"/>
          <p:cNvSpPr txBox="1">
            <a:spLocks noChangeArrowheads="1"/>
          </p:cNvSpPr>
          <p:nvPr/>
        </p:nvSpPr>
        <p:spPr bwMode="auto">
          <a:xfrm>
            <a:off x="6827641" y="2359752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sym typeface="Symbol" pitchFamily="28" charset="2"/>
              </a:rPr>
              <a:t>a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2155826" y="1446931"/>
            <a:ext cx="3545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77" name="Text Box 7"/>
          <p:cNvSpPr txBox="1">
            <a:spLocks noChangeArrowheads="1"/>
          </p:cNvSpPr>
          <p:nvPr/>
        </p:nvSpPr>
        <p:spPr bwMode="auto">
          <a:xfrm>
            <a:off x="7088520" y="1445300"/>
            <a:ext cx="4283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N’</a:t>
            </a:r>
          </a:p>
        </p:txBody>
      </p:sp>
    </p:spTree>
    <p:extLst>
      <p:ext uri="{BB962C8B-B14F-4D97-AF65-F5344CB8AC3E}">
        <p14:creationId xmlns:p14="http://schemas.microsoft.com/office/powerpoint/2010/main" val="224337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/>
      <p:bldP spid="216" grpId="0"/>
      <p:bldP spid="7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C1FFA1-3FB0-4619-BDB1-56551E69BDF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 eaLnBrk="1" hangingPunct="1"/>
            <a:r>
              <a:rPr lang="en-US" sz="4000" dirty="0"/>
              <a:t>Eliminating </a:t>
            </a:r>
            <a:r>
              <a:rPr lang="en-US" dirty="0">
                <a:sym typeface="Symbol" pitchFamily="28" charset="2"/>
              </a:rPr>
              <a:t></a:t>
            </a:r>
            <a:r>
              <a:rPr lang="en-US" sz="4000" dirty="0"/>
              <a:t>-transitions example</a:t>
            </a:r>
            <a:r>
              <a:rPr lang="en-US" sz="3200" dirty="0"/>
              <a:t> 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71189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ar-EG" sz="2400" dirty="0"/>
          </a:p>
          <a:p>
            <a:pPr algn="l" rtl="0"/>
            <a:endParaRPr lang="en-US" sz="2600" dirty="0">
              <a:latin typeface="Lucida Grande" pitchFamily="28" charset="0"/>
              <a:cs typeface="Tahoma" pitchFamily="28" charset="0"/>
            </a:endParaRPr>
          </a:p>
          <a:p>
            <a:pPr algn="l" rtl="0"/>
            <a:endParaRPr lang="en-US" sz="2600" dirty="0">
              <a:latin typeface="Lucida Grande" pitchFamily="28" charset="0"/>
              <a:cs typeface="Tahoma" pitchFamily="2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01218" y="3337055"/>
            <a:ext cx="3247132" cy="338554"/>
            <a:chOff x="2801218" y="3337055"/>
            <a:chExt cx="3247132" cy="338554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2801218" y="3648969"/>
              <a:ext cx="3247132" cy="2455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968330" y="3337055"/>
              <a:ext cx="259427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600" dirty="0"/>
                <a:t>Delete all arcs labeled </a:t>
              </a:r>
              <a:r>
                <a:rPr lang="el-GR" sz="1600" dirty="0"/>
                <a:t>ε. </a:t>
              </a:r>
              <a:endParaRPr lang="ar-EG" sz="16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81000" y="1902441"/>
            <a:ext cx="2252150" cy="3279159"/>
            <a:chOff x="6486052" y="1902441"/>
            <a:chExt cx="2252150" cy="3279159"/>
          </a:xfrm>
        </p:grpSpPr>
        <p:grpSp>
          <p:nvGrpSpPr>
            <p:cNvPr id="183" name="Group 182"/>
            <p:cNvGrpSpPr/>
            <p:nvPr/>
          </p:nvGrpSpPr>
          <p:grpSpPr>
            <a:xfrm>
              <a:off x="6486052" y="1902441"/>
              <a:ext cx="2252150" cy="3279159"/>
              <a:chOff x="466252" y="1931909"/>
              <a:chExt cx="2252150" cy="3279159"/>
            </a:xfrm>
          </p:grpSpPr>
          <p:sp>
            <p:nvSpPr>
              <p:cNvPr id="184" name="Oval 22"/>
              <p:cNvSpPr>
                <a:spLocks noChangeArrowheads="1"/>
              </p:cNvSpPr>
              <p:nvPr/>
            </p:nvSpPr>
            <p:spPr bwMode="auto">
              <a:xfrm>
                <a:off x="1528762" y="2182635"/>
                <a:ext cx="515218" cy="446606"/>
              </a:xfrm>
              <a:prstGeom prst="ellipse">
                <a:avLst/>
              </a:prstGeom>
              <a:solidFill>
                <a:schemeClr val="accent2">
                  <a:alpha val="12157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5" name="Group 184"/>
              <p:cNvGrpSpPr/>
              <p:nvPr/>
            </p:nvGrpSpPr>
            <p:grpSpPr>
              <a:xfrm>
                <a:off x="466252" y="1931909"/>
                <a:ext cx="2252150" cy="3279159"/>
                <a:chOff x="2828452" y="1902441"/>
                <a:chExt cx="2252150" cy="3279159"/>
              </a:xfrm>
            </p:grpSpPr>
            <p:grpSp>
              <p:nvGrpSpPr>
                <p:cNvPr id="186" name="Group 185"/>
                <p:cNvGrpSpPr/>
                <p:nvPr/>
              </p:nvGrpSpPr>
              <p:grpSpPr>
                <a:xfrm>
                  <a:off x="2828452" y="1902441"/>
                  <a:ext cx="2252150" cy="3279159"/>
                  <a:chOff x="1533052" y="3527198"/>
                  <a:chExt cx="2252150" cy="3279159"/>
                </a:xfrm>
              </p:grpSpPr>
              <p:grpSp>
                <p:nvGrpSpPr>
                  <p:cNvPr id="188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1533052" y="3527198"/>
                    <a:ext cx="1107642" cy="366712"/>
                    <a:chOff x="1241287" y="4183165"/>
                    <a:chExt cx="1107642" cy="366713"/>
                  </a:xfrm>
                </p:grpSpPr>
                <p:sp>
                  <p:nvSpPr>
                    <p:cNvPr id="213" name="Line 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39329" y="4490524"/>
                      <a:ext cx="60960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4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41287" y="4183165"/>
                      <a:ext cx="628650" cy="36671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800" dirty="0"/>
                        <a:t>start</a:t>
                      </a:r>
                    </a:p>
                  </p:txBody>
                </p:sp>
              </p:grpSp>
              <p:sp>
                <p:nvSpPr>
                  <p:cNvPr id="189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2667000" y="3831094"/>
                    <a:ext cx="372343" cy="34653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800" dirty="0"/>
                      <a:t>P</a:t>
                    </a:r>
                    <a:endParaRPr lang="en-US" sz="1800" baseline="-25000" dirty="0"/>
                  </a:p>
                </p:txBody>
              </p:sp>
              <p:sp>
                <p:nvSpPr>
                  <p:cNvPr id="190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3058034" y="4515207"/>
                    <a:ext cx="515218" cy="446606"/>
                  </a:xfrm>
                  <a:prstGeom prst="ellipse">
                    <a:avLst/>
                  </a:prstGeom>
                  <a:solidFill>
                    <a:schemeClr val="accent1">
                      <a:alpha val="12157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1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2034604" y="4515207"/>
                    <a:ext cx="372343" cy="34653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800" dirty="0"/>
                      <a:t>Q</a:t>
                    </a:r>
                    <a:endParaRPr lang="en-US" sz="1800" baseline="-25000" dirty="0"/>
                  </a:p>
                </p:txBody>
              </p:sp>
              <p:sp>
                <p:nvSpPr>
                  <p:cNvPr id="192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3131703" y="4579035"/>
                    <a:ext cx="372343" cy="34653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800" dirty="0"/>
                      <a:t>R</a:t>
                    </a:r>
                    <a:endParaRPr lang="en-US" sz="1800" baseline="-25000" dirty="0"/>
                  </a:p>
                </p:txBody>
              </p:sp>
              <p:sp>
                <p:nvSpPr>
                  <p:cNvPr id="193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2761382" y="5227253"/>
                    <a:ext cx="372343" cy="34653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sz="1800" baseline="-25000" dirty="0"/>
                  </a:p>
                </p:txBody>
              </p:sp>
              <p:sp>
                <p:nvSpPr>
                  <p:cNvPr id="194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3276600" y="6459826"/>
                    <a:ext cx="372343" cy="34653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sz="1800" baseline="-25000" dirty="0"/>
                  </a:p>
                </p:txBody>
              </p:sp>
              <p:sp>
                <p:nvSpPr>
                  <p:cNvPr id="195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600200" y="5292269"/>
                    <a:ext cx="372343" cy="34653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sz="1800" baseline="-25000" dirty="0"/>
                  </a:p>
                </p:txBody>
              </p:sp>
              <p:sp>
                <p:nvSpPr>
                  <p:cNvPr id="196" name="Oval 195"/>
                  <p:cNvSpPr>
                    <a:spLocks noChangeArrowheads="1"/>
                  </p:cNvSpPr>
                  <p:nvPr/>
                </p:nvSpPr>
                <p:spPr bwMode="auto">
                  <a:xfrm>
                    <a:off x="1975417" y="4465169"/>
                    <a:ext cx="515218" cy="446606"/>
                  </a:xfrm>
                  <a:prstGeom prst="ellipse">
                    <a:avLst/>
                  </a:prstGeom>
                  <a:solidFill>
                    <a:schemeClr val="accent1">
                      <a:alpha val="12157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7" name="Rectangle 196"/>
                      <p:cNvSpPr/>
                      <p:nvPr/>
                    </p:nvSpPr>
                    <p:spPr>
                      <a:xfrm>
                        <a:off x="2750003" y="5181600"/>
                        <a:ext cx="232756" cy="362984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baseline="-25000" dirty="0"/>
                      </a:p>
                    </p:txBody>
                  </p:sp>
                </mc:Choice>
                <mc:Fallback xmlns="">
                  <p:sp>
                    <p:nvSpPr>
                      <p:cNvPr id="197" name="Rectangle 19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50003" y="5181600"/>
                        <a:ext cx="232756" cy="362984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r="-657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ar-E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8" name="Rectangle 197"/>
                      <p:cNvSpPr/>
                      <p:nvPr/>
                    </p:nvSpPr>
                    <p:spPr>
                      <a:xfrm>
                        <a:off x="3272545" y="6436680"/>
                        <a:ext cx="232756" cy="362984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baseline="-25000" dirty="0"/>
                      </a:p>
                    </p:txBody>
                  </p:sp>
                </mc:Choice>
                <mc:Fallback xmlns="">
                  <p:sp>
                    <p:nvSpPr>
                      <p:cNvPr id="198" name="Rectangle 19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72545" y="6436680"/>
                        <a:ext cx="232756" cy="362984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r="-6842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ar-E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9" name="Rectangle 198"/>
                      <p:cNvSpPr/>
                      <p:nvPr/>
                    </p:nvSpPr>
                    <p:spPr>
                      <a:xfrm>
                        <a:off x="1600200" y="5228191"/>
                        <a:ext cx="232756" cy="362984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baseline="-25000" dirty="0"/>
                      </a:p>
                    </p:txBody>
                  </p:sp>
                </mc:Choice>
                <mc:Fallback xmlns="">
                  <p:sp>
                    <p:nvSpPr>
                      <p:cNvPr id="199" name="Rectangle 19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00200" y="5228191"/>
                        <a:ext cx="232756" cy="362984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5263" r="-68421" b="-11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ar-E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00" name="Straight Arrow Connector 199"/>
                  <p:cNvCxnSpPr>
                    <a:stCxn id="189" idx="3"/>
                    <a:endCxn id="196" idx="7"/>
                  </p:cNvCxnSpPr>
                  <p:nvPr/>
                </p:nvCxnSpPr>
                <p:spPr>
                  <a:xfrm flipH="1">
                    <a:off x="2415183" y="4126877"/>
                    <a:ext cx="306345" cy="403696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Arrow Connector 200"/>
                  <p:cNvCxnSpPr>
                    <a:stCxn id="189" idx="5"/>
                    <a:endCxn id="190" idx="0"/>
                  </p:cNvCxnSpPr>
                  <p:nvPr/>
                </p:nvCxnSpPr>
                <p:spPr>
                  <a:xfrm>
                    <a:off x="2984815" y="4126877"/>
                    <a:ext cx="330828" cy="38833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Arrow Connector 201"/>
                  <p:cNvCxnSpPr>
                    <a:stCxn id="195" idx="0"/>
                    <a:endCxn id="196" idx="3"/>
                  </p:cNvCxnSpPr>
                  <p:nvPr/>
                </p:nvCxnSpPr>
                <p:spPr>
                  <a:xfrm flipV="1">
                    <a:off x="1786372" y="4846371"/>
                    <a:ext cx="264497" cy="445898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Arrow Connector 202"/>
                  <p:cNvCxnSpPr>
                    <a:stCxn id="190" idx="3"/>
                    <a:endCxn id="193" idx="0"/>
                  </p:cNvCxnSpPr>
                  <p:nvPr/>
                </p:nvCxnSpPr>
                <p:spPr>
                  <a:xfrm flipH="1">
                    <a:off x="2947554" y="4896409"/>
                    <a:ext cx="185932" cy="330844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Arrow Connector 203"/>
                  <p:cNvCxnSpPr>
                    <a:stCxn id="193" idx="4"/>
                    <a:endCxn id="194" idx="1"/>
                  </p:cNvCxnSpPr>
                  <p:nvPr/>
                </p:nvCxnSpPr>
                <p:spPr>
                  <a:xfrm>
                    <a:off x="2947554" y="5573784"/>
                    <a:ext cx="383574" cy="93679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Curved Connector 204"/>
                  <p:cNvCxnSpPr>
                    <a:stCxn id="196" idx="5"/>
                    <a:endCxn id="195" idx="6"/>
                  </p:cNvCxnSpPr>
                  <p:nvPr/>
                </p:nvCxnSpPr>
                <p:spPr>
                  <a:xfrm rot="5400000">
                    <a:off x="1884281" y="4934633"/>
                    <a:ext cx="619164" cy="442640"/>
                  </a:xfrm>
                  <a:prstGeom prst="curvedConnector2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6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0966" y="4095281"/>
                    <a:ext cx="285750" cy="3698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 dirty="0">
                        <a:sym typeface="Symbol" pitchFamily="28" charset="2"/>
                      </a:rPr>
                      <a:t></a:t>
                    </a:r>
                    <a:endParaRPr lang="en-US" sz="1800" dirty="0">
                      <a:solidFill>
                        <a:schemeClr val="hlink"/>
                      </a:solidFill>
                    </a:endParaRPr>
                  </a:p>
                </p:txBody>
              </p:sp>
              <p:sp>
                <p:nvSpPr>
                  <p:cNvPr id="207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02843" y="4095281"/>
                    <a:ext cx="285750" cy="3698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 dirty="0">
                        <a:sym typeface="Symbol" pitchFamily="28" charset="2"/>
                      </a:rPr>
                      <a:t></a:t>
                    </a:r>
                    <a:endParaRPr lang="en-US" sz="1800" dirty="0">
                      <a:solidFill>
                        <a:schemeClr val="hlink"/>
                      </a:solidFill>
                    </a:endParaRPr>
                  </a:p>
                </p:txBody>
              </p:sp>
              <p:sp>
                <p:nvSpPr>
                  <p:cNvPr id="208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72296" y="5489372"/>
                    <a:ext cx="312906" cy="3693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 dirty="0">
                        <a:sym typeface="Symbol" pitchFamily="28" charset="2"/>
                      </a:rPr>
                      <a:t>a</a:t>
                    </a:r>
                    <a:endParaRPr lang="en-US" sz="1800" dirty="0">
                      <a:solidFill>
                        <a:schemeClr val="hlink"/>
                      </a:solidFill>
                    </a:endParaRPr>
                  </a:p>
                </p:txBody>
              </p:sp>
              <p:sp>
                <p:nvSpPr>
                  <p:cNvPr id="209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06229" y="5615636"/>
                    <a:ext cx="312906" cy="3693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 dirty="0">
                        <a:sym typeface="Symbol" pitchFamily="28" charset="2"/>
                      </a:rPr>
                      <a:t>a</a:t>
                    </a:r>
                    <a:endParaRPr lang="en-US" sz="1800" dirty="0">
                      <a:solidFill>
                        <a:schemeClr val="hlink"/>
                      </a:solidFill>
                    </a:endParaRPr>
                  </a:p>
                </p:txBody>
              </p:sp>
              <p:sp>
                <p:nvSpPr>
                  <p:cNvPr id="210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2491" y="4818767"/>
                    <a:ext cx="312907" cy="3693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>
                        <a:sym typeface="Symbol" pitchFamily="28" charset="2"/>
                      </a:rPr>
                      <a:t>a</a:t>
                    </a:r>
                    <a:endParaRPr lang="en-US" sz="1800" dirty="0">
                      <a:solidFill>
                        <a:schemeClr val="hlink"/>
                      </a:solidFill>
                    </a:endParaRPr>
                  </a:p>
                </p:txBody>
              </p:sp>
              <p:sp>
                <p:nvSpPr>
                  <p:cNvPr id="211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97745" y="5019119"/>
                    <a:ext cx="312906" cy="3693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 dirty="0">
                        <a:sym typeface="Symbol" pitchFamily="28" charset="2"/>
                      </a:rPr>
                      <a:t>a</a:t>
                    </a:r>
                    <a:endParaRPr lang="en-US" sz="1800" dirty="0">
                      <a:solidFill>
                        <a:schemeClr val="hlink"/>
                      </a:solidFill>
                    </a:endParaRPr>
                  </a:p>
                </p:txBody>
              </p:sp>
              <p:sp>
                <p:nvSpPr>
                  <p:cNvPr id="212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04679" y="4808816"/>
                    <a:ext cx="312906" cy="3693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 dirty="0">
                        <a:sym typeface="Symbol" pitchFamily="28" charset="2"/>
                      </a:rPr>
                      <a:t>a</a:t>
                    </a:r>
                    <a:endParaRPr lang="en-US" sz="1800" dirty="0">
                      <a:solidFill>
                        <a:schemeClr val="hlink"/>
                      </a:solidFill>
                    </a:endParaRPr>
                  </a:p>
                </p:txBody>
              </p:sp>
            </p:grpSp>
            <p:cxnSp>
              <p:nvCxnSpPr>
                <p:cNvPr id="187" name="Straight Arrow Connector 186"/>
                <p:cNvCxnSpPr>
                  <a:stCxn id="194" idx="7"/>
                  <a:endCxn id="190" idx="5"/>
                </p:cNvCxnSpPr>
                <p:nvPr/>
              </p:nvCxnSpPr>
              <p:spPr>
                <a:xfrm flipH="1" flipV="1">
                  <a:off x="4793200" y="3271652"/>
                  <a:ext cx="96615" cy="161416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Straight Arrow Connector 12"/>
            <p:cNvCxnSpPr>
              <a:stCxn id="184" idx="4"/>
              <a:endCxn id="193" idx="1"/>
            </p:cNvCxnSpPr>
            <p:nvPr/>
          </p:nvCxnSpPr>
          <p:spPr>
            <a:xfrm flipH="1">
              <a:off x="7768910" y="2599773"/>
              <a:ext cx="37261" cy="105347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 Box 93"/>
            <p:cNvSpPr txBox="1">
              <a:spLocks noChangeArrowheads="1"/>
            </p:cNvSpPr>
            <p:nvPr/>
          </p:nvSpPr>
          <p:spPr bwMode="auto">
            <a:xfrm>
              <a:off x="7529659" y="267159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sym typeface="Symbol" pitchFamily="28" charset="2"/>
                </a:rPr>
                <a:t>a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Curved Connector 14"/>
            <p:cNvCxnSpPr>
              <a:stCxn id="184" idx="2"/>
            </p:cNvCxnSpPr>
            <p:nvPr/>
          </p:nvCxnSpPr>
          <p:spPr>
            <a:xfrm rot="10800000" flipV="1">
              <a:off x="6638762" y="2376469"/>
              <a:ext cx="909801" cy="1399291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6" name="Text Box 93"/>
            <p:cNvSpPr txBox="1">
              <a:spLocks noChangeArrowheads="1"/>
            </p:cNvSpPr>
            <p:nvPr/>
          </p:nvSpPr>
          <p:spPr bwMode="auto">
            <a:xfrm>
              <a:off x="6827641" y="2359752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sym typeface="Symbol" pitchFamily="28" charset="2"/>
                </a:rPr>
                <a:t>a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282250" y="1905000"/>
            <a:ext cx="2252150" cy="3279159"/>
            <a:chOff x="6486052" y="1902441"/>
            <a:chExt cx="2252150" cy="3279159"/>
          </a:xfrm>
        </p:grpSpPr>
        <p:grpSp>
          <p:nvGrpSpPr>
            <p:cNvPr id="79" name="Group 78"/>
            <p:cNvGrpSpPr/>
            <p:nvPr/>
          </p:nvGrpSpPr>
          <p:grpSpPr>
            <a:xfrm>
              <a:off x="6486052" y="1902441"/>
              <a:ext cx="2252150" cy="3279159"/>
              <a:chOff x="466252" y="1931909"/>
              <a:chExt cx="2252150" cy="3279159"/>
            </a:xfrm>
          </p:grpSpPr>
          <p:sp>
            <p:nvSpPr>
              <p:cNvPr id="84" name="Oval 22"/>
              <p:cNvSpPr>
                <a:spLocks noChangeArrowheads="1"/>
              </p:cNvSpPr>
              <p:nvPr/>
            </p:nvSpPr>
            <p:spPr bwMode="auto">
              <a:xfrm>
                <a:off x="1528762" y="2182635"/>
                <a:ext cx="515218" cy="446606"/>
              </a:xfrm>
              <a:prstGeom prst="ellipse">
                <a:avLst/>
              </a:prstGeom>
              <a:solidFill>
                <a:schemeClr val="accent2">
                  <a:alpha val="12157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466252" y="1931909"/>
                <a:ext cx="2252150" cy="3279159"/>
                <a:chOff x="2828452" y="1902441"/>
                <a:chExt cx="2252150" cy="3279159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2828452" y="1902441"/>
                  <a:ext cx="2252150" cy="3279159"/>
                  <a:chOff x="1533052" y="3527198"/>
                  <a:chExt cx="2252150" cy="3279159"/>
                </a:xfrm>
              </p:grpSpPr>
              <p:grpSp>
                <p:nvGrpSpPr>
                  <p:cNvPr id="88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1533052" y="3527198"/>
                    <a:ext cx="1107642" cy="366712"/>
                    <a:chOff x="1241287" y="4183165"/>
                    <a:chExt cx="1107642" cy="366713"/>
                  </a:xfrm>
                </p:grpSpPr>
                <p:sp>
                  <p:nvSpPr>
                    <p:cNvPr id="113" name="Line 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39329" y="4490524"/>
                      <a:ext cx="60960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41287" y="4183165"/>
                      <a:ext cx="628650" cy="36671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800" dirty="0"/>
                        <a:t>start</a:t>
                      </a:r>
                    </a:p>
                  </p:txBody>
                </p:sp>
              </p:grpSp>
              <p:sp>
                <p:nvSpPr>
                  <p:cNvPr id="89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2667000" y="3831094"/>
                    <a:ext cx="372343" cy="34653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800" dirty="0"/>
                      <a:t>P</a:t>
                    </a:r>
                    <a:endParaRPr lang="en-US" sz="1800" baseline="-25000" dirty="0"/>
                  </a:p>
                </p:txBody>
              </p:sp>
              <p:sp>
                <p:nvSpPr>
                  <p:cNvPr id="90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3058034" y="4515207"/>
                    <a:ext cx="515218" cy="446606"/>
                  </a:xfrm>
                  <a:prstGeom prst="ellipse">
                    <a:avLst/>
                  </a:prstGeom>
                  <a:solidFill>
                    <a:schemeClr val="accent1">
                      <a:alpha val="12157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1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2034604" y="4515207"/>
                    <a:ext cx="372343" cy="34653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800" dirty="0"/>
                      <a:t>Q</a:t>
                    </a:r>
                    <a:endParaRPr lang="en-US" sz="1800" baseline="-25000" dirty="0"/>
                  </a:p>
                </p:txBody>
              </p:sp>
              <p:sp>
                <p:nvSpPr>
                  <p:cNvPr id="92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3131703" y="4579035"/>
                    <a:ext cx="372343" cy="34653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800" dirty="0"/>
                      <a:t>R</a:t>
                    </a:r>
                    <a:endParaRPr lang="en-US" sz="1800" baseline="-25000" dirty="0"/>
                  </a:p>
                </p:txBody>
              </p:sp>
              <p:sp>
                <p:nvSpPr>
                  <p:cNvPr id="93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2761382" y="5227253"/>
                    <a:ext cx="372343" cy="34653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sz="1800" baseline="-25000" dirty="0"/>
                  </a:p>
                </p:txBody>
              </p:sp>
              <p:sp>
                <p:nvSpPr>
                  <p:cNvPr id="94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3276600" y="6459826"/>
                    <a:ext cx="372343" cy="34653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sz="1800" baseline="-25000" dirty="0"/>
                  </a:p>
                </p:txBody>
              </p:sp>
              <p:sp>
                <p:nvSpPr>
                  <p:cNvPr id="95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600200" y="5292269"/>
                    <a:ext cx="372343" cy="34653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sz="1800" baseline="-25000" dirty="0"/>
                  </a:p>
                </p:txBody>
              </p:sp>
              <p:sp>
                <p:nvSpPr>
                  <p:cNvPr id="96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1975417" y="4465169"/>
                    <a:ext cx="515218" cy="446606"/>
                  </a:xfrm>
                  <a:prstGeom prst="ellipse">
                    <a:avLst/>
                  </a:prstGeom>
                  <a:solidFill>
                    <a:schemeClr val="accent1">
                      <a:alpha val="12157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7" name="Rectangle 96"/>
                      <p:cNvSpPr/>
                      <p:nvPr/>
                    </p:nvSpPr>
                    <p:spPr>
                      <a:xfrm>
                        <a:off x="2750003" y="5181600"/>
                        <a:ext cx="232756" cy="362984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baseline="-25000" dirty="0"/>
                      </a:p>
                    </p:txBody>
                  </p:sp>
                </mc:Choice>
                <mc:Fallback xmlns="">
                  <p:sp>
                    <p:nvSpPr>
                      <p:cNvPr id="97" name="Rectangle 9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50003" y="5181600"/>
                        <a:ext cx="232756" cy="362984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r="-65789" b="-169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ar-E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Rectangle 97"/>
                      <p:cNvSpPr/>
                      <p:nvPr/>
                    </p:nvSpPr>
                    <p:spPr>
                      <a:xfrm>
                        <a:off x="3272545" y="6436680"/>
                        <a:ext cx="232756" cy="362984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baseline="-25000" dirty="0"/>
                      </a:p>
                    </p:txBody>
                  </p:sp>
                </mc:Choice>
                <mc:Fallback xmlns="">
                  <p:sp>
                    <p:nvSpPr>
                      <p:cNvPr id="98" name="Rectangle 9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72545" y="6436680"/>
                        <a:ext cx="232756" cy="362984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r="-68421" b="-169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ar-E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Rectangle 98"/>
                      <p:cNvSpPr/>
                      <p:nvPr/>
                    </p:nvSpPr>
                    <p:spPr>
                      <a:xfrm>
                        <a:off x="1600200" y="5228191"/>
                        <a:ext cx="232756" cy="362984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baseline="-25000" dirty="0"/>
                      </a:p>
                    </p:txBody>
                  </p:sp>
                </mc:Choice>
                <mc:Fallback xmlns="">
                  <p:sp>
                    <p:nvSpPr>
                      <p:cNvPr id="99" name="Rectangle 9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00200" y="5228191"/>
                        <a:ext cx="232756" cy="362984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5263" r="-68421" b="-1186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ar-E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2" name="Straight Arrow Connector 101"/>
                  <p:cNvCxnSpPr>
                    <a:stCxn id="95" idx="0"/>
                    <a:endCxn id="96" idx="3"/>
                  </p:cNvCxnSpPr>
                  <p:nvPr/>
                </p:nvCxnSpPr>
                <p:spPr>
                  <a:xfrm flipV="1">
                    <a:off x="1786372" y="4846371"/>
                    <a:ext cx="264497" cy="445898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Arrow Connector 102"/>
                  <p:cNvCxnSpPr>
                    <a:stCxn id="90" idx="3"/>
                    <a:endCxn id="93" idx="0"/>
                  </p:cNvCxnSpPr>
                  <p:nvPr/>
                </p:nvCxnSpPr>
                <p:spPr>
                  <a:xfrm flipH="1">
                    <a:off x="2947554" y="4896409"/>
                    <a:ext cx="185932" cy="330844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Arrow Connector 103"/>
                  <p:cNvCxnSpPr>
                    <a:stCxn id="93" idx="4"/>
                    <a:endCxn id="94" idx="1"/>
                  </p:cNvCxnSpPr>
                  <p:nvPr/>
                </p:nvCxnSpPr>
                <p:spPr>
                  <a:xfrm>
                    <a:off x="2947554" y="5573784"/>
                    <a:ext cx="383574" cy="93679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Curved Connector 104"/>
                  <p:cNvCxnSpPr>
                    <a:stCxn id="96" idx="5"/>
                    <a:endCxn id="95" idx="6"/>
                  </p:cNvCxnSpPr>
                  <p:nvPr/>
                </p:nvCxnSpPr>
                <p:spPr>
                  <a:xfrm rot="5400000">
                    <a:off x="1884281" y="4934633"/>
                    <a:ext cx="619164" cy="442640"/>
                  </a:xfrm>
                  <a:prstGeom prst="curvedConnector2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8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72296" y="5489372"/>
                    <a:ext cx="312906" cy="3693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 dirty="0">
                        <a:sym typeface="Symbol" pitchFamily="28" charset="2"/>
                      </a:rPr>
                      <a:t>a</a:t>
                    </a:r>
                    <a:endParaRPr lang="en-US" sz="1800" dirty="0">
                      <a:solidFill>
                        <a:schemeClr val="hlink"/>
                      </a:solidFill>
                    </a:endParaRPr>
                  </a:p>
                </p:txBody>
              </p:sp>
              <p:sp>
                <p:nvSpPr>
                  <p:cNvPr id="109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06229" y="5615636"/>
                    <a:ext cx="312906" cy="3693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 dirty="0">
                        <a:sym typeface="Symbol" pitchFamily="28" charset="2"/>
                      </a:rPr>
                      <a:t>a</a:t>
                    </a:r>
                    <a:endParaRPr lang="en-US" sz="1800" dirty="0">
                      <a:solidFill>
                        <a:schemeClr val="hlink"/>
                      </a:solidFill>
                    </a:endParaRPr>
                  </a:p>
                </p:txBody>
              </p:sp>
              <p:sp>
                <p:nvSpPr>
                  <p:cNvPr id="110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2491" y="4818767"/>
                    <a:ext cx="312907" cy="3693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>
                        <a:sym typeface="Symbol" pitchFamily="28" charset="2"/>
                      </a:rPr>
                      <a:t>a</a:t>
                    </a:r>
                    <a:endParaRPr lang="en-US" sz="1800" dirty="0">
                      <a:solidFill>
                        <a:schemeClr val="hlink"/>
                      </a:solidFill>
                    </a:endParaRPr>
                  </a:p>
                </p:txBody>
              </p:sp>
              <p:sp>
                <p:nvSpPr>
                  <p:cNvPr id="111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97745" y="5019119"/>
                    <a:ext cx="312906" cy="3693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 dirty="0">
                        <a:sym typeface="Symbol" pitchFamily="28" charset="2"/>
                      </a:rPr>
                      <a:t>a</a:t>
                    </a:r>
                    <a:endParaRPr lang="en-US" sz="1800" dirty="0">
                      <a:solidFill>
                        <a:schemeClr val="hlink"/>
                      </a:solidFill>
                    </a:endParaRPr>
                  </a:p>
                </p:txBody>
              </p:sp>
              <p:sp>
                <p:nvSpPr>
                  <p:cNvPr id="112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04679" y="4808816"/>
                    <a:ext cx="312906" cy="3693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 dirty="0">
                        <a:sym typeface="Symbol" pitchFamily="28" charset="2"/>
                      </a:rPr>
                      <a:t>a</a:t>
                    </a:r>
                    <a:endParaRPr lang="en-US" sz="1800" dirty="0">
                      <a:solidFill>
                        <a:schemeClr val="hlink"/>
                      </a:solidFill>
                    </a:endParaRPr>
                  </a:p>
                </p:txBody>
              </p:sp>
            </p:grpSp>
            <p:cxnSp>
              <p:nvCxnSpPr>
                <p:cNvPr id="87" name="Straight Arrow Connector 86"/>
                <p:cNvCxnSpPr>
                  <a:stCxn id="94" idx="7"/>
                  <a:endCxn id="90" idx="5"/>
                </p:cNvCxnSpPr>
                <p:nvPr/>
              </p:nvCxnSpPr>
              <p:spPr>
                <a:xfrm flipH="1" flipV="1">
                  <a:off x="4793200" y="3271652"/>
                  <a:ext cx="96615" cy="161416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0" name="Straight Arrow Connector 79"/>
            <p:cNvCxnSpPr>
              <a:stCxn id="84" idx="4"/>
              <a:endCxn id="93" idx="1"/>
            </p:cNvCxnSpPr>
            <p:nvPr/>
          </p:nvCxnSpPr>
          <p:spPr>
            <a:xfrm flipH="1">
              <a:off x="7768910" y="2599773"/>
              <a:ext cx="37261" cy="105347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 Box 93"/>
            <p:cNvSpPr txBox="1">
              <a:spLocks noChangeArrowheads="1"/>
            </p:cNvSpPr>
            <p:nvPr/>
          </p:nvSpPr>
          <p:spPr bwMode="auto">
            <a:xfrm>
              <a:off x="7529659" y="267159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sym typeface="Symbol" pitchFamily="28" charset="2"/>
                </a:rPr>
                <a:t>a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82" name="Curved Connector 81"/>
            <p:cNvCxnSpPr>
              <a:stCxn id="84" idx="2"/>
            </p:cNvCxnSpPr>
            <p:nvPr/>
          </p:nvCxnSpPr>
          <p:spPr>
            <a:xfrm rot="10800000" flipV="1">
              <a:off x="6638762" y="2376469"/>
              <a:ext cx="909801" cy="1399291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3" name="Text Box 93"/>
            <p:cNvSpPr txBox="1">
              <a:spLocks noChangeArrowheads="1"/>
            </p:cNvSpPr>
            <p:nvPr/>
          </p:nvSpPr>
          <p:spPr bwMode="auto">
            <a:xfrm>
              <a:off x="6827641" y="2359752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sym typeface="Symbol" pitchFamily="28" charset="2"/>
                </a:rPr>
                <a:t>a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0" name="Text Box 7"/>
          <p:cNvSpPr txBox="1">
            <a:spLocks noChangeArrowheads="1"/>
          </p:cNvSpPr>
          <p:nvPr/>
        </p:nvSpPr>
        <p:spPr bwMode="auto">
          <a:xfrm>
            <a:off x="2155826" y="1446931"/>
            <a:ext cx="3545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01" name="Text Box 7"/>
          <p:cNvSpPr txBox="1">
            <a:spLocks noChangeArrowheads="1"/>
          </p:cNvSpPr>
          <p:nvPr/>
        </p:nvSpPr>
        <p:spPr bwMode="auto">
          <a:xfrm>
            <a:off x="7088520" y="1445300"/>
            <a:ext cx="4283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N’</a:t>
            </a:r>
          </a:p>
        </p:txBody>
      </p:sp>
    </p:spTree>
    <p:extLst>
      <p:ext uri="{BB962C8B-B14F-4D97-AF65-F5344CB8AC3E}">
        <p14:creationId xmlns:p14="http://schemas.microsoft.com/office/powerpoint/2010/main" val="66217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C1FFA1-3FB0-4619-BDB1-56551E69BDF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 eaLnBrk="1" hangingPunct="1"/>
            <a:r>
              <a:rPr lang="en-US" sz="4000" dirty="0"/>
              <a:t>Eliminating </a:t>
            </a:r>
            <a:r>
              <a:rPr lang="en-US" dirty="0">
                <a:sym typeface="Symbol" pitchFamily="28" charset="2"/>
              </a:rPr>
              <a:t></a:t>
            </a:r>
            <a:r>
              <a:rPr lang="en-US" sz="4000" dirty="0"/>
              <a:t>-transitions example</a:t>
            </a:r>
            <a:r>
              <a:rPr lang="en-US" sz="3200" dirty="0"/>
              <a:t> 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71189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ar-EG" sz="2400" dirty="0"/>
          </a:p>
          <a:p>
            <a:pPr algn="l" rtl="0"/>
            <a:endParaRPr lang="en-US" sz="2600" dirty="0">
              <a:latin typeface="Lucida Grande" pitchFamily="28" charset="0"/>
              <a:cs typeface="Tahoma" pitchFamily="28" charset="0"/>
            </a:endParaRPr>
          </a:p>
          <a:p>
            <a:pPr algn="l" rtl="0"/>
            <a:endParaRPr lang="en-US" sz="2600" dirty="0">
              <a:latin typeface="Lucida Grande" pitchFamily="28" charset="0"/>
              <a:cs typeface="Tahoma" pitchFamily="28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2438400" y="1563780"/>
            <a:ext cx="3048000" cy="3550346"/>
            <a:chOff x="6105052" y="1902441"/>
            <a:chExt cx="3048000" cy="3550346"/>
          </a:xfrm>
        </p:grpSpPr>
        <p:grpSp>
          <p:nvGrpSpPr>
            <p:cNvPr id="79" name="Group 78"/>
            <p:cNvGrpSpPr/>
            <p:nvPr/>
          </p:nvGrpSpPr>
          <p:grpSpPr>
            <a:xfrm>
              <a:off x="6105052" y="1902441"/>
              <a:ext cx="3048000" cy="3550346"/>
              <a:chOff x="85252" y="1931909"/>
              <a:chExt cx="3048000" cy="3550346"/>
            </a:xfrm>
          </p:grpSpPr>
          <p:sp>
            <p:nvSpPr>
              <p:cNvPr id="84" name="Oval 22"/>
              <p:cNvSpPr>
                <a:spLocks noChangeArrowheads="1"/>
              </p:cNvSpPr>
              <p:nvPr/>
            </p:nvSpPr>
            <p:spPr bwMode="auto">
              <a:xfrm>
                <a:off x="1528762" y="2182635"/>
                <a:ext cx="515218" cy="446606"/>
              </a:xfrm>
              <a:prstGeom prst="ellipse">
                <a:avLst/>
              </a:prstGeom>
              <a:solidFill>
                <a:schemeClr val="accent2">
                  <a:alpha val="12157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85252" y="1931909"/>
                <a:ext cx="3048000" cy="3550346"/>
                <a:chOff x="2447452" y="1902441"/>
                <a:chExt cx="3048000" cy="3550346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2447452" y="1902441"/>
                  <a:ext cx="3048000" cy="3550346"/>
                  <a:chOff x="1152052" y="3527198"/>
                  <a:chExt cx="3048000" cy="3550346"/>
                </a:xfrm>
              </p:grpSpPr>
              <p:grpSp>
                <p:nvGrpSpPr>
                  <p:cNvPr id="88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1533052" y="3527198"/>
                    <a:ext cx="1107642" cy="366712"/>
                    <a:chOff x="1241287" y="4183165"/>
                    <a:chExt cx="1107642" cy="366713"/>
                  </a:xfrm>
                </p:grpSpPr>
                <p:sp>
                  <p:nvSpPr>
                    <p:cNvPr id="113" name="Line 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39329" y="4490524"/>
                      <a:ext cx="60960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41287" y="4183165"/>
                      <a:ext cx="628650" cy="36671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800" dirty="0"/>
                        <a:t>start</a:t>
                      </a:r>
                    </a:p>
                  </p:txBody>
                </p:sp>
              </p:grpSp>
              <p:sp>
                <p:nvSpPr>
                  <p:cNvPr id="89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2667000" y="3831094"/>
                    <a:ext cx="372343" cy="34653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800" dirty="0"/>
                      <a:t>P</a:t>
                    </a:r>
                    <a:endParaRPr lang="en-US" sz="1800" baseline="-25000" dirty="0"/>
                  </a:p>
                </p:txBody>
              </p:sp>
              <p:sp>
                <p:nvSpPr>
                  <p:cNvPr id="90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3151434" y="6630938"/>
                    <a:ext cx="515218" cy="446606"/>
                  </a:xfrm>
                  <a:prstGeom prst="ellipse">
                    <a:avLst/>
                  </a:prstGeom>
                  <a:solidFill>
                    <a:schemeClr val="accent1">
                      <a:alpha val="12157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1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228252" y="6616381"/>
                    <a:ext cx="372343" cy="34653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800" dirty="0"/>
                      <a:t>Q</a:t>
                    </a:r>
                    <a:endParaRPr lang="en-US" sz="1800" baseline="-25000" dirty="0"/>
                  </a:p>
                </p:txBody>
              </p:sp>
              <p:sp>
                <p:nvSpPr>
                  <p:cNvPr id="92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3249385" y="6683283"/>
                    <a:ext cx="372343" cy="34653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800" dirty="0"/>
                      <a:t>R</a:t>
                    </a:r>
                    <a:endParaRPr lang="en-US" sz="1800" baseline="-25000" dirty="0"/>
                  </a:p>
                </p:txBody>
              </p:sp>
              <p:sp>
                <p:nvSpPr>
                  <p:cNvPr id="93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3294309" y="4608007"/>
                    <a:ext cx="372343" cy="34653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sz="1800" baseline="-25000" dirty="0"/>
                  </a:p>
                </p:txBody>
              </p:sp>
              <p:sp>
                <p:nvSpPr>
                  <p:cNvPr id="94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3827709" y="5815884"/>
                    <a:ext cx="372343" cy="34653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sz="1800" baseline="-25000" dirty="0"/>
                  </a:p>
                </p:txBody>
              </p:sp>
              <p:sp>
                <p:nvSpPr>
                  <p:cNvPr id="95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600200" y="5292269"/>
                    <a:ext cx="372343" cy="34653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sz="1800" baseline="-25000" dirty="0"/>
                  </a:p>
                </p:txBody>
              </p:sp>
              <p:sp>
                <p:nvSpPr>
                  <p:cNvPr id="96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1152052" y="6565332"/>
                    <a:ext cx="515218" cy="446606"/>
                  </a:xfrm>
                  <a:prstGeom prst="ellipse">
                    <a:avLst/>
                  </a:prstGeom>
                  <a:solidFill>
                    <a:schemeClr val="accent1">
                      <a:alpha val="12157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7" name="Rectangle 96"/>
                      <p:cNvSpPr/>
                      <p:nvPr/>
                    </p:nvSpPr>
                    <p:spPr>
                      <a:xfrm>
                        <a:off x="3309282" y="4605933"/>
                        <a:ext cx="232756" cy="362984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baseline="-25000" dirty="0"/>
                      </a:p>
                    </p:txBody>
                  </p:sp>
                </mc:Choice>
                <mc:Fallback xmlns="">
                  <p:sp>
                    <p:nvSpPr>
                      <p:cNvPr id="97" name="Rectangle 9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09282" y="4605933"/>
                        <a:ext cx="232756" cy="362984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r="-657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ar-E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Rectangle 97"/>
                      <p:cNvSpPr/>
                      <p:nvPr/>
                    </p:nvSpPr>
                    <p:spPr>
                      <a:xfrm>
                        <a:off x="3823654" y="5792738"/>
                        <a:ext cx="232756" cy="362984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baseline="-25000" dirty="0"/>
                      </a:p>
                    </p:txBody>
                  </p:sp>
                </mc:Choice>
                <mc:Fallback xmlns="">
                  <p:sp>
                    <p:nvSpPr>
                      <p:cNvPr id="98" name="Rectangle 9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23654" y="5792738"/>
                        <a:ext cx="232756" cy="362984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r="-6842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ar-E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Rectangle 98"/>
                      <p:cNvSpPr/>
                      <p:nvPr/>
                    </p:nvSpPr>
                    <p:spPr>
                      <a:xfrm>
                        <a:off x="1600200" y="5228191"/>
                        <a:ext cx="232756" cy="362984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baseline="-25000" dirty="0"/>
                      </a:p>
                    </p:txBody>
                  </p:sp>
                </mc:Choice>
                <mc:Fallback xmlns="">
                  <p:sp>
                    <p:nvSpPr>
                      <p:cNvPr id="99" name="Rectangle 9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00200" y="5228191"/>
                        <a:ext cx="232756" cy="362984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5263" r="-68421" b="-1186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ar-E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2" name="Straight Arrow Connector 101"/>
                  <p:cNvCxnSpPr>
                    <a:stCxn id="95" idx="4"/>
                    <a:endCxn id="96" idx="0"/>
                  </p:cNvCxnSpPr>
                  <p:nvPr/>
                </p:nvCxnSpPr>
                <p:spPr>
                  <a:xfrm flipH="1">
                    <a:off x="1409661" y="5638800"/>
                    <a:ext cx="376711" cy="926532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Arrow Connector 102"/>
                  <p:cNvCxnSpPr>
                    <a:stCxn id="90" idx="0"/>
                    <a:endCxn id="93" idx="3"/>
                  </p:cNvCxnSpPr>
                  <p:nvPr/>
                </p:nvCxnSpPr>
                <p:spPr>
                  <a:xfrm flipH="1" flipV="1">
                    <a:off x="3348837" y="4903790"/>
                    <a:ext cx="60206" cy="1727148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Arrow Connector 103"/>
                  <p:cNvCxnSpPr>
                    <a:stCxn id="93" idx="4"/>
                    <a:endCxn id="94" idx="1"/>
                  </p:cNvCxnSpPr>
                  <p:nvPr/>
                </p:nvCxnSpPr>
                <p:spPr>
                  <a:xfrm>
                    <a:off x="3480481" y="4954538"/>
                    <a:ext cx="401756" cy="912094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Curved Connector 104"/>
                  <p:cNvCxnSpPr>
                    <a:stCxn id="96" idx="6"/>
                    <a:endCxn id="95" idx="6"/>
                  </p:cNvCxnSpPr>
                  <p:nvPr/>
                </p:nvCxnSpPr>
                <p:spPr>
                  <a:xfrm flipV="1">
                    <a:off x="1667270" y="5465535"/>
                    <a:ext cx="305273" cy="1323100"/>
                  </a:xfrm>
                  <a:prstGeom prst="curvedConnector3">
                    <a:avLst>
                      <a:gd name="adj1" fmla="val 174884"/>
                    </a:avLst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8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7062" y="5348393"/>
                    <a:ext cx="312906" cy="3693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 dirty="0">
                        <a:sym typeface="Symbol" pitchFamily="28" charset="2"/>
                      </a:rPr>
                      <a:t>a</a:t>
                    </a:r>
                    <a:endParaRPr lang="en-US" sz="1800" dirty="0">
                      <a:solidFill>
                        <a:schemeClr val="hlink"/>
                      </a:solidFill>
                    </a:endParaRPr>
                  </a:p>
                </p:txBody>
              </p:sp>
              <p:sp>
                <p:nvSpPr>
                  <p:cNvPr id="109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57052" y="5615636"/>
                    <a:ext cx="312906" cy="3693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 dirty="0">
                        <a:sym typeface="Symbol" pitchFamily="28" charset="2"/>
                      </a:rPr>
                      <a:t>a</a:t>
                    </a:r>
                    <a:endParaRPr lang="en-US" sz="1800" dirty="0">
                      <a:solidFill>
                        <a:schemeClr val="hlink"/>
                      </a:solidFill>
                    </a:endParaRPr>
                  </a:p>
                </p:txBody>
              </p:sp>
              <p:sp>
                <p:nvSpPr>
                  <p:cNvPr id="110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04910" y="5620824"/>
                    <a:ext cx="312907" cy="3693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>
                        <a:sym typeface="Symbol" pitchFamily="28" charset="2"/>
                      </a:rPr>
                      <a:t>a</a:t>
                    </a:r>
                    <a:endParaRPr lang="en-US" sz="1800" dirty="0">
                      <a:solidFill>
                        <a:schemeClr val="hlink"/>
                      </a:solidFill>
                    </a:endParaRPr>
                  </a:p>
                </p:txBody>
              </p:sp>
              <p:sp>
                <p:nvSpPr>
                  <p:cNvPr id="111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86422" y="6093936"/>
                    <a:ext cx="312906" cy="3693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 dirty="0">
                        <a:sym typeface="Symbol" pitchFamily="28" charset="2"/>
                      </a:rPr>
                      <a:t>a</a:t>
                    </a:r>
                    <a:endParaRPr lang="en-US" sz="1800" dirty="0">
                      <a:solidFill>
                        <a:schemeClr val="hlink"/>
                      </a:solidFill>
                    </a:endParaRPr>
                  </a:p>
                </p:txBody>
              </p:sp>
              <p:sp>
                <p:nvSpPr>
                  <p:cNvPr id="112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3579" y="6370244"/>
                    <a:ext cx="312906" cy="3693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 dirty="0">
                        <a:sym typeface="Symbol" pitchFamily="28" charset="2"/>
                      </a:rPr>
                      <a:t>a</a:t>
                    </a:r>
                    <a:endParaRPr lang="en-US" sz="1800" dirty="0">
                      <a:solidFill>
                        <a:schemeClr val="hlink"/>
                      </a:solidFill>
                    </a:endParaRPr>
                  </a:p>
                </p:txBody>
              </p:sp>
            </p:grpSp>
            <p:cxnSp>
              <p:nvCxnSpPr>
                <p:cNvPr id="87" name="Straight Arrow Connector 86"/>
                <p:cNvCxnSpPr>
                  <a:stCxn id="94" idx="4"/>
                  <a:endCxn id="90" idx="7"/>
                </p:cNvCxnSpPr>
                <p:nvPr/>
              </p:nvCxnSpPr>
              <p:spPr>
                <a:xfrm flipH="1">
                  <a:off x="4886600" y="4537658"/>
                  <a:ext cx="422681" cy="53392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0" name="Straight Arrow Connector 79"/>
            <p:cNvCxnSpPr>
              <a:stCxn id="84" idx="5"/>
              <a:endCxn id="93" idx="1"/>
            </p:cNvCxnSpPr>
            <p:nvPr/>
          </p:nvCxnSpPr>
          <p:spPr>
            <a:xfrm>
              <a:off x="7988328" y="2534369"/>
              <a:ext cx="313509" cy="499629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 Box 93"/>
            <p:cNvSpPr txBox="1">
              <a:spLocks noChangeArrowheads="1"/>
            </p:cNvSpPr>
            <p:nvPr/>
          </p:nvSpPr>
          <p:spPr bwMode="auto">
            <a:xfrm>
              <a:off x="8181314" y="2482024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sym typeface="Symbol" pitchFamily="28" charset="2"/>
                </a:rPr>
                <a:t>a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 Box 93"/>
            <p:cNvSpPr txBox="1">
              <a:spLocks noChangeArrowheads="1"/>
            </p:cNvSpPr>
            <p:nvPr/>
          </p:nvSpPr>
          <p:spPr bwMode="auto">
            <a:xfrm>
              <a:off x="6935413" y="2885162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sym typeface="Symbol" pitchFamily="28" charset="2"/>
                </a:rPr>
                <a:t>a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3" name="Straight Arrow Connector 22"/>
          <p:cNvCxnSpPr>
            <a:stCxn id="84" idx="3"/>
            <a:endCxn id="95" idx="7"/>
          </p:cNvCxnSpPr>
          <p:nvPr/>
        </p:nvCxnSpPr>
        <p:spPr>
          <a:xfrm flipH="1">
            <a:off x="3204363" y="2195708"/>
            <a:ext cx="752999" cy="118389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077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28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0" eaLnBrk="1" hangingPunct="1"/>
            <a:r>
              <a:rPr lang="en-US" sz="4000" dirty="0"/>
              <a:t>Equivalency of DFA, NFA, </a:t>
            </a:r>
            <a:r>
              <a:rPr lang="en-US" dirty="0">
                <a:sym typeface="Symbol" pitchFamily="28" charset="2"/>
              </a:rPr>
              <a:t></a:t>
            </a:r>
            <a:r>
              <a:rPr lang="en-US" sz="4000" dirty="0"/>
              <a:t>-NFA</a:t>
            </a:r>
            <a:r>
              <a:rPr lang="en-US" dirty="0"/>
              <a:t>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u="sng" dirty="0"/>
              <a:t>Theorem:</a:t>
            </a:r>
            <a:r>
              <a:rPr lang="en-US" dirty="0"/>
              <a:t> A language L is accepted by some </a:t>
            </a:r>
            <a:r>
              <a:rPr lang="en-US" dirty="0">
                <a:sym typeface="Symbol" pitchFamily="28" charset="2"/>
              </a:rPr>
              <a:t></a:t>
            </a:r>
            <a:r>
              <a:rPr lang="en-US" sz="2800" dirty="0"/>
              <a:t>-NFA if and only if L is accepted by some DFA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u="sng" dirty="0"/>
          </a:p>
          <a:p>
            <a:pPr algn="l" rtl="0" eaLnBrk="1" hangingPunct="1"/>
            <a:r>
              <a:rPr lang="en-US" sz="2800" u="sng" dirty="0"/>
              <a:t>Implication:</a:t>
            </a:r>
          </a:p>
          <a:p>
            <a:pPr lvl="1" algn="l" rtl="0" eaLnBrk="1" hangingPunct="1"/>
            <a:r>
              <a:rPr lang="en-US" sz="2400" dirty="0"/>
              <a:t>DFA </a:t>
            </a:r>
            <a:r>
              <a:rPr lang="en-US" sz="2400" dirty="0">
                <a:sym typeface="Symbol" pitchFamily="28" charset="2"/>
              </a:rPr>
              <a:t>≡ </a:t>
            </a:r>
            <a:r>
              <a:rPr lang="en-US" sz="2400" dirty="0"/>
              <a:t> NFA </a:t>
            </a:r>
            <a:r>
              <a:rPr lang="en-US" sz="2400" dirty="0">
                <a:sym typeface="Symbol" pitchFamily="28" charset="2"/>
              </a:rPr>
              <a:t>≡</a:t>
            </a:r>
            <a:r>
              <a:rPr lang="en-US" sz="2400" dirty="0"/>
              <a:t> </a:t>
            </a:r>
            <a:r>
              <a:rPr lang="en-US" dirty="0">
                <a:sym typeface="Symbol" pitchFamily="28" charset="2"/>
              </a:rPr>
              <a:t></a:t>
            </a:r>
            <a:r>
              <a:rPr lang="en-US" sz="2400" dirty="0"/>
              <a:t>-NFA</a:t>
            </a:r>
          </a:p>
          <a:p>
            <a:pPr lvl="1" algn="l" rtl="0" eaLnBrk="1" hangingPunct="1"/>
            <a:r>
              <a:rPr lang="en-US" sz="2400" dirty="0"/>
              <a:t>(all accept Regular Languages)</a:t>
            </a:r>
          </a:p>
        </p:txBody>
      </p:sp>
    </p:spTree>
    <p:extLst>
      <p:ext uri="{BB962C8B-B14F-4D97-AF65-F5344CB8AC3E}">
        <p14:creationId xmlns:p14="http://schemas.microsoft.com/office/powerpoint/2010/main" val="54252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EBC795-D03D-4601-9A0A-294655918D3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dirty="0"/>
              <a:t>FA with </a:t>
            </a:r>
            <a:r>
              <a:rPr lang="en-US" dirty="0">
                <a:sym typeface="Symbol" pitchFamily="28" charset="2"/>
              </a:rPr>
              <a:t></a:t>
            </a:r>
            <a:r>
              <a:rPr lang="en-US" dirty="0"/>
              <a:t>-Transitions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8229600" cy="4926616"/>
          </a:xfrm>
        </p:spPr>
        <p:txBody>
          <a:bodyPr>
            <a:normAutofit/>
          </a:bodyPr>
          <a:lstStyle/>
          <a:p>
            <a:pPr algn="l" rtl="0" eaLnBrk="1" hangingPunct="1">
              <a:lnSpc>
                <a:spcPct val="150000"/>
              </a:lnSpc>
              <a:buFont typeface="Wingdings" pitchFamily="28" charset="2"/>
              <a:buNone/>
            </a:pPr>
            <a:r>
              <a:rPr lang="en-US" sz="2400" b="1" i="1" u="sng" dirty="0">
                <a:sym typeface="Symbol" pitchFamily="28" charset="2"/>
              </a:rPr>
              <a:t>Definition:</a:t>
            </a:r>
            <a:r>
              <a:rPr lang="en-US" sz="2400" b="1" i="1" dirty="0">
                <a:sym typeface="Symbol" pitchFamily="28" charset="2"/>
              </a:rPr>
              <a:t> </a:t>
            </a:r>
            <a:r>
              <a:rPr lang="en-US" sz="2400" b="1" i="1" dirty="0"/>
              <a:t> -NFAs are those NFAs with at least one explicit </a:t>
            </a:r>
            <a:r>
              <a:rPr lang="en-US" sz="2400" b="1" i="1" dirty="0">
                <a:sym typeface="Symbol" pitchFamily="28" charset="2"/>
              </a:rPr>
              <a:t></a:t>
            </a:r>
            <a:r>
              <a:rPr lang="en-US" sz="2400" b="1" i="1" dirty="0"/>
              <a:t>-transition defined.</a:t>
            </a:r>
          </a:p>
          <a:p>
            <a:pPr marL="365760" lvl="1" indent="-256032" algn="l" rtl="0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en-US" sz="2000" b="1" i="1" dirty="0">
                <a:sym typeface="Symbol" pitchFamily="28" charset="2"/>
              </a:rPr>
              <a:t>		A = </a:t>
            </a:r>
            <a:r>
              <a:rPr lang="en-US" sz="2000" dirty="0">
                <a:solidFill>
                  <a:schemeClr val="tx2"/>
                </a:solidFill>
              </a:rPr>
              <a:t>{Q, ∑ ,</a:t>
            </a:r>
            <a:r>
              <a:rPr lang="el-GR" sz="2000" dirty="0">
                <a:solidFill>
                  <a:schemeClr val="folHlink"/>
                </a:solidFill>
                <a:latin typeface="Lucida Grande" pitchFamily="28" charset="0"/>
                <a:cs typeface="Tahoma" pitchFamily="28" charset="0"/>
              </a:rPr>
              <a:t> δ</a:t>
            </a:r>
            <a:r>
              <a:rPr lang="en-US" sz="2000" dirty="0">
                <a:solidFill>
                  <a:schemeClr val="folHlink"/>
                </a:solidFill>
                <a:latin typeface="Lucida Grande" pitchFamily="28" charset="0"/>
                <a:cs typeface="Tahoma" pitchFamily="28" charset="0"/>
              </a:rPr>
              <a:t>,</a:t>
            </a:r>
            <a:r>
              <a:rPr lang="en-US" sz="2000" dirty="0">
                <a:solidFill>
                  <a:schemeClr val="tx2"/>
                </a:solidFill>
              </a:rPr>
              <a:t> q</a:t>
            </a:r>
            <a:r>
              <a:rPr lang="en-US" sz="2000" baseline="-25000" dirty="0">
                <a:solidFill>
                  <a:schemeClr val="tx2"/>
                </a:solidFill>
              </a:rPr>
              <a:t>0</a:t>
            </a:r>
            <a:r>
              <a:rPr lang="en-US" sz="2000" dirty="0">
                <a:solidFill>
                  <a:schemeClr val="tx2"/>
                </a:solidFill>
              </a:rPr>
              <a:t>,F }</a:t>
            </a:r>
          </a:p>
          <a:p>
            <a:pPr marL="822960" lvl="1" indent="-457200" algn="l" rtl="0">
              <a:lnSpc>
                <a:spcPct val="150000"/>
              </a:lnSpc>
              <a:buFont typeface="+mj-lt"/>
              <a:buAutoNum type="arabicPeriod"/>
            </a:pPr>
            <a:r>
              <a:rPr lang="en-US" sz="2000" b="1" i="1" dirty="0">
                <a:sym typeface="Symbol" pitchFamily="28" charset="2"/>
              </a:rPr>
              <a:t>Sates Q</a:t>
            </a:r>
          </a:p>
          <a:p>
            <a:pPr marL="822960" lvl="1" indent="-457200" algn="l" rtl="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∑ </a:t>
            </a:r>
          </a:p>
          <a:p>
            <a:pPr marL="822960" lvl="1" indent="-457200" algn="l" rtl="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ym typeface="Symbol" pitchFamily="28" charset="2"/>
              </a:rPr>
              <a:t></a:t>
            </a:r>
            <a:r>
              <a:rPr lang="en-US" sz="2000" dirty="0"/>
              <a:t> -NFAs have one more column in their transition table</a:t>
            </a:r>
          </a:p>
          <a:p>
            <a:pPr marL="822960" lvl="1" indent="-457200" algn="l" rtl="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0</a:t>
            </a:r>
          </a:p>
          <a:p>
            <a:pPr marL="822960" lvl="1" indent="-457200" algn="l" rtl="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001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7DCE0F-8767-48C5-80D3-07F9580BB3A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1988" name="Text Box 25"/>
          <p:cNvSpPr txBox="1">
            <a:spLocks noChangeArrowheads="1"/>
          </p:cNvSpPr>
          <p:nvPr/>
        </p:nvSpPr>
        <p:spPr bwMode="auto">
          <a:xfrm>
            <a:off x="701675" y="1684469"/>
            <a:ext cx="75279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sz="2200" b="1" dirty="0"/>
              <a:t>Use  subset construction to convert NFA to DFA 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28800" y="2514600"/>
            <a:ext cx="5410200" cy="2590800"/>
            <a:chOff x="633869" y="2999601"/>
            <a:chExt cx="4757281" cy="1818345"/>
          </a:xfrm>
        </p:grpSpPr>
        <p:grpSp>
          <p:nvGrpSpPr>
            <p:cNvPr id="6" name="Group 31"/>
            <p:cNvGrpSpPr>
              <a:grpSpLocks/>
            </p:cNvGrpSpPr>
            <p:nvPr/>
          </p:nvGrpSpPr>
          <p:grpSpPr bwMode="auto">
            <a:xfrm>
              <a:off x="633869" y="3519488"/>
              <a:ext cx="629386" cy="366712"/>
              <a:chOff x="513614" y="4035835"/>
              <a:chExt cx="629386" cy="366713"/>
            </a:xfrm>
          </p:grpSpPr>
          <p:sp>
            <p:nvSpPr>
              <p:cNvPr id="32" name="Line 6"/>
              <p:cNvSpPr>
                <a:spLocks noChangeShapeType="1"/>
              </p:cNvSpPr>
              <p:nvPr/>
            </p:nvSpPr>
            <p:spPr bwMode="auto">
              <a:xfrm>
                <a:off x="533400" y="4286250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Text Box 7"/>
              <p:cNvSpPr txBox="1">
                <a:spLocks noChangeArrowheads="1"/>
              </p:cNvSpPr>
              <p:nvPr/>
            </p:nvSpPr>
            <p:spPr bwMode="auto">
              <a:xfrm>
                <a:off x="513614" y="4035835"/>
                <a:ext cx="6286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start</a:t>
                </a:r>
              </a:p>
            </p:txBody>
          </p:sp>
        </p:grpSp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2024734" y="2999601"/>
              <a:ext cx="2013866" cy="1581924"/>
              <a:chOff x="1258991" y="2688373"/>
              <a:chExt cx="2013866" cy="1581924"/>
            </a:xfrm>
          </p:grpSpPr>
          <p:sp>
            <p:nvSpPr>
              <p:cNvPr id="26" name="Oval 5"/>
              <p:cNvSpPr>
                <a:spLocks noChangeArrowheads="1"/>
              </p:cNvSpPr>
              <p:nvPr/>
            </p:nvSpPr>
            <p:spPr bwMode="auto">
              <a:xfrm>
                <a:off x="1520257" y="3295650"/>
                <a:ext cx="387350" cy="412672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dirty="0"/>
                  <a:t>q</a:t>
                </a:r>
                <a:r>
                  <a:rPr lang="en-US" sz="1400" baseline="-25000" dirty="0"/>
                  <a:t>1</a:t>
                </a:r>
              </a:p>
            </p:txBody>
          </p:sp>
          <p:sp>
            <p:nvSpPr>
              <p:cNvPr id="27" name="Line 9"/>
              <p:cNvSpPr>
                <a:spLocks noChangeShapeType="1"/>
              </p:cNvSpPr>
              <p:nvPr/>
            </p:nvSpPr>
            <p:spPr bwMode="auto">
              <a:xfrm>
                <a:off x="1825057" y="3707590"/>
                <a:ext cx="389030" cy="5627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Oval 10"/>
              <p:cNvSpPr>
                <a:spLocks noChangeArrowheads="1"/>
              </p:cNvSpPr>
              <p:nvPr/>
            </p:nvSpPr>
            <p:spPr bwMode="auto">
              <a:xfrm>
                <a:off x="2401971" y="3316210"/>
                <a:ext cx="373914" cy="374572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dirty="0"/>
                  <a:t>q</a:t>
                </a:r>
                <a:r>
                  <a:rPr lang="en-US" sz="1400" baseline="-25000" dirty="0"/>
                  <a:t>2</a:t>
                </a:r>
              </a:p>
            </p:txBody>
          </p:sp>
          <p:sp>
            <p:nvSpPr>
              <p:cNvPr id="29" name="Freeform 12"/>
              <p:cNvSpPr>
                <a:spLocks/>
              </p:cNvSpPr>
              <p:nvPr/>
            </p:nvSpPr>
            <p:spPr bwMode="auto">
              <a:xfrm>
                <a:off x="1516971" y="2959100"/>
                <a:ext cx="388765" cy="349172"/>
              </a:xfrm>
              <a:custGeom>
                <a:avLst/>
                <a:gdLst>
                  <a:gd name="T0" fmla="*/ 2147483647 w 264"/>
                  <a:gd name="T1" fmla="*/ 2147483647 h 200"/>
                  <a:gd name="T2" fmla="*/ 2147483647 w 264"/>
                  <a:gd name="T3" fmla="*/ 2147483647 h 200"/>
                  <a:gd name="T4" fmla="*/ 2147483647 w 264"/>
                  <a:gd name="T5" fmla="*/ 2147483647 h 200"/>
                  <a:gd name="T6" fmla="*/ 2147483647 w 264"/>
                  <a:gd name="T7" fmla="*/ 2147483647 h 200"/>
                  <a:gd name="T8" fmla="*/ 2147483647 w 264"/>
                  <a:gd name="T9" fmla="*/ 2147483647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4"/>
                  <a:gd name="T16" fmla="*/ 0 h 200"/>
                  <a:gd name="T17" fmla="*/ 264 w 264"/>
                  <a:gd name="T18" fmla="*/ 200 h 2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4" h="200">
                    <a:moveTo>
                      <a:pt x="64" y="200"/>
                    </a:moveTo>
                    <a:cubicBezTo>
                      <a:pt x="32" y="144"/>
                      <a:pt x="0" y="88"/>
                      <a:pt x="16" y="56"/>
                    </a:cubicBezTo>
                    <a:cubicBezTo>
                      <a:pt x="32" y="24"/>
                      <a:pt x="120" y="0"/>
                      <a:pt x="160" y="8"/>
                    </a:cubicBezTo>
                    <a:cubicBezTo>
                      <a:pt x="200" y="16"/>
                      <a:pt x="248" y="72"/>
                      <a:pt x="256" y="104"/>
                    </a:cubicBezTo>
                    <a:cubicBezTo>
                      <a:pt x="264" y="136"/>
                      <a:pt x="236" y="168"/>
                      <a:pt x="208" y="20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1258991" y="2688373"/>
                <a:ext cx="71846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0,1,..,9</a:t>
                </a:r>
              </a:p>
            </p:txBody>
          </p:sp>
          <p:sp>
            <p:nvSpPr>
              <p:cNvPr id="31" name="Line 20"/>
              <p:cNvSpPr>
                <a:spLocks noChangeShapeType="1"/>
              </p:cNvSpPr>
              <p:nvPr/>
            </p:nvSpPr>
            <p:spPr bwMode="auto">
              <a:xfrm>
                <a:off x="2815657" y="3505200"/>
                <a:ext cx="457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32"/>
            <p:cNvGrpSpPr>
              <a:grpSpLocks/>
            </p:cNvGrpSpPr>
            <p:nvPr/>
          </p:nvGrpSpPr>
          <p:grpSpPr bwMode="auto">
            <a:xfrm>
              <a:off x="4929072" y="3571875"/>
              <a:ext cx="462078" cy="473082"/>
              <a:chOff x="693820" y="3952690"/>
              <a:chExt cx="609600" cy="609600"/>
            </a:xfrm>
          </p:grpSpPr>
          <p:sp>
            <p:nvSpPr>
              <p:cNvPr id="24" name="Oval 90"/>
              <p:cNvSpPr>
                <a:spLocks noChangeArrowheads="1"/>
              </p:cNvSpPr>
              <p:nvPr/>
            </p:nvSpPr>
            <p:spPr bwMode="auto">
              <a:xfrm>
                <a:off x="758257" y="4038600"/>
                <a:ext cx="457200" cy="4572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300" dirty="0"/>
                  <a:t>q</a:t>
                </a:r>
                <a:r>
                  <a:rPr lang="en-US" sz="1300" baseline="-25000" dirty="0"/>
                  <a:t>5</a:t>
                </a:r>
              </a:p>
            </p:txBody>
          </p:sp>
          <p:sp>
            <p:nvSpPr>
              <p:cNvPr id="25" name="Oval 91"/>
              <p:cNvSpPr>
                <a:spLocks noChangeArrowheads="1"/>
              </p:cNvSpPr>
              <p:nvPr/>
            </p:nvSpPr>
            <p:spPr bwMode="auto">
              <a:xfrm>
                <a:off x="693820" y="3952690"/>
                <a:ext cx="609600" cy="609600"/>
              </a:xfrm>
              <a:prstGeom prst="ellipse">
                <a:avLst/>
              </a:prstGeom>
              <a:solidFill>
                <a:schemeClr val="bg2">
                  <a:alpha val="12157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" name="Text Box 93"/>
            <p:cNvSpPr txBox="1">
              <a:spLocks noChangeArrowheads="1"/>
            </p:cNvSpPr>
            <p:nvPr/>
          </p:nvSpPr>
          <p:spPr bwMode="auto">
            <a:xfrm>
              <a:off x="1737610" y="3533001"/>
              <a:ext cx="62228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1400" dirty="0">
                  <a:sym typeface="Symbol" pitchFamily="28" charset="2"/>
                </a:rPr>
                <a:t>,+,-</a:t>
              </a:r>
              <a:endParaRPr lang="en-US" sz="1400" dirty="0">
                <a:solidFill>
                  <a:schemeClr val="hlink"/>
                </a:solidFill>
              </a:endParaRPr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371600" y="3619500"/>
              <a:ext cx="381000" cy="3810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0</a:t>
              </a:r>
            </a:p>
          </p:txBody>
        </p:sp>
        <p:cxnSp>
          <p:nvCxnSpPr>
            <p:cNvPr id="11" name="Straight Arrow Connector 10"/>
            <p:cNvCxnSpPr>
              <a:stCxn id="10" idx="6"/>
              <a:endCxn id="26" idx="2"/>
            </p:cNvCxnSpPr>
            <p:nvPr/>
          </p:nvCxnSpPr>
          <p:spPr>
            <a:xfrm>
              <a:off x="1752600" y="3810000"/>
              <a:ext cx="533400" cy="3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26" idx="6"/>
              <a:endCxn id="28" idx="2"/>
            </p:cNvCxnSpPr>
            <p:nvPr/>
          </p:nvCxnSpPr>
          <p:spPr>
            <a:xfrm>
              <a:off x="2673350" y="3813214"/>
              <a:ext cx="494364" cy="1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780364" y="3532716"/>
              <a:ext cx="237566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300" dirty="0"/>
                <a:t>.</a:t>
              </a:r>
              <a:endParaRPr lang="en-US" sz="1300" dirty="0">
                <a:solidFill>
                  <a:schemeClr val="hlink"/>
                </a:solidFill>
              </a:endParaRPr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2994397" y="4443374"/>
              <a:ext cx="373914" cy="37457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4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2117863" y="4229100"/>
              <a:ext cx="71846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0,1,..,9</a:t>
              </a:r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4064736" y="3625928"/>
              <a:ext cx="373914" cy="37457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3</a:t>
              </a:r>
            </a:p>
          </p:txBody>
        </p:sp>
        <p:sp>
          <p:nvSpPr>
            <p:cNvPr id="17" name="Text Box 93"/>
            <p:cNvSpPr txBox="1">
              <a:spLocks noChangeArrowheads="1"/>
            </p:cNvSpPr>
            <p:nvPr/>
          </p:nvSpPr>
          <p:spPr bwMode="auto">
            <a:xfrm>
              <a:off x="4557851" y="3513666"/>
              <a:ext cx="26321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ym typeface="Symbol" pitchFamily="28" charset="2"/>
                </a:rPr>
                <a:t></a:t>
              </a:r>
              <a:endParaRPr lang="en-US" sz="1400" dirty="0">
                <a:solidFill>
                  <a:schemeClr val="hlink"/>
                </a:solidFill>
              </a:endParaRPr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4457700" y="3810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3451316" y="3523011"/>
              <a:ext cx="71846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1200" dirty="0"/>
                <a:t>0,1,..,9</a:t>
              </a: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V="1">
              <a:off x="3382483" y="4000500"/>
              <a:ext cx="811394" cy="628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3706578" y="4302554"/>
              <a:ext cx="237566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300" dirty="0"/>
                <a:t>.</a:t>
              </a:r>
              <a:endParaRPr lang="en-US" sz="1300" dirty="0">
                <a:solidFill>
                  <a:schemeClr val="hlink"/>
                </a:solidFill>
              </a:endParaRPr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3938969" y="3058726"/>
              <a:ext cx="71846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1200" dirty="0"/>
                <a:t>0,1,..,9</a:t>
              </a:r>
            </a:p>
          </p:txBody>
        </p:sp>
        <p:sp>
          <p:nvSpPr>
            <p:cNvPr id="23" name="Freeform 12"/>
            <p:cNvSpPr>
              <a:spLocks/>
            </p:cNvSpPr>
            <p:nvPr/>
          </p:nvSpPr>
          <p:spPr bwMode="auto">
            <a:xfrm>
              <a:off x="4082440" y="3279699"/>
              <a:ext cx="388765" cy="349172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Rectangle 2">
            <a:extLst>
              <a:ext uri="{FF2B5EF4-FFF2-40B4-BE49-F238E27FC236}">
                <a16:creationId xmlns:a16="http://schemas.microsoft.com/office/drawing/2014/main" id="{2D3AD834-5F3C-48DF-83AD-8A8D4E92D14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 rtl="0"/>
            <a:r>
              <a:rPr lang="en-US" sz="4000" dirty="0"/>
              <a:t>Equivalency of DFA, NFA, </a:t>
            </a:r>
            <a:r>
              <a:rPr lang="en-US" dirty="0">
                <a:sym typeface="Symbol" pitchFamily="28" charset="2"/>
              </a:rPr>
              <a:t></a:t>
            </a:r>
            <a:r>
              <a:rPr lang="en-US" sz="4000" dirty="0"/>
              <a:t>-NFA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925807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7DCE0F-8767-48C5-80D3-07F9580BB3A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" y="1937825"/>
            <a:ext cx="37401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l" rtl="0"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</a:rPr>
              <a:t>E= {Q</a:t>
            </a:r>
            <a:r>
              <a:rPr lang="en-US" sz="2400" baseline="-25000" dirty="0">
                <a:solidFill>
                  <a:schemeClr val="tx2"/>
                </a:solidFill>
              </a:rPr>
              <a:t>E</a:t>
            </a:r>
            <a:r>
              <a:rPr lang="en-US" sz="2400" dirty="0">
                <a:solidFill>
                  <a:schemeClr val="tx2"/>
                </a:solidFill>
              </a:rPr>
              <a:t>, ∑ , </a:t>
            </a:r>
            <a:r>
              <a:rPr lang="el-GR" sz="2400" dirty="0">
                <a:solidFill>
                  <a:schemeClr val="fol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baseline="-25000" dirty="0">
                <a:solidFill>
                  <a:schemeClr val="folHlink"/>
                </a:solidFill>
                <a:latin typeface="Lucida Grande" pitchFamily="28" charset="0"/>
                <a:cs typeface="Tahoma" pitchFamily="28" charset="0"/>
              </a:rPr>
              <a:t>E</a:t>
            </a:r>
            <a:r>
              <a:rPr lang="en-US" sz="2400" dirty="0">
                <a:solidFill>
                  <a:schemeClr val="tx2"/>
                </a:solidFill>
              </a:rPr>
              <a:t> q</a:t>
            </a:r>
            <a:r>
              <a:rPr lang="en-US" sz="2400" baseline="-25000" dirty="0">
                <a:solidFill>
                  <a:schemeClr val="tx2"/>
                </a:solidFill>
              </a:rPr>
              <a:t>0 </a:t>
            </a:r>
            <a:r>
              <a:rPr lang="en-US" sz="2400" dirty="0">
                <a:solidFill>
                  <a:schemeClr val="tx2"/>
                </a:solidFill>
              </a:rPr>
              <a:t>, F</a:t>
            </a:r>
            <a:r>
              <a:rPr lang="en-US" sz="2400" baseline="-25000" dirty="0">
                <a:solidFill>
                  <a:schemeClr val="tx2"/>
                </a:solidFill>
              </a:rPr>
              <a:t>E</a:t>
            </a:r>
            <a:r>
              <a:rPr lang="en-US" sz="24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8142" y="2807285"/>
            <a:ext cx="40238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l" rtl="0"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</a:rPr>
              <a:t>D= {Q</a:t>
            </a:r>
            <a:r>
              <a:rPr lang="en-US" sz="2400" baseline="-25000" dirty="0">
                <a:solidFill>
                  <a:schemeClr val="tx2"/>
                </a:solidFill>
              </a:rPr>
              <a:t>D</a:t>
            </a:r>
            <a:r>
              <a:rPr lang="en-US" sz="2400" dirty="0">
                <a:solidFill>
                  <a:schemeClr val="tx2"/>
                </a:solidFill>
              </a:rPr>
              <a:t>, ∑ , </a:t>
            </a:r>
            <a:r>
              <a:rPr lang="el-GR" sz="2400" dirty="0">
                <a:solidFill>
                  <a:schemeClr val="fol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baseline="-25000" dirty="0">
                <a:solidFill>
                  <a:schemeClr val="fol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n-US" sz="2400" dirty="0">
                <a:solidFill>
                  <a:schemeClr val="tx2"/>
                </a:solidFill>
              </a:rPr>
              <a:t> , </a:t>
            </a:r>
            <a:r>
              <a:rPr lang="en-US" sz="2400" dirty="0" err="1">
                <a:solidFill>
                  <a:schemeClr val="tx2"/>
                </a:solidFill>
              </a:rPr>
              <a:t>q</a:t>
            </a:r>
            <a:r>
              <a:rPr lang="en-US" sz="2400" baseline="-25000" dirty="0" err="1">
                <a:solidFill>
                  <a:schemeClr val="tx2"/>
                </a:solidFill>
              </a:rPr>
              <a:t>D</a:t>
            </a:r>
            <a:r>
              <a:rPr lang="en-US" sz="2400" dirty="0">
                <a:solidFill>
                  <a:schemeClr val="tx2"/>
                </a:solidFill>
              </a:rPr>
              <a:t>, F</a:t>
            </a:r>
            <a:r>
              <a:rPr lang="en-US" sz="2400" baseline="-25000" dirty="0">
                <a:solidFill>
                  <a:schemeClr val="tx2"/>
                </a:solidFill>
              </a:rPr>
              <a:t>D</a:t>
            </a:r>
            <a:r>
              <a:rPr lang="en-US" sz="24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5114" y="3643920"/>
            <a:ext cx="808892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rtl="0">
              <a:lnSpc>
                <a:spcPct val="150000"/>
              </a:lnSpc>
            </a:pPr>
            <a:r>
              <a:rPr lang="en-US" sz="2000" dirty="0"/>
              <a:t>We shall find all accessible state of D are e-closed subset of Q</a:t>
            </a:r>
            <a:r>
              <a:rPr lang="en-US" sz="2000" baseline="-25000" dirty="0"/>
              <a:t>E</a:t>
            </a:r>
            <a:r>
              <a:rPr lang="en-US" sz="2000" dirty="0"/>
              <a:t>  </a:t>
            </a:r>
          </a:p>
          <a:p>
            <a:pPr lvl="1" algn="l" rtl="0">
              <a:lnSpc>
                <a:spcPct val="150000"/>
              </a:lnSpc>
            </a:pPr>
            <a:r>
              <a:rPr lang="en-US" sz="2000" dirty="0" err="1"/>
              <a:t>q</a:t>
            </a:r>
            <a:r>
              <a:rPr lang="en-US" sz="2000" baseline="-25000" dirty="0" err="1"/>
              <a:t>D</a:t>
            </a:r>
            <a:r>
              <a:rPr lang="en-US" sz="2000" baseline="-25000" dirty="0"/>
              <a:t> </a:t>
            </a:r>
            <a:r>
              <a:rPr lang="en-US" sz="2000" dirty="0"/>
              <a:t>= ECLOSE(q</a:t>
            </a:r>
            <a:r>
              <a:rPr lang="en-US" sz="2000" baseline="-25000" dirty="0"/>
              <a:t>0</a:t>
            </a:r>
            <a:r>
              <a:rPr lang="en-US" sz="2000" dirty="0"/>
              <a:t>)</a:t>
            </a:r>
          </a:p>
          <a:p>
            <a:pPr lvl="1" algn="l" rtl="0">
              <a:lnSpc>
                <a:spcPct val="150000"/>
              </a:lnSpc>
            </a:pPr>
            <a:r>
              <a:rPr lang="en-US" sz="2000" dirty="0"/>
              <a:t>F</a:t>
            </a:r>
            <a:r>
              <a:rPr lang="en-US" sz="2000" baseline="-25000" dirty="0"/>
              <a:t>D </a:t>
            </a:r>
            <a:r>
              <a:rPr lang="en-US" sz="2000" dirty="0"/>
              <a:t>set of sates contain at least one accepting state of E</a:t>
            </a:r>
          </a:p>
          <a:p>
            <a:pPr lvl="1" algn="l" rtl="0">
              <a:lnSpc>
                <a:spcPct val="150000"/>
              </a:lnSpc>
            </a:pPr>
            <a:r>
              <a:rPr lang="el-GR" sz="2000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000" baseline="-25000" dirty="0">
                <a:latin typeface="Lucida Grande" pitchFamily="28" charset="0"/>
                <a:cs typeface="Tahoma" pitchFamily="28" charset="0"/>
              </a:rPr>
              <a:t>D </a:t>
            </a:r>
            <a:r>
              <a:rPr lang="en-US" sz="2000" dirty="0">
                <a:latin typeface="Lucida Grande" pitchFamily="28" charset="0"/>
                <a:cs typeface="Tahoma" pitchFamily="28" charset="0"/>
              </a:rPr>
              <a:t>is computed for all a in </a:t>
            </a:r>
            <a:r>
              <a:rPr lang="en-US" sz="2000" dirty="0"/>
              <a:t>∑ and set S  in Q</a:t>
            </a:r>
            <a:r>
              <a:rPr lang="en-US" sz="2000" baseline="-25000" dirty="0"/>
              <a:t>D</a:t>
            </a:r>
            <a:endParaRPr lang="en-US" sz="20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1E12A2F-7CD4-4AF8-A3E9-17BB6D83C59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 rtl="0"/>
            <a:r>
              <a:rPr lang="en-US" sz="4000" dirty="0"/>
              <a:t>Equivalency of DFA, NFA, </a:t>
            </a:r>
            <a:r>
              <a:rPr lang="en-US" dirty="0">
                <a:sym typeface="Symbol" pitchFamily="28" charset="2"/>
              </a:rPr>
              <a:t></a:t>
            </a:r>
            <a:r>
              <a:rPr lang="en-US" sz="4000" dirty="0"/>
              <a:t>-NFA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859505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7DCE0F-8767-48C5-80D3-07F9580BB3A6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133600"/>
            <a:ext cx="5988816" cy="3771947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D4116ED3-9CDA-4DCA-B25E-CCA41409BAE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 rtl="0"/>
            <a:r>
              <a:rPr lang="en-US" sz="4000" dirty="0"/>
              <a:t>Equivalency of DFA, NFA, </a:t>
            </a:r>
            <a:r>
              <a:rPr lang="en-US" dirty="0">
                <a:sym typeface="Symbol" pitchFamily="28" charset="2"/>
              </a:rPr>
              <a:t></a:t>
            </a:r>
            <a:r>
              <a:rPr lang="en-US" sz="4000" dirty="0"/>
              <a:t>-NFA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186900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32</a:t>
            </a:r>
            <a:endParaRPr lang="ar-S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55832" cy="1143000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/>
              <a:t>Example </a:t>
            </a:r>
            <a:r>
              <a:rPr lang="ar-EG" dirty="0"/>
              <a:t>#</a:t>
            </a:r>
            <a:r>
              <a:rPr lang="en-US" dirty="0"/>
              <a:t> 1 Convert </a:t>
            </a:r>
            <a:r>
              <a:rPr lang="en-US" sz="4400" dirty="0">
                <a:sym typeface="Symbol" pitchFamily="28" charset="2"/>
              </a:rPr>
              <a:t></a:t>
            </a:r>
            <a:r>
              <a:rPr lang="en-US" sz="4400" dirty="0"/>
              <a:t>-NFA</a:t>
            </a:r>
            <a:r>
              <a:rPr lang="en-US" dirty="0"/>
              <a:t> to DFA</a:t>
            </a:r>
            <a:endParaRPr lang="ar-EG" dirty="0"/>
          </a:p>
        </p:txBody>
      </p:sp>
      <p:pic>
        <p:nvPicPr>
          <p:cNvPr id="1026" name="Picture 2" descr="https://www.cs.wcupa.edu/rkline/assets/img/FCS/nfas/2.2_NFA.jpg?15053172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822980"/>
            <a:ext cx="3682545" cy="305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670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33</a:t>
            </a:r>
            <a:endParaRPr lang="ar-S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/>
              <a:t>Example </a:t>
            </a:r>
            <a:r>
              <a:rPr lang="ar-EG" dirty="0"/>
              <a:t>#</a:t>
            </a:r>
            <a:r>
              <a:rPr lang="en-US" dirty="0"/>
              <a:t> 1 Convert </a:t>
            </a:r>
            <a:r>
              <a:rPr lang="en-US" sz="4400" dirty="0">
                <a:sym typeface="Symbol" pitchFamily="28" charset="2"/>
              </a:rPr>
              <a:t></a:t>
            </a:r>
            <a:r>
              <a:rPr lang="en-US" sz="4400" dirty="0"/>
              <a:t>-NFA</a:t>
            </a:r>
            <a:r>
              <a:rPr lang="en-US" dirty="0"/>
              <a:t> to DFA</a:t>
            </a:r>
            <a:endParaRPr lang="ar-EG" dirty="0"/>
          </a:p>
        </p:txBody>
      </p:sp>
      <p:pic>
        <p:nvPicPr>
          <p:cNvPr id="2050" name="Picture 2" descr="https://www.cs.wcupa.edu/rkline/assets/img/FCS/nfas/2.2_DFA.jpg?15053191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72" y="1808913"/>
            <a:ext cx="5181600" cy="357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076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81328"/>
            <a:ext cx="8534400" cy="4525963"/>
          </a:xfrm>
        </p:spPr>
        <p:txBody>
          <a:bodyPr>
            <a:normAutofit/>
          </a:bodyPr>
          <a:lstStyle/>
          <a:p>
            <a:pPr algn="l" rtl="0"/>
            <a:r>
              <a:rPr lang="en-US" sz="2600" dirty="0"/>
              <a:t>Convert the following </a:t>
            </a:r>
            <a:r>
              <a:rPr lang="en-US" sz="2600" dirty="0">
                <a:sym typeface="Symbol" pitchFamily="28" charset="2"/>
              </a:rPr>
              <a:t></a:t>
            </a:r>
            <a:r>
              <a:rPr lang="en-US" sz="2600" dirty="0"/>
              <a:t>-NFA  to the equivalent DFA</a:t>
            </a:r>
          </a:p>
          <a:p>
            <a:pPr algn="l" rtl="0"/>
            <a:endParaRPr lang="en-US" sz="2600" dirty="0"/>
          </a:p>
          <a:p>
            <a:pPr algn="l" rtl="0"/>
            <a:endParaRPr lang="ar-EG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34</a:t>
            </a:r>
            <a:endParaRPr lang="ar-S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/>
              <a:t>Exercise </a:t>
            </a:r>
            <a:r>
              <a:rPr lang="ar-EG" dirty="0"/>
              <a:t>#</a:t>
            </a:r>
            <a:r>
              <a:rPr lang="en-US" dirty="0"/>
              <a:t> 1 Convert </a:t>
            </a:r>
            <a:r>
              <a:rPr lang="en-US" sz="4400" dirty="0">
                <a:sym typeface="Symbol" pitchFamily="28" charset="2"/>
              </a:rPr>
              <a:t></a:t>
            </a:r>
            <a:r>
              <a:rPr lang="en-US" sz="4400" dirty="0"/>
              <a:t>-NFA</a:t>
            </a:r>
            <a:r>
              <a:rPr lang="en-US" dirty="0"/>
              <a:t> to DFA</a:t>
            </a:r>
            <a:endParaRPr lang="ar-EG" dirty="0"/>
          </a:p>
        </p:txBody>
      </p:sp>
      <p:grpSp>
        <p:nvGrpSpPr>
          <p:cNvPr id="85" name="Group 84"/>
          <p:cNvGrpSpPr/>
          <p:nvPr/>
        </p:nvGrpSpPr>
        <p:grpSpPr>
          <a:xfrm>
            <a:off x="745607" y="3124200"/>
            <a:ext cx="7268930" cy="1612978"/>
            <a:chOff x="579670" y="3502898"/>
            <a:chExt cx="7268930" cy="1612978"/>
          </a:xfrm>
        </p:grpSpPr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579670" y="3882129"/>
              <a:ext cx="1120975" cy="461271"/>
              <a:chOff x="1533592" y="4338124"/>
              <a:chExt cx="815337" cy="366713"/>
            </a:xfrm>
          </p:grpSpPr>
          <p:sp>
            <p:nvSpPr>
              <p:cNvPr id="36" name="Line 6"/>
              <p:cNvSpPr>
                <a:spLocks noChangeShapeType="1"/>
              </p:cNvSpPr>
              <p:nvPr/>
            </p:nvSpPr>
            <p:spPr bwMode="auto">
              <a:xfrm>
                <a:off x="1739329" y="4647738"/>
                <a:ext cx="609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Text Box 7"/>
              <p:cNvSpPr txBox="1">
                <a:spLocks noChangeArrowheads="1"/>
              </p:cNvSpPr>
              <p:nvPr/>
            </p:nvSpPr>
            <p:spPr bwMode="auto">
              <a:xfrm>
                <a:off x="1533592" y="4338124"/>
                <a:ext cx="6286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start</a:t>
                </a:r>
              </a:p>
            </p:txBody>
          </p:sp>
        </p:grp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1739507" y="4052756"/>
              <a:ext cx="511920" cy="43588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16" name="Oval 22"/>
            <p:cNvSpPr>
              <a:spLocks noChangeArrowheads="1"/>
            </p:cNvSpPr>
            <p:nvPr/>
          </p:nvSpPr>
          <p:spPr bwMode="auto">
            <a:xfrm>
              <a:off x="7140247" y="3997235"/>
              <a:ext cx="708353" cy="561766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93"/>
            <p:cNvSpPr txBox="1">
              <a:spLocks noChangeArrowheads="1"/>
            </p:cNvSpPr>
            <p:nvPr/>
          </p:nvSpPr>
          <p:spPr bwMode="auto">
            <a:xfrm>
              <a:off x="2271813" y="3997235"/>
              <a:ext cx="392866" cy="465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ym typeface="Symbol" pitchFamily="28" charset="2"/>
                </a:rPr>
                <a:t></a:t>
              </a:r>
              <a:endParaRPr lang="en-US" sz="1800" dirty="0">
                <a:solidFill>
                  <a:schemeClr val="hlink"/>
                </a:solidFill>
              </a:endParaRPr>
            </a:p>
          </p:txBody>
        </p:sp>
        <p:sp>
          <p:nvSpPr>
            <p:cNvPr id="29" name="Text Box 93"/>
            <p:cNvSpPr txBox="1">
              <a:spLocks noChangeArrowheads="1"/>
            </p:cNvSpPr>
            <p:nvPr/>
          </p:nvSpPr>
          <p:spPr bwMode="auto">
            <a:xfrm>
              <a:off x="4414722" y="3960639"/>
              <a:ext cx="392866" cy="465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ym typeface="Symbol" pitchFamily="28" charset="2"/>
                </a:rPr>
                <a:t></a:t>
              </a:r>
              <a:endParaRPr lang="en-US" sz="1800" dirty="0">
                <a:solidFill>
                  <a:schemeClr val="hlink"/>
                </a:solidFill>
              </a:endParaRPr>
            </a:p>
          </p:txBody>
        </p:sp>
        <p:sp>
          <p:nvSpPr>
            <p:cNvPr id="30" name="Text Box 93"/>
            <p:cNvSpPr txBox="1">
              <a:spLocks noChangeArrowheads="1"/>
            </p:cNvSpPr>
            <p:nvPr/>
          </p:nvSpPr>
          <p:spPr bwMode="auto">
            <a:xfrm>
              <a:off x="6593337" y="3977181"/>
              <a:ext cx="392866" cy="465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ym typeface="Symbol" pitchFamily="28" charset="2"/>
                </a:rPr>
                <a:t></a:t>
              </a:r>
              <a:endParaRPr lang="en-US" sz="1800" dirty="0">
                <a:solidFill>
                  <a:schemeClr val="hlink"/>
                </a:solidFill>
              </a:endParaRPr>
            </a:p>
          </p:txBody>
        </p:sp>
        <p:sp>
          <p:nvSpPr>
            <p:cNvPr id="31" name="Text Box 93"/>
            <p:cNvSpPr txBox="1">
              <a:spLocks noChangeArrowheads="1"/>
            </p:cNvSpPr>
            <p:nvPr/>
          </p:nvSpPr>
          <p:spPr bwMode="auto">
            <a:xfrm>
              <a:off x="5523033" y="3988900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ym typeface="Symbol" pitchFamily="28" charset="2"/>
                </a:rPr>
                <a:t>b</a:t>
              </a:r>
              <a:endParaRPr lang="en-US" sz="1800" dirty="0">
                <a:solidFill>
                  <a:schemeClr val="hlink"/>
                </a:solidFill>
              </a:endParaRPr>
            </a:p>
          </p:txBody>
        </p:sp>
        <p:sp>
          <p:nvSpPr>
            <p:cNvPr id="35" name="Text Box 93"/>
            <p:cNvSpPr txBox="1">
              <a:spLocks noChangeArrowheads="1"/>
            </p:cNvSpPr>
            <p:nvPr/>
          </p:nvSpPr>
          <p:spPr bwMode="auto">
            <a:xfrm>
              <a:off x="3344139" y="3960639"/>
              <a:ext cx="430202" cy="4645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ym typeface="Symbol" pitchFamily="28" charset="2"/>
                </a:rPr>
                <a:t>a</a:t>
              </a:r>
              <a:endParaRPr lang="en-US" sz="1800" dirty="0">
                <a:solidFill>
                  <a:schemeClr val="hlink"/>
                </a:solidFill>
              </a:endParaRPr>
            </a:p>
          </p:txBody>
        </p:sp>
        <p:sp>
          <p:nvSpPr>
            <p:cNvPr id="42" name="Oval 10"/>
            <p:cNvSpPr>
              <a:spLocks noChangeArrowheads="1"/>
            </p:cNvSpPr>
            <p:nvPr/>
          </p:nvSpPr>
          <p:spPr bwMode="auto">
            <a:xfrm>
              <a:off x="2819400" y="4052756"/>
              <a:ext cx="511920" cy="43588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2</a:t>
              </a:r>
              <a:endParaRPr lang="en-US" sz="1800" baseline="-25000" dirty="0"/>
            </a:p>
          </p:txBody>
        </p:sp>
        <p:sp>
          <p:nvSpPr>
            <p:cNvPr id="45" name="Oval 10"/>
            <p:cNvSpPr>
              <a:spLocks noChangeArrowheads="1"/>
            </p:cNvSpPr>
            <p:nvPr/>
          </p:nvSpPr>
          <p:spPr bwMode="auto">
            <a:xfrm>
              <a:off x="3907680" y="4052668"/>
              <a:ext cx="511920" cy="43588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3</a:t>
              </a:r>
              <a:endParaRPr lang="en-US" sz="1800" baseline="-25000" dirty="0"/>
            </a:p>
          </p:txBody>
        </p:sp>
        <p:sp>
          <p:nvSpPr>
            <p:cNvPr id="46" name="Oval 10"/>
            <p:cNvSpPr>
              <a:spLocks noChangeArrowheads="1"/>
            </p:cNvSpPr>
            <p:nvPr/>
          </p:nvSpPr>
          <p:spPr bwMode="auto">
            <a:xfrm>
              <a:off x="4974480" y="4060175"/>
              <a:ext cx="511920" cy="43588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4</a:t>
              </a:r>
              <a:endParaRPr lang="en-US" sz="1800" baseline="-25000" dirty="0"/>
            </a:p>
          </p:txBody>
        </p:sp>
        <p:sp>
          <p:nvSpPr>
            <p:cNvPr id="55" name="Oval 10"/>
            <p:cNvSpPr>
              <a:spLocks noChangeArrowheads="1"/>
            </p:cNvSpPr>
            <p:nvPr/>
          </p:nvSpPr>
          <p:spPr bwMode="auto">
            <a:xfrm>
              <a:off x="6041280" y="4060419"/>
              <a:ext cx="511920" cy="43588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5</a:t>
              </a:r>
              <a:endParaRPr lang="en-US" sz="1800" baseline="-25000" dirty="0"/>
            </a:p>
          </p:txBody>
        </p:sp>
        <p:sp>
          <p:nvSpPr>
            <p:cNvPr id="56" name="Oval 10"/>
            <p:cNvSpPr>
              <a:spLocks noChangeArrowheads="1"/>
            </p:cNvSpPr>
            <p:nvPr/>
          </p:nvSpPr>
          <p:spPr bwMode="auto">
            <a:xfrm>
              <a:off x="7238464" y="4062374"/>
              <a:ext cx="511920" cy="43588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6</a:t>
              </a:r>
              <a:endParaRPr lang="en-US" sz="1800" baseline="-25000" dirty="0"/>
            </a:p>
          </p:txBody>
        </p:sp>
        <p:cxnSp>
          <p:nvCxnSpPr>
            <p:cNvPr id="64" name="Straight Arrow Connector 63"/>
            <p:cNvCxnSpPr>
              <a:stCxn id="8" idx="6"/>
              <a:endCxn id="42" idx="2"/>
            </p:cNvCxnSpPr>
            <p:nvPr/>
          </p:nvCxnSpPr>
          <p:spPr>
            <a:xfrm>
              <a:off x="2251427" y="4270699"/>
              <a:ext cx="567973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42" idx="6"/>
              <a:endCxn id="45" idx="2"/>
            </p:cNvCxnSpPr>
            <p:nvPr/>
          </p:nvCxnSpPr>
          <p:spPr>
            <a:xfrm flipV="1">
              <a:off x="3331320" y="4270611"/>
              <a:ext cx="576360" cy="8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45" idx="6"/>
              <a:endCxn id="46" idx="2"/>
            </p:cNvCxnSpPr>
            <p:nvPr/>
          </p:nvCxnSpPr>
          <p:spPr>
            <a:xfrm>
              <a:off x="4419600" y="4270611"/>
              <a:ext cx="554880" cy="75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46" idx="6"/>
              <a:endCxn id="55" idx="2"/>
            </p:cNvCxnSpPr>
            <p:nvPr/>
          </p:nvCxnSpPr>
          <p:spPr>
            <a:xfrm>
              <a:off x="5486400" y="4278118"/>
              <a:ext cx="554880" cy="24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55" idx="6"/>
              <a:endCxn id="16" idx="2"/>
            </p:cNvCxnSpPr>
            <p:nvPr/>
          </p:nvCxnSpPr>
          <p:spPr>
            <a:xfrm flipV="1">
              <a:off x="6553200" y="4278118"/>
              <a:ext cx="587047" cy="24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urved Connector 79"/>
            <p:cNvCxnSpPr>
              <a:stCxn id="8" idx="0"/>
              <a:endCxn id="16" idx="0"/>
            </p:cNvCxnSpPr>
            <p:nvPr/>
          </p:nvCxnSpPr>
          <p:spPr>
            <a:xfrm rot="5400000" flipH="1" flipV="1">
              <a:off x="4717185" y="1275518"/>
              <a:ext cx="55521" cy="5498957"/>
            </a:xfrm>
            <a:prstGeom prst="curvedConnector3">
              <a:avLst>
                <a:gd name="adj1" fmla="val 511736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 Box 93"/>
            <p:cNvSpPr txBox="1">
              <a:spLocks noChangeArrowheads="1"/>
            </p:cNvSpPr>
            <p:nvPr/>
          </p:nvSpPr>
          <p:spPr bwMode="auto">
            <a:xfrm>
              <a:off x="5904374" y="3502898"/>
              <a:ext cx="392866" cy="465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ym typeface="Symbol" pitchFamily="28" charset="2"/>
                </a:rPr>
                <a:t></a:t>
              </a:r>
              <a:endParaRPr lang="en-US" sz="1800" dirty="0">
                <a:solidFill>
                  <a:schemeClr val="hlink"/>
                </a:solidFill>
              </a:endParaRPr>
            </a:p>
          </p:txBody>
        </p:sp>
        <p:cxnSp>
          <p:nvCxnSpPr>
            <p:cNvPr id="83" name="Curved Connector 82"/>
            <p:cNvCxnSpPr>
              <a:stCxn id="55" idx="4"/>
              <a:endCxn id="42" idx="5"/>
            </p:cNvCxnSpPr>
            <p:nvPr/>
          </p:nvCxnSpPr>
          <p:spPr>
            <a:xfrm rot="5400000" flipH="1">
              <a:off x="4741047" y="2940113"/>
              <a:ext cx="71497" cy="3040889"/>
            </a:xfrm>
            <a:prstGeom prst="curvedConnector3">
              <a:avLst>
                <a:gd name="adj1" fmla="val -319734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 Box 93"/>
            <p:cNvSpPr txBox="1">
              <a:spLocks noChangeArrowheads="1"/>
            </p:cNvSpPr>
            <p:nvPr/>
          </p:nvSpPr>
          <p:spPr bwMode="auto">
            <a:xfrm>
              <a:off x="4970398" y="4650610"/>
              <a:ext cx="392866" cy="465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ym typeface="Symbol" pitchFamily="28" charset="2"/>
                </a:rPr>
                <a:t></a:t>
              </a:r>
              <a:endParaRPr lang="en-US" sz="1800" dirty="0">
                <a:solidFill>
                  <a:schemeClr val="hlin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7004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81328"/>
            <a:ext cx="8534400" cy="4525963"/>
          </a:xfrm>
        </p:spPr>
        <p:txBody>
          <a:bodyPr>
            <a:normAutofit/>
          </a:bodyPr>
          <a:lstStyle/>
          <a:p>
            <a:pPr algn="l" rtl="0"/>
            <a:r>
              <a:rPr lang="en-US" sz="2600" dirty="0"/>
              <a:t>Convert the following </a:t>
            </a:r>
            <a:r>
              <a:rPr lang="en-US" sz="2600" dirty="0">
                <a:sym typeface="Symbol" pitchFamily="28" charset="2"/>
              </a:rPr>
              <a:t></a:t>
            </a:r>
            <a:r>
              <a:rPr lang="en-US" sz="2600" dirty="0"/>
              <a:t>-NFA  to the equivalent DFA</a:t>
            </a:r>
          </a:p>
          <a:p>
            <a:pPr algn="l" rtl="0"/>
            <a:endParaRPr lang="en-US" sz="2600" dirty="0"/>
          </a:p>
          <a:p>
            <a:pPr algn="l" rtl="0"/>
            <a:endParaRPr lang="ar-EG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35</a:t>
            </a:r>
            <a:endParaRPr lang="ar-S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/>
              <a:t>Exercise </a:t>
            </a:r>
            <a:r>
              <a:rPr lang="ar-EG" dirty="0"/>
              <a:t>#</a:t>
            </a:r>
            <a:r>
              <a:rPr lang="en-US" dirty="0"/>
              <a:t> 2 Convert </a:t>
            </a:r>
            <a:r>
              <a:rPr lang="en-US" sz="4400" dirty="0">
                <a:sym typeface="Symbol" pitchFamily="28" charset="2"/>
              </a:rPr>
              <a:t></a:t>
            </a:r>
            <a:r>
              <a:rPr lang="en-US" sz="4400" dirty="0"/>
              <a:t>-NFA</a:t>
            </a:r>
            <a:r>
              <a:rPr lang="en-US" dirty="0"/>
              <a:t> to DFA</a:t>
            </a:r>
            <a:endParaRPr lang="ar-E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0329566"/>
                  </p:ext>
                </p:extLst>
              </p:nvPr>
            </p:nvGraphicFramePr>
            <p:xfrm>
              <a:off x="1678234" y="2590800"/>
              <a:ext cx="5403675" cy="160020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11394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589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5589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7230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7704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cs typeface="Tahoma" pitchFamily="28" charset="0"/>
                            </a:rPr>
                            <a:t>c</a:t>
                          </a:r>
                          <a:endParaRPr kumimoji="0" lang="en-US" sz="1800" b="0" kern="1200" dirty="0">
                            <a:solidFill>
                              <a:schemeClr val="bg1"/>
                            </a:solidFill>
                            <a:latin typeface="Lucida Grande" pitchFamily="28" charset="0"/>
                            <a:ea typeface="+mn-ea"/>
                            <a:cs typeface="Tahoma" pitchFamily="2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  <a:endParaRPr lang="ar-EG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US" sz="1800" b="0" kern="1200" dirty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sz="2600" b="0" kern="1200" dirty="0" smtClean="0">
                                    <a:solidFill>
                                      <a:schemeClr val="bg1"/>
                                    </a:solidFill>
                                    <a:latin typeface="Lucida Grande" pitchFamily="28" charset="0"/>
                                    <a:ea typeface="+mn-ea"/>
                                    <a:cs typeface="Tahoma" pitchFamily="28" charset="0"/>
                                    <a:sym typeface="Symbol" pitchFamily="28" charset="2"/>
                                  </a:rPr>
                                  <m:t></m:t>
                                </m:r>
                              </m:oMath>
                            </m:oMathPara>
                          </a14:m>
                          <a:endParaRPr lang="ar-EG" sz="26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9812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{R}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{</a:t>
                          </a:r>
                          <a:r>
                            <a:rPr lang="en-US" dirty="0"/>
                            <a:t>Q</a:t>
                          </a:r>
                          <a:r>
                            <a:rPr lang="en-US" b="0" dirty="0"/>
                            <a:t>}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∅</a:t>
                          </a:r>
                          <a:endParaRPr lang="ar-EG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1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{</a:t>
                          </a:r>
                          <a:r>
                            <a:rPr lang="en-US" dirty="0"/>
                            <a:t>Q, R </a:t>
                          </a:r>
                          <a:r>
                            <a:rPr lang="en-US" b="0" dirty="0"/>
                            <a:t>}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P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{</a:t>
                          </a:r>
                          <a:r>
                            <a:rPr lang="en-US" dirty="0"/>
                            <a:t>P, Q </a:t>
                          </a:r>
                          <a:r>
                            <a:rPr lang="en-US" b="0" dirty="0"/>
                            <a:t>}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{R}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{P}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∅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Q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∅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∅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∅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∅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/>
                            <a:t>*R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0329566"/>
                  </p:ext>
                </p:extLst>
              </p:nvPr>
            </p:nvGraphicFramePr>
            <p:xfrm>
              <a:off x="1678234" y="2590800"/>
              <a:ext cx="5403675" cy="160020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1139484"/>
                    <a:gridCol w="958946"/>
                    <a:gridCol w="1155896"/>
                    <a:gridCol w="1172308"/>
                    <a:gridCol w="977041"/>
                  </a:tblGrid>
                  <a:tr h="4876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b="0" dirty="0" smtClean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cs typeface="Tahoma" pitchFamily="28" charset="0"/>
                            </a:rPr>
                            <a:t>c</a:t>
                          </a:r>
                          <a:endParaRPr kumimoji="0" lang="en-US" sz="1800" b="0" kern="1200" dirty="0" smtClean="0">
                            <a:solidFill>
                              <a:schemeClr val="bg1"/>
                            </a:solidFill>
                            <a:latin typeface="Lucida Grande" pitchFamily="28" charset="0"/>
                            <a:ea typeface="+mn-ea"/>
                            <a:cs typeface="Tahoma" pitchFamily="2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  <a:endParaRPr lang="ar-EG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kumimoji="0" lang="en-US" sz="1800" b="0" kern="1200" dirty="0" smtClean="0">
                              <a:solidFill>
                                <a:schemeClr val="bg1"/>
                              </a:solidFill>
                              <a:latin typeface="Lucida Grande" pitchFamily="28" charset="0"/>
                              <a:ea typeface="+mn-ea"/>
                              <a:cs typeface="Tahoma" pitchFamily="28" charset="0"/>
                            </a:rPr>
                            <a:t>a</a:t>
                          </a:r>
                          <a:endParaRPr kumimoji="0" lang="en-US" sz="1800" b="0" kern="1200" dirty="0" smtClean="0">
                            <a:solidFill>
                              <a:schemeClr val="bg1"/>
                            </a:solidFill>
                            <a:latin typeface="Lucida Grande" pitchFamily="28" charset="0"/>
                            <a:ea typeface="+mn-ea"/>
                            <a:cs typeface="Tahoma" pitchFamily="2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ar-EG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77202" t="-6250" r="-84974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state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{R}</a:t>
                          </a:r>
                          <a:endParaRPr lang="ar-EG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{</a:t>
                          </a:r>
                          <a:r>
                            <a:rPr lang="en-US" dirty="0" smtClean="0"/>
                            <a:t>Q</a:t>
                          </a:r>
                          <a:r>
                            <a:rPr lang="en-US" b="0" dirty="0" smtClean="0"/>
                            <a:t>}</a:t>
                          </a:r>
                          <a:endParaRPr lang="ar-EG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∅</a:t>
                          </a:r>
                          <a:endParaRPr lang="ar-EG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1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{</a:t>
                          </a:r>
                          <a:r>
                            <a:rPr lang="en-US" dirty="0" smtClean="0"/>
                            <a:t>Q, R </a:t>
                          </a:r>
                          <a:r>
                            <a:rPr lang="en-US" b="0" dirty="0" smtClean="0"/>
                            <a:t>}</a:t>
                          </a:r>
                          <a:endParaRPr lang="ar-EG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 smtClean="0"/>
                            <a:t>P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{</a:t>
                          </a:r>
                          <a:r>
                            <a:rPr lang="en-US" dirty="0" smtClean="0"/>
                            <a:t>P, Q </a:t>
                          </a:r>
                          <a:r>
                            <a:rPr lang="en-US" b="0" dirty="0" smtClean="0"/>
                            <a:t>}</a:t>
                          </a:r>
                          <a:endParaRPr lang="ar-EG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{R}</a:t>
                          </a:r>
                          <a:endParaRPr lang="ar-EG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{P}</a:t>
                          </a:r>
                          <a:endParaRPr lang="ar-EG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∅</a:t>
                          </a:r>
                          <a:endParaRPr lang="ar-EG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 smtClean="0"/>
                            <a:t>Q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∅</a:t>
                          </a:r>
                          <a:endParaRPr lang="ar-EG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∅</a:t>
                          </a:r>
                          <a:endParaRPr lang="ar-EG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∅</a:t>
                          </a:r>
                          <a:endParaRPr lang="ar-EG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16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∅</a:t>
                          </a:r>
                          <a:endParaRPr lang="ar-EG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160"/>
                            </a:lnSpc>
                          </a:pPr>
                          <a:r>
                            <a:rPr lang="en-US" dirty="0" smtClean="0"/>
                            <a:t>*R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7343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1FAE72-7948-4FC4-908F-D4C93EBD550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dirty="0"/>
              <a:t>Example #1 :  </a:t>
            </a:r>
            <a:r>
              <a:rPr lang="en-US" dirty="0">
                <a:sym typeface="Symbol" pitchFamily="28" charset="2"/>
              </a:rPr>
              <a:t></a:t>
            </a:r>
            <a:r>
              <a:rPr lang="en-US" dirty="0"/>
              <a:t>-NFA</a:t>
            </a:r>
          </a:p>
        </p:txBody>
      </p:sp>
      <p:sp>
        <p:nvSpPr>
          <p:cNvPr id="35844" name="Text Box 25"/>
          <p:cNvSpPr txBox="1">
            <a:spLocks noChangeArrowheads="1"/>
          </p:cNvSpPr>
          <p:nvPr/>
        </p:nvSpPr>
        <p:spPr bwMode="auto">
          <a:xfrm>
            <a:off x="612604" y="1545547"/>
            <a:ext cx="67585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2400" dirty="0">
                <a:solidFill>
                  <a:schemeClr val="folHlink"/>
                </a:solidFill>
              </a:rPr>
              <a:t>L = {w | w is decimal number consisting of }</a:t>
            </a:r>
          </a:p>
        </p:txBody>
      </p:sp>
      <p:sp>
        <p:nvSpPr>
          <p:cNvPr id="35881" name="TextBox 29"/>
          <p:cNvSpPr txBox="1">
            <a:spLocks noChangeArrowheads="1"/>
          </p:cNvSpPr>
          <p:nvPr/>
        </p:nvSpPr>
        <p:spPr bwMode="auto">
          <a:xfrm>
            <a:off x="4193878" y="57912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72F147F-E45C-42F9-AE5B-89941E8090A2}"/>
              </a:ext>
            </a:extLst>
          </p:cNvPr>
          <p:cNvGrpSpPr/>
          <p:nvPr/>
        </p:nvGrpSpPr>
        <p:grpSpPr>
          <a:xfrm>
            <a:off x="3251851" y="3698143"/>
            <a:ext cx="819556" cy="795260"/>
            <a:chOff x="3251851" y="3698143"/>
            <a:chExt cx="819556" cy="795260"/>
          </a:xfrm>
        </p:grpSpPr>
        <p:sp>
          <p:nvSpPr>
            <p:cNvPr id="35895" name="Freeform 12"/>
            <p:cNvSpPr>
              <a:spLocks/>
            </p:cNvSpPr>
            <p:nvPr/>
          </p:nvSpPr>
          <p:spPr bwMode="auto">
            <a:xfrm>
              <a:off x="3546129" y="4045455"/>
              <a:ext cx="443465" cy="447948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6" name="Text Box 13"/>
            <p:cNvSpPr txBox="1">
              <a:spLocks noChangeArrowheads="1"/>
            </p:cNvSpPr>
            <p:nvPr/>
          </p:nvSpPr>
          <p:spPr bwMode="auto">
            <a:xfrm>
              <a:off x="3251851" y="3698143"/>
              <a:ext cx="819556" cy="355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0,1,..,9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19B6D6A-4888-4C7F-BE1F-CC5597E88668}"/>
              </a:ext>
            </a:extLst>
          </p:cNvPr>
          <p:cNvGrpSpPr/>
          <p:nvPr/>
        </p:nvGrpSpPr>
        <p:grpSpPr>
          <a:xfrm>
            <a:off x="1751870" y="4432305"/>
            <a:ext cx="1189557" cy="549877"/>
            <a:chOff x="1751870" y="4432305"/>
            <a:chExt cx="1189557" cy="549877"/>
          </a:xfrm>
        </p:grpSpPr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1751870" y="4432305"/>
              <a:ext cx="717942" cy="470450"/>
              <a:chOff x="513614" y="4035835"/>
              <a:chExt cx="629386" cy="366713"/>
            </a:xfrm>
          </p:grpSpPr>
          <p:sp>
            <p:nvSpPr>
              <p:cNvPr id="35901" name="Line 6"/>
              <p:cNvSpPr>
                <a:spLocks noChangeShapeType="1"/>
              </p:cNvSpPr>
              <p:nvPr/>
            </p:nvSpPr>
            <p:spPr bwMode="auto">
              <a:xfrm>
                <a:off x="533400" y="4286250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02" name="Text Box 7"/>
              <p:cNvSpPr txBox="1">
                <a:spLocks noChangeArrowheads="1"/>
              </p:cNvSpPr>
              <p:nvPr/>
            </p:nvSpPr>
            <p:spPr bwMode="auto">
              <a:xfrm>
                <a:off x="513614" y="4035835"/>
                <a:ext cx="6286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start</a:t>
                </a:r>
              </a:p>
            </p:txBody>
          </p:sp>
        </p:grpSp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2506819" y="4493403"/>
              <a:ext cx="434608" cy="488779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D9C2508-051C-4D3D-9194-406902CCCBA4}"/>
              </a:ext>
            </a:extLst>
          </p:cNvPr>
          <p:cNvGrpSpPr/>
          <p:nvPr/>
        </p:nvGrpSpPr>
        <p:grpSpPr>
          <a:xfrm>
            <a:off x="2924328" y="4382434"/>
            <a:ext cx="1067401" cy="624187"/>
            <a:chOff x="2924328" y="4382434"/>
            <a:chExt cx="1067401" cy="624187"/>
          </a:xfrm>
        </p:grpSpPr>
        <p:sp>
          <p:nvSpPr>
            <p:cNvPr id="35891" name="Oval 5"/>
            <p:cNvSpPr>
              <a:spLocks noChangeArrowheads="1"/>
            </p:cNvSpPr>
            <p:nvPr/>
          </p:nvSpPr>
          <p:spPr bwMode="auto">
            <a:xfrm>
              <a:off x="3549878" y="4477210"/>
              <a:ext cx="441851" cy="529411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39" name="Text Box 93"/>
            <p:cNvSpPr txBox="1">
              <a:spLocks noChangeArrowheads="1"/>
            </p:cNvSpPr>
            <p:nvPr/>
          </p:nvSpPr>
          <p:spPr bwMode="auto">
            <a:xfrm>
              <a:off x="2924328" y="4382434"/>
              <a:ext cx="709843" cy="394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ym typeface="Symbol" pitchFamily="28" charset="2"/>
                </a:rPr>
                <a:t>,+,-</a:t>
              </a:r>
              <a:endParaRPr lang="en-US" sz="1400" dirty="0">
                <a:solidFill>
                  <a:schemeClr val="hlink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40" idx="6"/>
              <a:endCxn id="35891" idx="2"/>
            </p:cNvCxnSpPr>
            <p:nvPr/>
          </p:nvCxnSpPr>
          <p:spPr>
            <a:xfrm>
              <a:off x="2941427" y="4737792"/>
              <a:ext cx="608451" cy="4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E973EE-E272-4F02-8B16-8AF53A7ABC45}"/>
              </a:ext>
            </a:extLst>
          </p:cNvPr>
          <p:cNvGrpSpPr/>
          <p:nvPr/>
        </p:nvGrpSpPr>
        <p:grpSpPr>
          <a:xfrm>
            <a:off x="3991729" y="4382069"/>
            <a:ext cx="990446" cy="602050"/>
            <a:chOff x="3991729" y="4382069"/>
            <a:chExt cx="990446" cy="602050"/>
          </a:xfrm>
        </p:grpSpPr>
        <p:sp>
          <p:nvSpPr>
            <p:cNvPr id="35893" name="Oval 10"/>
            <p:cNvSpPr>
              <a:spLocks noChangeArrowheads="1"/>
            </p:cNvSpPr>
            <p:nvPr/>
          </p:nvSpPr>
          <p:spPr bwMode="auto">
            <a:xfrm>
              <a:off x="4555651" y="4503586"/>
              <a:ext cx="426524" cy="48053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2</a:t>
              </a:r>
            </a:p>
          </p:txBody>
        </p:sp>
        <p:cxnSp>
          <p:nvCxnSpPr>
            <p:cNvPr id="12" name="Straight Arrow Connector 11"/>
            <p:cNvCxnSpPr>
              <a:stCxn id="35891" idx="6"/>
              <a:endCxn id="35893" idx="2"/>
            </p:cNvCxnSpPr>
            <p:nvPr/>
          </p:nvCxnSpPr>
          <p:spPr>
            <a:xfrm>
              <a:off x="3991729" y="4741916"/>
              <a:ext cx="563922" cy="19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 Box 11"/>
            <p:cNvSpPr txBox="1">
              <a:spLocks noChangeArrowheads="1"/>
            </p:cNvSpPr>
            <p:nvPr/>
          </p:nvSpPr>
          <p:spPr bwMode="auto">
            <a:xfrm>
              <a:off x="4113800" y="4382069"/>
              <a:ext cx="270992" cy="37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300" dirty="0"/>
                <a:t>.</a:t>
              </a:r>
              <a:endParaRPr lang="en-US" sz="1300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F4DC7C-9CAA-488C-9A55-638F541FFB37}"/>
              </a:ext>
            </a:extLst>
          </p:cNvPr>
          <p:cNvGrpSpPr/>
          <p:nvPr/>
        </p:nvGrpSpPr>
        <p:grpSpPr>
          <a:xfrm>
            <a:off x="3358083" y="5005682"/>
            <a:ext cx="1426390" cy="1025190"/>
            <a:chOff x="3358083" y="5005682"/>
            <a:chExt cx="1426390" cy="1025190"/>
          </a:xfrm>
        </p:grpSpPr>
        <p:sp>
          <p:nvSpPr>
            <p:cNvPr id="35892" name="Line 9"/>
            <p:cNvSpPr>
              <a:spLocks noChangeShapeType="1"/>
            </p:cNvSpPr>
            <p:nvPr/>
          </p:nvSpPr>
          <p:spPr bwMode="auto">
            <a:xfrm>
              <a:off x="3897564" y="5005682"/>
              <a:ext cx="443767" cy="7218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Oval 10"/>
            <p:cNvSpPr>
              <a:spLocks noChangeArrowheads="1"/>
            </p:cNvSpPr>
            <p:nvPr/>
          </p:nvSpPr>
          <p:spPr bwMode="auto">
            <a:xfrm>
              <a:off x="4357948" y="5550339"/>
              <a:ext cx="426525" cy="48053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4</a:t>
              </a:r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auto">
            <a:xfrm>
              <a:off x="3358083" y="5275450"/>
              <a:ext cx="819556" cy="355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0,1,..,9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B152CE-0B9A-47B3-A363-88A8804C7654}"/>
              </a:ext>
            </a:extLst>
          </p:cNvPr>
          <p:cNvGrpSpPr/>
          <p:nvPr/>
        </p:nvGrpSpPr>
        <p:grpSpPr>
          <a:xfrm>
            <a:off x="6027141" y="4357630"/>
            <a:ext cx="1064788" cy="681585"/>
            <a:chOff x="6027141" y="4357630"/>
            <a:chExt cx="1064788" cy="681585"/>
          </a:xfrm>
        </p:grpSpPr>
        <p:grpSp>
          <p:nvGrpSpPr>
            <p:cNvPr id="5" name="Group 32"/>
            <p:cNvGrpSpPr>
              <a:grpSpLocks/>
            </p:cNvGrpSpPr>
            <p:nvPr/>
          </p:nvGrpSpPr>
          <p:grpSpPr bwMode="auto">
            <a:xfrm>
              <a:off x="6564836" y="4432305"/>
              <a:ext cx="527093" cy="606910"/>
              <a:chOff x="693820" y="3952690"/>
              <a:chExt cx="609600" cy="609600"/>
            </a:xfrm>
          </p:grpSpPr>
          <p:sp>
            <p:nvSpPr>
              <p:cNvPr id="35887" name="Oval 90"/>
              <p:cNvSpPr>
                <a:spLocks noChangeArrowheads="1"/>
              </p:cNvSpPr>
              <p:nvPr/>
            </p:nvSpPr>
            <p:spPr bwMode="auto">
              <a:xfrm>
                <a:off x="758257" y="4038600"/>
                <a:ext cx="457200" cy="4572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300" dirty="0"/>
                  <a:t>q</a:t>
                </a:r>
                <a:r>
                  <a:rPr lang="en-US" sz="1300" baseline="-25000" dirty="0"/>
                  <a:t>5</a:t>
                </a:r>
              </a:p>
            </p:txBody>
          </p:sp>
          <p:sp>
            <p:nvSpPr>
              <p:cNvPr id="35888" name="Oval 91"/>
              <p:cNvSpPr>
                <a:spLocks noChangeArrowheads="1"/>
              </p:cNvSpPr>
              <p:nvPr/>
            </p:nvSpPr>
            <p:spPr bwMode="auto">
              <a:xfrm>
                <a:off x="693820" y="3952690"/>
                <a:ext cx="609600" cy="609600"/>
              </a:xfrm>
              <a:prstGeom prst="ellipse">
                <a:avLst/>
              </a:prstGeom>
              <a:solidFill>
                <a:schemeClr val="bg2">
                  <a:alpha val="12157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Text Box 93"/>
            <p:cNvSpPr txBox="1">
              <a:spLocks noChangeArrowheads="1"/>
            </p:cNvSpPr>
            <p:nvPr/>
          </p:nvSpPr>
          <p:spPr bwMode="auto">
            <a:xfrm>
              <a:off x="6141383" y="4357630"/>
              <a:ext cx="300248" cy="394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ym typeface="Symbol" pitchFamily="28" charset="2"/>
                </a:rPr>
                <a:t></a:t>
              </a:r>
              <a:endParaRPr lang="en-US" sz="1400" dirty="0">
                <a:solidFill>
                  <a:schemeClr val="hlink"/>
                </a:solidFill>
              </a:endParaRPr>
            </a:p>
          </p:txBody>
        </p:sp>
        <p:sp>
          <p:nvSpPr>
            <p:cNvPr id="53" name="Line 20"/>
            <p:cNvSpPr>
              <a:spLocks noChangeShapeType="1"/>
            </p:cNvSpPr>
            <p:nvPr/>
          </p:nvSpPr>
          <p:spPr bwMode="auto">
            <a:xfrm>
              <a:off x="6027141" y="4737792"/>
              <a:ext cx="5215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04924D-B2FA-423B-A68A-160081448080}"/>
              </a:ext>
            </a:extLst>
          </p:cNvPr>
          <p:cNvGrpSpPr/>
          <p:nvPr/>
        </p:nvGrpSpPr>
        <p:grpSpPr>
          <a:xfrm>
            <a:off x="4787701" y="4356072"/>
            <a:ext cx="1217710" cy="626110"/>
            <a:chOff x="4787701" y="4356072"/>
            <a:chExt cx="1217710" cy="626110"/>
          </a:xfrm>
        </p:grpSpPr>
        <p:sp>
          <p:nvSpPr>
            <p:cNvPr id="35899" name="Line 20"/>
            <p:cNvSpPr>
              <a:spLocks noChangeShapeType="1"/>
            </p:cNvSpPr>
            <p:nvPr/>
          </p:nvSpPr>
          <p:spPr bwMode="auto">
            <a:xfrm>
              <a:off x="5027543" y="4746039"/>
              <a:ext cx="5215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Oval 10"/>
            <p:cNvSpPr>
              <a:spLocks noChangeArrowheads="1"/>
            </p:cNvSpPr>
            <p:nvPr/>
          </p:nvSpPr>
          <p:spPr bwMode="auto">
            <a:xfrm>
              <a:off x="5578886" y="4501649"/>
              <a:ext cx="426525" cy="48053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3</a:t>
              </a:r>
            </a:p>
          </p:txBody>
        </p:sp>
        <p:sp>
          <p:nvSpPr>
            <p:cNvPr id="54" name="Text Box 13"/>
            <p:cNvSpPr txBox="1">
              <a:spLocks noChangeArrowheads="1"/>
            </p:cNvSpPr>
            <p:nvPr/>
          </p:nvSpPr>
          <p:spPr bwMode="auto">
            <a:xfrm>
              <a:off x="4787701" y="4356072"/>
              <a:ext cx="819556" cy="355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0,1,..,9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23BFE0-F033-4674-A894-EE6378CEE50D}"/>
              </a:ext>
            </a:extLst>
          </p:cNvPr>
          <p:cNvGrpSpPr/>
          <p:nvPr/>
        </p:nvGrpSpPr>
        <p:grpSpPr>
          <a:xfrm>
            <a:off x="4800638" y="4982182"/>
            <a:ext cx="925559" cy="806486"/>
            <a:chOff x="4800638" y="4982182"/>
            <a:chExt cx="925559" cy="806486"/>
          </a:xfrm>
        </p:grpSpPr>
        <p:sp>
          <p:nvSpPr>
            <p:cNvPr id="55" name="Line 9"/>
            <p:cNvSpPr>
              <a:spLocks noChangeShapeType="1"/>
            </p:cNvSpPr>
            <p:nvPr/>
          </p:nvSpPr>
          <p:spPr bwMode="auto">
            <a:xfrm flipV="1">
              <a:off x="4800638" y="4982182"/>
              <a:ext cx="925559" cy="8064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Text Box 11"/>
            <p:cNvSpPr txBox="1">
              <a:spLocks noChangeArrowheads="1"/>
            </p:cNvSpPr>
            <p:nvPr/>
          </p:nvSpPr>
          <p:spPr bwMode="auto">
            <a:xfrm>
              <a:off x="5203760" y="5369683"/>
              <a:ext cx="237566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300" b="1" dirty="0"/>
                <a:t>.</a:t>
              </a:r>
              <a:endParaRPr lang="en-US" sz="1300" b="1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43C5DFE-08CA-4DC6-9F46-4C79B4DAB2BD}"/>
              </a:ext>
            </a:extLst>
          </p:cNvPr>
          <p:cNvGrpSpPr/>
          <p:nvPr/>
        </p:nvGrpSpPr>
        <p:grpSpPr>
          <a:xfrm>
            <a:off x="5435423" y="3773994"/>
            <a:ext cx="819556" cy="731431"/>
            <a:chOff x="5435423" y="3773994"/>
            <a:chExt cx="819556" cy="731431"/>
          </a:xfrm>
        </p:grpSpPr>
        <p:sp>
          <p:nvSpPr>
            <p:cNvPr id="57" name="Text Box 13"/>
            <p:cNvSpPr txBox="1">
              <a:spLocks noChangeArrowheads="1"/>
            </p:cNvSpPr>
            <p:nvPr/>
          </p:nvSpPr>
          <p:spPr bwMode="auto">
            <a:xfrm>
              <a:off x="5435423" y="3773994"/>
              <a:ext cx="819556" cy="355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0,1,..,9</a:t>
              </a:r>
            </a:p>
          </p:txBody>
        </p:sp>
        <p:sp>
          <p:nvSpPr>
            <p:cNvPr id="58" name="Freeform 12"/>
            <p:cNvSpPr>
              <a:spLocks/>
            </p:cNvSpPr>
            <p:nvPr/>
          </p:nvSpPr>
          <p:spPr bwMode="auto">
            <a:xfrm>
              <a:off x="5599081" y="4057477"/>
              <a:ext cx="443465" cy="447948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930844" y="2190958"/>
            <a:ext cx="7620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 rtl="0">
              <a:buFont typeface="+mj-lt"/>
              <a:buAutoNum type="arabicPeriod"/>
            </a:pPr>
            <a:r>
              <a:rPr lang="en-US" sz="2000" dirty="0"/>
              <a:t>An optional + or –  sign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sz="2000" dirty="0"/>
              <a:t>String of digits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sz="2000" dirty="0"/>
              <a:t>A decimal point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sz="2000" dirty="0"/>
              <a:t>Another string of digits , either (2) or (4) can be empty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8789" y="5999723"/>
            <a:ext cx="6313267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5760" lvl="1" indent="-256032" algn="l" rtl="0">
              <a:lnSpc>
                <a:spcPct val="150000"/>
              </a:lnSpc>
              <a:spcBef>
                <a:spcPts val="400"/>
              </a:spcBef>
              <a:buSzPct val="68000"/>
            </a:pPr>
            <a:r>
              <a:rPr lang="en-US" sz="2000" b="1" i="1" dirty="0">
                <a:sym typeface="Symbol" pitchFamily="28" charset="2"/>
              </a:rPr>
              <a:t>A = </a:t>
            </a:r>
            <a:r>
              <a:rPr lang="en-US" sz="2000" dirty="0">
                <a:solidFill>
                  <a:schemeClr val="tx2"/>
                </a:solidFill>
              </a:rPr>
              <a:t>{{</a:t>
            </a:r>
            <a:r>
              <a:rPr lang="en-US" sz="2000" dirty="0"/>
              <a:t>q</a:t>
            </a:r>
            <a:r>
              <a:rPr lang="en-US" sz="2000" baseline="-25000" dirty="0"/>
              <a:t>0,</a:t>
            </a:r>
            <a:r>
              <a:rPr lang="en-US" sz="2000" dirty="0"/>
              <a:t> q</a:t>
            </a:r>
            <a:r>
              <a:rPr lang="en-US" sz="2000" baseline="-25000" dirty="0"/>
              <a:t>1,</a:t>
            </a:r>
            <a:r>
              <a:rPr lang="en-US" sz="2000" dirty="0"/>
              <a:t> q</a:t>
            </a:r>
            <a:r>
              <a:rPr lang="en-US" sz="2000" baseline="-25000" dirty="0"/>
              <a:t>2,</a:t>
            </a:r>
            <a:r>
              <a:rPr lang="en-US" sz="2000" dirty="0"/>
              <a:t> q</a:t>
            </a:r>
            <a:r>
              <a:rPr lang="en-US" sz="2000" baseline="-25000" dirty="0"/>
              <a:t>3, </a:t>
            </a:r>
            <a:r>
              <a:rPr lang="en-US" sz="2000" dirty="0"/>
              <a:t>q</a:t>
            </a:r>
            <a:r>
              <a:rPr lang="en-US" sz="2000" baseline="-25000" dirty="0"/>
              <a:t>4,</a:t>
            </a:r>
            <a:r>
              <a:rPr lang="en-US" sz="2000" dirty="0"/>
              <a:t> q</a:t>
            </a:r>
            <a:r>
              <a:rPr lang="en-US" sz="2000" baseline="-25000" dirty="0"/>
              <a:t>5</a:t>
            </a:r>
            <a:r>
              <a:rPr lang="en-US" sz="2000" dirty="0">
                <a:solidFill>
                  <a:schemeClr val="tx2"/>
                </a:solidFill>
              </a:rPr>
              <a:t>}, {.,0,1,…,9}, </a:t>
            </a:r>
            <a:r>
              <a:rPr lang="el-GR" sz="2000" dirty="0">
                <a:solidFill>
                  <a:schemeClr val="fol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000" dirty="0">
                <a:solidFill>
                  <a:schemeClr val="tx2"/>
                </a:solidFill>
              </a:rPr>
              <a:t> , q</a:t>
            </a:r>
            <a:r>
              <a:rPr lang="en-US" sz="2000" baseline="-25000" dirty="0">
                <a:solidFill>
                  <a:schemeClr val="tx2"/>
                </a:solidFill>
              </a:rPr>
              <a:t>0</a:t>
            </a:r>
            <a:r>
              <a:rPr lang="en-US" sz="2000" dirty="0">
                <a:solidFill>
                  <a:schemeClr val="tx2"/>
                </a:solidFill>
              </a:rPr>
              <a:t>, {q</a:t>
            </a:r>
            <a:r>
              <a:rPr lang="en-US" sz="2000" baseline="-25000" dirty="0">
                <a:solidFill>
                  <a:schemeClr val="tx2"/>
                </a:solidFill>
              </a:rPr>
              <a:t>5</a:t>
            </a:r>
            <a:r>
              <a:rPr lang="en-US" sz="2000" dirty="0">
                <a:solidFill>
                  <a:schemeClr val="tx2"/>
                </a:solidFill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89941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1FAE72-7948-4FC4-908F-D4C93EBD550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1447800" y="2049671"/>
            <a:ext cx="587051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2200" dirty="0">
                <a:sym typeface="Symbol" pitchFamily="28" charset="2"/>
              </a:rPr>
              <a:t></a:t>
            </a:r>
            <a:r>
              <a:rPr lang="en-US" sz="2200" dirty="0"/>
              <a:t>-NFA recognize the words </a:t>
            </a:r>
            <a:r>
              <a:rPr lang="en-US" sz="2200" b="1" i="1" dirty="0"/>
              <a:t>web</a:t>
            </a:r>
            <a:r>
              <a:rPr lang="en-US" sz="2200" dirty="0"/>
              <a:t> and </a:t>
            </a:r>
            <a:r>
              <a:rPr lang="en-US" sz="2200" b="1" i="1" dirty="0" err="1"/>
              <a:t>ebay</a:t>
            </a:r>
            <a:endParaRPr lang="en-US" sz="2200" b="1" i="1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8B7DBAF-A6D6-46CB-BCB2-A7C0F2170D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pPr rtl="0" eaLnBrk="1" hangingPunct="1"/>
            <a:r>
              <a:rPr lang="en-US" dirty="0"/>
              <a:t>Example #2 :  </a:t>
            </a:r>
            <a:r>
              <a:rPr lang="en-US" dirty="0">
                <a:sym typeface="Symbol" pitchFamily="28" charset="2"/>
              </a:rPr>
              <a:t></a:t>
            </a:r>
            <a:r>
              <a:rPr lang="en-US" dirty="0"/>
              <a:t>-NFA</a:t>
            </a:r>
          </a:p>
        </p:txBody>
      </p:sp>
      <p:sp>
        <p:nvSpPr>
          <p:cNvPr id="35881" name="TextBox 29"/>
          <p:cNvSpPr txBox="1">
            <a:spLocks noChangeArrowheads="1"/>
          </p:cNvSpPr>
          <p:nvPr/>
        </p:nvSpPr>
        <p:spPr bwMode="auto">
          <a:xfrm>
            <a:off x="2789753" y="484148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D3A5E6-D94B-496F-B6ED-8C45B0317D41}"/>
              </a:ext>
            </a:extLst>
          </p:cNvPr>
          <p:cNvGrpSpPr/>
          <p:nvPr/>
        </p:nvGrpSpPr>
        <p:grpSpPr>
          <a:xfrm>
            <a:off x="1931807" y="3300937"/>
            <a:ext cx="541888" cy="631746"/>
            <a:chOff x="2193830" y="4675502"/>
            <a:chExt cx="587232" cy="475419"/>
          </a:xfrm>
        </p:grpSpPr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595605ED-671A-404F-9F8E-F2C01132B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3830" y="4898826"/>
              <a:ext cx="587232" cy="252095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" name="Text Box 13">
              <a:extLst>
                <a:ext uri="{FF2B5EF4-FFF2-40B4-BE49-F238E27FC236}">
                  <a16:creationId xmlns:a16="http://schemas.microsoft.com/office/drawing/2014/main" id="{9EA934AC-B590-4876-BF3C-CF1F19F4C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2490" y="4675502"/>
              <a:ext cx="298543" cy="223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∑</a:t>
              </a:r>
            </a:p>
          </p:txBody>
        </p:sp>
      </p:grpSp>
      <p:grpSp>
        <p:nvGrpSpPr>
          <p:cNvPr id="12" name="Group 31">
            <a:extLst>
              <a:ext uri="{FF2B5EF4-FFF2-40B4-BE49-F238E27FC236}">
                <a16:creationId xmlns:a16="http://schemas.microsoft.com/office/drawing/2014/main" id="{28FB13E2-CA70-4AD9-9DFF-BFD7060A5621}"/>
              </a:ext>
            </a:extLst>
          </p:cNvPr>
          <p:cNvGrpSpPr>
            <a:grpSpLocks/>
          </p:cNvGrpSpPr>
          <p:nvPr/>
        </p:nvGrpSpPr>
        <p:grpSpPr bwMode="auto">
          <a:xfrm>
            <a:off x="1150938" y="3827514"/>
            <a:ext cx="814706" cy="338555"/>
            <a:chOff x="533400" y="4035835"/>
            <a:chExt cx="609600" cy="174080"/>
          </a:xfrm>
        </p:grpSpPr>
        <p:sp>
          <p:nvSpPr>
            <p:cNvPr id="15" name="Line 6">
              <a:extLst>
                <a:ext uri="{FF2B5EF4-FFF2-40B4-BE49-F238E27FC236}">
                  <a16:creationId xmlns:a16="http://schemas.microsoft.com/office/drawing/2014/main" id="{EACBD638-8B01-489D-A51E-3C87EDAB8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" y="420991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6" name="Text Box 7">
              <a:extLst>
                <a:ext uri="{FF2B5EF4-FFF2-40B4-BE49-F238E27FC236}">
                  <a16:creationId xmlns:a16="http://schemas.microsoft.com/office/drawing/2014/main" id="{65086CE0-AE90-4BED-8878-2AC67ABE42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447" y="4035835"/>
              <a:ext cx="478817" cy="174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start</a:t>
              </a:r>
            </a:p>
          </p:txBody>
        </p:sp>
      </p:grpSp>
      <p:sp>
        <p:nvSpPr>
          <p:cNvPr id="53" name="Oval 10">
            <a:extLst>
              <a:ext uri="{FF2B5EF4-FFF2-40B4-BE49-F238E27FC236}">
                <a16:creationId xmlns:a16="http://schemas.microsoft.com/office/drawing/2014/main" id="{8507BD14-8674-448B-A54E-EF79D80ED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185" y="3023130"/>
            <a:ext cx="499720" cy="599159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/>
              <a:t>1</a:t>
            </a:r>
            <a:endParaRPr lang="en-US" sz="1600" baseline="-25000" dirty="0"/>
          </a:p>
        </p:txBody>
      </p:sp>
      <p:sp>
        <p:nvSpPr>
          <p:cNvPr id="59" name="Oval 10">
            <a:extLst>
              <a:ext uri="{FF2B5EF4-FFF2-40B4-BE49-F238E27FC236}">
                <a16:creationId xmlns:a16="http://schemas.microsoft.com/office/drawing/2014/main" id="{160AB3C0-E102-449D-98C3-774163655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875" y="4557915"/>
            <a:ext cx="499720" cy="599159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/>
              <a:t>0</a:t>
            </a:r>
            <a:endParaRPr lang="en-US" sz="1600" baseline="-25000" dirty="0"/>
          </a:p>
        </p:txBody>
      </p:sp>
      <p:grpSp>
        <p:nvGrpSpPr>
          <p:cNvPr id="35857" name="Group 35856">
            <a:extLst>
              <a:ext uri="{FF2B5EF4-FFF2-40B4-BE49-F238E27FC236}">
                <a16:creationId xmlns:a16="http://schemas.microsoft.com/office/drawing/2014/main" id="{5801FF8D-ED47-437C-BB53-30AACC35D2BB}"/>
              </a:ext>
            </a:extLst>
          </p:cNvPr>
          <p:cNvGrpSpPr/>
          <p:nvPr/>
        </p:nvGrpSpPr>
        <p:grpSpPr>
          <a:xfrm>
            <a:off x="3302905" y="2998088"/>
            <a:ext cx="1176680" cy="624201"/>
            <a:chOff x="3302905" y="2998088"/>
            <a:chExt cx="1176680" cy="624201"/>
          </a:xfrm>
        </p:grpSpPr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DC1CF4EF-0F90-4558-9F81-19528C30E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865" y="3023130"/>
              <a:ext cx="499720" cy="599159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2</a:t>
              </a:r>
              <a:endParaRPr lang="en-US" sz="1600" baseline="-25000" dirty="0"/>
            </a:p>
          </p:txBody>
        </p:sp>
        <p:sp>
          <p:nvSpPr>
            <p:cNvPr id="24" name="Text Box 11">
              <a:extLst>
                <a:ext uri="{FF2B5EF4-FFF2-40B4-BE49-F238E27FC236}">
                  <a16:creationId xmlns:a16="http://schemas.microsoft.com/office/drawing/2014/main" id="{0A46C10F-4842-4683-B881-065C62104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3826" y="2998088"/>
              <a:ext cx="314511" cy="338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/>
                <a:t>w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D391C02-B179-4964-9BCB-9A52B6526A7A}"/>
                </a:ext>
              </a:extLst>
            </p:cNvPr>
            <p:cNvCxnSpPr>
              <a:stCxn id="53" idx="6"/>
              <a:endCxn id="22" idx="2"/>
            </p:cNvCxnSpPr>
            <p:nvPr/>
          </p:nvCxnSpPr>
          <p:spPr>
            <a:xfrm>
              <a:off x="3302905" y="3322710"/>
              <a:ext cx="6769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858" name="Group 35857">
            <a:extLst>
              <a:ext uri="{FF2B5EF4-FFF2-40B4-BE49-F238E27FC236}">
                <a16:creationId xmlns:a16="http://schemas.microsoft.com/office/drawing/2014/main" id="{E0209D14-92AE-4D74-B190-BA0E63F5FCBF}"/>
              </a:ext>
            </a:extLst>
          </p:cNvPr>
          <p:cNvGrpSpPr/>
          <p:nvPr/>
        </p:nvGrpSpPr>
        <p:grpSpPr>
          <a:xfrm>
            <a:off x="4479585" y="2998088"/>
            <a:ext cx="1193745" cy="624201"/>
            <a:chOff x="4479585" y="2998088"/>
            <a:chExt cx="1193745" cy="624201"/>
          </a:xfrm>
        </p:grpSpPr>
        <p:sp>
          <p:nvSpPr>
            <p:cNvPr id="33" name="Oval 10">
              <a:extLst>
                <a:ext uri="{FF2B5EF4-FFF2-40B4-BE49-F238E27FC236}">
                  <a16:creationId xmlns:a16="http://schemas.microsoft.com/office/drawing/2014/main" id="{C9BDE166-6E9B-469D-AB21-4CF6C46E4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608" y="3023133"/>
              <a:ext cx="499722" cy="59915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3</a:t>
              </a:r>
              <a:endParaRPr lang="en-US" sz="1600" baseline="-25000" dirty="0"/>
            </a:p>
          </p:txBody>
        </p:sp>
        <p:sp>
          <p:nvSpPr>
            <p:cNvPr id="34" name="Text Box 13">
              <a:extLst>
                <a:ext uri="{FF2B5EF4-FFF2-40B4-BE49-F238E27FC236}">
                  <a16:creationId xmlns:a16="http://schemas.microsoft.com/office/drawing/2014/main" id="{56B759CD-2E30-4AD5-A2C1-8DB54C530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3372" y="2998088"/>
              <a:ext cx="314510" cy="338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e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94D9BF1-70D4-48BC-B9CF-E001061D1485}"/>
                </a:ext>
              </a:extLst>
            </p:cNvPr>
            <p:cNvCxnSpPr>
              <a:stCxn id="22" idx="6"/>
              <a:endCxn id="33" idx="2"/>
            </p:cNvCxnSpPr>
            <p:nvPr/>
          </p:nvCxnSpPr>
          <p:spPr>
            <a:xfrm>
              <a:off x="4479585" y="3322710"/>
              <a:ext cx="69402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859" name="Group 35858">
            <a:extLst>
              <a:ext uri="{FF2B5EF4-FFF2-40B4-BE49-F238E27FC236}">
                <a16:creationId xmlns:a16="http://schemas.microsoft.com/office/drawing/2014/main" id="{EE9C9C25-F4DF-4BC5-AD9E-39EBE22316B0}"/>
              </a:ext>
            </a:extLst>
          </p:cNvPr>
          <p:cNvGrpSpPr/>
          <p:nvPr/>
        </p:nvGrpSpPr>
        <p:grpSpPr>
          <a:xfrm>
            <a:off x="5673330" y="2957660"/>
            <a:ext cx="1261055" cy="730628"/>
            <a:chOff x="5673330" y="2957660"/>
            <a:chExt cx="1261055" cy="730628"/>
          </a:xfrm>
        </p:grpSpPr>
        <p:sp>
          <p:nvSpPr>
            <p:cNvPr id="29" name="Oval 90">
              <a:extLst>
                <a:ext uri="{FF2B5EF4-FFF2-40B4-BE49-F238E27FC236}">
                  <a16:creationId xmlns:a16="http://schemas.microsoft.com/office/drawing/2014/main" id="{F4971E9F-6D63-4DD9-BE6B-A4D5C8E92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4031" y="3033081"/>
              <a:ext cx="463161" cy="57461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4</a:t>
              </a:r>
              <a:endParaRPr lang="en-US" sz="1600" baseline="-25000" dirty="0"/>
            </a:p>
          </p:txBody>
        </p:sp>
        <p:sp>
          <p:nvSpPr>
            <p:cNvPr id="30" name="Oval 91">
              <a:extLst>
                <a:ext uri="{FF2B5EF4-FFF2-40B4-BE49-F238E27FC236}">
                  <a16:creationId xmlns:a16="http://schemas.microsoft.com/office/drawing/2014/main" id="{D9AAA403-296C-4E2D-88D3-EEA232FE5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6837" y="2957660"/>
              <a:ext cx="617548" cy="730628"/>
            </a:xfrm>
            <a:prstGeom prst="ellipse">
              <a:avLst/>
            </a:prstGeom>
            <a:solidFill>
              <a:schemeClr val="bg2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 dirty="0"/>
            </a:p>
          </p:txBody>
        </p:sp>
        <p:sp>
          <p:nvSpPr>
            <p:cNvPr id="27" name="Text Box 93">
              <a:extLst>
                <a:ext uri="{FF2B5EF4-FFF2-40B4-BE49-F238E27FC236}">
                  <a16:creationId xmlns:a16="http://schemas.microsoft.com/office/drawing/2014/main" id="{47042836-FEC0-4D7B-BCA9-983349CE3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7115" y="2985306"/>
              <a:ext cx="31451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ym typeface="Symbol" pitchFamily="28" charset="2"/>
                </a:rPr>
                <a:t>b</a:t>
              </a:r>
              <a:endParaRPr lang="en-US" sz="1600" b="1" dirty="0">
                <a:solidFill>
                  <a:schemeClr val="hlink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133A7F7-32E8-4C02-8F8D-45C8C2B25A67}"/>
                </a:ext>
              </a:extLst>
            </p:cNvPr>
            <p:cNvCxnSpPr>
              <a:stCxn id="33" idx="6"/>
              <a:endCxn id="30" idx="2"/>
            </p:cNvCxnSpPr>
            <p:nvPr/>
          </p:nvCxnSpPr>
          <p:spPr>
            <a:xfrm>
              <a:off x="5673330" y="3322711"/>
              <a:ext cx="643507" cy="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864" name="Group 35863">
            <a:extLst>
              <a:ext uri="{FF2B5EF4-FFF2-40B4-BE49-F238E27FC236}">
                <a16:creationId xmlns:a16="http://schemas.microsoft.com/office/drawing/2014/main" id="{99E1E643-19FD-4BC0-BF3A-EE17205096C2}"/>
              </a:ext>
            </a:extLst>
          </p:cNvPr>
          <p:cNvGrpSpPr/>
          <p:nvPr/>
        </p:nvGrpSpPr>
        <p:grpSpPr>
          <a:xfrm>
            <a:off x="2009001" y="3424812"/>
            <a:ext cx="867366" cy="1390125"/>
            <a:chOff x="2009001" y="3424812"/>
            <a:chExt cx="867366" cy="1390125"/>
          </a:xfrm>
        </p:grpSpPr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8EC1E129-E7C1-47AB-8354-FB0C5BF71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001" y="3920149"/>
              <a:ext cx="509192" cy="49190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9</a:t>
              </a:r>
              <a:endParaRPr lang="en-US" sz="1600" baseline="-25000" dirty="0"/>
            </a:p>
          </p:txBody>
        </p:sp>
        <p:sp>
          <p:nvSpPr>
            <p:cNvPr id="19" name="Text Box 93">
              <a:extLst>
                <a:ext uri="{FF2B5EF4-FFF2-40B4-BE49-F238E27FC236}">
                  <a16:creationId xmlns:a16="http://schemas.microsoft.com/office/drawing/2014/main" id="{32484C44-C7FE-4451-89ED-7E13F7662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297" y="3424812"/>
              <a:ext cx="27443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ym typeface="Symbol" pitchFamily="28" charset="2"/>
                </a:rPr>
                <a:t></a:t>
              </a:r>
              <a:endParaRPr lang="en-US" sz="1600" dirty="0">
                <a:solidFill>
                  <a:schemeClr val="hlink"/>
                </a:solidFill>
              </a:endParaRPr>
            </a:p>
          </p:txBody>
        </p:sp>
        <p:cxnSp>
          <p:nvCxnSpPr>
            <p:cNvPr id="35853" name="Straight Arrow Connector 35852">
              <a:extLst>
                <a:ext uri="{FF2B5EF4-FFF2-40B4-BE49-F238E27FC236}">
                  <a16:creationId xmlns:a16="http://schemas.microsoft.com/office/drawing/2014/main" id="{559593BB-D058-4CAC-9BDB-BFCA15048B21}"/>
                </a:ext>
              </a:extLst>
            </p:cNvPr>
            <p:cNvCxnSpPr>
              <a:stCxn id="13" idx="7"/>
              <a:endCxn id="53" idx="3"/>
            </p:cNvCxnSpPr>
            <p:nvPr/>
          </p:nvCxnSpPr>
          <p:spPr>
            <a:xfrm flipV="1">
              <a:off x="2443624" y="3534544"/>
              <a:ext cx="432743" cy="457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855" name="Straight Arrow Connector 35854">
              <a:extLst>
                <a:ext uri="{FF2B5EF4-FFF2-40B4-BE49-F238E27FC236}">
                  <a16:creationId xmlns:a16="http://schemas.microsoft.com/office/drawing/2014/main" id="{191A7B62-C417-4539-A53E-C292B60BC796}"/>
                </a:ext>
              </a:extLst>
            </p:cNvPr>
            <p:cNvCxnSpPr>
              <a:stCxn id="13" idx="5"/>
              <a:endCxn id="59" idx="1"/>
            </p:cNvCxnSpPr>
            <p:nvPr/>
          </p:nvCxnSpPr>
          <p:spPr>
            <a:xfrm>
              <a:off x="2443624" y="4340016"/>
              <a:ext cx="416433" cy="305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 Box 93">
              <a:extLst>
                <a:ext uri="{FF2B5EF4-FFF2-40B4-BE49-F238E27FC236}">
                  <a16:creationId xmlns:a16="http://schemas.microsoft.com/office/drawing/2014/main" id="{6CAD1CB7-1DCC-4952-AC3C-38808BFDF8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7634" y="4476383"/>
              <a:ext cx="27443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ym typeface="Symbol" pitchFamily="28" charset="2"/>
                </a:rPr>
                <a:t></a:t>
              </a:r>
              <a:endParaRPr lang="en-US" sz="1600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35860" name="Group 35859">
            <a:extLst>
              <a:ext uri="{FF2B5EF4-FFF2-40B4-BE49-F238E27FC236}">
                <a16:creationId xmlns:a16="http://schemas.microsoft.com/office/drawing/2014/main" id="{00701D43-9F33-43AF-AB98-713A48B2CC40}"/>
              </a:ext>
            </a:extLst>
          </p:cNvPr>
          <p:cNvGrpSpPr/>
          <p:nvPr/>
        </p:nvGrpSpPr>
        <p:grpSpPr>
          <a:xfrm>
            <a:off x="3286595" y="4557915"/>
            <a:ext cx="1176680" cy="599159"/>
            <a:chOff x="3286595" y="4557915"/>
            <a:chExt cx="1176680" cy="599159"/>
          </a:xfrm>
        </p:grpSpPr>
        <p:sp>
          <p:nvSpPr>
            <p:cNvPr id="55" name="Oval 10">
              <a:extLst>
                <a:ext uri="{FF2B5EF4-FFF2-40B4-BE49-F238E27FC236}">
                  <a16:creationId xmlns:a16="http://schemas.microsoft.com/office/drawing/2014/main" id="{518310C7-D75C-4923-A409-6CC87EAB3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555" y="4557915"/>
              <a:ext cx="499720" cy="599159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5</a:t>
              </a:r>
              <a:endParaRPr lang="en-US" sz="1600" baseline="-25000" dirty="0"/>
            </a:p>
          </p:txBody>
        </p:sp>
        <p:cxnSp>
          <p:nvCxnSpPr>
            <p:cNvPr id="35841" name="Straight Arrow Connector 35840">
              <a:extLst>
                <a:ext uri="{FF2B5EF4-FFF2-40B4-BE49-F238E27FC236}">
                  <a16:creationId xmlns:a16="http://schemas.microsoft.com/office/drawing/2014/main" id="{0A9C0377-515E-462A-8C03-91776E768A60}"/>
                </a:ext>
              </a:extLst>
            </p:cNvPr>
            <p:cNvCxnSpPr>
              <a:stCxn id="59" idx="6"/>
              <a:endCxn id="55" idx="2"/>
            </p:cNvCxnSpPr>
            <p:nvPr/>
          </p:nvCxnSpPr>
          <p:spPr>
            <a:xfrm>
              <a:off x="3286595" y="4857495"/>
              <a:ext cx="6769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 Box 11">
              <a:extLst>
                <a:ext uri="{FF2B5EF4-FFF2-40B4-BE49-F238E27FC236}">
                  <a16:creationId xmlns:a16="http://schemas.microsoft.com/office/drawing/2014/main" id="{9458A3C6-1228-4E42-8D1D-3CD933DF9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3826" y="4571388"/>
              <a:ext cx="314511" cy="338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/>
                <a:t>e</a:t>
              </a:r>
            </a:p>
          </p:txBody>
        </p:sp>
      </p:grpSp>
      <p:grpSp>
        <p:nvGrpSpPr>
          <p:cNvPr id="35862" name="Group 35861">
            <a:extLst>
              <a:ext uri="{FF2B5EF4-FFF2-40B4-BE49-F238E27FC236}">
                <a16:creationId xmlns:a16="http://schemas.microsoft.com/office/drawing/2014/main" id="{AAFB436D-928E-4980-8B9D-0B06EACC5E00}"/>
              </a:ext>
            </a:extLst>
          </p:cNvPr>
          <p:cNvGrpSpPr/>
          <p:nvPr/>
        </p:nvGrpSpPr>
        <p:grpSpPr>
          <a:xfrm>
            <a:off x="5657020" y="4558606"/>
            <a:ext cx="1183862" cy="583876"/>
            <a:chOff x="5657020" y="4558606"/>
            <a:chExt cx="1183862" cy="583876"/>
          </a:xfrm>
        </p:grpSpPr>
        <p:sp>
          <p:nvSpPr>
            <p:cNvPr id="56" name="Oval 90">
              <a:extLst>
                <a:ext uri="{FF2B5EF4-FFF2-40B4-BE49-F238E27FC236}">
                  <a16:creationId xmlns:a16="http://schemas.microsoft.com/office/drawing/2014/main" id="{8DABFEDA-EF87-46EA-B150-1A074C9EC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7721" y="4567866"/>
              <a:ext cx="463161" cy="57461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7</a:t>
              </a:r>
              <a:endParaRPr lang="en-US" sz="1600" baseline="-25000" dirty="0"/>
            </a:p>
          </p:txBody>
        </p:sp>
        <p:cxnSp>
          <p:nvCxnSpPr>
            <p:cNvPr id="35846" name="Straight Arrow Connector 35845">
              <a:extLst>
                <a:ext uri="{FF2B5EF4-FFF2-40B4-BE49-F238E27FC236}">
                  <a16:creationId xmlns:a16="http://schemas.microsoft.com/office/drawing/2014/main" id="{A7F955E0-801D-4391-A223-41F1A87BE2F6}"/>
                </a:ext>
              </a:extLst>
            </p:cNvPr>
            <p:cNvCxnSpPr>
              <a:stCxn id="58" idx="6"/>
              <a:endCxn id="56" idx="2"/>
            </p:cNvCxnSpPr>
            <p:nvPr/>
          </p:nvCxnSpPr>
          <p:spPr>
            <a:xfrm flipV="1">
              <a:off x="5657020" y="4855174"/>
              <a:ext cx="720701" cy="2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 Box 93">
              <a:extLst>
                <a:ext uri="{FF2B5EF4-FFF2-40B4-BE49-F238E27FC236}">
                  <a16:creationId xmlns:a16="http://schemas.microsoft.com/office/drawing/2014/main" id="{E23E7A72-981D-42A4-B174-1BB884307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3146" y="4558606"/>
              <a:ext cx="29847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ym typeface="Symbol" pitchFamily="28" charset="2"/>
                </a:rPr>
                <a:t>a</a:t>
              </a:r>
              <a:endParaRPr lang="en-US" sz="1600" b="1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35861" name="Group 35860">
            <a:extLst>
              <a:ext uri="{FF2B5EF4-FFF2-40B4-BE49-F238E27FC236}">
                <a16:creationId xmlns:a16="http://schemas.microsoft.com/office/drawing/2014/main" id="{A21AB354-339F-438D-95A4-883FF4CBD574}"/>
              </a:ext>
            </a:extLst>
          </p:cNvPr>
          <p:cNvGrpSpPr/>
          <p:nvPr/>
        </p:nvGrpSpPr>
        <p:grpSpPr>
          <a:xfrm>
            <a:off x="4463275" y="4557918"/>
            <a:ext cx="1193745" cy="599156"/>
            <a:chOff x="4463275" y="4557918"/>
            <a:chExt cx="1193745" cy="599156"/>
          </a:xfrm>
        </p:grpSpPr>
        <p:sp>
          <p:nvSpPr>
            <p:cNvPr id="58" name="Oval 10">
              <a:extLst>
                <a:ext uri="{FF2B5EF4-FFF2-40B4-BE49-F238E27FC236}">
                  <a16:creationId xmlns:a16="http://schemas.microsoft.com/office/drawing/2014/main" id="{3F780CBB-6EEF-4417-9A8B-96DCFCE65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7298" y="4557918"/>
              <a:ext cx="499722" cy="59915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6</a:t>
              </a:r>
              <a:endParaRPr lang="en-US" sz="1600" baseline="-25000" dirty="0"/>
            </a:p>
          </p:txBody>
        </p:sp>
        <p:cxnSp>
          <p:nvCxnSpPr>
            <p:cNvPr id="35844" name="Straight Arrow Connector 35843">
              <a:extLst>
                <a:ext uri="{FF2B5EF4-FFF2-40B4-BE49-F238E27FC236}">
                  <a16:creationId xmlns:a16="http://schemas.microsoft.com/office/drawing/2014/main" id="{501EDBAA-3CF0-4A54-B496-A2E4F07C6E6C}"/>
                </a:ext>
              </a:extLst>
            </p:cNvPr>
            <p:cNvCxnSpPr>
              <a:stCxn id="55" idx="6"/>
              <a:endCxn id="58" idx="2"/>
            </p:cNvCxnSpPr>
            <p:nvPr/>
          </p:nvCxnSpPr>
          <p:spPr>
            <a:xfrm>
              <a:off x="4463275" y="4857495"/>
              <a:ext cx="69402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 Box 13">
              <a:extLst>
                <a:ext uri="{FF2B5EF4-FFF2-40B4-BE49-F238E27FC236}">
                  <a16:creationId xmlns:a16="http://schemas.microsoft.com/office/drawing/2014/main" id="{52282312-03DE-4E27-8D84-ED23CA19B9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3372" y="4571388"/>
              <a:ext cx="314510" cy="338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b</a:t>
              </a:r>
            </a:p>
          </p:txBody>
        </p:sp>
      </p:grpSp>
      <p:grpSp>
        <p:nvGrpSpPr>
          <p:cNvPr id="35863" name="Group 35862">
            <a:extLst>
              <a:ext uri="{FF2B5EF4-FFF2-40B4-BE49-F238E27FC236}">
                <a16:creationId xmlns:a16="http://schemas.microsoft.com/office/drawing/2014/main" id="{E561FFD1-C587-490E-A51B-567F97D05F11}"/>
              </a:ext>
            </a:extLst>
          </p:cNvPr>
          <p:cNvGrpSpPr/>
          <p:nvPr/>
        </p:nvGrpSpPr>
        <p:grpSpPr>
          <a:xfrm>
            <a:off x="6840882" y="4522473"/>
            <a:ext cx="1287941" cy="657484"/>
            <a:chOff x="6840882" y="4522473"/>
            <a:chExt cx="1287941" cy="657484"/>
          </a:xfrm>
        </p:grpSpPr>
        <p:sp>
          <p:nvSpPr>
            <p:cNvPr id="51" name="Oval 90">
              <a:extLst>
                <a:ext uri="{FF2B5EF4-FFF2-40B4-BE49-F238E27FC236}">
                  <a16:creationId xmlns:a16="http://schemas.microsoft.com/office/drawing/2014/main" id="{5441D8BE-380B-4C1A-B33C-0255ED266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521" y="4589854"/>
              <a:ext cx="463161" cy="57461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8</a:t>
              </a:r>
              <a:endParaRPr lang="en-US" sz="1600" baseline="-25000" dirty="0"/>
            </a:p>
          </p:txBody>
        </p:sp>
        <p:sp>
          <p:nvSpPr>
            <p:cNvPr id="52" name="Oval 91">
              <a:extLst>
                <a:ext uri="{FF2B5EF4-FFF2-40B4-BE49-F238E27FC236}">
                  <a16:creationId xmlns:a16="http://schemas.microsoft.com/office/drawing/2014/main" id="{5D2CF3B8-35AA-4794-9C06-FC1EF7ECE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1275" y="4531211"/>
              <a:ext cx="617548" cy="648746"/>
            </a:xfrm>
            <a:prstGeom prst="ellipse">
              <a:avLst/>
            </a:prstGeom>
            <a:solidFill>
              <a:schemeClr val="bg2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 dirty="0"/>
            </a:p>
          </p:txBody>
        </p:sp>
        <p:cxnSp>
          <p:nvCxnSpPr>
            <p:cNvPr id="35848" name="Straight Arrow Connector 35847">
              <a:extLst>
                <a:ext uri="{FF2B5EF4-FFF2-40B4-BE49-F238E27FC236}">
                  <a16:creationId xmlns:a16="http://schemas.microsoft.com/office/drawing/2014/main" id="{31CDE4C5-551B-40D6-82EE-6ABBF9039368}"/>
                </a:ext>
              </a:extLst>
            </p:cNvPr>
            <p:cNvCxnSpPr>
              <a:stCxn id="56" idx="6"/>
              <a:endCxn id="52" idx="2"/>
            </p:cNvCxnSpPr>
            <p:nvPr/>
          </p:nvCxnSpPr>
          <p:spPr>
            <a:xfrm>
              <a:off x="6840882" y="4855174"/>
              <a:ext cx="670393" cy="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 Box 93">
              <a:extLst>
                <a:ext uri="{FF2B5EF4-FFF2-40B4-BE49-F238E27FC236}">
                  <a16:creationId xmlns:a16="http://schemas.microsoft.com/office/drawing/2014/main" id="{2F9DE36C-CC3A-4E17-AC4A-2A9AE82DF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8213" y="4522473"/>
              <a:ext cx="29847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ym typeface="Symbol" pitchFamily="28" charset="2"/>
                </a:rPr>
                <a:t>y</a:t>
              </a:r>
              <a:endParaRPr lang="en-US" sz="1600" b="1" dirty="0">
                <a:solidFill>
                  <a:schemeClr val="hlin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000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1FAE72-7948-4FC4-908F-D4C93EBD550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5881" name="TextBox 29"/>
          <p:cNvSpPr txBox="1">
            <a:spLocks noChangeArrowheads="1"/>
          </p:cNvSpPr>
          <p:nvPr/>
        </p:nvSpPr>
        <p:spPr bwMode="auto">
          <a:xfrm>
            <a:off x="4685358" y="5585083"/>
            <a:ext cx="1847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endParaRPr lang="en-US" sz="140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8B7DBAF-A6D6-46CB-BCB2-A7C0F2170D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pPr rtl="0" eaLnBrk="1" hangingPunct="1"/>
            <a:r>
              <a:rPr lang="en-US" dirty="0"/>
              <a:t>Example #3 :  </a:t>
            </a:r>
            <a:r>
              <a:rPr lang="en-US" dirty="0">
                <a:sym typeface="Symbol" pitchFamily="28" charset="2"/>
              </a:rPr>
              <a:t></a:t>
            </a:r>
            <a:r>
              <a:rPr lang="en-US" dirty="0"/>
              <a:t>-NFA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35B1B8D-C2B7-451F-8302-BB0C4D2A9A37}"/>
              </a:ext>
            </a:extLst>
          </p:cNvPr>
          <p:cNvSpPr txBox="1">
            <a:spLocks/>
          </p:cNvSpPr>
          <p:nvPr/>
        </p:nvSpPr>
        <p:spPr>
          <a:xfrm>
            <a:off x="783432" y="1731041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r" rtl="1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 rtl="0">
              <a:lnSpc>
                <a:spcPct val="150000"/>
              </a:lnSpc>
            </a:pPr>
            <a:r>
              <a:rPr lang="en-US" sz="2400" dirty="0"/>
              <a:t>Build a NFA for the following language:</a:t>
            </a:r>
            <a:br>
              <a:rPr lang="en-US" sz="2400" dirty="0"/>
            </a:br>
            <a:r>
              <a:rPr lang="en-US" sz="2400" dirty="0">
                <a:solidFill>
                  <a:schemeClr val="tx2"/>
                </a:solidFill>
              </a:rPr>
              <a:t>L = { w | w is a binary string where the last symbol is 0 or that contains only 1’s}</a:t>
            </a:r>
            <a:endParaRPr lang="en-US" sz="2400" dirty="0"/>
          </a:p>
          <a:p>
            <a:pPr algn="l" rtl="0"/>
            <a:endParaRPr lang="ar-EG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2C6E9B2-CB16-4252-AB76-09BA5BDA8BF8}"/>
              </a:ext>
            </a:extLst>
          </p:cNvPr>
          <p:cNvGrpSpPr/>
          <p:nvPr/>
        </p:nvGrpSpPr>
        <p:grpSpPr>
          <a:xfrm>
            <a:off x="5789921" y="4366730"/>
            <a:ext cx="1068079" cy="593913"/>
            <a:chOff x="5298441" y="4572847"/>
            <a:chExt cx="1068079" cy="593913"/>
          </a:xfrm>
        </p:grpSpPr>
        <p:sp>
          <p:nvSpPr>
            <p:cNvPr id="25" name="Oval 90">
              <a:extLst>
                <a:ext uri="{FF2B5EF4-FFF2-40B4-BE49-F238E27FC236}">
                  <a16:creationId xmlns:a16="http://schemas.microsoft.com/office/drawing/2014/main" id="{1A52E135-54D8-4ADA-A255-7BB5D4AF2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0827" y="4689627"/>
              <a:ext cx="463161" cy="4429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D</a:t>
              </a:r>
              <a:endParaRPr lang="en-US" sz="1400" baseline="-25000" dirty="0"/>
            </a:p>
          </p:txBody>
        </p:sp>
        <p:sp>
          <p:nvSpPr>
            <p:cNvPr id="26" name="Oval 91">
              <a:extLst>
                <a:ext uri="{FF2B5EF4-FFF2-40B4-BE49-F238E27FC236}">
                  <a16:creationId xmlns:a16="http://schemas.microsoft.com/office/drawing/2014/main" id="{C8FF058A-BDF4-4049-ADC7-E8F8BB3F0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6165" y="4649971"/>
              <a:ext cx="540355" cy="516789"/>
            </a:xfrm>
            <a:prstGeom prst="ellipse">
              <a:avLst/>
            </a:prstGeom>
            <a:solidFill>
              <a:schemeClr val="bg2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E917785-C3F2-4425-B7CF-6AA39C0EDF45}"/>
                </a:ext>
              </a:extLst>
            </p:cNvPr>
            <p:cNvCxnSpPr>
              <a:cxnSpLocks/>
              <a:stCxn id="17" idx="6"/>
              <a:endCxn id="26" idx="2"/>
            </p:cNvCxnSpPr>
            <p:nvPr/>
          </p:nvCxnSpPr>
          <p:spPr>
            <a:xfrm>
              <a:off x="5298441" y="4902560"/>
              <a:ext cx="527724" cy="58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 Box 93">
              <a:extLst>
                <a:ext uri="{FF2B5EF4-FFF2-40B4-BE49-F238E27FC236}">
                  <a16:creationId xmlns:a16="http://schemas.microsoft.com/office/drawing/2014/main" id="{C6685EA4-1F1A-4D70-9B97-73ED81FBAA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8934" y="4572847"/>
              <a:ext cx="2984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ym typeface="Symbol" pitchFamily="28" charset="2"/>
                </a:rPr>
                <a:t>0</a:t>
              </a:r>
              <a:endParaRPr lang="en-US" sz="1400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9874A20-CE9F-49A4-82A4-ECF99B45E5E8}"/>
              </a:ext>
            </a:extLst>
          </p:cNvPr>
          <p:cNvGrpSpPr/>
          <p:nvPr/>
        </p:nvGrpSpPr>
        <p:grpSpPr>
          <a:xfrm>
            <a:off x="3667291" y="3886200"/>
            <a:ext cx="1659469" cy="1065369"/>
            <a:chOff x="3175811" y="4092317"/>
            <a:chExt cx="1659469" cy="1065369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56C457-ECEC-4FC6-81B0-42C5594C287E}"/>
                </a:ext>
              </a:extLst>
            </p:cNvPr>
            <p:cNvCxnSpPr>
              <a:cxnSpLocks/>
              <a:stCxn id="21" idx="6"/>
              <a:endCxn id="17" idx="2"/>
            </p:cNvCxnSpPr>
            <p:nvPr/>
          </p:nvCxnSpPr>
          <p:spPr>
            <a:xfrm flipV="1">
              <a:off x="4268202" y="4902560"/>
              <a:ext cx="567078" cy="6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93">
              <a:extLst>
                <a:ext uri="{FF2B5EF4-FFF2-40B4-BE49-F238E27FC236}">
                  <a16:creationId xmlns:a16="http://schemas.microsoft.com/office/drawing/2014/main" id="{87787D99-45C9-4099-AFA9-1EB927F6DC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4577" y="4559203"/>
              <a:ext cx="26321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ym typeface="Symbol" pitchFamily="28" charset="2"/>
                </a:rPr>
                <a:t></a:t>
              </a:r>
              <a:endParaRPr lang="en-US" sz="1400" dirty="0">
                <a:solidFill>
                  <a:schemeClr val="hlink"/>
                </a:solidFill>
              </a:endParaRPr>
            </a:p>
          </p:txBody>
        </p:sp>
        <p:sp>
          <p:nvSpPr>
            <p:cNvPr id="21" name="Oval 10">
              <a:extLst>
                <a:ext uri="{FF2B5EF4-FFF2-40B4-BE49-F238E27FC236}">
                  <a16:creationId xmlns:a16="http://schemas.microsoft.com/office/drawing/2014/main" id="{33648092-18A8-4969-BAC8-1661CC88D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480" y="4648812"/>
              <a:ext cx="499722" cy="50887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B</a:t>
              </a:r>
              <a:endParaRPr lang="en-US" sz="1400" baseline="-250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DDE1E35-2115-4EFE-805B-B722987B4B53}"/>
                </a:ext>
              </a:extLst>
            </p:cNvPr>
            <p:cNvCxnSpPr>
              <a:cxnSpLocks/>
              <a:stCxn id="29" idx="6"/>
              <a:endCxn id="21" idx="2"/>
            </p:cNvCxnSpPr>
            <p:nvPr/>
          </p:nvCxnSpPr>
          <p:spPr>
            <a:xfrm>
              <a:off x="3175811" y="4898872"/>
              <a:ext cx="592669" cy="4377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 Box 13">
              <a:extLst>
                <a:ext uri="{FF2B5EF4-FFF2-40B4-BE49-F238E27FC236}">
                  <a16:creationId xmlns:a16="http://schemas.microsoft.com/office/drawing/2014/main" id="{38F4E89A-B9F2-4975-9163-27D9BE61FD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452" y="4572000"/>
              <a:ext cx="31451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ym typeface="Symbol" pitchFamily="28" charset="2"/>
                </a:rPr>
                <a:t></a:t>
              </a:r>
              <a:endParaRPr lang="en-US" sz="1400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B8D79B7-E42E-4CB2-88DF-3D09CC64B59A}"/>
                </a:ext>
              </a:extLst>
            </p:cNvPr>
            <p:cNvCxnSpPr>
              <a:endCxn id="21" idx="0"/>
            </p:cNvCxnSpPr>
            <p:nvPr/>
          </p:nvCxnSpPr>
          <p:spPr>
            <a:xfrm>
              <a:off x="4018341" y="4092317"/>
              <a:ext cx="0" cy="556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D237D4-8C27-484E-BB20-E7BF03240507}"/>
              </a:ext>
            </a:extLst>
          </p:cNvPr>
          <p:cNvGrpSpPr/>
          <p:nvPr/>
        </p:nvGrpSpPr>
        <p:grpSpPr>
          <a:xfrm>
            <a:off x="3061014" y="4403600"/>
            <a:ext cx="606277" cy="1150705"/>
            <a:chOff x="2569534" y="4609717"/>
            <a:chExt cx="606277" cy="1150705"/>
          </a:xfrm>
        </p:grpSpPr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E3924AA1-4C0C-41BA-9BE4-7D0EDAE14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635" y="4648200"/>
              <a:ext cx="499720" cy="50887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A</a:t>
              </a:r>
              <a:endParaRPr lang="en-US" sz="1400" baseline="-25000" dirty="0"/>
            </a:p>
          </p:txBody>
        </p:sp>
        <p:sp>
          <p:nvSpPr>
            <p:cNvPr id="29" name="Oval 91">
              <a:extLst>
                <a:ext uri="{FF2B5EF4-FFF2-40B4-BE49-F238E27FC236}">
                  <a16:creationId xmlns:a16="http://schemas.microsoft.com/office/drawing/2014/main" id="{69C4ADB9-D118-463A-A880-E61B4262D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9534" y="4609717"/>
              <a:ext cx="606277" cy="578309"/>
            </a:xfrm>
            <a:prstGeom prst="ellipse">
              <a:avLst/>
            </a:prstGeom>
            <a:solidFill>
              <a:schemeClr val="bg2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BF91FDFC-B16D-42F6-B559-211AB3B85C61}"/>
                </a:ext>
              </a:extLst>
            </p:cNvPr>
            <p:cNvCxnSpPr>
              <a:stCxn id="29" idx="3"/>
              <a:endCxn id="29" idx="5"/>
            </p:cNvCxnSpPr>
            <p:nvPr/>
          </p:nvCxnSpPr>
          <p:spPr>
            <a:xfrm rot="16200000" flipH="1">
              <a:off x="2872672" y="4888983"/>
              <a:ext cx="12700" cy="428703"/>
            </a:xfrm>
            <a:prstGeom prst="curvedConnector3">
              <a:avLst>
                <a:gd name="adj1" fmla="val 246685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 Box 13">
              <a:extLst>
                <a:ext uri="{FF2B5EF4-FFF2-40B4-BE49-F238E27FC236}">
                  <a16:creationId xmlns:a16="http://schemas.microsoft.com/office/drawing/2014/main" id="{387A3A98-3C23-4EA2-8490-8AE3F9755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5417" y="5452645"/>
              <a:ext cx="31451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DDC3F6D-AE05-4A00-8822-20E4EFC3BD5F}"/>
              </a:ext>
            </a:extLst>
          </p:cNvPr>
          <p:cNvGrpSpPr/>
          <p:nvPr/>
        </p:nvGrpSpPr>
        <p:grpSpPr>
          <a:xfrm>
            <a:off x="5269241" y="4449302"/>
            <a:ext cx="590898" cy="1017156"/>
            <a:chOff x="4777761" y="4655419"/>
            <a:chExt cx="590898" cy="1017156"/>
          </a:xfrm>
        </p:grpSpPr>
        <p:sp>
          <p:nvSpPr>
            <p:cNvPr id="17" name="Oval 90">
              <a:extLst>
                <a:ext uri="{FF2B5EF4-FFF2-40B4-BE49-F238E27FC236}">
                  <a16:creationId xmlns:a16="http://schemas.microsoft.com/office/drawing/2014/main" id="{4B5EAEAE-1A21-4C99-93B2-FE7A9934B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5280" y="4655419"/>
              <a:ext cx="463161" cy="49428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C</a:t>
              </a:r>
              <a:endParaRPr lang="en-US" sz="1400" baseline="-25000" dirty="0"/>
            </a:p>
          </p:txBody>
        </p:sp>
        <p:cxnSp>
          <p:nvCxnSpPr>
            <p:cNvPr id="49" name="Connector: Curved 48">
              <a:extLst>
                <a:ext uri="{FF2B5EF4-FFF2-40B4-BE49-F238E27FC236}">
                  <a16:creationId xmlns:a16="http://schemas.microsoft.com/office/drawing/2014/main" id="{4ED60B4D-719D-4F77-82D6-72155AC14A34}"/>
                </a:ext>
              </a:extLst>
            </p:cNvPr>
            <p:cNvCxnSpPr>
              <a:stCxn id="17" idx="3"/>
              <a:endCxn id="17" idx="5"/>
            </p:cNvCxnSpPr>
            <p:nvPr/>
          </p:nvCxnSpPr>
          <p:spPr>
            <a:xfrm rot="16200000" flipH="1">
              <a:off x="5066860" y="4913562"/>
              <a:ext cx="12700" cy="327505"/>
            </a:xfrm>
            <a:prstGeom prst="curvedConnector3">
              <a:avLst>
                <a:gd name="adj1" fmla="val 236996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 Box 13">
              <a:extLst>
                <a:ext uri="{FF2B5EF4-FFF2-40B4-BE49-F238E27FC236}">
                  <a16:creationId xmlns:a16="http://schemas.microsoft.com/office/drawing/2014/main" id="{201D7617-9607-4D1C-85C4-8C8C4A698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7761" y="5364798"/>
              <a:ext cx="59089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0, 1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286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1FAE72-7948-4FC4-908F-D4C93EBD550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5881" name="TextBox 29"/>
          <p:cNvSpPr txBox="1">
            <a:spLocks noChangeArrowheads="1"/>
          </p:cNvSpPr>
          <p:nvPr/>
        </p:nvSpPr>
        <p:spPr bwMode="auto">
          <a:xfrm>
            <a:off x="4193878" y="57912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8B7DBAF-A6D6-46CB-BCB2-A7C0F2170D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pPr rtl="0" eaLnBrk="1" hangingPunct="1"/>
            <a:r>
              <a:rPr lang="en-US" dirty="0"/>
              <a:t>Example #4 :  </a:t>
            </a:r>
            <a:r>
              <a:rPr lang="en-US" dirty="0">
                <a:sym typeface="Symbol" pitchFamily="28" charset="2"/>
              </a:rPr>
              <a:t></a:t>
            </a:r>
            <a:r>
              <a:rPr lang="en-US" dirty="0"/>
              <a:t>-NFA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6407D724-BB6B-4333-B10E-53D110D5DB61}"/>
              </a:ext>
            </a:extLst>
          </p:cNvPr>
          <p:cNvSpPr txBox="1">
            <a:spLocks/>
          </p:cNvSpPr>
          <p:nvPr/>
        </p:nvSpPr>
        <p:spPr>
          <a:xfrm>
            <a:off x="496596" y="175925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r" rtl="1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 rtl="0"/>
            <a:r>
              <a:rPr lang="en-US" sz="2400" dirty="0"/>
              <a:t>Build a NFA for the following language:</a:t>
            </a:r>
            <a:br>
              <a:rPr lang="en-US" sz="2400" dirty="0"/>
            </a:br>
            <a:r>
              <a:rPr lang="en-US" sz="2400" dirty="0">
                <a:solidFill>
                  <a:schemeClr val="tx2"/>
                </a:solidFill>
              </a:rPr>
              <a:t>L = { w | w is a binary string </a:t>
            </a:r>
            <a:r>
              <a:rPr lang="en-US" sz="2400" dirty="0"/>
              <a:t>that have either the number of 0’s odd, or the number of 1’s not a multiple of 3, or both.</a:t>
            </a:r>
            <a:r>
              <a:rPr lang="en-US" sz="2400" dirty="0">
                <a:solidFill>
                  <a:schemeClr val="tx2"/>
                </a:solidFill>
              </a:rPr>
              <a:t>}</a:t>
            </a:r>
            <a:endParaRPr lang="en-US" sz="2400" dirty="0"/>
          </a:p>
          <a:p>
            <a:pPr algn="l" rtl="0"/>
            <a:endParaRPr lang="ar-EG" dirty="0"/>
          </a:p>
        </p:txBody>
      </p:sp>
      <p:sp>
        <p:nvSpPr>
          <p:cNvPr id="7" name="TextBox 29">
            <a:extLst>
              <a:ext uri="{FF2B5EF4-FFF2-40B4-BE49-F238E27FC236}">
                <a16:creationId xmlns:a16="http://schemas.microsoft.com/office/drawing/2014/main" id="{6AC6600E-E977-487E-A807-697D58FDD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082" y="56065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endParaRPr lang="en-US"/>
          </a:p>
        </p:txBody>
      </p:sp>
      <p:grpSp>
        <p:nvGrpSpPr>
          <p:cNvPr id="14" name="Group 31">
            <a:extLst>
              <a:ext uri="{FF2B5EF4-FFF2-40B4-BE49-F238E27FC236}">
                <a16:creationId xmlns:a16="http://schemas.microsoft.com/office/drawing/2014/main" id="{893BE715-D159-4F95-87BF-EDE8158A29D3}"/>
              </a:ext>
            </a:extLst>
          </p:cNvPr>
          <p:cNvGrpSpPr>
            <a:grpSpLocks/>
          </p:cNvGrpSpPr>
          <p:nvPr/>
        </p:nvGrpSpPr>
        <p:grpSpPr bwMode="auto">
          <a:xfrm>
            <a:off x="1852267" y="4592559"/>
            <a:ext cx="814706" cy="338555"/>
            <a:chOff x="533400" y="4035835"/>
            <a:chExt cx="609600" cy="174080"/>
          </a:xfrm>
        </p:grpSpPr>
        <p:sp>
          <p:nvSpPr>
            <p:cNvPr id="15" name="Line 6">
              <a:extLst>
                <a:ext uri="{FF2B5EF4-FFF2-40B4-BE49-F238E27FC236}">
                  <a16:creationId xmlns:a16="http://schemas.microsoft.com/office/drawing/2014/main" id="{BE62142A-FE47-401B-BCF4-F4E7FFB35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" y="420991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6" name="Text Box 7">
              <a:extLst>
                <a:ext uri="{FF2B5EF4-FFF2-40B4-BE49-F238E27FC236}">
                  <a16:creationId xmlns:a16="http://schemas.microsoft.com/office/drawing/2014/main" id="{3F6701EF-6D23-441F-B27F-C0C156B5A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447" y="4035835"/>
              <a:ext cx="478817" cy="174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start</a:t>
              </a:r>
            </a:p>
          </p:txBody>
        </p:sp>
      </p:grpSp>
      <p:sp>
        <p:nvSpPr>
          <p:cNvPr id="17" name="Oval 10">
            <a:extLst>
              <a:ext uri="{FF2B5EF4-FFF2-40B4-BE49-F238E27FC236}">
                <a16:creationId xmlns:a16="http://schemas.microsoft.com/office/drawing/2014/main" id="{18AFDCD5-2455-4D4C-8DB1-CB4914FD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4514" y="3788175"/>
            <a:ext cx="499720" cy="599159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600" baseline="-25000" dirty="0"/>
          </a:p>
        </p:txBody>
      </p:sp>
      <p:sp>
        <p:nvSpPr>
          <p:cNvPr id="18" name="Oval 10">
            <a:extLst>
              <a:ext uri="{FF2B5EF4-FFF2-40B4-BE49-F238E27FC236}">
                <a16:creationId xmlns:a16="http://schemas.microsoft.com/office/drawing/2014/main" id="{D97DCE33-8B23-461A-8FB7-03F93BA33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8204" y="5322960"/>
            <a:ext cx="499720" cy="599159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600" baseline="-250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8D988B0-C9CB-43F0-BE4E-5460AB350FCE}"/>
              </a:ext>
            </a:extLst>
          </p:cNvPr>
          <p:cNvGrpSpPr/>
          <p:nvPr/>
        </p:nvGrpSpPr>
        <p:grpSpPr>
          <a:xfrm>
            <a:off x="2710330" y="4189857"/>
            <a:ext cx="867366" cy="1390125"/>
            <a:chOff x="2009001" y="3424812"/>
            <a:chExt cx="867366" cy="1390125"/>
          </a:xfrm>
        </p:grpSpPr>
        <p:sp>
          <p:nvSpPr>
            <p:cNvPr id="33" name="Oval 5">
              <a:extLst>
                <a:ext uri="{FF2B5EF4-FFF2-40B4-BE49-F238E27FC236}">
                  <a16:creationId xmlns:a16="http://schemas.microsoft.com/office/drawing/2014/main" id="{4F888ECA-C010-4CB4-8A00-7A437B67C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001" y="3920149"/>
              <a:ext cx="509192" cy="49190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 baseline="-25000" dirty="0"/>
            </a:p>
          </p:txBody>
        </p:sp>
        <p:sp>
          <p:nvSpPr>
            <p:cNvPr id="34" name="Text Box 93">
              <a:extLst>
                <a:ext uri="{FF2B5EF4-FFF2-40B4-BE49-F238E27FC236}">
                  <a16:creationId xmlns:a16="http://schemas.microsoft.com/office/drawing/2014/main" id="{3EA1A056-F725-4C64-B917-C959A3F2D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297" y="3424812"/>
              <a:ext cx="27443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ym typeface="Symbol" pitchFamily="28" charset="2"/>
                </a:rPr>
                <a:t></a:t>
              </a:r>
              <a:endParaRPr lang="en-US" sz="1600" dirty="0">
                <a:solidFill>
                  <a:schemeClr val="hlink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8283293-6894-4DEC-99F6-5951043D506E}"/>
                </a:ext>
              </a:extLst>
            </p:cNvPr>
            <p:cNvCxnSpPr>
              <a:stCxn id="33" idx="7"/>
              <a:endCxn id="17" idx="3"/>
            </p:cNvCxnSpPr>
            <p:nvPr/>
          </p:nvCxnSpPr>
          <p:spPr>
            <a:xfrm flipV="1">
              <a:off x="2443624" y="3534544"/>
              <a:ext cx="432743" cy="457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72FEA00-1F25-430E-AD3A-85C574DBFA0E}"/>
                </a:ext>
              </a:extLst>
            </p:cNvPr>
            <p:cNvCxnSpPr>
              <a:stCxn id="33" idx="5"/>
              <a:endCxn id="18" idx="1"/>
            </p:cNvCxnSpPr>
            <p:nvPr/>
          </p:nvCxnSpPr>
          <p:spPr>
            <a:xfrm>
              <a:off x="2443624" y="4340016"/>
              <a:ext cx="416433" cy="305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 Box 93">
              <a:extLst>
                <a:ext uri="{FF2B5EF4-FFF2-40B4-BE49-F238E27FC236}">
                  <a16:creationId xmlns:a16="http://schemas.microsoft.com/office/drawing/2014/main" id="{C515C84D-65DD-44AC-BEE3-18FD56D8D8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7634" y="4476383"/>
              <a:ext cx="27443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ym typeface="Symbol" pitchFamily="28" charset="2"/>
                </a:rPr>
                <a:t></a:t>
              </a:r>
              <a:endParaRPr lang="en-US" sz="1600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35878" name="Group 35877">
            <a:extLst>
              <a:ext uri="{FF2B5EF4-FFF2-40B4-BE49-F238E27FC236}">
                <a16:creationId xmlns:a16="http://schemas.microsoft.com/office/drawing/2014/main" id="{6FCA3093-B8D8-43D7-B00A-D9D37E0ED3A7}"/>
              </a:ext>
            </a:extLst>
          </p:cNvPr>
          <p:cNvGrpSpPr/>
          <p:nvPr/>
        </p:nvGrpSpPr>
        <p:grpSpPr>
          <a:xfrm>
            <a:off x="3987924" y="4706520"/>
            <a:ext cx="2036304" cy="859465"/>
            <a:chOff x="3987924" y="4706520"/>
            <a:chExt cx="2036304" cy="859465"/>
          </a:xfrm>
        </p:grpSpPr>
        <p:sp>
          <p:nvSpPr>
            <p:cNvPr id="51" name="Oval 90">
              <a:extLst>
                <a:ext uri="{FF2B5EF4-FFF2-40B4-BE49-F238E27FC236}">
                  <a16:creationId xmlns:a16="http://schemas.microsoft.com/office/drawing/2014/main" id="{9870F394-DA74-4DFF-A72F-38641BA15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559" y="4740512"/>
              <a:ext cx="463161" cy="57461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 baseline="-25000" dirty="0"/>
            </a:p>
          </p:txBody>
        </p:sp>
        <p:grpSp>
          <p:nvGrpSpPr>
            <p:cNvPr id="35874" name="Group 35873">
              <a:extLst>
                <a:ext uri="{FF2B5EF4-FFF2-40B4-BE49-F238E27FC236}">
                  <a16:creationId xmlns:a16="http://schemas.microsoft.com/office/drawing/2014/main" id="{99CC0CE7-BF2F-479B-8954-267715CF0034}"/>
                </a:ext>
              </a:extLst>
            </p:cNvPr>
            <p:cNvGrpSpPr/>
            <p:nvPr/>
          </p:nvGrpSpPr>
          <p:grpSpPr>
            <a:xfrm>
              <a:off x="3987924" y="4706520"/>
              <a:ext cx="2036304" cy="859465"/>
              <a:chOff x="3987924" y="4706520"/>
              <a:chExt cx="2036304" cy="859465"/>
            </a:xfrm>
          </p:grpSpPr>
          <p:sp>
            <p:nvSpPr>
              <p:cNvPr id="52" name="Oval 91">
                <a:extLst>
                  <a:ext uri="{FF2B5EF4-FFF2-40B4-BE49-F238E27FC236}">
                    <a16:creationId xmlns:a16="http://schemas.microsoft.com/office/drawing/2014/main" id="{46DE1C44-9061-4F38-A4A7-A1A9545B9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6680" y="4706520"/>
                <a:ext cx="617548" cy="648746"/>
              </a:xfrm>
              <a:prstGeom prst="ellipse">
                <a:avLst/>
              </a:prstGeom>
              <a:solidFill>
                <a:schemeClr val="bg2">
                  <a:alpha val="12157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600" dirty="0"/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8A52ED8-3643-4C97-8849-A3CDE2FE280A}"/>
                  </a:ext>
                </a:extLst>
              </p:cNvPr>
              <p:cNvCxnSpPr>
                <a:cxnSpLocks/>
                <a:endCxn id="52" idx="2"/>
              </p:cNvCxnSpPr>
              <p:nvPr/>
            </p:nvCxnSpPr>
            <p:spPr>
              <a:xfrm flipV="1">
                <a:off x="3987924" y="5030893"/>
                <a:ext cx="1418756" cy="5350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Text Box 93">
                <a:extLst>
                  <a:ext uri="{FF2B5EF4-FFF2-40B4-BE49-F238E27FC236}">
                    <a16:creationId xmlns:a16="http://schemas.microsoft.com/office/drawing/2014/main" id="{9B98FC26-A6A8-415A-B527-6E73E3C989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4371186" y="5016712"/>
                <a:ext cx="32225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ym typeface="Symbol" pitchFamily="28" charset="2"/>
                  </a:rPr>
                  <a:t>1</a:t>
                </a:r>
                <a:endParaRPr lang="en-US" sz="1600" b="1" dirty="0">
                  <a:solidFill>
                    <a:schemeClr val="hlink"/>
                  </a:solidFill>
                </a:endParaRPr>
              </a:p>
            </p:txBody>
          </p:sp>
        </p:grpSp>
      </p:grpSp>
      <p:grpSp>
        <p:nvGrpSpPr>
          <p:cNvPr id="35896" name="Group 35895">
            <a:extLst>
              <a:ext uri="{FF2B5EF4-FFF2-40B4-BE49-F238E27FC236}">
                <a16:creationId xmlns:a16="http://schemas.microsoft.com/office/drawing/2014/main" id="{EC966D2D-1AEB-44BF-B7AC-303362789772}"/>
              </a:ext>
            </a:extLst>
          </p:cNvPr>
          <p:cNvGrpSpPr/>
          <p:nvPr/>
        </p:nvGrpSpPr>
        <p:grpSpPr>
          <a:xfrm>
            <a:off x="3914742" y="5834374"/>
            <a:ext cx="885858" cy="660869"/>
            <a:chOff x="3914742" y="5834374"/>
            <a:chExt cx="885858" cy="660869"/>
          </a:xfrm>
        </p:grpSpPr>
        <p:sp>
          <p:nvSpPr>
            <p:cNvPr id="61" name="Text Box 93">
              <a:extLst>
                <a:ext uri="{FF2B5EF4-FFF2-40B4-BE49-F238E27FC236}">
                  <a16:creationId xmlns:a16="http://schemas.microsoft.com/office/drawing/2014/main" id="{18F52678-6BAA-4686-ADA0-F12F02978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800" y="6156689"/>
              <a:ext cx="26381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ym typeface="Symbol" pitchFamily="28" charset="2"/>
                </a:rPr>
                <a:t>1</a:t>
              </a:r>
              <a:endParaRPr lang="en-US" sz="1600" b="1" dirty="0">
                <a:solidFill>
                  <a:schemeClr val="hlink"/>
                </a:solidFill>
              </a:endParaRPr>
            </a:p>
          </p:txBody>
        </p:sp>
        <p:cxnSp>
          <p:nvCxnSpPr>
            <p:cNvPr id="35840" name="Straight Arrow Connector 35839">
              <a:extLst>
                <a:ext uri="{FF2B5EF4-FFF2-40B4-BE49-F238E27FC236}">
                  <a16:creationId xmlns:a16="http://schemas.microsoft.com/office/drawing/2014/main" id="{ADBABE67-6A4B-4DD2-B4BE-2FA462B1A6FE}"/>
                </a:ext>
              </a:extLst>
            </p:cNvPr>
            <p:cNvCxnSpPr>
              <a:stCxn id="59" idx="2"/>
              <a:endCxn id="18" idx="5"/>
            </p:cNvCxnSpPr>
            <p:nvPr/>
          </p:nvCxnSpPr>
          <p:spPr>
            <a:xfrm flipH="1" flipV="1">
              <a:off x="3914742" y="5834374"/>
              <a:ext cx="885858" cy="383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895" name="Group 35894">
            <a:extLst>
              <a:ext uri="{FF2B5EF4-FFF2-40B4-BE49-F238E27FC236}">
                <a16:creationId xmlns:a16="http://schemas.microsoft.com/office/drawing/2014/main" id="{00454C02-FD49-42A2-A02A-CF132C820DAD}"/>
              </a:ext>
            </a:extLst>
          </p:cNvPr>
          <p:cNvGrpSpPr/>
          <p:nvPr/>
        </p:nvGrpSpPr>
        <p:grpSpPr>
          <a:xfrm>
            <a:off x="4800600" y="5355266"/>
            <a:ext cx="1001150" cy="1187339"/>
            <a:chOff x="4800600" y="5355266"/>
            <a:chExt cx="1001150" cy="1187339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5E92DA4-6B78-4595-A0D5-48DEF2055DB3}"/>
                </a:ext>
              </a:extLst>
            </p:cNvPr>
            <p:cNvCxnSpPr>
              <a:cxnSpLocks/>
              <a:stCxn id="52" idx="4"/>
              <a:endCxn id="59" idx="7"/>
            </p:cNvCxnSpPr>
            <p:nvPr/>
          </p:nvCxnSpPr>
          <p:spPr>
            <a:xfrm flipH="1">
              <a:off x="5327710" y="5355266"/>
              <a:ext cx="387744" cy="633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894" name="Group 35893">
              <a:extLst>
                <a:ext uri="{FF2B5EF4-FFF2-40B4-BE49-F238E27FC236}">
                  <a16:creationId xmlns:a16="http://schemas.microsoft.com/office/drawing/2014/main" id="{A439E879-4AEC-4481-99F1-00E50BC3E3D9}"/>
                </a:ext>
              </a:extLst>
            </p:cNvPr>
            <p:cNvGrpSpPr/>
            <p:nvPr/>
          </p:nvGrpSpPr>
          <p:grpSpPr>
            <a:xfrm>
              <a:off x="4800600" y="5893859"/>
              <a:ext cx="617548" cy="648746"/>
              <a:chOff x="4800600" y="5893859"/>
              <a:chExt cx="617548" cy="648746"/>
            </a:xfrm>
          </p:grpSpPr>
          <p:sp>
            <p:nvSpPr>
              <p:cNvPr id="59" name="Oval 91">
                <a:extLst>
                  <a:ext uri="{FF2B5EF4-FFF2-40B4-BE49-F238E27FC236}">
                    <a16:creationId xmlns:a16="http://schemas.microsoft.com/office/drawing/2014/main" id="{F8857152-E595-4EE4-A0AE-D7F7495E7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600" y="5893859"/>
                <a:ext cx="617548" cy="648746"/>
              </a:xfrm>
              <a:prstGeom prst="ellipse">
                <a:avLst/>
              </a:prstGeom>
              <a:solidFill>
                <a:schemeClr val="bg2">
                  <a:alpha val="12157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600" dirty="0"/>
              </a:p>
            </p:txBody>
          </p:sp>
          <p:sp>
            <p:nvSpPr>
              <p:cNvPr id="58" name="Oval 90">
                <a:extLst>
                  <a:ext uri="{FF2B5EF4-FFF2-40B4-BE49-F238E27FC236}">
                    <a16:creationId xmlns:a16="http://schemas.microsoft.com/office/drawing/2014/main" id="{682BFAF1-120F-4D9F-8937-8425127EA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1067" y="5931236"/>
                <a:ext cx="463161" cy="57461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600" baseline="-25000" dirty="0"/>
              </a:p>
            </p:txBody>
          </p:sp>
        </p:grpSp>
        <p:sp>
          <p:nvSpPr>
            <p:cNvPr id="67" name="Text Box 93">
              <a:extLst>
                <a:ext uri="{FF2B5EF4-FFF2-40B4-BE49-F238E27FC236}">
                  <a16:creationId xmlns:a16="http://schemas.microsoft.com/office/drawing/2014/main" id="{DFB4CE18-3D3D-43E9-8AB0-8630FBFBD7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479499" y="5619151"/>
              <a:ext cx="32225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ym typeface="Symbol" pitchFamily="28" charset="2"/>
                </a:rPr>
                <a:t>1</a:t>
              </a:r>
              <a:endParaRPr lang="en-US" sz="1600" b="1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35898" name="Group 35897">
            <a:extLst>
              <a:ext uri="{FF2B5EF4-FFF2-40B4-BE49-F238E27FC236}">
                <a16:creationId xmlns:a16="http://schemas.microsoft.com/office/drawing/2014/main" id="{7899533F-645D-434F-B9B2-101A63AA3828}"/>
              </a:ext>
            </a:extLst>
          </p:cNvPr>
          <p:cNvGrpSpPr/>
          <p:nvPr/>
        </p:nvGrpSpPr>
        <p:grpSpPr>
          <a:xfrm>
            <a:off x="5109374" y="6218232"/>
            <a:ext cx="805608" cy="520227"/>
            <a:chOff x="5109374" y="6218232"/>
            <a:chExt cx="805608" cy="520227"/>
          </a:xfrm>
        </p:grpSpPr>
        <p:cxnSp>
          <p:nvCxnSpPr>
            <p:cNvPr id="90" name="Connector: Curved 89">
              <a:extLst>
                <a:ext uri="{FF2B5EF4-FFF2-40B4-BE49-F238E27FC236}">
                  <a16:creationId xmlns:a16="http://schemas.microsoft.com/office/drawing/2014/main" id="{F93B63EF-7820-4E0B-8E02-56A31230244C}"/>
                </a:ext>
              </a:extLst>
            </p:cNvPr>
            <p:cNvCxnSpPr>
              <a:cxnSpLocks/>
              <a:stCxn id="59" idx="6"/>
              <a:endCxn id="59" idx="4"/>
            </p:cNvCxnSpPr>
            <p:nvPr/>
          </p:nvCxnSpPr>
          <p:spPr>
            <a:xfrm flipH="1">
              <a:off x="5109374" y="6218232"/>
              <a:ext cx="308774" cy="324373"/>
            </a:xfrm>
            <a:prstGeom prst="curvedConnector4">
              <a:avLst>
                <a:gd name="adj1" fmla="val -74035"/>
                <a:gd name="adj2" fmla="val 17047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Text Box 93">
              <a:extLst>
                <a:ext uri="{FF2B5EF4-FFF2-40B4-BE49-F238E27FC236}">
                  <a16:creationId xmlns:a16="http://schemas.microsoft.com/office/drawing/2014/main" id="{93C4A115-280C-4ABD-BA0D-D2E8D6BD3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640624" y="6399905"/>
              <a:ext cx="2743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ym typeface="Symbol" pitchFamily="28" charset="2"/>
                </a:rPr>
                <a:t>0</a:t>
              </a:r>
              <a:endParaRPr lang="en-US" sz="1600" b="1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35876" name="Group 35875">
            <a:extLst>
              <a:ext uri="{FF2B5EF4-FFF2-40B4-BE49-F238E27FC236}">
                <a16:creationId xmlns:a16="http://schemas.microsoft.com/office/drawing/2014/main" id="{4C8C7F1F-2E5B-4E4D-B0F5-FD21DDADA154}"/>
              </a:ext>
            </a:extLst>
          </p:cNvPr>
          <p:cNvGrpSpPr/>
          <p:nvPr/>
        </p:nvGrpSpPr>
        <p:grpSpPr>
          <a:xfrm>
            <a:off x="3193164" y="5622540"/>
            <a:ext cx="544900" cy="841675"/>
            <a:chOff x="3193164" y="5622540"/>
            <a:chExt cx="544900" cy="841675"/>
          </a:xfrm>
        </p:grpSpPr>
        <p:cxnSp>
          <p:nvCxnSpPr>
            <p:cNvPr id="93" name="Connector: Curved 92">
              <a:extLst>
                <a:ext uri="{FF2B5EF4-FFF2-40B4-BE49-F238E27FC236}">
                  <a16:creationId xmlns:a16="http://schemas.microsoft.com/office/drawing/2014/main" id="{A15EC7DE-69DA-4E7C-95FC-4D82A60BF6A6}"/>
                </a:ext>
              </a:extLst>
            </p:cNvPr>
            <p:cNvCxnSpPr>
              <a:cxnSpLocks/>
              <a:stCxn id="18" idx="4"/>
              <a:endCxn id="18" idx="2"/>
            </p:cNvCxnSpPr>
            <p:nvPr/>
          </p:nvCxnSpPr>
          <p:spPr>
            <a:xfrm rot="5400000" flipH="1">
              <a:off x="3463344" y="5647400"/>
              <a:ext cx="299579" cy="249860"/>
            </a:xfrm>
            <a:prstGeom prst="curvedConnector4">
              <a:avLst>
                <a:gd name="adj1" fmla="val -76307"/>
                <a:gd name="adj2" fmla="val 19149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 Box 93">
              <a:extLst>
                <a:ext uri="{FF2B5EF4-FFF2-40B4-BE49-F238E27FC236}">
                  <a16:creationId xmlns:a16="http://schemas.microsoft.com/office/drawing/2014/main" id="{C7BB8B86-8133-491A-B66D-39ADBD947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193164" y="6125661"/>
              <a:ext cx="2743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ym typeface="Symbol" pitchFamily="28" charset="2"/>
                </a:rPr>
                <a:t>0</a:t>
              </a:r>
              <a:endParaRPr lang="en-US" sz="1600" b="1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35873" name="Group 35872">
            <a:extLst>
              <a:ext uri="{FF2B5EF4-FFF2-40B4-BE49-F238E27FC236}">
                <a16:creationId xmlns:a16="http://schemas.microsoft.com/office/drawing/2014/main" id="{73559BAD-8773-47B6-A5EC-B9E971EBF3C5}"/>
              </a:ext>
            </a:extLst>
          </p:cNvPr>
          <p:cNvGrpSpPr/>
          <p:nvPr/>
        </p:nvGrpSpPr>
        <p:grpSpPr>
          <a:xfrm>
            <a:off x="3367524" y="3288635"/>
            <a:ext cx="386850" cy="799120"/>
            <a:chOff x="3367524" y="3288635"/>
            <a:chExt cx="386850" cy="799120"/>
          </a:xfrm>
        </p:grpSpPr>
        <p:cxnSp>
          <p:nvCxnSpPr>
            <p:cNvPr id="96" name="Connector: Curved 95">
              <a:extLst>
                <a:ext uri="{FF2B5EF4-FFF2-40B4-BE49-F238E27FC236}">
                  <a16:creationId xmlns:a16="http://schemas.microsoft.com/office/drawing/2014/main" id="{DA6DCDE1-3498-4EE1-A8E8-9C330DC04DD3}"/>
                </a:ext>
              </a:extLst>
            </p:cNvPr>
            <p:cNvCxnSpPr>
              <a:cxnSpLocks/>
              <a:stCxn id="17" idx="2"/>
              <a:endCxn id="17" idx="0"/>
            </p:cNvCxnSpPr>
            <p:nvPr/>
          </p:nvCxnSpPr>
          <p:spPr>
            <a:xfrm rot="10800000" flipH="1">
              <a:off x="3504514" y="3788175"/>
              <a:ext cx="249860" cy="299580"/>
            </a:xfrm>
            <a:prstGeom prst="curvedConnector4">
              <a:avLst>
                <a:gd name="adj1" fmla="val -91491"/>
                <a:gd name="adj2" fmla="val 17630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 Box 93">
              <a:extLst>
                <a:ext uri="{FF2B5EF4-FFF2-40B4-BE49-F238E27FC236}">
                  <a16:creationId xmlns:a16="http://schemas.microsoft.com/office/drawing/2014/main" id="{89A9E00D-7606-4290-BDA5-D99C225D8B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367524" y="3288635"/>
              <a:ext cx="2743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ym typeface="Symbol" pitchFamily="28" charset="2"/>
                </a:rPr>
                <a:t>1</a:t>
              </a:r>
              <a:endParaRPr lang="en-US" sz="1600" b="1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35897" name="Group 35896">
            <a:extLst>
              <a:ext uri="{FF2B5EF4-FFF2-40B4-BE49-F238E27FC236}">
                <a16:creationId xmlns:a16="http://schemas.microsoft.com/office/drawing/2014/main" id="{19A466E2-3084-4E06-BBB1-DFFA16C9E7E7}"/>
              </a:ext>
            </a:extLst>
          </p:cNvPr>
          <p:cNvGrpSpPr/>
          <p:nvPr/>
        </p:nvGrpSpPr>
        <p:grpSpPr>
          <a:xfrm>
            <a:off x="5715454" y="4273358"/>
            <a:ext cx="655267" cy="757534"/>
            <a:chOff x="5715454" y="4273358"/>
            <a:chExt cx="655267" cy="757534"/>
          </a:xfrm>
        </p:grpSpPr>
        <p:sp>
          <p:nvSpPr>
            <p:cNvPr id="99" name="Text Box 93">
              <a:extLst>
                <a:ext uri="{FF2B5EF4-FFF2-40B4-BE49-F238E27FC236}">
                  <a16:creationId xmlns:a16="http://schemas.microsoft.com/office/drawing/2014/main" id="{86D8A807-A075-4725-B271-ED6BAA1FD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048470" y="4273358"/>
              <a:ext cx="32225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ym typeface="Symbol" pitchFamily="28" charset="2"/>
                </a:rPr>
                <a:t>0</a:t>
              </a:r>
              <a:endParaRPr lang="en-US" sz="1600" b="1" dirty="0">
                <a:solidFill>
                  <a:schemeClr val="hlink"/>
                </a:solidFill>
              </a:endParaRPr>
            </a:p>
          </p:txBody>
        </p:sp>
        <p:cxnSp>
          <p:nvCxnSpPr>
            <p:cNvPr id="35856" name="Connector: Curved 35855">
              <a:extLst>
                <a:ext uri="{FF2B5EF4-FFF2-40B4-BE49-F238E27FC236}">
                  <a16:creationId xmlns:a16="http://schemas.microsoft.com/office/drawing/2014/main" id="{179ACF85-01DA-4DD3-8034-C934DD4D7061}"/>
                </a:ext>
              </a:extLst>
            </p:cNvPr>
            <p:cNvCxnSpPr>
              <a:cxnSpLocks/>
              <a:stCxn id="52" idx="0"/>
              <a:endCxn id="52" idx="6"/>
            </p:cNvCxnSpPr>
            <p:nvPr/>
          </p:nvCxnSpPr>
          <p:spPr>
            <a:xfrm rot="16200000" flipH="1">
              <a:off x="5707654" y="4714319"/>
              <a:ext cx="324373" cy="308774"/>
            </a:xfrm>
            <a:prstGeom prst="curvedConnector4">
              <a:avLst>
                <a:gd name="adj1" fmla="val -70474"/>
                <a:gd name="adj2" fmla="val 17403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887" name="Group 35886">
            <a:extLst>
              <a:ext uri="{FF2B5EF4-FFF2-40B4-BE49-F238E27FC236}">
                <a16:creationId xmlns:a16="http://schemas.microsoft.com/office/drawing/2014/main" id="{5112ABFD-A549-4ED8-8E08-63397325234B}"/>
              </a:ext>
            </a:extLst>
          </p:cNvPr>
          <p:cNvGrpSpPr/>
          <p:nvPr/>
        </p:nvGrpSpPr>
        <p:grpSpPr>
          <a:xfrm>
            <a:off x="3931053" y="3373453"/>
            <a:ext cx="1618601" cy="1069182"/>
            <a:chOff x="3931053" y="3373453"/>
            <a:chExt cx="1618601" cy="1069182"/>
          </a:xfrm>
        </p:grpSpPr>
        <p:sp>
          <p:nvSpPr>
            <p:cNvPr id="28" name="Oval 90">
              <a:extLst>
                <a:ext uri="{FF2B5EF4-FFF2-40B4-BE49-F238E27FC236}">
                  <a16:creationId xmlns:a16="http://schemas.microsoft.com/office/drawing/2014/main" id="{A1ECAB0F-FDBC-4664-B0A4-933EBE096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9300" y="3797861"/>
              <a:ext cx="463161" cy="57461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 baseline="-25000" dirty="0"/>
            </a:p>
          </p:txBody>
        </p:sp>
        <p:grpSp>
          <p:nvGrpSpPr>
            <p:cNvPr id="35870" name="Group 35869">
              <a:extLst>
                <a:ext uri="{FF2B5EF4-FFF2-40B4-BE49-F238E27FC236}">
                  <a16:creationId xmlns:a16="http://schemas.microsoft.com/office/drawing/2014/main" id="{50202D2D-A52E-4FBD-8100-7CAFACFE4B11}"/>
                </a:ext>
              </a:extLst>
            </p:cNvPr>
            <p:cNvGrpSpPr/>
            <p:nvPr/>
          </p:nvGrpSpPr>
          <p:grpSpPr>
            <a:xfrm>
              <a:off x="3931053" y="3373453"/>
              <a:ext cx="1618601" cy="1069182"/>
              <a:chOff x="3931053" y="3871874"/>
              <a:chExt cx="1618601" cy="1069182"/>
            </a:xfrm>
          </p:grpSpPr>
          <p:sp>
            <p:nvSpPr>
              <p:cNvPr id="29" name="Oval 91">
                <a:extLst>
                  <a:ext uri="{FF2B5EF4-FFF2-40B4-BE49-F238E27FC236}">
                    <a16:creationId xmlns:a16="http://schemas.microsoft.com/office/drawing/2014/main" id="{565800F8-CEAD-4180-BCC5-B83DB23E32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106" y="4210428"/>
                <a:ext cx="617548" cy="730628"/>
              </a:xfrm>
              <a:prstGeom prst="ellipse">
                <a:avLst/>
              </a:prstGeom>
              <a:solidFill>
                <a:schemeClr val="bg2">
                  <a:alpha val="12157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600" dirty="0"/>
              </a:p>
            </p:txBody>
          </p:sp>
          <p:cxnSp>
            <p:nvCxnSpPr>
              <p:cNvPr id="35843" name="Connector: Curved 35842">
                <a:extLst>
                  <a:ext uri="{FF2B5EF4-FFF2-40B4-BE49-F238E27FC236}">
                    <a16:creationId xmlns:a16="http://schemas.microsoft.com/office/drawing/2014/main" id="{770B07E5-7F2C-4BF5-8050-6174E66ACD4F}"/>
                  </a:ext>
                </a:extLst>
              </p:cNvPr>
              <p:cNvCxnSpPr>
                <a:cxnSpLocks/>
                <a:stCxn id="17" idx="7"/>
                <a:endCxn id="29" idx="1"/>
              </p:cNvCxnSpPr>
              <p:nvPr/>
            </p:nvCxnSpPr>
            <p:spPr>
              <a:xfrm rot="5400000" flipH="1" flipV="1">
                <a:off x="4448341" y="3800138"/>
                <a:ext cx="56915" cy="1091492"/>
              </a:xfrm>
              <a:prstGeom prst="curvedConnector3">
                <a:avLst>
                  <a:gd name="adj1" fmla="val 4281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Text Box 93">
                <a:extLst>
                  <a:ext uri="{FF2B5EF4-FFF2-40B4-BE49-F238E27FC236}">
                    <a16:creationId xmlns:a16="http://schemas.microsoft.com/office/drawing/2014/main" id="{16578E8B-50A7-4416-8EB2-C66718E5B1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4337038" y="3871874"/>
                <a:ext cx="27435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ym typeface="Symbol" pitchFamily="28" charset="2"/>
                  </a:rPr>
                  <a:t>0</a:t>
                </a:r>
                <a:endParaRPr lang="en-US" sz="1600" b="1" dirty="0">
                  <a:solidFill>
                    <a:schemeClr val="hlink"/>
                  </a:solidFill>
                </a:endParaRPr>
              </a:p>
            </p:txBody>
          </p:sp>
        </p:grpSp>
      </p:grpSp>
      <p:grpSp>
        <p:nvGrpSpPr>
          <p:cNvPr id="35871" name="Group 35870">
            <a:extLst>
              <a:ext uri="{FF2B5EF4-FFF2-40B4-BE49-F238E27FC236}">
                <a16:creationId xmlns:a16="http://schemas.microsoft.com/office/drawing/2014/main" id="{4ECB64AD-29CD-4682-9DF1-C0876DF86334}"/>
              </a:ext>
            </a:extLst>
          </p:cNvPr>
          <p:cNvGrpSpPr/>
          <p:nvPr/>
        </p:nvGrpSpPr>
        <p:grpSpPr>
          <a:xfrm>
            <a:off x="3931052" y="4299589"/>
            <a:ext cx="1091492" cy="518281"/>
            <a:chOff x="3931052" y="4299589"/>
            <a:chExt cx="1091492" cy="518281"/>
          </a:xfrm>
        </p:grpSpPr>
        <p:cxnSp>
          <p:nvCxnSpPr>
            <p:cNvPr id="35850" name="Connector: Curved 35849">
              <a:extLst>
                <a:ext uri="{FF2B5EF4-FFF2-40B4-BE49-F238E27FC236}">
                  <a16:creationId xmlns:a16="http://schemas.microsoft.com/office/drawing/2014/main" id="{A9D8F639-3ABD-4EC3-A85E-026DCA06A522}"/>
                </a:ext>
              </a:extLst>
            </p:cNvPr>
            <p:cNvCxnSpPr>
              <a:stCxn id="29" idx="3"/>
              <a:endCxn id="17" idx="5"/>
            </p:cNvCxnSpPr>
            <p:nvPr/>
          </p:nvCxnSpPr>
          <p:spPr>
            <a:xfrm rot="5400000" flipH="1">
              <a:off x="4458774" y="3771867"/>
              <a:ext cx="36048" cy="1091492"/>
            </a:xfrm>
            <a:prstGeom prst="curvedConnector3">
              <a:avLst>
                <a:gd name="adj1" fmla="val -45904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 Box 93">
              <a:extLst>
                <a:ext uri="{FF2B5EF4-FFF2-40B4-BE49-F238E27FC236}">
                  <a16:creationId xmlns:a16="http://schemas.microsoft.com/office/drawing/2014/main" id="{03F13403-D8E1-49D1-88E6-D5BB03FF9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367032" y="4479316"/>
              <a:ext cx="2143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ym typeface="Symbol" pitchFamily="28" charset="2"/>
                </a:rPr>
                <a:t>0</a:t>
              </a:r>
              <a:endParaRPr lang="en-US" sz="1600" b="1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35872" name="Group 35871">
            <a:extLst>
              <a:ext uri="{FF2B5EF4-FFF2-40B4-BE49-F238E27FC236}">
                <a16:creationId xmlns:a16="http://schemas.microsoft.com/office/drawing/2014/main" id="{34DC26AC-1C69-455F-ABA0-75856779BF3F}"/>
              </a:ext>
            </a:extLst>
          </p:cNvPr>
          <p:cNvGrpSpPr/>
          <p:nvPr/>
        </p:nvGrpSpPr>
        <p:grpSpPr>
          <a:xfrm>
            <a:off x="5459216" y="3470849"/>
            <a:ext cx="530702" cy="606472"/>
            <a:chOff x="5459216" y="3470849"/>
            <a:chExt cx="530702" cy="606472"/>
          </a:xfrm>
        </p:grpSpPr>
        <p:cxnSp>
          <p:nvCxnSpPr>
            <p:cNvPr id="35853" name="Connector: Curved 35852">
              <a:extLst>
                <a:ext uri="{FF2B5EF4-FFF2-40B4-BE49-F238E27FC236}">
                  <a16:creationId xmlns:a16="http://schemas.microsoft.com/office/drawing/2014/main" id="{2CD716DD-2841-4D9B-BF5E-9F84E0BE54D0}"/>
                </a:ext>
              </a:extLst>
            </p:cNvPr>
            <p:cNvCxnSpPr>
              <a:stCxn id="29" idx="7"/>
              <a:endCxn id="29" idx="6"/>
            </p:cNvCxnSpPr>
            <p:nvPr/>
          </p:nvCxnSpPr>
          <p:spPr>
            <a:xfrm rot="16200000" flipH="1">
              <a:off x="5375277" y="3902944"/>
              <a:ext cx="258316" cy="90438"/>
            </a:xfrm>
            <a:prstGeom prst="curvedConnector4">
              <a:avLst>
                <a:gd name="adj1" fmla="val -59944"/>
                <a:gd name="adj2" fmla="val 37628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Text Box 93">
              <a:extLst>
                <a:ext uri="{FF2B5EF4-FFF2-40B4-BE49-F238E27FC236}">
                  <a16:creationId xmlns:a16="http://schemas.microsoft.com/office/drawing/2014/main" id="{DE2C5471-07AC-4B92-821B-5AB4BEB4E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667667" y="3470849"/>
              <a:ext cx="32225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ym typeface="Symbol" pitchFamily="28" charset="2"/>
                </a:rPr>
                <a:t>1</a:t>
              </a:r>
              <a:endParaRPr lang="en-US" sz="1600" b="1" dirty="0">
                <a:solidFill>
                  <a:schemeClr val="hlin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884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1FAE72-7948-4FC4-908F-D4C93EBD550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dirty="0"/>
              <a:t>ECLOSE(q)</a:t>
            </a:r>
          </a:p>
        </p:txBody>
      </p:sp>
      <p:sp>
        <p:nvSpPr>
          <p:cNvPr id="35844" name="Text Box 25"/>
          <p:cNvSpPr txBox="1">
            <a:spLocks noChangeArrowheads="1"/>
          </p:cNvSpPr>
          <p:nvPr/>
        </p:nvSpPr>
        <p:spPr bwMode="auto">
          <a:xfrm>
            <a:off x="1409687" y="1619567"/>
            <a:ext cx="59378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dirty="0">
                <a:solidFill>
                  <a:schemeClr val="folHlink"/>
                </a:solidFill>
              </a:rPr>
              <a:t>L = {w | w is empty, </a:t>
            </a:r>
            <a:r>
              <a:rPr lang="en-US" u="sng" dirty="0">
                <a:solidFill>
                  <a:schemeClr val="folHlink"/>
                </a:solidFill>
              </a:rPr>
              <a:t>or</a:t>
            </a:r>
            <a:r>
              <a:rPr lang="en-US" dirty="0">
                <a:solidFill>
                  <a:schemeClr val="folHlink"/>
                </a:solidFill>
              </a:rPr>
              <a:t> if non-empty will end in 01}</a:t>
            </a:r>
          </a:p>
        </p:txBody>
      </p:sp>
      <p:graphicFrame>
        <p:nvGraphicFramePr>
          <p:cNvPr id="141451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65555"/>
              </p:ext>
            </p:extLst>
          </p:nvPr>
        </p:nvGraphicFramePr>
        <p:xfrm>
          <a:off x="688678" y="41910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1395" name="Line 83"/>
          <p:cNvSpPr>
            <a:spLocks noChangeShapeType="1"/>
          </p:cNvSpPr>
          <p:nvPr/>
        </p:nvSpPr>
        <p:spPr bwMode="auto">
          <a:xfrm>
            <a:off x="383878" y="480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l" rtl="0"/>
            <a:endParaRPr lang="en-US"/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3431878" y="4586288"/>
            <a:ext cx="1666875" cy="750887"/>
            <a:chOff x="2256" y="3321"/>
            <a:chExt cx="1050" cy="473"/>
          </a:xfrm>
        </p:grpSpPr>
        <p:sp>
          <p:nvSpPr>
            <p:cNvPr id="35903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72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1400" dirty="0"/>
                <a:t>ECLOSE(q’</a:t>
              </a:r>
              <a:r>
                <a:rPr lang="en-US" sz="1400" baseline="-25000" dirty="0"/>
                <a:t>0</a:t>
              </a:r>
              <a:r>
                <a:rPr lang="en-US" sz="1400" dirty="0"/>
                <a:t>)</a:t>
              </a:r>
            </a:p>
          </p:txBody>
        </p:sp>
        <p:sp>
          <p:nvSpPr>
            <p:cNvPr id="35904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17" cy="19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1400"/>
                <a:t>ECLOSE(q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5905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l" rtl="0"/>
              <a:endParaRPr lang="en-US"/>
            </a:p>
          </p:txBody>
        </p:sp>
        <p:sp>
          <p:nvSpPr>
            <p:cNvPr id="35906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l" rtl="0"/>
              <a:endParaRPr lang="en-US"/>
            </a:p>
          </p:txBody>
        </p:sp>
      </p:grpSp>
      <p:sp>
        <p:nvSpPr>
          <p:cNvPr id="141399" name="Rectangle 87"/>
          <p:cNvSpPr>
            <a:spLocks noGrp="1" noChangeArrowheads="1"/>
          </p:cNvSpPr>
          <p:nvPr>
            <p:ph type="body" sz="half" idx="2"/>
          </p:nvPr>
        </p:nvSpPr>
        <p:spPr>
          <a:xfrm>
            <a:off x="5145088" y="2895600"/>
            <a:ext cx="3810000" cy="4114800"/>
          </a:xfrm>
        </p:spPr>
        <p:txBody>
          <a:bodyPr>
            <a:normAutofit/>
          </a:bodyPr>
          <a:lstStyle/>
          <a:p>
            <a:pPr algn="l" rtl="0" eaLnBrk="1" hangingPunct="1">
              <a:lnSpc>
                <a:spcPct val="150000"/>
              </a:lnSpc>
            </a:pPr>
            <a:r>
              <a:rPr lang="en-US" sz="2400" dirty="0">
                <a:sym typeface="Symbol" pitchFamily="28" charset="2"/>
              </a:rPr>
              <a:t></a:t>
            </a:r>
            <a:r>
              <a:rPr lang="en-US" sz="2000" dirty="0"/>
              <a:t>-closure of a state q, </a:t>
            </a:r>
            <a:r>
              <a:rPr lang="en-US" sz="2000" b="1" i="1" dirty="0">
                <a:solidFill>
                  <a:schemeClr val="hlink"/>
                </a:solidFill>
              </a:rPr>
              <a:t>ECLOSE(q)</a:t>
            </a:r>
            <a:r>
              <a:rPr lang="en-US" sz="2000" dirty="0"/>
              <a:t>, is the set of all states (including itself) that can be </a:t>
            </a:r>
            <a:r>
              <a:rPr lang="en-US" sz="2000" i="1" dirty="0"/>
              <a:t>reached </a:t>
            </a:r>
            <a:r>
              <a:rPr lang="en-US" sz="2000" dirty="0"/>
              <a:t>from q by repeatedly making an arbitrary number of </a:t>
            </a:r>
            <a:r>
              <a:rPr lang="en-US" sz="2400" dirty="0">
                <a:sym typeface="Symbol" pitchFamily="28" charset="2"/>
              </a:rPr>
              <a:t></a:t>
            </a:r>
            <a:r>
              <a:rPr lang="en-US" sz="2000" dirty="0"/>
              <a:t>-transitions.  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60943" y="3463926"/>
            <a:ext cx="914400" cy="366712"/>
            <a:chOff x="228600" y="3976688"/>
            <a:chExt cx="914400" cy="366713"/>
          </a:xfrm>
        </p:grpSpPr>
        <p:sp>
          <p:nvSpPr>
            <p:cNvPr id="35901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2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680143" y="2112963"/>
            <a:ext cx="2667000" cy="1181099"/>
            <a:chOff x="1447800" y="2625725"/>
            <a:chExt cx="2667000" cy="1181099"/>
          </a:xfrm>
        </p:grpSpPr>
        <p:sp>
          <p:nvSpPr>
            <p:cNvPr id="35891" name="Oval 5"/>
            <p:cNvSpPr>
              <a:spLocks noChangeArrowheads="1"/>
            </p:cNvSpPr>
            <p:nvPr/>
          </p:nvSpPr>
          <p:spPr bwMode="auto">
            <a:xfrm>
              <a:off x="1600200" y="3276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q</a:t>
              </a:r>
              <a:r>
                <a:rPr lang="en-US" sz="1800" baseline="-25000" dirty="0"/>
                <a:t>0</a:t>
              </a:r>
            </a:p>
          </p:txBody>
        </p:sp>
        <p:sp>
          <p:nvSpPr>
            <p:cNvPr id="35892" name="Line 9"/>
            <p:cNvSpPr>
              <a:spLocks noChangeShapeType="1"/>
            </p:cNvSpPr>
            <p:nvPr/>
          </p:nvSpPr>
          <p:spPr bwMode="auto">
            <a:xfrm>
              <a:off x="2057400" y="3505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3" name="Oval 10"/>
            <p:cNvSpPr>
              <a:spLocks noChangeArrowheads="1"/>
            </p:cNvSpPr>
            <p:nvPr/>
          </p:nvSpPr>
          <p:spPr bwMode="auto">
            <a:xfrm>
              <a:off x="2590800" y="3276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q</a:t>
              </a:r>
              <a:r>
                <a:rPr lang="en-US" sz="1800" baseline="-25000" dirty="0"/>
                <a:t>1</a:t>
              </a:r>
            </a:p>
          </p:txBody>
        </p:sp>
        <p:sp>
          <p:nvSpPr>
            <p:cNvPr id="35894" name="Text Box 11"/>
            <p:cNvSpPr txBox="1">
              <a:spLocks noChangeArrowheads="1"/>
            </p:cNvSpPr>
            <p:nvPr/>
          </p:nvSpPr>
          <p:spPr bwMode="auto">
            <a:xfrm>
              <a:off x="2117725" y="31591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35895" name="Freeform 12"/>
            <p:cNvSpPr>
              <a:spLocks/>
            </p:cNvSpPr>
            <p:nvPr/>
          </p:nvSpPr>
          <p:spPr bwMode="auto">
            <a:xfrm>
              <a:off x="1574800" y="29591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6" name="Text Box 13"/>
            <p:cNvSpPr txBox="1">
              <a:spLocks noChangeArrowheads="1"/>
            </p:cNvSpPr>
            <p:nvPr/>
          </p:nvSpPr>
          <p:spPr bwMode="auto">
            <a:xfrm>
              <a:off x="1447800" y="2625725"/>
              <a:ext cx="501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0,1</a:t>
              </a:r>
            </a:p>
          </p:txBody>
        </p:sp>
        <p:sp>
          <p:nvSpPr>
            <p:cNvPr id="35897" name="Text Box 18"/>
            <p:cNvSpPr txBox="1">
              <a:spLocks noChangeArrowheads="1"/>
            </p:cNvSpPr>
            <p:nvPr/>
          </p:nvSpPr>
          <p:spPr bwMode="auto">
            <a:xfrm>
              <a:off x="3048000" y="31623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35898" name="Oval 19"/>
            <p:cNvSpPr>
              <a:spLocks noChangeArrowheads="1"/>
            </p:cNvSpPr>
            <p:nvPr/>
          </p:nvSpPr>
          <p:spPr bwMode="auto">
            <a:xfrm>
              <a:off x="3581400" y="3276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5899" name="Line 20"/>
            <p:cNvSpPr>
              <a:spLocks noChangeShapeType="1"/>
            </p:cNvSpPr>
            <p:nvPr/>
          </p:nvSpPr>
          <p:spPr bwMode="auto">
            <a:xfrm>
              <a:off x="3048000" y="3505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0" name="Oval 22"/>
            <p:cNvSpPr>
              <a:spLocks noChangeArrowheads="1"/>
            </p:cNvSpPr>
            <p:nvPr/>
          </p:nvSpPr>
          <p:spPr bwMode="auto">
            <a:xfrm>
              <a:off x="3505200" y="3197224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375343" y="3022600"/>
            <a:ext cx="609600" cy="976312"/>
            <a:chOff x="1143000" y="3595688"/>
            <a:chExt cx="609600" cy="976312"/>
          </a:xfrm>
        </p:grpSpPr>
        <p:sp>
          <p:nvSpPr>
            <p:cNvPr id="35887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5888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bg2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9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0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35881" name="TextBox 29"/>
          <p:cNvSpPr txBox="1">
            <a:spLocks noChangeArrowheads="1"/>
          </p:cNvSpPr>
          <p:nvPr/>
        </p:nvSpPr>
        <p:spPr bwMode="auto">
          <a:xfrm>
            <a:off x="4193878" y="57912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endParaRPr lang="en-US"/>
          </a:p>
        </p:txBody>
      </p:sp>
      <p:grpSp>
        <p:nvGrpSpPr>
          <p:cNvPr id="6" name="Group 141"/>
          <p:cNvGrpSpPr>
            <a:grpSpLocks/>
          </p:cNvGrpSpPr>
          <p:nvPr/>
        </p:nvGrpSpPr>
        <p:grpSpPr bwMode="auto">
          <a:xfrm>
            <a:off x="3431878" y="5272088"/>
            <a:ext cx="1595438" cy="750887"/>
            <a:chOff x="2256" y="3321"/>
            <a:chExt cx="1005" cy="473"/>
          </a:xfrm>
        </p:grpSpPr>
        <p:sp>
          <p:nvSpPr>
            <p:cNvPr id="35883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17" cy="19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1400"/>
                <a:t>ECLOSE(q</a:t>
              </a:r>
              <a:r>
                <a:rPr lang="en-US" sz="1400" baseline="-25000"/>
                <a:t>1</a:t>
              </a:r>
              <a:r>
                <a:rPr lang="en-US" sz="1400"/>
                <a:t>)</a:t>
              </a:r>
            </a:p>
          </p:txBody>
        </p:sp>
        <p:sp>
          <p:nvSpPr>
            <p:cNvPr id="35884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17" cy="19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1400"/>
                <a:t>ECLOSE(q</a:t>
              </a:r>
              <a:r>
                <a:rPr lang="en-US" sz="1400" baseline="-25000"/>
                <a:t>2</a:t>
              </a:r>
              <a:r>
                <a:rPr lang="en-US" sz="1400"/>
                <a:t>)</a:t>
              </a:r>
            </a:p>
          </p:txBody>
        </p:sp>
        <p:sp>
          <p:nvSpPr>
            <p:cNvPr id="35885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l" rtl="0"/>
              <a:endParaRPr lang="en-US"/>
            </a:p>
          </p:txBody>
        </p:sp>
        <p:sp>
          <p:nvSpPr>
            <p:cNvPr id="35886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l" rt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524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9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68228" y="6334861"/>
            <a:ext cx="457200" cy="457200"/>
          </a:xfrm>
          <a:noFill/>
        </p:spPr>
        <p:txBody>
          <a:bodyPr/>
          <a:lstStyle/>
          <a:p>
            <a:fld id="{4DCF8C33-92ED-42B4-9DA5-0286F64C442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ECLOSE(q)</a:t>
            </a:r>
          </a:p>
        </p:txBody>
      </p:sp>
      <p:sp>
        <p:nvSpPr>
          <p:cNvPr id="37944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224" y="2469764"/>
            <a:ext cx="4522077" cy="202603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15144" y="4897220"/>
            <a:ext cx="28248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/>
              <a:t>ECLOSE(1) = {1,2,3,4,6}</a:t>
            </a:r>
          </a:p>
          <a:p>
            <a:pPr algn="l" rtl="0"/>
            <a:r>
              <a:rPr lang="en-US" dirty="0"/>
              <a:t>ECLOSE(2) = {2,3,6}</a:t>
            </a:r>
          </a:p>
          <a:p>
            <a:pPr algn="l" rtl="0"/>
            <a:r>
              <a:rPr lang="en-US" dirty="0"/>
              <a:t>ECLOSE(3) = {3,6}</a:t>
            </a:r>
          </a:p>
          <a:p>
            <a:pPr algn="l" rtl="0"/>
            <a:r>
              <a:rPr lang="en-US" dirty="0"/>
              <a:t>ECLOSE(6) = {6}</a:t>
            </a:r>
          </a:p>
        </p:txBody>
      </p:sp>
    </p:spTree>
    <p:extLst>
      <p:ext uri="{BB962C8B-B14F-4D97-AF65-F5344CB8AC3E}">
        <p14:creationId xmlns:p14="http://schemas.microsoft.com/office/powerpoint/2010/main" val="133643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11680</TotalTime>
  <Words>2573</Words>
  <Application>Microsoft Office PowerPoint</Application>
  <PresentationFormat>On-screen Show (4:3)</PresentationFormat>
  <Paragraphs>801</Paragraphs>
  <Slides>36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Calibri</vt:lpstr>
      <vt:lpstr>Cambria Math</vt:lpstr>
      <vt:lpstr>Lucida Grande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Chapter 2</vt:lpstr>
      <vt:lpstr>FA with -Transitions </vt:lpstr>
      <vt:lpstr>FA with -Transitions </vt:lpstr>
      <vt:lpstr>Example #1 :  -NFA</vt:lpstr>
      <vt:lpstr>Example #2 :  -NFA</vt:lpstr>
      <vt:lpstr>Example #3 :  -NFA</vt:lpstr>
      <vt:lpstr>Example #4 :  -NFA</vt:lpstr>
      <vt:lpstr>ECLOSE(q)</vt:lpstr>
      <vt:lpstr>Example : ECLOSE(q)</vt:lpstr>
      <vt:lpstr>Example of compute δ (q0, w ) </vt:lpstr>
      <vt:lpstr>Example : Simulate w</vt:lpstr>
      <vt:lpstr>Example : Simulate w</vt:lpstr>
      <vt:lpstr>Example -NFA</vt:lpstr>
      <vt:lpstr>Example -NFA : ECLOSE (q)</vt:lpstr>
      <vt:lpstr>Example #1 : Convert -NFA to NFA   </vt:lpstr>
      <vt:lpstr>Example #1 : Convert -NFA to NFA   </vt:lpstr>
      <vt:lpstr>Example #1 : Convert -NFA to NFA   </vt:lpstr>
      <vt:lpstr>Example #2 : Convert -NFA to NFA   </vt:lpstr>
      <vt:lpstr>Example #2 : Convert -NFA to NFA   </vt:lpstr>
      <vt:lpstr>Example #3 : Convert -NFA to NFA   </vt:lpstr>
      <vt:lpstr>Example #3 : Convert -NFA to NFA   </vt:lpstr>
      <vt:lpstr>Example #3 : Convert -NFA to NFA   </vt:lpstr>
      <vt:lpstr>Exercise # 1 Convert -NFA to NFA   </vt:lpstr>
      <vt:lpstr>Eliminating -transitions </vt:lpstr>
      <vt:lpstr>Eliminating -transitions example </vt:lpstr>
      <vt:lpstr>Eliminating -transitions example </vt:lpstr>
      <vt:lpstr>Eliminating -transitions example </vt:lpstr>
      <vt:lpstr>Eliminating -transitions example </vt:lpstr>
      <vt:lpstr>Equivalency of DFA, NFA, -NFA </vt:lpstr>
      <vt:lpstr>PowerPoint Presentation</vt:lpstr>
      <vt:lpstr>PowerPoint Presentation</vt:lpstr>
      <vt:lpstr>PowerPoint Presentation</vt:lpstr>
      <vt:lpstr>Example # 1 Convert -NFA to DFA</vt:lpstr>
      <vt:lpstr>Example # 1 Convert -NFA to DFA</vt:lpstr>
      <vt:lpstr>Exercise # 1 Convert -NFA to DFA</vt:lpstr>
      <vt:lpstr>Exercise # 2 Convert -NFA to DFA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Theory course</dc:title>
  <dc:creator>mohd</dc:creator>
  <cp:lastModifiedBy>basem o. alijla</cp:lastModifiedBy>
  <cp:revision>332</cp:revision>
  <dcterms:created xsi:type="dcterms:W3CDTF">2015-02-28T08:06:15Z</dcterms:created>
  <dcterms:modified xsi:type="dcterms:W3CDTF">2021-03-24T11:18:38Z</dcterms:modified>
</cp:coreProperties>
</file>