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0" r:id="rId3"/>
    <p:sldId id="351" r:id="rId4"/>
    <p:sldId id="261" r:id="rId5"/>
    <p:sldId id="262" r:id="rId6"/>
    <p:sldId id="263" r:id="rId7"/>
    <p:sldId id="264" r:id="rId8"/>
    <p:sldId id="353" r:id="rId9"/>
    <p:sldId id="266" r:id="rId10"/>
    <p:sldId id="267" r:id="rId11"/>
    <p:sldId id="354" r:id="rId12"/>
    <p:sldId id="268" r:id="rId13"/>
    <p:sldId id="355" r:id="rId14"/>
    <p:sldId id="356" r:id="rId15"/>
    <p:sldId id="362" r:id="rId16"/>
    <p:sldId id="358" r:id="rId17"/>
    <p:sldId id="360" r:id="rId18"/>
    <p:sldId id="271" r:id="rId19"/>
    <p:sldId id="288" r:id="rId20"/>
    <p:sldId id="291" r:id="rId21"/>
    <p:sldId id="286" r:id="rId22"/>
    <p:sldId id="361" r:id="rId23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55" autoAdjust="0"/>
    <p:restoredTop sz="94660"/>
  </p:normalViewPr>
  <p:slideViewPr>
    <p:cSldViewPr>
      <p:cViewPr varScale="1">
        <p:scale>
          <a:sx n="65" d="100"/>
          <a:sy n="65" d="100"/>
        </p:scale>
        <p:origin x="1512" y="60"/>
      </p:cViewPr>
      <p:guideLst>
        <p:guide orient="horz" pos="24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18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A33C75-4550-45C3-AA2D-3CABAA65A6A5}" type="datetimeFigureOut">
              <a:rPr lang="ar-SA" smtClean="0"/>
              <a:pPr/>
              <a:t>04/08/1441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204CF84-92C5-47C4-8D78-4F735955AC26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37057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C36B2A9-A204-4CD3-BE49-F3E75BDEA974}" type="datetimeFigureOut">
              <a:rPr lang="ar-SA" smtClean="0"/>
              <a:pPr/>
              <a:t>04/08/1441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B72DE61-2235-4DA5-8023-D02B7396EDAC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873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DE61-2235-4DA5-8023-D02B7396EDAC}" type="slidenum">
              <a:rPr lang="ar-SA" smtClean="0"/>
              <a:pPr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21621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DE61-2235-4DA5-8023-D02B7396EDAC}" type="slidenum">
              <a:rPr lang="ar-SA" smtClean="0"/>
              <a:pPr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83408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DE61-2235-4DA5-8023-D02B7396EDAC}" type="slidenum">
              <a:rPr lang="ar-SA" smtClean="0"/>
              <a:pPr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27837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DE7778-C80D-C740-9699-419F192375D6}" type="slidenum">
              <a:rPr lang="en-US" altLang="x-none" sz="1300"/>
              <a:pPr/>
              <a:t>18</a:t>
            </a:fld>
            <a:endParaRPr lang="en-US" altLang="x-none" sz="13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991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DE7778-C80D-C740-9699-419F192375D6}" type="slidenum">
              <a:rPr lang="en-US" altLang="x-none" sz="1300"/>
              <a:pPr/>
              <a:t>19</a:t>
            </a:fld>
            <a:endParaRPr lang="en-US" altLang="x-none" sz="13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363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DE7778-C80D-C740-9699-419F192375D6}" type="slidenum">
              <a:rPr lang="en-US" altLang="x-none" sz="1300"/>
              <a:pPr/>
              <a:t>20</a:t>
            </a:fld>
            <a:endParaRPr lang="en-US" altLang="x-none" sz="13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350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DE7778-C80D-C740-9699-419F192375D6}" type="slidenum">
              <a:rPr lang="en-US" altLang="x-none" sz="1300"/>
              <a:pPr/>
              <a:t>21</a:t>
            </a:fld>
            <a:endParaRPr lang="en-US" altLang="x-none" sz="13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1134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DE7778-C80D-C740-9699-419F192375D6}" type="slidenum">
              <a:rPr lang="en-US" altLang="x-none" sz="1300"/>
              <a:pPr/>
              <a:t>22</a:t>
            </a:fld>
            <a:endParaRPr lang="en-US" altLang="x-none" sz="13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637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rtl="0">
              <a:defRPr/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216" y="3012098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Chevron 6"/>
          <p:cNvSpPr/>
          <p:nvPr/>
        </p:nvSpPr>
        <p:spPr>
          <a:xfrm>
            <a:off x="129540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99060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algn="l"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algn="l"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l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l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ar-S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ar-S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r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0"/>
            <a:r>
              <a:rPr lang="en-US" dirty="0"/>
              <a:t>Chapter 3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 rtl="0"/>
            <a:endParaRPr lang="en-US" b="1" dirty="0"/>
          </a:p>
          <a:p>
            <a:pPr algn="ctr"/>
            <a:r>
              <a:rPr lang="en-US" altLang="x-none" sz="4400" dirty="0">
                <a:latin typeface="Arial (Headings)"/>
              </a:rPr>
              <a:t>Regular Expressions </a:t>
            </a:r>
            <a:r>
              <a:rPr lang="en-US" altLang="x-none" sz="4400" dirty="0"/>
              <a:t>(R.E.)</a:t>
            </a:r>
            <a:endParaRPr lang="ar-SA" sz="4400" b="1" dirty="0">
              <a:latin typeface="Arial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7924800" cy="4933540"/>
          </a:xfrm>
        </p:spPr>
        <p:txBody>
          <a:bodyPr>
            <a:norm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2200" dirty="0"/>
              <a:t>Applying algebra operations on elementary expression ( </a:t>
            </a:r>
            <a:r>
              <a:rPr lang="en-US" altLang="x-none" sz="2200" i="1" dirty="0">
                <a:solidFill>
                  <a:srgbClr val="0070C0"/>
                </a:solidFill>
              </a:rPr>
              <a:t>constants and variables </a:t>
            </a:r>
            <a:r>
              <a:rPr lang="en-US" altLang="x-none" sz="2200" dirty="0"/>
              <a:t>) to construct more expressions.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2200" b="1" dirty="0"/>
              <a:t>Operations :</a:t>
            </a:r>
          </a:p>
          <a:p>
            <a:pPr marL="1088136" lvl="2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x-none" sz="2000" dirty="0"/>
              <a:t>* 		(star)</a:t>
            </a:r>
          </a:p>
          <a:p>
            <a:pPr marL="1088136" lvl="2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x-none" sz="2000" dirty="0"/>
              <a:t> . 		(dot , or concatenation) </a:t>
            </a:r>
          </a:p>
          <a:p>
            <a:pPr marL="1088136" lvl="2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x-none" sz="2000" dirty="0"/>
              <a:t>+		 (Union)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2200" dirty="0"/>
              <a:t>If E is a R.E. and L(E) is the language represented by E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</a:pPr>
            <a:endParaRPr lang="en-US" altLang="x-none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sz="4000" dirty="0"/>
              <a:t>Building Regular Expressions </a:t>
            </a:r>
            <a:endParaRPr lang="ar-EG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653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190072" cy="4933540"/>
          </a:xfrm>
        </p:spPr>
        <p:txBody>
          <a:bodyPr>
            <a:normAutofit/>
          </a:bodyPr>
          <a:lstStyle/>
          <a:p>
            <a:pPr marL="566928" lvl="2" indent="-4572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altLang="x-none" sz="2200" dirty="0"/>
              <a:t>Constants ∊ and ∅ are R.E. denoting the languages {∊} and ∅ </a:t>
            </a:r>
          </a:p>
          <a:p>
            <a:pPr marL="109728" lvl="2" indent="0" algn="ctr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r>
              <a:rPr lang="en-US" altLang="x-none" sz="2000" dirty="0"/>
              <a:t>L(∊) = </a:t>
            </a:r>
            <a:r>
              <a:rPr lang="en-US" altLang="x-none" sz="2000" dirty="0">
                <a:solidFill>
                  <a:srgbClr val="0070C0"/>
                </a:solidFill>
              </a:rPr>
              <a:t>{∊}</a:t>
            </a:r>
            <a:r>
              <a:rPr lang="en-US" altLang="x-none" sz="2000" dirty="0"/>
              <a:t> , and L(∅ ) = </a:t>
            </a:r>
            <a:r>
              <a:rPr lang="en-US" altLang="x-none" sz="2000" dirty="0">
                <a:solidFill>
                  <a:srgbClr val="0070C0"/>
                </a:solidFill>
              </a:rPr>
              <a:t>∅</a:t>
            </a:r>
            <a:r>
              <a:rPr lang="en-US" altLang="x-none" sz="2000" dirty="0"/>
              <a:t> </a:t>
            </a:r>
          </a:p>
          <a:p>
            <a:pPr marL="566928" lvl="2" indent="-4572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Font typeface="+mj-lt"/>
              <a:buAutoNum type="arabicPeriod" startAt="2"/>
            </a:pPr>
            <a:r>
              <a:rPr lang="en-US" altLang="x-none" sz="2200" dirty="0"/>
              <a:t>If a is a symbol then a is R. E. denote language {a}</a:t>
            </a:r>
          </a:p>
          <a:p>
            <a:pPr marL="109728" lvl="2" indent="0" algn="ctr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r>
              <a:rPr lang="en-US" altLang="x-none" sz="2000" dirty="0"/>
              <a:t>L(</a:t>
            </a:r>
            <a:r>
              <a:rPr lang="en-US" altLang="x-none" sz="2000" b="1" dirty="0"/>
              <a:t>a</a:t>
            </a:r>
            <a:r>
              <a:rPr lang="en-US" altLang="x-none" sz="2000" dirty="0"/>
              <a:t>) = {a}</a:t>
            </a:r>
          </a:p>
          <a:p>
            <a:pPr marL="566928" lvl="2" indent="-4572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Font typeface="+mj-lt"/>
              <a:buAutoNum type="arabicPeriod" startAt="3"/>
            </a:pPr>
            <a:r>
              <a:rPr lang="en-US" altLang="x-none" sz="2200" dirty="0"/>
              <a:t>Variable usually CAPITALIZED and </a:t>
            </a:r>
            <a:r>
              <a:rPr lang="en-US" altLang="x-none" sz="2200" i="1" dirty="0"/>
              <a:t>italic</a:t>
            </a:r>
            <a:r>
              <a:rPr lang="en-US" altLang="x-none" sz="2200" dirty="0"/>
              <a:t>  such as  </a:t>
            </a:r>
            <a:r>
              <a:rPr lang="en-US" altLang="x-none" sz="2200" i="1" dirty="0"/>
              <a:t>L</a:t>
            </a:r>
          </a:p>
          <a:p>
            <a:pPr marL="109728" lvl="2" indent="0" algn="ctr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endParaRPr lang="en-US" altLang="x-none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sz="4000" dirty="0"/>
              <a:t>Building Regular Expressions </a:t>
            </a:r>
            <a:endParaRPr lang="ar-EG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2154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33540"/>
          </a:xfrm>
        </p:spPr>
        <p:txBody>
          <a:bodyPr>
            <a:norm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2600" dirty="0"/>
              <a:t>Four Inductive steps of R.E. E and F </a:t>
            </a:r>
          </a:p>
          <a:p>
            <a:pPr marL="864108" lvl="3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2200" dirty="0"/>
              <a:t>L(</a:t>
            </a:r>
            <a:r>
              <a:rPr lang="en-US" altLang="x-none" sz="2200" dirty="0">
                <a:solidFill>
                  <a:srgbClr val="0070C0"/>
                </a:solidFill>
              </a:rPr>
              <a:t>E + F</a:t>
            </a:r>
            <a:r>
              <a:rPr lang="en-US" altLang="x-none" sz="2200" dirty="0"/>
              <a:t>) = L(E) U L(F)   </a:t>
            </a:r>
            <a:r>
              <a:rPr lang="en-US" altLang="x-none" sz="2200" dirty="0">
                <a:solidFill>
                  <a:srgbClr val="0070C0"/>
                </a:solidFill>
              </a:rPr>
              <a:t>union</a:t>
            </a:r>
            <a:r>
              <a:rPr lang="en-US" altLang="x-none" sz="2200" dirty="0"/>
              <a:t> </a:t>
            </a:r>
          </a:p>
          <a:p>
            <a:pPr marL="864108" lvl="3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2200" dirty="0"/>
              <a:t>L(E F) = L(E) L(F)	</a:t>
            </a:r>
            <a:r>
              <a:rPr lang="en-US" altLang="x-none" sz="2200" dirty="0">
                <a:solidFill>
                  <a:srgbClr val="0070C0"/>
                </a:solidFill>
              </a:rPr>
              <a:t>Concatenation</a:t>
            </a:r>
          </a:p>
          <a:p>
            <a:pPr marL="864108" lvl="3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2200" dirty="0"/>
              <a:t>L(E*) = (L(E))*		</a:t>
            </a:r>
            <a:r>
              <a:rPr lang="en-US" altLang="x-none" sz="2200" dirty="0">
                <a:solidFill>
                  <a:srgbClr val="0070C0"/>
                </a:solidFill>
              </a:rPr>
              <a:t>Closure</a:t>
            </a:r>
          </a:p>
          <a:p>
            <a:pPr marL="864108" lvl="3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2200" dirty="0"/>
              <a:t>(E) = E			</a:t>
            </a:r>
            <a:r>
              <a:rPr lang="en-US" altLang="x-none" sz="2200" dirty="0">
                <a:solidFill>
                  <a:srgbClr val="0070C0"/>
                </a:solidFill>
              </a:rPr>
              <a:t>Parenthesized</a:t>
            </a:r>
          </a:p>
          <a:p>
            <a:pPr marL="521208" lvl="3" indent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None/>
            </a:pPr>
            <a:endParaRPr lang="en-US" altLang="x-none" sz="2200" dirty="0"/>
          </a:p>
          <a:p>
            <a:pPr marL="109728" lvl="2" indent="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endParaRPr lang="en-US" altLang="x-none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sz="4000" dirty="0"/>
              <a:t>Building Regular Expressions </a:t>
            </a:r>
            <a:endParaRPr lang="ar-E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6161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9B6DDA-5A92-4923-B8B1-6A706040F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200" dirty="0"/>
              <a:t>Suppose a language over the alphabet = { 0, 1} </a:t>
            </a:r>
          </a:p>
          <a:p>
            <a:pPr marL="109728" indent="0">
              <a:buNone/>
            </a:pPr>
            <a:endParaRPr lang="en-US" sz="2200" dirty="0"/>
          </a:p>
          <a:p>
            <a:pPr marL="109728" indent="0">
              <a:buNone/>
            </a:pPr>
            <a:r>
              <a:rPr lang="en-US" sz="2200" dirty="0"/>
              <a:t>0 		is R.E.  	</a:t>
            </a:r>
            <a:r>
              <a:rPr lang="en-US" sz="2200" dirty="0">
                <a:solidFill>
                  <a:srgbClr val="0070C0"/>
                </a:solidFill>
              </a:rPr>
              <a:t>Elementary symbol</a:t>
            </a:r>
          </a:p>
          <a:p>
            <a:pPr marL="109728" indent="0">
              <a:buNone/>
            </a:pPr>
            <a:r>
              <a:rPr lang="en-US" sz="2200" dirty="0"/>
              <a:t>1 		is R.E.		</a:t>
            </a:r>
            <a:r>
              <a:rPr lang="en-US" sz="2200" dirty="0">
                <a:solidFill>
                  <a:srgbClr val="0070C0"/>
                </a:solidFill>
              </a:rPr>
              <a:t>Elementary symbol</a:t>
            </a:r>
          </a:p>
          <a:p>
            <a:pPr marL="109728" indent="0">
              <a:buNone/>
            </a:pPr>
            <a:r>
              <a:rPr lang="en-US" sz="2200" dirty="0"/>
              <a:t>01		is R.E.    	</a:t>
            </a:r>
            <a:r>
              <a:rPr lang="en-US" sz="2200" dirty="0">
                <a:solidFill>
                  <a:srgbClr val="0070C0"/>
                </a:solidFill>
              </a:rPr>
              <a:t>Concatenation</a:t>
            </a:r>
            <a:r>
              <a:rPr lang="en-US" sz="2200" dirty="0"/>
              <a:t> </a:t>
            </a:r>
          </a:p>
          <a:p>
            <a:pPr marL="109728" indent="0">
              <a:buNone/>
            </a:pPr>
            <a:r>
              <a:rPr lang="en-US" sz="2200" dirty="0"/>
              <a:t>0 + 1  	is a R.E. 	</a:t>
            </a:r>
            <a:r>
              <a:rPr lang="en-US" sz="2200" dirty="0">
                <a:solidFill>
                  <a:srgbClr val="0070C0"/>
                </a:solidFill>
              </a:rPr>
              <a:t>Union</a:t>
            </a:r>
          </a:p>
          <a:p>
            <a:pPr marL="109728" indent="0">
              <a:buNone/>
            </a:pPr>
            <a:r>
              <a:rPr lang="en-US" sz="2200" dirty="0"/>
              <a:t>(01) 		is R. E.  	</a:t>
            </a:r>
            <a:r>
              <a:rPr lang="en-US" altLang="x-none" sz="2200" dirty="0">
                <a:solidFill>
                  <a:srgbClr val="0070C0"/>
                </a:solidFill>
              </a:rPr>
              <a:t>Parenthesized</a:t>
            </a:r>
            <a:r>
              <a:rPr lang="en-US" sz="2200" dirty="0"/>
              <a:t> </a:t>
            </a:r>
          </a:p>
          <a:p>
            <a:pPr marL="109728" indent="0">
              <a:buNone/>
            </a:pPr>
            <a:r>
              <a:rPr lang="en-US" sz="2200" dirty="0"/>
              <a:t>(01)*  	is R. E. 	</a:t>
            </a:r>
            <a:r>
              <a:rPr lang="en-US" sz="2200" dirty="0">
                <a:solidFill>
                  <a:srgbClr val="0070C0"/>
                </a:solidFill>
              </a:rPr>
              <a:t>Closure    </a:t>
            </a:r>
            <a:r>
              <a:rPr lang="en-US" sz="2200" dirty="0"/>
              <a:t>note 01* is differ</a:t>
            </a:r>
          </a:p>
          <a:p>
            <a:pPr marL="109728" indent="0">
              <a:buNone/>
            </a:pPr>
            <a:endParaRPr lang="en-US" sz="2200" dirty="0"/>
          </a:p>
          <a:p>
            <a:pPr marL="109728" indent="0">
              <a:buNone/>
            </a:pPr>
            <a:endParaRPr lang="ar-PS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96D45-FE5D-428B-AB30-2E318562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13</a:t>
            </a:fld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75EE62-E6B8-46E2-A0DB-2946AD4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4400" dirty="0"/>
              <a:t>Building Regular Expressions </a:t>
            </a:r>
            <a:endParaRPr lang="ar-PS" dirty="0"/>
          </a:p>
        </p:txBody>
      </p:sp>
    </p:spTree>
    <p:extLst>
      <p:ext uri="{BB962C8B-B14F-4D97-AF65-F5344CB8AC3E}">
        <p14:creationId xmlns:p14="http://schemas.microsoft.com/office/powerpoint/2010/main" val="186835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9B6DDA-5A92-4923-B8B1-6A706040F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Write a regular expression for a language L such that </a:t>
            </a:r>
          </a:p>
          <a:p>
            <a:pPr>
              <a:lnSpc>
                <a:spcPct val="150000"/>
              </a:lnSpc>
            </a:pPr>
            <a:r>
              <a:rPr lang="en-US" altLang="x-none" sz="2000" b="1" i="1" dirty="0">
                <a:solidFill>
                  <a:srgbClr val="CC3499"/>
                </a:solidFill>
              </a:rPr>
              <a:t>L = { w | w is a binary string which starts with 1s anywhere</a:t>
            </a:r>
          </a:p>
          <a:p>
            <a:pPr lvl="1">
              <a:lnSpc>
                <a:spcPct val="150000"/>
              </a:lnSpc>
            </a:pPr>
            <a:r>
              <a:rPr lang="en-US" altLang="x-none" sz="2000" dirty="0"/>
              <a:t>E.g., w = 1, 10, 11, are in L, while w = 0, 010 are not in L</a:t>
            </a:r>
            <a:r>
              <a:rPr lang="en-US" sz="2200" dirty="0"/>
              <a:t>.</a:t>
            </a:r>
          </a:p>
          <a:p>
            <a:pPr lvl="1" algn="ctr">
              <a:lnSpc>
                <a:spcPct val="150000"/>
              </a:lnSpc>
            </a:pPr>
            <a:r>
              <a:rPr lang="en-US" altLang="x-none" sz="2400" dirty="0"/>
              <a:t>R.E. for L = 1</a:t>
            </a:r>
            <a:r>
              <a:rPr lang="en-US" altLang="x-none" sz="2400" dirty="0">
                <a:solidFill>
                  <a:schemeClr val="hlink"/>
                </a:solidFill>
              </a:rPr>
              <a:t>(0+1)*</a:t>
            </a:r>
            <a:endParaRPr lang="en-US" altLang="x-none" sz="1600" dirty="0"/>
          </a:p>
          <a:p>
            <a:pPr>
              <a:lnSpc>
                <a:spcPct val="150000"/>
              </a:lnSpc>
            </a:pPr>
            <a:r>
              <a:rPr lang="en-US" altLang="x-none" sz="2000" b="1" i="1" dirty="0">
                <a:solidFill>
                  <a:srgbClr val="CC3499"/>
                </a:solidFill>
              </a:rPr>
              <a:t>L = { w | w is a binary string which sends with 1s anywhere</a:t>
            </a:r>
          </a:p>
          <a:p>
            <a:pPr lvl="1">
              <a:lnSpc>
                <a:spcPct val="150000"/>
              </a:lnSpc>
            </a:pPr>
            <a:r>
              <a:rPr lang="en-US" altLang="x-none" sz="2000" dirty="0"/>
              <a:t>E.g., w = 1, 01, 11, are in L, while w = 0, 010 are not in L</a:t>
            </a:r>
            <a:r>
              <a:rPr lang="en-US" sz="2200" dirty="0"/>
              <a:t>.</a:t>
            </a:r>
          </a:p>
          <a:p>
            <a:pPr lvl="1" algn="ctr">
              <a:lnSpc>
                <a:spcPct val="150000"/>
              </a:lnSpc>
            </a:pPr>
            <a:r>
              <a:rPr lang="en-US" altLang="x-none" sz="2400" dirty="0"/>
              <a:t>R.E. for L = </a:t>
            </a:r>
            <a:r>
              <a:rPr lang="en-US" altLang="x-none" sz="2400" dirty="0">
                <a:solidFill>
                  <a:schemeClr val="hlink"/>
                </a:solidFill>
              </a:rPr>
              <a:t>(0+1)* </a:t>
            </a:r>
            <a:r>
              <a:rPr lang="en-US" altLang="x-none" sz="2400" dirty="0"/>
              <a:t>1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96D45-FE5D-428B-AB30-2E318562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14</a:t>
            </a:fld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75EE62-E6B8-46E2-A0DB-2946AD4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endParaRPr lang="ar-PS" dirty="0"/>
          </a:p>
        </p:txBody>
      </p:sp>
    </p:spTree>
    <p:extLst>
      <p:ext uri="{BB962C8B-B14F-4D97-AF65-F5344CB8AC3E}">
        <p14:creationId xmlns:p14="http://schemas.microsoft.com/office/powerpoint/2010/main" val="376377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9B6DDA-5A92-4923-B8B1-6A706040F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Write a regular expression for a language L such that </a:t>
            </a:r>
          </a:p>
          <a:p>
            <a:pPr>
              <a:lnSpc>
                <a:spcPct val="150000"/>
              </a:lnSpc>
            </a:pPr>
            <a:r>
              <a:rPr lang="en-US" altLang="x-none" sz="2000" b="1" i="1" dirty="0">
                <a:solidFill>
                  <a:srgbClr val="CC3499"/>
                </a:solidFill>
              </a:rPr>
              <a:t>L = { w | w is a binary string which does not contain two consecutive 0s or two consecutive 1s anywhere)</a:t>
            </a:r>
          </a:p>
          <a:p>
            <a:pPr lvl="1">
              <a:lnSpc>
                <a:spcPct val="150000"/>
              </a:lnSpc>
            </a:pPr>
            <a:r>
              <a:rPr lang="en-US" altLang="x-none" sz="2000" dirty="0"/>
              <a:t>E.g., w = 01010101 is in L, while w = 10010 is not in L</a:t>
            </a:r>
            <a:r>
              <a:rPr lang="en-US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x-none" sz="2400" u="sng" dirty="0">
                <a:solidFill>
                  <a:srgbClr val="0070C0"/>
                </a:solidFill>
              </a:rPr>
              <a:t>Goal: </a:t>
            </a:r>
            <a:r>
              <a:rPr lang="en-US" altLang="x-none" sz="2400" dirty="0">
                <a:solidFill>
                  <a:srgbClr val="0070C0"/>
                </a:solidFill>
              </a:rPr>
              <a:t>Build a regular expression for L</a:t>
            </a:r>
          </a:p>
          <a:p>
            <a:pPr>
              <a:lnSpc>
                <a:spcPct val="150000"/>
              </a:lnSpc>
            </a:pPr>
            <a:r>
              <a:rPr lang="en-US" altLang="x-none" sz="2400" dirty="0"/>
              <a:t>Four cases for w:</a:t>
            </a:r>
          </a:p>
          <a:p>
            <a:pPr lvl="1">
              <a:lnSpc>
                <a:spcPct val="150000"/>
              </a:lnSpc>
            </a:pPr>
            <a:r>
              <a:rPr lang="en-US" altLang="x-none" sz="2000" dirty="0"/>
              <a:t>Case A: w starts with 0 and |w| is even </a:t>
            </a:r>
          </a:p>
          <a:p>
            <a:pPr lvl="1">
              <a:lnSpc>
                <a:spcPct val="150000"/>
              </a:lnSpc>
            </a:pPr>
            <a:r>
              <a:rPr lang="en-US" altLang="x-none" sz="2000" dirty="0"/>
              <a:t>Case B: w starts with 1 and |w| is even </a:t>
            </a:r>
          </a:p>
          <a:p>
            <a:pPr lvl="1">
              <a:lnSpc>
                <a:spcPct val="150000"/>
              </a:lnSpc>
            </a:pPr>
            <a:r>
              <a:rPr lang="en-US" altLang="x-none" sz="2000" dirty="0"/>
              <a:t>Case C: w starts with 0 and |w| is odd</a:t>
            </a:r>
          </a:p>
          <a:p>
            <a:pPr lvl="1">
              <a:lnSpc>
                <a:spcPct val="150000"/>
              </a:lnSpc>
            </a:pPr>
            <a:r>
              <a:rPr lang="en-US" altLang="x-none" sz="2000" dirty="0"/>
              <a:t>Case D: w starts with 1 and |w| is odd </a:t>
            </a:r>
            <a:endParaRPr lang="en-US" sz="2200" dirty="0"/>
          </a:p>
          <a:p>
            <a:pPr marL="109728" indent="0">
              <a:buNone/>
            </a:pPr>
            <a:endParaRPr lang="ar-PS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96D45-FE5D-428B-AB30-2E318562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15</a:t>
            </a:fld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75EE62-E6B8-46E2-A0DB-2946AD4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endParaRPr lang="ar-PS" dirty="0"/>
          </a:p>
        </p:txBody>
      </p:sp>
    </p:spTree>
    <p:extLst>
      <p:ext uri="{BB962C8B-B14F-4D97-AF65-F5344CB8AC3E}">
        <p14:creationId xmlns:p14="http://schemas.microsoft.com/office/powerpoint/2010/main" val="935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96D45-FE5D-428B-AB30-2E318562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16</a:t>
            </a:fld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75EE62-E6B8-46E2-A0DB-2946AD4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cont. </a:t>
            </a:r>
            <a:endParaRPr lang="ar-P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AAEFE9C-A8FB-405C-BD2D-74DE0CF5584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6337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altLang="x-none" sz="2400" dirty="0"/>
              <a:t>Regular expression for the four cases:</a:t>
            </a:r>
          </a:p>
          <a:p>
            <a:pPr lvl="1">
              <a:lnSpc>
                <a:spcPct val="150000"/>
              </a:lnSpc>
            </a:pPr>
            <a:r>
              <a:rPr lang="en-US" altLang="x-none" sz="2000" dirty="0"/>
              <a:t>Case A: 	(01)*</a:t>
            </a:r>
          </a:p>
          <a:p>
            <a:pPr lvl="1">
              <a:lnSpc>
                <a:spcPct val="150000"/>
              </a:lnSpc>
            </a:pPr>
            <a:r>
              <a:rPr lang="en-US" altLang="x-none" sz="2000" dirty="0"/>
              <a:t>Case B:	(10)*</a:t>
            </a:r>
          </a:p>
          <a:p>
            <a:pPr lvl="1">
              <a:lnSpc>
                <a:spcPct val="150000"/>
              </a:lnSpc>
            </a:pPr>
            <a:r>
              <a:rPr lang="en-US" altLang="x-none" sz="2000" dirty="0"/>
              <a:t>Case C:	0(10)*</a:t>
            </a:r>
          </a:p>
          <a:p>
            <a:pPr lvl="1">
              <a:lnSpc>
                <a:spcPct val="150000"/>
              </a:lnSpc>
            </a:pPr>
            <a:r>
              <a:rPr lang="en-US" altLang="x-none" sz="2000" dirty="0"/>
              <a:t>Case D: 	1(01)*</a:t>
            </a:r>
          </a:p>
          <a:p>
            <a:pPr>
              <a:lnSpc>
                <a:spcPct val="150000"/>
              </a:lnSpc>
            </a:pPr>
            <a:r>
              <a:rPr lang="en-US" altLang="x-none" sz="2400" dirty="0"/>
              <a:t>Since L is the union of all 4 cases: </a:t>
            </a:r>
          </a:p>
          <a:p>
            <a:pPr lvl="1" algn="ctr">
              <a:lnSpc>
                <a:spcPct val="150000"/>
              </a:lnSpc>
            </a:pPr>
            <a:r>
              <a:rPr lang="en-US" altLang="x-none" sz="2000" dirty="0"/>
              <a:t>R.E. for L = </a:t>
            </a:r>
            <a:r>
              <a:rPr lang="en-US" altLang="x-none" sz="2000" dirty="0">
                <a:solidFill>
                  <a:schemeClr val="hlink"/>
                </a:solidFill>
              </a:rPr>
              <a:t>(01)* + (10)* + 0(10)* + 1(01)*</a:t>
            </a:r>
            <a:endParaRPr lang="en-US" altLang="x-none" sz="1400" dirty="0"/>
          </a:p>
          <a:p>
            <a:pPr lvl="1">
              <a:lnSpc>
                <a:spcPct val="80000"/>
              </a:lnSpc>
            </a:pPr>
            <a:endParaRPr lang="en-US" altLang="x-none" sz="1400" dirty="0"/>
          </a:p>
          <a:p>
            <a:pPr>
              <a:lnSpc>
                <a:spcPct val="80000"/>
              </a:lnSpc>
            </a:pPr>
            <a:endParaRPr lang="en-US" altLang="x-none" sz="1600" dirty="0"/>
          </a:p>
        </p:txBody>
      </p:sp>
    </p:spTree>
    <p:extLst>
      <p:ext uri="{BB962C8B-B14F-4D97-AF65-F5344CB8AC3E}">
        <p14:creationId xmlns:p14="http://schemas.microsoft.com/office/powerpoint/2010/main" val="351161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96D45-FE5D-428B-AB30-2E318562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17</a:t>
            </a:fld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75EE62-E6B8-46E2-A0DB-2946AD4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cont. </a:t>
            </a:r>
            <a:endParaRPr lang="ar-P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0B8D3B6-ACD4-40FE-981C-8CA9874D12D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81328"/>
            <a:ext cx="8382000" cy="452596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altLang="x-none" sz="2400"/>
              <a:t>Another way to write the R.E.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x-none" sz="2400"/>
              <a:t>Start with (01)*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x-none" sz="2400"/>
              <a:t> add optional 1 to the left by (</a:t>
            </a:r>
            <a:r>
              <a:rPr lang="en-US" altLang="x-none" sz="2400">
                <a:sym typeface="Symbol" charset="2"/>
              </a:rPr>
              <a:t> </a:t>
            </a:r>
            <a:r>
              <a:rPr lang="en-US" altLang="x-none" sz="2400"/>
              <a:t>+ 1) (01)*</a:t>
            </a:r>
          </a:p>
          <a:p>
            <a:pPr lvl="3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altLang="x-none" sz="2200"/>
              <a:t> </a:t>
            </a:r>
            <a:r>
              <a:rPr lang="en-US" altLang="x-none" sz="2200">
                <a:sym typeface="Symbol" charset="2"/>
              </a:rPr>
              <a:t> gives all choice of </a:t>
            </a:r>
            <a:r>
              <a:rPr lang="en-US" altLang="x-none" sz="2200"/>
              <a:t>(01)*</a:t>
            </a:r>
          </a:p>
          <a:p>
            <a:pPr lvl="3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altLang="x-none" sz="2200"/>
              <a:t>1 give all choice of 1w, for every string w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x-none" sz="2400"/>
              <a:t> add optional 0 to the right by (01)* (</a:t>
            </a:r>
            <a:r>
              <a:rPr lang="en-US" altLang="x-none" sz="2400">
                <a:sym typeface="Symbol" charset="2"/>
              </a:rPr>
              <a:t> </a:t>
            </a:r>
            <a:r>
              <a:rPr lang="en-US" altLang="x-none" sz="2400"/>
              <a:t>+ 0) </a:t>
            </a:r>
          </a:p>
          <a:p>
            <a:pPr marL="393192" lvl="1" indent="0" algn="ctr">
              <a:lnSpc>
                <a:spcPct val="150000"/>
              </a:lnSpc>
              <a:buFont typeface="Verdana"/>
              <a:buNone/>
            </a:pPr>
            <a:r>
              <a:rPr lang="en-US" altLang="x-none" sz="2400" u="sng">
                <a:ea typeface="Arial" charset="0"/>
                <a:cs typeface="Arial" charset="0"/>
              </a:rPr>
              <a:t>R.E. = </a:t>
            </a:r>
            <a:r>
              <a:rPr lang="en-US" altLang="x-none" sz="2400" u="sng">
                <a:solidFill>
                  <a:schemeClr val="hlink"/>
                </a:solidFill>
                <a:ea typeface="Arial" charset="0"/>
                <a:cs typeface="Arial" charset="0"/>
              </a:rPr>
              <a:t>(</a:t>
            </a:r>
            <a:r>
              <a:rPr lang="en-US" altLang="x-none" sz="2400" u="sng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2400" u="sng">
                <a:solidFill>
                  <a:schemeClr val="hlink"/>
                </a:solidFill>
                <a:ea typeface="ＭＳ Ｐゴシック" charset="-128"/>
              </a:rPr>
              <a:t> +1)(01)*(</a:t>
            </a:r>
            <a:r>
              <a:rPr lang="en-US" altLang="x-none" sz="2400" u="sng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2400" u="sng">
                <a:solidFill>
                  <a:schemeClr val="hlink"/>
                </a:solidFill>
                <a:ea typeface="ＭＳ Ｐゴシック" charset="-128"/>
              </a:rPr>
              <a:t> +0)</a:t>
            </a:r>
          </a:p>
          <a:p>
            <a:pPr marL="393192" lvl="1" indent="0">
              <a:lnSpc>
                <a:spcPct val="150000"/>
              </a:lnSpc>
              <a:buFont typeface="Verdana"/>
              <a:buNone/>
            </a:pPr>
            <a:r>
              <a:rPr lang="en-US" altLang="x-none" sz="2400">
                <a:ea typeface="Arial" charset="0"/>
                <a:cs typeface="Arial" charset="0"/>
              </a:rPr>
              <a:t>another regular expression of set of string contains alternating 0;s and 1’s</a:t>
            </a:r>
            <a:endParaRPr lang="ru-RU" altLang="x-none" sz="2400">
              <a:ea typeface="Arial" charset="0"/>
              <a:cs typeface="Arial" charset="0"/>
            </a:endParaRPr>
          </a:p>
          <a:p>
            <a:pPr lvl="1">
              <a:lnSpc>
                <a:spcPct val="150000"/>
              </a:lnSpc>
            </a:pPr>
            <a:endParaRPr lang="en-US" altLang="x-none" sz="1400"/>
          </a:p>
          <a:p>
            <a:pPr lvl="1">
              <a:lnSpc>
                <a:spcPct val="80000"/>
              </a:lnSpc>
            </a:pPr>
            <a:endParaRPr lang="en-US" altLang="x-none" sz="1400"/>
          </a:p>
          <a:p>
            <a:pPr>
              <a:lnSpc>
                <a:spcPct val="80000"/>
              </a:lnSpc>
            </a:pPr>
            <a:endParaRPr lang="en-US" altLang="x-none" sz="1600" dirty="0"/>
          </a:p>
        </p:txBody>
      </p:sp>
    </p:spTree>
    <p:extLst>
      <p:ext uri="{BB962C8B-B14F-4D97-AF65-F5344CB8AC3E}">
        <p14:creationId xmlns:p14="http://schemas.microsoft.com/office/powerpoint/2010/main" val="416499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sz="4000" dirty="0"/>
              <a:t>Precedence of Operators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x-none" sz="2200" dirty="0"/>
              <a:t>Highest to lowest</a:t>
            </a:r>
          </a:p>
          <a:p>
            <a:pPr lvl="1"/>
            <a:r>
              <a:rPr lang="en-US" altLang="x-none" sz="2200" dirty="0"/>
              <a:t>*    	 (star operator)</a:t>
            </a:r>
          </a:p>
          <a:p>
            <a:pPr lvl="1"/>
            <a:r>
              <a:rPr lang="en-US" altLang="x-none" sz="2200" dirty="0"/>
              <a:t> . 	(concatenation or dot operator) </a:t>
            </a:r>
          </a:p>
          <a:p>
            <a:pPr lvl="1"/>
            <a:r>
              <a:rPr lang="en-US" altLang="x-none" sz="2200" dirty="0"/>
              <a:t>+ 	(union operator)</a:t>
            </a:r>
          </a:p>
          <a:p>
            <a:pPr lvl="1"/>
            <a:endParaRPr lang="en-US" altLang="x-none" sz="2200" dirty="0"/>
          </a:p>
          <a:p>
            <a:r>
              <a:rPr lang="en-US" altLang="x-none" sz="2200" dirty="0"/>
              <a:t>Example: </a:t>
            </a:r>
          </a:p>
          <a:p>
            <a:endParaRPr lang="en-US" altLang="x-none" sz="2200" dirty="0"/>
          </a:p>
          <a:p>
            <a:pPr lvl="1" algn="ctr"/>
            <a:r>
              <a:rPr lang="en-US" altLang="x-none" sz="2200" dirty="0"/>
              <a:t>01* + 1 	= 	( 0 . ((1)*) ) +  1</a:t>
            </a:r>
          </a:p>
          <a:p>
            <a:pPr lvl="1" eaLnBrk="1" hangingPunct="1">
              <a:lnSpc>
                <a:spcPct val="80000"/>
              </a:lnSpc>
            </a:pPr>
            <a:endParaRPr lang="en-US" altLang="x-none" sz="1400" dirty="0"/>
          </a:p>
          <a:p>
            <a:pPr lvl="1" eaLnBrk="1" hangingPunct="1">
              <a:lnSpc>
                <a:spcPct val="80000"/>
              </a:lnSpc>
            </a:pPr>
            <a:endParaRPr lang="en-US" altLang="x-none" sz="1400" dirty="0"/>
          </a:p>
          <a:p>
            <a:pPr eaLnBrk="1" hangingPunct="1">
              <a:lnSpc>
                <a:spcPct val="80000"/>
              </a:lnSpc>
            </a:pPr>
            <a:endParaRPr lang="en-US" altLang="x-none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9799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x-none" sz="2200" b="1" dirty="0"/>
              <a:t>Give a regular expression for the following languages</a:t>
            </a:r>
          </a:p>
          <a:p>
            <a:pPr marL="452628" lvl="1" indent="-342900">
              <a:lnSpc>
                <a:spcPct val="150000"/>
              </a:lnSpc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en-US" altLang="x-none" sz="2200" b="1" dirty="0"/>
              <a:t> </a:t>
            </a:r>
            <a:r>
              <a:rPr lang="en-US" sz="2200" dirty="0"/>
              <a:t>{w </a:t>
            </a:r>
            <a:r>
              <a:rPr lang="en-US" sz="2200" dirty="0">
                <a:sym typeface="Symbol" panose="05050102010706020507" pitchFamily="18" charset="2"/>
              </a:rPr>
              <a:t></a:t>
            </a:r>
            <a:r>
              <a:rPr lang="en-US" sz="2200" dirty="0"/>
              <a:t> {0, 1}* : w has 001 as a substring}.</a:t>
            </a:r>
          </a:p>
          <a:p>
            <a:pPr marL="109728" lvl="1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endParaRPr lang="en-US" sz="2000" dirty="0"/>
          </a:p>
          <a:p>
            <a:pPr marL="452628" lvl="1" indent="-342900">
              <a:lnSpc>
                <a:spcPct val="150000"/>
              </a:lnSpc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en-US" sz="2200" dirty="0"/>
              <a:t>{ w </a:t>
            </a:r>
            <a:r>
              <a:rPr lang="en-US" sz="2200" dirty="0">
                <a:sym typeface="Symbol" panose="05050102010706020507" pitchFamily="18" charset="2"/>
              </a:rPr>
              <a:t></a:t>
            </a:r>
            <a:r>
              <a:rPr lang="en-US" sz="2200" dirty="0"/>
              <a:t> {a, b}* : w starts and end with b.</a:t>
            </a:r>
          </a:p>
          <a:p>
            <a:pPr marL="452628" lvl="1" indent="-342900">
              <a:lnSpc>
                <a:spcPct val="150000"/>
              </a:lnSpc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452628" lvl="1" indent="-342900">
              <a:lnSpc>
                <a:spcPct val="150000"/>
              </a:lnSpc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en-US" sz="2200" dirty="0"/>
              <a:t>{w </a:t>
            </a:r>
            <a:r>
              <a:rPr lang="en-US" sz="2200" dirty="0">
                <a:sym typeface="Symbol" panose="05050102010706020507" pitchFamily="18" charset="2"/>
              </a:rPr>
              <a:t></a:t>
            </a:r>
            <a:r>
              <a:rPr lang="en-US" sz="2200" dirty="0"/>
              <a:t> {a, b}* : w has </a:t>
            </a:r>
            <a:r>
              <a:rPr lang="en-US" sz="2200" dirty="0" err="1"/>
              <a:t>bba</a:t>
            </a:r>
            <a:r>
              <a:rPr lang="en-US" sz="2200" dirty="0"/>
              <a:t> as a substring}.</a:t>
            </a:r>
          </a:p>
          <a:p>
            <a:pPr marL="452628" lvl="1" indent="-342900">
              <a:lnSpc>
                <a:spcPct val="150000"/>
              </a:lnSpc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1" eaLnBrk="1" hangingPunct="1">
              <a:lnSpc>
                <a:spcPct val="80000"/>
              </a:lnSpc>
            </a:pPr>
            <a:endParaRPr lang="en-US" altLang="x-none" sz="1400" dirty="0"/>
          </a:p>
          <a:p>
            <a:pPr eaLnBrk="1" hangingPunct="1">
              <a:lnSpc>
                <a:spcPct val="80000"/>
              </a:lnSpc>
            </a:pPr>
            <a:endParaRPr lang="en-US" altLang="x-none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19</a:t>
            </a:fld>
            <a:endParaRPr lang="ar-S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1C3B2-62EE-4523-8E90-5DF8B0F5671F}"/>
              </a:ext>
            </a:extLst>
          </p:cNvPr>
          <p:cNvSpPr txBox="1"/>
          <p:nvPr/>
        </p:nvSpPr>
        <p:spPr>
          <a:xfrm>
            <a:off x="3975362" y="2617113"/>
            <a:ext cx="718466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001</a:t>
            </a:r>
            <a:endParaRPr lang="ar-PS" sz="22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86D80-FDA6-4A14-8663-D40E1B427580}"/>
              </a:ext>
            </a:extLst>
          </p:cNvPr>
          <p:cNvSpPr txBox="1"/>
          <p:nvPr/>
        </p:nvSpPr>
        <p:spPr>
          <a:xfrm>
            <a:off x="2718286" y="2617113"/>
            <a:ext cx="1353256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200" dirty="0">
                <a:solidFill>
                  <a:srgbClr val="0070C0"/>
                </a:solidFill>
              </a:rPr>
              <a:t> (0 </a:t>
            </a:r>
            <a:r>
              <a:rPr lang="en-US" sz="2200" dirty="0">
                <a:solidFill>
                  <a:srgbClr val="0070C0"/>
                </a:solidFill>
                <a:sym typeface="Symbol" panose="05050102010706020507" pitchFamily="18" charset="2"/>
              </a:rPr>
              <a:t>+</a:t>
            </a:r>
            <a:r>
              <a:rPr lang="en-US" sz="2200" dirty="0">
                <a:solidFill>
                  <a:srgbClr val="0070C0"/>
                </a:solidFill>
              </a:rPr>
              <a:t> 1)*</a:t>
            </a:r>
            <a:endParaRPr lang="ar-P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8D9E6-5787-4AAA-B0F9-D56274B9B1F7}"/>
              </a:ext>
            </a:extLst>
          </p:cNvPr>
          <p:cNvSpPr txBox="1"/>
          <p:nvPr/>
        </p:nvSpPr>
        <p:spPr>
          <a:xfrm>
            <a:off x="4572000" y="2617113"/>
            <a:ext cx="1263487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200" dirty="0">
                <a:solidFill>
                  <a:srgbClr val="0070C0"/>
                </a:solidFill>
              </a:rPr>
              <a:t>(0 </a:t>
            </a:r>
            <a:r>
              <a:rPr lang="en-US" sz="2200" dirty="0">
                <a:solidFill>
                  <a:srgbClr val="0070C0"/>
                </a:solidFill>
                <a:sym typeface="Symbol" panose="05050102010706020507" pitchFamily="18" charset="2"/>
              </a:rPr>
              <a:t>+</a:t>
            </a:r>
            <a:r>
              <a:rPr lang="en-US" sz="2200" dirty="0">
                <a:solidFill>
                  <a:srgbClr val="0070C0"/>
                </a:solidFill>
              </a:rPr>
              <a:t> 1)*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96641-1BEF-4652-B411-F0D4CA8E9C09}"/>
              </a:ext>
            </a:extLst>
          </p:cNvPr>
          <p:cNvSpPr txBox="1"/>
          <p:nvPr/>
        </p:nvSpPr>
        <p:spPr>
          <a:xfrm>
            <a:off x="3135445" y="3810000"/>
            <a:ext cx="54534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(b)</a:t>
            </a:r>
            <a:endParaRPr lang="ar-PS" sz="2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C040C-0130-4021-9677-80E03340F9B1}"/>
              </a:ext>
            </a:extLst>
          </p:cNvPr>
          <p:cNvSpPr txBox="1"/>
          <p:nvPr/>
        </p:nvSpPr>
        <p:spPr>
          <a:xfrm>
            <a:off x="4581090" y="3830058"/>
            <a:ext cx="635110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 (b)</a:t>
            </a:r>
            <a:endParaRPr lang="ar-PS" sz="2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461CE-EF06-48C9-B4E4-527E90DF81B7}"/>
              </a:ext>
            </a:extLst>
          </p:cNvPr>
          <p:cNvSpPr txBox="1"/>
          <p:nvPr/>
        </p:nvSpPr>
        <p:spPr>
          <a:xfrm>
            <a:off x="3581400" y="3810000"/>
            <a:ext cx="1241045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(a </a:t>
            </a:r>
            <a:r>
              <a:rPr lang="en-US" sz="2200" dirty="0">
                <a:solidFill>
                  <a:srgbClr val="0070C0"/>
                </a:solidFill>
                <a:sym typeface="Symbol" panose="05050102010706020507" pitchFamily="18" charset="2"/>
              </a:rPr>
              <a:t>+</a:t>
            </a:r>
            <a:r>
              <a:rPr lang="en-US" sz="2200" dirty="0">
                <a:solidFill>
                  <a:srgbClr val="0070C0"/>
                </a:solidFill>
              </a:rPr>
              <a:t> b)*</a:t>
            </a:r>
            <a:endParaRPr lang="en-US" sz="2200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F9D49877-296D-4800-B0E5-F3420B6E7A38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Examples: </a:t>
            </a:r>
            <a:endParaRPr lang="ar-P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C129C-6408-483C-975C-4F8B60E36512}"/>
              </a:ext>
            </a:extLst>
          </p:cNvPr>
          <p:cNvSpPr txBox="1"/>
          <p:nvPr/>
        </p:nvSpPr>
        <p:spPr>
          <a:xfrm>
            <a:off x="3757983" y="5105400"/>
            <a:ext cx="696024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200" dirty="0" err="1">
                <a:solidFill>
                  <a:srgbClr val="FF0000"/>
                </a:solidFill>
              </a:rPr>
              <a:t>bba</a:t>
            </a:r>
            <a:endParaRPr lang="ar-PS" sz="2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276F9C-D978-4602-A2F0-B79F3683CCAD}"/>
              </a:ext>
            </a:extLst>
          </p:cNvPr>
          <p:cNvSpPr txBox="1"/>
          <p:nvPr/>
        </p:nvSpPr>
        <p:spPr>
          <a:xfrm>
            <a:off x="2489686" y="5105400"/>
            <a:ext cx="1353256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200" dirty="0">
                <a:solidFill>
                  <a:srgbClr val="0070C0"/>
                </a:solidFill>
              </a:rPr>
              <a:t> (a </a:t>
            </a:r>
            <a:r>
              <a:rPr lang="en-US" sz="2200" dirty="0">
                <a:solidFill>
                  <a:srgbClr val="0070C0"/>
                </a:solidFill>
                <a:sym typeface="Symbol" panose="05050102010706020507" pitchFamily="18" charset="2"/>
              </a:rPr>
              <a:t>+</a:t>
            </a:r>
            <a:r>
              <a:rPr lang="en-US" sz="2200" dirty="0">
                <a:solidFill>
                  <a:srgbClr val="0070C0"/>
                </a:solidFill>
              </a:rPr>
              <a:t> b)*</a:t>
            </a:r>
            <a:endParaRPr lang="ar-PS" sz="2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41BC83-49DF-4931-99A0-0BAB8747FA02}"/>
              </a:ext>
            </a:extLst>
          </p:cNvPr>
          <p:cNvSpPr txBox="1"/>
          <p:nvPr/>
        </p:nvSpPr>
        <p:spPr>
          <a:xfrm>
            <a:off x="4343400" y="5105400"/>
            <a:ext cx="1263487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200" dirty="0">
                <a:solidFill>
                  <a:srgbClr val="0070C0"/>
                </a:solidFill>
              </a:rPr>
              <a:t>(a </a:t>
            </a:r>
            <a:r>
              <a:rPr lang="en-US" sz="2200" dirty="0">
                <a:solidFill>
                  <a:srgbClr val="0070C0"/>
                </a:solidFill>
                <a:sym typeface="Symbol" panose="05050102010706020507" pitchFamily="18" charset="2"/>
              </a:rPr>
              <a:t>+</a:t>
            </a:r>
            <a:r>
              <a:rPr lang="en-US" sz="2200" dirty="0">
                <a:solidFill>
                  <a:srgbClr val="0070C0"/>
                </a:solidFill>
              </a:rPr>
              <a:t> b)*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2023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2" grpId="0"/>
      <p:bldP spid="13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pPr marL="603504" lvl="2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x-none" sz="2200" b="1" dirty="0"/>
              <a:t>Defining Regular expression </a:t>
            </a:r>
          </a:p>
          <a:p>
            <a:pPr marL="603504" lvl="2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x-none" sz="2200" b="1" dirty="0"/>
              <a:t>Building Regular Expressions</a:t>
            </a:r>
          </a:p>
          <a:p>
            <a:pPr marL="603504" lvl="2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x-none" sz="2200" b="1" dirty="0"/>
              <a:t>Examining the algebraic laws applied to Regular Expressions</a:t>
            </a:r>
          </a:p>
          <a:p>
            <a:pPr marL="347472" lvl="2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endParaRPr lang="en-US" altLang="x-none" sz="2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Outline</a:t>
            </a:r>
            <a:endParaRPr lang="ar-EG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5983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236" y="1505420"/>
            <a:ext cx="8229600" cy="192358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80000"/>
              </a:lnSpc>
            </a:pPr>
            <a:endParaRPr lang="en-US" altLang="x-none" sz="1200" dirty="0"/>
          </a:p>
          <a:p>
            <a:pPr marL="566928" lvl="1" indent="-457200">
              <a:lnSpc>
                <a:spcPct val="150000"/>
              </a:lnSpc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566928" lvl="1" indent="-457200">
              <a:lnSpc>
                <a:spcPct val="150000"/>
              </a:lnSpc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566928" lvl="1" indent="-457200">
              <a:lnSpc>
                <a:spcPct val="150000"/>
              </a:lnSpc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566928" indent="-457200">
              <a:lnSpc>
                <a:spcPct val="150000"/>
              </a:lnSpc>
              <a:buFont typeface="+mj-lt"/>
              <a:buAutoNum type="arabicPeriod" startAt="2"/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20</a:t>
            </a:fld>
            <a:endParaRPr lang="ar-SA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472339EE-ABC2-42EA-ADA7-A414B67CC71D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Examples: </a:t>
            </a:r>
            <a:endParaRPr lang="ar-P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DF63A-2854-48BB-9139-A0B979F293DE}"/>
              </a:ext>
            </a:extLst>
          </p:cNvPr>
          <p:cNvSpPr txBox="1"/>
          <p:nvPr/>
        </p:nvSpPr>
        <p:spPr>
          <a:xfrm>
            <a:off x="4283572" y="2649955"/>
            <a:ext cx="362600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1</a:t>
            </a:r>
            <a:endParaRPr lang="ar-PS" sz="22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FB803A-4452-497D-AF66-C0CC31D75F3D}"/>
              </a:ext>
            </a:extLst>
          </p:cNvPr>
          <p:cNvSpPr txBox="1"/>
          <p:nvPr/>
        </p:nvSpPr>
        <p:spPr>
          <a:xfrm>
            <a:off x="2954897" y="2649955"/>
            <a:ext cx="1353256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200" dirty="0">
                <a:solidFill>
                  <a:srgbClr val="0070C0"/>
                </a:solidFill>
              </a:rPr>
              <a:t> (0 </a:t>
            </a:r>
            <a:r>
              <a:rPr lang="en-US" sz="2200" dirty="0">
                <a:solidFill>
                  <a:srgbClr val="0070C0"/>
                </a:solidFill>
                <a:sym typeface="Symbol" panose="05050102010706020507" pitchFamily="18" charset="2"/>
              </a:rPr>
              <a:t>+</a:t>
            </a:r>
            <a:r>
              <a:rPr lang="en-US" sz="2200" dirty="0">
                <a:solidFill>
                  <a:srgbClr val="0070C0"/>
                </a:solidFill>
              </a:rPr>
              <a:t> 1)*</a:t>
            </a:r>
            <a:endParaRPr lang="ar-PS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84B0BC-0F48-4438-881F-59E058447E9E}"/>
              </a:ext>
            </a:extLst>
          </p:cNvPr>
          <p:cNvSpPr txBox="1"/>
          <p:nvPr/>
        </p:nvSpPr>
        <p:spPr>
          <a:xfrm>
            <a:off x="4551964" y="2649955"/>
            <a:ext cx="1156086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200" dirty="0">
                <a:solidFill>
                  <a:srgbClr val="0070C0"/>
                </a:solidFill>
              </a:rPr>
              <a:t>(0</a:t>
            </a:r>
            <a:r>
              <a:rPr lang="en-US" sz="2200" dirty="0">
                <a:solidFill>
                  <a:srgbClr val="0070C0"/>
                </a:solidFill>
                <a:sym typeface="Symbol" panose="05050102010706020507" pitchFamily="18" charset="2"/>
              </a:rPr>
              <a:t>+</a:t>
            </a:r>
            <a:r>
              <a:rPr lang="en-US" sz="2200" dirty="0">
                <a:solidFill>
                  <a:srgbClr val="0070C0"/>
                </a:solidFill>
              </a:rPr>
              <a:t> 1)</a:t>
            </a:r>
            <a:r>
              <a:rPr lang="en-US" sz="2200" baseline="30000" dirty="0">
                <a:solidFill>
                  <a:srgbClr val="0070C0"/>
                </a:solidFill>
              </a:rPr>
              <a:t>9</a:t>
            </a:r>
            <a:endParaRPr lang="en-US" sz="2200" baseline="30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295A96-9B26-44A2-8247-E826F3CD7E59}"/>
              </a:ext>
            </a:extLst>
          </p:cNvPr>
          <p:cNvSpPr/>
          <p:nvPr/>
        </p:nvSpPr>
        <p:spPr>
          <a:xfrm>
            <a:off x="437164" y="1524000"/>
            <a:ext cx="8229600" cy="10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928" lvl="1" indent="-457200" algn="l" rtl="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200" b="1" dirty="0"/>
              <a:t>The set of strings of 0’s and 1’s whose tenth symbol from the right end is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57E04C-D8C6-4FBA-92F8-A593B1F4A4E8}"/>
              </a:ext>
            </a:extLst>
          </p:cNvPr>
          <p:cNvSpPr/>
          <p:nvPr/>
        </p:nvSpPr>
        <p:spPr>
          <a:xfrm>
            <a:off x="344872" y="3370854"/>
            <a:ext cx="81021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285750" algn="l" rtl="0">
              <a:spcBef>
                <a:spcPts val="324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200" b="1" dirty="0"/>
              <a:t>All strings that do not end with aa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A2A39A-7493-4367-A8EB-9B61A40CD062}"/>
              </a:ext>
            </a:extLst>
          </p:cNvPr>
          <p:cNvSpPr txBox="1"/>
          <p:nvPr/>
        </p:nvSpPr>
        <p:spPr>
          <a:xfrm>
            <a:off x="3657600" y="3979345"/>
            <a:ext cx="133722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dirty="0">
                <a:solidFill>
                  <a:srgbClr val="FF0000"/>
                </a:solidFill>
              </a:rPr>
              <a:t>(a </a:t>
            </a: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sz="2400" dirty="0">
                <a:solidFill>
                  <a:srgbClr val="FF0000"/>
                </a:solidFill>
              </a:rPr>
              <a:t> b)*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30CA46-BBB0-49D6-BF3E-217DE00B210A}"/>
              </a:ext>
            </a:extLst>
          </p:cNvPr>
          <p:cNvSpPr txBox="1"/>
          <p:nvPr/>
        </p:nvSpPr>
        <p:spPr>
          <a:xfrm>
            <a:off x="1945124" y="4002624"/>
            <a:ext cx="181011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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+</a:t>
            </a:r>
            <a:r>
              <a:rPr lang="en-US" sz="2400" dirty="0">
                <a:solidFill>
                  <a:srgbClr val="0070C0"/>
                </a:solidFill>
              </a:rPr>
              <a:t> a+ b 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+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4D29E934-0269-4179-844B-982AD4BD981D}"/>
              </a:ext>
            </a:extLst>
          </p:cNvPr>
          <p:cNvSpPr txBox="1">
            <a:spLocks noChangeArrowheads="1"/>
          </p:cNvSpPr>
          <p:nvPr/>
        </p:nvSpPr>
        <p:spPr>
          <a:xfrm>
            <a:off x="297533" y="4441010"/>
            <a:ext cx="8803885" cy="746358"/>
          </a:xfrm>
          <a:prstGeom prst="rect">
            <a:avLst/>
          </a:prstGeom>
        </p:spPr>
        <p:txBody>
          <a:bodyPr vert="horz" wrap="none">
            <a:sp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1" algn="r" rtl="1"/>
            <a:endParaRPr lang="en-US" sz="1800" dirty="0"/>
          </a:p>
          <a:p>
            <a:pPr marL="514350" lvl="1" indent="-285750">
              <a:buFont typeface="Wingdings" panose="05000000000000000000" pitchFamily="2" charset="2"/>
              <a:buChar char="Ø"/>
            </a:pPr>
            <a:r>
              <a:rPr lang="en-US" sz="2200" b="1" dirty="0"/>
              <a:t>{w </a:t>
            </a:r>
            <a:r>
              <a:rPr lang="en-US" sz="2200" b="1" dirty="0">
                <a:sym typeface="Symbol" panose="05050102010706020507" pitchFamily="18" charset="2"/>
              </a:rPr>
              <a:t></a:t>
            </a:r>
            <a:r>
              <a:rPr lang="en-US" sz="2200" b="1" dirty="0"/>
              <a:t> {a, b}* : w does not end in </a:t>
            </a:r>
            <a:r>
              <a:rPr lang="en-US" sz="2200" b="1" dirty="0" err="1"/>
              <a:t>ba</a:t>
            </a:r>
            <a:r>
              <a:rPr lang="en-US" sz="2200" b="1" dirty="0"/>
              <a:t>}.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4CFE4-8479-48BF-A7A3-B470532B729D}"/>
              </a:ext>
            </a:extLst>
          </p:cNvPr>
          <p:cNvSpPr txBox="1"/>
          <p:nvPr/>
        </p:nvSpPr>
        <p:spPr>
          <a:xfrm>
            <a:off x="3997744" y="5305985"/>
            <a:ext cx="133722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dirty="0">
                <a:solidFill>
                  <a:srgbClr val="FF0000"/>
                </a:solidFill>
              </a:rPr>
              <a:t>(a </a:t>
            </a: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sz="2400" dirty="0">
                <a:solidFill>
                  <a:srgbClr val="FF0000"/>
                </a:solidFill>
              </a:rPr>
              <a:t> b)*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D9017B-57EA-46B9-A7B3-FD39A15E6A30}"/>
              </a:ext>
            </a:extLst>
          </p:cNvPr>
          <p:cNvSpPr/>
          <p:nvPr/>
        </p:nvSpPr>
        <p:spPr>
          <a:xfrm>
            <a:off x="5217467" y="5295518"/>
            <a:ext cx="478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(b</a:t>
            </a:r>
            <a:endParaRPr lang="ar-PS" sz="2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BDDFA9-B9EA-4EB1-A1FC-82D328DA1AB1}"/>
              </a:ext>
            </a:extLst>
          </p:cNvPr>
          <p:cNvSpPr/>
          <p:nvPr/>
        </p:nvSpPr>
        <p:spPr>
          <a:xfrm>
            <a:off x="5587761" y="5285051"/>
            <a:ext cx="966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+</a:t>
            </a:r>
            <a:r>
              <a:rPr lang="en-US" sz="2400" dirty="0">
                <a:solidFill>
                  <a:srgbClr val="0070C0"/>
                </a:solidFill>
              </a:rPr>
              <a:t> aa)</a:t>
            </a:r>
            <a:endParaRPr lang="ar-P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C76B8C-9281-4453-A2E1-F6B5A7801CCA}"/>
              </a:ext>
            </a:extLst>
          </p:cNvPr>
          <p:cNvSpPr/>
          <p:nvPr/>
        </p:nvSpPr>
        <p:spPr>
          <a:xfrm>
            <a:off x="2837808" y="5320903"/>
            <a:ext cx="1370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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+</a:t>
            </a:r>
            <a:r>
              <a:rPr lang="en-US" sz="2400" dirty="0">
                <a:solidFill>
                  <a:srgbClr val="0070C0"/>
                </a:solidFill>
              </a:rPr>
              <a:t> a 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+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endParaRPr lang="ar-P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A55612-0756-43D7-91A0-B4A0D87B9879}"/>
              </a:ext>
            </a:extLst>
          </p:cNvPr>
          <p:cNvSpPr/>
          <p:nvPr/>
        </p:nvSpPr>
        <p:spPr>
          <a:xfrm>
            <a:off x="4799280" y="3979345"/>
            <a:ext cx="20185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(ab +</a:t>
            </a:r>
            <a:r>
              <a:rPr lang="en-US" sz="2200" b="1" dirty="0" err="1"/>
              <a:t>ba</a:t>
            </a:r>
            <a:r>
              <a:rPr lang="en-US" sz="2200" b="1" dirty="0">
                <a:sym typeface="Symbol" panose="05050102010706020507" pitchFamily="18" charset="2"/>
              </a:rPr>
              <a:t>+</a:t>
            </a:r>
            <a:r>
              <a:rPr lang="en-US" sz="2200" b="1" dirty="0"/>
              <a:t> bb)</a:t>
            </a:r>
            <a:endParaRPr lang="ar-PS" sz="2200" b="1" dirty="0"/>
          </a:p>
        </p:txBody>
      </p:sp>
    </p:spTree>
    <p:extLst>
      <p:ext uri="{BB962C8B-B14F-4D97-AF65-F5344CB8AC3E}">
        <p14:creationId xmlns:p14="http://schemas.microsoft.com/office/powerpoint/2010/main" val="214254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7" grpId="0"/>
      <p:bldP spid="23" grpId="0"/>
      <p:bldP spid="24" grpId="0"/>
      <p:bldP spid="25" grpId="0"/>
      <p:bldP spid="26" grpId="0" build="p"/>
      <p:bldP spid="27" grpId="0"/>
      <p:bldP spid="28" grpId="0"/>
      <p:bldP spid="29" grpId="0"/>
      <p:bldP spid="30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21</a:t>
            </a:fld>
            <a:endParaRPr lang="ar-SA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13F860A3-B29E-489C-A9D2-118D9FB312C2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Examples: </a:t>
            </a:r>
            <a:endParaRPr lang="ar-PS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81DB7BA7-D49C-4D87-9EF1-8A4D1393161D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600200"/>
            <a:ext cx="8229600" cy="11094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x-none" sz="2200" b="1" dirty="0"/>
              <a:t> </a:t>
            </a:r>
            <a:r>
              <a:rPr lang="en-US" sz="2200" b="1" dirty="0"/>
              <a:t>{w </a:t>
            </a:r>
            <a:r>
              <a:rPr lang="en-US" sz="2200" b="1" dirty="0">
                <a:sym typeface="Symbol" panose="05050102010706020507" pitchFamily="18" charset="2"/>
              </a:rPr>
              <a:t></a:t>
            </a:r>
            <a:r>
              <a:rPr lang="en-US" sz="2200" b="1" dirty="0"/>
              <a:t> {a, b}* : every a in w is immediately preceded and followed by b}.</a:t>
            </a:r>
          </a:p>
          <a:p>
            <a:pPr>
              <a:lnSpc>
                <a:spcPct val="80000"/>
              </a:lnSpc>
            </a:pPr>
            <a:endParaRPr lang="en-US" altLang="x-none" sz="1600" dirty="0"/>
          </a:p>
          <a:p>
            <a:pPr>
              <a:lnSpc>
                <a:spcPct val="80000"/>
              </a:lnSpc>
            </a:pPr>
            <a:endParaRPr lang="en-US" altLang="x-none" sz="1600" dirty="0"/>
          </a:p>
          <a:p>
            <a:pPr marL="365760" lvl="1" indent="-256032">
              <a:lnSpc>
                <a:spcPct val="8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2000" dirty="0"/>
          </a:p>
          <a:p>
            <a:pPr marL="452628" lvl="1" indent="-342900">
              <a:lnSpc>
                <a:spcPct val="80000"/>
              </a:lnSpc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2628" lvl="1" indent="-342900">
              <a:lnSpc>
                <a:spcPct val="80000"/>
              </a:lnSpc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109728" lvl="1" indent="0">
              <a:lnSpc>
                <a:spcPct val="80000"/>
              </a:lnSpc>
              <a:spcBef>
                <a:spcPts val="400"/>
              </a:spcBef>
              <a:buSzPct val="68000"/>
              <a:buFont typeface="Verdana"/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altLang="x-none" sz="1600" dirty="0"/>
          </a:p>
          <a:p>
            <a:pPr>
              <a:lnSpc>
                <a:spcPct val="80000"/>
              </a:lnSpc>
            </a:pPr>
            <a:endParaRPr lang="en-US" altLang="x-non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CA8354-C2E3-4434-9550-BA3538EB27CF}"/>
              </a:ext>
            </a:extLst>
          </p:cNvPr>
          <p:cNvSpPr txBox="1"/>
          <p:nvPr/>
        </p:nvSpPr>
        <p:spPr>
          <a:xfrm>
            <a:off x="3895944" y="2744197"/>
            <a:ext cx="74251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bab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6B259-6BAE-46AC-BB3A-1745000DE6B3}"/>
              </a:ext>
            </a:extLst>
          </p:cNvPr>
          <p:cNvSpPr txBox="1"/>
          <p:nvPr/>
        </p:nvSpPr>
        <p:spPr>
          <a:xfrm>
            <a:off x="4532255" y="2709671"/>
            <a:ext cx="43313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)*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C2A1C5-53D0-4119-BAFE-DE6A3C0F90AE}"/>
              </a:ext>
            </a:extLst>
          </p:cNvPr>
          <p:cNvSpPr txBox="1"/>
          <p:nvPr/>
        </p:nvSpPr>
        <p:spPr>
          <a:xfrm>
            <a:off x="3322675" y="2731984"/>
            <a:ext cx="72167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 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+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B8B5CA-1C84-4337-AA40-ED399EF097F1}"/>
              </a:ext>
            </a:extLst>
          </p:cNvPr>
          <p:cNvSpPr/>
          <p:nvPr/>
        </p:nvSpPr>
        <p:spPr>
          <a:xfrm>
            <a:off x="3123983" y="2732012"/>
            <a:ext cx="284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(</a:t>
            </a:r>
            <a:endParaRPr lang="ar-P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F32871-45B5-4311-A204-C60B10DE308A}"/>
              </a:ext>
            </a:extLst>
          </p:cNvPr>
          <p:cNvSpPr txBox="1"/>
          <p:nvPr/>
        </p:nvSpPr>
        <p:spPr>
          <a:xfrm>
            <a:off x="1347740" y="3997786"/>
            <a:ext cx="54553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(a 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+</a:t>
            </a:r>
            <a:r>
              <a:rPr lang="en-US" sz="2400" dirty="0">
                <a:solidFill>
                  <a:srgbClr val="0070C0"/>
                </a:solidFill>
              </a:rPr>
              <a:t> b)* </a:t>
            </a:r>
            <a:r>
              <a:rPr lang="en-US" sz="2400" dirty="0">
                <a:solidFill>
                  <a:srgbClr val="FF0000"/>
                </a:solidFill>
              </a:rPr>
              <a:t>aa</a:t>
            </a:r>
            <a:r>
              <a:rPr lang="en-US" sz="2400" dirty="0">
                <a:solidFill>
                  <a:srgbClr val="0070C0"/>
                </a:solidFill>
              </a:rPr>
              <a:t> (a 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+</a:t>
            </a:r>
            <a:r>
              <a:rPr lang="en-US" sz="2400" dirty="0">
                <a:solidFill>
                  <a:srgbClr val="0070C0"/>
                </a:solidFill>
              </a:rPr>
              <a:t> b)* </a:t>
            </a:r>
            <a:r>
              <a:rPr lang="en-US" sz="2400" dirty="0">
                <a:solidFill>
                  <a:srgbClr val="FF0000"/>
                </a:solidFill>
              </a:rPr>
              <a:t>bb</a:t>
            </a:r>
            <a:r>
              <a:rPr lang="en-US" sz="2400" dirty="0">
                <a:solidFill>
                  <a:srgbClr val="0070C0"/>
                </a:solidFill>
              </a:rPr>
              <a:t> (a 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+</a:t>
            </a:r>
            <a:r>
              <a:rPr lang="en-US" sz="2400" dirty="0">
                <a:solidFill>
                  <a:srgbClr val="0070C0"/>
                </a:solidFill>
              </a:rPr>
              <a:t> b)*   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+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9CF1FA-F713-4041-A2FD-DBA35DEAF805}"/>
              </a:ext>
            </a:extLst>
          </p:cNvPr>
          <p:cNvSpPr/>
          <p:nvPr/>
        </p:nvSpPr>
        <p:spPr>
          <a:xfrm>
            <a:off x="167148" y="3332502"/>
            <a:ext cx="9225128" cy="557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 indent="-256032" algn="l" rtl="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sz="2200" b="1" dirty="0"/>
              <a:t>{w </a:t>
            </a:r>
            <a:r>
              <a:rPr lang="en-US" sz="2200" b="1" dirty="0">
                <a:sym typeface="Symbol" panose="05050102010706020507" pitchFamily="18" charset="2"/>
              </a:rPr>
              <a:t></a:t>
            </a:r>
            <a:r>
              <a:rPr lang="en-US" sz="2200" b="1" dirty="0"/>
              <a:t> {a, b}* : w has both aa and bb as substrings}.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CAB4E5-5F70-4714-8DDA-601E388B982B}"/>
              </a:ext>
            </a:extLst>
          </p:cNvPr>
          <p:cNvSpPr/>
          <p:nvPr/>
        </p:nvSpPr>
        <p:spPr>
          <a:xfrm>
            <a:off x="1474432" y="4531308"/>
            <a:ext cx="4565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(a 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+</a:t>
            </a:r>
            <a:r>
              <a:rPr lang="en-US" sz="2400" dirty="0">
                <a:solidFill>
                  <a:srgbClr val="0070C0"/>
                </a:solidFill>
              </a:rPr>
              <a:t>b)* </a:t>
            </a:r>
            <a:r>
              <a:rPr lang="en-US" sz="2400" dirty="0">
                <a:solidFill>
                  <a:srgbClr val="FF0000"/>
                </a:solidFill>
              </a:rPr>
              <a:t>bb</a:t>
            </a:r>
            <a:r>
              <a:rPr lang="en-US" sz="2400" dirty="0">
                <a:solidFill>
                  <a:srgbClr val="0070C0"/>
                </a:solidFill>
              </a:rPr>
              <a:t> (a 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+</a:t>
            </a:r>
            <a:r>
              <a:rPr lang="en-US" sz="2400" dirty="0">
                <a:solidFill>
                  <a:srgbClr val="0070C0"/>
                </a:solidFill>
              </a:rPr>
              <a:t> b)* </a:t>
            </a:r>
            <a:r>
              <a:rPr lang="en-US" sz="2400" dirty="0">
                <a:solidFill>
                  <a:srgbClr val="FF0000"/>
                </a:solidFill>
              </a:rPr>
              <a:t>aa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sz="2400" dirty="0" err="1">
                <a:solidFill>
                  <a:srgbClr val="0070C0"/>
                </a:solidFill>
              </a:rPr>
              <a:t>a</a:t>
            </a:r>
            <a:r>
              <a:rPr lang="en-US" sz="2400" dirty="0" err="1">
                <a:solidFill>
                  <a:srgbClr val="0070C0"/>
                </a:solidFill>
                <a:sym typeface="Symbol" panose="05050102010706020507" pitchFamily="18" charset="2"/>
              </a:rPr>
              <a:t>+</a:t>
            </a:r>
            <a:r>
              <a:rPr lang="en-US" sz="2400" dirty="0" err="1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0070C0"/>
                </a:solidFill>
              </a:rPr>
              <a:t>)* </a:t>
            </a:r>
          </a:p>
        </p:txBody>
      </p:sp>
    </p:spTree>
    <p:extLst>
      <p:ext uri="{BB962C8B-B14F-4D97-AF65-F5344CB8AC3E}">
        <p14:creationId xmlns:p14="http://schemas.microsoft.com/office/powerpoint/2010/main" val="17450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/>
      <p:bldP spid="20" grpId="0"/>
      <p:bldP spid="21" grpId="0"/>
      <p:bldP spid="22" grpId="0"/>
      <p:bldP spid="25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365" y="1314805"/>
            <a:ext cx="8229600" cy="4457631"/>
          </a:xfrm>
        </p:spPr>
        <p:txBody>
          <a:bodyPr wrap="square">
            <a:spAutoFit/>
          </a:bodyPr>
          <a:lstStyle/>
          <a:p>
            <a:pPr marL="457200" lvl="1" algn="r" rtl="1"/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400" dirty="0"/>
              <a:t>The set of strings over alphabet {a, b, c} containing at least one a and at least one b.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{w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{0, 1}* : w does not have 001 as a substring}.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{w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{0, 1}* : w with at most one pair of consecutive 1’s.</a:t>
            </a:r>
            <a:endParaRPr lang="en-US" altLang="x-none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22</a:t>
            </a:fld>
            <a:endParaRPr lang="ar-SA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13F860A3-B29E-489C-A9D2-118D9FB312C2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Exercises</a:t>
            </a:r>
            <a:endParaRPr lang="ar-PS" dirty="0"/>
          </a:p>
        </p:txBody>
      </p:sp>
    </p:spTree>
    <p:extLst>
      <p:ext uri="{BB962C8B-B14F-4D97-AF65-F5344CB8AC3E}">
        <p14:creationId xmlns:p14="http://schemas.microsoft.com/office/powerpoint/2010/main" val="25843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pPr marL="603504" lvl="2" indent="-256032" algn="just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x-none" sz="2000" b="1" dirty="0"/>
              <a:t>Regular expression : </a:t>
            </a:r>
            <a:r>
              <a:rPr lang="en-US" altLang="x-none" sz="2000" dirty="0"/>
              <a:t>is another language-defining notation </a:t>
            </a:r>
          </a:p>
          <a:p>
            <a:pPr marL="603504" lvl="2" indent="-256032" algn="just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x-none" sz="2000" b="1" dirty="0"/>
              <a:t>Regular expression (R.E.)  </a:t>
            </a:r>
            <a:r>
              <a:rPr lang="en-US" altLang="x-none" sz="2000" dirty="0"/>
              <a:t>is an syntactic or algebraic description of a language.</a:t>
            </a:r>
          </a:p>
          <a:p>
            <a:pPr marL="603504" lvl="2" indent="-256032" algn="just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x-none" sz="2000" b="1" dirty="0"/>
              <a:t>Regular expression </a:t>
            </a:r>
            <a:r>
              <a:rPr lang="en-US" altLang="x-none" sz="2000" dirty="0"/>
              <a:t>defines ,</a:t>
            </a:r>
            <a:r>
              <a:rPr lang="en-US" altLang="x-none" sz="2000" b="1" dirty="0"/>
              <a:t>Regular languages,</a:t>
            </a:r>
            <a:r>
              <a:rPr lang="en-US" altLang="x-none" sz="2000" dirty="0"/>
              <a:t> exactly the same languages that defined by the various form of automata.</a:t>
            </a:r>
          </a:p>
          <a:p>
            <a:pPr marL="603504" lvl="2" indent="-256032" algn="just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x-none" sz="2000" dirty="0"/>
              <a:t>E.g., </a:t>
            </a:r>
            <a:r>
              <a:rPr lang="en-US" altLang="x-none" sz="2000" dirty="0">
                <a:solidFill>
                  <a:srgbClr val="CC3499"/>
                </a:solidFill>
              </a:rPr>
              <a:t>01* </a:t>
            </a:r>
            <a:r>
              <a:rPr lang="en-US" altLang="x-none" sz="2000" dirty="0"/>
              <a:t>Offers a declarative way to express the pattern of any string we want to accept</a:t>
            </a:r>
          </a:p>
          <a:p>
            <a:pPr marL="603504" lvl="2" indent="-256032" algn="just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x-none" sz="2000" b="1" dirty="0"/>
              <a:t>Regular expressions </a:t>
            </a:r>
            <a:r>
              <a:rPr lang="en-US" altLang="x-none" sz="2000" dirty="0"/>
              <a:t>are closely related to  NFA.</a:t>
            </a:r>
          </a:p>
          <a:p>
            <a:pPr marL="603504" lvl="2" indent="-256032" algn="just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x-none" sz="2000" dirty="0"/>
          </a:p>
          <a:p>
            <a:pPr marL="603504" lvl="2" indent="-256032" algn="just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x-none" sz="1800" dirty="0"/>
          </a:p>
          <a:p>
            <a:pPr marL="603504" lvl="2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x-none" sz="1800" dirty="0"/>
          </a:p>
          <a:p>
            <a:pPr marL="603504" lvl="2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x-none" sz="1800" dirty="0"/>
          </a:p>
          <a:p>
            <a:endParaRPr lang="ar-E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x-none" sz="3200" dirty="0"/>
              <a:t>What is Regular Expression (R.E.)</a:t>
            </a:r>
            <a:endParaRPr lang="ar-EG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6288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sz="3200" dirty="0"/>
              <a:t>Regular Expressions vs. Finite Automata</a:t>
            </a:r>
            <a:endParaRPr lang="ar-EG" sz="3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A70848-0BF3-4C2D-B9A3-6C2BC7B79E1B}"/>
              </a:ext>
            </a:extLst>
          </p:cNvPr>
          <p:cNvGrpSpPr/>
          <p:nvPr/>
        </p:nvGrpSpPr>
        <p:grpSpPr>
          <a:xfrm>
            <a:off x="3743577" y="2952031"/>
            <a:ext cx="1436215" cy="1181134"/>
            <a:chOff x="3743577" y="2952031"/>
            <a:chExt cx="1436215" cy="1181134"/>
          </a:xfrm>
        </p:grpSpPr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 rot="-1302285">
              <a:off x="3743577" y="2952031"/>
              <a:ext cx="246530" cy="1114475"/>
            </a:xfrm>
            <a:prstGeom prst="downArrow">
              <a:avLst>
                <a:gd name="adj1" fmla="val 50000"/>
                <a:gd name="adj2" fmla="val 127023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 rot="1827610">
              <a:off x="4933262" y="3037707"/>
              <a:ext cx="246530" cy="1095458"/>
            </a:xfrm>
            <a:prstGeom prst="downArrow">
              <a:avLst>
                <a:gd name="adj1" fmla="val 50000"/>
                <a:gd name="adj2" fmla="val 124856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348567" y="2214562"/>
            <a:ext cx="3790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3200" dirty="0"/>
              <a:t>=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FECE3D-1939-45E4-962C-E433B02D21D3}"/>
              </a:ext>
            </a:extLst>
          </p:cNvPr>
          <p:cNvGrpSpPr/>
          <p:nvPr/>
        </p:nvGrpSpPr>
        <p:grpSpPr>
          <a:xfrm>
            <a:off x="4881966" y="1981433"/>
            <a:ext cx="3856699" cy="1619077"/>
            <a:chOff x="4881966" y="1981433"/>
            <a:chExt cx="3856699" cy="1619077"/>
          </a:xfrm>
        </p:grpSpPr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5278841" y="2274887"/>
              <a:ext cx="2052045" cy="685801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dirty="0"/>
                <a:t>Finite Automata</a:t>
              </a:r>
              <a:br>
                <a:rPr lang="en-US" altLang="x-none" dirty="0"/>
              </a:br>
              <a:r>
                <a:rPr lang="en-US" altLang="x-none" dirty="0"/>
                <a:t>(DFA, NFA, </a:t>
              </a:r>
              <a:r>
                <a:rPr lang="en-US" altLang="x-none" dirty="0">
                  <a:sym typeface="Symbol" charset="2"/>
                </a:rPr>
                <a:t></a:t>
              </a:r>
              <a:r>
                <a:rPr lang="en-US" altLang="x-none" dirty="0"/>
                <a:t>-NFA)</a:t>
              </a:r>
              <a:endParaRPr lang="ru-RU" altLang="x-none" dirty="0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4881966" y="1981433"/>
              <a:ext cx="2689035" cy="1363529"/>
            </a:xfrm>
            <a:custGeom>
              <a:avLst/>
              <a:gdLst>
                <a:gd name="T0" fmla="*/ 2147483647 w 1887"/>
                <a:gd name="T1" fmla="*/ 2147483647 h 1166"/>
                <a:gd name="T2" fmla="*/ 2147483647 w 1887"/>
                <a:gd name="T3" fmla="*/ 2147483647 h 1166"/>
                <a:gd name="T4" fmla="*/ 2147483647 w 1887"/>
                <a:gd name="T5" fmla="*/ 2147483647 h 1166"/>
                <a:gd name="T6" fmla="*/ 0 w 1887"/>
                <a:gd name="T7" fmla="*/ 2147483647 h 1166"/>
                <a:gd name="T8" fmla="*/ 2147483647 w 1887"/>
                <a:gd name="T9" fmla="*/ 2147483647 h 1166"/>
                <a:gd name="T10" fmla="*/ 2147483647 w 1887"/>
                <a:gd name="T11" fmla="*/ 2147483647 h 1166"/>
                <a:gd name="T12" fmla="*/ 2147483647 w 1887"/>
                <a:gd name="T13" fmla="*/ 2147483647 h 1166"/>
                <a:gd name="T14" fmla="*/ 2147483647 w 1887"/>
                <a:gd name="T15" fmla="*/ 2147483647 h 1166"/>
                <a:gd name="T16" fmla="*/ 2147483647 w 1887"/>
                <a:gd name="T17" fmla="*/ 2147483647 h 1166"/>
                <a:gd name="T18" fmla="*/ 2147483647 w 1887"/>
                <a:gd name="T19" fmla="*/ 2147483647 h 1166"/>
                <a:gd name="T20" fmla="*/ 2147483647 w 1887"/>
                <a:gd name="T21" fmla="*/ 2147483647 h 1166"/>
                <a:gd name="T22" fmla="*/ 2147483647 w 1887"/>
                <a:gd name="T23" fmla="*/ 2147483647 h 1166"/>
                <a:gd name="T24" fmla="*/ 2147483647 w 1887"/>
                <a:gd name="T25" fmla="*/ 2147483647 h 1166"/>
                <a:gd name="T26" fmla="*/ 2147483647 w 1887"/>
                <a:gd name="T27" fmla="*/ 2147483647 h 1166"/>
                <a:gd name="T28" fmla="*/ 2147483647 w 1887"/>
                <a:gd name="T29" fmla="*/ 2147483647 h 1166"/>
                <a:gd name="T30" fmla="*/ 2147483647 w 1887"/>
                <a:gd name="T31" fmla="*/ 2147483647 h 1166"/>
                <a:gd name="T32" fmla="*/ 2147483647 w 1887"/>
                <a:gd name="T33" fmla="*/ 2147483647 h 1166"/>
                <a:gd name="T34" fmla="*/ 2147483647 w 1887"/>
                <a:gd name="T35" fmla="*/ 2147483647 h 1166"/>
                <a:gd name="T36" fmla="*/ 2147483647 w 1887"/>
                <a:gd name="T37" fmla="*/ 2147483647 h 1166"/>
                <a:gd name="T38" fmla="*/ 2147483647 w 1887"/>
                <a:gd name="T39" fmla="*/ 2147483647 h 1166"/>
                <a:gd name="T40" fmla="*/ 2147483647 w 1887"/>
                <a:gd name="T41" fmla="*/ 2147483647 h 1166"/>
                <a:gd name="T42" fmla="*/ 2147483647 w 1887"/>
                <a:gd name="T43" fmla="*/ 2147483647 h 1166"/>
                <a:gd name="T44" fmla="*/ 2147483647 w 1887"/>
                <a:gd name="T45" fmla="*/ 2147483647 h 1166"/>
                <a:gd name="T46" fmla="*/ 2147483647 w 1887"/>
                <a:gd name="T47" fmla="*/ 2147483647 h 1166"/>
                <a:gd name="T48" fmla="*/ 2147483647 w 1887"/>
                <a:gd name="T49" fmla="*/ 2147483647 h 1166"/>
                <a:gd name="T50" fmla="*/ 2147483647 w 1887"/>
                <a:gd name="T51" fmla="*/ 2147483647 h 1166"/>
                <a:gd name="T52" fmla="*/ 2147483647 w 1887"/>
                <a:gd name="T53" fmla="*/ 2147483647 h 1166"/>
                <a:gd name="T54" fmla="*/ 2147483647 w 1887"/>
                <a:gd name="T55" fmla="*/ 2147483647 h 1166"/>
                <a:gd name="T56" fmla="*/ 2147483647 w 1887"/>
                <a:gd name="T57" fmla="*/ 2147483647 h 1166"/>
                <a:gd name="T58" fmla="*/ 2147483647 w 1887"/>
                <a:gd name="T59" fmla="*/ 2147483647 h 1166"/>
                <a:gd name="T60" fmla="*/ 2147483647 w 1887"/>
                <a:gd name="T61" fmla="*/ 2147483647 h 1166"/>
                <a:gd name="T62" fmla="*/ 2147483647 w 1887"/>
                <a:gd name="T63" fmla="*/ 2147483647 h 1166"/>
                <a:gd name="T64" fmla="*/ 2147483647 w 1887"/>
                <a:gd name="T65" fmla="*/ 2147483647 h 1166"/>
                <a:gd name="T66" fmla="*/ 2147483647 w 1887"/>
                <a:gd name="T67" fmla="*/ 2147483647 h 1166"/>
                <a:gd name="T68" fmla="*/ 2147483647 w 1887"/>
                <a:gd name="T69" fmla="*/ 2147483647 h 1166"/>
                <a:gd name="T70" fmla="*/ 2147483647 w 1887"/>
                <a:gd name="T71" fmla="*/ 2147483647 h 1166"/>
                <a:gd name="T72" fmla="*/ 2147483647 w 1887"/>
                <a:gd name="T73" fmla="*/ 2147483647 h 1166"/>
                <a:gd name="T74" fmla="*/ 2147483647 w 1887"/>
                <a:gd name="T75" fmla="*/ 2147483647 h 1166"/>
                <a:gd name="T76" fmla="*/ 2147483647 w 1887"/>
                <a:gd name="T77" fmla="*/ 2147483647 h 1166"/>
                <a:gd name="T78" fmla="*/ 2147483647 w 1887"/>
                <a:gd name="T79" fmla="*/ 2147483647 h 1166"/>
                <a:gd name="T80" fmla="*/ 2147483647 w 1887"/>
                <a:gd name="T81" fmla="*/ 2147483647 h 1166"/>
                <a:gd name="T82" fmla="*/ 2147483647 w 1887"/>
                <a:gd name="T83" fmla="*/ 2147483647 h 1166"/>
                <a:gd name="T84" fmla="*/ 2147483647 w 1887"/>
                <a:gd name="T85" fmla="*/ 2147483647 h 1166"/>
                <a:gd name="T86" fmla="*/ 2147483647 w 1887"/>
                <a:gd name="T87" fmla="*/ 2147483647 h 1166"/>
                <a:gd name="T88" fmla="*/ 2147483647 w 1887"/>
                <a:gd name="T89" fmla="*/ 2147483647 h 116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87"/>
                <a:gd name="T136" fmla="*/ 0 h 1166"/>
                <a:gd name="T137" fmla="*/ 1887 w 1887"/>
                <a:gd name="T138" fmla="*/ 1166 h 116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87" h="1166">
                  <a:moveTo>
                    <a:pt x="267" y="45"/>
                  </a:moveTo>
                  <a:cubicBezTo>
                    <a:pt x="188" y="47"/>
                    <a:pt x="122" y="39"/>
                    <a:pt x="51" y="66"/>
                  </a:cubicBezTo>
                  <a:cubicBezTo>
                    <a:pt x="35" y="90"/>
                    <a:pt x="37" y="109"/>
                    <a:pt x="31" y="138"/>
                  </a:cubicBezTo>
                  <a:cubicBezTo>
                    <a:pt x="26" y="160"/>
                    <a:pt x="12" y="186"/>
                    <a:pt x="0" y="204"/>
                  </a:cubicBezTo>
                  <a:cubicBezTo>
                    <a:pt x="3" y="278"/>
                    <a:pt x="7" y="319"/>
                    <a:pt x="20" y="384"/>
                  </a:cubicBezTo>
                  <a:cubicBezTo>
                    <a:pt x="22" y="401"/>
                    <a:pt x="21" y="419"/>
                    <a:pt x="25" y="436"/>
                  </a:cubicBezTo>
                  <a:cubicBezTo>
                    <a:pt x="26" y="442"/>
                    <a:pt x="34" y="445"/>
                    <a:pt x="36" y="451"/>
                  </a:cubicBezTo>
                  <a:cubicBezTo>
                    <a:pt x="47" y="487"/>
                    <a:pt x="42" y="529"/>
                    <a:pt x="56" y="564"/>
                  </a:cubicBezTo>
                  <a:cubicBezTo>
                    <a:pt x="66" y="589"/>
                    <a:pt x="92" y="601"/>
                    <a:pt x="108" y="621"/>
                  </a:cubicBezTo>
                  <a:cubicBezTo>
                    <a:pt x="126" y="644"/>
                    <a:pt x="136" y="658"/>
                    <a:pt x="154" y="678"/>
                  </a:cubicBezTo>
                  <a:cubicBezTo>
                    <a:pt x="168" y="720"/>
                    <a:pt x="144" y="658"/>
                    <a:pt x="180" y="708"/>
                  </a:cubicBezTo>
                  <a:cubicBezTo>
                    <a:pt x="184" y="714"/>
                    <a:pt x="181" y="723"/>
                    <a:pt x="185" y="729"/>
                  </a:cubicBezTo>
                  <a:cubicBezTo>
                    <a:pt x="193" y="740"/>
                    <a:pt x="208" y="744"/>
                    <a:pt x="216" y="755"/>
                  </a:cubicBezTo>
                  <a:cubicBezTo>
                    <a:pt x="229" y="773"/>
                    <a:pt x="231" y="791"/>
                    <a:pt x="247" y="806"/>
                  </a:cubicBezTo>
                  <a:cubicBezTo>
                    <a:pt x="251" y="820"/>
                    <a:pt x="258" y="833"/>
                    <a:pt x="262" y="847"/>
                  </a:cubicBezTo>
                  <a:cubicBezTo>
                    <a:pt x="263" y="852"/>
                    <a:pt x="266" y="885"/>
                    <a:pt x="272" y="894"/>
                  </a:cubicBezTo>
                  <a:cubicBezTo>
                    <a:pt x="282" y="910"/>
                    <a:pt x="326" y="941"/>
                    <a:pt x="344" y="950"/>
                  </a:cubicBezTo>
                  <a:cubicBezTo>
                    <a:pt x="367" y="981"/>
                    <a:pt x="414" y="1008"/>
                    <a:pt x="452" y="1017"/>
                  </a:cubicBezTo>
                  <a:cubicBezTo>
                    <a:pt x="466" y="1024"/>
                    <a:pt x="479" y="1032"/>
                    <a:pt x="493" y="1038"/>
                  </a:cubicBezTo>
                  <a:cubicBezTo>
                    <a:pt x="513" y="1046"/>
                    <a:pt x="535" y="1049"/>
                    <a:pt x="555" y="1058"/>
                  </a:cubicBezTo>
                  <a:cubicBezTo>
                    <a:pt x="617" y="1086"/>
                    <a:pt x="627" y="1112"/>
                    <a:pt x="689" y="1120"/>
                  </a:cubicBezTo>
                  <a:cubicBezTo>
                    <a:pt x="715" y="1126"/>
                    <a:pt x="754" y="1154"/>
                    <a:pt x="776" y="1156"/>
                  </a:cubicBezTo>
                  <a:cubicBezTo>
                    <a:pt x="877" y="1165"/>
                    <a:pt x="1080" y="1166"/>
                    <a:pt x="1080" y="1166"/>
                  </a:cubicBezTo>
                  <a:cubicBezTo>
                    <a:pt x="1322" y="1160"/>
                    <a:pt x="1219" y="1162"/>
                    <a:pt x="1352" y="1140"/>
                  </a:cubicBezTo>
                  <a:cubicBezTo>
                    <a:pt x="1381" y="1122"/>
                    <a:pt x="1417" y="1110"/>
                    <a:pt x="1450" y="1099"/>
                  </a:cubicBezTo>
                  <a:cubicBezTo>
                    <a:pt x="1507" y="1045"/>
                    <a:pt x="1537" y="1022"/>
                    <a:pt x="1620" y="1002"/>
                  </a:cubicBezTo>
                  <a:cubicBezTo>
                    <a:pt x="1649" y="984"/>
                    <a:pt x="1677" y="972"/>
                    <a:pt x="1702" y="950"/>
                  </a:cubicBezTo>
                  <a:cubicBezTo>
                    <a:pt x="1718" y="936"/>
                    <a:pt x="1736" y="905"/>
                    <a:pt x="1753" y="894"/>
                  </a:cubicBezTo>
                  <a:cubicBezTo>
                    <a:pt x="1813" y="856"/>
                    <a:pt x="1756" y="910"/>
                    <a:pt x="1810" y="868"/>
                  </a:cubicBezTo>
                  <a:cubicBezTo>
                    <a:pt x="1820" y="860"/>
                    <a:pt x="1827" y="850"/>
                    <a:pt x="1836" y="842"/>
                  </a:cubicBezTo>
                  <a:cubicBezTo>
                    <a:pt x="1842" y="836"/>
                    <a:pt x="1849" y="832"/>
                    <a:pt x="1856" y="827"/>
                  </a:cubicBezTo>
                  <a:cubicBezTo>
                    <a:pt x="1865" y="789"/>
                    <a:pt x="1879" y="753"/>
                    <a:pt x="1887" y="714"/>
                  </a:cubicBezTo>
                  <a:cubicBezTo>
                    <a:pt x="1884" y="608"/>
                    <a:pt x="1883" y="509"/>
                    <a:pt x="1872" y="405"/>
                  </a:cubicBezTo>
                  <a:cubicBezTo>
                    <a:pt x="1868" y="370"/>
                    <a:pt x="1862" y="362"/>
                    <a:pt x="1841" y="338"/>
                  </a:cubicBezTo>
                  <a:cubicBezTo>
                    <a:pt x="1833" y="329"/>
                    <a:pt x="1820" y="307"/>
                    <a:pt x="1820" y="307"/>
                  </a:cubicBezTo>
                  <a:cubicBezTo>
                    <a:pt x="1808" y="272"/>
                    <a:pt x="1784" y="239"/>
                    <a:pt x="1748" y="230"/>
                  </a:cubicBezTo>
                  <a:cubicBezTo>
                    <a:pt x="1693" y="193"/>
                    <a:pt x="1624" y="187"/>
                    <a:pt x="1558" y="174"/>
                  </a:cubicBezTo>
                  <a:cubicBezTo>
                    <a:pt x="1528" y="162"/>
                    <a:pt x="1504" y="154"/>
                    <a:pt x="1471" y="148"/>
                  </a:cubicBezTo>
                  <a:cubicBezTo>
                    <a:pt x="1441" y="123"/>
                    <a:pt x="1414" y="114"/>
                    <a:pt x="1378" y="102"/>
                  </a:cubicBezTo>
                  <a:cubicBezTo>
                    <a:pt x="1328" y="47"/>
                    <a:pt x="1257" y="56"/>
                    <a:pt x="1188" y="50"/>
                  </a:cubicBezTo>
                  <a:cubicBezTo>
                    <a:pt x="1174" y="49"/>
                    <a:pt x="1161" y="46"/>
                    <a:pt x="1147" y="45"/>
                  </a:cubicBezTo>
                  <a:cubicBezTo>
                    <a:pt x="1113" y="43"/>
                    <a:pt x="1078" y="42"/>
                    <a:pt x="1044" y="40"/>
                  </a:cubicBezTo>
                  <a:cubicBezTo>
                    <a:pt x="816" y="13"/>
                    <a:pt x="989" y="30"/>
                    <a:pt x="524" y="24"/>
                  </a:cubicBezTo>
                  <a:cubicBezTo>
                    <a:pt x="441" y="12"/>
                    <a:pt x="352" y="0"/>
                    <a:pt x="272" y="30"/>
                  </a:cubicBezTo>
                  <a:cubicBezTo>
                    <a:pt x="261" y="46"/>
                    <a:pt x="256" y="45"/>
                    <a:pt x="267" y="45"/>
                  </a:cubicBezTo>
                  <a:close/>
                </a:path>
              </a:pathLst>
            </a:custGeom>
            <a:solidFill>
              <a:srgbClr val="FFCC99">
                <a:alpha val="10196"/>
              </a:srgbClr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dirty="0"/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5934154" y="3200400"/>
              <a:ext cx="28045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rtl="0"/>
              <a:r>
                <a:rPr lang="en-US" altLang="x-none" dirty="0"/>
                <a:t>Automata/machines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95E9E2E-D6A8-4DFF-BFAA-1F246DF2970B}"/>
              </a:ext>
            </a:extLst>
          </p:cNvPr>
          <p:cNvGrpSpPr/>
          <p:nvPr/>
        </p:nvGrpSpPr>
        <p:grpSpPr>
          <a:xfrm>
            <a:off x="1011641" y="2085924"/>
            <a:ext cx="3031258" cy="1582650"/>
            <a:chOff x="1011641" y="2085924"/>
            <a:chExt cx="3031258" cy="158265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2078441" y="2274887"/>
              <a:ext cx="1504833" cy="547729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dirty="0"/>
                <a:t>Regular </a:t>
              </a:r>
              <a:br>
                <a:rPr lang="en-US" altLang="x-none" dirty="0"/>
              </a:br>
              <a:r>
                <a:rPr lang="en-US" altLang="x-none" dirty="0"/>
                <a:t>expressions</a:t>
              </a: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1459316" y="2085924"/>
              <a:ext cx="2583583" cy="1114476"/>
            </a:xfrm>
            <a:custGeom>
              <a:avLst/>
              <a:gdLst>
                <a:gd name="T0" fmla="*/ 2147483647 w 1813"/>
                <a:gd name="T1" fmla="*/ 2147483647 h 879"/>
                <a:gd name="T2" fmla="*/ 2147483647 w 1813"/>
                <a:gd name="T3" fmla="*/ 2147483647 h 879"/>
                <a:gd name="T4" fmla="*/ 2147483647 w 1813"/>
                <a:gd name="T5" fmla="*/ 2147483647 h 879"/>
                <a:gd name="T6" fmla="*/ 2147483647 w 1813"/>
                <a:gd name="T7" fmla="*/ 2147483647 h 879"/>
                <a:gd name="T8" fmla="*/ 2147483647 w 1813"/>
                <a:gd name="T9" fmla="*/ 2147483647 h 879"/>
                <a:gd name="T10" fmla="*/ 2147483647 w 1813"/>
                <a:gd name="T11" fmla="*/ 2147483647 h 879"/>
                <a:gd name="T12" fmla="*/ 2147483647 w 1813"/>
                <a:gd name="T13" fmla="*/ 2147483647 h 879"/>
                <a:gd name="T14" fmla="*/ 2147483647 w 1813"/>
                <a:gd name="T15" fmla="*/ 2147483647 h 879"/>
                <a:gd name="T16" fmla="*/ 2147483647 w 1813"/>
                <a:gd name="T17" fmla="*/ 2147483647 h 879"/>
                <a:gd name="T18" fmla="*/ 2147483647 w 1813"/>
                <a:gd name="T19" fmla="*/ 2147483647 h 879"/>
                <a:gd name="T20" fmla="*/ 2147483647 w 1813"/>
                <a:gd name="T21" fmla="*/ 2147483647 h 879"/>
                <a:gd name="T22" fmla="*/ 2147483647 w 1813"/>
                <a:gd name="T23" fmla="*/ 2147483647 h 879"/>
                <a:gd name="T24" fmla="*/ 2147483647 w 1813"/>
                <a:gd name="T25" fmla="*/ 2147483647 h 879"/>
                <a:gd name="T26" fmla="*/ 2147483647 w 1813"/>
                <a:gd name="T27" fmla="*/ 2147483647 h 879"/>
                <a:gd name="T28" fmla="*/ 2147483647 w 1813"/>
                <a:gd name="T29" fmla="*/ 2147483647 h 879"/>
                <a:gd name="T30" fmla="*/ 2147483647 w 1813"/>
                <a:gd name="T31" fmla="*/ 2147483647 h 879"/>
                <a:gd name="T32" fmla="*/ 2147483647 w 1813"/>
                <a:gd name="T33" fmla="*/ 2147483647 h 879"/>
                <a:gd name="T34" fmla="*/ 2147483647 w 1813"/>
                <a:gd name="T35" fmla="*/ 2147483647 h 879"/>
                <a:gd name="T36" fmla="*/ 2147483647 w 1813"/>
                <a:gd name="T37" fmla="*/ 2147483647 h 879"/>
                <a:gd name="T38" fmla="*/ 2147483647 w 1813"/>
                <a:gd name="T39" fmla="*/ 2147483647 h 879"/>
                <a:gd name="T40" fmla="*/ 2147483647 w 1813"/>
                <a:gd name="T41" fmla="*/ 2147483647 h 879"/>
                <a:gd name="T42" fmla="*/ 2147483647 w 1813"/>
                <a:gd name="T43" fmla="*/ 2147483647 h 879"/>
                <a:gd name="T44" fmla="*/ 2147483647 w 1813"/>
                <a:gd name="T45" fmla="*/ 2147483647 h 879"/>
                <a:gd name="T46" fmla="*/ 2147483647 w 1813"/>
                <a:gd name="T47" fmla="*/ 2147483647 h 879"/>
                <a:gd name="T48" fmla="*/ 2147483647 w 1813"/>
                <a:gd name="T49" fmla="*/ 2147483647 h 87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813"/>
                <a:gd name="T76" fmla="*/ 0 h 879"/>
                <a:gd name="T77" fmla="*/ 1813 w 1813"/>
                <a:gd name="T78" fmla="*/ 879 h 87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813" h="879">
                  <a:moveTo>
                    <a:pt x="568" y="36"/>
                  </a:moveTo>
                  <a:cubicBezTo>
                    <a:pt x="541" y="6"/>
                    <a:pt x="481" y="9"/>
                    <a:pt x="445" y="5"/>
                  </a:cubicBezTo>
                  <a:cubicBezTo>
                    <a:pt x="400" y="12"/>
                    <a:pt x="355" y="16"/>
                    <a:pt x="311" y="25"/>
                  </a:cubicBezTo>
                  <a:cubicBezTo>
                    <a:pt x="297" y="28"/>
                    <a:pt x="270" y="41"/>
                    <a:pt x="270" y="41"/>
                  </a:cubicBezTo>
                  <a:cubicBezTo>
                    <a:pt x="233" y="73"/>
                    <a:pt x="203" y="97"/>
                    <a:pt x="167" y="133"/>
                  </a:cubicBezTo>
                  <a:cubicBezTo>
                    <a:pt x="161" y="139"/>
                    <a:pt x="159" y="149"/>
                    <a:pt x="152" y="154"/>
                  </a:cubicBezTo>
                  <a:cubicBezTo>
                    <a:pt x="104" y="193"/>
                    <a:pt x="43" y="214"/>
                    <a:pt x="8" y="267"/>
                  </a:cubicBezTo>
                  <a:cubicBezTo>
                    <a:pt x="0" y="303"/>
                    <a:pt x="17" y="334"/>
                    <a:pt x="23" y="370"/>
                  </a:cubicBezTo>
                  <a:cubicBezTo>
                    <a:pt x="25" y="447"/>
                    <a:pt x="21" y="524"/>
                    <a:pt x="28" y="601"/>
                  </a:cubicBezTo>
                  <a:cubicBezTo>
                    <a:pt x="29" y="607"/>
                    <a:pt x="39" y="604"/>
                    <a:pt x="44" y="607"/>
                  </a:cubicBezTo>
                  <a:cubicBezTo>
                    <a:pt x="63" y="617"/>
                    <a:pt x="82" y="626"/>
                    <a:pt x="100" y="637"/>
                  </a:cubicBezTo>
                  <a:cubicBezTo>
                    <a:pt x="158" y="673"/>
                    <a:pt x="265" y="661"/>
                    <a:pt x="327" y="663"/>
                  </a:cubicBezTo>
                  <a:cubicBezTo>
                    <a:pt x="499" y="697"/>
                    <a:pt x="683" y="686"/>
                    <a:pt x="856" y="689"/>
                  </a:cubicBezTo>
                  <a:cubicBezTo>
                    <a:pt x="942" y="694"/>
                    <a:pt x="1028" y="695"/>
                    <a:pt x="1113" y="704"/>
                  </a:cubicBezTo>
                  <a:cubicBezTo>
                    <a:pt x="1129" y="706"/>
                    <a:pt x="1171" y="724"/>
                    <a:pt x="1191" y="730"/>
                  </a:cubicBezTo>
                  <a:cubicBezTo>
                    <a:pt x="1201" y="733"/>
                    <a:pt x="1221" y="740"/>
                    <a:pt x="1221" y="740"/>
                  </a:cubicBezTo>
                  <a:cubicBezTo>
                    <a:pt x="1419" y="738"/>
                    <a:pt x="1703" y="879"/>
                    <a:pt x="1813" y="715"/>
                  </a:cubicBezTo>
                  <a:cubicBezTo>
                    <a:pt x="1805" y="623"/>
                    <a:pt x="1754" y="530"/>
                    <a:pt x="1695" y="457"/>
                  </a:cubicBezTo>
                  <a:cubicBezTo>
                    <a:pt x="1693" y="445"/>
                    <a:pt x="1691" y="433"/>
                    <a:pt x="1689" y="421"/>
                  </a:cubicBezTo>
                  <a:cubicBezTo>
                    <a:pt x="1686" y="404"/>
                    <a:pt x="1679" y="370"/>
                    <a:pt x="1679" y="370"/>
                  </a:cubicBezTo>
                  <a:cubicBezTo>
                    <a:pt x="1678" y="309"/>
                    <a:pt x="1734" y="135"/>
                    <a:pt x="1638" y="103"/>
                  </a:cubicBezTo>
                  <a:cubicBezTo>
                    <a:pt x="1594" y="71"/>
                    <a:pt x="1495" y="57"/>
                    <a:pt x="1443" y="56"/>
                  </a:cubicBezTo>
                  <a:cubicBezTo>
                    <a:pt x="1210" y="53"/>
                    <a:pt x="976" y="53"/>
                    <a:pt x="743" y="51"/>
                  </a:cubicBezTo>
                  <a:cubicBezTo>
                    <a:pt x="654" y="44"/>
                    <a:pt x="689" y="49"/>
                    <a:pt x="635" y="15"/>
                  </a:cubicBezTo>
                  <a:cubicBezTo>
                    <a:pt x="546" y="20"/>
                    <a:pt x="534" y="0"/>
                    <a:pt x="568" y="36"/>
                  </a:cubicBezTo>
                  <a:close/>
                </a:path>
              </a:pathLst>
            </a:custGeom>
            <a:solidFill>
              <a:srgbClr val="FFCC99">
                <a:alpha val="12157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dirty="0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1011641" y="2960688"/>
              <a:ext cx="183347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dirty="0"/>
                <a:t>Syntactical </a:t>
              </a:r>
              <a:br>
                <a:rPr lang="en-US" altLang="x-none" dirty="0"/>
              </a:br>
              <a:r>
                <a:rPr lang="en-US" altLang="x-none" dirty="0"/>
                <a:t>expressions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9E954A-10E0-4F11-9097-75EDFD99DFF6}"/>
              </a:ext>
            </a:extLst>
          </p:cNvPr>
          <p:cNvGrpSpPr/>
          <p:nvPr/>
        </p:nvGrpSpPr>
        <p:grpSpPr>
          <a:xfrm>
            <a:off x="3048000" y="4195921"/>
            <a:ext cx="4282886" cy="1845966"/>
            <a:chOff x="3048000" y="4195921"/>
            <a:chExt cx="4282886" cy="1845966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3526241" y="4408487"/>
              <a:ext cx="1504833" cy="547729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dirty="0"/>
                <a:t>Regular</a:t>
              </a:r>
              <a:br>
                <a:rPr lang="en-US" altLang="x-none" dirty="0"/>
              </a:br>
              <a:r>
                <a:rPr lang="en-US" altLang="x-none" dirty="0"/>
                <a:t>Languages</a:t>
              </a:r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3048000" y="4195921"/>
              <a:ext cx="2344334" cy="1293654"/>
            </a:xfrm>
            <a:custGeom>
              <a:avLst/>
              <a:gdLst>
                <a:gd name="T0" fmla="*/ 2147483647 w 1859"/>
                <a:gd name="T1" fmla="*/ 2147483647 h 1505"/>
                <a:gd name="T2" fmla="*/ 0 w 1859"/>
                <a:gd name="T3" fmla="*/ 2147483647 h 1505"/>
                <a:gd name="T4" fmla="*/ 2147483647 w 1859"/>
                <a:gd name="T5" fmla="*/ 2147483647 h 1505"/>
                <a:gd name="T6" fmla="*/ 2147483647 w 1859"/>
                <a:gd name="T7" fmla="*/ 2147483647 h 1505"/>
                <a:gd name="T8" fmla="*/ 2147483647 w 1859"/>
                <a:gd name="T9" fmla="*/ 2147483647 h 1505"/>
                <a:gd name="T10" fmla="*/ 2147483647 w 1859"/>
                <a:gd name="T11" fmla="*/ 2147483647 h 1505"/>
                <a:gd name="T12" fmla="*/ 2147483647 w 1859"/>
                <a:gd name="T13" fmla="*/ 2147483647 h 1505"/>
                <a:gd name="T14" fmla="*/ 2147483647 w 1859"/>
                <a:gd name="T15" fmla="*/ 2147483647 h 1505"/>
                <a:gd name="T16" fmla="*/ 2147483647 w 1859"/>
                <a:gd name="T17" fmla="*/ 2147483647 h 1505"/>
                <a:gd name="T18" fmla="*/ 2147483647 w 1859"/>
                <a:gd name="T19" fmla="*/ 2147483647 h 1505"/>
                <a:gd name="T20" fmla="*/ 2147483647 w 1859"/>
                <a:gd name="T21" fmla="*/ 2147483647 h 1505"/>
                <a:gd name="T22" fmla="*/ 2147483647 w 1859"/>
                <a:gd name="T23" fmla="*/ 2147483647 h 1505"/>
                <a:gd name="T24" fmla="*/ 2147483647 w 1859"/>
                <a:gd name="T25" fmla="*/ 2147483647 h 1505"/>
                <a:gd name="T26" fmla="*/ 2147483647 w 1859"/>
                <a:gd name="T27" fmla="*/ 2147483647 h 1505"/>
                <a:gd name="T28" fmla="*/ 2147483647 w 1859"/>
                <a:gd name="T29" fmla="*/ 2147483647 h 1505"/>
                <a:gd name="T30" fmla="*/ 2147483647 w 1859"/>
                <a:gd name="T31" fmla="*/ 2147483647 h 1505"/>
                <a:gd name="T32" fmla="*/ 2147483647 w 1859"/>
                <a:gd name="T33" fmla="*/ 2147483647 h 1505"/>
                <a:gd name="T34" fmla="*/ 2147483647 w 1859"/>
                <a:gd name="T35" fmla="*/ 2147483647 h 1505"/>
                <a:gd name="T36" fmla="*/ 2147483647 w 1859"/>
                <a:gd name="T37" fmla="*/ 2147483647 h 1505"/>
                <a:gd name="T38" fmla="*/ 2147483647 w 1859"/>
                <a:gd name="T39" fmla="*/ 2147483647 h 1505"/>
                <a:gd name="T40" fmla="*/ 2147483647 w 1859"/>
                <a:gd name="T41" fmla="*/ 2147483647 h 1505"/>
                <a:gd name="T42" fmla="*/ 2147483647 w 1859"/>
                <a:gd name="T43" fmla="*/ 2147483647 h 1505"/>
                <a:gd name="T44" fmla="*/ 2147483647 w 1859"/>
                <a:gd name="T45" fmla="*/ 2147483647 h 1505"/>
                <a:gd name="T46" fmla="*/ 2147483647 w 1859"/>
                <a:gd name="T47" fmla="*/ 2147483647 h 1505"/>
                <a:gd name="T48" fmla="*/ 2147483647 w 1859"/>
                <a:gd name="T49" fmla="*/ 2147483647 h 1505"/>
                <a:gd name="T50" fmla="*/ 2147483647 w 1859"/>
                <a:gd name="T51" fmla="*/ 2147483647 h 1505"/>
                <a:gd name="T52" fmla="*/ 2147483647 w 1859"/>
                <a:gd name="T53" fmla="*/ 2147483647 h 1505"/>
                <a:gd name="T54" fmla="*/ 2147483647 w 1859"/>
                <a:gd name="T55" fmla="*/ 2147483647 h 1505"/>
                <a:gd name="T56" fmla="*/ 2147483647 w 1859"/>
                <a:gd name="T57" fmla="*/ 2147483647 h 1505"/>
                <a:gd name="T58" fmla="*/ 2147483647 w 1859"/>
                <a:gd name="T59" fmla="*/ 2147483647 h 1505"/>
                <a:gd name="T60" fmla="*/ 2147483647 w 1859"/>
                <a:gd name="T61" fmla="*/ 2147483647 h 1505"/>
                <a:gd name="T62" fmla="*/ 2147483647 w 1859"/>
                <a:gd name="T63" fmla="*/ 2147483647 h 1505"/>
                <a:gd name="T64" fmla="*/ 2147483647 w 1859"/>
                <a:gd name="T65" fmla="*/ 0 h 1505"/>
                <a:gd name="T66" fmla="*/ 2147483647 w 1859"/>
                <a:gd name="T67" fmla="*/ 2147483647 h 1505"/>
                <a:gd name="T68" fmla="*/ 2147483647 w 1859"/>
                <a:gd name="T69" fmla="*/ 2147483647 h 1505"/>
                <a:gd name="T70" fmla="*/ 2147483647 w 1859"/>
                <a:gd name="T71" fmla="*/ 2147483647 h 1505"/>
                <a:gd name="T72" fmla="*/ 2147483647 w 1859"/>
                <a:gd name="T73" fmla="*/ 2147483647 h 1505"/>
                <a:gd name="T74" fmla="*/ 2147483647 w 1859"/>
                <a:gd name="T75" fmla="*/ 2147483647 h 1505"/>
                <a:gd name="T76" fmla="*/ 2147483647 w 1859"/>
                <a:gd name="T77" fmla="*/ 2147483647 h 1505"/>
                <a:gd name="T78" fmla="*/ 2147483647 w 1859"/>
                <a:gd name="T79" fmla="*/ 2147483647 h 1505"/>
                <a:gd name="T80" fmla="*/ 2147483647 w 1859"/>
                <a:gd name="T81" fmla="*/ 2147483647 h 150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859"/>
                <a:gd name="T124" fmla="*/ 0 h 1505"/>
                <a:gd name="T125" fmla="*/ 1859 w 1859"/>
                <a:gd name="T126" fmla="*/ 1505 h 150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859" h="1505">
                  <a:moveTo>
                    <a:pt x="16" y="190"/>
                  </a:moveTo>
                  <a:cubicBezTo>
                    <a:pt x="8" y="267"/>
                    <a:pt x="15" y="346"/>
                    <a:pt x="0" y="422"/>
                  </a:cubicBezTo>
                  <a:cubicBezTo>
                    <a:pt x="2" y="472"/>
                    <a:pt x="2" y="521"/>
                    <a:pt x="5" y="571"/>
                  </a:cubicBezTo>
                  <a:cubicBezTo>
                    <a:pt x="8" y="614"/>
                    <a:pt x="68" y="622"/>
                    <a:pt x="93" y="643"/>
                  </a:cubicBezTo>
                  <a:cubicBezTo>
                    <a:pt x="128" y="673"/>
                    <a:pt x="144" y="700"/>
                    <a:pt x="185" y="720"/>
                  </a:cubicBezTo>
                  <a:cubicBezTo>
                    <a:pt x="202" y="742"/>
                    <a:pt x="213" y="743"/>
                    <a:pt x="232" y="761"/>
                  </a:cubicBezTo>
                  <a:cubicBezTo>
                    <a:pt x="240" y="786"/>
                    <a:pt x="254" y="856"/>
                    <a:pt x="268" y="869"/>
                  </a:cubicBezTo>
                  <a:cubicBezTo>
                    <a:pt x="276" y="894"/>
                    <a:pt x="288" y="912"/>
                    <a:pt x="314" y="921"/>
                  </a:cubicBezTo>
                  <a:cubicBezTo>
                    <a:pt x="341" y="948"/>
                    <a:pt x="381" y="961"/>
                    <a:pt x="401" y="993"/>
                  </a:cubicBezTo>
                  <a:cubicBezTo>
                    <a:pt x="424" y="1029"/>
                    <a:pt x="446" y="1075"/>
                    <a:pt x="479" y="1101"/>
                  </a:cubicBezTo>
                  <a:cubicBezTo>
                    <a:pt x="490" y="1146"/>
                    <a:pt x="556" y="1180"/>
                    <a:pt x="592" y="1209"/>
                  </a:cubicBezTo>
                  <a:cubicBezTo>
                    <a:pt x="686" y="1285"/>
                    <a:pt x="780" y="1354"/>
                    <a:pt x="885" y="1414"/>
                  </a:cubicBezTo>
                  <a:cubicBezTo>
                    <a:pt x="952" y="1452"/>
                    <a:pt x="1004" y="1490"/>
                    <a:pt x="1080" y="1502"/>
                  </a:cubicBezTo>
                  <a:cubicBezTo>
                    <a:pt x="1212" y="1500"/>
                    <a:pt x="1344" y="1505"/>
                    <a:pt x="1476" y="1497"/>
                  </a:cubicBezTo>
                  <a:cubicBezTo>
                    <a:pt x="1488" y="1496"/>
                    <a:pt x="1496" y="1482"/>
                    <a:pt x="1507" y="1476"/>
                  </a:cubicBezTo>
                  <a:cubicBezTo>
                    <a:pt x="1512" y="1473"/>
                    <a:pt x="1518" y="1473"/>
                    <a:pt x="1523" y="1471"/>
                  </a:cubicBezTo>
                  <a:cubicBezTo>
                    <a:pt x="1545" y="1457"/>
                    <a:pt x="1586" y="1438"/>
                    <a:pt x="1610" y="1430"/>
                  </a:cubicBezTo>
                  <a:cubicBezTo>
                    <a:pt x="1622" y="1416"/>
                    <a:pt x="1635" y="1404"/>
                    <a:pt x="1646" y="1389"/>
                  </a:cubicBezTo>
                  <a:cubicBezTo>
                    <a:pt x="1649" y="1384"/>
                    <a:pt x="1648" y="1378"/>
                    <a:pt x="1651" y="1373"/>
                  </a:cubicBezTo>
                  <a:cubicBezTo>
                    <a:pt x="1672" y="1342"/>
                    <a:pt x="1711" y="1313"/>
                    <a:pt x="1739" y="1286"/>
                  </a:cubicBezTo>
                  <a:cubicBezTo>
                    <a:pt x="1743" y="1247"/>
                    <a:pt x="1740" y="1233"/>
                    <a:pt x="1759" y="1204"/>
                  </a:cubicBezTo>
                  <a:cubicBezTo>
                    <a:pt x="1773" y="1161"/>
                    <a:pt x="1789" y="1119"/>
                    <a:pt x="1800" y="1075"/>
                  </a:cubicBezTo>
                  <a:cubicBezTo>
                    <a:pt x="1806" y="989"/>
                    <a:pt x="1817" y="904"/>
                    <a:pt x="1821" y="818"/>
                  </a:cubicBezTo>
                  <a:cubicBezTo>
                    <a:pt x="1830" y="594"/>
                    <a:pt x="1804" y="678"/>
                    <a:pt x="1831" y="597"/>
                  </a:cubicBezTo>
                  <a:cubicBezTo>
                    <a:pt x="1834" y="543"/>
                    <a:pt x="1833" y="506"/>
                    <a:pt x="1847" y="458"/>
                  </a:cubicBezTo>
                  <a:cubicBezTo>
                    <a:pt x="1845" y="422"/>
                    <a:pt x="1859" y="378"/>
                    <a:pt x="1836" y="350"/>
                  </a:cubicBezTo>
                  <a:cubicBezTo>
                    <a:pt x="1811" y="319"/>
                    <a:pt x="1760" y="268"/>
                    <a:pt x="1723" y="257"/>
                  </a:cubicBezTo>
                  <a:cubicBezTo>
                    <a:pt x="1702" y="243"/>
                    <a:pt x="1686" y="237"/>
                    <a:pt x="1661" y="232"/>
                  </a:cubicBezTo>
                  <a:cubicBezTo>
                    <a:pt x="1632" y="200"/>
                    <a:pt x="1595" y="183"/>
                    <a:pt x="1553" y="175"/>
                  </a:cubicBezTo>
                  <a:cubicBezTo>
                    <a:pt x="1519" y="151"/>
                    <a:pt x="1480" y="132"/>
                    <a:pt x="1440" y="124"/>
                  </a:cubicBezTo>
                  <a:cubicBezTo>
                    <a:pt x="1417" y="111"/>
                    <a:pt x="1377" y="86"/>
                    <a:pt x="1353" y="77"/>
                  </a:cubicBezTo>
                  <a:cubicBezTo>
                    <a:pt x="1242" y="35"/>
                    <a:pt x="1094" y="38"/>
                    <a:pt x="977" y="26"/>
                  </a:cubicBezTo>
                  <a:cubicBezTo>
                    <a:pt x="934" y="4"/>
                    <a:pt x="881" y="7"/>
                    <a:pt x="833" y="0"/>
                  </a:cubicBezTo>
                  <a:cubicBezTo>
                    <a:pt x="621" y="3"/>
                    <a:pt x="484" y="7"/>
                    <a:pt x="293" y="16"/>
                  </a:cubicBezTo>
                  <a:cubicBezTo>
                    <a:pt x="250" y="21"/>
                    <a:pt x="222" y="33"/>
                    <a:pt x="185" y="46"/>
                  </a:cubicBezTo>
                  <a:cubicBezTo>
                    <a:pt x="146" y="60"/>
                    <a:pt x="102" y="64"/>
                    <a:pt x="62" y="77"/>
                  </a:cubicBezTo>
                  <a:cubicBezTo>
                    <a:pt x="51" y="90"/>
                    <a:pt x="40" y="99"/>
                    <a:pt x="26" y="108"/>
                  </a:cubicBezTo>
                  <a:cubicBezTo>
                    <a:pt x="24" y="113"/>
                    <a:pt x="25" y="120"/>
                    <a:pt x="21" y="124"/>
                  </a:cubicBezTo>
                  <a:cubicBezTo>
                    <a:pt x="17" y="128"/>
                    <a:pt x="6" y="123"/>
                    <a:pt x="5" y="129"/>
                  </a:cubicBezTo>
                  <a:cubicBezTo>
                    <a:pt x="2" y="146"/>
                    <a:pt x="8" y="163"/>
                    <a:pt x="11" y="180"/>
                  </a:cubicBezTo>
                  <a:cubicBezTo>
                    <a:pt x="17" y="214"/>
                    <a:pt x="16" y="196"/>
                    <a:pt x="16" y="190"/>
                  </a:cubicBezTo>
                  <a:close/>
                </a:path>
              </a:pathLst>
            </a:custGeom>
            <a:solidFill>
              <a:srgbClr val="FFCC99">
                <a:alpha val="16078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 rtl="0"/>
              <a:endParaRPr lang="en-US" dirty="0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4881966" y="5334001"/>
              <a:ext cx="244892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rtl="0"/>
              <a:r>
                <a:rPr lang="en-US" altLang="x-none" dirty="0"/>
                <a:t>Formal language </a:t>
              </a:r>
              <a:br>
                <a:rPr lang="en-US" altLang="x-none" dirty="0"/>
              </a:br>
              <a:r>
                <a:rPr lang="en-US" altLang="x-none" dirty="0"/>
                <a:t>classes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4461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335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2400" dirty="0"/>
              <a:t>Three Operations on languages that R.E. represent.</a:t>
            </a:r>
          </a:p>
          <a:p>
            <a:pPr marL="624078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x-none" sz="2400" u="sng" dirty="0">
                <a:solidFill>
                  <a:srgbClr val="0070C0"/>
                </a:solidFill>
              </a:rPr>
              <a:t>Union</a:t>
            </a:r>
            <a:r>
              <a:rPr lang="en-US" altLang="x-none" sz="2400" dirty="0">
                <a:solidFill>
                  <a:srgbClr val="0070C0"/>
                </a:solidFill>
              </a:rPr>
              <a:t> of two languages:</a:t>
            </a:r>
          </a:p>
          <a:p>
            <a:pPr marL="109728" lvl="1" indent="0">
              <a:lnSpc>
                <a:spcPct val="170000"/>
              </a:lnSpc>
              <a:spcBef>
                <a:spcPts val="400"/>
              </a:spcBef>
              <a:buSzPct val="68000"/>
              <a:buNone/>
            </a:pPr>
            <a:r>
              <a:rPr lang="en-US" altLang="x-none" sz="2400" b="1" dirty="0">
                <a:solidFill>
                  <a:schemeClr val="hlink"/>
                </a:solidFill>
              </a:rPr>
              <a:t>	L U M</a:t>
            </a:r>
            <a:r>
              <a:rPr lang="en-US" altLang="x-none" sz="2400" dirty="0"/>
              <a:t> = all strings that are either in L or M</a:t>
            </a:r>
            <a:endParaRPr lang="en-US" altLang="x-none" sz="2400" dirty="0">
              <a:solidFill>
                <a:srgbClr val="0070C0"/>
              </a:solidFill>
            </a:endParaRPr>
          </a:p>
          <a:p>
            <a:pPr marL="393192" lvl="1" indent="0" algn="ctr">
              <a:lnSpc>
                <a:spcPct val="170000"/>
              </a:lnSpc>
              <a:buNone/>
            </a:pPr>
            <a:r>
              <a:rPr lang="en-US" sz="2000" dirty="0"/>
              <a:t>e.g., L = {001, 10, 111 }, M = {∊, 001}, </a:t>
            </a:r>
          </a:p>
          <a:p>
            <a:pPr marL="393192" lvl="1" indent="0" algn="ctr">
              <a:lnSpc>
                <a:spcPct val="170000"/>
              </a:lnSpc>
              <a:buNone/>
            </a:pPr>
            <a:r>
              <a:rPr lang="en-US" sz="2000" dirty="0"/>
              <a:t>L ⋃ M  = {∊ ,001, 10, 111 }</a:t>
            </a:r>
          </a:p>
          <a:p>
            <a:pPr marL="624078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2400" u="sng" dirty="0">
                <a:solidFill>
                  <a:srgbClr val="0070C0"/>
                </a:solidFill>
              </a:rPr>
              <a:t>Concatenation</a:t>
            </a:r>
            <a:r>
              <a:rPr lang="en-US" sz="2400" dirty="0">
                <a:solidFill>
                  <a:srgbClr val="0070C0"/>
                </a:solidFill>
              </a:rPr>
              <a:t> ( dot ) of two languages </a:t>
            </a:r>
          </a:p>
          <a:p>
            <a:pPr marL="109728" indent="0" algn="ctr">
              <a:lnSpc>
                <a:spcPct val="170000"/>
              </a:lnSpc>
              <a:buNone/>
            </a:pPr>
            <a:r>
              <a:rPr lang="en-US" altLang="x-none" sz="2400" b="1" dirty="0">
                <a:solidFill>
                  <a:schemeClr val="hlink"/>
                </a:solidFill>
              </a:rPr>
              <a:t>L . M</a:t>
            </a:r>
            <a:r>
              <a:rPr lang="en-US" altLang="x-none" sz="2400" dirty="0"/>
              <a:t> = all strings that are of the form </a:t>
            </a:r>
            <a:r>
              <a:rPr lang="en-US" altLang="x-none" sz="2400" i="1" dirty="0"/>
              <a:t>x y </a:t>
            </a:r>
          </a:p>
          <a:p>
            <a:pPr marL="109728" lvl="1" indent="0" algn="ctr">
              <a:lnSpc>
                <a:spcPct val="170000"/>
              </a:lnSpc>
              <a:spcBef>
                <a:spcPts val="400"/>
              </a:spcBef>
              <a:buSzPct val="68000"/>
              <a:buNone/>
            </a:pPr>
            <a:r>
              <a:rPr lang="en-US" altLang="x-none" sz="2100" dirty="0" err="1"/>
              <a:t>s.t.</a:t>
            </a:r>
            <a:r>
              <a:rPr lang="en-US" altLang="x-none" sz="2100" dirty="0"/>
              <a:t>, x </a:t>
            </a:r>
            <a:r>
              <a:rPr lang="en-US" altLang="x-none" sz="2100" dirty="0">
                <a:sym typeface="Symbol" charset="2"/>
              </a:rPr>
              <a:t></a:t>
            </a:r>
            <a:r>
              <a:rPr lang="en-US" altLang="x-none" sz="2100" dirty="0"/>
              <a:t> L and y </a:t>
            </a:r>
            <a:r>
              <a:rPr lang="en-US" altLang="x-none" sz="2100" dirty="0">
                <a:sym typeface="Symbol" charset="2"/>
              </a:rPr>
              <a:t></a:t>
            </a:r>
            <a:r>
              <a:rPr lang="en-US" altLang="x-none" sz="2100" dirty="0"/>
              <a:t> M</a:t>
            </a:r>
          </a:p>
          <a:p>
            <a:pPr marL="109728" indent="0" algn="ctr">
              <a:lnSpc>
                <a:spcPct val="170000"/>
              </a:lnSpc>
              <a:buNone/>
            </a:pPr>
            <a:r>
              <a:rPr lang="en-US" sz="2100" dirty="0"/>
              <a:t>L.M= {001,10, 111 , 001001, 10001, 111001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Operator of </a:t>
            </a:r>
            <a:r>
              <a:rPr lang="en-US" altLang="x-none" sz="4000" dirty="0"/>
              <a:t>R. E.</a:t>
            </a:r>
            <a:endParaRPr lang="ar-E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390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33540"/>
          </a:xfrm>
        </p:spPr>
        <p:txBody>
          <a:bodyPr>
            <a:normAutofit/>
          </a:bodyPr>
          <a:lstStyle/>
          <a:p>
            <a:pPr marL="624078" indent="-514350">
              <a:lnSpc>
                <a:spcPct val="170000"/>
              </a:lnSpc>
              <a:buFont typeface="+mj-lt"/>
              <a:buAutoNum type="arabicPeriod" startAt="3"/>
            </a:pPr>
            <a:r>
              <a:rPr lang="en-US" altLang="x-none" sz="2400" u="sng" dirty="0">
                <a:solidFill>
                  <a:srgbClr val="0070C0"/>
                </a:solidFill>
              </a:rPr>
              <a:t>Kleene Closure </a:t>
            </a:r>
            <a:r>
              <a:rPr lang="en-US" altLang="x-none" sz="2400" dirty="0">
                <a:solidFill>
                  <a:srgbClr val="0070C0"/>
                </a:solidFill>
              </a:rPr>
              <a:t>(the star * operator)</a:t>
            </a:r>
          </a:p>
          <a:p>
            <a:pPr lvl="1">
              <a:lnSpc>
                <a:spcPct val="150000"/>
              </a:lnSpc>
            </a:pPr>
            <a:r>
              <a:rPr lang="en-US" altLang="x-none" sz="2200" dirty="0"/>
              <a:t>L</a:t>
            </a:r>
            <a:r>
              <a:rPr lang="en-US" altLang="x-none" sz="2200" baseline="30000" dirty="0"/>
              <a:t>0</a:t>
            </a:r>
            <a:r>
              <a:rPr lang="en-US" altLang="x-none" sz="2200" dirty="0"/>
              <a:t>= {</a:t>
            </a:r>
            <a:r>
              <a:rPr lang="en-US" altLang="x-none" sz="2200" dirty="0">
                <a:ea typeface="ＭＳ Ｐゴシック" charset="-128"/>
                <a:sym typeface="Symbol" charset="2"/>
              </a:rPr>
              <a:t></a:t>
            </a:r>
            <a:r>
              <a:rPr lang="en-US" altLang="x-none" sz="2200" dirty="0">
                <a:ea typeface="ＭＳ Ｐゴシック" charset="-128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x-none" sz="2200" dirty="0"/>
              <a:t>L</a:t>
            </a:r>
            <a:r>
              <a:rPr lang="en-US" altLang="x-none" sz="2200" baseline="30000" dirty="0"/>
              <a:t>1</a:t>
            </a:r>
            <a:r>
              <a:rPr lang="en-US" altLang="x-none" sz="2200" dirty="0"/>
              <a:t>= {w | for some w </a:t>
            </a:r>
            <a:r>
              <a:rPr lang="en-US" altLang="x-none" sz="2200" dirty="0">
                <a:sym typeface="Symbol" charset="2"/>
              </a:rPr>
              <a:t></a:t>
            </a:r>
            <a:r>
              <a:rPr lang="en-US" altLang="x-none" sz="2200" dirty="0"/>
              <a:t> L}</a:t>
            </a:r>
          </a:p>
          <a:p>
            <a:pPr lvl="1">
              <a:lnSpc>
                <a:spcPct val="150000"/>
              </a:lnSpc>
            </a:pPr>
            <a:r>
              <a:rPr lang="en-US" altLang="x-none" sz="2200" dirty="0"/>
              <a:t>L</a:t>
            </a:r>
            <a:r>
              <a:rPr lang="en-US" altLang="x-none" sz="2200" baseline="30000" dirty="0"/>
              <a:t>2</a:t>
            </a:r>
            <a:r>
              <a:rPr lang="en-US" altLang="x-none" sz="2200" dirty="0"/>
              <a:t>= { w</a:t>
            </a:r>
            <a:r>
              <a:rPr lang="en-US" altLang="x-none" sz="2200" baseline="-25000" dirty="0"/>
              <a:t>1</a:t>
            </a:r>
            <a:r>
              <a:rPr lang="en-US" altLang="x-none" sz="2200" dirty="0"/>
              <a:t>w</a:t>
            </a:r>
            <a:r>
              <a:rPr lang="en-US" altLang="x-none" sz="2200" baseline="-25000" dirty="0"/>
              <a:t>2 </a:t>
            </a:r>
            <a:r>
              <a:rPr lang="en-US" altLang="x-none" sz="2200" dirty="0"/>
              <a:t>| w</a:t>
            </a:r>
            <a:r>
              <a:rPr lang="en-US" altLang="x-none" sz="2200" baseline="-25000" dirty="0"/>
              <a:t>1</a:t>
            </a:r>
            <a:r>
              <a:rPr lang="en-US" altLang="x-none" sz="2200" dirty="0"/>
              <a:t> </a:t>
            </a:r>
            <a:r>
              <a:rPr lang="en-US" altLang="x-none" sz="2200" dirty="0">
                <a:sym typeface="Symbol" charset="2"/>
              </a:rPr>
              <a:t></a:t>
            </a:r>
            <a:r>
              <a:rPr lang="en-US" altLang="x-none" sz="2200" dirty="0"/>
              <a:t> L, w</a:t>
            </a:r>
            <a:r>
              <a:rPr lang="en-US" altLang="x-none" sz="2200" baseline="-25000" dirty="0"/>
              <a:t>2</a:t>
            </a:r>
            <a:r>
              <a:rPr lang="en-US" altLang="x-none" sz="2200" dirty="0"/>
              <a:t> </a:t>
            </a:r>
            <a:r>
              <a:rPr lang="en-US" altLang="x-none" sz="2200" dirty="0">
                <a:sym typeface="Symbol" charset="2"/>
              </a:rPr>
              <a:t></a:t>
            </a:r>
            <a:r>
              <a:rPr lang="en-US" altLang="x-none" sz="2200" dirty="0"/>
              <a:t> L (duplicates allowed)}</a:t>
            </a:r>
          </a:p>
          <a:p>
            <a:pPr lvl="1">
              <a:lnSpc>
                <a:spcPct val="150000"/>
              </a:lnSpc>
            </a:pPr>
            <a:r>
              <a:rPr lang="en-US" altLang="x-none" sz="2200" dirty="0"/>
              <a:t>L</a:t>
            </a:r>
            <a:r>
              <a:rPr lang="en-US" altLang="x-none" sz="2200" baseline="30000" dirty="0"/>
              <a:t>i</a:t>
            </a:r>
            <a:r>
              <a:rPr lang="en-US" altLang="x-none" sz="2200" dirty="0"/>
              <a:t>= { w</a:t>
            </a:r>
            <a:r>
              <a:rPr lang="en-US" altLang="x-none" sz="2200" baseline="-25000" dirty="0"/>
              <a:t>1</a:t>
            </a:r>
            <a:r>
              <a:rPr lang="en-US" altLang="x-none" sz="2200" dirty="0"/>
              <a:t>w</a:t>
            </a:r>
            <a:r>
              <a:rPr lang="en-US" altLang="x-none" sz="2200" baseline="-25000" dirty="0"/>
              <a:t>2</a:t>
            </a:r>
            <a:r>
              <a:rPr lang="en-US" altLang="x-none" sz="2200" dirty="0"/>
              <a:t>…</a:t>
            </a:r>
            <a:r>
              <a:rPr lang="en-US" altLang="x-none" sz="2200" dirty="0" err="1"/>
              <a:t>w</a:t>
            </a:r>
            <a:r>
              <a:rPr lang="en-US" altLang="x-none" sz="2200" baseline="-25000" dirty="0" err="1"/>
              <a:t>i</a:t>
            </a:r>
            <a:r>
              <a:rPr lang="en-US" altLang="x-none" sz="2200" baseline="-25000" dirty="0"/>
              <a:t> </a:t>
            </a:r>
            <a:r>
              <a:rPr lang="en-US" altLang="x-none" sz="2200" dirty="0"/>
              <a:t>| all w’s chosen are </a:t>
            </a:r>
            <a:r>
              <a:rPr lang="en-US" altLang="x-none" sz="2200" dirty="0">
                <a:sym typeface="Symbol" charset="2"/>
              </a:rPr>
              <a:t></a:t>
            </a:r>
            <a:r>
              <a:rPr lang="en-US" altLang="x-none" sz="2200" dirty="0"/>
              <a:t> L (duplicates allowed)}</a:t>
            </a:r>
          </a:p>
          <a:p>
            <a:pPr marL="393192" lvl="1" indent="0" algn="ctr">
              <a:lnSpc>
                <a:spcPct val="150000"/>
              </a:lnSpc>
              <a:buNone/>
            </a:pPr>
            <a:r>
              <a:rPr lang="en-US" altLang="x-none" sz="2200" dirty="0"/>
              <a:t>Note: the choice of each </a:t>
            </a:r>
            <a:r>
              <a:rPr lang="en-US" altLang="x-none" sz="2200" dirty="0" err="1"/>
              <a:t>w</a:t>
            </a:r>
            <a:r>
              <a:rPr lang="en-US" altLang="x-none" sz="2200" baseline="-25000" dirty="0" err="1"/>
              <a:t>i</a:t>
            </a:r>
            <a:r>
              <a:rPr lang="en-US" altLang="x-none" sz="2200" dirty="0"/>
              <a:t> is independent)</a:t>
            </a:r>
          </a:p>
          <a:p>
            <a:pPr lvl="1">
              <a:lnSpc>
                <a:spcPct val="150000"/>
              </a:lnSpc>
            </a:pPr>
            <a:endParaRPr lang="en-US" altLang="x-none" sz="1800" dirty="0">
              <a:ea typeface="Arial" charset="0"/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Operator of </a:t>
            </a:r>
            <a:r>
              <a:rPr lang="en-US" altLang="x-none" sz="4000" dirty="0" err="1"/>
              <a:t>Reg</a:t>
            </a:r>
            <a:r>
              <a:rPr lang="en-US" altLang="x-none" sz="4000" dirty="0"/>
              <a:t> Ex</a:t>
            </a:r>
            <a:endParaRPr lang="ar-EG" sz="4000" dirty="0"/>
          </a:p>
        </p:txBody>
      </p:sp>
      <p:sp>
        <p:nvSpPr>
          <p:cNvPr id="5" name="Line Callout 3 4"/>
          <p:cNvSpPr>
            <a:spLocks/>
          </p:cNvSpPr>
          <p:nvPr/>
        </p:nvSpPr>
        <p:spPr bwMode="auto">
          <a:xfrm>
            <a:off x="1981200" y="1112838"/>
            <a:ext cx="6553200" cy="6096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473355"/>
              <a:gd name="adj8" fmla="val -10278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rtl="0"/>
            <a:r>
              <a:rPr lang="en-US" altLang="x-none" sz="1600" dirty="0"/>
              <a:t>“i” here refers to how many strings to concatenate from the parent language L to produce strings in the language L</a:t>
            </a:r>
            <a:r>
              <a:rPr lang="en-US" altLang="x-none" sz="1600" baseline="30000" dirty="0"/>
              <a:t>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5056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55832" cy="493354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x-none" sz="2000" u="sng" dirty="0"/>
              <a:t>Example:</a:t>
            </a:r>
            <a:r>
              <a:rPr lang="en-US" altLang="x-none" sz="2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x-none" sz="2200" dirty="0"/>
              <a:t>Let L = { </a:t>
            </a:r>
            <a:r>
              <a:rPr lang="en-US" altLang="x-none" sz="2200" dirty="0">
                <a:solidFill>
                  <a:schemeClr val="hlink"/>
                </a:solidFill>
              </a:rPr>
              <a:t>1</a:t>
            </a:r>
            <a:r>
              <a:rPr lang="en-US" altLang="x-none" sz="2200" dirty="0"/>
              <a:t>, </a:t>
            </a:r>
            <a:r>
              <a:rPr lang="en-US" altLang="x-none" sz="2200" dirty="0">
                <a:solidFill>
                  <a:schemeClr val="folHlink"/>
                </a:solidFill>
              </a:rPr>
              <a:t>00</a:t>
            </a:r>
            <a:r>
              <a:rPr lang="en-US" altLang="x-none" sz="2200" dirty="0"/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x-none" sz="2200" dirty="0"/>
              <a:t>L</a:t>
            </a:r>
            <a:r>
              <a:rPr lang="en-US" altLang="x-none" sz="2200" baseline="30000" dirty="0"/>
              <a:t>0</a:t>
            </a:r>
            <a:r>
              <a:rPr lang="en-US" altLang="x-none" sz="2200" dirty="0"/>
              <a:t>= {</a:t>
            </a:r>
            <a:r>
              <a:rPr lang="en-US" altLang="x-none" sz="2200" dirty="0">
                <a:ea typeface="ＭＳ Ｐゴシック" charset="-128"/>
                <a:sym typeface="Symbol" charset="2"/>
              </a:rPr>
              <a:t></a:t>
            </a:r>
            <a:r>
              <a:rPr lang="en-US" altLang="x-none" sz="2200" dirty="0">
                <a:ea typeface="ＭＳ Ｐゴシック" charset="-128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x-none" sz="2200" dirty="0"/>
              <a:t>L</a:t>
            </a:r>
            <a:r>
              <a:rPr lang="en-US" altLang="x-none" sz="2200" baseline="30000" dirty="0"/>
              <a:t>1</a:t>
            </a:r>
            <a:r>
              <a:rPr lang="en-US" altLang="x-none" sz="2200" dirty="0"/>
              <a:t>= {</a:t>
            </a:r>
            <a:r>
              <a:rPr lang="en-US" altLang="x-none" sz="2200" dirty="0">
                <a:solidFill>
                  <a:schemeClr val="hlink"/>
                </a:solidFill>
              </a:rPr>
              <a:t>1</a:t>
            </a:r>
            <a:r>
              <a:rPr lang="en-US" altLang="x-none" sz="2200" dirty="0"/>
              <a:t>,</a:t>
            </a:r>
            <a:r>
              <a:rPr lang="en-US" altLang="x-none" sz="2200" dirty="0">
                <a:solidFill>
                  <a:schemeClr val="folHlink"/>
                </a:solidFill>
              </a:rPr>
              <a:t>00</a:t>
            </a:r>
            <a:r>
              <a:rPr lang="en-US" altLang="x-none" sz="2200" dirty="0"/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x-none" sz="2200" dirty="0"/>
              <a:t>L</a:t>
            </a:r>
            <a:r>
              <a:rPr lang="en-US" altLang="x-none" sz="2200" baseline="30000" dirty="0"/>
              <a:t>2</a:t>
            </a:r>
            <a:r>
              <a:rPr lang="en-US" altLang="x-none" sz="2200" dirty="0"/>
              <a:t>= {</a:t>
            </a:r>
            <a:r>
              <a:rPr lang="en-US" altLang="x-none" sz="2200" dirty="0">
                <a:solidFill>
                  <a:schemeClr val="hlink"/>
                </a:solidFill>
              </a:rPr>
              <a:t>11</a:t>
            </a:r>
            <a:r>
              <a:rPr lang="en-US" altLang="x-none" sz="2200" dirty="0"/>
              <a:t>,</a:t>
            </a:r>
            <a:r>
              <a:rPr lang="en-US" altLang="x-none" sz="2200" dirty="0">
                <a:solidFill>
                  <a:schemeClr val="hlink"/>
                </a:solidFill>
              </a:rPr>
              <a:t>1</a:t>
            </a:r>
            <a:r>
              <a:rPr lang="en-US" altLang="x-none" sz="2200" dirty="0">
                <a:solidFill>
                  <a:schemeClr val="folHlink"/>
                </a:solidFill>
              </a:rPr>
              <a:t>00</a:t>
            </a:r>
            <a:r>
              <a:rPr lang="en-US" altLang="x-none" sz="2200" dirty="0"/>
              <a:t>,</a:t>
            </a:r>
            <a:r>
              <a:rPr lang="en-US" altLang="x-none" sz="2200" dirty="0">
                <a:solidFill>
                  <a:schemeClr val="folHlink"/>
                </a:solidFill>
              </a:rPr>
              <a:t>00</a:t>
            </a:r>
            <a:r>
              <a:rPr lang="en-US" altLang="x-none" sz="2200" dirty="0">
                <a:solidFill>
                  <a:schemeClr val="hlink"/>
                </a:solidFill>
              </a:rPr>
              <a:t>1</a:t>
            </a:r>
            <a:r>
              <a:rPr lang="en-US" altLang="x-none" sz="2200" dirty="0"/>
              <a:t>,</a:t>
            </a:r>
            <a:r>
              <a:rPr lang="en-US" altLang="x-none" sz="2200" dirty="0">
                <a:solidFill>
                  <a:schemeClr val="folHlink"/>
                </a:solidFill>
              </a:rPr>
              <a:t>0000</a:t>
            </a:r>
            <a:r>
              <a:rPr lang="en-US" altLang="x-none" sz="2200" dirty="0"/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x-none" sz="2200" dirty="0"/>
              <a:t>L</a:t>
            </a:r>
            <a:r>
              <a:rPr lang="en-US" altLang="x-none" sz="2200" baseline="30000" dirty="0"/>
              <a:t>3</a:t>
            </a:r>
            <a:r>
              <a:rPr lang="en-US" altLang="x-none" sz="2200" dirty="0"/>
              <a:t>={</a:t>
            </a:r>
            <a:r>
              <a:rPr lang="en-US" altLang="x-none" sz="2200" dirty="0">
                <a:solidFill>
                  <a:schemeClr val="hlink"/>
                </a:solidFill>
              </a:rPr>
              <a:t>111</a:t>
            </a:r>
            <a:r>
              <a:rPr lang="en-US" altLang="x-none" sz="2200" dirty="0"/>
              <a:t>,</a:t>
            </a:r>
            <a:r>
              <a:rPr lang="en-US" altLang="x-none" sz="2200" dirty="0">
                <a:solidFill>
                  <a:schemeClr val="hlink"/>
                </a:solidFill>
              </a:rPr>
              <a:t>11</a:t>
            </a:r>
            <a:r>
              <a:rPr lang="en-US" altLang="x-none" sz="2200" dirty="0">
                <a:solidFill>
                  <a:schemeClr val="folHlink"/>
                </a:solidFill>
              </a:rPr>
              <a:t>00</a:t>
            </a:r>
            <a:r>
              <a:rPr lang="en-US" altLang="x-none" sz="2200" dirty="0"/>
              <a:t>,</a:t>
            </a:r>
            <a:r>
              <a:rPr lang="en-US" altLang="x-none" sz="2200" dirty="0">
                <a:solidFill>
                  <a:schemeClr val="hlink"/>
                </a:solidFill>
              </a:rPr>
              <a:t>1</a:t>
            </a:r>
            <a:r>
              <a:rPr lang="en-US" altLang="x-none" sz="2200" dirty="0">
                <a:solidFill>
                  <a:schemeClr val="folHlink"/>
                </a:solidFill>
              </a:rPr>
              <a:t>00</a:t>
            </a:r>
            <a:r>
              <a:rPr lang="en-US" altLang="x-none" sz="2200" dirty="0">
                <a:solidFill>
                  <a:schemeClr val="hlink"/>
                </a:solidFill>
              </a:rPr>
              <a:t>1</a:t>
            </a:r>
            <a:r>
              <a:rPr lang="en-US" altLang="x-none" sz="2200" dirty="0"/>
              <a:t>,</a:t>
            </a:r>
            <a:r>
              <a:rPr lang="en-US" altLang="x-none" sz="2200" dirty="0">
                <a:solidFill>
                  <a:schemeClr val="hlink"/>
                </a:solidFill>
              </a:rPr>
              <a:t>1</a:t>
            </a:r>
            <a:r>
              <a:rPr lang="en-US" altLang="x-none" sz="2200" dirty="0">
                <a:solidFill>
                  <a:schemeClr val="folHlink"/>
                </a:solidFill>
              </a:rPr>
              <a:t>0000</a:t>
            </a:r>
            <a:r>
              <a:rPr lang="en-US" altLang="x-none" sz="2200" dirty="0"/>
              <a:t>,</a:t>
            </a:r>
            <a:r>
              <a:rPr lang="en-US" altLang="x-none" sz="2200" dirty="0">
                <a:solidFill>
                  <a:schemeClr val="folHlink"/>
                </a:solidFill>
              </a:rPr>
              <a:t>000000</a:t>
            </a:r>
            <a:r>
              <a:rPr lang="en-US" altLang="x-none" sz="2200" dirty="0"/>
              <a:t>,</a:t>
            </a:r>
            <a:r>
              <a:rPr lang="en-US" altLang="x-none" sz="2200" dirty="0">
                <a:solidFill>
                  <a:schemeClr val="folHlink"/>
                </a:solidFill>
              </a:rPr>
              <a:t>0000</a:t>
            </a:r>
            <a:r>
              <a:rPr lang="en-US" altLang="x-none" sz="2200" dirty="0">
                <a:solidFill>
                  <a:schemeClr val="hlink"/>
                </a:solidFill>
              </a:rPr>
              <a:t>1</a:t>
            </a:r>
            <a:r>
              <a:rPr lang="en-US" altLang="x-none" sz="2200" dirty="0"/>
              <a:t>,</a:t>
            </a:r>
            <a:r>
              <a:rPr lang="en-US" altLang="x-none" sz="2200" dirty="0">
                <a:solidFill>
                  <a:schemeClr val="folHlink"/>
                </a:solidFill>
              </a:rPr>
              <a:t>00</a:t>
            </a:r>
            <a:r>
              <a:rPr lang="en-US" altLang="x-none" sz="2200" dirty="0">
                <a:solidFill>
                  <a:schemeClr val="hlink"/>
                </a:solidFill>
              </a:rPr>
              <a:t>1</a:t>
            </a:r>
            <a:r>
              <a:rPr lang="en-US" altLang="x-none" sz="2200" dirty="0">
                <a:solidFill>
                  <a:schemeClr val="folHlink"/>
                </a:solidFill>
              </a:rPr>
              <a:t>00</a:t>
            </a:r>
            <a:r>
              <a:rPr lang="en-US" altLang="x-none" sz="2200" dirty="0"/>
              <a:t>,</a:t>
            </a:r>
            <a:r>
              <a:rPr lang="en-US" altLang="x-none" sz="2200" dirty="0">
                <a:solidFill>
                  <a:schemeClr val="folHlink"/>
                </a:solidFill>
              </a:rPr>
              <a:t>00</a:t>
            </a:r>
            <a:r>
              <a:rPr lang="en-US" altLang="x-none" sz="2200" dirty="0">
                <a:solidFill>
                  <a:schemeClr val="hlink"/>
                </a:solidFill>
              </a:rPr>
              <a:t>11</a:t>
            </a:r>
            <a:r>
              <a:rPr lang="en-US" altLang="x-none" sz="22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Operator of </a:t>
            </a:r>
            <a:r>
              <a:rPr lang="en-US" altLang="x-none" sz="4000" dirty="0"/>
              <a:t>R. E.</a:t>
            </a:r>
            <a:endParaRPr lang="ar-E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7441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933540"/>
              </a:xfrm>
            </p:spPr>
            <p:txBody>
              <a:bodyPr>
                <a:normAutofit fontScale="92500"/>
              </a:bodyPr>
              <a:lstStyle/>
              <a:p>
                <a:pPr marL="624078" indent="-514350">
                  <a:lnSpc>
                    <a:spcPct val="170000"/>
                  </a:lnSpc>
                  <a:buFont typeface="+mj-lt"/>
                  <a:buAutoNum type="arabicPeriod" startAt="3"/>
                </a:pPr>
                <a:r>
                  <a:rPr lang="en-US" altLang="x-none" sz="2400" u="sng" dirty="0">
                    <a:solidFill>
                      <a:srgbClr val="0070C0"/>
                    </a:solidFill>
                  </a:rPr>
                  <a:t>Kleene Closure </a:t>
                </a:r>
                <a:r>
                  <a:rPr lang="en-US" altLang="x-none" sz="2400" dirty="0">
                    <a:solidFill>
                      <a:srgbClr val="0070C0"/>
                    </a:solidFill>
                  </a:rPr>
                  <a:t>(the star * operator)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x-none" sz="2200" b="1" dirty="0"/>
                  <a:t>L* </a:t>
                </a:r>
                <a:r>
                  <a:rPr lang="en-US" altLang="x-none" sz="2200" dirty="0"/>
                  <a:t> represent an unknown power or an </a:t>
                </a:r>
                <a:r>
                  <a:rPr lang="en-US" altLang="x-none" sz="2200" dirty="0">
                    <a:ea typeface="Arial" charset="0"/>
                    <a:cs typeface="Arial" charset="0"/>
                  </a:rPr>
                  <a:t>arbitrary number of concatenations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L* = set of string that can be formed by taking any number of string from L and </a:t>
                </a:r>
                <a:r>
                  <a:rPr lang="en-US" altLang="x-none" sz="2200" dirty="0">
                    <a:solidFill>
                      <a:srgbClr val="FF0000"/>
                    </a:solidFill>
                    <a:ea typeface="Arial" charset="0"/>
                    <a:cs typeface="Arial" charset="0"/>
                  </a:rPr>
                  <a:t>maybe none at all</a:t>
                </a:r>
                <a:r>
                  <a:rPr lang="en-US" altLang="x-none" sz="2200" dirty="0">
                    <a:ea typeface="Arial" charset="0"/>
                    <a:cs typeface="Arial" charset="0"/>
                  </a:rPr>
                  <a:t> </a:t>
                </a:r>
              </a:p>
              <a:p>
                <a:pPr marL="630936" lvl="2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⋃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630936" lvl="2" indent="0" algn="ctr">
                  <a:lnSpc>
                    <a:spcPct val="170000"/>
                  </a:lnSpc>
                  <a:buNone/>
                </a:pPr>
                <a:r>
                  <a:rPr lang="en-US" altLang="x-none" sz="2000" b="1" dirty="0">
                    <a:solidFill>
                      <a:schemeClr val="hlink"/>
                    </a:solidFill>
                  </a:rPr>
                  <a:t>L* </a:t>
                </a:r>
                <a:r>
                  <a:rPr lang="en-US" altLang="x-none" sz="2000" dirty="0">
                    <a:solidFill>
                      <a:schemeClr val="hlink"/>
                    </a:solidFill>
                  </a:rPr>
                  <a:t>= </a:t>
                </a:r>
                <a:r>
                  <a:rPr lang="en-US" altLang="x-none" sz="2000" dirty="0">
                    <a:solidFill>
                      <a:schemeClr val="hlink"/>
                    </a:solidFill>
                    <a:ea typeface="Arial" charset="0"/>
                    <a:cs typeface="Arial" charset="0"/>
                  </a:rPr>
                  <a:t>L</a:t>
                </a:r>
                <a:r>
                  <a:rPr lang="en-US" altLang="x-none" sz="2000" baseline="30000" dirty="0">
                    <a:solidFill>
                      <a:schemeClr val="hlink"/>
                    </a:solidFill>
                    <a:ea typeface="Arial" charset="0"/>
                    <a:cs typeface="Arial" charset="0"/>
                  </a:rPr>
                  <a:t>0</a:t>
                </a:r>
                <a:r>
                  <a:rPr lang="en-US" altLang="x-none" sz="2000" dirty="0">
                    <a:solidFill>
                      <a:schemeClr val="hlink"/>
                    </a:solidFill>
                    <a:ea typeface="Arial" charset="0"/>
                    <a:cs typeface="Arial" charset="0"/>
                  </a:rPr>
                  <a:t> </a:t>
                </a:r>
                <a:r>
                  <a:rPr lang="en-US" altLang="x-none" sz="2800" dirty="0">
                    <a:solidFill>
                      <a:schemeClr val="hlink"/>
                    </a:solidFill>
                  </a:rPr>
                  <a:t>U</a:t>
                </a:r>
                <a:r>
                  <a:rPr lang="en-US" altLang="x-none" sz="2000" dirty="0">
                    <a:solidFill>
                      <a:schemeClr val="hlink"/>
                    </a:solidFill>
                    <a:ea typeface="Arial" charset="0"/>
                    <a:cs typeface="Arial" charset="0"/>
                  </a:rPr>
                  <a:t> L</a:t>
                </a:r>
                <a:r>
                  <a:rPr lang="en-US" altLang="x-none" sz="2000" baseline="30000" dirty="0">
                    <a:solidFill>
                      <a:schemeClr val="hlink"/>
                    </a:solidFill>
                    <a:ea typeface="Arial" charset="0"/>
                    <a:cs typeface="Arial" charset="0"/>
                  </a:rPr>
                  <a:t>1</a:t>
                </a:r>
                <a:r>
                  <a:rPr lang="en-US" altLang="x-none" sz="2000" dirty="0">
                    <a:solidFill>
                      <a:schemeClr val="hlink"/>
                    </a:solidFill>
                    <a:ea typeface="Arial" charset="0"/>
                    <a:cs typeface="Arial" charset="0"/>
                  </a:rPr>
                  <a:t> </a:t>
                </a:r>
                <a:r>
                  <a:rPr lang="en-US" altLang="x-none" sz="2800" dirty="0">
                    <a:solidFill>
                      <a:schemeClr val="hlink"/>
                    </a:solidFill>
                  </a:rPr>
                  <a:t>U </a:t>
                </a:r>
                <a:r>
                  <a:rPr lang="en-US" altLang="x-none" sz="2000" dirty="0">
                    <a:solidFill>
                      <a:schemeClr val="hlink"/>
                    </a:solidFill>
                    <a:ea typeface="Arial" charset="0"/>
                    <a:cs typeface="Arial" charset="0"/>
                  </a:rPr>
                  <a:t>L</a:t>
                </a:r>
                <a:r>
                  <a:rPr lang="en-US" altLang="x-none" sz="2000" baseline="30000" dirty="0">
                    <a:solidFill>
                      <a:schemeClr val="hlink"/>
                    </a:solidFill>
                    <a:ea typeface="Arial" charset="0"/>
                    <a:cs typeface="Arial" charset="0"/>
                  </a:rPr>
                  <a:t>2</a:t>
                </a:r>
                <a:r>
                  <a:rPr lang="en-US" altLang="x-none" sz="2000" dirty="0">
                    <a:solidFill>
                      <a:schemeClr val="hlink"/>
                    </a:solidFill>
                    <a:ea typeface="Arial" charset="0"/>
                    <a:cs typeface="Arial" charset="0"/>
                  </a:rPr>
                  <a:t> </a:t>
                </a:r>
                <a:r>
                  <a:rPr lang="en-US" altLang="x-none" sz="2800" dirty="0">
                    <a:solidFill>
                      <a:schemeClr val="hlink"/>
                    </a:solidFill>
                  </a:rPr>
                  <a:t>U</a:t>
                </a:r>
                <a:r>
                  <a:rPr lang="en-US" altLang="x-none" sz="2000" dirty="0">
                    <a:ea typeface="Arial" charset="0"/>
                    <a:cs typeface="Arial" charset="0"/>
                  </a:rPr>
                  <a:t> …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x-none" sz="1800" dirty="0"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933540"/>
              </a:xfrm>
              <a:blipFill>
                <a:blip r:embed="rId2"/>
                <a:stretch>
                  <a:fillRect r="-519"/>
                </a:stretch>
              </a:blipFill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Operator of </a:t>
            </a:r>
            <a:r>
              <a:rPr lang="en-US" altLang="x-none" sz="4000" dirty="0"/>
              <a:t>R.E.</a:t>
            </a:r>
            <a:endParaRPr lang="ar-EG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7670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020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x-none" sz="2200" dirty="0"/>
              <a:t>L* is an infinite set </a:t>
            </a:r>
            <a:r>
              <a:rPr lang="en-US" altLang="x-none" sz="2200" dirty="0" err="1"/>
              <a:t>iff</a:t>
            </a:r>
            <a:r>
              <a:rPr lang="en-US" altLang="x-none" sz="2200" dirty="0"/>
              <a:t> |L|≥1 and  L≠{</a:t>
            </a:r>
            <a:r>
              <a:rPr lang="en-US" altLang="x-none" sz="2200" dirty="0">
                <a:sym typeface="Symbol" charset="2"/>
              </a:rPr>
              <a:t></a:t>
            </a:r>
            <a:r>
              <a:rPr lang="en-US" altLang="x-none" sz="22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x-none" sz="2200" dirty="0"/>
              <a:t>Closure is finite set for two cases : </a:t>
            </a:r>
          </a:p>
          <a:p>
            <a:pPr marL="566928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en-US" altLang="x-none" sz="2200" dirty="0"/>
              <a:t>If L={</a:t>
            </a:r>
            <a:r>
              <a:rPr lang="en-US" altLang="x-none" sz="2200" dirty="0">
                <a:sym typeface="Symbol" charset="2"/>
              </a:rPr>
              <a:t></a:t>
            </a:r>
            <a:r>
              <a:rPr lang="en-US" altLang="x-none" sz="2200" dirty="0"/>
              <a:t>}, then L* = {</a:t>
            </a:r>
            <a:r>
              <a:rPr lang="en-US" altLang="x-none" sz="2200" dirty="0">
                <a:sym typeface="Symbol" charset="2"/>
              </a:rPr>
              <a:t></a:t>
            </a:r>
            <a:r>
              <a:rPr lang="en-US" altLang="x-none" sz="2200" dirty="0"/>
              <a:t>}</a:t>
            </a:r>
          </a:p>
          <a:p>
            <a:pPr marL="566928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en-US" altLang="x-none" sz="2200" dirty="0"/>
              <a:t>If L = </a:t>
            </a:r>
            <a:r>
              <a:rPr lang="el-GR" altLang="x-none" sz="2200" dirty="0"/>
              <a:t>Φ</a:t>
            </a:r>
            <a:r>
              <a:rPr lang="en-US" altLang="x-none" sz="2200" dirty="0"/>
              <a:t>, then L* = {</a:t>
            </a:r>
            <a:r>
              <a:rPr lang="en-US" altLang="x-none" sz="2200" dirty="0">
                <a:sym typeface="Symbol" charset="2"/>
              </a:rPr>
              <a:t></a:t>
            </a:r>
            <a:r>
              <a:rPr lang="en-US" altLang="x-none" sz="2200" dirty="0"/>
              <a:t>}</a:t>
            </a:r>
          </a:p>
          <a:p>
            <a:pPr>
              <a:lnSpc>
                <a:spcPct val="90000"/>
              </a:lnSpc>
            </a:pPr>
            <a:endParaRPr lang="en-US" altLang="x-none" sz="2600" dirty="0"/>
          </a:p>
          <a:p>
            <a:pPr marL="365760" lvl="2" indent="-256032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x-none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 sz="4400" dirty="0"/>
              <a:t>Kleene Closure (special notes)</a:t>
            </a:r>
            <a:endParaRPr lang="ar-EG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838200" y="3810000"/>
            <a:ext cx="7848600" cy="2286000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 rtl="0">
              <a:lnSpc>
                <a:spcPct val="150000"/>
              </a:lnSpc>
              <a:buNone/>
            </a:pPr>
            <a:r>
              <a:rPr lang="el-GR" altLang="x-none" sz="2200" dirty="0">
                <a:ea typeface="Arial" charset="0"/>
                <a:cs typeface="Arial" charset="0"/>
              </a:rPr>
              <a:t>Σ</a:t>
            </a:r>
            <a:r>
              <a:rPr lang="en-US" altLang="x-none" sz="2200" dirty="0">
                <a:ea typeface="Arial" charset="0"/>
                <a:cs typeface="Arial" charset="0"/>
              </a:rPr>
              <a:t>* denotes the set of all words over an alphabet </a:t>
            </a:r>
            <a:r>
              <a:rPr lang="el-GR" altLang="x-none" sz="2200" dirty="0">
                <a:ea typeface="Arial" charset="0"/>
                <a:cs typeface="Arial" charset="0"/>
              </a:rPr>
              <a:t>Σ</a:t>
            </a:r>
            <a:endParaRPr lang="en-US" altLang="x-none" sz="2200" dirty="0">
              <a:ea typeface="Arial" charset="0"/>
              <a:cs typeface="Arial" charset="0"/>
            </a:endParaRPr>
          </a:p>
          <a:p>
            <a:pPr algn="just" rtl="0">
              <a:lnSpc>
                <a:spcPct val="150000"/>
              </a:lnSpc>
              <a:buNone/>
            </a:pPr>
            <a:r>
              <a:rPr lang="en-US" altLang="x-none" sz="2200" dirty="0">
                <a:ea typeface="Arial" charset="0"/>
                <a:cs typeface="Arial" charset="0"/>
              </a:rPr>
              <a:t>Therefore, an abbreviated way of saying there is an arbitrary language L over an alphabet </a:t>
            </a:r>
            <a:r>
              <a:rPr lang="el-GR" altLang="x-none" sz="2200" dirty="0">
                <a:ea typeface="Arial" charset="0"/>
                <a:cs typeface="Arial" charset="0"/>
              </a:rPr>
              <a:t>Σ </a:t>
            </a:r>
            <a:r>
              <a:rPr lang="en-US" altLang="x-none" sz="2200" dirty="0">
                <a:ea typeface="Arial" charset="0"/>
                <a:cs typeface="Arial" charset="0"/>
              </a:rPr>
              <a:t>is: </a:t>
            </a:r>
          </a:p>
          <a:p>
            <a:pPr lvl="2" algn="ctr" rtl="0">
              <a:lnSpc>
                <a:spcPct val="150000"/>
              </a:lnSpc>
            </a:pPr>
            <a:r>
              <a:rPr lang="en-US" altLang="x-none" sz="2200" b="1" dirty="0">
                <a:ea typeface="Arial" charset="0"/>
                <a:cs typeface="Arial" charset="0"/>
              </a:rPr>
              <a:t>L </a:t>
            </a:r>
            <a:r>
              <a:rPr lang="en-US" altLang="x-none" sz="2200" b="1" dirty="0">
                <a:ea typeface="Arial" charset="0"/>
                <a:cs typeface="Arial" charset="0"/>
                <a:sym typeface="Symbol" charset="2"/>
              </a:rPr>
              <a:t></a:t>
            </a:r>
            <a:r>
              <a:rPr lang="en-US" altLang="x-none" sz="2200" b="1" dirty="0">
                <a:ea typeface="Arial" charset="0"/>
                <a:cs typeface="Arial" charset="0"/>
              </a:rPr>
              <a:t> </a:t>
            </a:r>
            <a:r>
              <a:rPr lang="el-GR" altLang="x-none" sz="2200" b="1" dirty="0">
                <a:ea typeface="Arial" charset="0"/>
                <a:cs typeface="Arial" charset="0"/>
              </a:rPr>
              <a:t>Σ</a:t>
            </a:r>
            <a:r>
              <a:rPr lang="en-US" altLang="x-none" sz="2200" b="1" dirty="0">
                <a:ea typeface="Arial" charset="0"/>
                <a:cs typeface="Arial" charset="0"/>
              </a:rPr>
              <a:t>*</a:t>
            </a:r>
            <a:endParaRPr lang="el-GR" altLang="x-none" sz="2200" b="1" dirty="0"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x-none" sz="2200" dirty="0"/>
          </a:p>
          <a:p>
            <a:pPr>
              <a:defRPr/>
            </a:pPr>
            <a:endParaRPr lang="en-US" dirty="0">
              <a:solidFill>
                <a:schemeClr val="tx1"/>
              </a:solidFill>
              <a:ea typeface="ＭＳ Ｐゴシック" pitchFamily="28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49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12330</TotalTime>
  <Words>1685</Words>
  <Application>Microsoft Office PowerPoint</Application>
  <PresentationFormat>On-screen Show (4:3)</PresentationFormat>
  <Paragraphs>231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(Headings)</vt:lpstr>
      <vt:lpstr>Calibri</vt:lpstr>
      <vt:lpstr>Cambria Math</vt:lpstr>
      <vt:lpstr>Courier New</vt:lpstr>
      <vt:lpstr>Lucida Sans Unicode</vt:lpstr>
      <vt:lpstr>Verdana</vt:lpstr>
      <vt:lpstr>Wingdings</vt:lpstr>
      <vt:lpstr>Wingdings 2</vt:lpstr>
      <vt:lpstr>Wingdings 3</vt:lpstr>
      <vt:lpstr>Concourse</vt:lpstr>
      <vt:lpstr>Chapter 3</vt:lpstr>
      <vt:lpstr>Outline</vt:lpstr>
      <vt:lpstr>What is Regular Expression (R.E.)</vt:lpstr>
      <vt:lpstr>Regular Expressions vs. Finite Automata</vt:lpstr>
      <vt:lpstr>Operator of R. E.</vt:lpstr>
      <vt:lpstr>Operator of Reg Ex</vt:lpstr>
      <vt:lpstr>Operator of R. E.</vt:lpstr>
      <vt:lpstr>Operator of R.E.</vt:lpstr>
      <vt:lpstr>Kleene Closure (special notes)</vt:lpstr>
      <vt:lpstr>Building Regular Expressions </vt:lpstr>
      <vt:lpstr>Building Regular Expressions </vt:lpstr>
      <vt:lpstr>Building Regular Expressions </vt:lpstr>
      <vt:lpstr>Building Regular Expressions </vt:lpstr>
      <vt:lpstr>Example: </vt:lpstr>
      <vt:lpstr>Example: </vt:lpstr>
      <vt:lpstr>Example: cont. </vt:lpstr>
      <vt:lpstr>Example: cont. </vt:lpstr>
      <vt:lpstr>Precedence of Operators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Theory course</dc:title>
  <dc:creator>mohd</dc:creator>
  <cp:lastModifiedBy>HP</cp:lastModifiedBy>
  <cp:revision>457</cp:revision>
  <dcterms:created xsi:type="dcterms:W3CDTF">2015-02-28T08:06:15Z</dcterms:created>
  <dcterms:modified xsi:type="dcterms:W3CDTF">2020-03-29T20:57:18Z</dcterms:modified>
</cp:coreProperties>
</file>