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4" r:id="rId1"/>
  </p:sldMasterIdLst>
  <p:notesMasterIdLst>
    <p:notesMasterId r:id="rId49"/>
  </p:notesMasterIdLst>
  <p:handoutMasterIdLst>
    <p:handoutMasterId r:id="rId50"/>
  </p:handoutMasterIdLst>
  <p:sldIdLst>
    <p:sldId id="259" r:id="rId2"/>
    <p:sldId id="260" r:id="rId3"/>
    <p:sldId id="355" r:id="rId4"/>
    <p:sldId id="356" r:id="rId5"/>
    <p:sldId id="357" r:id="rId6"/>
    <p:sldId id="358" r:id="rId7"/>
    <p:sldId id="359" r:id="rId8"/>
    <p:sldId id="272" r:id="rId9"/>
    <p:sldId id="273" r:id="rId10"/>
    <p:sldId id="350" r:id="rId11"/>
    <p:sldId id="274" r:id="rId12"/>
    <p:sldId id="293" r:id="rId13"/>
    <p:sldId id="352" r:id="rId14"/>
    <p:sldId id="351" r:id="rId15"/>
    <p:sldId id="353" r:id="rId16"/>
    <p:sldId id="298" r:id="rId17"/>
    <p:sldId id="295" r:id="rId18"/>
    <p:sldId id="299" r:id="rId19"/>
    <p:sldId id="354" r:id="rId20"/>
    <p:sldId id="360" r:id="rId21"/>
    <p:sldId id="362" r:id="rId22"/>
    <p:sldId id="296" r:id="rId23"/>
    <p:sldId id="300" r:id="rId24"/>
    <p:sldId id="279" r:id="rId25"/>
    <p:sldId id="280" r:id="rId26"/>
    <p:sldId id="363" r:id="rId27"/>
    <p:sldId id="310" r:id="rId28"/>
    <p:sldId id="364" r:id="rId29"/>
    <p:sldId id="365" r:id="rId30"/>
    <p:sldId id="366" r:id="rId31"/>
    <p:sldId id="367" r:id="rId32"/>
    <p:sldId id="312" r:id="rId33"/>
    <p:sldId id="341" r:id="rId34"/>
    <p:sldId id="342" r:id="rId35"/>
    <p:sldId id="368" r:id="rId36"/>
    <p:sldId id="281" r:id="rId37"/>
    <p:sldId id="282" r:id="rId38"/>
    <p:sldId id="283" r:id="rId39"/>
    <p:sldId id="347" r:id="rId40"/>
    <p:sldId id="323" r:id="rId41"/>
    <p:sldId id="330" r:id="rId42"/>
    <p:sldId id="370" r:id="rId43"/>
    <p:sldId id="371" r:id="rId44"/>
    <p:sldId id="373" r:id="rId45"/>
    <p:sldId id="372" r:id="rId46"/>
    <p:sldId id="374" r:id="rId47"/>
    <p:sldId id="375" r:id="rId48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55" autoAdjust="0"/>
    <p:restoredTop sz="94660"/>
  </p:normalViewPr>
  <p:slideViewPr>
    <p:cSldViewPr>
      <p:cViewPr varScale="1">
        <p:scale>
          <a:sx n="65" d="100"/>
          <a:sy n="65" d="100"/>
        </p:scale>
        <p:origin x="1512" y="60"/>
      </p:cViewPr>
      <p:guideLst>
        <p:guide orient="horz" pos="24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18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33C75-4550-45C3-AA2D-3CABAA65A6A5}" type="datetimeFigureOut">
              <a:rPr lang="ar-SA" smtClean="0"/>
              <a:pPr/>
              <a:t>19/08/1441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04CF84-92C5-47C4-8D78-4F735955AC26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3705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36B2A9-A204-4CD3-BE49-F3E75BDEA974}" type="datetimeFigureOut">
              <a:rPr lang="ar-SA" smtClean="0"/>
              <a:pPr/>
              <a:t>19/08/1441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72DE61-2235-4DA5-8023-D02B7396EDAC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DE61-2235-4DA5-8023-D02B7396EDAC}" type="slidenum">
              <a:rPr lang="ar-SA" smtClean="0"/>
              <a:pPr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162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216" y="3012098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129540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99060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l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l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40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0.png"/><Relationship Id="rId5" Type="http://schemas.openxmlformats.org/officeDocument/2006/relationships/image" Target="../media/image120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0"/>
            <a:r>
              <a:rPr lang="en-US" dirty="0"/>
              <a:t>Chapter 3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 rtl="0"/>
            <a:endParaRPr lang="en-US" b="1" dirty="0"/>
          </a:p>
          <a:p>
            <a:pPr algn="ctr"/>
            <a:r>
              <a:rPr lang="en-US" altLang="x-none" sz="4400" dirty="0">
                <a:latin typeface="Arial (Headings)"/>
              </a:rPr>
              <a:t>Regular Expressions</a:t>
            </a:r>
            <a:endParaRPr lang="ar-SA" sz="4400" b="1" dirty="0">
              <a:latin typeface="Arial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54350"/>
            <a:ext cx="8229600" cy="34164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x-none" sz="2200" dirty="0"/>
              <a:t> Informally, </a:t>
            </a:r>
            <a:r>
              <a:rPr lang="en-US" altLang="x-none" sz="2200" dirty="0">
                <a:solidFill>
                  <a:srgbClr val="FF0000"/>
                </a:solidFill>
              </a:rPr>
              <a:t>trace all distinct paths </a:t>
            </a:r>
            <a:r>
              <a:rPr lang="en-US" altLang="x-none" sz="2200" dirty="0"/>
              <a:t>(traversing cycles only once) from the start state to </a:t>
            </a:r>
            <a:r>
              <a:rPr lang="en-US" altLang="x-none" sz="2200" i="1" dirty="0"/>
              <a:t>each of the </a:t>
            </a:r>
            <a:r>
              <a:rPr lang="en-US" altLang="x-none" sz="2200" dirty="0"/>
              <a:t>final states and enumerate all the expressions along the way.</a:t>
            </a:r>
          </a:p>
          <a:p>
            <a:pPr algn="just">
              <a:lnSpc>
                <a:spcPct val="150000"/>
              </a:lnSpc>
            </a:pPr>
            <a:r>
              <a:rPr lang="en-US" altLang="x-none" sz="2200" dirty="0"/>
              <a:t>However the paths are allowed to pass through only </a:t>
            </a:r>
            <a:r>
              <a:rPr lang="en-US" altLang="x-none" sz="2200" dirty="0">
                <a:solidFill>
                  <a:srgbClr val="FF0000"/>
                </a:solidFill>
              </a:rPr>
              <a:t>limited number of states</a:t>
            </a:r>
            <a:r>
              <a:rPr lang="en-US" altLang="x-none" sz="2200" dirty="0"/>
              <a:t>.</a:t>
            </a:r>
          </a:p>
          <a:p>
            <a:endParaRPr lang="en-US" altLang="x-none" dirty="0"/>
          </a:p>
          <a:p>
            <a:pPr>
              <a:lnSpc>
                <a:spcPct val="150000"/>
              </a:lnSpc>
            </a:pP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10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811EA5-D4FB-4CBB-97B7-A58FD4F1378F}"/>
              </a:ext>
            </a:extLst>
          </p:cNvPr>
          <p:cNvGrpSpPr/>
          <p:nvPr/>
        </p:nvGrpSpPr>
        <p:grpSpPr>
          <a:xfrm>
            <a:off x="2477425" y="1827245"/>
            <a:ext cx="4085304" cy="1034846"/>
            <a:chOff x="2561734" y="1828799"/>
            <a:chExt cx="4085304" cy="103484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1C709B-90A5-4D7A-AFEE-CAFF8575D830}"/>
                </a:ext>
              </a:extLst>
            </p:cNvPr>
            <p:cNvGrpSpPr/>
            <p:nvPr/>
          </p:nvGrpSpPr>
          <p:grpSpPr>
            <a:xfrm>
              <a:off x="2561734" y="1828799"/>
              <a:ext cx="4085304" cy="1034846"/>
              <a:chOff x="2561734" y="1828799"/>
              <a:chExt cx="4085304" cy="103484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5778233-A0E5-4BFA-8B9E-FD3B0356B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734" y="1828799"/>
                <a:ext cx="1160638" cy="1034845"/>
              </a:xfrm>
              <a:prstGeom prst="ellipse">
                <a:avLst/>
              </a:prstGeom>
              <a:solidFill>
                <a:srgbClr val="FFCC99">
                  <a:alpha val="7843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b="1" dirty="0"/>
                  <a:t>DFA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ED00649-1DA5-4DF3-8968-BD2B8A65F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828800"/>
                <a:ext cx="1160638" cy="1034845"/>
              </a:xfrm>
              <a:prstGeom prst="ellipse">
                <a:avLst/>
              </a:prstGeom>
              <a:solidFill>
                <a:srgbClr val="FFCC99">
                  <a:alpha val="7843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b="1" dirty="0">
                    <a:sym typeface="Symbol" charset="2"/>
                  </a:rPr>
                  <a:t>R.E.</a:t>
                </a:r>
                <a:endParaRPr lang="en-US" altLang="x-none" b="1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0219415-EA20-43B3-9820-59AC047F817E}"/>
                  </a:ext>
                </a:extLst>
              </p:cNvPr>
              <p:cNvCxnSpPr>
                <a:endCxn id="27" idx="2"/>
              </p:cNvCxnSpPr>
              <p:nvPr/>
            </p:nvCxnSpPr>
            <p:spPr>
              <a:xfrm>
                <a:off x="3738558" y="2334480"/>
                <a:ext cx="1747842" cy="117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52621B25-088A-4602-BE36-A519E243A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080" y="1915998"/>
              <a:ext cx="16178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b="1" dirty="0"/>
                <a:t>Theorem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85215F-365F-483D-ACC1-8D6E8E74800D}"/>
              </a:ext>
            </a:extLst>
          </p:cNvPr>
          <p:cNvGrpSpPr/>
          <p:nvPr/>
        </p:nvGrpSpPr>
        <p:grpSpPr>
          <a:xfrm>
            <a:off x="5433828" y="5189807"/>
            <a:ext cx="2897044" cy="1442730"/>
            <a:chOff x="3493894" y="1394028"/>
            <a:chExt cx="2897044" cy="1442730"/>
          </a:xfrm>
        </p:grpSpPr>
        <p:grpSp>
          <p:nvGrpSpPr>
            <p:cNvPr id="12" name="Group 115">
              <a:extLst>
                <a:ext uri="{FF2B5EF4-FFF2-40B4-BE49-F238E27FC236}">
                  <a16:creationId xmlns:a16="http://schemas.microsoft.com/office/drawing/2014/main" id="{8D69F2C4-1C58-4508-940B-A05523C27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894" y="1968396"/>
              <a:ext cx="1602621" cy="779358"/>
              <a:chOff x="649" y="2352"/>
              <a:chExt cx="839" cy="384"/>
            </a:xfrm>
          </p:grpSpPr>
          <p:sp>
            <p:nvSpPr>
              <p:cNvPr id="30" name="Oval 4">
                <a:extLst>
                  <a:ext uri="{FF2B5EF4-FFF2-40B4-BE49-F238E27FC236}">
                    <a16:creationId xmlns:a16="http://schemas.microsoft.com/office/drawing/2014/main" id="{4BA1A303-054D-4066-A3E0-5A1D3C4A7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b="1" dirty="0"/>
                  <a:t>q</a:t>
                </a:r>
                <a:r>
                  <a:rPr lang="en-US" b="1" baseline="-25000" dirty="0"/>
                  <a:t>0</a:t>
                </a:r>
              </a:p>
            </p:txBody>
          </p:sp>
          <p:sp>
            <p:nvSpPr>
              <p:cNvPr id="31" name="Line 6">
                <a:extLst>
                  <a:ext uri="{FF2B5EF4-FFF2-40B4-BE49-F238E27FC236}">
                    <a16:creationId xmlns:a16="http://schemas.microsoft.com/office/drawing/2014/main" id="{B0002D26-F418-4D6A-B820-2CE74B06D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32" name="Text Box 7">
                <a:extLst>
                  <a:ext uri="{FF2B5EF4-FFF2-40B4-BE49-F238E27FC236}">
                    <a16:creationId xmlns:a16="http://schemas.microsoft.com/office/drawing/2014/main" id="{9BE2125C-5D7C-4C57-97F7-BEE223D8F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" y="2352"/>
                <a:ext cx="43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start</a:t>
                </a:r>
              </a:p>
            </p:txBody>
          </p:sp>
        </p:grpSp>
        <p:grpSp>
          <p:nvGrpSpPr>
            <p:cNvPr id="13" name="Group 30">
              <a:extLst>
                <a:ext uri="{FF2B5EF4-FFF2-40B4-BE49-F238E27FC236}">
                  <a16:creationId xmlns:a16="http://schemas.microsoft.com/office/drawing/2014/main" id="{8B27C064-D586-4613-A337-2E1408A8C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5826" y="1491448"/>
              <a:ext cx="504281" cy="671790"/>
              <a:chOff x="1712" y="2117"/>
              <a:chExt cx="264" cy="331"/>
            </a:xfrm>
          </p:grpSpPr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8099A466-2471-4FD1-B4D4-097653922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" y="2248"/>
                <a:ext cx="264" cy="200"/>
              </a:xfrm>
              <a:custGeom>
                <a:avLst/>
                <a:gdLst>
                  <a:gd name="T0" fmla="*/ 64 w 264"/>
                  <a:gd name="T1" fmla="*/ 200 h 200"/>
                  <a:gd name="T2" fmla="*/ 16 w 264"/>
                  <a:gd name="T3" fmla="*/ 56 h 200"/>
                  <a:gd name="T4" fmla="*/ 160 w 264"/>
                  <a:gd name="T5" fmla="*/ 8 h 200"/>
                  <a:gd name="T6" fmla="*/ 256 w 264"/>
                  <a:gd name="T7" fmla="*/ 104 h 200"/>
                  <a:gd name="T8" fmla="*/ 208 w 264"/>
                  <a:gd name="T9" fmla="*/ 20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4"/>
                  <a:gd name="T16" fmla="*/ 0 h 200"/>
                  <a:gd name="T17" fmla="*/ 264 w 264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4" h="200">
                    <a:moveTo>
                      <a:pt x="64" y="200"/>
                    </a:moveTo>
                    <a:cubicBezTo>
                      <a:pt x="32" y="144"/>
                      <a:pt x="0" y="88"/>
                      <a:pt x="16" y="56"/>
                    </a:cubicBezTo>
                    <a:cubicBezTo>
                      <a:pt x="32" y="24"/>
                      <a:pt x="120" y="0"/>
                      <a:pt x="160" y="8"/>
                    </a:cubicBezTo>
                    <a:cubicBezTo>
                      <a:pt x="200" y="16"/>
                      <a:pt x="248" y="72"/>
                      <a:pt x="256" y="104"/>
                    </a:cubicBezTo>
                    <a:cubicBezTo>
                      <a:pt x="264" y="136"/>
                      <a:pt x="236" y="168"/>
                      <a:pt x="208" y="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29" name="Text Box 18">
                <a:extLst>
                  <a:ext uri="{FF2B5EF4-FFF2-40B4-BE49-F238E27FC236}">
                    <a16:creationId xmlns:a16="http://schemas.microsoft.com/office/drawing/2014/main" id="{5E7D9B3F-8BD4-4304-9D0B-55EB0FD0D1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8" y="2117"/>
                <a:ext cx="16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ar-PS" dirty="0"/>
                  <a:t>0</a:t>
                </a:r>
                <a:endParaRPr lang="en-US" dirty="0"/>
              </a:p>
            </p:txBody>
          </p:sp>
        </p:grpSp>
        <p:grpSp>
          <p:nvGrpSpPr>
            <p:cNvPr id="14" name="Group 28">
              <a:extLst>
                <a:ext uri="{FF2B5EF4-FFF2-40B4-BE49-F238E27FC236}">
                  <a16:creationId xmlns:a16="http://schemas.microsoft.com/office/drawing/2014/main" id="{060D90C7-3E81-43BC-A892-ABC6EF2E2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8113" y="1394028"/>
              <a:ext cx="662825" cy="718471"/>
              <a:chOff x="2966" y="2069"/>
              <a:chExt cx="347" cy="354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1E65FE61-5E31-41FC-BFA4-2491A1C62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" y="2223"/>
                <a:ext cx="264" cy="200"/>
              </a:xfrm>
              <a:custGeom>
                <a:avLst/>
                <a:gdLst>
                  <a:gd name="T0" fmla="*/ 64 w 264"/>
                  <a:gd name="T1" fmla="*/ 200 h 200"/>
                  <a:gd name="T2" fmla="*/ 16 w 264"/>
                  <a:gd name="T3" fmla="*/ 56 h 200"/>
                  <a:gd name="T4" fmla="*/ 160 w 264"/>
                  <a:gd name="T5" fmla="*/ 8 h 200"/>
                  <a:gd name="T6" fmla="*/ 256 w 264"/>
                  <a:gd name="T7" fmla="*/ 104 h 200"/>
                  <a:gd name="T8" fmla="*/ 208 w 264"/>
                  <a:gd name="T9" fmla="*/ 20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4"/>
                  <a:gd name="T16" fmla="*/ 0 h 200"/>
                  <a:gd name="T17" fmla="*/ 264 w 264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4" h="200">
                    <a:moveTo>
                      <a:pt x="64" y="200"/>
                    </a:moveTo>
                    <a:cubicBezTo>
                      <a:pt x="32" y="144"/>
                      <a:pt x="0" y="88"/>
                      <a:pt x="16" y="56"/>
                    </a:cubicBezTo>
                    <a:cubicBezTo>
                      <a:pt x="32" y="24"/>
                      <a:pt x="120" y="0"/>
                      <a:pt x="160" y="8"/>
                    </a:cubicBezTo>
                    <a:cubicBezTo>
                      <a:pt x="200" y="16"/>
                      <a:pt x="248" y="72"/>
                      <a:pt x="256" y="104"/>
                    </a:cubicBezTo>
                    <a:cubicBezTo>
                      <a:pt x="264" y="136"/>
                      <a:pt x="236" y="168"/>
                      <a:pt x="208" y="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21" name="Text Box 20">
                <a:extLst>
                  <a:ext uri="{FF2B5EF4-FFF2-40B4-BE49-F238E27FC236}">
                    <a16:creationId xmlns:a16="http://schemas.microsoft.com/office/drawing/2014/main" id="{38A87795-B217-49DE-926B-5621889BB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2069"/>
                <a:ext cx="34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0,1</a:t>
                </a:r>
              </a:p>
            </p:txBody>
          </p:sp>
        </p:grp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23052366-0F1B-4D93-8342-34AE2216E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138881"/>
              <a:ext cx="1191937" cy="608873"/>
              <a:chOff x="2640" y="2436"/>
              <a:chExt cx="624" cy="300"/>
            </a:xfrm>
          </p:grpSpPr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1D14F67B-3FE6-4A2C-91CC-45C5CBA14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5" y="2436"/>
                <a:ext cx="20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1</a:t>
                </a:r>
              </a:p>
            </p:txBody>
          </p:sp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5EADF82F-D644-47BA-B09B-668BDDA3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b="1" dirty="0"/>
                  <a:t>q</a:t>
                </a:r>
                <a:r>
                  <a:rPr lang="en-US" b="1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19" name="Line 24">
                <a:extLst>
                  <a:ext uri="{FF2B5EF4-FFF2-40B4-BE49-F238E27FC236}">
                    <a16:creationId xmlns:a16="http://schemas.microsoft.com/office/drawing/2014/main" id="{C52518B8-FDC2-496B-B708-E73109BD2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</p:grp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FF6F694A-A611-4712-BBC1-91C13E447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430" y="2057400"/>
              <a:ext cx="733502" cy="779358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7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555832" cy="41357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x-none" sz="2200" dirty="0"/>
              <a:t>Builds a R.E. that describe set of string that </a:t>
            </a:r>
            <a:r>
              <a:rPr lang="en-US" altLang="x-none" sz="2200" dirty="0">
                <a:solidFill>
                  <a:srgbClr val="FF0000"/>
                </a:solidFill>
              </a:rPr>
              <a:t>label a certain paths</a:t>
            </a:r>
            <a:r>
              <a:rPr lang="en-US" altLang="x-none" sz="2200" dirty="0"/>
              <a:t> in the DFA.</a:t>
            </a:r>
          </a:p>
          <a:p>
            <a:pPr algn="just">
              <a:lnSpc>
                <a:spcPct val="150000"/>
              </a:lnSpc>
            </a:pPr>
            <a:r>
              <a:rPr lang="en-US" altLang="x-none" sz="2200" dirty="0"/>
              <a:t>Paths are allowed to pass through only limited number of States.</a:t>
            </a:r>
          </a:p>
          <a:p>
            <a:pPr algn="just">
              <a:lnSpc>
                <a:spcPct val="150000"/>
              </a:lnSpc>
            </a:pPr>
            <a:r>
              <a:rPr lang="en-US" altLang="x-none" sz="2200" b="1" u="sng" dirty="0"/>
              <a:t>Basic</a:t>
            </a:r>
            <a:r>
              <a:rPr lang="en-US" altLang="x-none" sz="2200" dirty="0"/>
              <a:t> : not allowed to pass through any state </a:t>
            </a:r>
          </a:p>
          <a:p>
            <a:pPr algn="just">
              <a:lnSpc>
                <a:spcPct val="150000"/>
              </a:lnSpc>
            </a:pPr>
            <a:r>
              <a:rPr lang="en-US" altLang="x-none" sz="2200" b="1" u="sng" dirty="0"/>
              <a:t>Inductive</a:t>
            </a:r>
            <a:r>
              <a:rPr lang="en-US" altLang="x-none" sz="2200" dirty="0"/>
              <a:t> : path pass through larger set.</a:t>
            </a:r>
          </a:p>
          <a:p>
            <a:pPr algn="just">
              <a:lnSpc>
                <a:spcPct val="150000"/>
              </a:lnSpc>
            </a:pPr>
            <a:r>
              <a:rPr lang="en-US" altLang="x-none" sz="2200" dirty="0"/>
              <a:t>Allowed to pass any state (i.e., represent all possible path)</a:t>
            </a:r>
          </a:p>
          <a:p>
            <a:endParaRPr lang="en-US" altLang="x-none" sz="2200" dirty="0"/>
          </a:p>
          <a:p>
            <a:pPr>
              <a:lnSpc>
                <a:spcPct val="150000"/>
              </a:lnSpc>
            </a:pPr>
            <a:endParaRPr lang="ar-EG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11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928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x-none" sz="2200" b="1" dirty="0">
                    <a:latin typeface="Cambria Math" panose="02040503050406030204" pitchFamily="18" charset="0"/>
                  </a:rPr>
                  <a:t>Theorem 3.4 :  if  L = L(A) for some DFA A. then there exist regular expression R such that L = L(R).</a:t>
                </a:r>
              </a:p>
              <a:p>
                <a:pPr marL="109728" indent="0" algn="just">
                  <a:lnSpc>
                    <a:spcPct val="150000"/>
                  </a:lnSpc>
                  <a:buNone/>
                </a:pPr>
                <a:r>
                  <a:rPr lang="en-US" altLang="x-none" sz="2200" b="1" dirty="0">
                    <a:latin typeface="Cambria Math" panose="02040503050406030204" pitchFamily="18" charset="0"/>
                  </a:rPr>
                  <a:t>Proof.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x-none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x-non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x-none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x-non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x-none" sz="2000" dirty="0"/>
                  <a:t> is the name on R.E. whose language is the set of string w.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x-none" sz="2000" dirty="0"/>
                  <a:t>w is the label of a path from state i to state j in A, and that path has no intermediate node whose number is greater than k.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x-none" sz="2000" dirty="0"/>
                  <a:t>Sates </a:t>
                </a:r>
                <a:r>
                  <a:rPr lang="en-US" altLang="x-none" sz="2000" dirty="0" err="1"/>
                  <a:t>i</a:t>
                </a:r>
                <a:r>
                  <a:rPr lang="en-US" altLang="x-none" sz="2000" dirty="0"/>
                  <a:t> and j are not intermediates states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x-none" dirty="0"/>
              </a:p>
              <a:p>
                <a:pPr>
                  <a:lnSpc>
                    <a:spcPct val="150000"/>
                  </a:lnSpc>
                </a:pPr>
                <a:endParaRPr lang="ar-E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63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B1DF1CA0-BF2F-4052-A45B-FE8DE947E755}" type="slidenum">
              <a:rPr lang="ar-SA" smtClean="0"/>
              <a:pPr/>
              <a:t>12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4B9ADB-04EB-423B-A9D1-2417ECE01D62}"/>
              </a:ext>
            </a:extLst>
          </p:cNvPr>
          <p:cNvGrpSpPr/>
          <p:nvPr/>
        </p:nvGrpSpPr>
        <p:grpSpPr>
          <a:xfrm>
            <a:off x="3996532" y="5110470"/>
            <a:ext cx="4537868" cy="1595130"/>
            <a:chOff x="3706495" y="5262870"/>
            <a:chExt cx="4537868" cy="1595130"/>
          </a:xfrm>
        </p:grpSpPr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63B51F94-CC26-4432-8719-D79CC5255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6007723"/>
              <a:ext cx="550125" cy="5845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b="1" dirty="0"/>
                <a:t>q</a:t>
              </a:r>
              <a:r>
                <a:rPr lang="en-US" b="1" baseline="-25000" dirty="0"/>
                <a:t>0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82B1357-16E2-40A1-8F86-EC472FB2AA87}"/>
                </a:ext>
              </a:extLst>
            </p:cNvPr>
            <p:cNvGrpSpPr/>
            <p:nvPr/>
          </p:nvGrpSpPr>
          <p:grpSpPr>
            <a:xfrm>
              <a:off x="3706495" y="5262870"/>
              <a:ext cx="4537868" cy="1595130"/>
              <a:chOff x="3706495" y="5262870"/>
              <a:chExt cx="4537868" cy="15951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7814BF3-C6CC-43B0-A707-B66166DC54FD}"/>
                  </a:ext>
                </a:extLst>
              </p:cNvPr>
              <p:cNvGrpSpPr/>
              <p:nvPr/>
            </p:nvGrpSpPr>
            <p:grpSpPr>
              <a:xfrm>
                <a:off x="3706495" y="5262870"/>
                <a:ext cx="4537868" cy="1442730"/>
                <a:chOff x="1853070" y="1394028"/>
                <a:chExt cx="4537868" cy="1442730"/>
              </a:xfrm>
            </p:grpSpPr>
            <p:grpSp>
              <p:nvGrpSpPr>
                <p:cNvPr id="6" name="Group 115">
                  <a:extLst>
                    <a:ext uri="{FF2B5EF4-FFF2-40B4-BE49-F238E27FC236}">
                      <a16:creationId xmlns:a16="http://schemas.microsoft.com/office/drawing/2014/main" id="{8E84D238-1C3D-4F4B-B2AE-9787B9FD9E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3070" y="2138877"/>
                  <a:ext cx="3243445" cy="608873"/>
                  <a:chOff x="-210" y="2436"/>
                  <a:chExt cx="1698" cy="300"/>
                </a:xfrm>
              </p:grpSpPr>
              <p:sp>
                <p:nvSpPr>
                  <p:cNvPr id="18" name="Oval 4">
                    <a:extLst>
                      <a:ext uri="{FF2B5EF4-FFF2-40B4-BE49-F238E27FC236}">
                        <a16:creationId xmlns:a16="http://schemas.microsoft.com/office/drawing/2014/main" id="{9C40B746-0832-47E3-99EF-11A098C8C6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44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r>
                      <a:rPr lang="en-US" b="1" dirty="0"/>
                      <a:t>q</a:t>
                    </a:r>
                    <a:r>
                      <a:rPr lang="en-US" b="1" baseline="-25000" dirty="0"/>
                      <a:t>1</a:t>
                    </a:r>
                  </a:p>
                </p:txBody>
              </p:sp>
              <p:sp>
                <p:nvSpPr>
                  <p:cNvPr id="19" name="Line 6">
                    <a:extLst>
                      <a:ext uri="{FF2B5EF4-FFF2-40B4-BE49-F238E27FC236}">
                        <a16:creationId xmlns:a16="http://schemas.microsoft.com/office/drawing/2014/main" id="{DC8B7892-8D63-426D-9CE2-4F7E767D7F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20" name="Text Box 7">
                    <a:extLst>
                      <a:ext uri="{FF2B5EF4-FFF2-40B4-BE49-F238E27FC236}">
                        <a16:creationId xmlns:a16="http://schemas.microsoft.com/office/drawing/2014/main" id="{D00EB6D1-A49A-446B-869F-2BE91F7209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10" y="2436"/>
                    <a:ext cx="439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start</a:t>
                    </a:r>
                  </a:p>
                </p:txBody>
              </p:sp>
            </p:grpSp>
            <p:grpSp>
              <p:nvGrpSpPr>
                <p:cNvPr id="7" name="Group 30">
                  <a:extLst>
                    <a:ext uri="{FF2B5EF4-FFF2-40B4-BE49-F238E27FC236}">
                      <a16:creationId xmlns:a16="http://schemas.microsoft.com/office/drawing/2014/main" id="{BA438AD9-356A-4D95-8C5A-F1BFD0E708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5826" y="1491455"/>
                  <a:ext cx="504281" cy="671791"/>
                  <a:chOff x="1712" y="2117"/>
                  <a:chExt cx="264" cy="331"/>
                </a:xfrm>
              </p:grpSpPr>
              <p:sp>
                <p:nvSpPr>
                  <p:cNvPr id="16" name="Freeform 17">
                    <a:extLst>
                      <a:ext uri="{FF2B5EF4-FFF2-40B4-BE49-F238E27FC236}">
                        <a16:creationId xmlns:a16="http://schemas.microsoft.com/office/drawing/2014/main" id="{EF6E2E85-0FD3-40FA-9A24-F2EBBFA7B7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2" y="2248"/>
                    <a:ext cx="264" cy="200"/>
                  </a:xfrm>
                  <a:custGeom>
                    <a:avLst/>
                    <a:gdLst>
                      <a:gd name="T0" fmla="*/ 64 w 264"/>
                      <a:gd name="T1" fmla="*/ 200 h 200"/>
                      <a:gd name="T2" fmla="*/ 16 w 264"/>
                      <a:gd name="T3" fmla="*/ 56 h 200"/>
                      <a:gd name="T4" fmla="*/ 160 w 264"/>
                      <a:gd name="T5" fmla="*/ 8 h 200"/>
                      <a:gd name="T6" fmla="*/ 256 w 264"/>
                      <a:gd name="T7" fmla="*/ 104 h 200"/>
                      <a:gd name="T8" fmla="*/ 208 w 264"/>
                      <a:gd name="T9" fmla="*/ 200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4"/>
                      <a:gd name="T16" fmla="*/ 0 h 200"/>
                      <a:gd name="T17" fmla="*/ 264 w 264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4" h="200">
                        <a:moveTo>
                          <a:pt x="64" y="200"/>
                        </a:moveTo>
                        <a:cubicBezTo>
                          <a:pt x="32" y="144"/>
                          <a:pt x="0" y="88"/>
                          <a:pt x="16" y="56"/>
                        </a:cubicBezTo>
                        <a:cubicBezTo>
                          <a:pt x="32" y="24"/>
                          <a:pt x="120" y="0"/>
                          <a:pt x="160" y="8"/>
                        </a:cubicBezTo>
                        <a:cubicBezTo>
                          <a:pt x="200" y="16"/>
                          <a:pt x="248" y="72"/>
                          <a:pt x="256" y="104"/>
                        </a:cubicBezTo>
                        <a:cubicBezTo>
                          <a:pt x="264" y="136"/>
                          <a:pt x="236" y="168"/>
                          <a:pt x="208" y="20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17" name="Text Box 18">
                    <a:extLst>
                      <a:ext uri="{FF2B5EF4-FFF2-40B4-BE49-F238E27FC236}">
                        <a16:creationId xmlns:a16="http://schemas.microsoft.com/office/drawing/2014/main" id="{61330495-2159-4A92-9E48-18ECB3BE9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8" y="2117"/>
                    <a:ext cx="164" cy="1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ar-PS" dirty="0"/>
                      <a:t>0</a:t>
                    </a:r>
                    <a:endParaRPr lang="en-US" dirty="0"/>
                  </a:p>
                </p:txBody>
              </p:sp>
            </p:grpSp>
            <p:grpSp>
              <p:nvGrpSpPr>
                <p:cNvPr id="8" name="Group 28">
                  <a:extLst>
                    <a:ext uri="{FF2B5EF4-FFF2-40B4-BE49-F238E27FC236}">
                      <a16:creationId xmlns:a16="http://schemas.microsoft.com/office/drawing/2014/main" id="{65F0BBBA-11B9-4E73-8518-247C33AF0A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28113" y="1394028"/>
                  <a:ext cx="662825" cy="718471"/>
                  <a:chOff x="2966" y="2069"/>
                  <a:chExt cx="347" cy="354"/>
                </a:xfrm>
              </p:grpSpPr>
              <p:sp>
                <p:nvSpPr>
                  <p:cNvPr id="14" name="Freeform 19">
                    <a:extLst>
                      <a:ext uri="{FF2B5EF4-FFF2-40B4-BE49-F238E27FC236}">
                        <a16:creationId xmlns:a16="http://schemas.microsoft.com/office/drawing/2014/main" id="{2C58536C-A17C-4B78-A296-8CAB665D03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0" y="2223"/>
                    <a:ext cx="264" cy="200"/>
                  </a:xfrm>
                  <a:custGeom>
                    <a:avLst/>
                    <a:gdLst>
                      <a:gd name="T0" fmla="*/ 64 w 264"/>
                      <a:gd name="T1" fmla="*/ 200 h 200"/>
                      <a:gd name="T2" fmla="*/ 16 w 264"/>
                      <a:gd name="T3" fmla="*/ 56 h 200"/>
                      <a:gd name="T4" fmla="*/ 160 w 264"/>
                      <a:gd name="T5" fmla="*/ 8 h 200"/>
                      <a:gd name="T6" fmla="*/ 256 w 264"/>
                      <a:gd name="T7" fmla="*/ 104 h 200"/>
                      <a:gd name="T8" fmla="*/ 208 w 264"/>
                      <a:gd name="T9" fmla="*/ 200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4"/>
                      <a:gd name="T16" fmla="*/ 0 h 200"/>
                      <a:gd name="T17" fmla="*/ 264 w 264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4" h="200">
                        <a:moveTo>
                          <a:pt x="64" y="200"/>
                        </a:moveTo>
                        <a:cubicBezTo>
                          <a:pt x="32" y="144"/>
                          <a:pt x="0" y="88"/>
                          <a:pt x="16" y="56"/>
                        </a:cubicBezTo>
                        <a:cubicBezTo>
                          <a:pt x="32" y="24"/>
                          <a:pt x="120" y="0"/>
                          <a:pt x="160" y="8"/>
                        </a:cubicBezTo>
                        <a:cubicBezTo>
                          <a:pt x="200" y="16"/>
                          <a:pt x="248" y="72"/>
                          <a:pt x="256" y="104"/>
                        </a:cubicBezTo>
                        <a:cubicBezTo>
                          <a:pt x="264" y="136"/>
                          <a:pt x="236" y="168"/>
                          <a:pt x="208" y="20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15" name="Text Box 20">
                    <a:extLst>
                      <a:ext uri="{FF2B5EF4-FFF2-40B4-BE49-F238E27FC236}">
                        <a16:creationId xmlns:a16="http://schemas.microsoft.com/office/drawing/2014/main" id="{2CD559E5-8C3C-4F60-A42A-EC9A37995B1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6" y="2069"/>
                    <a:ext cx="347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0,1</a:t>
                    </a:r>
                  </a:p>
                </p:txBody>
              </p:sp>
            </p:grpSp>
            <p:grpSp>
              <p:nvGrpSpPr>
                <p:cNvPr id="9" name="Group 27">
                  <a:extLst>
                    <a:ext uri="{FF2B5EF4-FFF2-40B4-BE49-F238E27FC236}">
                      <a16:creationId xmlns:a16="http://schemas.microsoft.com/office/drawing/2014/main" id="{5A0647E5-B5EE-4D03-B07C-0CD565B0FC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5400" y="2138881"/>
                  <a:ext cx="1191937" cy="608873"/>
                  <a:chOff x="2640" y="2436"/>
                  <a:chExt cx="624" cy="300"/>
                </a:xfrm>
              </p:grpSpPr>
              <p:sp>
                <p:nvSpPr>
                  <p:cNvPr id="11" name="Text Box 12">
                    <a:extLst>
                      <a:ext uri="{FF2B5EF4-FFF2-40B4-BE49-F238E27FC236}">
                        <a16:creationId xmlns:a16="http://schemas.microsoft.com/office/drawing/2014/main" id="{5CCD57C4-A133-4413-A08A-33A7317363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95" y="2436"/>
                    <a:ext cx="20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" name="Oval 13">
                    <a:extLst>
                      <a:ext uri="{FF2B5EF4-FFF2-40B4-BE49-F238E27FC236}">
                        <a16:creationId xmlns:a16="http://schemas.microsoft.com/office/drawing/2014/main" id="{6A219F90-44FE-47BA-9B09-6E4752796C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44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r>
                      <a:rPr lang="en-US" b="1" dirty="0"/>
                      <a:t>q</a:t>
                    </a:r>
                    <a:r>
                      <a:rPr lang="en-US" b="1" baseline="-25000" dirty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3" name="Line 24">
                    <a:extLst>
                      <a:ext uri="{FF2B5EF4-FFF2-40B4-BE49-F238E27FC236}">
                        <a16:creationId xmlns:a16="http://schemas.microsoft.com/office/drawing/2014/main" id="{60C47462-B3E5-432D-8E70-EB31181CF7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592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10" name="Oval 23">
                  <a:extLst>
                    <a:ext uri="{FF2B5EF4-FFF2-40B4-BE49-F238E27FC236}">
                      <a16:creationId xmlns:a16="http://schemas.microsoft.com/office/drawing/2014/main" id="{D651C223-9855-42DA-B342-B071144D24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7430" y="2057400"/>
                  <a:ext cx="733502" cy="779358"/>
                </a:xfrm>
                <a:prstGeom prst="ellipse">
                  <a:avLst/>
                </a:prstGeom>
                <a:solidFill>
                  <a:schemeClr val="accent1">
                    <a:alpha val="1215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dirty="0"/>
                </a:p>
              </p:txBody>
            </p:sp>
          </p:grpSp>
          <p:sp>
            <p:nvSpPr>
              <p:cNvPr id="22" name="Line 6">
                <a:extLst>
                  <a:ext uri="{FF2B5EF4-FFF2-40B4-BE49-F238E27FC236}">
                    <a16:creationId xmlns:a16="http://schemas.microsoft.com/office/drawing/2014/main" id="{2DCDC2BF-A90F-47D8-AD76-15DA83FD6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900" y="6332860"/>
                <a:ext cx="7335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24" name="Text Box 12">
                <a:extLst>
                  <a:ext uri="{FF2B5EF4-FFF2-40B4-BE49-F238E27FC236}">
                    <a16:creationId xmlns:a16="http://schemas.microsoft.com/office/drawing/2014/main" id="{8DFA9FE7-0D65-44EF-9B9A-2B62B3024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4692" y="6032074"/>
                <a:ext cx="397312" cy="472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1</a:t>
                </a:r>
              </a:p>
            </p:txBody>
          </p: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DD56400A-E6B8-4C97-A8C7-F910528448BB}"/>
                  </a:ext>
                </a:extLst>
              </p:cNvPr>
              <p:cNvCxnSpPr>
                <a:cxnSpLocks/>
                <a:stCxn id="21" idx="4"/>
                <a:endCxn id="10" idx="3"/>
              </p:cNvCxnSpPr>
              <p:nvPr/>
            </p:nvCxnSpPr>
            <p:spPr>
              <a:xfrm rot="5400000" flipH="1" flipV="1">
                <a:off x="6498980" y="5472948"/>
                <a:ext cx="776" cy="2237811"/>
              </a:xfrm>
              <a:prstGeom prst="curvedConnector3">
                <a:avLst>
                  <a:gd name="adj1" fmla="val -269615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 Box 18">
                <a:extLst>
                  <a:ext uri="{FF2B5EF4-FFF2-40B4-BE49-F238E27FC236}">
                    <a16:creationId xmlns:a16="http://schemas.microsoft.com/office/drawing/2014/main" id="{0298D7D2-D30E-4FF2-8127-78B1A45BD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4521" y="6488616"/>
                <a:ext cx="313265" cy="369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ar-PS" dirty="0"/>
                  <a:t>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961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altLang="x-none" dirty="0"/>
          </a:p>
          <a:p>
            <a:pPr>
              <a:lnSpc>
                <a:spcPct val="150000"/>
              </a:lnSpc>
            </a:pP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13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1190B-F85C-4F83-9AA9-C1A99575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43100"/>
            <a:ext cx="4437872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8AA2F-AB15-4BA9-BC47-4FB3A5AC780C}"/>
                  </a:ext>
                </a:extLst>
              </p:cNvPr>
              <p:cNvSpPr txBox="1"/>
              <p:nvPr/>
            </p:nvSpPr>
            <p:spPr>
              <a:xfrm>
                <a:off x="663117" y="4811386"/>
                <a:ext cx="8349915" cy="49641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200" dirty="0"/>
                  <a:t>A path whose label is in language of regular expression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x-non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/>
                  <a:t> </a:t>
                </a:r>
                <a:endParaRPr lang="ar-P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8AA2F-AB15-4BA9-BC47-4FB3A5AC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17" y="4811386"/>
                <a:ext cx="8349915" cy="496418"/>
              </a:xfrm>
              <a:prstGeom prst="rect">
                <a:avLst/>
              </a:prstGeom>
              <a:blipFill>
                <a:blip r:embed="rId3"/>
                <a:stretch>
                  <a:fillRect l="-949" b="-21951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41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x-none" sz="2200" dirty="0"/>
                  <a:t>use the inductive method, starts with k = 0 to and finally reach k = n.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x-none" sz="2200" b="1" u="sng" dirty="0"/>
                  <a:t>Basic</a:t>
                </a:r>
                <a:r>
                  <a:rPr lang="en-US" altLang="x-none" sz="2200" b="1" dirty="0"/>
                  <a:t>: k = 0 ;</a:t>
                </a:r>
              </a:p>
              <a:p>
                <a:pPr marL="624078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x-none" sz="2800" dirty="0"/>
                  <a:t> </a:t>
                </a:r>
                <a:r>
                  <a:rPr lang="en-US" altLang="x-none" sz="2800" dirty="0" err="1"/>
                  <a:t>i</a:t>
                </a:r>
                <a:r>
                  <a:rPr lang="en-US" altLang="x-none" sz="2800" dirty="0"/>
                  <a:t> ≠ j</a:t>
                </a:r>
              </a:p>
              <a:p>
                <a:pPr marL="880110" lvl="1" indent="-51435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x-non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x-none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x-none" sz="2200" dirty="0"/>
                  <a:t> = ∅ , if a language has </a:t>
                </a:r>
                <a:r>
                  <a:rPr lang="el-GR" altLang="x-none" sz="2200" dirty="0"/>
                  <a:t>Σ</a:t>
                </a:r>
                <a:r>
                  <a:rPr lang="en-US" altLang="x-none" sz="2200" dirty="0"/>
                  <a:t> = {} no symbol</a:t>
                </a:r>
              </a:p>
              <a:p>
                <a:pPr marL="880110" lvl="1" indent="-51435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x-non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x-none" sz="2200" dirty="0"/>
                  <a:t> = a  , if a language has </a:t>
                </a:r>
                <a:r>
                  <a:rPr lang="el-GR" altLang="x-none" sz="2200" dirty="0"/>
                  <a:t>Σ</a:t>
                </a:r>
                <a:r>
                  <a:rPr lang="en-US" altLang="x-none" sz="2200" dirty="0"/>
                  <a:t> = {a} </a:t>
                </a:r>
                <a:endParaRPr lang="en-US" altLang="x-none" sz="2200" i="1" dirty="0">
                  <a:latin typeface="Cambria Math" panose="02040503050406030204" pitchFamily="18" charset="0"/>
                </a:endParaRPr>
              </a:p>
              <a:p>
                <a:pPr marL="880110" lvl="1" indent="-51435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x-non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x-none" sz="2200" dirty="0"/>
                  <a:t> = a</a:t>
                </a:r>
                <a:r>
                  <a:rPr lang="en-US" altLang="x-none" sz="2200" baseline="-25000" dirty="0"/>
                  <a:t>1</a:t>
                </a:r>
                <a:r>
                  <a:rPr lang="en-US" altLang="x-none" sz="2200" dirty="0"/>
                  <a:t> + a</a:t>
                </a:r>
                <a:r>
                  <a:rPr lang="en-US" altLang="x-none" sz="2200" baseline="-25000" dirty="0"/>
                  <a:t>2</a:t>
                </a:r>
                <a:r>
                  <a:rPr lang="en-US" altLang="x-none" sz="2200" dirty="0"/>
                  <a:t> +…+</a:t>
                </a:r>
                <a:r>
                  <a:rPr lang="en-US" altLang="x-none" sz="2200" dirty="0" err="1"/>
                  <a:t>a</a:t>
                </a:r>
                <a:r>
                  <a:rPr lang="en-US" altLang="x-none" sz="2200" baseline="-25000" dirty="0" err="1"/>
                  <a:t>k</a:t>
                </a:r>
                <a:r>
                  <a:rPr lang="en-US" altLang="x-none" sz="2200" dirty="0"/>
                  <a:t> </a:t>
                </a:r>
                <a:r>
                  <a:rPr lang="en-US" altLang="x-none" sz="2200" dirty="0" err="1"/>
                  <a:t>a</a:t>
                </a:r>
                <a:r>
                  <a:rPr lang="en-US" altLang="x-none" sz="2200" baseline="-25000" dirty="0" err="1"/>
                  <a:t>k</a:t>
                </a:r>
                <a:r>
                  <a:rPr lang="en-US" altLang="x-none" sz="2200" dirty="0"/>
                  <a:t> if a language has </a:t>
                </a:r>
                <a:r>
                  <a:rPr lang="el-GR" altLang="x-none" sz="2200" dirty="0"/>
                  <a:t>Σ</a:t>
                </a:r>
                <a:r>
                  <a:rPr lang="en-US" altLang="x-none" sz="2200" dirty="0"/>
                  <a:t> = {a</a:t>
                </a:r>
                <a:r>
                  <a:rPr lang="en-US" altLang="x-none" sz="2200" baseline="-25000" dirty="0"/>
                  <a:t>1</a:t>
                </a:r>
                <a:r>
                  <a:rPr lang="en-US" altLang="x-none" sz="2200" dirty="0"/>
                  <a:t>, a</a:t>
                </a:r>
                <a:r>
                  <a:rPr lang="en-US" altLang="x-none" sz="2200" baseline="-25000" dirty="0"/>
                  <a:t>2</a:t>
                </a:r>
                <a:r>
                  <a:rPr lang="en-US" altLang="x-none" sz="2200" dirty="0"/>
                  <a:t>,… </a:t>
                </a:r>
                <a:r>
                  <a:rPr lang="en-US" altLang="x-none" sz="2200" dirty="0" err="1"/>
                  <a:t>a</a:t>
                </a:r>
                <a:r>
                  <a:rPr lang="en-US" altLang="x-none" sz="2200" baseline="-25000" dirty="0" err="1"/>
                  <a:t>k</a:t>
                </a:r>
                <a:r>
                  <a:rPr lang="en-US" altLang="x-none" sz="2200" dirty="0"/>
                  <a:t> }</a:t>
                </a:r>
              </a:p>
              <a:p>
                <a:pPr>
                  <a:lnSpc>
                    <a:spcPct val="150000"/>
                  </a:lnSpc>
                </a:pPr>
                <a:endParaRPr lang="ar-E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63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14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8E2D3C-6FDF-4089-A250-381D762305F9}"/>
              </a:ext>
            </a:extLst>
          </p:cNvPr>
          <p:cNvGrpSpPr/>
          <p:nvPr/>
        </p:nvGrpSpPr>
        <p:grpSpPr>
          <a:xfrm>
            <a:off x="3276600" y="3117190"/>
            <a:ext cx="1600200" cy="611955"/>
            <a:chOff x="2561734" y="1144735"/>
            <a:chExt cx="4085304" cy="17189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24189F-9D33-4EED-8D49-616EC558CF14}"/>
                </a:ext>
              </a:extLst>
            </p:cNvPr>
            <p:cNvGrpSpPr/>
            <p:nvPr/>
          </p:nvGrpSpPr>
          <p:grpSpPr>
            <a:xfrm>
              <a:off x="2561734" y="1828799"/>
              <a:ext cx="4085304" cy="1034846"/>
              <a:chOff x="2561734" y="1828799"/>
              <a:chExt cx="4085304" cy="103484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1AFEA4C-9BE1-46F1-BA7D-9B07001FE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734" y="1828799"/>
                <a:ext cx="1160638" cy="1034845"/>
              </a:xfrm>
              <a:prstGeom prst="ellipse">
                <a:avLst/>
              </a:prstGeom>
              <a:solidFill>
                <a:srgbClr val="FFCC99">
                  <a:alpha val="7843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b="1" dirty="0" err="1"/>
                  <a:t>i</a:t>
                </a:r>
                <a:endParaRPr lang="en-US" altLang="x-none" b="1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0E06EF-D9B5-4F0F-93DC-2EEA44EB2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828800"/>
                <a:ext cx="1160638" cy="1034845"/>
              </a:xfrm>
              <a:prstGeom prst="ellipse">
                <a:avLst/>
              </a:prstGeom>
              <a:solidFill>
                <a:srgbClr val="FFCC99">
                  <a:alpha val="7843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b="1" dirty="0">
                    <a:sym typeface="Symbol" charset="2"/>
                  </a:rPr>
                  <a:t>j</a:t>
                </a:r>
                <a:endParaRPr lang="en-US" altLang="x-none" b="1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09AB359-B963-4C05-9A0E-36EBAF5A6793}"/>
                  </a:ext>
                </a:extLst>
              </p:cNvPr>
              <p:cNvCxnSpPr>
                <a:endCxn id="9" idx="2"/>
              </p:cNvCxnSpPr>
              <p:nvPr/>
            </p:nvCxnSpPr>
            <p:spPr>
              <a:xfrm>
                <a:off x="3738558" y="2334480"/>
                <a:ext cx="1747842" cy="117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 Box 17">
              <a:extLst>
                <a:ext uri="{FF2B5EF4-FFF2-40B4-BE49-F238E27FC236}">
                  <a16:creationId xmlns:a16="http://schemas.microsoft.com/office/drawing/2014/main" id="{2FD3A486-5CDE-49C9-A511-238561B2A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160" y="1144735"/>
              <a:ext cx="3024105" cy="11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l-GR" altLang="x-none" dirty="0"/>
                <a:t>Σ</a:t>
              </a:r>
              <a:r>
                <a:rPr lang="en-US" altLang="x-none" b="1" dirty="0"/>
                <a:t>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675DA-BA4C-4CCB-9258-307425B1F47E}"/>
              </a:ext>
            </a:extLst>
          </p:cNvPr>
          <p:cNvGrpSpPr/>
          <p:nvPr/>
        </p:nvGrpSpPr>
        <p:grpSpPr>
          <a:xfrm>
            <a:off x="4378108" y="1862927"/>
            <a:ext cx="4537862" cy="1595130"/>
            <a:chOff x="3706495" y="5262870"/>
            <a:chExt cx="4537862" cy="1595130"/>
          </a:xfrm>
        </p:grpSpPr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D5A8F910-FC88-45FD-8922-1C539CFD7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6007723"/>
              <a:ext cx="550125" cy="5845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b="1" dirty="0"/>
                <a:t>1</a:t>
              </a:r>
              <a:endParaRPr lang="en-US" b="1" baseline="-250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3F887A-DE01-4CFF-8890-3D252681032D}"/>
                </a:ext>
              </a:extLst>
            </p:cNvPr>
            <p:cNvGrpSpPr/>
            <p:nvPr/>
          </p:nvGrpSpPr>
          <p:grpSpPr>
            <a:xfrm>
              <a:off x="3706495" y="5262870"/>
              <a:ext cx="4537862" cy="1595130"/>
              <a:chOff x="3706495" y="5262870"/>
              <a:chExt cx="4537862" cy="15951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0B482AA-5689-40C1-A117-66778C6EB983}"/>
                  </a:ext>
                </a:extLst>
              </p:cNvPr>
              <p:cNvGrpSpPr/>
              <p:nvPr/>
            </p:nvGrpSpPr>
            <p:grpSpPr>
              <a:xfrm>
                <a:off x="3706495" y="5262870"/>
                <a:ext cx="4537862" cy="1431031"/>
                <a:chOff x="1853070" y="1394028"/>
                <a:chExt cx="4537862" cy="1431031"/>
              </a:xfrm>
            </p:grpSpPr>
            <p:grpSp>
              <p:nvGrpSpPr>
                <p:cNvPr id="19" name="Group 115">
                  <a:extLst>
                    <a:ext uri="{FF2B5EF4-FFF2-40B4-BE49-F238E27FC236}">
                      <a16:creationId xmlns:a16="http://schemas.microsoft.com/office/drawing/2014/main" id="{E9CE2797-968F-48BE-9064-5BA4FCF643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3070" y="2138877"/>
                  <a:ext cx="3243445" cy="608873"/>
                  <a:chOff x="-210" y="2436"/>
                  <a:chExt cx="1698" cy="300"/>
                </a:xfrm>
              </p:grpSpPr>
              <p:sp>
                <p:nvSpPr>
                  <p:cNvPr id="31" name="Oval 4">
                    <a:extLst>
                      <a:ext uri="{FF2B5EF4-FFF2-40B4-BE49-F238E27FC236}">
                        <a16:creationId xmlns:a16="http://schemas.microsoft.com/office/drawing/2014/main" id="{50F44957-B264-4DA4-BA64-9E00045AD3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44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r>
                      <a:rPr lang="en-US" b="1" dirty="0"/>
                      <a:t>2</a:t>
                    </a:r>
                    <a:endParaRPr lang="en-US" b="1" baseline="-25000" dirty="0"/>
                  </a:p>
                </p:txBody>
              </p:sp>
              <p:sp>
                <p:nvSpPr>
                  <p:cNvPr id="32" name="Line 6">
                    <a:extLst>
                      <a:ext uri="{FF2B5EF4-FFF2-40B4-BE49-F238E27FC236}">
                        <a16:creationId xmlns:a16="http://schemas.microsoft.com/office/drawing/2014/main" id="{F9D39679-4A74-4409-A31D-68914EE8AF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33" name="Text Box 7">
                    <a:extLst>
                      <a:ext uri="{FF2B5EF4-FFF2-40B4-BE49-F238E27FC236}">
                        <a16:creationId xmlns:a16="http://schemas.microsoft.com/office/drawing/2014/main" id="{4786F8BB-B82A-45FE-8249-13579CD6B1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10" y="2436"/>
                    <a:ext cx="439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start</a:t>
                    </a:r>
                  </a:p>
                </p:txBody>
              </p:sp>
            </p:grpSp>
            <p:grpSp>
              <p:nvGrpSpPr>
                <p:cNvPr id="20" name="Group 30">
                  <a:extLst>
                    <a:ext uri="{FF2B5EF4-FFF2-40B4-BE49-F238E27FC236}">
                      <a16:creationId xmlns:a16="http://schemas.microsoft.com/office/drawing/2014/main" id="{BC9A33FD-3C0C-4F76-8F31-5EF60571CB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5826" y="1491455"/>
                  <a:ext cx="504281" cy="671791"/>
                  <a:chOff x="1712" y="2117"/>
                  <a:chExt cx="264" cy="331"/>
                </a:xfrm>
              </p:grpSpPr>
              <p:sp>
                <p:nvSpPr>
                  <p:cNvPr id="29" name="Freeform 17">
                    <a:extLst>
                      <a:ext uri="{FF2B5EF4-FFF2-40B4-BE49-F238E27FC236}">
                        <a16:creationId xmlns:a16="http://schemas.microsoft.com/office/drawing/2014/main" id="{8E30F084-C056-49D0-81FB-BB8D12ECD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2" y="2248"/>
                    <a:ext cx="264" cy="200"/>
                  </a:xfrm>
                  <a:custGeom>
                    <a:avLst/>
                    <a:gdLst>
                      <a:gd name="T0" fmla="*/ 64 w 264"/>
                      <a:gd name="T1" fmla="*/ 200 h 200"/>
                      <a:gd name="T2" fmla="*/ 16 w 264"/>
                      <a:gd name="T3" fmla="*/ 56 h 200"/>
                      <a:gd name="T4" fmla="*/ 160 w 264"/>
                      <a:gd name="T5" fmla="*/ 8 h 200"/>
                      <a:gd name="T6" fmla="*/ 256 w 264"/>
                      <a:gd name="T7" fmla="*/ 104 h 200"/>
                      <a:gd name="T8" fmla="*/ 208 w 264"/>
                      <a:gd name="T9" fmla="*/ 200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4"/>
                      <a:gd name="T16" fmla="*/ 0 h 200"/>
                      <a:gd name="T17" fmla="*/ 264 w 264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4" h="200">
                        <a:moveTo>
                          <a:pt x="64" y="200"/>
                        </a:moveTo>
                        <a:cubicBezTo>
                          <a:pt x="32" y="144"/>
                          <a:pt x="0" y="88"/>
                          <a:pt x="16" y="56"/>
                        </a:cubicBezTo>
                        <a:cubicBezTo>
                          <a:pt x="32" y="24"/>
                          <a:pt x="120" y="0"/>
                          <a:pt x="160" y="8"/>
                        </a:cubicBezTo>
                        <a:cubicBezTo>
                          <a:pt x="200" y="16"/>
                          <a:pt x="248" y="72"/>
                          <a:pt x="256" y="104"/>
                        </a:cubicBezTo>
                        <a:cubicBezTo>
                          <a:pt x="264" y="136"/>
                          <a:pt x="236" y="168"/>
                          <a:pt x="208" y="20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30" name="Text Box 18">
                    <a:extLst>
                      <a:ext uri="{FF2B5EF4-FFF2-40B4-BE49-F238E27FC236}">
                        <a16:creationId xmlns:a16="http://schemas.microsoft.com/office/drawing/2014/main" id="{8C06D4B3-7113-41F9-9343-CDEF54A5D8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8" y="2117"/>
                    <a:ext cx="164" cy="1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21" name="Group 28">
                  <a:extLst>
                    <a:ext uri="{FF2B5EF4-FFF2-40B4-BE49-F238E27FC236}">
                      <a16:creationId xmlns:a16="http://schemas.microsoft.com/office/drawing/2014/main" id="{613199F1-6C19-431E-989F-A3EE09A40C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28111" y="1394028"/>
                  <a:ext cx="532934" cy="718471"/>
                  <a:chOff x="2966" y="2069"/>
                  <a:chExt cx="279" cy="354"/>
                </a:xfrm>
              </p:grpSpPr>
              <p:sp>
                <p:nvSpPr>
                  <p:cNvPr id="27" name="Freeform 19">
                    <a:extLst>
                      <a:ext uri="{FF2B5EF4-FFF2-40B4-BE49-F238E27FC236}">
                        <a16:creationId xmlns:a16="http://schemas.microsoft.com/office/drawing/2014/main" id="{0391A35D-BD02-4130-99B3-92DAB6C45D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0" y="2223"/>
                    <a:ext cx="264" cy="200"/>
                  </a:xfrm>
                  <a:custGeom>
                    <a:avLst/>
                    <a:gdLst>
                      <a:gd name="T0" fmla="*/ 64 w 264"/>
                      <a:gd name="T1" fmla="*/ 200 h 200"/>
                      <a:gd name="T2" fmla="*/ 16 w 264"/>
                      <a:gd name="T3" fmla="*/ 56 h 200"/>
                      <a:gd name="T4" fmla="*/ 160 w 264"/>
                      <a:gd name="T5" fmla="*/ 8 h 200"/>
                      <a:gd name="T6" fmla="*/ 256 w 264"/>
                      <a:gd name="T7" fmla="*/ 104 h 200"/>
                      <a:gd name="T8" fmla="*/ 208 w 264"/>
                      <a:gd name="T9" fmla="*/ 200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4"/>
                      <a:gd name="T16" fmla="*/ 0 h 200"/>
                      <a:gd name="T17" fmla="*/ 264 w 264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4" h="200">
                        <a:moveTo>
                          <a:pt x="64" y="200"/>
                        </a:moveTo>
                        <a:cubicBezTo>
                          <a:pt x="32" y="144"/>
                          <a:pt x="0" y="88"/>
                          <a:pt x="16" y="56"/>
                        </a:cubicBezTo>
                        <a:cubicBezTo>
                          <a:pt x="32" y="24"/>
                          <a:pt x="120" y="0"/>
                          <a:pt x="160" y="8"/>
                        </a:cubicBezTo>
                        <a:cubicBezTo>
                          <a:pt x="200" y="16"/>
                          <a:pt x="248" y="72"/>
                          <a:pt x="256" y="104"/>
                        </a:cubicBezTo>
                        <a:cubicBezTo>
                          <a:pt x="264" y="136"/>
                          <a:pt x="236" y="168"/>
                          <a:pt x="208" y="20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28" name="Text Box 20">
                    <a:extLst>
                      <a:ext uri="{FF2B5EF4-FFF2-40B4-BE49-F238E27FC236}">
                        <a16:creationId xmlns:a16="http://schemas.microsoft.com/office/drawing/2014/main" id="{4F3CEED8-6365-44DA-A49A-6E1DEC8771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6" y="2069"/>
                    <a:ext cx="279" cy="1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 err="1"/>
                      <a:t>a,b</a:t>
                    </a:r>
                    <a:endParaRPr lang="en-US" dirty="0"/>
                  </a:p>
                </p:txBody>
              </p:sp>
            </p:grpSp>
            <p:grpSp>
              <p:nvGrpSpPr>
                <p:cNvPr id="22" name="Group 27">
                  <a:extLst>
                    <a:ext uri="{FF2B5EF4-FFF2-40B4-BE49-F238E27FC236}">
                      <a16:creationId xmlns:a16="http://schemas.microsoft.com/office/drawing/2014/main" id="{BF79C3CA-B27C-4B08-B301-32FA0CE387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5400" y="2138881"/>
                  <a:ext cx="1191937" cy="608873"/>
                  <a:chOff x="2640" y="2436"/>
                  <a:chExt cx="624" cy="300"/>
                </a:xfrm>
              </p:grpSpPr>
              <p:sp>
                <p:nvSpPr>
                  <p:cNvPr id="24" name="Text Box 12">
                    <a:extLst>
                      <a:ext uri="{FF2B5EF4-FFF2-40B4-BE49-F238E27FC236}">
                        <a16:creationId xmlns:a16="http://schemas.microsoft.com/office/drawing/2014/main" id="{C87DA417-D9E5-485D-BB12-744F7EF9A3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95" y="2436"/>
                    <a:ext cx="173" cy="1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25" name="Oval 13">
                    <a:extLst>
                      <a:ext uri="{FF2B5EF4-FFF2-40B4-BE49-F238E27FC236}">
                        <a16:creationId xmlns:a16="http://schemas.microsoft.com/office/drawing/2014/main" id="{A10D3E1A-BF4E-4B38-A351-96187DBB4F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44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r>
                      <a:rPr lang="en-US" b="1" dirty="0"/>
                      <a:t>3</a:t>
                    </a:r>
                    <a:endParaRPr lang="en-US" baseline="-25000" dirty="0"/>
                  </a:p>
                </p:txBody>
              </p:sp>
              <p:sp>
                <p:nvSpPr>
                  <p:cNvPr id="26" name="Line 24">
                    <a:extLst>
                      <a:ext uri="{FF2B5EF4-FFF2-40B4-BE49-F238E27FC236}">
                        <a16:creationId xmlns:a16="http://schemas.microsoft.com/office/drawing/2014/main" id="{7C4B90FC-DEA6-4696-97BB-052377D73B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592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23" name="Oval 23">
                  <a:extLst>
                    <a:ext uri="{FF2B5EF4-FFF2-40B4-BE49-F238E27FC236}">
                      <a16:creationId xmlns:a16="http://schemas.microsoft.com/office/drawing/2014/main" id="{D21BEF85-F26E-4268-8B0F-163A33540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7430" y="2045701"/>
                  <a:ext cx="733502" cy="779358"/>
                </a:xfrm>
                <a:prstGeom prst="ellipse">
                  <a:avLst/>
                </a:prstGeom>
                <a:solidFill>
                  <a:schemeClr val="accent1">
                    <a:alpha val="1215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dirty="0"/>
                </a:p>
              </p:txBody>
            </p:sp>
          </p:grpSp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5BD62585-D221-49FB-8629-F1C1A2E3E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900" y="6332860"/>
                <a:ext cx="7335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3C9A0AC2-2ADD-4A65-BEB2-296CE3638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4692" y="6032074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b</a:t>
                </a:r>
              </a:p>
            </p:txBody>
          </p: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A9E2ADC6-7D91-44AD-8549-001D20A6821B}"/>
                  </a:ext>
                </a:extLst>
              </p:cNvPr>
              <p:cNvCxnSpPr>
                <a:cxnSpLocks/>
                <a:stCxn id="12" idx="4"/>
                <a:endCxn id="23" idx="3"/>
              </p:cNvCxnSpPr>
              <p:nvPr/>
            </p:nvCxnSpPr>
            <p:spPr>
              <a:xfrm rot="5400000" flipH="1" flipV="1">
                <a:off x="6493130" y="5467099"/>
                <a:ext cx="12475" cy="2237811"/>
              </a:xfrm>
              <a:prstGeom prst="curvedConnector3">
                <a:avLst>
                  <a:gd name="adj1" fmla="val -264736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D187FB45-EBC9-4BAA-A7C7-91623DEF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4521" y="6488616"/>
                <a:ext cx="313265" cy="369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90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24078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x-none" dirty="0" err="1"/>
                  <a:t>i</a:t>
                </a:r>
                <a:r>
                  <a:rPr lang="en-US" altLang="x-none" dirty="0"/>
                  <a:t> = j 		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x-none" sz="2000" dirty="0"/>
                  <a:t>Then the legal path of length 0 and all loop from </a:t>
                </a:r>
                <a:r>
                  <a:rPr lang="en-US" altLang="x-none" sz="2000" dirty="0" err="1"/>
                  <a:t>i</a:t>
                </a:r>
                <a:r>
                  <a:rPr lang="en-US" altLang="x-none" sz="2000" dirty="0"/>
                  <a:t> to itself</a:t>
                </a:r>
              </a:p>
              <a:p>
                <a:pPr marL="880110" lvl="1" indent="-51435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x-non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x-none" sz="2200" dirty="0"/>
                  <a:t> = </a:t>
                </a:r>
                <a:r>
                  <a:rPr lang="el-GR" altLang="x-none" sz="2200" dirty="0"/>
                  <a:t>ε</a:t>
                </a:r>
                <a:r>
                  <a:rPr lang="en-US" altLang="x-none" sz="2200" dirty="0"/>
                  <a:t> , if a language has </a:t>
                </a:r>
                <a:r>
                  <a:rPr lang="el-GR" altLang="x-none" sz="2200" dirty="0"/>
                  <a:t>Σ</a:t>
                </a:r>
                <a:r>
                  <a:rPr lang="en-US" altLang="x-none" sz="2200" dirty="0"/>
                  <a:t> = {} no symbol</a:t>
                </a:r>
              </a:p>
              <a:p>
                <a:pPr marL="880110" lvl="1" indent="-51435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x-non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x-none" sz="2200" dirty="0"/>
                  <a:t> = </a:t>
                </a:r>
                <a:r>
                  <a:rPr lang="el-GR" altLang="x-none" sz="2200" dirty="0"/>
                  <a:t>ε</a:t>
                </a:r>
                <a:r>
                  <a:rPr lang="en-US" altLang="x-none" sz="2200" dirty="0"/>
                  <a:t> + a  , if a language has </a:t>
                </a:r>
                <a:r>
                  <a:rPr lang="el-GR" altLang="x-none" sz="2200" dirty="0"/>
                  <a:t>Σ</a:t>
                </a:r>
                <a:r>
                  <a:rPr lang="en-US" altLang="x-none" sz="2200" dirty="0"/>
                  <a:t> = {a} </a:t>
                </a:r>
              </a:p>
              <a:p>
                <a:pPr marL="880110" lvl="1" indent="-51435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x-non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x-none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x-none" sz="2200" dirty="0"/>
                  <a:t> = </a:t>
                </a:r>
                <a:r>
                  <a:rPr lang="el-GR" altLang="x-none" sz="2200" dirty="0"/>
                  <a:t>ε</a:t>
                </a:r>
                <a:r>
                  <a:rPr lang="en-US" altLang="x-none" sz="2200" dirty="0"/>
                  <a:t> + a</a:t>
                </a:r>
                <a:r>
                  <a:rPr lang="en-US" altLang="x-none" sz="2200" baseline="-25000" dirty="0"/>
                  <a:t>1</a:t>
                </a:r>
                <a:r>
                  <a:rPr lang="en-US" altLang="x-none" sz="2200" dirty="0"/>
                  <a:t> + a</a:t>
                </a:r>
                <a:r>
                  <a:rPr lang="en-US" altLang="x-none" sz="2200" baseline="-25000" dirty="0"/>
                  <a:t>2</a:t>
                </a:r>
                <a:r>
                  <a:rPr lang="en-US" altLang="x-none" sz="2200" dirty="0"/>
                  <a:t> +…+</a:t>
                </a:r>
                <a:r>
                  <a:rPr lang="en-US" altLang="x-none" sz="2200" dirty="0" err="1"/>
                  <a:t>a</a:t>
                </a:r>
                <a:r>
                  <a:rPr lang="en-US" altLang="x-none" sz="2200" baseline="-25000" dirty="0" err="1"/>
                  <a:t>k</a:t>
                </a:r>
                <a:r>
                  <a:rPr lang="en-US" altLang="x-none" sz="2200" dirty="0"/>
                  <a:t> if a language has </a:t>
                </a:r>
                <a:r>
                  <a:rPr lang="el-GR" altLang="x-none" sz="2200" dirty="0"/>
                  <a:t>Σ</a:t>
                </a:r>
                <a:r>
                  <a:rPr lang="en-US" altLang="x-none" sz="2200" dirty="0"/>
                  <a:t> = {a</a:t>
                </a:r>
                <a:r>
                  <a:rPr lang="en-US" altLang="x-none" sz="2200" baseline="-25000" dirty="0"/>
                  <a:t>1</a:t>
                </a:r>
                <a:r>
                  <a:rPr lang="en-US" altLang="x-none" sz="2200" dirty="0"/>
                  <a:t>, a</a:t>
                </a:r>
                <a:r>
                  <a:rPr lang="en-US" altLang="x-none" sz="2200" baseline="-25000" dirty="0"/>
                  <a:t>2</a:t>
                </a:r>
                <a:r>
                  <a:rPr lang="en-US" altLang="x-none" sz="2200" dirty="0"/>
                  <a:t>,… </a:t>
                </a:r>
                <a:r>
                  <a:rPr lang="en-US" altLang="x-none" sz="2200" dirty="0" err="1"/>
                  <a:t>a</a:t>
                </a:r>
                <a:r>
                  <a:rPr lang="en-US" altLang="x-none" sz="2200" baseline="-25000" dirty="0" err="1"/>
                  <a:t>k</a:t>
                </a:r>
                <a:r>
                  <a:rPr lang="en-US" altLang="x-none" sz="2200" dirty="0"/>
                  <a:t> }</a:t>
                </a:r>
                <a:endParaRPr lang="en-US" altLang="x-none" sz="2000" dirty="0"/>
              </a:p>
              <a:p>
                <a:pPr>
                  <a:lnSpc>
                    <a:spcPct val="150000"/>
                  </a:lnSpc>
                </a:pPr>
                <a:endParaRPr lang="ar-E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63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15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B5248C-AB85-46EB-81A9-06D87775EEB5}"/>
              </a:ext>
            </a:extLst>
          </p:cNvPr>
          <p:cNvGrpSpPr/>
          <p:nvPr/>
        </p:nvGrpSpPr>
        <p:grpSpPr>
          <a:xfrm>
            <a:off x="3556449" y="1347167"/>
            <a:ext cx="1081772" cy="726720"/>
            <a:chOff x="2561734" y="1276007"/>
            <a:chExt cx="2087965" cy="1587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C76BCF-8D56-4DFA-9CA0-43977D8A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734" y="1828799"/>
              <a:ext cx="1160638" cy="1034846"/>
            </a:xfrm>
            <a:prstGeom prst="ellipse">
              <a:avLst/>
            </a:prstGeom>
            <a:solidFill>
              <a:srgbClr val="FFCC99">
                <a:alpha val="784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b="1" dirty="0"/>
                <a:t>I = j</a:t>
              </a:r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4CD2BB82-A70C-456B-B1FA-FBCDFDB28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860" y="1276007"/>
              <a:ext cx="1617839" cy="874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l-GR" altLang="x-none" dirty="0"/>
                <a:t>Σ</a:t>
              </a:r>
              <a:endParaRPr lang="en-US" altLang="x-none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9B0B97-8D07-4B58-BEC9-817FF78D2062}"/>
              </a:ext>
            </a:extLst>
          </p:cNvPr>
          <p:cNvGrpSpPr/>
          <p:nvPr/>
        </p:nvGrpSpPr>
        <p:grpSpPr>
          <a:xfrm>
            <a:off x="4121700" y="4546322"/>
            <a:ext cx="4537862" cy="1595130"/>
            <a:chOff x="3706495" y="5262870"/>
            <a:chExt cx="4537862" cy="1595130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F6ED1506-822A-4D65-B368-80B991DEF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6007723"/>
              <a:ext cx="550125" cy="5845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b="1" dirty="0"/>
                <a:t>1</a:t>
              </a:r>
              <a:endParaRPr lang="en-US" b="1" baseline="-25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87A7E8-7213-43DB-8BDE-CA5855506A2E}"/>
                </a:ext>
              </a:extLst>
            </p:cNvPr>
            <p:cNvGrpSpPr/>
            <p:nvPr/>
          </p:nvGrpSpPr>
          <p:grpSpPr>
            <a:xfrm>
              <a:off x="3706495" y="5262870"/>
              <a:ext cx="4537862" cy="1595130"/>
              <a:chOff x="3706495" y="5262870"/>
              <a:chExt cx="4537862" cy="159513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5AA8F77-EF26-47CB-BFCC-4340CEB16C42}"/>
                  </a:ext>
                </a:extLst>
              </p:cNvPr>
              <p:cNvGrpSpPr/>
              <p:nvPr/>
            </p:nvGrpSpPr>
            <p:grpSpPr>
              <a:xfrm>
                <a:off x="3706495" y="5262870"/>
                <a:ext cx="4537862" cy="1431031"/>
                <a:chOff x="1853070" y="1394028"/>
                <a:chExt cx="4537862" cy="1431031"/>
              </a:xfrm>
            </p:grpSpPr>
            <p:grpSp>
              <p:nvGrpSpPr>
                <p:cNvPr id="19" name="Group 115">
                  <a:extLst>
                    <a:ext uri="{FF2B5EF4-FFF2-40B4-BE49-F238E27FC236}">
                      <a16:creationId xmlns:a16="http://schemas.microsoft.com/office/drawing/2014/main" id="{51F27315-8C87-40A0-8CA0-D1D8248A1F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3070" y="2138877"/>
                  <a:ext cx="3243445" cy="608873"/>
                  <a:chOff x="-210" y="2436"/>
                  <a:chExt cx="1698" cy="300"/>
                </a:xfrm>
              </p:grpSpPr>
              <p:sp>
                <p:nvSpPr>
                  <p:cNvPr id="31" name="Oval 4">
                    <a:extLst>
                      <a:ext uri="{FF2B5EF4-FFF2-40B4-BE49-F238E27FC236}">
                        <a16:creationId xmlns:a16="http://schemas.microsoft.com/office/drawing/2014/main" id="{5C0285A6-9221-4349-BC00-3791DF4A53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44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r>
                      <a:rPr lang="en-US" b="1" dirty="0"/>
                      <a:t>2</a:t>
                    </a:r>
                    <a:endParaRPr lang="en-US" b="1" baseline="-25000" dirty="0"/>
                  </a:p>
                </p:txBody>
              </p:sp>
              <p:sp>
                <p:nvSpPr>
                  <p:cNvPr id="32" name="Line 6">
                    <a:extLst>
                      <a:ext uri="{FF2B5EF4-FFF2-40B4-BE49-F238E27FC236}">
                        <a16:creationId xmlns:a16="http://schemas.microsoft.com/office/drawing/2014/main" id="{75C2683F-488B-46DB-A9A8-C3D93C3348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33" name="Text Box 7">
                    <a:extLst>
                      <a:ext uri="{FF2B5EF4-FFF2-40B4-BE49-F238E27FC236}">
                        <a16:creationId xmlns:a16="http://schemas.microsoft.com/office/drawing/2014/main" id="{6BC8F54E-B725-4983-B44E-CD37734BBD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10" y="2436"/>
                    <a:ext cx="439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start</a:t>
                    </a:r>
                  </a:p>
                </p:txBody>
              </p:sp>
            </p:grpSp>
            <p:grpSp>
              <p:nvGrpSpPr>
                <p:cNvPr id="20" name="Group 30">
                  <a:extLst>
                    <a:ext uri="{FF2B5EF4-FFF2-40B4-BE49-F238E27FC236}">
                      <a16:creationId xmlns:a16="http://schemas.microsoft.com/office/drawing/2014/main" id="{625EA7EC-4BF1-4C0E-B52A-527003D567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5826" y="1491455"/>
                  <a:ext cx="504281" cy="671791"/>
                  <a:chOff x="1712" y="2117"/>
                  <a:chExt cx="264" cy="331"/>
                </a:xfrm>
              </p:grpSpPr>
              <p:sp>
                <p:nvSpPr>
                  <p:cNvPr id="29" name="Freeform 17">
                    <a:extLst>
                      <a:ext uri="{FF2B5EF4-FFF2-40B4-BE49-F238E27FC236}">
                        <a16:creationId xmlns:a16="http://schemas.microsoft.com/office/drawing/2014/main" id="{FC68E5AB-3001-4661-8879-21A5754943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2" y="2248"/>
                    <a:ext cx="264" cy="200"/>
                  </a:xfrm>
                  <a:custGeom>
                    <a:avLst/>
                    <a:gdLst>
                      <a:gd name="T0" fmla="*/ 64 w 264"/>
                      <a:gd name="T1" fmla="*/ 200 h 200"/>
                      <a:gd name="T2" fmla="*/ 16 w 264"/>
                      <a:gd name="T3" fmla="*/ 56 h 200"/>
                      <a:gd name="T4" fmla="*/ 160 w 264"/>
                      <a:gd name="T5" fmla="*/ 8 h 200"/>
                      <a:gd name="T6" fmla="*/ 256 w 264"/>
                      <a:gd name="T7" fmla="*/ 104 h 200"/>
                      <a:gd name="T8" fmla="*/ 208 w 264"/>
                      <a:gd name="T9" fmla="*/ 200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4"/>
                      <a:gd name="T16" fmla="*/ 0 h 200"/>
                      <a:gd name="T17" fmla="*/ 264 w 264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4" h="200">
                        <a:moveTo>
                          <a:pt x="64" y="200"/>
                        </a:moveTo>
                        <a:cubicBezTo>
                          <a:pt x="32" y="144"/>
                          <a:pt x="0" y="88"/>
                          <a:pt x="16" y="56"/>
                        </a:cubicBezTo>
                        <a:cubicBezTo>
                          <a:pt x="32" y="24"/>
                          <a:pt x="120" y="0"/>
                          <a:pt x="160" y="8"/>
                        </a:cubicBezTo>
                        <a:cubicBezTo>
                          <a:pt x="200" y="16"/>
                          <a:pt x="248" y="72"/>
                          <a:pt x="256" y="104"/>
                        </a:cubicBezTo>
                        <a:cubicBezTo>
                          <a:pt x="264" y="136"/>
                          <a:pt x="236" y="168"/>
                          <a:pt x="208" y="20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30" name="Text Box 18">
                    <a:extLst>
                      <a:ext uri="{FF2B5EF4-FFF2-40B4-BE49-F238E27FC236}">
                        <a16:creationId xmlns:a16="http://schemas.microsoft.com/office/drawing/2014/main" id="{C2AF359F-CDC6-40AC-8BB1-6B264BCCCF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8" y="2117"/>
                    <a:ext cx="164" cy="1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21" name="Group 28">
                  <a:extLst>
                    <a:ext uri="{FF2B5EF4-FFF2-40B4-BE49-F238E27FC236}">
                      <a16:creationId xmlns:a16="http://schemas.microsoft.com/office/drawing/2014/main" id="{915AE8D5-0FA5-4A85-B757-7A874ECE61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28111" y="1394028"/>
                  <a:ext cx="532934" cy="718471"/>
                  <a:chOff x="2966" y="2069"/>
                  <a:chExt cx="279" cy="354"/>
                </a:xfrm>
              </p:grpSpPr>
              <p:sp>
                <p:nvSpPr>
                  <p:cNvPr id="27" name="Freeform 19">
                    <a:extLst>
                      <a:ext uri="{FF2B5EF4-FFF2-40B4-BE49-F238E27FC236}">
                        <a16:creationId xmlns:a16="http://schemas.microsoft.com/office/drawing/2014/main" id="{56B2F9D9-D9C1-4FE2-8343-A3F4177C6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0" y="2223"/>
                    <a:ext cx="264" cy="200"/>
                  </a:xfrm>
                  <a:custGeom>
                    <a:avLst/>
                    <a:gdLst>
                      <a:gd name="T0" fmla="*/ 64 w 264"/>
                      <a:gd name="T1" fmla="*/ 200 h 200"/>
                      <a:gd name="T2" fmla="*/ 16 w 264"/>
                      <a:gd name="T3" fmla="*/ 56 h 200"/>
                      <a:gd name="T4" fmla="*/ 160 w 264"/>
                      <a:gd name="T5" fmla="*/ 8 h 200"/>
                      <a:gd name="T6" fmla="*/ 256 w 264"/>
                      <a:gd name="T7" fmla="*/ 104 h 200"/>
                      <a:gd name="T8" fmla="*/ 208 w 264"/>
                      <a:gd name="T9" fmla="*/ 200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4"/>
                      <a:gd name="T16" fmla="*/ 0 h 200"/>
                      <a:gd name="T17" fmla="*/ 264 w 264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4" h="200">
                        <a:moveTo>
                          <a:pt x="64" y="200"/>
                        </a:moveTo>
                        <a:cubicBezTo>
                          <a:pt x="32" y="144"/>
                          <a:pt x="0" y="88"/>
                          <a:pt x="16" y="56"/>
                        </a:cubicBezTo>
                        <a:cubicBezTo>
                          <a:pt x="32" y="24"/>
                          <a:pt x="120" y="0"/>
                          <a:pt x="160" y="8"/>
                        </a:cubicBezTo>
                        <a:cubicBezTo>
                          <a:pt x="200" y="16"/>
                          <a:pt x="248" y="72"/>
                          <a:pt x="256" y="104"/>
                        </a:cubicBezTo>
                        <a:cubicBezTo>
                          <a:pt x="264" y="136"/>
                          <a:pt x="236" y="168"/>
                          <a:pt x="208" y="20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28" name="Text Box 20">
                    <a:extLst>
                      <a:ext uri="{FF2B5EF4-FFF2-40B4-BE49-F238E27FC236}">
                        <a16:creationId xmlns:a16="http://schemas.microsoft.com/office/drawing/2014/main" id="{58FB803A-2929-4D80-8099-5E801844F4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6" y="2069"/>
                    <a:ext cx="279" cy="1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 err="1"/>
                      <a:t>a,b</a:t>
                    </a:r>
                    <a:endParaRPr lang="en-US" dirty="0"/>
                  </a:p>
                </p:txBody>
              </p:sp>
            </p:grpSp>
            <p:grpSp>
              <p:nvGrpSpPr>
                <p:cNvPr id="22" name="Group 27">
                  <a:extLst>
                    <a:ext uri="{FF2B5EF4-FFF2-40B4-BE49-F238E27FC236}">
                      <a16:creationId xmlns:a16="http://schemas.microsoft.com/office/drawing/2014/main" id="{D7BEF2B8-C04D-420D-AF06-114D99FCF8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5400" y="2138881"/>
                  <a:ext cx="1191937" cy="608873"/>
                  <a:chOff x="2640" y="2436"/>
                  <a:chExt cx="624" cy="300"/>
                </a:xfrm>
              </p:grpSpPr>
              <p:sp>
                <p:nvSpPr>
                  <p:cNvPr id="24" name="Text Box 12">
                    <a:extLst>
                      <a:ext uri="{FF2B5EF4-FFF2-40B4-BE49-F238E27FC236}">
                        <a16:creationId xmlns:a16="http://schemas.microsoft.com/office/drawing/2014/main" id="{B1C65548-A881-467C-9305-8CA66D3C63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95" y="2436"/>
                    <a:ext cx="173" cy="1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25" name="Oval 13">
                    <a:extLst>
                      <a:ext uri="{FF2B5EF4-FFF2-40B4-BE49-F238E27FC236}">
                        <a16:creationId xmlns:a16="http://schemas.microsoft.com/office/drawing/2014/main" id="{70FA13F1-72EC-4C70-AB49-39BEC06EAA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44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r>
                      <a:rPr lang="en-US" b="1" dirty="0"/>
                      <a:t>3</a:t>
                    </a:r>
                    <a:endParaRPr lang="en-US" baseline="-25000" dirty="0"/>
                  </a:p>
                </p:txBody>
              </p:sp>
              <p:sp>
                <p:nvSpPr>
                  <p:cNvPr id="26" name="Line 24">
                    <a:extLst>
                      <a:ext uri="{FF2B5EF4-FFF2-40B4-BE49-F238E27FC236}">
                        <a16:creationId xmlns:a16="http://schemas.microsoft.com/office/drawing/2014/main" id="{144E1263-5E5C-4D9E-8F2C-140E940A2D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592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23" name="Oval 23">
                  <a:extLst>
                    <a:ext uri="{FF2B5EF4-FFF2-40B4-BE49-F238E27FC236}">
                      <a16:creationId xmlns:a16="http://schemas.microsoft.com/office/drawing/2014/main" id="{B17CF46C-1568-424A-B8A5-D5BF1F6B6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7430" y="2045701"/>
                  <a:ext cx="733502" cy="779358"/>
                </a:xfrm>
                <a:prstGeom prst="ellipse">
                  <a:avLst/>
                </a:prstGeom>
                <a:solidFill>
                  <a:schemeClr val="accent1">
                    <a:alpha val="1215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dirty="0"/>
                </a:p>
              </p:txBody>
            </p:sp>
          </p:grpSp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FFC21F11-A00D-4A92-B191-88C18C049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900" y="6332860"/>
                <a:ext cx="7335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86816373-7C19-4352-A2C4-DF1D85F9F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4692" y="6032074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b</a:t>
                </a:r>
              </a:p>
            </p:txBody>
          </p: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2D8EAA58-B743-455F-91D6-1EC528555CFA}"/>
                  </a:ext>
                </a:extLst>
              </p:cNvPr>
              <p:cNvCxnSpPr>
                <a:cxnSpLocks/>
                <a:stCxn id="9" idx="4"/>
                <a:endCxn id="23" idx="3"/>
              </p:cNvCxnSpPr>
              <p:nvPr/>
            </p:nvCxnSpPr>
            <p:spPr>
              <a:xfrm rot="5400000" flipH="1" flipV="1">
                <a:off x="6493130" y="5467099"/>
                <a:ext cx="12475" cy="2237811"/>
              </a:xfrm>
              <a:prstGeom prst="curvedConnector3">
                <a:avLst>
                  <a:gd name="adj1" fmla="val -264736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108CF6B4-CB19-4569-94E2-E3BB13BA61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4521" y="6488616"/>
                <a:ext cx="313265" cy="369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2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81328"/>
                <a:ext cx="8534400" cy="4525963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b="1" u="sng" dirty="0"/>
                  <a:t>Induction: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200" dirty="0"/>
                  <a:t>The two cases have to be considered for a path from state i to j that goes through no. of state higher than k:</a:t>
                </a:r>
              </a:p>
              <a:p>
                <a:pPr marL="836676" lvl="2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The path dose not go through state k at all , path label becomes: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200" b="1" dirty="0"/>
              </a:p>
              <a:p>
                <a:pPr marL="836676" lvl="2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The path goes through state k at least once, then break the path into pieces</a:t>
                </a:r>
              </a:p>
              <a:p>
                <a:pPr marL="493776" lvl="2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b="1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𝒌𝒌</m:t>
                        </m:r>
                      </m:sub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b="1" dirty="0"/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x-none" sz="2200" b="1" dirty="0"/>
              </a:p>
              <a:p>
                <a:pPr marL="836676" lvl="2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ar-EG" sz="2000" dirty="0"/>
              </a:p>
              <a:p>
                <a:pPr>
                  <a:lnSpc>
                    <a:spcPct val="150000"/>
                  </a:lnSpc>
                </a:pPr>
                <a:endParaRPr lang="ar-E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81328"/>
                <a:ext cx="8534400" cy="4525963"/>
              </a:xfrm>
              <a:blipFill>
                <a:blip r:embed="rId2"/>
                <a:stretch>
                  <a:fillRect r="-929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16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241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69087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marL="109728" indent="0" algn="ctr">
                  <a:lnSpc>
                    <a:spcPct val="15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109728" indent="0" algn="ctr">
                  <a:lnSpc>
                    <a:spcPct val="15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109728" indent="0" algn="ctr">
                  <a:lnSpc>
                    <a:spcPct val="15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en-US" sz="2400" b="1" i="1" dirty="0">
                    <a:latin typeface="Cambria Math" panose="02040503050406030204" pitchFamily="18" charset="0"/>
                  </a:rPr>
                  <a:t>Combine both :</a:t>
                </a:r>
              </a:p>
              <a:p>
                <a:pPr marL="109728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𝒌𝒌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1" dirty="0"/>
                  <a:t>)</a:t>
                </a:r>
                <a:r>
                  <a:rPr lang="en-US" sz="2400" b="1" baseline="300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400" b="1" dirty="0"/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en-US" sz="2400" dirty="0"/>
                  <a:t>Assume state 1 is the start state, then the regular expression is the union of all expression </a:t>
                </a:r>
              </a:p>
              <a:p>
                <a:pPr marL="109728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 such that j is an accepting state</a:t>
                </a:r>
                <a:endParaRPr lang="ar-EG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690872"/>
              </a:xfrm>
              <a:blipFill>
                <a:blip r:embed="rId2"/>
                <a:stretch>
                  <a:fillRect b="-260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17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CE72A-AEEF-4AF1-9853-5CF3797E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30710"/>
            <a:ext cx="7772400" cy="17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x-none" sz="2200" dirty="0"/>
              <a:t>Example: convert the following DFA into a R.E.</a:t>
            </a:r>
            <a:endParaRPr lang="en-US" altLang="x-none" dirty="0"/>
          </a:p>
          <a:p>
            <a:pPr>
              <a:lnSpc>
                <a:spcPct val="150000"/>
              </a:lnSpc>
            </a:pP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18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p:grpSp>
        <p:nvGrpSpPr>
          <p:cNvPr id="6" name="Group 5"/>
          <p:cNvGrpSpPr/>
          <p:nvPr/>
        </p:nvGrpSpPr>
        <p:grpSpPr>
          <a:xfrm>
            <a:off x="3206376" y="2027492"/>
            <a:ext cx="2699891" cy="956705"/>
            <a:chOff x="5821362" y="1834044"/>
            <a:chExt cx="2699891" cy="956705"/>
          </a:xfrm>
        </p:grpSpPr>
        <p:grpSp>
          <p:nvGrpSpPr>
            <p:cNvPr id="9" name="Group 8"/>
            <p:cNvGrpSpPr/>
            <p:nvPr/>
          </p:nvGrpSpPr>
          <p:grpSpPr>
            <a:xfrm>
              <a:off x="5821362" y="1834044"/>
              <a:ext cx="2309813" cy="956705"/>
              <a:chOff x="1176338" y="2664160"/>
              <a:chExt cx="2309812" cy="956708"/>
            </a:xfrm>
          </p:grpSpPr>
          <p:grpSp>
            <p:nvGrpSpPr>
              <p:cNvPr id="10" name="Group 3"/>
              <p:cNvGrpSpPr>
                <a:grpSpLocks/>
              </p:cNvGrpSpPr>
              <p:nvPr/>
            </p:nvGrpSpPr>
            <p:grpSpPr bwMode="auto">
              <a:xfrm>
                <a:off x="1176338" y="3086115"/>
                <a:ext cx="1182689" cy="495302"/>
                <a:chOff x="691" y="2424"/>
                <a:chExt cx="745" cy="312"/>
              </a:xfrm>
            </p:grpSpPr>
            <p:sp>
              <p:nvSpPr>
                <p:cNvPr id="29" name="Oval 4"/>
                <p:cNvSpPr>
                  <a:spLocks noChangeArrowheads="1"/>
                </p:cNvSpPr>
                <p:nvPr/>
              </p:nvSpPr>
              <p:spPr bwMode="auto">
                <a:xfrm>
                  <a:off x="1148" y="2448"/>
                  <a:ext cx="288" cy="28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auto">
                <a:xfrm>
                  <a:off x="764" y="259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2424"/>
                  <a:ext cx="43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dirty="0"/>
                    <a:t>start</a:t>
                  </a:r>
                </a:p>
              </p:txBody>
            </p:sp>
          </p:grpSp>
          <p:grpSp>
            <p:nvGrpSpPr>
              <p:cNvPr id="11" name="Group 7"/>
              <p:cNvGrpSpPr>
                <a:grpSpLocks/>
              </p:cNvGrpSpPr>
              <p:nvPr/>
            </p:nvGrpSpPr>
            <p:grpSpPr bwMode="auto">
              <a:xfrm>
                <a:off x="2359025" y="3038478"/>
                <a:ext cx="1073150" cy="542925"/>
                <a:chOff x="1964" y="2394"/>
                <a:chExt cx="676" cy="342"/>
              </a:xfrm>
            </p:grpSpPr>
            <p:sp>
              <p:nvSpPr>
                <p:cNvPr id="26" name="Line 8"/>
                <p:cNvSpPr>
                  <a:spLocks noChangeShapeType="1"/>
                </p:cNvSpPr>
                <p:nvPr/>
              </p:nvSpPr>
              <p:spPr bwMode="auto">
                <a:xfrm>
                  <a:off x="1964" y="25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Oval 9"/>
                <p:cNvSpPr>
                  <a:spLocks noChangeArrowheads="1"/>
                </p:cNvSpPr>
                <p:nvPr/>
              </p:nvSpPr>
              <p:spPr bwMode="auto">
                <a:xfrm>
                  <a:off x="2352" y="2448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34" y="2394"/>
                  <a:ext cx="20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hlink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15" name="Group 60"/>
              <p:cNvGrpSpPr>
                <a:grpSpLocks/>
              </p:cNvGrpSpPr>
              <p:nvPr/>
            </p:nvGrpSpPr>
            <p:grpSpPr bwMode="auto">
              <a:xfrm>
                <a:off x="1958975" y="2664160"/>
                <a:ext cx="596641" cy="460040"/>
                <a:chOff x="1879600" y="3426160"/>
                <a:chExt cx="596641" cy="460040"/>
              </a:xfrm>
            </p:grpSpPr>
            <p:sp>
              <p:nvSpPr>
                <p:cNvPr id="24" name="Freeform 13"/>
                <p:cNvSpPr>
                  <a:spLocks/>
                </p:cNvSpPr>
                <p:nvPr/>
              </p:nvSpPr>
              <p:spPr bwMode="auto">
                <a:xfrm>
                  <a:off x="1879600" y="3568700"/>
                  <a:ext cx="419100" cy="317500"/>
                </a:xfrm>
                <a:custGeom>
                  <a:avLst/>
                  <a:gdLst>
                    <a:gd name="T0" fmla="*/ 2147483647 w 264"/>
                    <a:gd name="T1" fmla="*/ 2147483647 h 200"/>
                    <a:gd name="T2" fmla="*/ 2147483647 w 264"/>
                    <a:gd name="T3" fmla="*/ 2147483647 h 200"/>
                    <a:gd name="T4" fmla="*/ 2147483647 w 264"/>
                    <a:gd name="T5" fmla="*/ 2147483647 h 200"/>
                    <a:gd name="T6" fmla="*/ 2147483647 w 264"/>
                    <a:gd name="T7" fmla="*/ 2147483647 h 200"/>
                    <a:gd name="T8" fmla="*/ 2147483647 w 264"/>
                    <a:gd name="T9" fmla="*/ 2147483647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00"/>
                    <a:gd name="T17" fmla="*/ 264 w 264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00">
                      <a:moveTo>
                        <a:pt x="64" y="200"/>
                      </a:moveTo>
                      <a:cubicBezTo>
                        <a:pt x="32" y="144"/>
                        <a:pt x="0" y="88"/>
                        <a:pt x="16" y="56"/>
                      </a:cubicBezTo>
                      <a:cubicBezTo>
                        <a:pt x="32" y="24"/>
                        <a:pt x="120" y="0"/>
                        <a:pt x="160" y="8"/>
                      </a:cubicBezTo>
                      <a:cubicBezTo>
                        <a:pt x="200" y="16"/>
                        <a:pt x="248" y="72"/>
                        <a:pt x="256" y="104"/>
                      </a:cubicBezTo>
                      <a:cubicBezTo>
                        <a:pt x="264" y="136"/>
                        <a:pt x="236" y="168"/>
                        <a:pt x="208" y="20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45701" y="3426160"/>
                  <a:ext cx="33054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dirty="0">
                      <a:solidFill>
                        <a:schemeClr val="hlink"/>
                      </a:solidFill>
                    </a:rPr>
                    <a:t>1</a:t>
                  </a:r>
                  <a:endParaRPr lang="en-US" dirty="0"/>
                </a:p>
              </p:txBody>
            </p:sp>
          </p:grpSp>
          <p:sp>
            <p:nvSpPr>
              <p:cNvPr id="19" name="Oval 26"/>
              <p:cNvSpPr>
                <a:spLocks noChangeArrowheads="1"/>
              </p:cNvSpPr>
              <p:nvPr/>
            </p:nvSpPr>
            <p:spPr bwMode="auto">
              <a:xfrm>
                <a:off x="2933700" y="3092230"/>
                <a:ext cx="552450" cy="528638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7645471" y="1943100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7971102" y="1924751"/>
              <a:ext cx="5501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>
                  <a:solidFill>
                    <a:schemeClr val="hlink"/>
                  </a:solidFill>
                </a:rPr>
                <a:t>0,1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621846" y="3731670"/>
            <a:ext cx="1638300" cy="2398034"/>
            <a:chOff x="914400" y="2842439"/>
            <a:chExt cx="1638300" cy="2398034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914400" y="3047258"/>
              <a:ext cx="1638300" cy="7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600200" y="2842439"/>
              <a:ext cx="0" cy="23980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621112" y="5402582"/>
                <a:ext cx="647700" cy="727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2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12" y="5402582"/>
                <a:ext cx="647700" cy="7271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3579057" y="3777905"/>
            <a:ext cx="1714500" cy="726674"/>
            <a:chOff x="838200" y="3067050"/>
            <a:chExt cx="1714500" cy="72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914400" y="3067050"/>
                  <a:ext cx="647700" cy="7266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67050"/>
                  <a:ext cx="647700" cy="7266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/>
            <p:nvPr/>
          </p:nvCxnSpPr>
          <p:spPr>
            <a:xfrm>
              <a:off x="838200" y="3699338"/>
              <a:ext cx="1714500" cy="1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579057" y="4257339"/>
            <a:ext cx="1714500" cy="727122"/>
            <a:chOff x="838200" y="3189458"/>
            <a:chExt cx="1714500" cy="727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885873" y="3189458"/>
                  <a:ext cx="647700" cy="7271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73" y="3189458"/>
                  <a:ext cx="647700" cy="7271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838200" y="3819525"/>
              <a:ext cx="1714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520007" y="4780768"/>
            <a:ext cx="1714500" cy="727122"/>
            <a:chOff x="811354" y="3762375"/>
            <a:chExt cx="1714500" cy="727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914400" y="3762375"/>
                  <a:ext cx="647700" cy="7271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762375"/>
                  <a:ext cx="647700" cy="7271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811354" y="4489497"/>
              <a:ext cx="1714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359247" y="3857603"/>
            <a:ext cx="1290221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ar-EG" sz="2200" dirty="0"/>
              <a:t>∊</a:t>
            </a:r>
            <a:r>
              <a:rPr lang="en-US" sz="2200" dirty="0"/>
              <a:t> + 1</a:t>
            </a:r>
            <a:endParaRPr lang="ar-EG" sz="2200" dirty="0"/>
          </a:p>
        </p:txBody>
      </p:sp>
      <p:sp>
        <p:nvSpPr>
          <p:cNvPr id="48" name="Rectangle 47"/>
          <p:cNvSpPr/>
          <p:nvPr/>
        </p:nvSpPr>
        <p:spPr>
          <a:xfrm>
            <a:off x="4556322" y="4329561"/>
            <a:ext cx="250532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200" dirty="0"/>
              <a:t>0</a:t>
            </a:r>
            <a:endParaRPr lang="ar-EG" sz="2200" dirty="0"/>
          </a:p>
        </p:txBody>
      </p:sp>
      <p:sp>
        <p:nvSpPr>
          <p:cNvPr id="49" name="Rectangle 48"/>
          <p:cNvSpPr/>
          <p:nvPr/>
        </p:nvSpPr>
        <p:spPr>
          <a:xfrm>
            <a:off x="4549017" y="4843046"/>
            <a:ext cx="914400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ar-EG" sz="2200" dirty="0"/>
              <a:t>∅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312808" y="5478159"/>
            <a:ext cx="1714491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ar-EG" sz="2200" dirty="0"/>
              <a:t>∊</a:t>
            </a:r>
            <a:r>
              <a:rPr lang="en-US" sz="2200" dirty="0"/>
              <a:t> +0+ 1</a:t>
            </a:r>
            <a:endParaRPr lang="ar-EG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4031521" y="3129503"/>
                <a:ext cx="263214" cy="561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220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521" y="3129503"/>
                <a:ext cx="263214" cy="561629"/>
              </a:xfrm>
              <a:prstGeom prst="rect">
                <a:avLst/>
              </a:prstGeom>
              <a:blipFill>
                <a:blip r:embed="rId6"/>
                <a:stretch>
                  <a:fillRect r="-109091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88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48" grpId="0"/>
      <p:bldP spid="49" grpId="0"/>
      <p:bldP spid="50" grpId="0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19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11860" y="1278721"/>
                <a:ext cx="3235955" cy="561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ar-EG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60" y="1278721"/>
                <a:ext cx="3235955" cy="561629"/>
              </a:xfrm>
              <a:prstGeom prst="rect">
                <a:avLst/>
              </a:prstGeom>
              <a:blipFill>
                <a:blip r:embed="rId2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>
            <a:off x="7218693" y="1437873"/>
            <a:ext cx="1638300" cy="1653361"/>
            <a:chOff x="914400" y="2842439"/>
            <a:chExt cx="1638300" cy="1653361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914400" y="3047258"/>
              <a:ext cx="1638300" cy="7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00200" y="2842439"/>
              <a:ext cx="0" cy="16533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202526" y="2681659"/>
                <a:ext cx="647700" cy="411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1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526" y="2681659"/>
                <a:ext cx="647700" cy="411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7142493" y="1662484"/>
            <a:ext cx="1714500" cy="399853"/>
            <a:chOff x="838200" y="3067050"/>
            <a:chExt cx="1714500" cy="3998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914400" y="3067050"/>
                  <a:ext cx="647700" cy="3998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16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67050"/>
                  <a:ext cx="647700" cy="3998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E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/>
            <p:nvPr/>
          </p:nvCxnSpPr>
          <p:spPr>
            <a:xfrm>
              <a:off x="838200" y="3448050"/>
              <a:ext cx="1714500" cy="1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142493" y="2024434"/>
            <a:ext cx="1714500" cy="399853"/>
            <a:chOff x="838200" y="3429000"/>
            <a:chExt cx="1714500" cy="3998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914400" y="3429000"/>
                  <a:ext cx="647700" cy="3998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16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429000"/>
                  <a:ext cx="647700" cy="39985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E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838200" y="3819525"/>
              <a:ext cx="1714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7142493" y="2357809"/>
            <a:ext cx="1714500" cy="399853"/>
            <a:chOff x="838200" y="3762375"/>
            <a:chExt cx="1714500" cy="3998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914400" y="3762375"/>
                  <a:ext cx="647700" cy="3998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16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762375"/>
                  <a:ext cx="647700" cy="39985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E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838200" y="4152900"/>
              <a:ext cx="1714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7980693" y="1710306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1400" dirty="0"/>
              <a:t>∊</a:t>
            </a:r>
            <a:r>
              <a:rPr lang="en-US" sz="1400" dirty="0"/>
              <a:t> + 1</a:t>
            </a:r>
            <a:endParaRPr lang="ar-EG" sz="1400" dirty="0"/>
          </a:p>
        </p:txBody>
      </p:sp>
      <p:sp>
        <p:nvSpPr>
          <p:cNvPr id="48" name="Rectangle 47"/>
          <p:cNvSpPr/>
          <p:nvPr/>
        </p:nvSpPr>
        <p:spPr>
          <a:xfrm>
            <a:off x="7958761" y="2091393"/>
            <a:ext cx="250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0</a:t>
            </a:r>
            <a:endParaRPr lang="ar-EG" sz="1400" dirty="0"/>
          </a:p>
        </p:txBody>
      </p:sp>
      <p:sp>
        <p:nvSpPr>
          <p:cNvPr id="49" name="Rectangle 48"/>
          <p:cNvSpPr/>
          <p:nvPr/>
        </p:nvSpPr>
        <p:spPr>
          <a:xfrm>
            <a:off x="7942593" y="2457405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1400" dirty="0"/>
              <a:t>∅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891582" y="2756295"/>
            <a:ext cx="1290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1400" dirty="0"/>
              <a:t>∊</a:t>
            </a:r>
            <a:r>
              <a:rPr lang="en-US" sz="1400" dirty="0"/>
              <a:t> +0+ 1</a:t>
            </a:r>
            <a:endParaRPr lang="ar-EG" sz="14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221788"/>
            <a:ext cx="6495138" cy="3031391"/>
            <a:chOff x="914400" y="2842439"/>
            <a:chExt cx="6495138" cy="3031391"/>
          </a:xfrm>
        </p:grpSpPr>
        <p:cxnSp>
          <p:nvCxnSpPr>
            <p:cNvPr id="67" name="Straight Connector 66"/>
            <p:cNvCxnSpPr>
              <a:cxnSpLocks/>
            </p:cNvCxnSpPr>
            <p:nvPr/>
          </p:nvCxnSpPr>
          <p:spPr>
            <a:xfrm>
              <a:off x="914400" y="3048000"/>
              <a:ext cx="649513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/>
            </p:cNvCxnSpPr>
            <p:nvPr/>
          </p:nvCxnSpPr>
          <p:spPr>
            <a:xfrm>
              <a:off x="1600200" y="2842439"/>
              <a:ext cx="12912" cy="30313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55415" y="4737653"/>
                <a:ext cx="647700" cy="515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2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5" y="4737653"/>
                <a:ext cx="647700" cy="515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228600" y="2557111"/>
            <a:ext cx="6571338" cy="727875"/>
            <a:chOff x="838200" y="2787787"/>
            <a:chExt cx="6571338" cy="727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927311" y="2787787"/>
                  <a:ext cx="647700" cy="5152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11" y="2787787"/>
                  <a:ext cx="647700" cy="5152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cxnSpLocks/>
            </p:cNvCxnSpPr>
            <p:nvPr/>
          </p:nvCxnSpPr>
          <p:spPr>
            <a:xfrm>
              <a:off x="838200" y="3448050"/>
              <a:ext cx="6571338" cy="676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28600" y="3284986"/>
            <a:ext cx="6647538" cy="1422634"/>
            <a:chOff x="838200" y="3191812"/>
            <a:chExt cx="6647538" cy="1422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914400" y="3191812"/>
                  <a:ext cx="647700" cy="515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191812"/>
                  <a:ext cx="647700" cy="5155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cxnSpLocks/>
            </p:cNvCxnSpPr>
            <p:nvPr/>
          </p:nvCxnSpPr>
          <p:spPr>
            <a:xfrm>
              <a:off x="838200" y="4572000"/>
              <a:ext cx="6647538" cy="42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43348" y="3978243"/>
            <a:ext cx="6632790" cy="589136"/>
            <a:chOff x="852948" y="3659425"/>
            <a:chExt cx="6632790" cy="589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898233" y="3733035"/>
                  <a:ext cx="647700" cy="515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33" y="3733035"/>
                  <a:ext cx="647700" cy="5155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cxnSpLocks/>
            </p:cNvCxnSpPr>
            <p:nvPr/>
          </p:nvCxnSpPr>
          <p:spPr>
            <a:xfrm flipV="1">
              <a:off x="852948" y="3659425"/>
              <a:ext cx="6632790" cy="11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1044867" y="2629047"/>
            <a:ext cx="45358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>
                <a:solidFill>
                  <a:srgbClr val="FF0000"/>
                </a:solidFill>
              </a:rPr>
              <a:t>∊</a:t>
            </a:r>
            <a:r>
              <a:rPr lang="en-US" sz="2200" dirty="0">
                <a:solidFill>
                  <a:srgbClr val="FF0000"/>
                </a:solidFill>
              </a:rPr>
              <a:t> + 1 </a:t>
            </a:r>
            <a:r>
              <a:rPr lang="en-US" sz="2200" dirty="0"/>
              <a:t>+(</a:t>
            </a:r>
            <a:r>
              <a:rPr lang="ar-EG" sz="2200" dirty="0"/>
              <a:t>∊</a:t>
            </a:r>
            <a:r>
              <a:rPr lang="en-US" sz="2200" dirty="0"/>
              <a:t> + 1)(</a:t>
            </a:r>
            <a:r>
              <a:rPr lang="ar-EG" sz="2200" dirty="0"/>
              <a:t>∊</a:t>
            </a:r>
            <a:r>
              <a:rPr lang="en-US" sz="2200" dirty="0"/>
              <a:t> + 1)*(</a:t>
            </a:r>
            <a:r>
              <a:rPr lang="ar-EG" sz="2200" dirty="0"/>
              <a:t>∊</a:t>
            </a:r>
            <a:r>
              <a:rPr lang="en-US" sz="2200" dirty="0"/>
              <a:t> + 1) </a:t>
            </a:r>
            <a:endParaRPr lang="ar-EG" sz="2200" dirty="0"/>
          </a:p>
        </p:txBody>
      </p:sp>
      <p:sp>
        <p:nvSpPr>
          <p:cNvPr id="80" name="Rectangle 79"/>
          <p:cNvSpPr/>
          <p:nvPr/>
        </p:nvSpPr>
        <p:spPr>
          <a:xfrm>
            <a:off x="1083986" y="3372005"/>
            <a:ext cx="40353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+(</a:t>
            </a:r>
            <a:r>
              <a:rPr lang="ar-EG" sz="2200" dirty="0"/>
              <a:t>∊</a:t>
            </a:r>
            <a:r>
              <a:rPr lang="en-US" sz="2200" dirty="0"/>
              <a:t> + 1)(</a:t>
            </a:r>
            <a:r>
              <a:rPr lang="ar-EG" sz="2200" dirty="0"/>
              <a:t>∊</a:t>
            </a:r>
            <a:r>
              <a:rPr lang="en-US" sz="2200" dirty="0"/>
              <a:t> + 1)*0</a:t>
            </a:r>
            <a:endParaRPr lang="ar-EG" sz="2200" dirty="0"/>
          </a:p>
        </p:txBody>
      </p:sp>
      <p:sp>
        <p:nvSpPr>
          <p:cNvPr id="81" name="Rectangle 80"/>
          <p:cNvSpPr/>
          <p:nvPr/>
        </p:nvSpPr>
        <p:spPr>
          <a:xfrm>
            <a:off x="1058710" y="4094173"/>
            <a:ext cx="4145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/>
              <a:t>∅ +</a:t>
            </a:r>
            <a:r>
              <a:rPr lang="ar-EG" sz="2200" dirty="0">
                <a:solidFill>
                  <a:srgbClr val="FF0000"/>
                </a:solidFill>
              </a:rPr>
              <a:t>∅</a:t>
            </a:r>
            <a:r>
              <a:rPr lang="en-US" sz="2200" dirty="0"/>
              <a:t>(</a:t>
            </a:r>
            <a:r>
              <a:rPr lang="ar-EG" sz="2200" dirty="0"/>
              <a:t>∊</a:t>
            </a:r>
            <a:r>
              <a:rPr lang="en-US" sz="2200" dirty="0"/>
              <a:t> + 1)*(</a:t>
            </a:r>
            <a:r>
              <a:rPr lang="ar-EG" sz="2200" dirty="0"/>
              <a:t>∊</a:t>
            </a:r>
            <a:r>
              <a:rPr lang="en-US" sz="2200" dirty="0"/>
              <a:t> + 1)</a:t>
            </a:r>
            <a:endParaRPr lang="ar-EG" sz="2200" dirty="0"/>
          </a:p>
        </p:txBody>
      </p:sp>
      <p:sp>
        <p:nvSpPr>
          <p:cNvPr id="88" name="Rectangle 87"/>
          <p:cNvSpPr/>
          <p:nvPr/>
        </p:nvSpPr>
        <p:spPr>
          <a:xfrm>
            <a:off x="1094754" y="4737653"/>
            <a:ext cx="39079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>
                <a:solidFill>
                  <a:srgbClr val="FF0000"/>
                </a:solidFill>
              </a:rPr>
              <a:t>∊</a:t>
            </a:r>
            <a:r>
              <a:rPr lang="en-US" sz="2200" dirty="0">
                <a:solidFill>
                  <a:srgbClr val="FF0000"/>
                </a:solidFill>
              </a:rPr>
              <a:t> +0+1</a:t>
            </a:r>
            <a:r>
              <a:rPr lang="en-US" sz="2200" dirty="0"/>
              <a:t>+</a:t>
            </a:r>
            <a:r>
              <a:rPr lang="ar-EG" sz="2200" dirty="0"/>
              <a:t> ∅</a:t>
            </a:r>
            <a:r>
              <a:rPr lang="en-US" sz="2200" dirty="0"/>
              <a:t>(</a:t>
            </a:r>
            <a:r>
              <a:rPr lang="ar-EG" sz="2200" dirty="0"/>
              <a:t>∊</a:t>
            </a:r>
            <a:r>
              <a:rPr lang="en-US" sz="2200" dirty="0"/>
              <a:t> + 1)*0</a:t>
            </a:r>
            <a:endParaRPr lang="ar-EG" sz="2200" dirty="0"/>
          </a:p>
        </p:txBody>
      </p:sp>
      <p:cxnSp>
        <p:nvCxnSpPr>
          <p:cNvPr id="99" name="Straight Connector 98"/>
          <p:cNvCxnSpPr>
            <a:cxnSpLocks/>
          </p:cNvCxnSpPr>
          <p:nvPr/>
        </p:nvCxnSpPr>
        <p:spPr>
          <a:xfrm>
            <a:off x="5296245" y="2161290"/>
            <a:ext cx="0" cy="3078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03512" y="2032604"/>
            <a:ext cx="59748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   By direct substitution              Simplified</a:t>
            </a:r>
            <a:endParaRPr lang="ar-EG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999743" y="996947"/>
                <a:ext cx="242374" cy="43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160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743" y="996947"/>
                <a:ext cx="242374" cy="433645"/>
              </a:xfrm>
              <a:prstGeom prst="rect">
                <a:avLst/>
              </a:prstGeom>
              <a:blipFill>
                <a:blip r:embed="rId12"/>
                <a:stretch>
                  <a:fillRect r="-110000" b="-5634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12D78D8-5A8A-425F-9571-E5BFEDCD34B4}"/>
                  </a:ext>
                </a:extLst>
              </p:cNvPr>
              <p:cNvSpPr/>
              <p:nvPr/>
            </p:nvSpPr>
            <p:spPr>
              <a:xfrm>
                <a:off x="2507103" y="131257"/>
                <a:ext cx="4402487" cy="524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𝒌𝒌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ar-EG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12D78D8-5A8A-425F-9571-E5BFEDCD3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103" y="131257"/>
                <a:ext cx="4402487" cy="524182"/>
              </a:xfrm>
              <a:prstGeom prst="rect">
                <a:avLst/>
              </a:prstGeom>
              <a:blipFill>
                <a:blip r:embed="rId13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2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9" grpId="0"/>
      <p:bldP spid="79" grpId="0"/>
      <p:bldP spid="80" grpId="0"/>
      <p:bldP spid="81" grpId="0"/>
      <p:bldP spid="88" grpId="0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347472" lvl="2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200" b="1" dirty="0"/>
              <a:t>Union &amp;&amp;  Regular Expression as a set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Union is commutative </a:t>
            </a:r>
          </a:p>
          <a:p>
            <a:pPr marL="347472" lvl="2" indent="0" algn="ctr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200" b="1" dirty="0"/>
              <a:t>	</a:t>
            </a:r>
            <a:r>
              <a:rPr lang="el-GR" altLang="x-none" sz="2200" b="1" dirty="0"/>
              <a:t>α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∪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β</a:t>
            </a:r>
            <a:r>
              <a:rPr lang="en-US" altLang="x-none" sz="2200" b="1" dirty="0"/>
              <a:t> = </a:t>
            </a:r>
            <a:r>
              <a:rPr lang="el-GR" altLang="x-none" sz="2200" b="1" dirty="0"/>
              <a:t>β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∪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α</a:t>
            </a:r>
            <a:endParaRPr lang="en-US" altLang="x-none" sz="2200" b="1" dirty="0"/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Union is associative</a:t>
            </a:r>
          </a:p>
          <a:p>
            <a:pPr marL="347472" lvl="2" indent="0" algn="ctr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200" b="1" dirty="0"/>
              <a:t>	(</a:t>
            </a:r>
            <a:r>
              <a:rPr lang="el-GR" altLang="x-none" sz="2200" b="1" dirty="0"/>
              <a:t>α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∪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β</a:t>
            </a:r>
            <a:r>
              <a:rPr lang="en-US" altLang="x-none" sz="2200" b="1" dirty="0"/>
              <a:t>) </a:t>
            </a:r>
            <a:r>
              <a:rPr lang="el-GR" altLang="x-none" sz="2200" b="1" dirty="0"/>
              <a:t>∪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Υ</a:t>
            </a:r>
            <a:r>
              <a:rPr lang="en-US" altLang="x-none" sz="2200" b="1" dirty="0"/>
              <a:t> = </a:t>
            </a:r>
            <a:r>
              <a:rPr lang="el-GR" altLang="x-none" sz="2200" b="1" dirty="0"/>
              <a:t>α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∪</a:t>
            </a:r>
            <a:r>
              <a:rPr lang="en-US" altLang="x-none" sz="2200" b="1" dirty="0"/>
              <a:t> (</a:t>
            </a:r>
            <a:r>
              <a:rPr lang="el-GR" altLang="x-none" sz="2200" b="1" dirty="0"/>
              <a:t>β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∪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Υ</a:t>
            </a:r>
            <a:r>
              <a:rPr lang="en-US" altLang="x-none" sz="2200" b="1" dirty="0"/>
              <a:t>) 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∅ Is identity for union </a:t>
            </a:r>
          </a:p>
          <a:p>
            <a:pPr marL="347472" lvl="2" indent="0" algn="ctr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l-GR" altLang="x-none" sz="2200" b="1" dirty="0"/>
              <a:t>α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∪</a:t>
            </a:r>
            <a:r>
              <a:rPr lang="en-US" altLang="x-none" sz="2200" b="1" dirty="0"/>
              <a:t> ∅  = ∅ </a:t>
            </a:r>
            <a:r>
              <a:rPr lang="el-GR" altLang="x-none" sz="2200" b="1" dirty="0"/>
              <a:t>∪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α</a:t>
            </a:r>
            <a:r>
              <a:rPr lang="en-US" altLang="x-none" sz="2200" b="1" dirty="0"/>
              <a:t> = </a:t>
            </a:r>
            <a:r>
              <a:rPr lang="el-GR" altLang="x-none" sz="2200" b="1" dirty="0"/>
              <a:t>α</a:t>
            </a:r>
            <a:endParaRPr lang="en-US" altLang="x-none" sz="2200" b="1" dirty="0"/>
          </a:p>
          <a:p>
            <a:pPr marL="347472" lvl="2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200" b="1" dirty="0"/>
              <a:t> union is idempotent</a:t>
            </a:r>
          </a:p>
          <a:p>
            <a:pPr marL="347472" lvl="2" indent="0" algn="ctr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l-GR" altLang="x-none" sz="2200" b="1" dirty="0"/>
              <a:t>α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∪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α</a:t>
            </a:r>
            <a:r>
              <a:rPr lang="en-US" altLang="x-none" sz="2200" b="1" dirty="0"/>
              <a:t> = </a:t>
            </a:r>
            <a:r>
              <a:rPr lang="el-GR" altLang="x-none" sz="2200" b="1" dirty="0"/>
              <a:t>α</a:t>
            </a:r>
            <a:endParaRPr lang="en-US" altLang="x-none" sz="2200" b="1" dirty="0"/>
          </a:p>
          <a:p>
            <a:pPr marL="347472" lvl="2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altLang="x-none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Simplifying Regular Expression </a:t>
            </a:r>
            <a:endParaRPr lang="ar-E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98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20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221788"/>
            <a:ext cx="6495138" cy="3031391"/>
            <a:chOff x="914400" y="2842439"/>
            <a:chExt cx="6495138" cy="3031391"/>
          </a:xfrm>
        </p:grpSpPr>
        <p:cxnSp>
          <p:nvCxnSpPr>
            <p:cNvPr id="67" name="Straight Connector 66"/>
            <p:cNvCxnSpPr>
              <a:cxnSpLocks/>
            </p:cNvCxnSpPr>
            <p:nvPr/>
          </p:nvCxnSpPr>
          <p:spPr>
            <a:xfrm>
              <a:off x="914400" y="3048000"/>
              <a:ext cx="649513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/>
            </p:cNvCxnSpPr>
            <p:nvPr/>
          </p:nvCxnSpPr>
          <p:spPr>
            <a:xfrm>
              <a:off x="1600200" y="2842439"/>
              <a:ext cx="12912" cy="30313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55415" y="4737653"/>
                <a:ext cx="647700" cy="515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2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5" y="4737653"/>
                <a:ext cx="647700" cy="515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228600" y="2557111"/>
            <a:ext cx="6571338" cy="727875"/>
            <a:chOff x="838200" y="2787787"/>
            <a:chExt cx="6571338" cy="727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927311" y="2787787"/>
                  <a:ext cx="647700" cy="5152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11" y="2787787"/>
                  <a:ext cx="647700" cy="5152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cxnSpLocks/>
            </p:cNvCxnSpPr>
            <p:nvPr/>
          </p:nvCxnSpPr>
          <p:spPr>
            <a:xfrm>
              <a:off x="838200" y="3448050"/>
              <a:ext cx="6571338" cy="676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28600" y="3284986"/>
            <a:ext cx="6647538" cy="1422634"/>
            <a:chOff x="838200" y="3191812"/>
            <a:chExt cx="6647538" cy="1422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914400" y="3191812"/>
                  <a:ext cx="647700" cy="515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191812"/>
                  <a:ext cx="647700" cy="5155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cxnSpLocks/>
            </p:cNvCxnSpPr>
            <p:nvPr/>
          </p:nvCxnSpPr>
          <p:spPr>
            <a:xfrm>
              <a:off x="838200" y="4572000"/>
              <a:ext cx="6647538" cy="42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43348" y="3978243"/>
            <a:ext cx="6632790" cy="589136"/>
            <a:chOff x="852948" y="3659425"/>
            <a:chExt cx="6632790" cy="589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898233" y="3733035"/>
                  <a:ext cx="647700" cy="515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33" y="3733035"/>
                  <a:ext cx="647700" cy="5155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cxnSpLocks/>
            </p:cNvCxnSpPr>
            <p:nvPr/>
          </p:nvCxnSpPr>
          <p:spPr>
            <a:xfrm flipV="1">
              <a:off x="852948" y="3659425"/>
              <a:ext cx="6632790" cy="11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1044867" y="2629047"/>
            <a:ext cx="45358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>
                <a:solidFill>
                  <a:srgbClr val="FF0000"/>
                </a:solidFill>
              </a:rPr>
              <a:t>∊</a:t>
            </a:r>
            <a:r>
              <a:rPr lang="en-US" sz="2200" dirty="0">
                <a:solidFill>
                  <a:srgbClr val="FF0000"/>
                </a:solidFill>
              </a:rPr>
              <a:t> + 1 </a:t>
            </a:r>
            <a:r>
              <a:rPr lang="en-US" sz="2200" dirty="0"/>
              <a:t>+(</a:t>
            </a:r>
            <a:r>
              <a:rPr lang="ar-EG" sz="2200" dirty="0"/>
              <a:t>∊</a:t>
            </a:r>
            <a:r>
              <a:rPr lang="en-US" sz="2200" dirty="0"/>
              <a:t> + 1)(</a:t>
            </a:r>
            <a:r>
              <a:rPr lang="ar-EG" sz="2200" dirty="0"/>
              <a:t>∊</a:t>
            </a:r>
            <a:r>
              <a:rPr lang="en-US" sz="2200" dirty="0"/>
              <a:t> + 1)*(</a:t>
            </a:r>
            <a:r>
              <a:rPr lang="ar-EG" sz="2200" dirty="0"/>
              <a:t>∊</a:t>
            </a:r>
            <a:r>
              <a:rPr lang="en-US" sz="2200" dirty="0"/>
              <a:t> + 1) </a:t>
            </a:r>
            <a:endParaRPr lang="ar-EG" sz="2200" dirty="0"/>
          </a:p>
        </p:txBody>
      </p:sp>
      <p:sp>
        <p:nvSpPr>
          <p:cNvPr id="80" name="Rectangle 79"/>
          <p:cNvSpPr/>
          <p:nvPr/>
        </p:nvSpPr>
        <p:spPr>
          <a:xfrm>
            <a:off x="1083986" y="3372005"/>
            <a:ext cx="40353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+(</a:t>
            </a:r>
            <a:r>
              <a:rPr lang="ar-EG" sz="2200" dirty="0"/>
              <a:t>∊</a:t>
            </a:r>
            <a:r>
              <a:rPr lang="en-US" sz="2200" dirty="0"/>
              <a:t> + 1)(</a:t>
            </a:r>
            <a:r>
              <a:rPr lang="ar-EG" sz="2200" dirty="0"/>
              <a:t>∊</a:t>
            </a:r>
            <a:r>
              <a:rPr lang="en-US" sz="2200" dirty="0"/>
              <a:t> + 1)*0</a:t>
            </a:r>
            <a:endParaRPr lang="ar-EG" sz="2200" dirty="0"/>
          </a:p>
        </p:txBody>
      </p:sp>
      <p:sp>
        <p:nvSpPr>
          <p:cNvPr id="81" name="Rectangle 80"/>
          <p:cNvSpPr/>
          <p:nvPr/>
        </p:nvSpPr>
        <p:spPr>
          <a:xfrm>
            <a:off x="1058710" y="4094173"/>
            <a:ext cx="4145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/>
              <a:t>∅ +</a:t>
            </a:r>
            <a:r>
              <a:rPr lang="ar-EG" sz="2200" dirty="0">
                <a:solidFill>
                  <a:srgbClr val="FF0000"/>
                </a:solidFill>
              </a:rPr>
              <a:t>∅</a:t>
            </a:r>
            <a:r>
              <a:rPr lang="en-US" sz="2200" dirty="0"/>
              <a:t>(</a:t>
            </a:r>
            <a:r>
              <a:rPr lang="ar-EG" sz="2200" dirty="0"/>
              <a:t>∊</a:t>
            </a:r>
            <a:r>
              <a:rPr lang="en-US" sz="2200" dirty="0"/>
              <a:t> + 1)*(</a:t>
            </a:r>
            <a:r>
              <a:rPr lang="ar-EG" sz="2200" dirty="0"/>
              <a:t>∊</a:t>
            </a:r>
            <a:r>
              <a:rPr lang="en-US" sz="2200" dirty="0"/>
              <a:t> + 1)</a:t>
            </a:r>
            <a:endParaRPr lang="ar-EG" sz="2200" dirty="0"/>
          </a:p>
        </p:txBody>
      </p:sp>
      <p:sp>
        <p:nvSpPr>
          <p:cNvPr id="88" name="Rectangle 87"/>
          <p:cNvSpPr/>
          <p:nvPr/>
        </p:nvSpPr>
        <p:spPr>
          <a:xfrm>
            <a:off x="1094754" y="4737653"/>
            <a:ext cx="39079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>
                <a:solidFill>
                  <a:srgbClr val="FF0000"/>
                </a:solidFill>
              </a:rPr>
              <a:t>∊</a:t>
            </a:r>
            <a:r>
              <a:rPr lang="en-US" sz="2200" dirty="0">
                <a:solidFill>
                  <a:srgbClr val="FF0000"/>
                </a:solidFill>
              </a:rPr>
              <a:t> +0+1</a:t>
            </a:r>
            <a:r>
              <a:rPr lang="en-US" sz="2200" dirty="0"/>
              <a:t>+</a:t>
            </a:r>
            <a:r>
              <a:rPr lang="ar-EG" sz="2200" dirty="0"/>
              <a:t> ∅</a:t>
            </a:r>
            <a:r>
              <a:rPr lang="en-US" sz="2200" dirty="0"/>
              <a:t>(</a:t>
            </a:r>
            <a:r>
              <a:rPr lang="ar-EG" sz="2200" dirty="0"/>
              <a:t>∊</a:t>
            </a:r>
            <a:r>
              <a:rPr lang="en-US" sz="2200" dirty="0"/>
              <a:t> + 1)*0</a:t>
            </a:r>
            <a:endParaRPr lang="ar-EG" sz="2200" dirty="0"/>
          </a:p>
        </p:txBody>
      </p:sp>
      <p:cxnSp>
        <p:nvCxnSpPr>
          <p:cNvPr id="99" name="Straight Connector 98"/>
          <p:cNvCxnSpPr>
            <a:cxnSpLocks/>
          </p:cNvCxnSpPr>
          <p:nvPr/>
        </p:nvCxnSpPr>
        <p:spPr>
          <a:xfrm>
            <a:off x="5296245" y="2161290"/>
            <a:ext cx="0" cy="3078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03512" y="2032604"/>
            <a:ext cx="59748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   By direct substitution              Simplified</a:t>
            </a:r>
            <a:endParaRPr lang="ar-EG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999743" y="996947"/>
                <a:ext cx="242374" cy="43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160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743" y="996947"/>
                <a:ext cx="242374" cy="433645"/>
              </a:xfrm>
              <a:prstGeom prst="rect">
                <a:avLst/>
              </a:prstGeom>
              <a:blipFill>
                <a:blip r:embed="rId6"/>
                <a:stretch>
                  <a:fillRect r="-110000" b="-5634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7C7AC82-0696-416B-9380-DAA6EC317D49}"/>
              </a:ext>
            </a:extLst>
          </p:cNvPr>
          <p:cNvGrpSpPr/>
          <p:nvPr/>
        </p:nvGrpSpPr>
        <p:grpSpPr>
          <a:xfrm>
            <a:off x="3363057" y="505947"/>
            <a:ext cx="5699577" cy="2139082"/>
            <a:chOff x="5360234" y="1249103"/>
            <a:chExt cx="5985187" cy="2139082"/>
          </a:xfrm>
        </p:grpSpPr>
        <p:sp>
          <p:nvSpPr>
            <p:cNvPr id="8" name="Callout: Line 7">
              <a:extLst>
                <a:ext uri="{FF2B5EF4-FFF2-40B4-BE49-F238E27FC236}">
                  <a16:creationId xmlns:a16="http://schemas.microsoft.com/office/drawing/2014/main" id="{BE407810-0FEC-4A99-BE75-A7366E770E3A}"/>
                </a:ext>
              </a:extLst>
            </p:cNvPr>
            <p:cNvSpPr/>
            <p:nvPr/>
          </p:nvSpPr>
          <p:spPr>
            <a:xfrm>
              <a:off x="5360234" y="1249103"/>
              <a:ext cx="5974805" cy="2103845"/>
            </a:xfrm>
            <a:prstGeom prst="borderCallout1">
              <a:avLst>
                <a:gd name="adj1" fmla="val 16297"/>
                <a:gd name="adj2" fmla="val -1224"/>
                <a:gd name="adj3" fmla="val 99883"/>
                <a:gd name="adj4" fmla="val -3269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PS">
                <a:noFill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5E5F07-B8FA-4119-8BC6-E7AA78572943}"/>
                </a:ext>
              </a:extLst>
            </p:cNvPr>
            <p:cNvSpPr txBox="1"/>
            <p:nvPr/>
          </p:nvSpPr>
          <p:spPr>
            <a:xfrm>
              <a:off x="5490229" y="1356860"/>
              <a:ext cx="5855192" cy="203132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ar-EG" dirty="0"/>
                <a:t>∊</a:t>
              </a:r>
              <a:r>
                <a:rPr lang="en-US" dirty="0"/>
                <a:t> + 1 +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ar-EG" dirty="0">
                  <a:solidFill>
                    <a:srgbClr val="0070C0"/>
                  </a:solidFill>
                </a:rPr>
                <a:t>∊</a:t>
              </a:r>
              <a:r>
                <a:rPr lang="en-US" dirty="0">
                  <a:solidFill>
                    <a:srgbClr val="0070C0"/>
                  </a:solidFill>
                </a:rPr>
                <a:t> + 1)(</a:t>
              </a:r>
              <a:r>
                <a:rPr lang="ar-EG" dirty="0">
                  <a:solidFill>
                    <a:srgbClr val="0070C0"/>
                  </a:solidFill>
                </a:rPr>
                <a:t>∊</a:t>
              </a:r>
              <a:r>
                <a:rPr lang="en-US" dirty="0">
                  <a:solidFill>
                    <a:srgbClr val="0070C0"/>
                  </a:solidFill>
                </a:rPr>
                <a:t> + 1)*</a:t>
              </a:r>
              <a:r>
                <a:rPr lang="en-US" dirty="0"/>
                <a:t>(</a:t>
              </a:r>
              <a:r>
                <a:rPr lang="ar-EG" dirty="0"/>
                <a:t>∊</a:t>
              </a:r>
              <a:r>
                <a:rPr lang="en-US" dirty="0"/>
                <a:t> + 1) </a:t>
              </a:r>
              <a:r>
                <a:rPr lang="en-US" altLang="x-none" dirty="0">
                  <a:solidFill>
                    <a:srgbClr val="FF0000"/>
                  </a:solidFill>
                </a:rPr>
                <a:t>(</a:t>
              </a:r>
              <a:r>
                <a:rPr lang="ar-SA" altLang="x-none" dirty="0">
                  <a:solidFill>
                    <a:srgbClr val="FF0000"/>
                  </a:solidFill>
                </a:rPr>
                <a:t> + </a:t>
              </a:r>
              <a:r>
                <a:rPr lang="ar-EG" dirty="0">
                  <a:solidFill>
                    <a:srgbClr val="FF0000"/>
                  </a:solidFill>
                </a:rPr>
                <a:t>∊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ar-EG" dirty="0">
                  <a:solidFill>
                    <a:srgbClr val="FF0000"/>
                  </a:solidFill>
                </a:rPr>
                <a:t> </a:t>
              </a:r>
              <a:r>
                <a:rPr lang="en-US" altLang="x-none" dirty="0">
                  <a:solidFill>
                    <a:srgbClr val="FF0000"/>
                  </a:solidFill>
                </a:rPr>
                <a:t>) ⊆ (</a:t>
              </a:r>
              <a:r>
                <a:rPr lang="ar-SA" altLang="x-none" dirty="0">
                  <a:solidFill>
                    <a:srgbClr val="FF0000"/>
                  </a:solidFill>
                </a:rPr>
                <a:t>+ </a:t>
              </a:r>
              <a:r>
                <a:rPr lang="ar-EG" dirty="0">
                  <a:solidFill>
                    <a:srgbClr val="FF0000"/>
                  </a:solidFill>
                </a:rPr>
                <a:t>∊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altLang="x-none" dirty="0">
                  <a:solidFill>
                    <a:srgbClr val="FF0000"/>
                  </a:solidFill>
                </a:rPr>
                <a:t>)</a:t>
              </a:r>
              <a:r>
                <a:rPr lang="en-US" altLang="x-none" baseline="30000" dirty="0">
                  <a:solidFill>
                    <a:srgbClr val="FF0000"/>
                  </a:solidFill>
                </a:rPr>
                <a:t> * </a:t>
              </a:r>
            </a:p>
            <a:p>
              <a:pPr algn="l" rtl="0"/>
              <a:r>
                <a:rPr lang="ar-EG" dirty="0"/>
                <a:t>∊</a:t>
              </a:r>
              <a:r>
                <a:rPr lang="en-US" dirty="0"/>
                <a:t> + 1 +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ar-EG" dirty="0">
                  <a:solidFill>
                    <a:srgbClr val="0070C0"/>
                  </a:solidFill>
                </a:rPr>
                <a:t>∊</a:t>
              </a:r>
              <a:r>
                <a:rPr lang="en-US" dirty="0">
                  <a:solidFill>
                    <a:srgbClr val="0070C0"/>
                  </a:solidFill>
                </a:rPr>
                <a:t> + 1)*(</a:t>
              </a:r>
              <a:r>
                <a:rPr lang="ar-EG" dirty="0">
                  <a:solidFill>
                    <a:srgbClr val="0070C0"/>
                  </a:solidFill>
                </a:rPr>
                <a:t>∊</a:t>
              </a:r>
              <a:r>
                <a:rPr lang="en-US" dirty="0">
                  <a:solidFill>
                    <a:srgbClr val="0070C0"/>
                  </a:solidFill>
                </a:rPr>
                <a:t> + 1)            </a:t>
              </a:r>
              <a:r>
                <a:rPr lang="en-US" altLang="x-none" dirty="0">
                  <a:solidFill>
                    <a:srgbClr val="FF0000"/>
                  </a:solidFill>
                </a:rPr>
                <a:t>(</a:t>
              </a:r>
              <a:r>
                <a:rPr lang="ar-SA" altLang="x-none" dirty="0">
                  <a:solidFill>
                    <a:srgbClr val="FF0000"/>
                  </a:solidFill>
                </a:rPr>
                <a:t> + </a:t>
              </a:r>
              <a:r>
                <a:rPr lang="ar-EG" dirty="0">
                  <a:solidFill>
                    <a:srgbClr val="FF0000"/>
                  </a:solidFill>
                </a:rPr>
                <a:t>∊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ar-EG" dirty="0">
                  <a:solidFill>
                    <a:srgbClr val="FF0000"/>
                  </a:solidFill>
                </a:rPr>
                <a:t> </a:t>
              </a:r>
              <a:r>
                <a:rPr lang="en-US" altLang="x-none" dirty="0">
                  <a:solidFill>
                    <a:srgbClr val="FF0000"/>
                  </a:solidFill>
                </a:rPr>
                <a:t>) ⊆ (</a:t>
              </a:r>
              <a:r>
                <a:rPr lang="ar-SA" altLang="x-none" dirty="0">
                  <a:solidFill>
                    <a:srgbClr val="FF0000"/>
                  </a:solidFill>
                </a:rPr>
                <a:t>+ </a:t>
              </a:r>
              <a:r>
                <a:rPr lang="ar-EG" dirty="0">
                  <a:solidFill>
                    <a:srgbClr val="FF0000"/>
                  </a:solidFill>
                </a:rPr>
                <a:t>∊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altLang="x-none" dirty="0">
                  <a:solidFill>
                    <a:srgbClr val="FF0000"/>
                  </a:solidFill>
                </a:rPr>
                <a:t>)</a:t>
              </a:r>
              <a:r>
                <a:rPr lang="en-US" altLang="x-none" baseline="30000" dirty="0">
                  <a:solidFill>
                    <a:srgbClr val="FF0000"/>
                  </a:solidFill>
                </a:rPr>
                <a:t> * </a:t>
              </a:r>
              <a:endParaRPr lang="en-US" altLang="x-none" dirty="0">
                <a:solidFill>
                  <a:srgbClr val="FF0000"/>
                </a:solidFill>
              </a:endParaRPr>
            </a:p>
            <a:p>
              <a:pPr algn="l" rtl="0"/>
              <a:r>
                <a:rPr lang="ar-EG" dirty="0"/>
                <a:t>∊</a:t>
              </a:r>
              <a:r>
                <a:rPr lang="en-US" dirty="0"/>
                <a:t> + 1 +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ar-EG" dirty="0">
                  <a:solidFill>
                    <a:srgbClr val="0070C0"/>
                  </a:solidFill>
                </a:rPr>
                <a:t>∊</a:t>
              </a:r>
              <a:r>
                <a:rPr lang="en-US" dirty="0">
                  <a:solidFill>
                    <a:srgbClr val="0070C0"/>
                  </a:solidFill>
                </a:rPr>
                <a:t> + 1)*                     </a:t>
              </a:r>
              <a:r>
                <a:rPr lang="en-US" dirty="0">
                  <a:solidFill>
                    <a:srgbClr val="FF0000"/>
                  </a:solidFill>
                </a:rPr>
                <a:t>  </a:t>
              </a:r>
              <a:r>
                <a:rPr lang="en-US" altLang="x-none" dirty="0">
                  <a:solidFill>
                    <a:srgbClr val="FF0000"/>
                  </a:solidFill>
                </a:rPr>
                <a:t>(</a:t>
              </a:r>
              <a:r>
                <a:rPr lang="ar-SA" altLang="x-none" dirty="0"/>
                <a:t> </a:t>
              </a:r>
              <a:r>
                <a:rPr lang="ar-SA" altLang="x-none" dirty="0">
                  <a:solidFill>
                    <a:srgbClr val="FF0000"/>
                  </a:solidFill>
                </a:rPr>
                <a:t>+</a:t>
              </a:r>
              <a:r>
                <a:rPr lang="ar-SA" altLang="x-none" dirty="0"/>
                <a:t> </a:t>
              </a:r>
              <a:r>
                <a:rPr lang="ar-EG" dirty="0">
                  <a:solidFill>
                    <a:srgbClr val="FF0000"/>
                  </a:solidFill>
                </a:rPr>
                <a:t>∊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ar-EG" dirty="0">
                  <a:solidFill>
                    <a:srgbClr val="FF0000"/>
                  </a:solidFill>
                </a:rPr>
                <a:t> </a:t>
              </a:r>
              <a:r>
                <a:rPr lang="en-US" altLang="x-none" dirty="0">
                  <a:solidFill>
                    <a:srgbClr val="FF0000"/>
                  </a:solidFill>
                </a:rPr>
                <a:t>) ⊆ (</a:t>
              </a:r>
              <a:r>
                <a:rPr lang="ar-SA" altLang="x-none" dirty="0">
                  <a:solidFill>
                    <a:srgbClr val="FF0000"/>
                  </a:solidFill>
                </a:rPr>
                <a:t>+ </a:t>
              </a:r>
              <a:r>
                <a:rPr lang="ar-EG" dirty="0">
                  <a:solidFill>
                    <a:srgbClr val="FF0000"/>
                  </a:solidFill>
                </a:rPr>
                <a:t>∊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altLang="x-none" dirty="0">
                  <a:solidFill>
                    <a:srgbClr val="FF0000"/>
                  </a:solidFill>
                </a:rPr>
                <a:t>)</a:t>
              </a:r>
              <a:r>
                <a:rPr lang="en-US" altLang="x-none" baseline="30000" dirty="0">
                  <a:solidFill>
                    <a:srgbClr val="FF0000"/>
                  </a:solidFill>
                </a:rPr>
                <a:t> * </a:t>
              </a:r>
            </a:p>
            <a:p>
              <a:pPr algn="l" rtl="0"/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ar-EG" dirty="0">
                  <a:solidFill>
                    <a:srgbClr val="0070C0"/>
                  </a:solidFill>
                </a:rPr>
                <a:t>∊</a:t>
              </a:r>
              <a:r>
                <a:rPr lang="en-US" dirty="0">
                  <a:solidFill>
                    <a:srgbClr val="0070C0"/>
                  </a:solidFill>
                </a:rPr>
                <a:t> + 1)*                                  </a:t>
              </a:r>
              <a:r>
                <a:rPr lang="en-US" altLang="x-none" dirty="0"/>
                <a:t> </a:t>
              </a:r>
              <a:r>
                <a:rPr lang="en-US" altLang="x-none" dirty="0">
                  <a:solidFill>
                    <a:srgbClr val="FF0000"/>
                  </a:solidFill>
                </a:rPr>
                <a:t>(</a:t>
              </a:r>
              <a:r>
                <a:rPr lang="ar-SA" altLang="x-none" dirty="0">
                  <a:solidFill>
                    <a:srgbClr val="FF0000"/>
                  </a:solidFill>
                </a:rPr>
                <a:t>+ </a:t>
              </a:r>
              <a:r>
                <a:rPr lang="ar-EG" dirty="0">
                  <a:solidFill>
                    <a:srgbClr val="FF0000"/>
                  </a:solidFill>
                </a:rPr>
                <a:t>∊ 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altLang="x-none" dirty="0">
                  <a:solidFill>
                    <a:srgbClr val="FF0000"/>
                  </a:solidFill>
                </a:rPr>
                <a:t>)</a:t>
              </a:r>
              <a:r>
                <a:rPr lang="en-US" altLang="x-none" baseline="30000" dirty="0">
                  <a:solidFill>
                    <a:srgbClr val="FF0000"/>
                  </a:solidFill>
                </a:rPr>
                <a:t> *  </a:t>
              </a:r>
              <a:r>
                <a:rPr lang="en-US" altLang="x-none" dirty="0">
                  <a:solidFill>
                    <a:srgbClr val="FF0000"/>
                  </a:solidFill>
                </a:rPr>
                <a:t>= (</a:t>
              </a:r>
              <a:r>
                <a:rPr lang="ar-EG" dirty="0">
                  <a:solidFill>
                    <a:srgbClr val="FF0000"/>
                  </a:solidFill>
                </a:rPr>
                <a:t>∊</a:t>
              </a:r>
              <a:r>
                <a:rPr lang="en-US" dirty="0">
                  <a:solidFill>
                    <a:srgbClr val="FF0000"/>
                  </a:solidFill>
                </a:rPr>
                <a:t>*1*</a:t>
              </a:r>
              <a:r>
                <a:rPr lang="en-US" altLang="x-none" dirty="0">
                  <a:solidFill>
                    <a:srgbClr val="FF0000"/>
                  </a:solidFill>
                </a:rPr>
                <a:t>)</a:t>
              </a:r>
            </a:p>
            <a:p>
              <a:pPr algn="l" rtl="0"/>
              <a:r>
                <a:rPr lang="en-US" altLang="x-none" dirty="0"/>
                <a:t>(</a:t>
              </a:r>
              <a:r>
                <a:rPr lang="ar-EG" dirty="0"/>
                <a:t>∊</a:t>
              </a:r>
              <a:r>
                <a:rPr lang="en-US" dirty="0"/>
                <a:t>*1*</a:t>
              </a:r>
              <a:r>
                <a:rPr lang="en-US" altLang="x-none" dirty="0"/>
                <a:t>)</a:t>
              </a:r>
              <a:r>
                <a:rPr lang="en-US" dirty="0">
                  <a:solidFill>
                    <a:srgbClr val="0070C0"/>
                  </a:solidFill>
                </a:rPr>
                <a:t>                              </a:t>
              </a:r>
              <a:r>
                <a:rPr lang="en-US" dirty="0">
                  <a:solidFill>
                    <a:srgbClr val="FF0000"/>
                  </a:solidFill>
                </a:rPr>
                <a:t>        </a:t>
              </a:r>
              <a:r>
                <a:rPr lang="ar-EG" dirty="0">
                  <a:solidFill>
                    <a:srgbClr val="FF0000"/>
                  </a:solidFill>
                </a:rPr>
                <a:t>∊</a:t>
              </a:r>
              <a:r>
                <a:rPr lang="en-US" dirty="0">
                  <a:solidFill>
                    <a:srgbClr val="FF0000"/>
                  </a:solidFill>
                </a:rPr>
                <a:t>*</a:t>
              </a:r>
              <a:r>
                <a:rPr lang="en-US" altLang="x-none" dirty="0">
                  <a:solidFill>
                    <a:srgbClr val="FF0000"/>
                  </a:solidFill>
                </a:rPr>
                <a:t> = </a:t>
              </a:r>
              <a:r>
                <a:rPr lang="ar-EG" dirty="0">
                  <a:solidFill>
                    <a:srgbClr val="FF0000"/>
                  </a:solidFill>
                </a:rPr>
                <a:t>∊</a:t>
              </a:r>
              <a:endParaRPr lang="en-US" altLang="x-none" dirty="0">
                <a:solidFill>
                  <a:srgbClr val="FF0000"/>
                </a:solidFill>
              </a:endParaRPr>
            </a:p>
            <a:p>
              <a:pPr algn="l" rtl="0"/>
              <a:r>
                <a:rPr lang="ar-EG" dirty="0"/>
                <a:t>∊</a:t>
              </a:r>
              <a:r>
                <a:rPr lang="en-US" dirty="0"/>
                <a:t>1*</a:t>
              </a:r>
              <a:r>
                <a:rPr lang="en-US" dirty="0">
                  <a:solidFill>
                    <a:srgbClr val="0070C0"/>
                  </a:solidFill>
                </a:rPr>
                <a:t>                                        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ar-EG" dirty="0">
                  <a:solidFill>
                    <a:srgbClr val="FF0000"/>
                  </a:solidFill>
                </a:rPr>
                <a:t>∊</a:t>
              </a:r>
              <a:r>
                <a:rPr lang="en-US" dirty="0">
                  <a:solidFill>
                    <a:srgbClr val="FF0000"/>
                  </a:solidFill>
                </a:rPr>
                <a:t>1*</a:t>
              </a:r>
              <a:r>
                <a:rPr lang="en-US" altLang="x-none" dirty="0">
                  <a:solidFill>
                    <a:srgbClr val="FF0000"/>
                  </a:solidFill>
                </a:rPr>
                <a:t> = </a:t>
              </a:r>
              <a:r>
                <a:rPr lang="en-US" dirty="0">
                  <a:solidFill>
                    <a:srgbClr val="FF0000"/>
                  </a:solidFill>
                </a:rPr>
                <a:t>1*</a:t>
              </a:r>
              <a:r>
                <a:rPr lang="en-US" altLang="x-none" dirty="0"/>
                <a:t> </a:t>
              </a:r>
            </a:p>
            <a:p>
              <a:pPr algn="l" rtl="0"/>
              <a:r>
                <a:rPr lang="en-US" dirty="0"/>
                <a:t>1*</a:t>
              </a:r>
              <a:r>
                <a:rPr lang="en-US" altLang="x-none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80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21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221788"/>
            <a:ext cx="6495138" cy="3031391"/>
            <a:chOff x="914400" y="2842439"/>
            <a:chExt cx="6495138" cy="3031391"/>
          </a:xfrm>
        </p:grpSpPr>
        <p:cxnSp>
          <p:nvCxnSpPr>
            <p:cNvPr id="67" name="Straight Connector 66"/>
            <p:cNvCxnSpPr>
              <a:cxnSpLocks/>
            </p:cNvCxnSpPr>
            <p:nvPr/>
          </p:nvCxnSpPr>
          <p:spPr>
            <a:xfrm>
              <a:off x="914400" y="3048000"/>
              <a:ext cx="649513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/>
            </p:cNvCxnSpPr>
            <p:nvPr/>
          </p:nvCxnSpPr>
          <p:spPr>
            <a:xfrm>
              <a:off x="1600200" y="2842439"/>
              <a:ext cx="12912" cy="30313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55415" y="4737653"/>
                <a:ext cx="647700" cy="515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2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5" y="4737653"/>
                <a:ext cx="647700" cy="515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228600" y="2557111"/>
            <a:ext cx="6571338" cy="727875"/>
            <a:chOff x="838200" y="2787787"/>
            <a:chExt cx="6571338" cy="727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927311" y="2787787"/>
                  <a:ext cx="647700" cy="5152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11" y="2787787"/>
                  <a:ext cx="647700" cy="5152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cxnSpLocks/>
            </p:cNvCxnSpPr>
            <p:nvPr/>
          </p:nvCxnSpPr>
          <p:spPr>
            <a:xfrm>
              <a:off x="838200" y="3448050"/>
              <a:ext cx="6571338" cy="676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28600" y="3284986"/>
            <a:ext cx="6647538" cy="1422634"/>
            <a:chOff x="838200" y="3191812"/>
            <a:chExt cx="6647538" cy="1422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914400" y="3191812"/>
                  <a:ext cx="647700" cy="515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191812"/>
                  <a:ext cx="647700" cy="5155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cxnSpLocks/>
            </p:cNvCxnSpPr>
            <p:nvPr/>
          </p:nvCxnSpPr>
          <p:spPr>
            <a:xfrm>
              <a:off x="838200" y="4572000"/>
              <a:ext cx="6647538" cy="42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43348" y="3978243"/>
            <a:ext cx="6632790" cy="589136"/>
            <a:chOff x="852948" y="3659425"/>
            <a:chExt cx="6632790" cy="589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898233" y="3733035"/>
                  <a:ext cx="647700" cy="515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33" y="3733035"/>
                  <a:ext cx="647700" cy="5155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cxnSpLocks/>
            </p:cNvCxnSpPr>
            <p:nvPr/>
          </p:nvCxnSpPr>
          <p:spPr>
            <a:xfrm flipV="1">
              <a:off x="852948" y="3659425"/>
              <a:ext cx="6632790" cy="11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1044867" y="2629047"/>
            <a:ext cx="45358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>
                <a:solidFill>
                  <a:srgbClr val="FF0000"/>
                </a:solidFill>
              </a:rPr>
              <a:t>∊</a:t>
            </a:r>
            <a:r>
              <a:rPr lang="en-US" sz="2200" dirty="0">
                <a:solidFill>
                  <a:srgbClr val="FF0000"/>
                </a:solidFill>
              </a:rPr>
              <a:t> + 1 </a:t>
            </a:r>
            <a:r>
              <a:rPr lang="en-US" sz="2200" dirty="0"/>
              <a:t>+(</a:t>
            </a:r>
            <a:r>
              <a:rPr lang="ar-EG" sz="2200" dirty="0"/>
              <a:t>∊</a:t>
            </a:r>
            <a:r>
              <a:rPr lang="en-US" sz="2200" dirty="0"/>
              <a:t> + 1)(</a:t>
            </a:r>
            <a:r>
              <a:rPr lang="ar-EG" sz="2200" dirty="0"/>
              <a:t>∊</a:t>
            </a:r>
            <a:r>
              <a:rPr lang="en-US" sz="2200" dirty="0"/>
              <a:t> + 1)*(</a:t>
            </a:r>
            <a:r>
              <a:rPr lang="ar-EG" sz="2200" dirty="0"/>
              <a:t>∊</a:t>
            </a:r>
            <a:r>
              <a:rPr lang="en-US" sz="2200" dirty="0"/>
              <a:t> + 1) </a:t>
            </a:r>
            <a:endParaRPr lang="ar-EG" sz="2200" dirty="0"/>
          </a:p>
        </p:txBody>
      </p:sp>
      <p:sp>
        <p:nvSpPr>
          <p:cNvPr id="80" name="Rectangle 79"/>
          <p:cNvSpPr/>
          <p:nvPr/>
        </p:nvSpPr>
        <p:spPr>
          <a:xfrm>
            <a:off x="1083986" y="3372005"/>
            <a:ext cx="40353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+(</a:t>
            </a:r>
            <a:r>
              <a:rPr lang="ar-EG" sz="2200" dirty="0"/>
              <a:t>∊</a:t>
            </a:r>
            <a:r>
              <a:rPr lang="en-US" sz="2200" dirty="0"/>
              <a:t> + 1)(</a:t>
            </a:r>
            <a:r>
              <a:rPr lang="ar-EG" sz="2200" dirty="0"/>
              <a:t>∊</a:t>
            </a:r>
            <a:r>
              <a:rPr lang="en-US" sz="2200" dirty="0"/>
              <a:t> + 1)*0</a:t>
            </a:r>
            <a:endParaRPr lang="ar-EG" sz="2200" dirty="0"/>
          </a:p>
        </p:txBody>
      </p:sp>
      <p:sp>
        <p:nvSpPr>
          <p:cNvPr id="81" name="Rectangle 80"/>
          <p:cNvSpPr/>
          <p:nvPr/>
        </p:nvSpPr>
        <p:spPr>
          <a:xfrm>
            <a:off x="1058710" y="4094173"/>
            <a:ext cx="4145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/>
              <a:t>∅ +</a:t>
            </a:r>
            <a:r>
              <a:rPr lang="ar-EG" sz="2200" dirty="0">
                <a:solidFill>
                  <a:srgbClr val="FF0000"/>
                </a:solidFill>
              </a:rPr>
              <a:t>∅</a:t>
            </a:r>
            <a:r>
              <a:rPr lang="en-US" sz="2200" dirty="0"/>
              <a:t>(</a:t>
            </a:r>
            <a:r>
              <a:rPr lang="ar-EG" sz="2200" dirty="0"/>
              <a:t>∊</a:t>
            </a:r>
            <a:r>
              <a:rPr lang="en-US" sz="2200" dirty="0"/>
              <a:t> + 1)*(</a:t>
            </a:r>
            <a:r>
              <a:rPr lang="ar-EG" sz="2200" dirty="0"/>
              <a:t>∊</a:t>
            </a:r>
            <a:r>
              <a:rPr lang="en-US" sz="2200" dirty="0"/>
              <a:t> + 1)</a:t>
            </a:r>
            <a:endParaRPr lang="ar-EG" sz="2200" dirty="0"/>
          </a:p>
        </p:txBody>
      </p:sp>
      <p:sp>
        <p:nvSpPr>
          <p:cNvPr id="88" name="Rectangle 87"/>
          <p:cNvSpPr/>
          <p:nvPr/>
        </p:nvSpPr>
        <p:spPr>
          <a:xfrm>
            <a:off x="1094754" y="4737653"/>
            <a:ext cx="39079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>
                <a:solidFill>
                  <a:srgbClr val="FF0000"/>
                </a:solidFill>
              </a:rPr>
              <a:t>∊</a:t>
            </a:r>
            <a:r>
              <a:rPr lang="en-US" sz="2200" dirty="0">
                <a:solidFill>
                  <a:srgbClr val="FF0000"/>
                </a:solidFill>
              </a:rPr>
              <a:t> +0+1</a:t>
            </a:r>
            <a:r>
              <a:rPr lang="en-US" sz="2200" dirty="0"/>
              <a:t>+</a:t>
            </a:r>
            <a:r>
              <a:rPr lang="ar-EG" sz="2200" dirty="0"/>
              <a:t> ∅</a:t>
            </a:r>
            <a:r>
              <a:rPr lang="en-US" sz="2200" dirty="0"/>
              <a:t>(</a:t>
            </a:r>
            <a:r>
              <a:rPr lang="ar-EG" sz="2200" dirty="0"/>
              <a:t>∊</a:t>
            </a:r>
            <a:r>
              <a:rPr lang="en-US" sz="2200" dirty="0"/>
              <a:t> + 1)*0</a:t>
            </a:r>
            <a:endParaRPr lang="ar-EG" sz="2200" dirty="0"/>
          </a:p>
        </p:txBody>
      </p:sp>
      <p:cxnSp>
        <p:nvCxnSpPr>
          <p:cNvPr id="99" name="Straight Connector 98"/>
          <p:cNvCxnSpPr>
            <a:cxnSpLocks/>
          </p:cNvCxnSpPr>
          <p:nvPr/>
        </p:nvCxnSpPr>
        <p:spPr>
          <a:xfrm>
            <a:off x="5296245" y="2161290"/>
            <a:ext cx="0" cy="3078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03512" y="2032604"/>
            <a:ext cx="59748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   By direct substitution              Simplified</a:t>
            </a:r>
            <a:endParaRPr lang="ar-EG" sz="2200" dirty="0"/>
          </a:p>
        </p:txBody>
      </p:sp>
      <p:sp>
        <p:nvSpPr>
          <p:cNvPr id="102" name="Rectangle 101"/>
          <p:cNvSpPr/>
          <p:nvPr/>
        </p:nvSpPr>
        <p:spPr>
          <a:xfrm>
            <a:off x="5314756" y="2644744"/>
            <a:ext cx="10416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1* </a:t>
            </a:r>
            <a:endParaRPr lang="ar-EG" sz="2200" dirty="0"/>
          </a:p>
        </p:txBody>
      </p:sp>
      <p:sp>
        <p:nvSpPr>
          <p:cNvPr id="103" name="Rectangle 102"/>
          <p:cNvSpPr/>
          <p:nvPr/>
        </p:nvSpPr>
        <p:spPr>
          <a:xfrm>
            <a:off x="5358996" y="3348062"/>
            <a:ext cx="11972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1* 0 </a:t>
            </a:r>
            <a:endParaRPr lang="ar-EG" sz="2200" dirty="0"/>
          </a:p>
        </p:txBody>
      </p:sp>
      <p:sp>
        <p:nvSpPr>
          <p:cNvPr id="104" name="Rectangle 103"/>
          <p:cNvSpPr/>
          <p:nvPr/>
        </p:nvSpPr>
        <p:spPr>
          <a:xfrm>
            <a:off x="5530790" y="4132723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/>
              <a:t>∅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359183" y="4809184"/>
            <a:ext cx="24663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/>
              <a:t>∊ </a:t>
            </a:r>
            <a:r>
              <a:rPr lang="en-US" sz="2200" dirty="0"/>
              <a:t> + 0  + 1   </a:t>
            </a:r>
            <a:endParaRPr lang="ar-EG" sz="2200" dirty="0"/>
          </a:p>
        </p:txBody>
      </p:sp>
    </p:spTree>
    <p:extLst>
      <p:ext uri="{BB962C8B-B14F-4D97-AF65-F5344CB8AC3E}">
        <p14:creationId xmlns:p14="http://schemas.microsoft.com/office/powerpoint/2010/main" val="40477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22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Constructing R.E. From a DFA</a:t>
            </a:r>
            <a:endParaRPr lang="ar-EG" dirty="0"/>
          </a:p>
        </p:txBody>
      </p:sp>
      <p:grpSp>
        <p:nvGrpSpPr>
          <p:cNvPr id="66" name="Group 65"/>
          <p:cNvGrpSpPr/>
          <p:nvPr/>
        </p:nvGrpSpPr>
        <p:grpSpPr>
          <a:xfrm>
            <a:off x="7438021" y="1433388"/>
            <a:ext cx="1575011" cy="1653361"/>
            <a:chOff x="914400" y="2842439"/>
            <a:chExt cx="2260811" cy="165336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914400" y="3048000"/>
              <a:ext cx="226081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600200" y="2842439"/>
              <a:ext cx="0" cy="16533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324038" y="2677174"/>
                <a:ext cx="647700" cy="411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16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038" y="2677174"/>
                <a:ext cx="647700" cy="411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7264005" y="1657999"/>
            <a:ext cx="1749027" cy="399853"/>
            <a:chOff x="838200" y="3067050"/>
            <a:chExt cx="1749027" cy="3998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914400" y="3067050"/>
                  <a:ext cx="647700" cy="3998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16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67050"/>
                  <a:ext cx="647700" cy="3998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E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cxnSpLocks/>
            </p:cNvCxnSpPr>
            <p:nvPr/>
          </p:nvCxnSpPr>
          <p:spPr>
            <a:xfrm>
              <a:off x="838200" y="3448050"/>
              <a:ext cx="1749027" cy="18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264005" y="2019949"/>
            <a:ext cx="1749027" cy="417049"/>
            <a:chOff x="838200" y="3429000"/>
            <a:chExt cx="1749027" cy="417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914400" y="3429000"/>
                  <a:ext cx="647700" cy="3998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16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429000"/>
                  <a:ext cx="647700" cy="3998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E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cxnSpLocks/>
            </p:cNvCxnSpPr>
            <p:nvPr/>
          </p:nvCxnSpPr>
          <p:spPr>
            <a:xfrm>
              <a:off x="838200" y="3819525"/>
              <a:ext cx="1749027" cy="26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264005" y="2353324"/>
            <a:ext cx="1749027" cy="414290"/>
            <a:chOff x="838200" y="3762375"/>
            <a:chExt cx="1749027" cy="414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914400" y="3762375"/>
                  <a:ext cx="647700" cy="3998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1600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762375"/>
                  <a:ext cx="647700" cy="39985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E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cxnSpLocks/>
            </p:cNvCxnSpPr>
            <p:nvPr/>
          </p:nvCxnSpPr>
          <p:spPr>
            <a:xfrm>
              <a:off x="838200" y="4152900"/>
              <a:ext cx="1749027" cy="23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8000816" y="1696217"/>
            <a:ext cx="45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1* </a:t>
            </a:r>
            <a:endParaRPr lang="ar-EG" sz="1400" dirty="0"/>
          </a:p>
        </p:txBody>
      </p:sp>
      <p:sp>
        <p:nvSpPr>
          <p:cNvPr id="103" name="Rectangle 102"/>
          <p:cNvSpPr/>
          <p:nvPr/>
        </p:nvSpPr>
        <p:spPr>
          <a:xfrm>
            <a:off x="7924616" y="2096267"/>
            <a:ext cx="60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1* 0 </a:t>
            </a:r>
            <a:endParaRPr lang="ar-EG" sz="1400" dirty="0"/>
          </a:p>
        </p:txBody>
      </p:sp>
      <p:sp>
        <p:nvSpPr>
          <p:cNvPr id="104" name="Rectangle 103"/>
          <p:cNvSpPr/>
          <p:nvPr/>
        </p:nvSpPr>
        <p:spPr>
          <a:xfrm>
            <a:off x="7924616" y="2467742"/>
            <a:ext cx="60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1400" dirty="0"/>
              <a:t>∅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924616" y="2791592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1400" dirty="0"/>
              <a:t>∊ </a:t>
            </a:r>
            <a:r>
              <a:rPr lang="en-US" sz="1400" dirty="0"/>
              <a:t> + 0  + 1   </a:t>
            </a:r>
            <a:endParaRPr lang="ar-E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1877796" y="1535195"/>
                <a:ext cx="3045707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ar-EG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96" y="1535195"/>
                <a:ext cx="3045707" cy="476221"/>
              </a:xfrm>
              <a:prstGeom prst="rect">
                <a:avLst/>
              </a:prstGeom>
              <a:blipFill>
                <a:blip r:embed="rId7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/>
          <p:cNvGrpSpPr/>
          <p:nvPr/>
        </p:nvGrpSpPr>
        <p:grpSpPr>
          <a:xfrm>
            <a:off x="200202" y="2402463"/>
            <a:ext cx="6618342" cy="3305181"/>
            <a:chOff x="550787" y="2607433"/>
            <a:chExt cx="6618342" cy="3305181"/>
          </a:xfrm>
        </p:grpSpPr>
        <p:cxnSp>
          <p:nvCxnSpPr>
            <p:cNvPr id="118" name="Straight Connector 117"/>
            <p:cNvCxnSpPr>
              <a:cxnSpLocks/>
            </p:cNvCxnSpPr>
            <p:nvPr/>
          </p:nvCxnSpPr>
          <p:spPr>
            <a:xfrm>
              <a:off x="550787" y="3018649"/>
              <a:ext cx="6618342" cy="2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cxnSpLocks/>
            </p:cNvCxnSpPr>
            <p:nvPr/>
          </p:nvCxnSpPr>
          <p:spPr>
            <a:xfrm flipH="1">
              <a:off x="1179959" y="2607433"/>
              <a:ext cx="8826" cy="33051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109082" y="5047074"/>
                <a:ext cx="647700" cy="515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22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2" y="5047074"/>
                <a:ext cx="647700" cy="515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/>
          <p:cNvGrpSpPr/>
          <p:nvPr/>
        </p:nvGrpSpPr>
        <p:grpSpPr>
          <a:xfrm>
            <a:off x="121984" y="2964671"/>
            <a:ext cx="6812187" cy="540856"/>
            <a:chOff x="883985" y="2594936"/>
            <a:chExt cx="6285144" cy="624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912048" y="2594936"/>
                  <a:ext cx="647700" cy="5152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048" y="2594936"/>
                  <a:ext cx="647700" cy="515206"/>
                </a:xfrm>
                <a:prstGeom prst="rect">
                  <a:avLst/>
                </a:prstGeom>
                <a:blipFill>
                  <a:blip r:embed="rId9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Connector 122"/>
            <p:cNvCxnSpPr>
              <a:cxnSpLocks/>
            </p:cNvCxnSpPr>
            <p:nvPr/>
          </p:nvCxnSpPr>
          <p:spPr>
            <a:xfrm>
              <a:off x="883985" y="3219450"/>
              <a:ext cx="62851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92879" y="3629556"/>
            <a:ext cx="6841292" cy="640246"/>
            <a:chOff x="838200" y="3209270"/>
            <a:chExt cx="5888834" cy="610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872958" y="3209270"/>
                  <a:ext cx="647700" cy="515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58" y="3209270"/>
                  <a:ext cx="647700" cy="5155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838200" y="3819525"/>
              <a:ext cx="58888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76200" y="4435602"/>
            <a:ext cx="6841292" cy="601384"/>
            <a:chOff x="838200" y="3446860"/>
            <a:chExt cx="6841292" cy="601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962202" y="3446860"/>
                  <a:ext cx="647700" cy="515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ar-EG" sz="2200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202" y="3446860"/>
                  <a:ext cx="647700" cy="5155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V="1">
              <a:off x="838200" y="4037579"/>
              <a:ext cx="6841292" cy="106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914400" y="3027238"/>
            <a:ext cx="3889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FF0000"/>
                </a:solidFill>
              </a:rPr>
              <a:t>1*</a:t>
            </a:r>
            <a:r>
              <a:rPr lang="en-US" sz="2200" dirty="0"/>
              <a:t>+1*0(</a:t>
            </a:r>
            <a:r>
              <a:rPr lang="ar-EG" sz="2200" dirty="0"/>
              <a:t>∊</a:t>
            </a:r>
            <a:r>
              <a:rPr lang="en-US" sz="2200" dirty="0"/>
              <a:t>+0+1)*</a:t>
            </a:r>
            <a:r>
              <a:rPr lang="ar-EG" sz="2200" dirty="0"/>
              <a:t> ∅</a:t>
            </a:r>
            <a:r>
              <a:rPr lang="en-US" sz="2200" dirty="0"/>
              <a:t> </a:t>
            </a:r>
            <a:endParaRPr lang="ar-EG" sz="2200" dirty="0"/>
          </a:p>
        </p:txBody>
      </p:sp>
      <p:sp>
        <p:nvSpPr>
          <p:cNvPr id="131" name="Rectangle 130"/>
          <p:cNvSpPr/>
          <p:nvPr/>
        </p:nvSpPr>
        <p:spPr>
          <a:xfrm>
            <a:off x="908193" y="3737864"/>
            <a:ext cx="40448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FF0000"/>
                </a:solidFill>
              </a:rPr>
              <a:t>1*0</a:t>
            </a:r>
            <a:r>
              <a:rPr lang="en-US" sz="2200" dirty="0"/>
              <a:t>+1*0(</a:t>
            </a:r>
            <a:r>
              <a:rPr lang="ar-EG" sz="2200" dirty="0"/>
              <a:t>∊</a:t>
            </a:r>
            <a:r>
              <a:rPr lang="en-US" sz="2200" dirty="0"/>
              <a:t>+0+1)*(</a:t>
            </a:r>
            <a:r>
              <a:rPr lang="ar-EG" sz="2200" dirty="0"/>
              <a:t>∊</a:t>
            </a:r>
            <a:r>
              <a:rPr lang="en-US" sz="2200" dirty="0"/>
              <a:t>+0+1)</a:t>
            </a:r>
            <a:endParaRPr lang="ar-EG" sz="2200" dirty="0"/>
          </a:p>
        </p:txBody>
      </p:sp>
      <p:sp>
        <p:nvSpPr>
          <p:cNvPr id="132" name="Rectangle 131"/>
          <p:cNvSpPr/>
          <p:nvPr/>
        </p:nvSpPr>
        <p:spPr>
          <a:xfrm>
            <a:off x="931046" y="4477921"/>
            <a:ext cx="40515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/>
              <a:t>+ </a:t>
            </a:r>
            <a:r>
              <a:rPr lang="ar-EG" sz="2200" dirty="0">
                <a:solidFill>
                  <a:srgbClr val="FF0000"/>
                </a:solidFill>
              </a:rPr>
              <a:t>∅</a:t>
            </a:r>
            <a:r>
              <a:rPr lang="en-US" sz="2200" dirty="0"/>
              <a:t>(</a:t>
            </a:r>
            <a:r>
              <a:rPr lang="ar-EG" sz="2200" dirty="0"/>
              <a:t>∊</a:t>
            </a:r>
            <a:r>
              <a:rPr lang="en-US" sz="2200" dirty="0"/>
              <a:t>+0+1)(</a:t>
            </a:r>
            <a:r>
              <a:rPr lang="ar-EG" sz="2200" dirty="0"/>
              <a:t>∊</a:t>
            </a:r>
            <a:r>
              <a:rPr lang="en-US" sz="2200" dirty="0"/>
              <a:t>+0+1)*</a:t>
            </a:r>
            <a:r>
              <a:rPr lang="ar-EG" sz="2200" dirty="0"/>
              <a:t>∅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38200" y="5120148"/>
            <a:ext cx="55522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>
                <a:solidFill>
                  <a:srgbClr val="FF0000"/>
                </a:solidFill>
              </a:rPr>
              <a:t>∊</a:t>
            </a:r>
            <a:r>
              <a:rPr lang="en-US" sz="2200" dirty="0">
                <a:solidFill>
                  <a:srgbClr val="FF0000"/>
                </a:solidFill>
              </a:rPr>
              <a:t>+0+1</a:t>
            </a:r>
            <a:r>
              <a:rPr lang="en-US" sz="2200" dirty="0"/>
              <a:t>+(</a:t>
            </a:r>
            <a:r>
              <a:rPr lang="ar-EG" sz="2200" dirty="0"/>
              <a:t>∊</a:t>
            </a:r>
            <a:r>
              <a:rPr lang="en-US" sz="2200" dirty="0"/>
              <a:t>+0+1)(</a:t>
            </a:r>
            <a:r>
              <a:rPr lang="ar-EG" sz="2200" dirty="0"/>
              <a:t>∊</a:t>
            </a:r>
            <a:r>
              <a:rPr lang="en-US" sz="2200" dirty="0"/>
              <a:t>+0+1)*(</a:t>
            </a:r>
            <a:r>
              <a:rPr lang="ar-EG" sz="2200" dirty="0"/>
              <a:t>∊</a:t>
            </a:r>
            <a:r>
              <a:rPr lang="en-US" sz="2200" dirty="0"/>
              <a:t>+0+1)</a:t>
            </a:r>
            <a:endParaRPr lang="ar-EG" sz="2200" dirty="0"/>
          </a:p>
        </p:txBody>
      </p:sp>
      <p:cxnSp>
        <p:nvCxnSpPr>
          <p:cNvPr id="134" name="Straight Connector 133"/>
          <p:cNvCxnSpPr>
            <a:cxnSpLocks/>
          </p:cNvCxnSpPr>
          <p:nvPr/>
        </p:nvCxnSpPr>
        <p:spPr>
          <a:xfrm>
            <a:off x="5775668" y="2401084"/>
            <a:ext cx="16216" cy="3306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979695" y="2417210"/>
            <a:ext cx="64394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     By direct substitution                 Simplified </a:t>
            </a:r>
            <a:endParaRPr lang="ar-EG" sz="2200" dirty="0"/>
          </a:p>
        </p:txBody>
      </p:sp>
      <p:sp>
        <p:nvSpPr>
          <p:cNvPr id="136" name="Rectangle 135"/>
          <p:cNvSpPr/>
          <p:nvPr/>
        </p:nvSpPr>
        <p:spPr>
          <a:xfrm>
            <a:off x="5837453" y="3033095"/>
            <a:ext cx="7079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1* </a:t>
            </a:r>
            <a:endParaRPr lang="ar-EG" sz="2200" dirty="0"/>
          </a:p>
        </p:txBody>
      </p:sp>
      <p:sp>
        <p:nvSpPr>
          <p:cNvPr id="137" name="Rectangle 136"/>
          <p:cNvSpPr/>
          <p:nvPr/>
        </p:nvSpPr>
        <p:spPr>
          <a:xfrm>
            <a:off x="5936452" y="3756151"/>
            <a:ext cx="191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1* 0(0+1)* </a:t>
            </a:r>
            <a:endParaRPr lang="ar-EG" sz="2200" dirty="0"/>
          </a:p>
        </p:txBody>
      </p:sp>
      <p:sp>
        <p:nvSpPr>
          <p:cNvPr id="138" name="Rectangle 137"/>
          <p:cNvSpPr/>
          <p:nvPr/>
        </p:nvSpPr>
        <p:spPr>
          <a:xfrm>
            <a:off x="5957503" y="4477921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EG" sz="2200" dirty="0"/>
              <a:t>∅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945439" y="5089394"/>
            <a:ext cx="1142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(0+1)* </a:t>
            </a:r>
            <a:endParaRPr lang="ar-EG" sz="2200" dirty="0"/>
          </a:p>
        </p:txBody>
      </p:sp>
      <p:sp>
        <p:nvSpPr>
          <p:cNvPr id="146" name="Rectangle 145"/>
          <p:cNvSpPr/>
          <p:nvPr/>
        </p:nvSpPr>
        <p:spPr>
          <a:xfrm>
            <a:off x="5968859" y="3756151"/>
            <a:ext cx="1572286" cy="399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27542B6-CC28-4CE5-A782-E4F10D9D879E}"/>
                  </a:ext>
                </a:extLst>
              </p:cNvPr>
              <p:cNvSpPr/>
              <p:nvPr/>
            </p:nvSpPr>
            <p:spPr>
              <a:xfrm>
                <a:off x="8104339" y="1066800"/>
                <a:ext cx="242374" cy="43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ar-EG" sz="16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27542B6-CC28-4CE5-A782-E4F10D9D8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339" y="1066800"/>
                <a:ext cx="242374" cy="433645"/>
              </a:xfrm>
              <a:prstGeom prst="rect">
                <a:avLst/>
              </a:prstGeom>
              <a:blipFill>
                <a:blip r:embed="rId12"/>
                <a:stretch>
                  <a:fillRect r="-110000" b="-5634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9A060C-72E7-4FCD-AD4F-4211BAA888AF}"/>
                  </a:ext>
                </a:extLst>
              </p:cNvPr>
              <p:cNvSpPr/>
              <p:nvPr/>
            </p:nvSpPr>
            <p:spPr>
              <a:xfrm>
                <a:off x="2507103" y="131257"/>
                <a:ext cx="4402487" cy="524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𝒌𝒌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ar-EG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9A060C-72E7-4FCD-AD4F-4211BAA88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103" y="131257"/>
                <a:ext cx="4402487" cy="524182"/>
              </a:xfrm>
              <a:prstGeom prst="rect">
                <a:avLst/>
              </a:prstGeom>
              <a:blipFill>
                <a:blip r:embed="rId4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84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41" grpId="0"/>
      <p:bldP spid="1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270" y="147983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x-none" sz="2200" dirty="0"/>
              <a:t>Given the following transition table, By construction methods, builds a R.E. Describe the same language. </a:t>
            </a:r>
            <a:endParaRPr lang="en-US" altLang="x-none" dirty="0"/>
          </a:p>
          <a:p>
            <a:pPr>
              <a:lnSpc>
                <a:spcPct val="150000"/>
              </a:lnSpc>
            </a:pP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2500" y="7630356"/>
            <a:ext cx="365760" cy="365125"/>
          </a:xfrm>
        </p:spPr>
        <p:txBody>
          <a:bodyPr/>
          <a:lstStyle/>
          <a:p>
            <a:fld id="{B1DF1CA0-BF2F-4052-A45B-FE8DE947E755}" type="slidenum">
              <a:rPr lang="ar-SA" smtClean="0"/>
              <a:pPr/>
              <a:t>23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3300" dirty="0"/>
              <a:t>Exercise1 </a:t>
            </a:r>
            <a:endParaRPr lang="ar-EG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44327"/>
                  </p:ext>
                </p:extLst>
              </p:nvPr>
            </p:nvGraphicFramePr>
            <p:xfrm>
              <a:off x="2895600" y="2875092"/>
              <a:ext cx="2954215" cy="173545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19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60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1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5786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:r>
                            <a:rPr lang="en-US" sz="2400" dirty="0"/>
                            <a:t>1</a:t>
                          </a:r>
                          <a:endParaRPr lang="ar-E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:r>
                            <a:rPr lang="en-US" sz="2400" dirty="0"/>
                            <a:t>0</a:t>
                          </a:r>
                          <a:endParaRPr lang="ar-E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:endParaRPr lang="ar-E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487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sz="2400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sz="2400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sz="2400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487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sz="2400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sz="2400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sz="2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sz="2400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2738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192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sz="2400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192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ar-E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ar-EG" sz="2400" dirty="0"/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ar-EG" sz="2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E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1920"/>
                            </a:lnSpc>
                          </a:pPr>
                          <a:r>
                            <a:rPr lang="en-US" altLang="ar-EG" sz="2400" dirty="0"/>
                            <a:t>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ar-EG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ar-EG" sz="2400" dirty="0"/>
                                    <m:t>q</m:t>
                                  </m:r>
                                </m:e>
                                <m:sub>
                                  <m:r>
                                    <a:rPr lang="en-US" altLang="ar-EG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ar-E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44327"/>
                  </p:ext>
                </p:extLst>
              </p:nvPr>
            </p:nvGraphicFramePr>
            <p:xfrm>
              <a:off x="2895600" y="2875092"/>
              <a:ext cx="2954215" cy="173545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19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60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1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:r>
                            <a:rPr lang="en-US" sz="2400" dirty="0"/>
                            <a:t>1</a:t>
                          </a:r>
                          <a:endParaRPr lang="ar-E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:r>
                            <a:rPr lang="en-US" sz="2400" dirty="0"/>
                            <a:t>0</a:t>
                          </a:r>
                          <a:endParaRPr lang="ar-E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0000"/>
                            </a:lnSpc>
                          </a:pPr>
                          <a:endParaRPr lang="ar-E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ar-PS"/>
                        </a:p>
                      </a:txBody>
                      <a:tcPr>
                        <a:blipFill>
                          <a:blip r:embed="rId2"/>
                          <a:stretch>
                            <a:fillRect l="-1227" t="-106579" r="-198773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PS"/>
                        </a:p>
                      </a:txBody>
                      <a:tcPr>
                        <a:blipFill>
                          <a:blip r:embed="rId2"/>
                          <a:stretch>
                            <a:fillRect l="-83333" t="-106579" r="-63636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PS"/>
                        </a:p>
                      </a:txBody>
                      <a:tcPr>
                        <a:blipFill>
                          <a:blip r:embed="rId2"/>
                          <a:stretch>
                            <a:fillRect l="-292742" t="-106579" r="-1613" b="-2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ar-PS"/>
                        </a:p>
                      </a:txBody>
                      <a:tcPr>
                        <a:blipFill>
                          <a:blip r:embed="rId2"/>
                          <a:stretch>
                            <a:fillRect l="-1227" t="-209333" r="-19877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PS"/>
                        </a:p>
                      </a:txBody>
                      <a:tcPr>
                        <a:blipFill>
                          <a:blip r:embed="rId2"/>
                          <a:stretch>
                            <a:fillRect l="-83333" t="-209333" r="-63636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PS"/>
                        </a:p>
                      </a:txBody>
                      <a:tcPr>
                        <a:blipFill>
                          <a:blip r:embed="rId2"/>
                          <a:stretch>
                            <a:fillRect l="-292742" t="-209333" r="-1613" b="-1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3855">
                    <a:tc>
                      <a:txBody>
                        <a:bodyPr/>
                        <a:lstStyle/>
                        <a:p>
                          <a:endParaRPr lang="ar-PS"/>
                        </a:p>
                      </a:txBody>
                      <a:tcPr>
                        <a:blipFill>
                          <a:blip r:embed="rId2"/>
                          <a:stretch>
                            <a:fillRect l="-1227" t="-386667" r="-198773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PS"/>
                        </a:p>
                      </a:txBody>
                      <a:tcPr>
                        <a:blipFill>
                          <a:blip r:embed="rId2"/>
                          <a:stretch>
                            <a:fillRect l="-83333" t="-386667" r="-63636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PS"/>
                        </a:p>
                      </a:txBody>
                      <a:tcPr>
                        <a:blipFill>
                          <a:blip r:embed="rId2"/>
                          <a:stretch>
                            <a:fillRect l="-292742" t="-386667" r="-161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298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24</a:t>
            </a:fld>
            <a:endParaRPr lang="ar-S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19200"/>
            <a:ext cx="4038600" cy="496122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7B6C1C87-8804-480A-BDC9-85E5246E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Convert DFA to </a:t>
            </a:r>
            <a:r>
              <a:rPr lang="en-US" altLang="x-none" sz="3200" dirty="0"/>
              <a:t>R.E by state elimination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22504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25</a:t>
            </a:fld>
            <a:endParaRPr lang="ar-S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" y="1366227"/>
            <a:ext cx="3746641" cy="412554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2159" y="1752600"/>
            <a:ext cx="3145632" cy="4022876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>
            <a:off x="1101091" y="1866803"/>
            <a:ext cx="23779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14" idx="0"/>
          </p:cNvCxnSpPr>
          <p:nvPr/>
        </p:nvCxnSpPr>
        <p:spPr>
          <a:xfrm>
            <a:off x="5715000" y="2806287"/>
            <a:ext cx="624649" cy="7222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5566339">
            <a:off x="6328305" y="3326707"/>
            <a:ext cx="358037" cy="341127"/>
          </a:xfrm>
          <a:prstGeom prst="arc">
            <a:avLst>
              <a:gd name="adj1" fmla="val 16200000"/>
              <a:gd name="adj2" fmla="val 8587806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6" name="Straight Connector 15"/>
          <p:cNvCxnSpPr>
            <a:cxnSpLocks/>
            <a:stCxn id="14" idx="2"/>
          </p:cNvCxnSpPr>
          <p:nvPr/>
        </p:nvCxnSpPr>
        <p:spPr>
          <a:xfrm flipV="1">
            <a:off x="6636817" y="2806289"/>
            <a:ext cx="602742" cy="80992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20587562">
            <a:off x="4715731" y="2537016"/>
            <a:ext cx="2642228" cy="1129029"/>
          </a:xfrm>
          <a:prstGeom prst="arc">
            <a:avLst>
              <a:gd name="adj1" fmla="val 15242447"/>
              <a:gd name="adj2" fmla="val 21556802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8E100EA0-2E6A-4A78-846F-F85D6D2C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Convert DFA to </a:t>
            </a:r>
            <a:r>
              <a:rPr lang="en-US" altLang="x-none" sz="3200" dirty="0"/>
              <a:t>R.E by state elimination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21202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26</a:t>
            </a:fld>
            <a:endParaRPr lang="ar-S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" y="1366227"/>
            <a:ext cx="3746641" cy="412554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2159" y="1752600"/>
            <a:ext cx="3145632" cy="4022876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>
            <a:off x="1143000" y="2057400"/>
            <a:ext cx="2514600" cy="2667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14" idx="0"/>
          </p:cNvCxnSpPr>
          <p:nvPr/>
        </p:nvCxnSpPr>
        <p:spPr>
          <a:xfrm>
            <a:off x="5715000" y="2806287"/>
            <a:ext cx="624649" cy="7222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5566339">
            <a:off x="6328305" y="3326707"/>
            <a:ext cx="358037" cy="341127"/>
          </a:xfrm>
          <a:prstGeom prst="arc">
            <a:avLst>
              <a:gd name="adj1" fmla="val 16200000"/>
              <a:gd name="adj2" fmla="val 8587806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6629400" y="3704518"/>
            <a:ext cx="609600" cy="7912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20587562">
            <a:off x="5413182" y="1941368"/>
            <a:ext cx="2651871" cy="2836483"/>
          </a:xfrm>
          <a:prstGeom prst="arc">
            <a:avLst>
              <a:gd name="adj1" fmla="val 14001235"/>
              <a:gd name="adj2" fmla="val 434526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8E100EA0-2E6A-4A78-846F-F85D6D2C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Convert DFA to </a:t>
            </a:r>
            <a:r>
              <a:rPr lang="en-US" altLang="x-none" sz="3200" dirty="0"/>
              <a:t>R.E by state elimination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20359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27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Convert DFA to </a:t>
            </a:r>
            <a:r>
              <a:rPr lang="en-US" altLang="x-none" sz="3200" dirty="0"/>
              <a:t>R.E by state elimination</a:t>
            </a:r>
            <a:endParaRPr lang="ar-EG" sz="32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656191"/>
          </a:xfrm>
        </p:spPr>
        <p:txBody>
          <a:bodyPr>
            <a:normAutofit/>
          </a:bodyPr>
          <a:lstStyle/>
          <a:p>
            <a:r>
              <a:rPr lang="en-US" sz="2200" dirty="0"/>
              <a:t>Convert the following FA to R.E.</a:t>
            </a:r>
            <a:endParaRPr lang="ar-EG" sz="2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E4FC03-5E07-43C6-94BE-BF4C07A5CCD6}"/>
              </a:ext>
            </a:extLst>
          </p:cNvPr>
          <p:cNvGrpSpPr/>
          <p:nvPr/>
        </p:nvGrpSpPr>
        <p:grpSpPr>
          <a:xfrm>
            <a:off x="2590800" y="2098411"/>
            <a:ext cx="3500437" cy="1730089"/>
            <a:chOff x="2590800" y="2098411"/>
            <a:chExt cx="3500437" cy="1730089"/>
          </a:xfrm>
        </p:grpSpPr>
        <p:grpSp>
          <p:nvGrpSpPr>
            <p:cNvPr id="61" name="Group 60"/>
            <p:cNvGrpSpPr/>
            <p:nvPr/>
          </p:nvGrpSpPr>
          <p:grpSpPr>
            <a:xfrm>
              <a:off x="2590800" y="2098411"/>
              <a:ext cx="3500437" cy="1730089"/>
              <a:chOff x="2045985" y="2445993"/>
              <a:chExt cx="3500437" cy="173008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45985" y="2497609"/>
                <a:ext cx="2308225" cy="1048727"/>
                <a:chOff x="1123951" y="2532684"/>
                <a:chExt cx="2308224" cy="1048730"/>
              </a:xfrm>
            </p:grpSpPr>
            <p:grpSp>
              <p:nvGrpSpPr>
                <p:cNvPr id="13" name="Group 3"/>
                <p:cNvGrpSpPr>
                  <a:grpSpLocks/>
                </p:cNvGrpSpPr>
                <p:nvPr/>
              </p:nvGrpSpPr>
              <p:grpSpPr bwMode="auto">
                <a:xfrm>
                  <a:off x="1123951" y="2987687"/>
                  <a:ext cx="1235077" cy="593727"/>
                  <a:chOff x="658" y="2362"/>
                  <a:chExt cx="778" cy="374"/>
                </a:xfrm>
              </p:grpSpPr>
              <p:sp>
                <p:nvSpPr>
                  <p:cNvPr id="22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1148" y="2448"/>
                    <a:ext cx="288" cy="288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200" dirty="0"/>
                      <a:t>1</a:t>
                    </a:r>
                    <a:endParaRPr lang="en-US" sz="2200" baseline="-25000" dirty="0"/>
                  </a:p>
                </p:txBody>
              </p:sp>
              <p:sp>
                <p:nvSpPr>
                  <p:cNvPr id="23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764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 sz="2200"/>
                  </a:p>
                </p:txBody>
              </p:sp>
              <p:sp>
                <p:nvSpPr>
                  <p:cNvPr id="24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" y="2362"/>
                    <a:ext cx="511" cy="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200" dirty="0"/>
                      <a:t>start</a:t>
                    </a:r>
                  </a:p>
                </p:txBody>
              </p:sp>
            </p:grpSp>
            <p:sp>
              <p:nvSpPr>
                <p:cNvPr id="20" name="Oval 9"/>
                <p:cNvSpPr>
                  <a:spLocks noChangeArrowheads="1"/>
                </p:cNvSpPr>
                <p:nvPr/>
              </p:nvSpPr>
              <p:spPr bwMode="auto">
                <a:xfrm>
                  <a:off x="2974975" y="3124203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200" dirty="0"/>
                    <a:t>2</a:t>
                  </a:r>
                  <a:endParaRPr lang="en-US" sz="2200" baseline="-25000" dirty="0"/>
                </a:p>
              </p:txBody>
            </p:sp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48160" y="2532684"/>
                  <a:ext cx="340158" cy="430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a</a:t>
                  </a:r>
                </a:p>
              </p:txBody>
            </p:sp>
          </p:grp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4993972" y="3054435"/>
                <a:ext cx="552450" cy="528636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200"/>
              </a:p>
            </p:txBody>
          </p:sp>
          <p:sp>
            <p:nvSpPr>
              <p:cNvPr id="32" name="Oval 9"/>
              <p:cNvSpPr>
                <a:spLocks noChangeArrowheads="1"/>
              </p:cNvSpPr>
              <p:nvPr/>
            </p:nvSpPr>
            <p:spPr bwMode="auto">
              <a:xfrm>
                <a:off x="5051122" y="3087711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3</a:t>
                </a:r>
                <a:endParaRPr lang="en-US" sz="2200" baseline="-25000" dirty="0"/>
              </a:p>
            </p:txBody>
          </p:sp>
          <p:cxnSp>
            <p:nvCxnSpPr>
              <p:cNvPr id="34" name="Curved Connector 33"/>
              <p:cNvCxnSpPr>
                <a:stCxn id="22" idx="0"/>
                <a:endCxn id="20" idx="1"/>
              </p:cNvCxnSpPr>
              <p:nvPr/>
            </p:nvCxnSpPr>
            <p:spPr>
              <a:xfrm rot="16200000" flipH="1">
                <a:off x="3474742" y="2666858"/>
                <a:ext cx="66942" cy="911503"/>
              </a:xfrm>
              <a:prstGeom prst="curvedConnector3">
                <a:avLst>
                  <a:gd name="adj1" fmla="val -34150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20" idx="3"/>
                <a:endCxn id="22" idx="4"/>
              </p:cNvCxnSpPr>
              <p:nvPr/>
            </p:nvCxnSpPr>
            <p:spPr>
              <a:xfrm rot="5400000">
                <a:off x="3474730" y="3057102"/>
                <a:ext cx="66969" cy="911503"/>
              </a:xfrm>
              <a:prstGeom prst="curvedConnector3">
                <a:avLst>
                  <a:gd name="adj1" fmla="val 44135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14"/>
              <p:cNvSpPr txBox="1">
                <a:spLocks noChangeArrowheads="1"/>
              </p:cNvSpPr>
              <p:nvPr/>
            </p:nvSpPr>
            <p:spPr bwMode="auto">
              <a:xfrm>
                <a:off x="3279214" y="3745195"/>
                <a:ext cx="36260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d</a:t>
                </a:r>
              </a:p>
            </p:txBody>
          </p:sp>
          <p:cxnSp>
            <p:nvCxnSpPr>
              <p:cNvPr id="46" name="Curved Connector 45"/>
              <p:cNvCxnSpPr>
                <a:stCxn id="20" idx="7"/>
                <a:endCxn id="29" idx="0"/>
              </p:cNvCxnSpPr>
              <p:nvPr/>
            </p:nvCxnSpPr>
            <p:spPr>
              <a:xfrm rot="5400000" flipH="1" flipV="1">
                <a:off x="4727904" y="2613787"/>
                <a:ext cx="101645" cy="982942"/>
              </a:xfrm>
              <a:prstGeom prst="curvedConnector3">
                <a:avLst>
                  <a:gd name="adj1" fmla="val 3249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29" idx="4"/>
                <a:endCxn id="20" idx="5"/>
              </p:cNvCxnSpPr>
              <p:nvPr/>
            </p:nvCxnSpPr>
            <p:spPr>
              <a:xfrm rot="5400000" flipH="1">
                <a:off x="4726875" y="3039749"/>
                <a:ext cx="103702" cy="982942"/>
              </a:xfrm>
              <a:prstGeom prst="curvedConnector3">
                <a:avLst>
                  <a:gd name="adj1" fmla="val -22043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3920823" y="2445993"/>
                <a:ext cx="3417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e</a:t>
                </a:r>
              </a:p>
            </p:txBody>
          </p:sp>
          <p:sp>
            <p:nvSpPr>
              <p:cNvPr id="50" name="Text Box 14"/>
              <p:cNvSpPr txBox="1">
                <a:spLocks noChangeArrowheads="1"/>
              </p:cNvSpPr>
              <p:nvPr/>
            </p:nvSpPr>
            <p:spPr bwMode="auto">
              <a:xfrm>
                <a:off x="4672520" y="2480159"/>
                <a:ext cx="36260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b</a:t>
                </a:r>
              </a:p>
            </p:txBody>
          </p:sp>
          <p:sp>
            <p:nvSpPr>
              <p:cNvPr id="54" name="Text Box 14"/>
              <p:cNvSpPr txBox="1">
                <a:spLocks noChangeArrowheads="1"/>
              </p:cNvSpPr>
              <p:nvPr/>
            </p:nvSpPr>
            <p:spPr bwMode="auto">
              <a:xfrm>
                <a:off x="4618079" y="3716296"/>
                <a:ext cx="32893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c</a:t>
                </a:r>
              </a:p>
            </p:txBody>
          </p:sp>
        </p:grp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4465638" y="2421699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2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F15A63-22AE-43A9-AC58-0A0E825D197B}"/>
              </a:ext>
            </a:extLst>
          </p:cNvPr>
          <p:cNvSpPr txBox="1"/>
          <p:nvPr/>
        </p:nvSpPr>
        <p:spPr>
          <a:xfrm>
            <a:off x="638886" y="3884408"/>
            <a:ext cx="844494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dirty="0"/>
              <a:t>To eliminate State number 2 four paths have be substituted</a:t>
            </a:r>
            <a:endParaRPr lang="ar-PS" sz="2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A9C8E0-CA86-4DE2-9CF9-1A9DE5DCDBA3}"/>
              </a:ext>
            </a:extLst>
          </p:cNvPr>
          <p:cNvSpPr txBox="1"/>
          <p:nvPr/>
        </p:nvSpPr>
        <p:spPr>
          <a:xfrm>
            <a:off x="892505" y="4404631"/>
            <a:ext cx="6498895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Path from state 1 to state 1 through state 2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Path from state 3 to state 3 through state 2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Path from state 1 to state 3 through state 2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Path from state 3 to state 1 through state 2</a:t>
            </a:r>
          </a:p>
        </p:txBody>
      </p:sp>
    </p:spTree>
    <p:extLst>
      <p:ext uri="{BB962C8B-B14F-4D97-AF65-F5344CB8AC3E}">
        <p14:creationId xmlns:p14="http://schemas.microsoft.com/office/powerpoint/2010/main" val="1233349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28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Convert DFA to </a:t>
            </a:r>
            <a:r>
              <a:rPr lang="en-US" altLang="x-none" sz="3200" dirty="0"/>
              <a:t>R.E by state elimination</a:t>
            </a:r>
            <a:endParaRPr lang="ar-EG" sz="3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2602365" y="1985029"/>
            <a:ext cx="3515185" cy="1730089"/>
            <a:chOff x="2045985" y="2445993"/>
            <a:chExt cx="3515185" cy="1730089"/>
          </a:xfrm>
        </p:grpSpPr>
        <p:grpSp>
          <p:nvGrpSpPr>
            <p:cNvPr id="10" name="Group 9"/>
            <p:cNvGrpSpPr/>
            <p:nvPr/>
          </p:nvGrpSpPr>
          <p:grpSpPr>
            <a:xfrm>
              <a:off x="2045985" y="2497609"/>
              <a:ext cx="2308225" cy="1048727"/>
              <a:chOff x="1123951" y="2532684"/>
              <a:chExt cx="2308224" cy="1048730"/>
            </a:xfrm>
          </p:grpSpPr>
          <p:grpSp>
            <p:nvGrpSpPr>
              <p:cNvPr id="13" name="Group 3"/>
              <p:cNvGrpSpPr>
                <a:grpSpLocks/>
              </p:cNvGrpSpPr>
              <p:nvPr/>
            </p:nvGrpSpPr>
            <p:grpSpPr bwMode="auto">
              <a:xfrm>
                <a:off x="1123951" y="2987687"/>
                <a:ext cx="1235077" cy="593727"/>
                <a:chOff x="658" y="2362"/>
                <a:chExt cx="778" cy="374"/>
              </a:xfrm>
            </p:grpSpPr>
            <p:sp>
              <p:nvSpPr>
                <p:cNvPr id="22" name="Oval 4"/>
                <p:cNvSpPr>
                  <a:spLocks noChangeArrowheads="1"/>
                </p:cNvSpPr>
                <p:nvPr/>
              </p:nvSpPr>
              <p:spPr bwMode="auto">
                <a:xfrm>
                  <a:off x="1148" y="2448"/>
                  <a:ext cx="288" cy="28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200" dirty="0"/>
                    <a:t>1</a:t>
                  </a:r>
                  <a:endParaRPr lang="en-US" sz="2200" baseline="-25000" dirty="0"/>
                </a:p>
              </p:txBody>
            </p:sp>
            <p:sp>
              <p:nvSpPr>
                <p:cNvPr id="23" name="Line 5"/>
                <p:cNvSpPr>
                  <a:spLocks noChangeShapeType="1"/>
                </p:cNvSpPr>
                <p:nvPr/>
              </p:nvSpPr>
              <p:spPr bwMode="auto">
                <a:xfrm>
                  <a:off x="764" y="259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2200"/>
                </a:p>
              </p:txBody>
            </p:sp>
            <p:sp>
              <p:nvSpPr>
                <p:cNvPr id="2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58" y="2362"/>
                  <a:ext cx="511" cy="2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start</a:t>
                  </a:r>
                </a:p>
              </p:txBody>
            </p:sp>
          </p:grp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2974975" y="3124203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2</a:t>
                </a:r>
                <a:endParaRPr lang="en-US" sz="2200" baseline="-25000" dirty="0"/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2348160" y="2532684"/>
                <a:ext cx="340158" cy="430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a</a:t>
                </a:r>
              </a:p>
            </p:txBody>
          </p:sp>
        </p:grp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5008720" y="3054435"/>
              <a:ext cx="552450" cy="528636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200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5051122" y="3087711"/>
              <a:ext cx="457200" cy="4571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00" dirty="0"/>
                <a:t>3</a:t>
              </a:r>
              <a:endParaRPr lang="en-US" sz="2200" baseline="-25000" dirty="0"/>
            </a:p>
          </p:txBody>
        </p:sp>
        <p:cxnSp>
          <p:nvCxnSpPr>
            <p:cNvPr id="34" name="Curved Connector 33"/>
            <p:cNvCxnSpPr>
              <a:stCxn id="22" idx="0"/>
              <a:endCxn id="20" idx="1"/>
            </p:cNvCxnSpPr>
            <p:nvPr/>
          </p:nvCxnSpPr>
          <p:spPr>
            <a:xfrm rot="16200000" flipH="1">
              <a:off x="3474742" y="2666858"/>
              <a:ext cx="66942" cy="911503"/>
            </a:xfrm>
            <a:prstGeom prst="curvedConnector3">
              <a:avLst>
                <a:gd name="adj1" fmla="val -341509"/>
              </a:avLst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20" idx="3"/>
              <a:endCxn id="22" idx="4"/>
            </p:cNvCxnSpPr>
            <p:nvPr/>
          </p:nvCxnSpPr>
          <p:spPr>
            <a:xfrm rot="5400000">
              <a:off x="3474730" y="3057102"/>
              <a:ext cx="66969" cy="911503"/>
            </a:xfrm>
            <a:prstGeom prst="curvedConnector3">
              <a:avLst>
                <a:gd name="adj1" fmla="val 441352"/>
              </a:avLst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3279214" y="3745195"/>
              <a:ext cx="362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d</a:t>
              </a:r>
            </a:p>
          </p:txBody>
        </p:sp>
        <p:cxnSp>
          <p:nvCxnSpPr>
            <p:cNvPr id="46" name="Curved Connector 45"/>
            <p:cNvCxnSpPr>
              <a:stCxn id="20" idx="7"/>
              <a:endCxn id="29" idx="0"/>
            </p:cNvCxnSpPr>
            <p:nvPr/>
          </p:nvCxnSpPr>
          <p:spPr>
            <a:xfrm rot="5400000" flipH="1" flipV="1">
              <a:off x="4735277" y="2606413"/>
              <a:ext cx="101646" cy="997690"/>
            </a:xfrm>
            <a:prstGeom prst="curvedConnector3">
              <a:avLst>
                <a:gd name="adj1" fmla="val 3248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29" idx="4"/>
              <a:endCxn id="20" idx="5"/>
            </p:cNvCxnSpPr>
            <p:nvPr/>
          </p:nvCxnSpPr>
          <p:spPr>
            <a:xfrm rot="5400000" flipH="1">
              <a:off x="4734249" y="3032376"/>
              <a:ext cx="103701" cy="997690"/>
            </a:xfrm>
            <a:prstGeom prst="curvedConnector3">
              <a:avLst>
                <a:gd name="adj1" fmla="val -2204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3920823" y="2445993"/>
              <a:ext cx="3417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e</a:t>
              </a:r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4672520" y="2480159"/>
              <a:ext cx="362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b</a:t>
              </a: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4618079" y="3716296"/>
              <a:ext cx="3289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c</a:t>
              </a:r>
            </a:p>
          </p:txBody>
        </p:sp>
      </p:grpSp>
      <p:sp>
        <p:nvSpPr>
          <p:cNvPr id="65" name="Freeform 13"/>
          <p:cNvSpPr>
            <a:spLocks/>
          </p:cNvSpPr>
          <p:nvPr/>
        </p:nvSpPr>
        <p:spPr bwMode="auto">
          <a:xfrm>
            <a:off x="4477203" y="2308317"/>
            <a:ext cx="393653" cy="31843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ln w="28575">
            <a:headEnd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sz="22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2514600" y="4089897"/>
            <a:ext cx="3448050" cy="1137077"/>
            <a:chOff x="2460626" y="4043704"/>
            <a:chExt cx="3448050" cy="1137077"/>
          </a:xfrm>
        </p:grpSpPr>
        <p:grpSp>
          <p:nvGrpSpPr>
            <p:cNvPr id="69" name="Group 68"/>
            <p:cNvGrpSpPr/>
            <p:nvPr/>
          </p:nvGrpSpPr>
          <p:grpSpPr>
            <a:xfrm>
              <a:off x="2460626" y="4043704"/>
              <a:ext cx="3448050" cy="1137077"/>
              <a:chOff x="2098372" y="2445994"/>
              <a:chExt cx="3448050" cy="113707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098372" y="2445994"/>
                <a:ext cx="1332759" cy="1100345"/>
                <a:chOff x="1176338" y="2481069"/>
                <a:chExt cx="1332758" cy="1100348"/>
              </a:xfrm>
            </p:grpSpPr>
            <p:grpSp>
              <p:nvGrpSpPr>
                <p:cNvPr id="81" name="Group 3"/>
                <p:cNvGrpSpPr>
                  <a:grpSpLocks/>
                </p:cNvGrpSpPr>
                <p:nvPr/>
              </p:nvGrpSpPr>
              <p:grpSpPr bwMode="auto">
                <a:xfrm>
                  <a:off x="1176338" y="3086115"/>
                  <a:ext cx="1182689" cy="495302"/>
                  <a:chOff x="691" y="2424"/>
                  <a:chExt cx="745" cy="312"/>
                </a:xfrm>
              </p:grpSpPr>
              <p:sp>
                <p:nvSpPr>
                  <p:cNvPr id="84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1148" y="2448"/>
                    <a:ext cx="288" cy="288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200" dirty="0"/>
                      <a:t>1</a:t>
                    </a:r>
                    <a:endParaRPr lang="en-US" sz="2200" baseline="-25000" dirty="0"/>
                  </a:p>
                </p:txBody>
              </p:sp>
              <p:sp>
                <p:nvSpPr>
                  <p:cNvPr id="85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764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 sz="2200"/>
                  </a:p>
                </p:txBody>
              </p:sp>
              <p:sp>
                <p:nvSpPr>
                  <p:cNvPr id="8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1" y="2424"/>
                    <a:ext cx="511" cy="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200" dirty="0"/>
                      <a:t>start</a:t>
                    </a:r>
                  </a:p>
                </p:txBody>
              </p:sp>
            </p:grpSp>
            <p:sp>
              <p:nvSpPr>
                <p:cNvPr id="8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697656" y="2481069"/>
                  <a:ext cx="811440" cy="4308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>
                      <a:solidFill>
                        <a:srgbClr val="C00000"/>
                      </a:solidFill>
                    </a:rPr>
                    <a:t>ae*d</a:t>
                  </a:r>
                </a:p>
              </p:txBody>
            </p:sp>
          </p:grpSp>
          <p:sp>
            <p:nvSpPr>
              <p:cNvPr id="71" name="Oval 26"/>
              <p:cNvSpPr>
                <a:spLocks noChangeArrowheads="1"/>
              </p:cNvSpPr>
              <p:nvPr/>
            </p:nvSpPr>
            <p:spPr bwMode="auto">
              <a:xfrm>
                <a:off x="4993972" y="3054435"/>
                <a:ext cx="552450" cy="528636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200"/>
              </a:p>
            </p:txBody>
          </p:sp>
          <p:sp>
            <p:nvSpPr>
              <p:cNvPr id="72" name="Oval 9"/>
              <p:cNvSpPr>
                <a:spLocks noChangeArrowheads="1"/>
              </p:cNvSpPr>
              <p:nvPr/>
            </p:nvSpPr>
            <p:spPr bwMode="auto">
              <a:xfrm>
                <a:off x="5051122" y="3087711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3</a:t>
                </a:r>
                <a:endParaRPr lang="en-US" sz="2200" baseline="-25000" dirty="0"/>
              </a:p>
            </p:txBody>
          </p:sp>
        </p:grp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217888" y="4366991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ln w="28575">
              <a:headEnd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2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F15A63-22AE-43A9-AC58-0A0E825D197B}"/>
              </a:ext>
            </a:extLst>
          </p:cNvPr>
          <p:cNvSpPr txBox="1"/>
          <p:nvPr/>
        </p:nvSpPr>
        <p:spPr>
          <a:xfrm>
            <a:off x="732520" y="1524000"/>
            <a:ext cx="6498895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Path from state 1 to state 1 through state 2</a:t>
            </a:r>
          </a:p>
        </p:txBody>
      </p:sp>
    </p:spTree>
    <p:extLst>
      <p:ext uri="{BB962C8B-B14F-4D97-AF65-F5344CB8AC3E}">
        <p14:creationId xmlns:p14="http://schemas.microsoft.com/office/powerpoint/2010/main" val="2455249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29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Convert DFA to </a:t>
            </a:r>
            <a:r>
              <a:rPr lang="en-US" altLang="x-none" sz="3200" dirty="0"/>
              <a:t>R.E by state elimination</a:t>
            </a:r>
            <a:endParaRPr lang="ar-EG" sz="32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2514600" y="4029937"/>
            <a:ext cx="3645691" cy="1197037"/>
            <a:chOff x="2460626" y="3983744"/>
            <a:chExt cx="3645691" cy="1197037"/>
          </a:xfrm>
        </p:grpSpPr>
        <p:grpSp>
          <p:nvGrpSpPr>
            <p:cNvPr id="69" name="Group 68"/>
            <p:cNvGrpSpPr/>
            <p:nvPr/>
          </p:nvGrpSpPr>
          <p:grpSpPr>
            <a:xfrm>
              <a:off x="2460626" y="4043704"/>
              <a:ext cx="3448050" cy="1137077"/>
              <a:chOff x="2098372" y="2445994"/>
              <a:chExt cx="3448050" cy="113707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098372" y="2445994"/>
                <a:ext cx="1332759" cy="1100345"/>
                <a:chOff x="1176338" y="2481069"/>
                <a:chExt cx="1332758" cy="1100348"/>
              </a:xfrm>
            </p:grpSpPr>
            <p:grpSp>
              <p:nvGrpSpPr>
                <p:cNvPr id="81" name="Group 3"/>
                <p:cNvGrpSpPr>
                  <a:grpSpLocks/>
                </p:cNvGrpSpPr>
                <p:nvPr/>
              </p:nvGrpSpPr>
              <p:grpSpPr bwMode="auto">
                <a:xfrm>
                  <a:off x="1176338" y="3086115"/>
                  <a:ext cx="1182689" cy="495302"/>
                  <a:chOff x="691" y="2424"/>
                  <a:chExt cx="745" cy="312"/>
                </a:xfrm>
              </p:grpSpPr>
              <p:sp>
                <p:nvSpPr>
                  <p:cNvPr id="84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1148" y="2448"/>
                    <a:ext cx="288" cy="288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200" dirty="0"/>
                      <a:t>1</a:t>
                    </a:r>
                    <a:endParaRPr lang="en-US" sz="2200" baseline="-25000" dirty="0"/>
                  </a:p>
                </p:txBody>
              </p:sp>
              <p:sp>
                <p:nvSpPr>
                  <p:cNvPr id="85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764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 sz="2200"/>
                  </a:p>
                </p:txBody>
              </p:sp>
              <p:sp>
                <p:nvSpPr>
                  <p:cNvPr id="8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1" y="2424"/>
                    <a:ext cx="511" cy="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200" dirty="0"/>
                      <a:t>start</a:t>
                    </a:r>
                  </a:p>
                </p:txBody>
              </p:sp>
            </p:grpSp>
            <p:sp>
              <p:nvSpPr>
                <p:cNvPr id="8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697656" y="2481069"/>
                  <a:ext cx="811440" cy="4308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>
                      <a:solidFill>
                        <a:srgbClr val="C00000"/>
                      </a:solidFill>
                    </a:rPr>
                    <a:t>ae*d</a:t>
                  </a:r>
                </a:p>
              </p:txBody>
            </p:sp>
          </p:grpSp>
          <p:sp>
            <p:nvSpPr>
              <p:cNvPr id="71" name="Oval 26"/>
              <p:cNvSpPr>
                <a:spLocks noChangeArrowheads="1"/>
              </p:cNvSpPr>
              <p:nvPr/>
            </p:nvSpPr>
            <p:spPr bwMode="auto">
              <a:xfrm>
                <a:off x="4993972" y="3054435"/>
                <a:ext cx="552450" cy="528636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200"/>
              </a:p>
            </p:txBody>
          </p:sp>
          <p:sp>
            <p:nvSpPr>
              <p:cNvPr id="72" name="Oval 9"/>
              <p:cNvSpPr>
                <a:spLocks noChangeArrowheads="1"/>
              </p:cNvSpPr>
              <p:nvPr/>
            </p:nvSpPr>
            <p:spPr bwMode="auto">
              <a:xfrm>
                <a:off x="5051122" y="3087711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3</a:t>
                </a:r>
                <a:endParaRPr lang="en-US" sz="2200" baseline="-25000" dirty="0"/>
              </a:p>
            </p:txBody>
          </p:sp>
        </p:grp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217888" y="4366991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ln w="28575">
              <a:headEnd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90" name="Freeform 13"/>
            <p:cNvSpPr>
              <a:spLocks/>
            </p:cNvSpPr>
            <p:nvPr/>
          </p:nvSpPr>
          <p:spPr bwMode="auto">
            <a:xfrm>
              <a:off x="5509382" y="4328857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ln w="28575">
              <a:solidFill>
                <a:srgbClr val="C00000"/>
              </a:solidFill>
              <a:headE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2200" dirty="0"/>
            </a:p>
          </p:txBody>
        </p: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5306098" y="3983744"/>
              <a:ext cx="80021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 err="1">
                  <a:solidFill>
                    <a:srgbClr val="C00000"/>
                  </a:solidFill>
                </a:rPr>
                <a:t>ce</a:t>
              </a:r>
              <a:r>
                <a:rPr lang="en-US" sz="2200" dirty="0">
                  <a:solidFill>
                    <a:srgbClr val="C00000"/>
                  </a:solidFill>
                </a:rPr>
                <a:t>*b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F15A63-22AE-43A9-AC58-0A0E825D197B}"/>
              </a:ext>
            </a:extLst>
          </p:cNvPr>
          <p:cNvSpPr txBox="1"/>
          <p:nvPr/>
        </p:nvSpPr>
        <p:spPr>
          <a:xfrm>
            <a:off x="732520" y="1524000"/>
            <a:ext cx="6498895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Path from state 3 to state 3 through state 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84AE8-898C-4F87-ADDD-52951690FB8D}"/>
              </a:ext>
            </a:extLst>
          </p:cNvPr>
          <p:cNvGrpSpPr/>
          <p:nvPr/>
        </p:nvGrpSpPr>
        <p:grpSpPr>
          <a:xfrm>
            <a:off x="2605548" y="1984404"/>
            <a:ext cx="3500437" cy="1730089"/>
            <a:chOff x="2590800" y="2098411"/>
            <a:chExt cx="3500437" cy="173008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BADA733-C200-4133-8DF4-50D323341C56}"/>
                </a:ext>
              </a:extLst>
            </p:cNvPr>
            <p:cNvGrpSpPr/>
            <p:nvPr/>
          </p:nvGrpSpPr>
          <p:grpSpPr>
            <a:xfrm>
              <a:off x="2590800" y="2098411"/>
              <a:ext cx="3500437" cy="1730089"/>
              <a:chOff x="2045985" y="2445993"/>
              <a:chExt cx="3500437" cy="173008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96B98CE-E72E-4723-BA71-EB4D0DE987A9}"/>
                  </a:ext>
                </a:extLst>
              </p:cNvPr>
              <p:cNvGrpSpPr/>
              <p:nvPr/>
            </p:nvGrpSpPr>
            <p:grpSpPr>
              <a:xfrm>
                <a:off x="2045985" y="2497609"/>
                <a:ext cx="2308225" cy="1048727"/>
                <a:chOff x="1123951" y="2532684"/>
                <a:chExt cx="2308224" cy="1048730"/>
              </a:xfrm>
            </p:grpSpPr>
            <p:grpSp>
              <p:nvGrpSpPr>
                <p:cNvPr id="62" name="Group 3">
                  <a:extLst>
                    <a:ext uri="{FF2B5EF4-FFF2-40B4-BE49-F238E27FC236}">
                      <a16:creationId xmlns:a16="http://schemas.microsoft.com/office/drawing/2014/main" id="{6288C40F-4068-4DF9-A489-6106D84EE8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23951" y="2987687"/>
                  <a:ext cx="1235077" cy="593727"/>
                  <a:chOff x="658" y="2362"/>
                  <a:chExt cx="778" cy="374"/>
                </a:xfrm>
              </p:grpSpPr>
              <p:sp>
                <p:nvSpPr>
                  <p:cNvPr id="66" name="Oval 4">
                    <a:extLst>
                      <a:ext uri="{FF2B5EF4-FFF2-40B4-BE49-F238E27FC236}">
                        <a16:creationId xmlns:a16="http://schemas.microsoft.com/office/drawing/2014/main" id="{27C61AB0-C579-4B10-9818-7AA267B90A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8" y="2448"/>
                    <a:ext cx="288" cy="288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200" dirty="0"/>
                      <a:t>1</a:t>
                    </a:r>
                    <a:endParaRPr lang="en-US" sz="2200" baseline="-25000" dirty="0"/>
                  </a:p>
                </p:txBody>
              </p:sp>
              <p:sp>
                <p:nvSpPr>
                  <p:cNvPr id="67" name="Line 5">
                    <a:extLst>
                      <a:ext uri="{FF2B5EF4-FFF2-40B4-BE49-F238E27FC236}">
                        <a16:creationId xmlns:a16="http://schemas.microsoft.com/office/drawing/2014/main" id="{15E1C220-04A9-426D-ADBD-C79CEF2083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4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 sz="2200"/>
                  </a:p>
                </p:txBody>
              </p:sp>
              <p:sp>
                <p:nvSpPr>
                  <p:cNvPr id="68" name="Text Box 6">
                    <a:extLst>
                      <a:ext uri="{FF2B5EF4-FFF2-40B4-BE49-F238E27FC236}">
                        <a16:creationId xmlns:a16="http://schemas.microsoft.com/office/drawing/2014/main" id="{AF3C2F21-55F1-4075-88A0-AD24642490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" y="2362"/>
                    <a:ext cx="511" cy="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200" dirty="0"/>
                      <a:t>start</a:t>
                    </a:r>
                  </a:p>
                </p:txBody>
              </p:sp>
            </p:grpSp>
            <p:sp>
              <p:nvSpPr>
                <p:cNvPr id="63" name="Oval 9">
                  <a:extLst>
                    <a:ext uri="{FF2B5EF4-FFF2-40B4-BE49-F238E27FC236}">
                      <a16:creationId xmlns:a16="http://schemas.microsoft.com/office/drawing/2014/main" id="{C768622F-BB05-4E7E-9062-94C6A1354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4975" y="3124203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200" dirty="0"/>
                    <a:t>2</a:t>
                  </a:r>
                  <a:endParaRPr lang="en-US" sz="2200" baseline="-25000" dirty="0"/>
                </a:p>
              </p:txBody>
            </p:sp>
            <p:sp>
              <p:nvSpPr>
                <p:cNvPr id="64" name="Text Box 14">
                  <a:extLst>
                    <a:ext uri="{FF2B5EF4-FFF2-40B4-BE49-F238E27FC236}">
                      <a16:creationId xmlns:a16="http://schemas.microsoft.com/office/drawing/2014/main" id="{C7ACFAE6-6055-4EB8-BAAA-513179F30C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8160" y="2532684"/>
                  <a:ext cx="340158" cy="430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a</a:t>
                  </a:r>
                </a:p>
              </p:txBody>
            </p:sp>
          </p:grpSp>
          <p:sp>
            <p:nvSpPr>
              <p:cNvPr id="47" name="Oval 26">
                <a:extLst>
                  <a:ext uri="{FF2B5EF4-FFF2-40B4-BE49-F238E27FC236}">
                    <a16:creationId xmlns:a16="http://schemas.microsoft.com/office/drawing/2014/main" id="{7A975EC3-C684-4029-991E-B32C18C34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972" y="3054435"/>
                <a:ext cx="552450" cy="528636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200"/>
              </a:p>
            </p:txBody>
          </p:sp>
          <p:sp>
            <p:nvSpPr>
              <p:cNvPr id="51" name="Oval 9">
                <a:extLst>
                  <a:ext uri="{FF2B5EF4-FFF2-40B4-BE49-F238E27FC236}">
                    <a16:creationId xmlns:a16="http://schemas.microsoft.com/office/drawing/2014/main" id="{5E7C7356-0543-4645-99D3-EC9C971AC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122" y="3087711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3</a:t>
                </a:r>
                <a:endParaRPr lang="en-US" sz="2200" baseline="-25000" dirty="0"/>
              </a:p>
            </p:txBody>
          </p:sp>
          <p:cxnSp>
            <p:nvCxnSpPr>
              <p:cNvPr id="52" name="Curved Connector 33">
                <a:extLst>
                  <a:ext uri="{FF2B5EF4-FFF2-40B4-BE49-F238E27FC236}">
                    <a16:creationId xmlns:a16="http://schemas.microsoft.com/office/drawing/2014/main" id="{990BD198-BA6B-435A-8317-7ACF8001CA48}"/>
                  </a:ext>
                </a:extLst>
              </p:cNvPr>
              <p:cNvCxnSpPr>
                <a:stCxn id="66" idx="0"/>
                <a:endCxn id="63" idx="1"/>
              </p:cNvCxnSpPr>
              <p:nvPr/>
            </p:nvCxnSpPr>
            <p:spPr>
              <a:xfrm rot="16200000" flipH="1">
                <a:off x="3474742" y="2666858"/>
                <a:ext cx="66942" cy="911503"/>
              </a:xfrm>
              <a:prstGeom prst="curvedConnector3">
                <a:avLst>
                  <a:gd name="adj1" fmla="val -34150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35">
                <a:extLst>
                  <a:ext uri="{FF2B5EF4-FFF2-40B4-BE49-F238E27FC236}">
                    <a16:creationId xmlns:a16="http://schemas.microsoft.com/office/drawing/2014/main" id="{F9830D1D-31D3-4B67-9494-FD8AE1643CAB}"/>
                  </a:ext>
                </a:extLst>
              </p:cNvPr>
              <p:cNvCxnSpPr>
                <a:stCxn id="63" idx="3"/>
                <a:endCxn id="66" idx="4"/>
              </p:cNvCxnSpPr>
              <p:nvPr/>
            </p:nvCxnSpPr>
            <p:spPr>
              <a:xfrm rot="5400000">
                <a:off x="3474730" y="3057102"/>
                <a:ext cx="66969" cy="911503"/>
              </a:xfrm>
              <a:prstGeom prst="curvedConnector3">
                <a:avLst>
                  <a:gd name="adj1" fmla="val 44135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 Box 14">
                <a:extLst>
                  <a:ext uri="{FF2B5EF4-FFF2-40B4-BE49-F238E27FC236}">
                    <a16:creationId xmlns:a16="http://schemas.microsoft.com/office/drawing/2014/main" id="{AE08F7B3-3F80-42A4-9334-5E2F2E3760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9214" y="3745195"/>
                <a:ext cx="36260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d</a:t>
                </a:r>
              </a:p>
            </p:txBody>
          </p:sp>
          <p:cxnSp>
            <p:nvCxnSpPr>
              <p:cNvPr id="56" name="Curved Connector 45">
                <a:extLst>
                  <a:ext uri="{FF2B5EF4-FFF2-40B4-BE49-F238E27FC236}">
                    <a16:creationId xmlns:a16="http://schemas.microsoft.com/office/drawing/2014/main" id="{014002AC-9741-4D7C-AFE7-DCA62AF6D9E8}"/>
                  </a:ext>
                </a:extLst>
              </p:cNvPr>
              <p:cNvCxnSpPr>
                <a:stCxn id="63" idx="7"/>
                <a:endCxn id="47" idx="0"/>
              </p:cNvCxnSpPr>
              <p:nvPr/>
            </p:nvCxnSpPr>
            <p:spPr>
              <a:xfrm rot="5400000" flipH="1" flipV="1">
                <a:off x="4727904" y="2613787"/>
                <a:ext cx="101645" cy="982942"/>
              </a:xfrm>
              <a:prstGeom prst="curvedConnector3">
                <a:avLst>
                  <a:gd name="adj1" fmla="val 3249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47">
                <a:extLst>
                  <a:ext uri="{FF2B5EF4-FFF2-40B4-BE49-F238E27FC236}">
                    <a16:creationId xmlns:a16="http://schemas.microsoft.com/office/drawing/2014/main" id="{445D02A6-932C-43EE-8838-B0642225726A}"/>
                  </a:ext>
                </a:extLst>
              </p:cNvPr>
              <p:cNvCxnSpPr>
                <a:stCxn id="47" idx="4"/>
                <a:endCxn id="63" idx="5"/>
              </p:cNvCxnSpPr>
              <p:nvPr/>
            </p:nvCxnSpPr>
            <p:spPr>
              <a:xfrm rot="5400000" flipH="1">
                <a:off x="4726875" y="3039749"/>
                <a:ext cx="103702" cy="982942"/>
              </a:xfrm>
              <a:prstGeom prst="curvedConnector3">
                <a:avLst>
                  <a:gd name="adj1" fmla="val -220439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8" name="Text Box 14">
                <a:extLst>
                  <a:ext uri="{FF2B5EF4-FFF2-40B4-BE49-F238E27FC236}">
                    <a16:creationId xmlns:a16="http://schemas.microsoft.com/office/drawing/2014/main" id="{EA8A7F0A-F2ED-4EC7-9A95-163845F45A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0823" y="2445993"/>
                <a:ext cx="3417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e</a:t>
                </a:r>
              </a:p>
            </p:txBody>
          </p:sp>
          <p:sp>
            <p:nvSpPr>
              <p:cNvPr id="59" name="Text Box 14">
                <a:extLst>
                  <a:ext uri="{FF2B5EF4-FFF2-40B4-BE49-F238E27FC236}">
                    <a16:creationId xmlns:a16="http://schemas.microsoft.com/office/drawing/2014/main" id="{D8E802F3-AF69-4E5B-A61B-6CFC538B19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2520" y="2480159"/>
                <a:ext cx="36260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b</a:t>
                </a:r>
              </a:p>
            </p:txBody>
          </p:sp>
          <p:sp>
            <p:nvSpPr>
              <p:cNvPr id="60" name="Text Box 14">
                <a:extLst>
                  <a:ext uri="{FF2B5EF4-FFF2-40B4-BE49-F238E27FC236}">
                    <a16:creationId xmlns:a16="http://schemas.microsoft.com/office/drawing/2014/main" id="{35C17F00-4F42-4412-8140-D20C1F3ABC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079" y="3716296"/>
                <a:ext cx="32893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c</a:t>
                </a:r>
              </a:p>
            </p:txBody>
          </p:sp>
        </p:grp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45E2C24C-C31F-49CA-9B8B-E562C0B47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2421699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ln w="28575">
              <a:headEnd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70446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fontScale="92500" lnSpcReduction="10000"/>
          </a:bodyPr>
          <a:lstStyle/>
          <a:p>
            <a:pPr marL="347472" lvl="2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200" b="1" dirty="0"/>
              <a:t>Concatenation &amp;&amp;  Regular Expression 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000" b="1" dirty="0"/>
              <a:t>Concatenation is associative</a:t>
            </a:r>
          </a:p>
          <a:p>
            <a:pPr marL="347472" lvl="2" indent="0" algn="ctr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000" b="1" dirty="0"/>
              <a:t>	(</a:t>
            </a:r>
            <a:r>
              <a:rPr lang="el-GR" altLang="x-none" sz="2000" b="1" dirty="0"/>
              <a:t>αβ</a:t>
            </a:r>
            <a:r>
              <a:rPr lang="en-US" altLang="x-none" sz="2000" b="1" dirty="0"/>
              <a:t>)</a:t>
            </a:r>
            <a:r>
              <a:rPr lang="el-GR" altLang="x-none" sz="2000" b="1" dirty="0"/>
              <a:t>Υ</a:t>
            </a:r>
            <a:r>
              <a:rPr lang="en-US" altLang="x-none" sz="2000" b="1" dirty="0"/>
              <a:t> = </a:t>
            </a:r>
            <a:r>
              <a:rPr lang="el-GR" altLang="x-none" sz="2000" b="1" dirty="0"/>
              <a:t>α</a:t>
            </a:r>
            <a:r>
              <a:rPr lang="en-US" altLang="x-none" sz="2000" b="1" dirty="0"/>
              <a:t>(</a:t>
            </a:r>
            <a:r>
              <a:rPr lang="el-GR" altLang="x-none" sz="2000" b="1" dirty="0"/>
              <a:t>βΥ</a:t>
            </a:r>
            <a:r>
              <a:rPr lang="en-US" altLang="x-none" sz="2000" b="1" dirty="0"/>
              <a:t>) 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l-GR" altLang="x-none" sz="2000" b="1" dirty="0"/>
              <a:t>ε</a:t>
            </a:r>
            <a:r>
              <a:rPr lang="en-US" altLang="x-none" sz="2000" b="1" dirty="0"/>
              <a:t> is identity for Concatenation </a:t>
            </a:r>
          </a:p>
          <a:p>
            <a:pPr marL="347472" lvl="2" indent="0" algn="ctr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l-GR" altLang="x-none" sz="2000" b="1" dirty="0"/>
              <a:t>αε</a:t>
            </a:r>
            <a:r>
              <a:rPr lang="en-US" altLang="x-none" sz="2000" b="1" dirty="0"/>
              <a:t>  = </a:t>
            </a:r>
            <a:r>
              <a:rPr lang="el-GR" altLang="x-none" sz="2000" b="1" dirty="0"/>
              <a:t>εα</a:t>
            </a:r>
            <a:r>
              <a:rPr lang="en-US" altLang="x-none" sz="2000" b="1" dirty="0"/>
              <a:t> = </a:t>
            </a:r>
            <a:r>
              <a:rPr lang="el-GR" altLang="x-none" sz="2000" b="1" dirty="0"/>
              <a:t>α</a:t>
            </a:r>
            <a:endParaRPr lang="en-US" altLang="x-none" sz="2000" b="1" dirty="0"/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000" b="1" dirty="0"/>
              <a:t>∅ is a zero for concatenation</a:t>
            </a:r>
          </a:p>
          <a:p>
            <a:pPr marL="347472" lvl="2" indent="0" algn="ctr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000" b="1" dirty="0"/>
              <a:t>	 ∅</a:t>
            </a:r>
            <a:r>
              <a:rPr lang="el-GR" altLang="x-none" sz="2000" b="1" dirty="0"/>
              <a:t>α</a:t>
            </a:r>
            <a:r>
              <a:rPr lang="en-US" altLang="x-none" sz="2000" b="1" dirty="0"/>
              <a:t> = </a:t>
            </a:r>
            <a:r>
              <a:rPr lang="el-GR" altLang="x-none" sz="2000" b="1" dirty="0"/>
              <a:t>α∅</a:t>
            </a:r>
            <a:r>
              <a:rPr lang="en-US" altLang="x-none" sz="2000" b="1" dirty="0"/>
              <a:t> = ∅</a:t>
            </a:r>
          </a:p>
          <a:p>
            <a:pPr marL="690372" lvl="2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b="1" dirty="0"/>
              <a:t>Concatenation is distributed over union</a:t>
            </a:r>
          </a:p>
          <a:p>
            <a:pPr marL="347472" lvl="2" indent="0" algn="ctr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000" b="1" dirty="0"/>
              <a:t>(</a:t>
            </a:r>
            <a:r>
              <a:rPr lang="el-GR" altLang="x-none" sz="2000" b="1" dirty="0"/>
              <a:t>α</a:t>
            </a:r>
            <a:r>
              <a:rPr lang="en-US" altLang="x-none" sz="2000" b="1" dirty="0"/>
              <a:t> </a:t>
            </a:r>
            <a:r>
              <a:rPr lang="el-GR" altLang="x-none" sz="2000" b="1" dirty="0"/>
              <a:t>∪</a:t>
            </a:r>
            <a:r>
              <a:rPr lang="en-US" altLang="x-none" sz="2000" b="1" dirty="0"/>
              <a:t> </a:t>
            </a:r>
            <a:r>
              <a:rPr lang="el-GR" altLang="x-none" sz="2000" b="1" dirty="0"/>
              <a:t>β</a:t>
            </a:r>
            <a:r>
              <a:rPr lang="en-US" altLang="x-none" sz="2000" b="1" dirty="0"/>
              <a:t>) </a:t>
            </a:r>
            <a:r>
              <a:rPr lang="el-GR" altLang="x-none" sz="2000" b="1" dirty="0"/>
              <a:t>Υ</a:t>
            </a:r>
            <a:r>
              <a:rPr lang="en-US" altLang="x-none" sz="2000" b="1" dirty="0"/>
              <a:t> = (</a:t>
            </a:r>
            <a:r>
              <a:rPr lang="el-GR" altLang="x-none" sz="2000" b="1" dirty="0"/>
              <a:t>αΥ</a:t>
            </a:r>
            <a:r>
              <a:rPr lang="en-US" altLang="x-none" sz="2000" b="1" dirty="0"/>
              <a:t>) </a:t>
            </a:r>
            <a:r>
              <a:rPr lang="el-GR" altLang="x-none" sz="2000" b="1" dirty="0"/>
              <a:t>∪</a:t>
            </a:r>
            <a:r>
              <a:rPr lang="en-US" altLang="x-none" sz="2000" b="1" dirty="0"/>
              <a:t> (</a:t>
            </a:r>
            <a:r>
              <a:rPr lang="el-GR" altLang="x-none" sz="2000" b="1" dirty="0"/>
              <a:t>βΥ</a:t>
            </a:r>
            <a:r>
              <a:rPr lang="en-US" altLang="x-none" sz="2000" b="1" dirty="0"/>
              <a:t> )</a:t>
            </a:r>
          </a:p>
          <a:p>
            <a:pPr marL="347472" lvl="2" indent="0" algn="ctr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l-GR" altLang="x-none" sz="2000" b="1" dirty="0"/>
              <a:t>Υ</a:t>
            </a:r>
            <a:r>
              <a:rPr lang="en-US" altLang="x-none" sz="2000" b="1" dirty="0"/>
              <a:t>(</a:t>
            </a:r>
            <a:r>
              <a:rPr lang="el-GR" altLang="x-none" sz="2000" b="1" dirty="0"/>
              <a:t>α</a:t>
            </a:r>
            <a:r>
              <a:rPr lang="en-US" altLang="x-none" sz="2000" b="1" dirty="0"/>
              <a:t> </a:t>
            </a:r>
            <a:r>
              <a:rPr lang="el-GR" altLang="x-none" sz="2000" b="1" dirty="0"/>
              <a:t>∪</a:t>
            </a:r>
            <a:r>
              <a:rPr lang="en-US" altLang="x-none" sz="2000" b="1" dirty="0"/>
              <a:t> </a:t>
            </a:r>
            <a:r>
              <a:rPr lang="el-GR" altLang="x-none" sz="2000" b="1" dirty="0"/>
              <a:t>β</a:t>
            </a:r>
            <a:r>
              <a:rPr lang="en-US" altLang="x-none" sz="2000" b="1" dirty="0"/>
              <a:t>) = (</a:t>
            </a:r>
            <a:r>
              <a:rPr lang="el-GR" altLang="x-none" sz="2000" b="1" dirty="0"/>
              <a:t>Υα</a:t>
            </a:r>
            <a:r>
              <a:rPr lang="en-US" altLang="x-none" sz="2000" b="1" dirty="0"/>
              <a:t>) </a:t>
            </a:r>
            <a:r>
              <a:rPr lang="el-GR" altLang="x-none" sz="2000" b="1" dirty="0"/>
              <a:t>∪</a:t>
            </a:r>
            <a:r>
              <a:rPr lang="en-US" altLang="x-none" sz="2000" b="1" dirty="0"/>
              <a:t> (</a:t>
            </a:r>
            <a:r>
              <a:rPr lang="el-GR" altLang="x-none" sz="2000" b="1" dirty="0"/>
              <a:t>Υβ</a:t>
            </a:r>
            <a:r>
              <a:rPr lang="en-US" altLang="x-none" sz="2000" b="1" dirty="0"/>
              <a:t> ) </a:t>
            </a:r>
          </a:p>
          <a:p>
            <a:pPr marL="347472" lvl="2" indent="0" algn="ctr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000" b="1" dirty="0"/>
              <a:t> </a:t>
            </a:r>
          </a:p>
          <a:p>
            <a:pPr marL="347472" lvl="2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altLang="x-none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Simplifying Regular Expression </a:t>
            </a:r>
            <a:endParaRPr lang="ar-E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48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30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Convert DFA to </a:t>
            </a:r>
            <a:r>
              <a:rPr lang="en-US" altLang="x-none" sz="3200" dirty="0"/>
              <a:t>R.E by state elimination</a:t>
            </a:r>
            <a:endParaRPr lang="ar-EG" sz="3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2602365" y="1985029"/>
            <a:ext cx="3500437" cy="1730089"/>
            <a:chOff x="2045985" y="2445993"/>
            <a:chExt cx="3500437" cy="1730089"/>
          </a:xfrm>
        </p:grpSpPr>
        <p:grpSp>
          <p:nvGrpSpPr>
            <p:cNvPr id="10" name="Group 9"/>
            <p:cNvGrpSpPr/>
            <p:nvPr/>
          </p:nvGrpSpPr>
          <p:grpSpPr>
            <a:xfrm>
              <a:off x="2045985" y="2497609"/>
              <a:ext cx="2308225" cy="1048727"/>
              <a:chOff x="1123951" y="2532684"/>
              <a:chExt cx="2308224" cy="1048730"/>
            </a:xfrm>
          </p:grpSpPr>
          <p:grpSp>
            <p:nvGrpSpPr>
              <p:cNvPr id="13" name="Group 3"/>
              <p:cNvGrpSpPr>
                <a:grpSpLocks/>
              </p:cNvGrpSpPr>
              <p:nvPr/>
            </p:nvGrpSpPr>
            <p:grpSpPr bwMode="auto">
              <a:xfrm>
                <a:off x="1123951" y="2987687"/>
                <a:ext cx="1235077" cy="593727"/>
                <a:chOff x="658" y="2362"/>
                <a:chExt cx="778" cy="374"/>
              </a:xfrm>
            </p:grpSpPr>
            <p:sp>
              <p:nvSpPr>
                <p:cNvPr id="22" name="Oval 4"/>
                <p:cNvSpPr>
                  <a:spLocks noChangeArrowheads="1"/>
                </p:cNvSpPr>
                <p:nvPr/>
              </p:nvSpPr>
              <p:spPr bwMode="auto">
                <a:xfrm>
                  <a:off x="1148" y="2448"/>
                  <a:ext cx="288" cy="28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200" dirty="0"/>
                    <a:t>1</a:t>
                  </a:r>
                  <a:endParaRPr lang="en-US" sz="2200" baseline="-25000" dirty="0"/>
                </a:p>
              </p:txBody>
            </p:sp>
            <p:sp>
              <p:nvSpPr>
                <p:cNvPr id="23" name="Line 5"/>
                <p:cNvSpPr>
                  <a:spLocks noChangeShapeType="1"/>
                </p:cNvSpPr>
                <p:nvPr/>
              </p:nvSpPr>
              <p:spPr bwMode="auto">
                <a:xfrm>
                  <a:off x="764" y="259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2200"/>
                </a:p>
              </p:txBody>
            </p:sp>
            <p:sp>
              <p:nvSpPr>
                <p:cNvPr id="2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58" y="2362"/>
                  <a:ext cx="511" cy="2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start</a:t>
                  </a:r>
                </a:p>
              </p:txBody>
            </p:sp>
          </p:grp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2974975" y="3124203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2</a:t>
                </a:r>
                <a:endParaRPr lang="en-US" sz="2200" baseline="-25000" dirty="0"/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2348160" y="2532684"/>
                <a:ext cx="340158" cy="430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a</a:t>
                </a:r>
              </a:p>
            </p:txBody>
          </p:sp>
        </p:grp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993972" y="3054435"/>
              <a:ext cx="552450" cy="528636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200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5051122" y="3087711"/>
              <a:ext cx="457200" cy="4571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00" dirty="0"/>
                <a:t>3</a:t>
              </a:r>
              <a:endParaRPr lang="en-US" sz="2200" baseline="-25000" dirty="0"/>
            </a:p>
          </p:txBody>
        </p:sp>
        <p:cxnSp>
          <p:nvCxnSpPr>
            <p:cNvPr id="34" name="Curved Connector 33"/>
            <p:cNvCxnSpPr>
              <a:stCxn id="22" idx="0"/>
              <a:endCxn id="20" idx="1"/>
            </p:cNvCxnSpPr>
            <p:nvPr/>
          </p:nvCxnSpPr>
          <p:spPr>
            <a:xfrm rot="16200000" flipH="1">
              <a:off x="3474742" y="2666858"/>
              <a:ext cx="66942" cy="911503"/>
            </a:xfrm>
            <a:prstGeom prst="curvedConnector3">
              <a:avLst>
                <a:gd name="adj1" fmla="val -341509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20" idx="3"/>
              <a:endCxn id="22" idx="4"/>
            </p:cNvCxnSpPr>
            <p:nvPr/>
          </p:nvCxnSpPr>
          <p:spPr>
            <a:xfrm rot="5400000">
              <a:off x="3474730" y="3057102"/>
              <a:ext cx="66969" cy="911503"/>
            </a:xfrm>
            <a:prstGeom prst="curvedConnector3">
              <a:avLst>
                <a:gd name="adj1" fmla="val 441352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3279214" y="3745195"/>
              <a:ext cx="362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d</a:t>
              </a:r>
            </a:p>
          </p:txBody>
        </p:sp>
        <p:cxnSp>
          <p:nvCxnSpPr>
            <p:cNvPr id="46" name="Curved Connector 45"/>
            <p:cNvCxnSpPr>
              <a:stCxn id="20" idx="7"/>
              <a:endCxn id="29" idx="0"/>
            </p:cNvCxnSpPr>
            <p:nvPr/>
          </p:nvCxnSpPr>
          <p:spPr>
            <a:xfrm rot="5400000" flipH="1" flipV="1">
              <a:off x="4727904" y="2613787"/>
              <a:ext cx="101645" cy="982942"/>
            </a:xfrm>
            <a:prstGeom prst="curvedConnector3">
              <a:avLst>
                <a:gd name="adj1" fmla="val 3249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29" idx="4"/>
              <a:endCxn id="20" idx="5"/>
            </p:cNvCxnSpPr>
            <p:nvPr/>
          </p:nvCxnSpPr>
          <p:spPr>
            <a:xfrm rot="5400000" flipH="1">
              <a:off x="4726875" y="3039749"/>
              <a:ext cx="103702" cy="982942"/>
            </a:xfrm>
            <a:prstGeom prst="curvedConnector3">
              <a:avLst>
                <a:gd name="adj1" fmla="val -2204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3920823" y="2445993"/>
              <a:ext cx="3417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e</a:t>
              </a:r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4672520" y="2480159"/>
              <a:ext cx="362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b</a:t>
              </a: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4618079" y="3716296"/>
              <a:ext cx="3289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c</a:t>
              </a:r>
            </a:p>
          </p:txBody>
        </p:sp>
      </p:grpSp>
      <p:sp>
        <p:nvSpPr>
          <p:cNvPr id="65" name="Freeform 13"/>
          <p:cNvSpPr>
            <a:spLocks/>
          </p:cNvSpPr>
          <p:nvPr/>
        </p:nvSpPr>
        <p:spPr bwMode="auto">
          <a:xfrm>
            <a:off x="4477203" y="2308317"/>
            <a:ext cx="393653" cy="31843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ln w="28575">
            <a:solidFill>
              <a:srgbClr val="C00000"/>
            </a:solidFill>
            <a:headEnd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15A63-22AE-43A9-AC58-0A0E825D197B}"/>
              </a:ext>
            </a:extLst>
          </p:cNvPr>
          <p:cNvSpPr txBox="1"/>
          <p:nvPr/>
        </p:nvSpPr>
        <p:spPr>
          <a:xfrm>
            <a:off x="732520" y="1524000"/>
            <a:ext cx="6498895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Path from state 1 to state 3 through state 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683A08B-755E-42CE-9708-90ABC58B832C}"/>
              </a:ext>
            </a:extLst>
          </p:cNvPr>
          <p:cNvGrpSpPr/>
          <p:nvPr/>
        </p:nvGrpSpPr>
        <p:grpSpPr>
          <a:xfrm>
            <a:off x="2514600" y="4029937"/>
            <a:ext cx="3645691" cy="1197037"/>
            <a:chOff x="2460626" y="3983744"/>
            <a:chExt cx="3645691" cy="119703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FB6B740-5464-4E0A-A21A-1069DAFE14DE}"/>
                </a:ext>
              </a:extLst>
            </p:cNvPr>
            <p:cNvGrpSpPr/>
            <p:nvPr/>
          </p:nvGrpSpPr>
          <p:grpSpPr>
            <a:xfrm>
              <a:off x="2460626" y="4043704"/>
              <a:ext cx="3448050" cy="1137077"/>
              <a:chOff x="2098372" y="2445994"/>
              <a:chExt cx="3448050" cy="113707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721C678-61DA-42BC-88D6-AC61F874B2F4}"/>
                  </a:ext>
                </a:extLst>
              </p:cNvPr>
              <p:cNvGrpSpPr/>
              <p:nvPr/>
            </p:nvGrpSpPr>
            <p:grpSpPr>
              <a:xfrm>
                <a:off x="2098372" y="2445994"/>
                <a:ext cx="1332759" cy="1100345"/>
                <a:chOff x="1176338" y="2481069"/>
                <a:chExt cx="1332758" cy="1100348"/>
              </a:xfrm>
            </p:grpSpPr>
            <p:grpSp>
              <p:nvGrpSpPr>
                <p:cNvPr id="57" name="Group 3">
                  <a:extLst>
                    <a:ext uri="{FF2B5EF4-FFF2-40B4-BE49-F238E27FC236}">
                      <a16:creationId xmlns:a16="http://schemas.microsoft.com/office/drawing/2014/main" id="{044602C1-0A10-4913-9EAD-45CB52BD69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6338" y="3086115"/>
                  <a:ext cx="1182689" cy="495302"/>
                  <a:chOff x="691" y="2424"/>
                  <a:chExt cx="745" cy="312"/>
                </a:xfrm>
              </p:grpSpPr>
              <p:sp>
                <p:nvSpPr>
                  <p:cNvPr id="59" name="Oval 4">
                    <a:extLst>
                      <a:ext uri="{FF2B5EF4-FFF2-40B4-BE49-F238E27FC236}">
                        <a16:creationId xmlns:a16="http://schemas.microsoft.com/office/drawing/2014/main" id="{2B1503BD-D0F6-48A7-9631-E0D44C2371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8" y="2448"/>
                    <a:ext cx="288" cy="288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200" dirty="0"/>
                      <a:t>1</a:t>
                    </a:r>
                    <a:endParaRPr lang="en-US" sz="2200" baseline="-25000" dirty="0"/>
                  </a:p>
                </p:txBody>
              </p:sp>
              <p:sp>
                <p:nvSpPr>
                  <p:cNvPr id="60" name="Line 5">
                    <a:extLst>
                      <a:ext uri="{FF2B5EF4-FFF2-40B4-BE49-F238E27FC236}">
                        <a16:creationId xmlns:a16="http://schemas.microsoft.com/office/drawing/2014/main" id="{53606AB9-4A07-43F4-8E1E-3263A96C70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4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 sz="2200"/>
                  </a:p>
                </p:txBody>
              </p:sp>
              <p:sp>
                <p:nvSpPr>
                  <p:cNvPr id="62" name="Text Box 6">
                    <a:extLst>
                      <a:ext uri="{FF2B5EF4-FFF2-40B4-BE49-F238E27FC236}">
                        <a16:creationId xmlns:a16="http://schemas.microsoft.com/office/drawing/2014/main" id="{35D5C42A-A891-4674-8754-BF912A4D29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1" y="2424"/>
                    <a:ext cx="511" cy="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200" dirty="0"/>
                      <a:t>start</a:t>
                    </a:r>
                  </a:p>
                </p:txBody>
              </p:sp>
            </p:grpSp>
            <p:sp>
              <p:nvSpPr>
                <p:cNvPr id="58" name="Text Box 14">
                  <a:extLst>
                    <a:ext uri="{FF2B5EF4-FFF2-40B4-BE49-F238E27FC236}">
                      <a16:creationId xmlns:a16="http://schemas.microsoft.com/office/drawing/2014/main" id="{514E389C-B235-4D8B-8F4F-4A3EA58381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97656" y="2481069"/>
                  <a:ext cx="811440" cy="4308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>
                      <a:solidFill>
                        <a:srgbClr val="C00000"/>
                      </a:solidFill>
                    </a:rPr>
                    <a:t>ae*d</a:t>
                  </a:r>
                </a:p>
              </p:txBody>
            </p:sp>
          </p:grpSp>
          <p:sp>
            <p:nvSpPr>
              <p:cNvPr id="55" name="Oval 26">
                <a:extLst>
                  <a:ext uri="{FF2B5EF4-FFF2-40B4-BE49-F238E27FC236}">
                    <a16:creationId xmlns:a16="http://schemas.microsoft.com/office/drawing/2014/main" id="{C7121438-D04E-475A-9C02-170DA914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972" y="3054435"/>
                <a:ext cx="552450" cy="528636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200"/>
              </a:p>
            </p:txBody>
          </p:sp>
          <p:sp>
            <p:nvSpPr>
              <p:cNvPr id="56" name="Oval 9">
                <a:extLst>
                  <a:ext uri="{FF2B5EF4-FFF2-40B4-BE49-F238E27FC236}">
                    <a16:creationId xmlns:a16="http://schemas.microsoft.com/office/drawing/2014/main" id="{46AC7021-EEB6-4E58-842D-A07C2FB49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122" y="3087711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3</a:t>
                </a:r>
                <a:endParaRPr lang="en-US" sz="2200" baseline="-25000" dirty="0"/>
              </a:p>
            </p:txBody>
          </p:sp>
        </p:grp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7FE34A2-6E06-45D0-ADBD-32BF7DC5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888" y="4366991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ln w="28575">
              <a:headEnd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E21C2BAF-EB50-46AA-8057-8FEA7B89A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9382" y="4328857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ln w="28575">
              <a:solidFill>
                <a:srgbClr val="C00000"/>
              </a:solidFill>
              <a:headE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2200" dirty="0"/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AD18549C-2B87-431C-95B1-294A16326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098" y="3983744"/>
              <a:ext cx="80021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 err="1">
                  <a:solidFill>
                    <a:srgbClr val="C00000"/>
                  </a:solidFill>
                </a:rPr>
                <a:t>ce</a:t>
              </a:r>
              <a:r>
                <a:rPr lang="en-US" sz="2200" dirty="0">
                  <a:solidFill>
                    <a:srgbClr val="C00000"/>
                  </a:solidFill>
                </a:rPr>
                <a:t>*b</a:t>
              </a:r>
            </a:p>
          </p:txBody>
        </p:sp>
      </p:grpSp>
      <p:cxnSp>
        <p:nvCxnSpPr>
          <p:cNvPr id="63" name="Curved Connector 72">
            <a:extLst>
              <a:ext uri="{FF2B5EF4-FFF2-40B4-BE49-F238E27FC236}">
                <a16:creationId xmlns:a16="http://schemas.microsoft.com/office/drawing/2014/main" id="{BD6085D1-EE36-4491-92DF-4A4C4A48DCC3}"/>
              </a:ext>
            </a:extLst>
          </p:cNvPr>
          <p:cNvCxnSpPr/>
          <p:nvPr/>
        </p:nvCxnSpPr>
        <p:spPr>
          <a:xfrm rot="5400000" flipH="1" flipV="1">
            <a:off x="4548599" y="3857491"/>
            <a:ext cx="24241" cy="1860770"/>
          </a:xfrm>
          <a:prstGeom prst="curvedConnector3">
            <a:avLst>
              <a:gd name="adj1" fmla="val 136239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14">
            <a:extLst>
              <a:ext uri="{FF2B5EF4-FFF2-40B4-BE49-F238E27FC236}">
                <a16:creationId xmlns:a16="http://schemas.microsoft.com/office/drawing/2014/main" id="{6C34B241-67F4-40ED-905A-93CE9BD18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344" y="4089897"/>
            <a:ext cx="81144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200" dirty="0">
                <a:solidFill>
                  <a:srgbClr val="C00000"/>
                </a:solidFill>
              </a:rPr>
              <a:t>ae*b</a:t>
            </a:r>
          </a:p>
        </p:txBody>
      </p:sp>
    </p:spTree>
    <p:extLst>
      <p:ext uri="{BB962C8B-B14F-4D97-AF65-F5344CB8AC3E}">
        <p14:creationId xmlns:p14="http://schemas.microsoft.com/office/powerpoint/2010/main" val="3245438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31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Convert DFA to </a:t>
            </a:r>
            <a:r>
              <a:rPr lang="en-US" altLang="x-none" sz="3200" dirty="0"/>
              <a:t>R.E by state elimination</a:t>
            </a:r>
            <a:endParaRPr lang="ar-EG" sz="3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2602365" y="1985029"/>
            <a:ext cx="3500437" cy="1730089"/>
            <a:chOff x="2045985" y="2445993"/>
            <a:chExt cx="3500437" cy="1730089"/>
          </a:xfrm>
        </p:grpSpPr>
        <p:grpSp>
          <p:nvGrpSpPr>
            <p:cNvPr id="10" name="Group 9"/>
            <p:cNvGrpSpPr/>
            <p:nvPr/>
          </p:nvGrpSpPr>
          <p:grpSpPr>
            <a:xfrm>
              <a:off x="2045985" y="2497609"/>
              <a:ext cx="2308225" cy="1048727"/>
              <a:chOff x="1123951" y="2532684"/>
              <a:chExt cx="2308224" cy="1048730"/>
            </a:xfrm>
          </p:grpSpPr>
          <p:grpSp>
            <p:nvGrpSpPr>
              <p:cNvPr id="13" name="Group 3"/>
              <p:cNvGrpSpPr>
                <a:grpSpLocks/>
              </p:cNvGrpSpPr>
              <p:nvPr/>
            </p:nvGrpSpPr>
            <p:grpSpPr bwMode="auto">
              <a:xfrm>
                <a:off x="1123951" y="2987687"/>
                <a:ext cx="1235077" cy="593727"/>
                <a:chOff x="658" y="2362"/>
                <a:chExt cx="778" cy="374"/>
              </a:xfrm>
            </p:grpSpPr>
            <p:sp>
              <p:nvSpPr>
                <p:cNvPr id="22" name="Oval 4"/>
                <p:cNvSpPr>
                  <a:spLocks noChangeArrowheads="1"/>
                </p:cNvSpPr>
                <p:nvPr/>
              </p:nvSpPr>
              <p:spPr bwMode="auto">
                <a:xfrm>
                  <a:off x="1148" y="2448"/>
                  <a:ext cx="288" cy="28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200" dirty="0"/>
                    <a:t>1</a:t>
                  </a:r>
                  <a:endParaRPr lang="en-US" sz="2200" baseline="-25000" dirty="0"/>
                </a:p>
              </p:txBody>
            </p:sp>
            <p:sp>
              <p:nvSpPr>
                <p:cNvPr id="23" name="Line 5"/>
                <p:cNvSpPr>
                  <a:spLocks noChangeShapeType="1"/>
                </p:cNvSpPr>
                <p:nvPr/>
              </p:nvSpPr>
              <p:spPr bwMode="auto">
                <a:xfrm>
                  <a:off x="764" y="259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2200"/>
                </a:p>
              </p:txBody>
            </p:sp>
            <p:sp>
              <p:nvSpPr>
                <p:cNvPr id="2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58" y="2362"/>
                  <a:ext cx="511" cy="2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start</a:t>
                  </a:r>
                </a:p>
              </p:txBody>
            </p:sp>
          </p:grp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2974975" y="3124203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2</a:t>
                </a:r>
                <a:endParaRPr lang="en-US" sz="2200" baseline="-25000" dirty="0"/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2348160" y="2532684"/>
                <a:ext cx="340158" cy="430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a</a:t>
                </a:r>
              </a:p>
            </p:txBody>
          </p:sp>
        </p:grp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993972" y="3054435"/>
              <a:ext cx="552450" cy="528636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200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5051122" y="3087711"/>
              <a:ext cx="457200" cy="4571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00" dirty="0"/>
                <a:t>3</a:t>
              </a:r>
              <a:endParaRPr lang="en-US" sz="2200" baseline="-25000" dirty="0"/>
            </a:p>
          </p:txBody>
        </p:sp>
        <p:cxnSp>
          <p:nvCxnSpPr>
            <p:cNvPr id="34" name="Curved Connector 33"/>
            <p:cNvCxnSpPr>
              <a:stCxn id="22" idx="0"/>
              <a:endCxn id="20" idx="1"/>
            </p:cNvCxnSpPr>
            <p:nvPr/>
          </p:nvCxnSpPr>
          <p:spPr>
            <a:xfrm rot="16200000" flipH="1">
              <a:off x="3474742" y="2666858"/>
              <a:ext cx="66942" cy="911503"/>
            </a:xfrm>
            <a:prstGeom prst="curvedConnector3">
              <a:avLst>
                <a:gd name="adj1" fmla="val -3415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20" idx="3"/>
              <a:endCxn id="22" idx="4"/>
            </p:cNvCxnSpPr>
            <p:nvPr/>
          </p:nvCxnSpPr>
          <p:spPr>
            <a:xfrm rot="5400000">
              <a:off x="3474730" y="3057102"/>
              <a:ext cx="66969" cy="911503"/>
            </a:xfrm>
            <a:prstGeom prst="curvedConnector3">
              <a:avLst>
                <a:gd name="adj1" fmla="val 441352"/>
              </a:avLst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3279214" y="3745195"/>
              <a:ext cx="362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d</a:t>
              </a:r>
            </a:p>
          </p:txBody>
        </p:sp>
        <p:cxnSp>
          <p:nvCxnSpPr>
            <p:cNvPr id="46" name="Curved Connector 45"/>
            <p:cNvCxnSpPr>
              <a:stCxn id="20" idx="7"/>
              <a:endCxn id="29" idx="0"/>
            </p:cNvCxnSpPr>
            <p:nvPr/>
          </p:nvCxnSpPr>
          <p:spPr>
            <a:xfrm rot="5400000" flipH="1" flipV="1">
              <a:off x="4727904" y="2613787"/>
              <a:ext cx="101645" cy="982942"/>
            </a:xfrm>
            <a:prstGeom prst="curvedConnector3">
              <a:avLst>
                <a:gd name="adj1" fmla="val 3249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29" idx="4"/>
              <a:endCxn id="20" idx="5"/>
            </p:cNvCxnSpPr>
            <p:nvPr/>
          </p:nvCxnSpPr>
          <p:spPr>
            <a:xfrm rot="5400000" flipH="1">
              <a:off x="4726875" y="3039749"/>
              <a:ext cx="103702" cy="982942"/>
            </a:xfrm>
            <a:prstGeom prst="curvedConnector3">
              <a:avLst>
                <a:gd name="adj1" fmla="val -220439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3920823" y="2445993"/>
              <a:ext cx="3417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e</a:t>
              </a:r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4672520" y="2480159"/>
              <a:ext cx="362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b</a:t>
              </a: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4618079" y="3716296"/>
              <a:ext cx="3289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c</a:t>
              </a:r>
            </a:p>
          </p:txBody>
        </p:sp>
      </p:grpSp>
      <p:sp>
        <p:nvSpPr>
          <p:cNvPr id="65" name="Freeform 13"/>
          <p:cNvSpPr>
            <a:spLocks/>
          </p:cNvSpPr>
          <p:nvPr/>
        </p:nvSpPr>
        <p:spPr bwMode="auto">
          <a:xfrm>
            <a:off x="4477203" y="2308317"/>
            <a:ext cx="393653" cy="31843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ln w="28575">
            <a:solidFill>
              <a:srgbClr val="C00000"/>
            </a:solidFill>
            <a:headEnd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15A63-22AE-43A9-AC58-0A0E825D197B}"/>
              </a:ext>
            </a:extLst>
          </p:cNvPr>
          <p:cNvSpPr txBox="1"/>
          <p:nvPr/>
        </p:nvSpPr>
        <p:spPr>
          <a:xfrm>
            <a:off x="732520" y="1524000"/>
            <a:ext cx="6498895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Path from state 3 to state 1 through state 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4958C4-3919-40FD-BA05-B0C7AEE93BF6}"/>
              </a:ext>
            </a:extLst>
          </p:cNvPr>
          <p:cNvGrpSpPr/>
          <p:nvPr/>
        </p:nvGrpSpPr>
        <p:grpSpPr>
          <a:xfrm>
            <a:off x="2514600" y="4029937"/>
            <a:ext cx="3645691" cy="1197037"/>
            <a:chOff x="2460626" y="3983744"/>
            <a:chExt cx="3645691" cy="119703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FB49C8-8BBE-4339-A2BD-F2EB2C83C918}"/>
                </a:ext>
              </a:extLst>
            </p:cNvPr>
            <p:cNvGrpSpPr/>
            <p:nvPr/>
          </p:nvGrpSpPr>
          <p:grpSpPr>
            <a:xfrm>
              <a:off x="2460626" y="4043704"/>
              <a:ext cx="3448050" cy="1137077"/>
              <a:chOff x="2098372" y="2445994"/>
              <a:chExt cx="3448050" cy="113707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11E28F3-1737-461D-872B-C63C0B3EDF10}"/>
                  </a:ext>
                </a:extLst>
              </p:cNvPr>
              <p:cNvGrpSpPr/>
              <p:nvPr/>
            </p:nvGrpSpPr>
            <p:grpSpPr>
              <a:xfrm>
                <a:off x="2098372" y="2445994"/>
                <a:ext cx="1332759" cy="1100345"/>
                <a:chOff x="1176338" y="2481069"/>
                <a:chExt cx="1332758" cy="1100348"/>
              </a:xfrm>
            </p:grpSpPr>
            <p:grpSp>
              <p:nvGrpSpPr>
                <p:cNvPr id="57" name="Group 3">
                  <a:extLst>
                    <a:ext uri="{FF2B5EF4-FFF2-40B4-BE49-F238E27FC236}">
                      <a16:creationId xmlns:a16="http://schemas.microsoft.com/office/drawing/2014/main" id="{590344C2-8667-451C-9DD3-1C5707E325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6338" y="3086115"/>
                  <a:ext cx="1182689" cy="495302"/>
                  <a:chOff x="691" y="2424"/>
                  <a:chExt cx="745" cy="312"/>
                </a:xfrm>
              </p:grpSpPr>
              <p:sp>
                <p:nvSpPr>
                  <p:cNvPr id="59" name="Oval 4">
                    <a:extLst>
                      <a:ext uri="{FF2B5EF4-FFF2-40B4-BE49-F238E27FC236}">
                        <a16:creationId xmlns:a16="http://schemas.microsoft.com/office/drawing/2014/main" id="{4C9EFA60-A0CD-41EB-A9FB-B3CD18C614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8" y="2448"/>
                    <a:ext cx="288" cy="288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200" dirty="0"/>
                      <a:t>1</a:t>
                    </a:r>
                    <a:endParaRPr lang="en-US" sz="2200" baseline="-25000" dirty="0"/>
                  </a:p>
                </p:txBody>
              </p:sp>
              <p:sp>
                <p:nvSpPr>
                  <p:cNvPr id="60" name="Line 5">
                    <a:extLst>
                      <a:ext uri="{FF2B5EF4-FFF2-40B4-BE49-F238E27FC236}">
                        <a16:creationId xmlns:a16="http://schemas.microsoft.com/office/drawing/2014/main" id="{8DB9DA74-4305-40DF-9E6B-0BE9622A51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4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 sz="2200"/>
                  </a:p>
                </p:txBody>
              </p:sp>
              <p:sp>
                <p:nvSpPr>
                  <p:cNvPr id="62" name="Text Box 6">
                    <a:extLst>
                      <a:ext uri="{FF2B5EF4-FFF2-40B4-BE49-F238E27FC236}">
                        <a16:creationId xmlns:a16="http://schemas.microsoft.com/office/drawing/2014/main" id="{AC0F169C-A126-4206-9394-B9F1DB0107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1" y="2424"/>
                    <a:ext cx="511" cy="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200" dirty="0"/>
                      <a:t>start</a:t>
                    </a:r>
                  </a:p>
                </p:txBody>
              </p:sp>
            </p:grpSp>
            <p:sp>
              <p:nvSpPr>
                <p:cNvPr id="58" name="Text Box 14">
                  <a:extLst>
                    <a:ext uri="{FF2B5EF4-FFF2-40B4-BE49-F238E27FC236}">
                      <a16:creationId xmlns:a16="http://schemas.microsoft.com/office/drawing/2014/main" id="{8D655CC3-78E6-431D-9627-B7683492CE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97656" y="2481069"/>
                  <a:ext cx="811440" cy="4308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>
                      <a:solidFill>
                        <a:srgbClr val="C00000"/>
                      </a:solidFill>
                    </a:rPr>
                    <a:t>ae*d</a:t>
                  </a:r>
                </a:p>
              </p:txBody>
            </p:sp>
          </p:grpSp>
          <p:sp>
            <p:nvSpPr>
              <p:cNvPr id="55" name="Oval 26">
                <a:extLst>
                  <a:ext uri="{FF2B5EF4-FFF2-40B4-BE49-F238E27FC236}">
                    <a16:creationId xmlns:a16="http://schemas.microsoft.com/office/drawing/2014/main" id="{946BFE87-026C-4A77-9A7C-92D487D38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972" y="3054435"/>
                <a:ext cx="552450" cy="528636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200"/>
              </a:p>
            </p:txBody>
          </p:sp>
          <p:sp>
            <p:nvSpPr>
              <p:cNvPr id="56" name="Oval 9">
                <a:extLst>
                  <a:ext uri="{FF2B5EF4-FFF2-40B4-BE49-F238E27FC236}">
                    <a16:creationId xmlns:a16="http://schemas.microsoft.com/office/drawing/2014/main" id="{174B1832-6AA0-41BF-8A3D-BFB2B6461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122" y="3087711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3</a:t>
                </a:r>
                <a:endParaRPr lang="en-US" sz="2200" baseline="-25000" dirty="0"/>
              </a:p>
            </p:txBody>
          </p:sp>
        </p:grp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226F703-F3BE-40DB-9312-4D7A8E65F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888" y="4366991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ln w="28575">
              <a:headEnd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0AD954E-EA4F-4D72-B3BF-0B257E9F3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9382" y="4328857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ln w="28575">
              <a:solidFill>
                <a:srgbClr val="C00000"/>
              </a:solidFill>
              <a:headE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2200" dirty="0"/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6B2CF113-9BA6-432C-AD9C-0C9DC4B99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098" y="3983744"/>
              <a:ext cx="80021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 err="1">
                  <a:solidFill>
                    <a:srgbClr val="C00000"/>
                  </a:solidFill>
                </a:rPr>
                <a:t>ce</a:t>
              </a:r>
              <a:r>
                <a:rPr lang="en-US" sz="2200" dirty="0">
                  <a:solidFill>
                    <a:srgbClr val="C00000"/>
                  </a:solidFill>
                </a:rPr>
                <a:t>*b</a:t>
              </a:r>
            </a:p>
          </p:txBody>
        </p:sp>
      </p:grpSp>
      <p:cxnSp>
        <p:nvCxnSpPr>
          <p:cNvPr id="63" name="Curved Connector 72">
            <a:extLst>
              <a:ext uri="{FF2B5EF4-FFF2-40B4-BE49-F238E27FC236}">
                <a16:creationId xmlns:a16="http://schemas.microsoft.com/office/drawing/2014/main" id="{C284A058-E4E2-4608-BCE4-BB0303C08A43}"/>
              </a:ext>
            </a:extLst>
          </p:cNvPr>
          <p:cNvCxnSpPr/>
          <p:nvPr/>
        </p:nvCxnSpPr>
        <p:spPr>
          <a:xfrm rot="5400000" flipH="1" flipV="1">
            <a:off x="4548599" y="3857491"/>
            <a:ext cx="24241" cy="1860770"/>
          </a:xfrm>
          <a:prstGeom prst="curvedConnector3">
            <a:avLst>
              <a:gd name="adj1" fmla="val 136239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14">
            <a:extLst>
              <a:ext uri="{FF2B5EF4-FFF2-40B4-BE49-F238E27FC236}">
                <a16:creationId xmlns:a16="http://schemas.microsoft.com/office/drawing/2014/main" id="{DF03E774-38BD-4C58-95E0-EAF0D229B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344" y="4089897"/>
            <a:ext cx="81144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200" dirty="0">
                <a:solidFill>
                  <a:srgbClr val="C00000"/>
                </a:solidFill>
              </a:rPr>
              <a:t>ae*b</a:t>
            </a:r>
          </a:p>
        </p:txBody>
      </p:sp>
      <p:cxnSp>
        <p:nvCxnSpPr>
          <p:cNvPr id="66" name="Curved Connector 76">
            <a:extLst>
              <a:ext uri="{FF2B5EF4-FFF2-40B4-BE49-F238E27FC236}">
                <a16:creationId xmlns:a16="http://schemas.microsoft.com/office/drawing/2014/main" id="{73578445-BB22-41E5-8F3F-9DF399ABB596}"/>
              </a:ext>
            </a:extLst>
          </p:cNvPr>
          <p:cNvCxnSpPr/>
          <p:nvPr/>
        </p:nvCxnSpPr>
        <p:spPr>
          <a:xfrm rot="5400000" flipH="1">
            <a:off x="4532793" y="4191331"/>
            <a:ext cx="103689" cy="2056091"/>
          </a:xfrm>
          <a:prstGeom prst="curvedConnector3">
            <a:avLst>
              <a:gd name="adj1" fmla="val -22046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14">
            <a:extLst>
              <a:ext uri="{FF2B5EF4-FFF2-40B4-BE49-F238E27FC236}">
                <a16:creationId xmlns:a16="http://schemas.microsoft.com/office/drawing/2014/main" id="{B0CC95F2-99CD-4B8D-B6D5-8B036F61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865" y="5562600"/>
            <a:ext cx="800219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200" dirty="0" err="1">
                <a:solidFill>
                  <a:srgbClr val="C00000"/>
                </a:solidFill>
              </a:rPr>
              <a:t>ce</a:t>
            </a:r>
            <a:r>
              <a:rPr lang="en-US" sz="2200" dirty="0">
                <a:solidFill>
                  <a:srgbClr val="C00000"/>
                </a:solidFill>
              </a:rPr>
              <a:t>*d</a:t>
            </a:r>
          </a:p>
        </p:txBody>
      </p:sp>
    </p:spTree>
    <p:extLst>
      <p:ext uri="{BB962C8B-B14F-4D97-AF65-F5344CB8AC3E}">
        <p14:creationId xmlns:p14="http://schemas.microsoft.com/office/powerpoint/2010/main" val="624507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32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Convert DFA to </a:t>
            </a:r>
            <a:r>
              <a:rPr lang="en-US" altLang="x-none" sz="3600" dirty="0"/>
              <a:t>R.E by state elimination</a:t>
            </a:r>
            <a:endParaRPr lang="ar-EG" sz="33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656191"/>
          </a:xfrm>
        </p:spPr>
        <p:txBody>
          <a:bodyPr>
            <a:normAutofit/>
          </a:bodyPr>
          <a:lstStyle/>
          <a:p>
            <a:r>
              <a:rPr lang="en-US" sz="2200" dirty="0"/>
              <a:t>Example 1 : Convert the following FA to R.E.</a:t>
            </a:r>
            <a:endParaRPr lang="ar-EG" sz="2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2590800"/>
            <a:ext cx="5105400" cy="2693766"/>
            <a:chOff x="2362200" y="2286000"/>
            <a:chExt cx="3409950" cy="1347405"/>
          </a:xfrm>
        </p:grpSpPr>
        <p:grpSp>
          <p:nvGrpSpPr>
            <p:cNvPr id="61" name="Group 60"/>
            <p:cNvGrpSpPr/>
            <p:nvPr/>
          </p:nvGrpSpPr>
          <p:grpSpPr>
            <a:xfrm>
              <a:off x="2362200" y="2286000"/>
              <a:ext cx="3409950" cy="1347405"/>
              <a:chOff x="2098372" y="2440129"/>
              <a:chExt cx="3409950" cy="134740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98372" y="2440129"/>
                <a:ext cx="2255838" cy="1106211"/>
                <a:chOff x="1176338" y="2475203"/>
                <a:chExt cx="2255837" cy="1106214"/>
              </a:xfrm>
            </p:grpSpPr>
            <p:grpSp>
              <p:nvGrpSpPr>
                <p:cNvPr id="13" name="Group 3"/>
                <p:cNvGrpSpPr>
                  <a:grpSpLocks/>
                </p:cNvGrpSpPr>
                <p:nvPr/>
              </p:nvGrpSpPr>
              <p:grpSpPr bwMode="auto">
                <a:xfrm>
                  <a:off x="1176338" y="3086115"/>
                  <a:ext cx="1182689" cy="495302"/>
                  <a:chOff x="691" y="2424"/>
                  <a:chExt cx="745" cy="312"/>
                </a:xfrm>
              </p:grpSpPr>
              <p:sp>
                <p:nvSpPr>
                  <p:cNvPr id="22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1148" y="2448"/>
                    <a:ext cx="288" cy="288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3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764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1" y="2424"/>
                    <a:ext cx="439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dirty="0"/>
                      <a:t>start</a:t>
                    </a:r>
                  </a:p>
                </p:txBody>
              </p:sp>
            </p:grpSp>
            <p:sp>
              <p:nvSpPr>
                <p:cNvPr id="20" name="Oval 9"/>
                <p:cNvSpPr>
                  <a:spLocks noChangeArrowheads="1"/>
                </p:cNvSpPr>
                <p:nvPr/>
              </p:nvSpPr>
              <p:spPr bwMode="auto">
                <a:xfrm>
                  <a:off x="2974975" y="2475203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49641" y="2671111"/>
                  <a:ext cx="246467" cy="246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600" dirty="0">
                      <a:solidFill>
                        <a:schemeClr val="hlink"/>
                      </a:solidFill>
                    </a:rPr>
                    <a:t>a</a:t>
                  </a:r>
                  <a:endParaRPr lang="en-US" sz="2600" dirty="0"/>
                </a:p>
              </p:txBody>
            </p:sp>
          </p:grp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2784172" y="3049729"/>
                <a:ext cx="552450" cy="528636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9"/>
              <p:cNvSpPr>
                <a:spLocks noChangeArrowheads="1"/>
              </p:cNvSpPr>
              <p:nvPr/>
            </p:nvSpPr>
            <p:spPr bwMode="auto">
              <a:xfrm>
                <a:off x="5051122" y="3087711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3</a:t>
                </a:r>
                <a:endParaRPr lang="en-US" baseline="-25000" dirty="0"/>
              </a:p>
            </p:txBody>
          </p:sp>
          <p:cxnSp>
            <p:nvCxnSpPr>
              <p:cNvPr id="34" name="Curved Connector 33"/>
              <p:cNvCxnSpPr>
                <a:stCxn id="22" idx="0"/>
                <a:endCxn id="20" idx="2"/>
              </p:cNvCxnSpPr>
              <p:nvPr/>
            </p:nvCxnSpPr>
            <p:spPr>
              <a:xfrm rot="5400000" flipH="1" flipV="1">
                <a:off x="3264531" y="2456660"/>
                <a:ext cx="420410" cy="844548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32" idx="4"/>
                <a:endCxn id="22" idx="4"/>
              </p:cNvCxnSpPr>
              <p:nvPr/>
            </p:nvCxnSpPr>
            <p:spPr>
              <a:xfrm rot="5400000">
                <a:off x="4165377" y="2431994"/>
                <a:ext cx="1431" cy="2227260"/>
              </a:xfrm>
              <a:prstGeom prst="curvedConnector3">
                <a:avLst>
                  <a:gd name="adj1" fmla="val 160748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14"/>
              <p:cNvSpPr txBox="1">
                <a:spLocks noChangeArrowheads="1"/>
              </p:cNvSpPr>
              <p:nvPr/>
            </p:nvSpPr>
            <p:spPr bwMode="auto">
              <a:xfrm>
                <a:off x="3928032" y="3541217"/>
                <a:ext cx="246467" cy="246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600" dirty="0">
                    <a:solidFill>
                      <a:schemeClr val="hlink"/>
                    </a:solidFill>
                  </a:rPr>
                  <a:t>a</a:t>
                </a:r>
                <a:endParaRPr lang="en-US" sz="2600" dirty="0"/>
              </a:p>
            </p:txBody>
          </p:sp>
          <p:sp>
            <p:nvSpPr>
              <p:cNvPr id="50" name="Text Box 14"/>
              <p:cNvSpPr txBox="1">
                <a:spLocks noChangeArrowheads="1"/>
              </p:cNvSpPr>
              <p:nvPr/>
            </p:nvSpPr>
            <p:spPr bwMode="auto">
              <a:xfrm>
                <a:off x="5119558" y="2722823"/>
                <a:ext cx="246467" cy="246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600" dirty="0">
                    <a:solidFill>
                      <a:schemeClr val="hlink"/>
                    </a:solidFill>
                  </a:rPr>
                  <a:t>a</a:t>
                </a:r>
                <a:endParaRPr lang="en-US" sz="2600" dirty="0"/>
              </a:p>
            </p:txBody>
          </p:sp>
          <p:sp>
            <p:nvSpPr>
              <p:cNvPr id="54" name="Text Box 14"/>
              <p:cNvSpPr txBox="1">
                <a:spLocks noChangeArrowheads="1"/>
              </p:cNvSpPr>
              <p:nvPr/>
            </p:nvSpPr>
            <p:spPr bwMode="auto">
              <a:xfrm>
                <a:off x="4496298" y="2947944"/>
                <a:ext cx="263598" cy="246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600" dirty="0">
                    <a:solidFill>
                      <a:schemeClr val="hlink"/>
                    </a:solidFill>
                  </a:rPr>
                  <a:t>b</a:t>
                </a:r>
                <a:endParaRPr lang="en-US" sz="2600" dirty="0"/>
              </a:p>
            </p:txBody>
          </p:sp>
        </p:grpSp>
        <p:cxnSp>
          <p:nvCxnSpPr>
            <p:cNvPr id="7" name="Straight Arrow Connector 6"/>
            <p:cNvCxnSpPr>
              <a:stCxn id="29" idx="6"/>
              <a:endCxn id="32" idx="2"/>
            </p:cNvCxnSpPr>
            <p:nvPr/>
          </p:nvCxnSpPr>
          <p:spPr>
            <a:xfrm>
              <a:off x="3600450" y="3159918"/>
              <a:ext cx="1714500" cy="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20" idx="6"/>
              <a:endCxn id="32" idx="0"/>
            </p:cNvCxnSpPr>
            <p:nvPr/>
          </p:nvCxnSpPr>
          <p:spPr>
            <a:xfrm>
              <a:off x="4618038" y="2514600"/>
              <a:ext cx="925512" cy="41898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32" idx="1"/>
              <a:endCxn id="20" idx="5"/>
            </p:cNvCxnSpPr>
            <p:nvPr/>
          </p:nvCxnSpPr>
          <p:spPr>
            <a:xfrm rot="16200000" flipV="1">
              <a:off x="4804348" y="2422980"/>
              <a:ext cx="324293" cy="830822"/>
            </a:xfrm>
            <a:prstGeom prst="curvedConnector3">
              <a:avLst>
                <a:gd name="adj1" fmla="val -58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3"/>
              <a:endCxn id="29" idx="7"/>
            </p:cNvCxnSpPr>
            <p:nvPr/>
          </p:nvCxnSpPr>
          <p:spPr>
            <a:xfrm rot="5400000">
              <a:off x="3725284" y="2470507"/>
              <a:ext cx="296773" cy="708247"/>
            </a:xfrm>
            <a:prstGeom prst="curvedConnector3">
              <a:avLst>
                <a:gd name="adj1" fmla="val 949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3646277" y="2743290"/>
              <a:ext cx="263598" cy="246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600" dirty="0">
                  <a:solidFill>
                    <a:schemeClr val="hlink"/>
                  </a:solidFill>
                </a:rPr>
                <a:t>b</a:t>
              </a:r>
              <a:endParaRPr lang="en-US" sz="2600" dirty="0"/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4217883" y="2944535"/>
              <a:ext cx="263598" cy="246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600" dirty="0">
                  <a:solidFill>
                    <a:schemeClr val="hlink"/>
                  </a:solidFill>
                </a:rPr>
                <a:t>b</a:t>
              </a:r>
              <a:endParaRPr 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325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33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Convert DFA to </a:t>
            </a:r>
            <a:r>
              <a:rPr lang="en-US" altLang="x-none" sz="3600" dirty="0"/>
              <a:t>R.E by state elimination</a:t>
            </a:r>
            <a:endParaRPr lang="ar-EG" sz="33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BB9780-C221-4C9C-A2B3-EBFD7801589B}"/>
              </a:ext>
            </a:extLst>
          </p:cNvPr>
          <p:cNvGrpSpPr/>
          <p:nvPr/>
        </p:nvGrpSpPr>
        <p:grpSpPr>
          <a:xfrm>
            <a:off x="1828800" y="2707959"/>
            <a:ext cx="5229465" cy="2586847"/>
            <a:chOff x="2362200" y="2344603"/>
            <a:chExt cx="3492814" cy="12939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935570-DB7D-4B66-A4B8-0D161DB5908A}"/>
                </a:ext>
              </a:extLst>
            </p:cNvPr>
            <p:cNvGrpSpPr/>
            <p:nvPr/>
          </p:nvGrpSpPr>
          <p:grpSpPr>
            <a:xfrm>
              <a:off x="2362200" y="2344603"/>
              <a:ext cx="3492814" cy="1293925"/>
              <a:chOff x="2098372" y="2498732"/>
              <a:chExt cx="3492814" cy="129392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A274786-767B-461F-AF6E-F25C3D0A9F46}"/>
                  </a:ext>
                </a:extLst>
              </p:cNvPr>
              <p:cNvGrpSpPr/>
              <p:nvPr/>
            </p:nvGrpSpPr>
            <p:grpSpPr>
              <a:xfrm>
                <a:off x="2098372" y="2498732"/>
                <a:ext cx="1182690" cy="1047611"/>
                <a:chOff x="1176338" y="2533804"/>
                <a:chExt cx="1182689" cy="1047613"/>
              </a:xfrm>
            </p:grpSpPr>
            <p:grpSp>
              <p:nvGrpSpPr>
                <p:cNvPr id="40" name="Group 3">
                  <a:extLst>
                    <a:ext uri="{FF2B5EF4-FFF2-40B4-BE49-F238E27FC236}">
                      <a16:creationId xmlns:a16="http://schemas.microsoft.com/office/drawing/2014/main" id="{3BEAB1A7-045A-4F18-A33C-293C7BE445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6338" y="3086115"/>
                  <a:ext cx="1182689" cy="495302"/>
                  <a:chOff x="691" y="2424"/>
                  <a:chExt cx="745" cy="312"/>
                </a:xfrm>
              </p:grpSpPr>
              <p:sp>
                <p:nvSpPr>
                  <p:cNvPr id="43" name="Oval 4">
                    <a:extLst>
                      <a:ext uri="{FF2B5EF4-FFF2-40B4-BE49-F238E27FC236}">
                        <a16:creationId xmlns:a16="http://schemas.microsoft.com/office/drawing/2014/main" id="{E035A114-ECC7-4AA7-99C4-E129D15588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8" y="2448"/>
                    <a:ext cx="288" cy="288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44" name="Line 5">
                    <a:extLst>
                      <a:ext uri="{FF2B5EF4-FFF2-40B4-BE49-F238E27FC236}">
                        <a16:creationId xmlns:a16="http://schemas.microsoft.com/office/drawing/2014/main" id="{F9EEF2F5-301C-4CA0-A801-8084A7944C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4" y="259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Text Box 6">
                    <a:extLst>
                      <a:ext uri="{FF2B5EF4-FFF2-40B4-BE49-F238E27FC236}">
                        <a16:creationId xmlns:a16="http://schemas.microsoft.com/office/drawing/2014/main" id="{F8E8F043-71F5-4982-A983-F28B56A1FB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1" y="2424"/>
                    <a:ext cx="294" cy="1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dirty="0"/>
                      <a:t>start</a:t>
                    </a:r>
                  </a:p>
                </p:txBody>
              </p:sp>
            </p:grpSp>
            <p:sp>
              <p:nvSpPr>
                <p:cNvPr id="42" name="Text Box 14">
                  <a:extLst>
                    <a:ext uri="{FF2B5EF4-FFF2-40B4-BE49-F238E27FC236}">
                      <a16:creationId xmlns:a16="http://schemas.microsoft.com/office/drawing/2014/main" id="{3A4D3088-F4D2-4B58-9E46-2F2723BB62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1826" y="2533804"/>
                  <a:ext cx="386723" cy="246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rtl="0"/>
                  <a:r>
                    <a:rPr lang="en-US" sz="2600" dirty="0"/>
                    <a:t>ab</a:t>
                  </a:r>
                </a:p>
              </p:txBody>
            </p:sp>
          </p:grpSp>
          <p:sp>
            <p:nvSpPr>
              <p:cNvPr id="33" name="Oval 26">
                <a:extLst>
                  <a:ext uri="{FF2B5EF4-FFF2-40B4-BE49-F238E27FC236}">
                    <a16:creationId xmlns:a16="http://schemas.microsoft.com/office/drawing/2014/main" id="{435928DC-A670-4FF6-B888-E9D510E8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172" y="3049729"/>
                <a:ext cx="552450" cy="528636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9">
                <a:extLst>
                  <a:ext uri="{FF2B5EF4-FFF2-40B4-BE49-F238E27FC236}">
                    <a16:creationId xmlns:a16="http://schemas.microsoft.com/office/drawing/2014/main" id="{C6754012-4DE4-4987-8461-02D6EB35C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122" y="3087711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3</a:t>
                </a:r>
                <a:endParaRPr lang="en-US" baseline="-25000" dirty="0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375094D1-8323-4175-8F82-755DA04FFDA8}"/>
                  </a:ext>
                </a:extLst>
              </p:cNvPr>
              <p:cNvCxnSpPr>
                <a:stCxn id="34" idx="4"/>
                <a:endCxn id="43" idx="4"/>
              </p:cNvCxnSpPr>
              <p:nvPr/>
            </p:nvCxnSpPr>
            <p:spPr>
              <a:xfrm rot="5400000">
                <a:off x="4165377" y="2431994"/>
                <a:ext cx="1431" cy="2227260"/>
              </a:xfrm>
              <a:prstGeom prst="curvedConnector3">
                <a:avLst>
                  <a:gd name="adj1" fmla="val 160748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 Box 14">
                <a:extLst>
                  <a:ext uri="{FF2B5EF4-FFF2-40B4-BE49-F238E27FC236}">
                    <a16:creationId xmlns:a16="http://schemas.microsoft.com/office/drawing/2014/main" id="{DB19B2DD-A21D-487A-A5D3-D1776B4C5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0357" y="3546340"/>
                <a:ext cx="915630" cy="246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2600" dirty="0"/>
                  <a:t>a + bb </a:t>
                </a:r>
              </a:p>
            </p:txBody>
          </p:sp>
          <p:sp>
            <p:nvSpPr>
              <p:cNvPr id="38" name="Text Box 14">
                <a:extLst>
                  <a:ext uri="{FF2B5EF4-FFF2-40B4-BE49-F238E27FC236}">
                    <a16:creationId xmlns:a16="http://schemas.microsoft.com/office/drawing/2014/main" id="{686ADA79-FEE0-494C-AE73-6DB5C6B21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1593" y="2534830"/>
                <a:ext cx="369593" cy="246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2600" dirty="0"/>
                  <a:t>aa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F68418-43F2-4CF5-8663-9E57F4B6A3A1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>
              <a:off x="3600450" y="3159918"/>
              <a:ext cx="1714500" cy="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14">
              <a:extLst>
                <a:ext uri="{FF2B5EF4-FFF2-40B4-BE49-F238E27FC236}">
                  <a16:creationId xmlns:a16="http://schemas.microsoft.com/office/drawing/2014/main" id="{BEDE7B5B-7B0E-40D6-954F-6A5105952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293" y="2940146"/>
              <a:ext cx="898500" cy="246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/>
              <a:r>
                <a:rPr lang="en-US" sz="2600" dirty="0"/>
                <a:t> b + aa</a:t>
              </a:r>
            </a:p>
          </p:txBody>
        </p:sp>
      </p:grpSp>
      <p:sp>
        <p:nvSpPr>
          <p:cNvPr id="46" name="Freeform 13">
            <a:extLst>
              <a:ext uri="{FF2B5EF4-FFF2-40B4-BE49-F238E27FC236}">
                <a16:creationId xmlns:a16="http://schemas.microsoft.com/office/drawing/2014/main" id="{3A791CA5-61B2-4D90-9027-5AF770DC21C2}"/>
              </a:ext>
            </a:extLst>
          </p:cNvPr>
          <p:cNvSpPr>
            <a:spLocks/>
          </p:cNvSpPr>
          <p:nvPr/>
        </p:nvSpPr>
        <p:spPr bwMode="auto">
          <a:xfrm>
            <a:off x="2916505" y="3146710"/>
            <a:ext cx="705290" cy="73949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F655CA93-8B6E-4FF8-8D80-D769A5715820}"/>
              </a:ext>
            </a:extLst>
          </p:cNvPr>
          <p:cNvSpPr>
            <a:spLocks/>
          </p:cNvSpPr>
          <p:nvPr/>
        </p:nvSpPr>
        <p:spPr bwMode="auto">
          <a:xfrm>
            <a:off x="6254770" y="3159093"/>
            <a:ext cx="705290" cy="73949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16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34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Convert DFA to </a:t>
            </a:r>
            <a:r>
              <a:rPr lang="en-US" altLang="x-none" sz="3600" dirty="0"/>
              <a:t>R.E by state elimination</a:t>
            </a:r>
            <a:endParaRPr lang="ar-EG" sz="33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8F7F66-7712-457A-926C-8B7D3C9461DB}"/>
              </a:ext>
            </a:extLst>
          </p:cNvPr>
          <p:cNvGrpSpPr/>
          <p:nvPr/>
        </p:nvGrpSpPr>
        <p:grpSpPr>
          <a:xfrm>
            <a:off x="3116471" y="2415510"/>
            <a:ext cx="3608682" cy="3359563"/>
            <a:chOff x="1847323" y="2498732"/>
            <a:chExt cx="2410276" cy="168043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D24D960-0407-48E7-901D-91E168E12271}"/>
                </a:ext>
              </a:extLst>
            </p:cNvPr>
            <p:cNvGrpSpPr/>
            <p:nvPr/>
          </p:nvGrpSpPr>
          <p:grpSpPr>
            <a:xfrm>
              <a:off x="2098372" y="2498732"/>
              <a:ext cx="1182690" cy="1047611"/>
              <a:chOff x="1176338" y="2533804"/>
              <a:chExt cx="1182689" cy="1047613"/>
            </a:xfrm>
          </p:grpSpPr>
          <p:grpSp>
            <p:nvGrpSpPr>
              <p:cNvPr id="43" name="Group 3">
                <a:extLst>
                  <a:ext uri="{FF2B5EF4-FFF2-40B4-BE49-F238E27FC236}">
                    <a16:creationId xmlns:a16="http://schemas.microsoft.com/office/drawing/2014/main" id="{A1B332E7-FB05-4938-AFE0-B5A2A6679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6338" y="3086115"/>
                <a:ext cx="1182689" cy="495302"/>
                <a:chOff x="691" y="2424"/>
                <a:chExt cx="745" cy="312"/>
              </a:xfrm>
            </p:grpSpPr>
            <p:sp>
              <p:nvSpPr>
                <p:cNvPr id="45" name="Oval 4">
                  <a:extLst>
                    <a:ext uri="{FF2B5EF4-FFF2-40B4-BE49-F238E27FC236}">
                      <a16:creationId xmlns:a16="http://schemas.microsoft.com/office/drawing/2014/main" id="{D1CB13F8-DDC0-4A47-888F-6E24EBA2D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8" y="2448"/>
                  <a:ext cx="288" cy="28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46" name="Line 5">
                  <a:extLst>
                    <a:ext uri="{FF2B5EF4-FFF2-40B4-BE49-F238E27FC236}">
                      <a16:creationId xmlns:a16="http://schemas.microsoft.com/office/drawing/2014/main" id="{42935084-07BB-4CC2-83D0-A0D47A3D97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" y="259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Text Box 6">
                  <a:extLst>
                    <a:ext uri="{FF2B5EF4-FFF2-40B4-BE49-F238E27FC236}">
                      <a16:creationId xmlns:a16="http://schemas.microsoft.com/office/drawing/2014/main" id="{B4CD9834-58A3-421B-94E2-BC06485CCB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1" y="2424"/>
                  <a:ext cx="43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dirty="0"/>
                    <a:t>start</a:t>
                  </a:r>
                </a:p>
              </p:txBody>
            </p:sp>
          </p:grpSp>
          <p:sp>
            <p:nvSpPr>
              <p:cNvPr id="44" name="Text Box 14">
                <a:extLst>
                  <a:ext uri="{FF2B5EF4-FFF2-40B4-BE49-F238E27FC236}">
                    <a16:creationId xmlns:a16="http://schemas.microsoft.com/office/drawing/2014/main" id="{AEBD92A9-23DC-444A-BEEE-5FC7AA34C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1826" y="2533804"/>
                <a:ext cx="386723" cy="246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2600" dirty="0"/>
                  <a:t>ab</a:t>
                </a:r>
              </a:p>
            </p:txBody>
          </p:sp>
        </p:grpSp>
        <p:sp>
          <p:nvSpPr>
            <p:cNvPr id="38" name="Oval 26">
              <a:extLst>
                <a:ext uri="{FF2B5EF4-FFF2-40B4-BE49-F238E27FC236}">
                  <a16:creationId xmlns:a16="http://schemas.microsoft.com/office/drawing/2014/main" id="{2252D739-1102-478A-8667-E1D9CE278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172" y="3049729"/>
              <a:ext cx="552450" cy="528636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4">
              <a:extLst>
                <a:ext uri="{FF2B5EF4-FFF2-40B4-BE49-F238E27FC236}">
                  <a16:creationId xmlns:a16="http://schemas.microsoft.com/office/drawing/2014/main" id="{84CA7188-657D-4773-99A3-AE7D972A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323" y="3932848"/>
              <a:ext cx="2410276" cy="246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/>
              <a:r>
                <a:rPr lang="en-US" sz="2600" dirty="0"/>
                <a:t>(b + aa)(aa)*(a + bb) </a:t>
              </a:r>
            </a:p>
          </p:txBody>
        </p:sp>
      </p:grpSp>
      <p:sp>
        <p:nvSpPr>
          <p:cNvPr id="48" name="Freeform 13">
            <a:extLst>
              <a:ext uri="{FF2B5EF4-FFF2-40B4-BE49-F238E27FC236}">
                <a16:creationId xmlns:a16="http://schemas.microsoft.com/office/drawing/2014/main" id="{5025F8C4-1E97-47B8-8DB8-B7EFF241568C}"/>
              </a:ext>
            </a:extLst>
          </p:cNvPr>
          <p:cNvSpPr>
            <a:spLocks/>
          </p:cNvSpPr>
          <p:nvPr/>
        </p:nvSpPr>
        <p:spPr bwMode="auto">
          <a:xfrm>
            <a:off x="4580048" y="2854261"/>
            <a:ext cx="705290" cy="73949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09352D1C-C81D-4DDB-A669-F84A7258F115}"/>
              </a:ext>
            </a:extLst>
          </p:cNvPr>
          <p:cNvSpPr>
            <a:spLocks/>
          </p:cNvSpPr>
          <p:nvPr/>
        </p:nvSpPr>
        <p:spPr bwMode="auto">
          <a:xfrm rot="11153991">
            <a:off x="4521647" y="4594330"/>
            <a:ext cx="705290" cy="73949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1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35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Convert DFA to </a:t>
            </a:r>
            <a:r>
              <a:rPr lang="en-US" altLang="x-none" sz="3600" dirty="0"/>
              <a:t>R.E by state elimination</a:t>
            </a:r>
            <a:endParaRPr lang="ar-EG" sz="3300" dirty="0"/>
          </a:p>
        </p:txBody>
      </p:sp>
      <p:sp>
        <p:nvSpPr>
          <p:cNvPr id="101" name="Text Box 14"/>
          <p:cNvSpPr txBox="1">
            <a:spLocks noChangeArrowheads="1"/>
          </p:cNvSpPr>
          <p:nvPr/>
        </p:nvSpPr>
        <p:spPr bwMode="auto">
          <a:xfrm>
            <a:off x="2366402" y="5411085"/>
            <a:ext cx="51171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600" b="1" dirty="0"/>
              <a:t>R.E = (ab+(</a:t>
            </a:r>
            <a:r>
              <a:rPr lang="en-US" sz="2600" b="1" dirty="0" err="1"/>
              <a:t>b+aa</a:t>
            </a:r>
            <a:r>
              <a:rPr lang="en-US" sz="2600" b="1" dirty="0"/>
              <a:t>)(</a:t>
            </a:r>
            <a:r>
              <a:rPr lang="en-US" sz="2600" b="1" dirty="0" err="1"/>
              <a:t>ba</a:t>
            </a:r>
            <a:r>
              <a:rPr lang="en-US" sz="2600" b="1" dirty="0"/>
              <a:t>)*(</a:t>
            </a:r>
            <a:r>
              <a:rPr lang="en-US" sz="2600" b="1" dirty="0" err="1"/>
              <a:t>a+bb</a:t>
            </a:r>
            <a:r>
              <a:rPr lang="en-US" sz="2600" b="1" dirty="0"/>
              <a:t>))*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8F7F66-7712-457A-926C-8B7D3C9461DB}"/>
              </a:ext>
            </a:extLst>
          </p:cNvPr>
          <p:cNvGrpSpPr/>
          <p:nvPr/>
        </p:nvGrpSpPr>
        <p:grpSpPr>
          <a:xfrm>
            <a:off x="2252590" y="2415510"/>
            <a:ext cx="5230918" cy="3359563"/>
            <a:chOff x="1270328" y="2498732"/>
            <a:chExt cx="3493783" cy="168043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D24D960-0407-48E7-901D-91E168E12271}"/>
                </a:ext>
              </a:extLst>
            </p:cNvPr>
            <p:cNvGrpSpPr/>
            <p:nvPr/>
          </p:nvGrpSpPr>
          <p:grpSpPr>
            <a:xfrm>
              <a:off x="1270328" y="2498732"/>
              <a:ext cx="3493783" cy="1047611"/>
              <a:chOff x="348295" y="2533804"/>
              <a:chExt cx="3493781" cy="1047613"/>
            </a:xfrm>
          </p:grpSpPr>
          <p:grpSp>
            <p:nvGrpSpPr>
              <p:cNvPr id="43" name="Group 3">
                <a:extLst>
                  <a:ext uri="{FF2B5EF4-FFF2-40B4-BE49-F238E27FC236}">
                    <a16:creationId xmlns:a16="http://schemas.microsoft.com/office/drawing/2014/main" id="{A1B332E7-FB05-4938-AFE0-B5A2A6679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6338" y="3086115"/>
                <a:ext cx="1182689" cy="495302"/>
                <a:chOff x="691" y="2424"/>
                <a:chExt cx="745" cy="312"/>
              </a:xfrm>
            </p:grpSpPr>
            <p:sp>
              <p:nvSpPr>
                <p:cNvPr id="45" name="Oval 4">
                  <a:extLst>
                    <a:ext uri="{FF2B5EF4-FFF2-40B4-BE49-F238E27FC236}">
                      <a16:creationId xmlns:a16="http://schemas.microsoft.com/office/drawing/2014/main" id="{D1CB13F8-DDC0-4A47-888F-6E24EBA2D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8" y="2448"/>
                  <a:ext cx="288" cy="28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46" name="Line 5">
                  <a:extLst>
                    <a:ext uri="{FF2B5EF4-FFF2-40B4-BE49-F238E27FC236}">
                      <a16:creationId xmlns:a16="http://schemas.microsoft.com/office/drawing/2014/main" id="{42935084-07BB-4CC2-83D0-A0D47A3D97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" y="259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Text Box 6">
                  <a:extLst>
                    <a:ext uri="{FF2B5EF4-FFF2-40B4-BE49-F238E27FC236}">
                      <a16:creationId xmlns:a16="http://schemas.microsoft.com/office/drawing/2014/main" id="{B4CD9834-58A3-421B-94E2-BC06485CCB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1" y="2424"/>
                  <a:ext cx="43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dirty="0"/>
                    <a:t>start</a:t>
                  </a:r>
                </a:p>
              </p:txBody>
            </p:sp>
          </p:grpSp>
          <p:sp>
            <p:nvSpPr>
              <p:cNvPr id="44" name="Text Box 14">
                <a:extLst>
                  <a:ext uri="{FF2B5EF4-FFF2-40B4-BE49-F238E27FC236}">
                    <a16:creationId xmlns:a16="http://schemas.microsoft.com/office/drawing/2014/main" id="{AEBD92A9-23DC-444A-BEEE-5FC7AA34C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295" y="2533804"/>
                <a:ext cx="3493781" cy="4618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2800" dirty="0"/>
                  <a:t>∊ + </a:t>
                </a:r>
                <a:r>
                  <a:rPr lang="en-US" sz="2600" dirty="0"/>
                  <a:t>ab + (b + aa)(aa)*(a + bb) </a:t>
                </a:r>
              </a:p>
              <a:p>
                <a:pPr algn="ctr" rtl="0"/>
                <a:endParaRPr lang="en-US" sz="2600" dirty="0"/>
              </a:p>
            </p:txBody>
          </p:sp>
        </p:grpSp>
        <p:sp>
          <p:nvSpPr>
            <p:cNvPr id="38" name="Oval 26">
              <a:extLst>
                <a:ext uri="{FF2B5EF4-FFF2-40B4-BE49-F238E27FC236}">
                  <a16:creationId xmlns:a16="http://schemas.microsoft.com/office/drawing/2014/main" id="{2252D739-1102-478A-8667-E1D9CE278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172" y="3049729"/>
              <a:ext cx="552450" cy="528636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4">
              <a:extLst>
                <a:ext uri="{FF2B5EF4-FFF2-40B4-BE49-F238E27FC236}">
                  <a16:creationId xmlns:a16="http://schemas.microsoft.com/office/drawing/2014/main" id="{84CA7188-657D-4773-99A3-AE7D972A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769" y="3932848"/>
              <a:ext cx="123384" cy="246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/>
              <a:endParaRPr lang="en-US" sz="2600" dirty="0"/>
            </a:p>
          </p:txBody>
        </p:sp>
      </p:grpSp>
      <p:sp>
        <p:nvSpPr>
          <p:cNvPr id="48" name="Freeform 13">
            <a:extLst>
              <a:ext uri="{FF2B5EF4-FFF2-40B4-BE49-F238E27FC236}">
                <a16:creationId xmlns:a16="http://schemas.microsoft.com/office/drawing/2014/main" id="{5025F8C4-1E97-47B8-8DB8-B7EFF241568C}"/>
              </a:ext>
            </a:extLst>
          </p:cNvPr>
          <p:cNvSpPr>
            <a:spLocks/>
          </p:cNvSpPr>
          <p:nvPr/>
        </p:nvSpPr>
        <p:spPr bwMode="auto">
          <a:xfrm>
            <a:off x="4580048" y="2854261"/>
            <a:ext cx="705290" cy="73949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36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Convert DFA to </a:t>
            </a:r>
            <a:r>
              <a:rPr lang="en-US" altLang="x-none" sz="3200" dirty="0"/>
              <a:t>R.E by state elimination</a:t>
            </a:r>
            <a:endParaRPr lang="ar-EG" sz="3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0" y="1588181"/>
            <a:ext cx="7254466" cy="1638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40" y="3448665"/>
            <a:ext cx="6980109" cy="1726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4941" y="5213282"/>
            <a:ext cx="31951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Automaton with R.E. labels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675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37</a:t>
            </a:fld>
            <a:endParaRPr lang="ar-S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13" y="1524000"/>
            <a:ext cx="6767987" cy="1674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57114"/>
            <a:ext cx="6767987" cy="16489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9896" y="3669257"/>
            <a:ext cx="22653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Eliminating state B</a:t>
            </a:r>
            <a:endParaRPr lang="ar-EG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F544413-FB3E-4FA9-8E06-31A3B8E8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Convert DFA to </a:t>
            </a:r>
            <a:r>
              <a:rPr lang="en-US" altLang="x-none" sz="3200" dirty="0"/>
              <a:t>R.E by state elimination</a:t>
            </a:r>
            <a:endParaRPr lang="ar-EG" sz="3300" dirty="0"/>
          </a:p>
        </p:txBody>
      </p:sp>
    </p:spTree>
    <p:extLst>
      <p:ext uri="{BB962C8B-B14F-4D97-AF65-F5344CB8AC3E}">
        <p14:creationId xmlns:p14="http://schemas.microsoft.com/office/powerpoint/2010/main" val="411176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38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DFA to </a:t>
            </a:r>
            <a:r>
              <a:rPr lang="en-US" altLang="x-none" sz="3300" dirty="0" err="1"/>
              <a:t>Reg</a:t>
            </a:r>
            <a:r>
              <a:rPr lang="en-US" altLang="x-none" sz="3300" dirty="0"/>
              <a:t> Ex </a:t>
            </a:r>
            <a:r>
              <a:rPr lang="en-US" sz="3300" dirty="0"/>
              <a:t>by eliminating states</a:t>
            </a:r>
            <a:endParaRPr lang="ar-EG" sz="3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92427"/>
            <a:ext cx="5812511" cy="1930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400407"/>
            <a:ext cx="6904576" cy="78242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54565" y="1457592"/>
            <a:ext cx="6527617" cy="159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39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Exercise 2</a:t>
            </a:r>
            <a:endParaRPr lang="ar-EG" sz="3300" dirty="0"/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6561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Convert the following DFA to R.E. using the state elimination technique</a:t>
            </a:r>
          </a:p>
          <a:p>
            <a:endParaRPr lang="ar-EG" sz="2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F6D514-F05B-4790-B7CA-57A9957F93CE}"/>
              </a:ext>
            </a:extLst>
          </p:cNvPr>
          <p:cNvCxnSpPr>
            <a:cxnSpLocks/>
          </p:cNvCxnSpPr>
          <p:nvPr/>
        </p:nvCxnSpPr>
        <p:spPr>
          <a:xfrm>
            <a:off x="3203009" y="3619509"/>
            <a:ext cx="391092" cy="105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180DF000-2E23-457F-B58D-D748A0BD10DE}"/>
              </a:ext>
            </a:extLst>
          </p:cNvPr>
          <p:cNvGraphicFramePr>
            <a:graphicFrameLocks noGrp="1"/>
          </p:cNvGraphicFramePr>
          <p:nvPr/>
        </p:nvGraphicFramePr>
        <p:xfrm>
          <a:off x="3769749" y="2895600"/>
          <a:ext cx="1704514" cy="2324109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460693">
                  <a:extLst>
                    <a:ext uri="{9D8B030D-6E8A-4147-A177-3AD203B41FA5}">
                      <a16:colId xmlns:a16="http://schemas.microsoft.com/office/drawing/2014/main" val="131613505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1572058301"/>
                    </a:ext>
                  </a:extLst>
                </a:gridCol>
                <a:gridCol w="683116">
                  <a:extLst>
                    <a:ext uri="{9D8B030D-6E8A-4147-A177-3AD203B41FA5}">
                      <a16:colId xmlns:a16="http://schemas.microsoft.com/office/drawing/2014/main" val="3428995971"/>
                    </a:ext>
                  </a:extLst>
                </a:gridCol>
              </a:tblGrid>
              <a:tr h="462206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1</a:t>
                      </a:r>
                      <a:endParaRPr lang="ar-P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0</a:t>
                      </a:r>
                      <a:endParaRPr lang="ar-PS" sz="2400" b="1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PS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02803"/>
                  </a:ext>
                </a:extLst>
              </a:tr>
              <a:tr h="49030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 Unicode"/>
                          <a:ea typeface="+mn-ea"/>
                          <a:cs typeface="+mn-cs"/>
                        </a:rPr>
                        <a:t>p</a:t>
                      </a:r>
                      <a:endParaRPr kumimoji="0" lang="ar-P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Sans Unicode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r>
                        <a:rPr lang="en-US" sz="2400" b="1" baseline="0" dirty="0"/>
                        <a:t>*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228809"/>
                  </a:ext>
                </a:extLst>
              </a:tr>
              <a:tr h="39118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 Unicode"/>
                          <a:ea typeface="+mn-ea"/>
                          <a:cs typeface="+mn-cs"/>
                        </a:rPr>
                        <a:t>s</a:t>
                      </a:r>
                      <a:endParaRPr kumimoji="0" lang="ar-P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Sans Unicode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29386"/>
                  </a:ext>
                </a:extLst>
              </a:tr>
              <a:tr h="44446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 Unicode"/>
                          <a:ea typeface="+mn-ea"/>
                          <a:cs typeface="+mn-cs"/>
                        </a:rPr>
                        <a:t>q</a:t>
                      </a:r>
                      <a:endParaRPr kumimoji="0" lang="ar-P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Sans Unicode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600202"/>
                  </a:ext>
                </a:extLst>
              </a:tr>
              <a:tr h="44446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</a:t>
                      </a:r>
                      <a:endParaRPr lang="ar-PS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ar-P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4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9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347472" lvl="2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200" b="1" dirty="0" err="1"/>
              <a:t>Kleen</a:t>
            </a:r>
            <a:r>
              <a:rPr lang="en-US" altLang="x-none" sz="2200" b="1" dirty="0"/>
              <a:t> Star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∅</a:t>
            </a:r>
            <a:r>
              <a:rPr lang="en-US" altLang="x-none" sz="2200" b="1" baseline="30000" dirty="0"/>
              <a:t>*  </a:t>
            </a:r>
            <a:r>
              <a:rPr lang="en-US" altLang="x-none" sz="2200" b="1" dirty="0"/>
              <a:t>= </a:t>
            </a:r>
            <a:r>
              <a:rPr lang="el-GR" altLang="x-none" sz="2200" b="1" dirty="0"/>
              <a:t>ε</a:t>
            </a:r>
            <a:r>
              <a:rPr lang="en-US" altLang="x-none" sz="2200" b="1" dirty="0"/>
              <a:t>	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l-GR" altLang="x-none" sz="2200" b="1" dirty="0"/>
              <a:t>ε</a:t>
            </a:r>
            <a:r>
              <a:rPr lang="en-US" altLang="x-none" sz="2200" b="1" baseline="30000" dirty="0"/>
              <a:t>* </a:t>
            </a:r>
            <a:r>
              <a:rPr lang="en-US" altLang="x-none" sz="2200" b="1" dirty="0"/>
              <a:t>= </a:t>
            </a:r>
            <a:r>
              <a:rPr lang="el-GR" altLang="x-none" sz="2200" b="1" dirty="0"/>
              <a:t>ε</a:t>
            </a:r>
            <a:endParaRPr lang="en-US" altLang="x-none" sz="2200" b="1" dirty="0"/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(</a:t>
            </a: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* </a:t>
            </a:r>
            <a:r>
              <a:rPr lang="en-US" altLang="x-none" sz="2200" b="1" dirty="0"/>
              <a:t>)</a:t>
            </a:r>
            <a:r>
              <a:rPr lang="en-US" altLang="x-none" sz="2200" b="1" baseline="30000" dirty="0"/>
              <a:t> *  </a:t>
            </a:r>
            <a:r>
              <a:rPr lang="en-US" altLang="x-none" sz="2200" b="1" dirty="0"/>
              <a:t>= </a:t>
            </a: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*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*</a:t>
            </a:r>
            <a:r>
              <a:rPr lang="el-GR" altLang="x-none" sz="2200" b="1" dirty="0"/>
              <a:t> α</a:t>
            </a:r>
            <a:r>
              <a:rPr lang="en-US" altLang="x-none" sz="2200" b="1" baseline="30000" dirty="0"/>
              <a:t> * </a:t>
            </a:r>
            <a:r>
              <a:rPr lang="en-US" altLang="x-none" sz="2200" b="1" dirty="0"/>
              <a:t>=</a:t>
            </a:r>
            <a:r>
              <a:rPr lang="en-US" altLang="x-none" sz="2200" b="1" baseline="30000" dirty="0"/>
              <a:t> </a:t>
            </a: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*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(</a:t>
            </a:r>
            <a:r>
              <a:rPr lang="el-GR" altLang="x-none" sz="2200" b="1" dirty="0"/>
              <a:t>α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∪</a:t>
            </a:r>
            <a:r>
              <a:rPr lang="en-US" altLang="x-none" sz="2200" b="1" dirty="0"/>
              <a:t> </a:t>
            </a:r>
            <a:r>
              <a:rPr lang="el-GR" altLang="x-none" sz="2200" b="1" dirty="0"/>
              <a:t>β</a:t>
            </a:r>
            <a:r>
              <a:rPr lang="en-US" altLang="x-none" sz="2200" b="1" dirty="0"/>
              <a:t>)</a:t>
            </a:r>
            <a:r>
              <a:rPr lang="el-GR" altLang="x-none" sz="2200" b="1" dirty="0"/>
              <a:t> </a:t>
            </a:r>
            <a:r>
              <a:rPr lang="en-US" altLang="x-none" sz="2200" b="1" baseline="30000" dirty="0"/>
              <a:t>*  </a:t>
            </a:r>
            <a:r>
              <a:rPr lang="en-US" altLang="x-none" sz="2200" b="1" dirty="0"/>
              <a:t> = (</a:t>
            </a: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* </a:t>
            </a:r>
            <a:r>
              <a:rPr lang="el-GR" altLang="x-none" sz="2200" b="1" dirty="0"/>
              <a:t>β</a:t>
            </a:r>
            <a:r>
              <a:rPr lang="en-US" altLang="x-none" sz="2200" b="1" baseline="30000" dirty="0"/>
              <a:t>* </a:t>
            </a:r>
            <a:r>
              <a:rPr lang="en-US" altLang="x-none" sz="2200" b="1" dirty="0"/>
              <a:t>)</a:t>
            </a:r>
            <a:r>
              <a:rPr lang="en-US" altLang="x-none" sz="2200" b="1" baseline="30000" dirty="0"/>
              <a:t> * </a:t>
            </a:r>
            <a:r>
              <a:rPr lang="en-US" altLang="x-none" sz="2200" b="1" dirty="0"/>
              <a:t> 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x-none" sz="2000" b="1" dirty="0"/>
          </a:p>
          <a:p>
            <a:pPr marL="347472" lvl="2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altLang="x-none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Simplifying Regular Expression </a:t>
            </a:r>
            <a:endParaRPr lang="ar-E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641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40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Example 2</a:t>
            </a:r>
            <a:endParaRPr lang="ar-EG" sz="3300" dirty="0"/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6561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Convert the following DFA to R.E. using the state elimination technique</a:t>
            </a:r>
          </a:p>
          <a:p>
            <a:endParaRPr lang="ar-EG" sz="2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C50E52-B28D-4F03-80C7-7C872B226D0C}"/>
              </a:ext>
            </a:extLst>
          </p:cNvPr>
          <p:cNvCxnSpPr>
            <a:cxnSpLocks/>
          </p:cNvCxnSpPr>
          <p:nvPr/>
        </p:nvCxnSpPr>
        <p:spPr>
          <a:xfrm>
            <a:off x="609600" y="3365428"/>
            <a:ext cx="391092" cy="105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06A66E-7FBA-4C88-A5FC-3397228B6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04426"/>
              </p:ext>
            </p:extLst>
          </p:nvPr>
        </p:nvGraphicFramePr>
        <p:xfrm>
          <a:off x="1076328" y="2641519"/>
          <a:ext cx="1804526" cy="1866909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60705">
                  <a:extLst>
                    <a:ext uri="{9D8B030D-6E8A-4147-A177-3AD203B41FA5}">
                      <a16:colId xmlns:a16="http://schemas.microsoft.com/office/drawing/2014/main" val="131613505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1572058301"/>
                    </a:ext>
                  </a:extLst>
                </a:gridCol>
                <a:gridCol w="683116">
                  <a:extLst>
                    <a:ext uri="{9D8B030D-6E8A-4147-A177-3AD203B41FA5}">
                      <a16:colId xmlns:a16="http://schemas.microsoft.com/office/drawing/2014/main" val="3428995971"/>
                    </a:ext>
                  </a:extLst>
                </a:gridCol>
              </a:tblGrid>
              <a:tr h="462206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b</a:t>
                      </a:r>
                      <a:endParaRPr lang="ar-P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a</a:t>
                      </a:r>
                      <a:endParaRPr lang="ar-PS" sz="2400" b="1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PS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02803"/>
                  </a:ext>
                </a:extLst>
              </a:tr>
              <a:tr h="49030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 Unicode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 Unicode"/>
                          <a:ea typeface="+mn-ea"/>
                          <a:cs typeface="+mn-cs"/>
                        </a:rPr>
                        <a:t>0</a:t>
                      </a:r>
                      <a:endParaRPr kumimoji="0" lang="ar-P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Sans Unicode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1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="1" baseline="0" dirty="0"/>
                        <a:t>*</a:t>
                      </a:r>
                      <a:endParaRPr lang="ar-PS" sz="2400" b="1" baseline="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228809"/>
                  </a:ext>
                </a:extLst>
              </a:tr>
              <a:tr h="39118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 Unicode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 Unicode"/>
                          <a:ea typeface="+mn-ea"/>
                          <a:cs typeface="+mn-cs"/>
                        </a:rPr>
                        <a:t>0</a:t>
                      </a:r>
                      <a:endParaRPr kumimoji="0" lang="ar-P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Sans Unicode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2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1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29386"/>
                  </a:ext>
                </a:extLst>
              </a:tr>
              <a:tr h="44446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 Unicode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 Unicode"/>
                          <a:ea typeface="+mn-ea"/>
                          <a:cs typeface="+mn-cs"/>
                        </a:rPr>
                        <a:t>0</a:t>
                      </a:r>
                      <a:endParaRPr kumimoji="0" lang="ar-P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Sans Unicode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2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2</a:t>
                      </a:r>
                      <a:endParaRPr lang="ar-PS" sz="2400" baseline="-250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600202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E9A10C6B-301B-47B3-976F-7D4C117D7FC4}"/>
              </a:ext>
            </a:extLst>
          </p:cNvPr>
          <p:cNvGrpSpPr/>
          <p:nvPr/>
        </p:nvGrpSpPr>
        <p:grpSpPr>
          <a:xfrm>
            <a:off x="3962400" y="2201209"/>
            <a:ext cx="3580151" cy="3637029"/>
            <a:chOff x="2743200" y="2743200"/>
            <a:chExt cx="2222462" cy="279347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3DEC6A-EF8D-443F-A1C7-0ADBA30841CE}"/>
                </a:ext>
              </a:extLst>
            </p:cNvPr>
            <p:cNvGrpSpPr/>
            <p:nvPr/>
          </p:nvGrpSpPr>
          <p:grpSpPr>
            <a:xfrm>
              <a:off x="3124200" y="2743200"/>
              <a:ext cx="1841462" cy="2793471"/>
              <a:chOff x="5151457" y="2964208"/>
              <a:chExt cx="1841462" cy="279347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4EF91B0-579D-4AA9-AC71-FC114C4E982B}"/>
                  </a:ext>
                </a:extLst>
              </p:cNvPr>
              <p:cNvGrpSpPr/>
              <p:nvPr/>
            </p:nvGrpSpPr>
            <p:grpSpPr>
              <a:xfrm>
                <a:off x="5151457" y="2964208"/>
                <a:ext cx="1841462" cy="2793471"/>
                <a:chOff x="5079716" y="2564272"/>
                <a:chExt cx="1841462" cy="2793471"/>
              </a:xfrm>
            </p:grpSpPr>
            <p:sp>
              <p:nvSpPr>
                <p:cNvPr id="47" name="Oval 9">
                  <a:extLst>
                    <a:ext uri="{FF2B5EF4-FFF2-40B4-BE49-F238E27FC236}">
                      <a16:creationId xmlns:a16="http://schemas.microsoft.com/office/drawing/2014/main" id="{6742312E-4122-41A5-8393-6AF37EB864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04218" y="3098150"/>
                  <a:ext cx="457200" cy="45719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 baseline="-25000" dirty="0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4F622CFE-E41A-4691-9139-5CC7953B1B61}"/>
                    </a:ext>
                  </a:extLst>
                </p:cNvPr>
                <p:cNvGrpSpPr/>
                <p:nvPr/>
              </p:nvGrpSpPr>
              <p:grpSpPr>
                <a:xfrm>
                  <a:off x="5872976" y="3125040"/>
                  <a:ext cx="1048202" cy="1593946"/>
                  <a:chOff x="4950938" y="3160117"/>
                  <a:chExt cx="1048201" cy="1593951"/>
                </a:xfrm>
              </p:grpSpPr>
              <p:sp>
                <p:nvSpPr>
                  <p:cNvPr id="59" name="Oval 9">
                    <a:extLst>
                      <a:ext uri="{FF2B5EF4-FFF2-40B4-BE49-F238E27FC236}">
                        <a16:creationId xmlns:a16="http://schemas.microsoft.com/office/drawing/2014/main" id="{A05854E7-C7D5-4287-B274-491A852E67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50938" y="4296868"/>
                    <a:ext cx="457200" cy="457200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2400" baseline="-25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 Box 14">
                        <a:extLst>
                          <a:ext uri="{FF2B5EF4-FFF2-40B4-BE49-F238E27FC236}">
                            <a16:creationId xmlns:a16="http://schemas.microsoft.com/office/drawing/2014/main" id="{98B06490-3CEF-469F-A15C-B6DD015B0E6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22123" y="3160117"/>
                        <a:ext cx="577016" cy="4616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 rtl="0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0" name="Text Box 14">
                        <a:extLst>
                          <a:ext uri="{FF2B5EF4-FFF2-40B4-BE49-F238E27FC236}">
                            <a16:creationId xmlns:a16="http://schemas.microsoft.com/office/drawing/2014/main" id="{98B06490-3CEF-469F-A15C-B6DD015B0E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22123" y="3160117"/>
                        <a:ext cx="577016" cy="46166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ar-P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9" name="Oval 26">
                  <a:extLst>
                    <a:ext uri="{FF2B5EF4-FFF2-40B4-BE49-F238E27FC236}">
                      <a16:creationId xmlns:a16="http://schemas.microsoft.com/office/drawing/2014/main" id="{7C310576-FB5A-4755-BC0F-CF249ADC1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2353" y="3065631"/>
                  <a:ext cx="552450" cy="528636"/>
                </a:xfrm>
                <a:prstGeom prst="ellipse">
                  <a:avLst/>
                </a:prstGeom>
                <a:solidFill>
                  <a:schemeClr val="bg2">
                    <a:lumMod val="90000"/>
                    <a:alpha val="1215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0" name="Text Box 14">
                  <a:extLst>
                    <a:ext uri="{FF2B5EF4-FFF2-40B4-BE49-F238E27FC236}">
                      <a16:creationId xmlns:a16="http://schemas.microsoft.com/office/drawing/2014/main" id="{7CA0A040-56F6-481D-BB83-6C5047ADB7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9716" y="2564272"/>
                  <a:ext cx="37863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400" dirty="0">
                      <a:solidFill>
                        <a:schemeClr val="hlink"/>
                      </a:solidFill>
                    </a:rPr>
                    <a:t>b</a:t>
                  </a:r>
                  <a:endParaRPr lang="en-US" sz="2400" dirty="0"/>
                </a:p>
              </p:txBody>
            </p:sp>
            <p:sp>
              <p:nvSpPr>
                <p:cNvPr id="51" name="Oval 9">
                  <a:extLst>
                    <a:ext uri="{FF2B5EF4-FFF2-40B4-BE49-F238E27FC236}">
                      <a16:creationId xmlns:a16="http://schemas.microsoft.com/office/drawing/2014/main" id="{4E700E79-B88E-4B0A-87B0-D992B8E22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9978" y="3098907"/>
                  <a:ext cx="457200" cy="45719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 baseline="-25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 Box 14">
                      <a:extLst>
                        <a:ext uri="{FF2B5EF4-FFF2-40B4-BE49-F238E27FC236}">
                          <a16:creationId xmlns:a16="http://schemas.microsoft.com/office/drawing/2014/main" id="{E7B4412E-4A61-4C8E-A5C5-D3C24DC04E5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22126" y="4245337"/>
                      <a:ext cx="552074" cy="4531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baseline="-25000" dirty="0"/>
                    </a:p>
                  </p:txBody>
                </p:sp>
              </mc:Choice>
              <mc:Fallback xmlns="">
                <p:sp>
                  <p:nvSpPr>
                    <p:cNvPr id="52" name="Text Box 14">
                      <a:extLst>
                        <a:ext uri="{FF2B5EF4-FFF2-40B4-BE49-F238E27FC236}">
                          <a16:creationId xmlns:a16="http://schemas.microsoft.com/office/drawing/2014/main" id="{E7B4412E-4A61-4C8E-A5C5-D3C24DC04E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822126" y="4245337"/>
                      <a:ext cx="552074" cy="45313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ar-P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Curved Connector 55">
                  <a:extLst>
                    <a:ext uri="{FF2B5EF4-FFF2-40B4-BE49-F238E27FC236}">
                      <a16:creationId xmlns:a16="http://schemas.microsoft.com/office/drawing/2014/main" id="{98F4C160-026A-4C00-ABC5-07E3C2A56F80}"/>
                    </a:ext>
                  </a:extLst>
                </p:cNvPr>
                <p:cNvCxnSpPr>
                  <a:stCxn id="58" idx="0"/>
                  <a:endCxn id="47" idx="0"/>
                </p:cNvCxnSpPr>
                <p:nvPr/>
              </p:nvCxnSpPr>
              <p:spPr>
                <a:xfrm rot="5400000" flipH="1" flipV="1">
                  <a:off x="6000640" y="2516549"/>
                  <a:ext cx="50576" cy="1213779"/>
                </a:xfrm>
                <a:prstGeom prst="curvedConnector3">
                  <a:avLst>
                    <a:gd name="adj1" fmla="val 5519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urved Connector 56">
                  <a:extLst>
                    <a:ext uri="{FF2B5EF4-FFF2-40B4-BE49-F238E27FC236}">
                      <a16:creationId xmlns:a16="http://schemas.microsoft.com/office/drawing/2014/main" id="{8200C0E9-3B76-4328-9B7C-FFBEAD7E4117}"/>
                    </a:ext>
                  </a:extLst>
                </p:cNvPr>
                <p:cNvCxnSpPr>
                  <a:stCxn id="47" idx="4"/>
                  <a:endCxn id="49" idx="5"/>
                </p:cNvCxnSpPr>
                <p:nvPr/>
              </p:nvCxnSpPr>
              <p:spPr>
                <a:xfrm rot="5400000" flipH="1">
                  <a:off x="6079110" y="3001640"/>
                  <a:ext cx="38498" cy="1068919"/>
                </a:xfrm>
                <a:prstGeom prst="curvedConnector3">
                  <a:avLst>
                    <a:gd name="adj1" fmla="val -694891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14">
                  <a:extLst>
                    <a:ext uri="{FF2B5EF4-FFF2-40B4-BE49-F238E27FC236}">
                      <a16:creationId xmlns:a16="http://schemas.microsoft.com/office/drawing/2014/main" id="{E8E55239-4831-4058-AEE7-ABCDCF2D44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34387" y="2577541"/>
                  <a:ext cx="35458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400" dirty="0">
                      <a:solidFill>
                        <a:schemeClr val="hlink"/>
                      </a:solidFill>
                    </a:rPr>
                    <a:t>a</a:t>
                  </a:r>
                  <a:endParaRPr lang="en-US" sz="2400" dirty="0"/>
                </a:p>
              </p:txBody>
            </p:sp>
            <p:sp>
              <p:nvSpPr>
                <p:cNvPr id="56" name="Text Box 14">
                  <a:extLst>
                    <a:ext uri="{FF2B5EF4-FFF2-40B4-BE49-F238E27FC236}">
                      <a16:creationId xmlns:a16="http://schemas.microsoft.com/office/drawing/2014/main" id="{85A20112-BC8E-4988-B9AB-1A42D7C19D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72975" y="3538666"/>
                  <a:ext cx="37863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400" dirty="0">
                      <a:solidFill>
                        <a:schemeClr val="hlink"/>
                      </a:solidFill>
                    </a:rPr>
                    <a:t>b</a:t>
                  </a:r>
                  <a:endParaRPr lang="en-US" sz="2400" dirty="0"/>
                </a:p>
              </p:txBody>
            </p:sp>
            <p:sp>
              <p:nvSpPr>
                <p:cNvPr id="57" name="Text Box 14">
                  <a:extLst>
                    <a:ext uri="{FF2B5EF4-FFF2-40B4-BE49-F238E27FC236}">
                      <a16:creationId xmlns:a16="http://schemas.microsoft.com/office/drawing/2014/main" id="{0487B690-1465-469B-A8E3-34A76435DD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3712" y="4896078"/>
                  <a:ext cx="35458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400" dirty="0">
                      <a:solidFill>
                        <a:schemeClr val="hlink"/>
                      </a:solidFill>
                    </a:rPr>
                    <a:t>a</a:t>
                  </a:r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 Box 14">
                      <a:extLst>
                        <a:ext uri="{FF2B5EF4-FFF2-40B4-BE49-F238E27FC236}">
                          <a16:creationId xmlns:a16="http://schemas.microsoft.com/office/drawing/2014/main" id="{8DFFF426-1BFE-4347-B4FA-DEB5CEB1BE2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43002" y="3148726"/>
                      <a:ext cx="552074" cy="4531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baseline="-25000" dirty="0"/>
                    </a:p>
                  </p:txBody>
                </p:sp>
              </mc:Choice>
              <mc:Fallback xmlns="">
                <p:sp>
                  <p:nvSpPr>
                    <p:cNvPr id="58" name="Text Box 14">
                      <a:extLst>
                        <a:ext uri="{FF2B5EF4-FFF2-40B4-BE49-F238E27FC236}">
                          <a16:creationId xmlns:a16="http://schemas.microsoft.com/office/drawing/2014/main" id="{8DFFF426-1BFE-4347-B4FA-DEB5CEB1BE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143002" y="3148726"/>
                      <a:ext cx="552074" cy="45313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ar-P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DDB33FB-CF25-430A-A177-D44BBEF2A952}"/>
                  </a:ext>
                </a:extLst>
              </p:cNvPr>
              <p:cNvCxnSpPr>
                <a:stCxn id="47" idx="5"/>
                <a:endCxn id="59" idx="7"/>
              </p:cNvCxnSpPr>
              <p:nvPr/>
            </p:nvCxnSpPr>
            <p:spPr>
              <a:xfrm flipH="1">
                <a:off x="6334961" y="3888329"/>
                <a:ext cx="531243" cy="840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AB4262F-C63E-4E31-8E3B-ECB11F4B3BD8}"/>
                  </a:ext>
                </a:extLst>
              </p:cNvPr>
              <p:cNvCxnSpPr>
                <a:stCxn id="59" idx="2"/>
                <a:endCxn id="49" idx="4"/>
              </p:cNvCxnSpPr>
              <p:nvPr/>
            </p:nvCxnSpPr>
            <p:spPr>
              <a:xfrm flipH="1" flipV="1">
                <a:off x="5440319" y="3994203"/>
                <a:ext cx="504399" cy="896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70">
                <a:extLst>
                  <a:ext uri="{FF2B5EF4-FFF2-40B4-BE49-F238E27FC236}">
                    <a16:creationId xmlns:a16="http://schemas.microsoft.com/office/drawing/2014/main" id="{E8ACAF10-7D5C-4E10-A62B-D6748485F5F8}"/>
                  </a:ext>
                </a:extLst>
              </p:cNvPr>
              <p:cNvCxnSpPr>
                <a:stCxn id="59" idx="3"/>
                <a:endCxn id="59" idx="5"/>
              </p:cNvCxnSpPr>
              <p:nvPr/>
            </p:nvCxnSpPr>
            <p:spPr>
              <a:xfrm rot="16200000" flipH="1">
                <a:off x="6173316" y="4890321"/>
                <a:ext cx="12700" cy="323290"/>
              </a:xfrm>
              <a:prstGeom prst="curvedConnector3">
                <a:avLst>
                  <a:gd name="adj1" fmla="val 232720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73">
                <a:extLst>
                  <a:ext uri="{FF2B5EF4-FFF2-40B4-BE49-F238E27FC236}">
                    <a16:creationId xmlns:a16="http://schemas.microsoft.com/office/drawing/2014/main" id="{84573BD7-B302-4A98-8565-E548C38E8820}"/>
                  </a:ext>
                </a:extLst>
              </p:cNvPr>
              <p:cNvCxnSpPr>
                <a:stCxn id="49" idx="1"/>
                <a:endCxn id="49" idx="0"/>
              </p:cNvCxnSpPr>
              <p:nvPr/>
            </p:nvCxnSpPr>
            <p:spPr>
              <a:xfrm rot="5400000" flipH="1" flipV="1">
                <a:off x="5303950" y="3406616"/>
                <a:ext cx="77417" cy="195321"/>
              </a:xfrm>
              <a:prstGeom prst="curvedConnector3">
                <a:avLst>
                  <a:gd name="adj1" fmla="val 3952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D4322EA2-DC97-4911-872F-62A22A4D9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862" y="4036339"/>
              <a:ext cx="3545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a</a:t>
              </a:r>
              <a:endParaRPr lang="en-US" sz="24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0E7E4D-11D8-43CF-A293-726DC788C178}"/>
                </a:ext>
              </a:extLst>
            </p:cNvPr>
            <p:cNvCxnSpPr>
              <a:endCxn id="49" idx="2"/>
            </p:cNvCxnSpPr>
            <p:nvPr/>
          </p:nvCxnSpPr>
          <p:spPr>
            <a:xfrm flipV="1">
              <a:off x="2743200" y="3508877"/>
              <a:ext cx="393637" cy="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Box 14">
            <a:extLst>
              <a:ext uri="{FF2B5EF4-FFF2-40B4-BE49-F238E27FC236}">
                <a16:creationId xmlns:a16="http://schemas.microsoft.com/office/drawing/2014/main" id="{E480E979-74C4-4B87-BB77-5F8E1177D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850" y="4024254"/>
            <a:ext cx="6099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chemeClr val="hlink"/>
                </a:solidFill>
              </a:rPr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41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Example 2</a:t>
            </a:r>
            <a:endParaRPr lang="ar-EG" sz="3300" dirty="0"/>
          </a:p>
        </p:txBody>
      </p:sp>
      <p:sp>
        <p:nvSpPr>
          <p:cNvPr id="62" name="Content Placeholder 1"/>
          <p:cNvSpPr>
            <a:spLocks noGrp="1"/>
          </p:cNvSpPr>
          <p:nvPr>
            <p:ph idx="1"/>
          </p:nvPr>
        </p:nvSpPr>
        <p:spPr>
          <a:xfrm>
            <a:off x="491571" y="1089092"/>
            <a:ext cx="8229600" cy="1857746"/>
          </a:xfrm>
        </p:spPr>
        <p:txBody>
          <a:bodyPr>
            <a:noAutofit/>
          </a:bodyPr>
          <a:lstStyle/>
          <a:p>
            <a:pPr marL="109728" indent="0">
              <a:lnSpc>
                <a:spcPct val="90000"/>
              </a:lnSpc>
              <a:buNone/>
            </a:pPr>
            <a:r>
              <a:rPr lang="en-US" sz="2200" b="1" dirty="0"/>
              <a:t>Step 1 :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If </a:t>
            </a:r>
            <a:r>
              <a:rPr lang="en-US" sz="2200" dirty="0">
                <a:solidFill>
                  <a:srgbClr val="FF0000"/>
                </a:solidFill>
              </a:rPr>
              <a:t>the start state is an accepting state </a:t>
            </a:r>
            <a:r>
              <a:rPr lang="en-US" sz="2200" dirty="0"/>
              <a:t>or has </a:t>
            </a:r>
            <a:r>
              <a:rPr lang="en-US" sz="2200" dirty="0">
                <a:solidFill>
                  <a:srgbClr val="FF0000"/>
                </a:solidFill>
              </a:rPr>
              <a:t>transitions in</a:t>
            </a:r>
            <a:r>
              <a:rPr lang="en-US" sz="2200" dirty="0"/>
              <a:t>, add a new non-accepting start state and add an ∊-transition between the new start state and the former start state.</a:t>
            </a:r>
            <a:endParaRPr lang="ar-EG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DC837F-6233-4BFB-B133-781823D9C03B}"/>
              </a:ext>
            </a:extLst>
          </p:cNvPr>
          <p:cNvGrpSpPr/>
          <p:nvPr/>
        </p:nvGrpSpPr>
        <p:grpSpPr>
          <a:xfrm>
            <a:off x="2590800" y="3075881"/>
            <a:ext cx="4312197" cy="3637029"/>
            <a:chOff x="3230354" y="3124200"/>
            <a:chExt cx="4312197" cy="3637029"/>
          </a:xfrm>
        </p:grpSpPr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4046957" y="3762831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∊</a:t>
              </a:r>
              <a:endParaRPr lang="en-US" sz="2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056EEF-13D2-4C18-AAE9-E32A12D013BB}"/>
                </a:ext>
              </a:extLst>
            </p:cNvPr>
            <p:cNvGrpSpPr/>
            <p:nvPr/>
          </p:nvGrpSpPr>
          <p:grpSpPr>
            <a:xfrm>
              <a:off x="3962400" y="3124200"/>
              <a:ext cx="3580151" cy="3637029"/>
              <a:chOff x="2743200" y="2743200"/>
              <a:chExt cx="2222462" cy="279347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D0CDDB-DB14-4566-8796-006F53C9B342}"/>
                  </a:ext>
                </a:extLst>
              </p:cNvPr>
              <p:cNvGrpSpPr/>
              <p:nvPr/>
            </p:nvGrpSpPr>
            <p:grpSpPr>
              <a:xfrm>
                <a:off x="3124200" y="2743200"/>
                <a:ext cx="1841462" cy="2793471"/>
                <a:chOff x="5151457" y="2964208"/>
                <a:chExt cx="1841462" cy="2793471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FB5055D-63C1-4359-BBB4-B2A108590A5C}"/>
                    </a:ext>
                  </a:extLst>
                </p:cNvPr>
                <p:cNvGrpSpPr/>
                <p:nvPr/>
              </p:nvGrpSpPr>
              <p:grpSpPr>
                <a:xfrm>
                  <a:off x="5151457" y="2964208"/>
                  <a:ext cx="1841462" cy="2793471"/>
                  <a:chOff x="5079716" y="2564272"/>
                  <a:chExt cx="1841462" cy="2793471"/>
                </a:xfrm>
              </p:grpSpPr>
              <p:sp>
                <p:nvSpPr>
                  <p:cNvPr id="45" name="Oval 9">
                    <a:extLst>
                      <a:ext uri="{FF2B5EF4-FFF2-40B4-BE49-F238E27FC236}">
                        <a16:creationId xmlns:a16="http://schemas.microsoft.com/office/drawing/2014/main" id="{36B1834F-2116-44F2-801D-FCDCEC7DD1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04218" y="3098150"/>
                    <a:ext cx="457200" cy="45719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2400" baseline="-25000" dirty="0"/>
                  </a:p>
                </p:txBody>
              </p: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8B5A16C8-67B0-4F93-B69A-E6C850D1F522}"/>
                      </a:ext>
                    </a:extLst>
                  </p:cNvPr>
                  <p:cNvGrpSpPr/>
                  <p:nvPr/>
                </p:nvGrpSpPr>
                <p:grpSpPr>
                  <a:xfrm>
                    <a:off x="5872976" y="3125040"/>
                    <a:ext cx="1048202" cy="1593946"/>
                    <a:chOff x="4950938" y="3160117"/>
                    <a:chExt cx="1048201" cy="1593951"/>
                  </a:xfrm>
                </p:grpSpPr>
                <p:sp>
                  <p:nvSpPr>
                    <p:cNvPr id="57" name="Oval 9">
                      <a:extLst>
                        <a:ext uri="{FF2B5EF4-FFF2-40B4-BE49-F238E27FC236}">
                          <a16:creationId xmlns:a16="http://schemas.microsoft.com/office/drawing/2014/main" id="{05BCE6D0-A3D9-49A1-8E76-4FBBF971A7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0938" y="4296868"/>
                      <a:ext cx="457200" cy="457200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2400" baseline="-250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 Box 14">
                          <a:extLst>
                            <a:ext uri="{FF2B5EF4-FFF2-40B4-BE49-F238E27FC236}">
                              <a16:creationId xmlns:a16="http://schemas.microsoft.com/office/drawing/2014/main" id="{83692740-4782-43C9-93BD-AF5BC19BCB1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422123" y="3160117"/>
                          <a:ext cx="577016" cy="46166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 Box 14">
                          <a:extLst>
                            <a:ext uri="{FF2B5EF4-FFF2-40B4-BE49-F238E27FC236}">
                              <a16:creationId xmlns:a16="http://schemas.microsoft.com/office/drawing/2014/main" id="{98B06490-3CEF-469F-A15C-B6DD015B0E6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422123" y="3160117"/>
                          <a:ext cx="577016" cy="46166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ar-P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7" name="Oval 26">
                    <a:extLst>
                      <a:ext uri="{FF2B5EF4-FFF2-40B4-BE49-F238E27FC236}">
                        <a16:creationId xmlns:a16="http://schemas.microsoft.com/office/drawing/2014/main" id="{A84552DF-B792-4009-8088-B23E8AA927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92353" y="3065631"/>
                    <a:ext cx="552450" cy="528636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48" name="Text Box 14">
                    <a:extLst>
                      <a:ext uri="{FF2B5EF4-FFF2-40B4-BE49-F238E27FC236}">
                        <a16:creationId xmlns:a16="http://schemas.microsoft.com/office/drawing/2014/main" id="{B51356B5-F960-4FD5-B681-891D29452B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79716" y="2564272"/>
                    <a:ext cx="378630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400" dirty="0">
                        <a:solidFill>
                          <a:schemeClr val="hlink"/>
                        </a:solidFill>
                      </a:rPr>
                      <a:t>b</a:t>
                    </a:r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 Box 14">
                        <a:extLst>
                          <a:ext uri="{FF2B5EF4-FFF2-40B4-BE49-F238E27FC236}">
                            <a16:creationId xmlns:a16="http://schemas.microsoft.com/office/drawing/2014/main" id="{C776ECB1-285B-415C-B3F8-4A9D40D425C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822126" y="4245337"/>
                        <a:ext cx="552074" cy="453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 rtl="0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baseline="-25000" dirty="0"/>
                      </a:p>
                    </p:txBody>
                  </p:sp>
                </mc:Choice>
                <mc:Fallback xmlns="">
                  <p:sp>
                    <p:nvSpPr>
                      <p:cNvPr id="52" name="Text Box 14">
                        <a:extLst>
                          <a:ext uri="{FF2B5EF4-FFF2-40B4-BE49-F238E27FC236}">
                            <a16:creationId xmlns:a16="http://schemas.microsoft.com/office/drawing/2014/main" id="{E7B4412E-4A61-4C8E-A5C5-D3C24DC04E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2126" y="4245337"/>
                        <a:ext cx="552074" cy="45313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ar-P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Curved Connector 55">
                    <a:extLst>
                      <a:ext uri="{FF2B5EF4-FFF2-40B4-BE49-F238E27FC236}">
                        <a16:creationId xmlns:a16="http://schemas.microsoft.com/office/drawing/2014/main" id="{A945431F-4B08-4F6E-937B-F61E5B6A16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6024553" y="2487995"/>
                    <a:ext cx="50576" cy="1213779"/>
                  </a:xfrm>
                  <a:prstGeom prst="curvedConnector3">
                    <a:avLst>
                      <a:gd name="adj1" fmla="val 551993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urved Connector 56">
                    <a:extLst>
                      <a:ext uri="{FF2B5EF4-FFF2-40B4-BE49-F238E27FC236}">
                        <a16:creationId xmlns:a16="http://schemas.microsoft.com/office/drawing/2014/main" id="{1F1B31B7-EF04-443E-980D-96C14FFA73D8}"/>
                      </a:ext>
                    </a:extLst>
                  </p:cNvPr>
                  <p:cNvCxnSpPr>
                    <a:stCxn id="45" idx="4"/>
                    <a:endCxn id="47" idx="5"/>
                  </p:cNvCxnSpPr>
                  <p:nvPr/>
                </p:nvCxnSpPr>
                <p:spPr>
                  <a:xfrm rot="5400000" flipH="1">
                    <a:off x="6079110" y="3001640"/>
                    <a:ext cx="38498" cy="1068919"/>
                  </a:xfrm>
                  <a:prstGeom prst="curvedConnector3">
                    <a:avLst>
                      <a:gd name="adj1" fmla="val -694891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 Box 14">
                    <a:extLst>
                      <a:ext uri="{FF2B5EF4-FFF2-40B4-BE49-F238E27FC236}">
                        <a16:creationId xmlns:a16="http://schemas.microsoft.com/office/drawing/2014/main" id="{EB7FF54D-82DB-4E67-BB51-968D73C724C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34387" y="2577541"/>
                    <a:ext cx="354584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400" dirty="0">
                        <a:solidFill>
                          <a:schemeClr val="hlink"/>
                        </a:solidFill>
                      </a:rPr>
                      <a:t>a</a:t>
                    </a:r>
                    <a:endParaRPr lang="en-US" sz="2400" dirty="0"/>
                  </a:p>
                </p:txBody>
              </p:sp>
              <p:sp>
                <p:nvSpPr>
                  <p:cNvPr id="54" name="Text Box 14">
                    <a:extLst>
                      <a:ext uri="{FF2B5EF4-FFF2-40B4-BE49-F238E27FC236}">
                        <a16:creationId xmlns:a16="http://schemas.microsoft.com/office/drawing/2014/main" id="{C22C3A12-5FF2-4D00-8D99-F460EE93E8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72975" y="3538666"/>
                    <a:ext cx="378630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400" dirty="0">
                        <a:solidFill>
                          <a:schemeClr val="hlink"/>
                        </a:solidFill>
                      </a:rPr>
                      <a:t>b</a:t>
                    </a:r>
                    <a:endParaRPr lang="en-US" sz="2400" dirty="0"/>
                  </a:p>
                </p:txBody>
              </p:sp>
              <p:sp>
                <p:nvSpPr>
                  <p:cNvPr id="55" name="Text Box 14">
                    <a:extLst>
                      <a:ext uri="{FF2B5EF4-FFF2-40B4-BE49-F238E27FC236}">
                        <a16:creationId xmlns:a16="http://schemas.microsoft.com/office/drawing/2014/main" id="{039B3A61-89B5-4555-BFF7-FC3B398D37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33712" y="4896078"/>
                    <a:ext cx="354584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400" dirty="0">
                        <a:solidFill>
                          <a:schemeClr val="hlink"/>
                        </a:solidFill>
                      </a:rPr>
                      <a:t>a</a:t>
                    </a:r>
                    <a:endParaRPr lang="en-US" sz="2400" dirty="0"/>
                  </a:p>
                </p:txBody>
              </p:sp>
            </p:grp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86B69B33-B100-4468-9550-24C349C39379}"/>
                    </a:ext>
                  </a:extLst>
                </p:cNvPr>
                <p:cNvCxnSpPr>
                  <a:stCxn id="45" idx="5"/>
                  <a:endCxn id="57" idx="7"/>
                </p:cNvCxnSpPr>
                <p:nvPr/>
              </p:nvCxnSpPr>
              <p:spPr>
                <a:xfrm flipH="1">
                  <a:off x="6334961" y="3888329"/>
                  <a:ext cx="531243" cy="8403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CEAD2FE1-9062-4770-919F-980725494FC6}"/>
                    </a:ext>
                  </a:extLst>
                </p:cNvPr>
                <p:cNvCxnSpPr>
                  <a:stCxn id="57" idx="2"/>
                  <a:endCxn id="47" idx="4"/>
                </p:cNvCxnSpPr>
                <p:nvPr/>
              </p:nvCxnSpPr>
              <p:spPr>
                <a:xfrm flipH="1" flipV="1">
                  <a:off x="5440319" y="3994203"/>
                  <a:ext cx="504399" cy="8961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urved Connector 70">
                  <a:extLst>
                    <a:ext uri="{FF2B5EF4-FFF2-40B4-BE49-F238E27FC236}">
                      <a16:creationId xmlns:a16="http://schemas.microsoft.com/office/drawing/2014/main" id="{75F9873F-36D2-4DD9-89BB-036FF5B55F79}"/>
                    </a:ext>
                  </a:extLst>
                </p:cNvPr>
                <p:cNvCxnSpPr>
                  <a:stCxn id="57" idx="3"/>
                  <a:endCxn id="57" idx="5"/>
                </p:cNvCxnSpPr>
                <p:nvPr/>
              </p:nvCxnSpPr>
              <p:spPr>
                <a:xfrm rot="16200000" flipH="1">
                  <a:off x="6173316" y="4890321"/>
                  <a:ext cx="12700" cy="323290"/>
                </a:xfrm>
                <a:prstGeom prst="curvedConnector3">
                  <a:avLst>
                    <a:gd name="adj1" fmla="val 232720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73">
                  <a:extLst>
                    <a:ext uri="{FF2B5EF4-FFF2-40B4-BE49-F238E27FC236}">
                      <a16:creationId xmlns:a16="http://schemas.microsoft.com/office/drawing/2014/main" id="{9810CF51-B990-411F-B433-65F51D1D25E1}"/>
                    </a:ext>
                  </a:extLst>
                </p:cNvPr>
                <p:cNvCxnSpPr>
                  <a:stCxn id="47" idx="1"/>
                  <a:endCxn id="47" idx="0"/>
                </p:cNvCxnSpPr>
                <p:nvPr/>
              </p:nvCxnSpPr>
              <p:spPr>
                <a:xfrm rot="5400000" flipH="1" flipV="1">
                  <a:off x="5303950" y="3406616"/>
                  <a:ext cx="77417" cy="195321"/>
                </a:xfrm>
                <a:prstGeom prst="curvedConnector3">
                  <a:avLst>
                    <a:gd name="adj1" fmla="val 39528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 Box 14">
                <a:extLst>
                  <a:ext uri="{FF2B5EF4-FFF2-40B4-BE49-F238E27FC236}">
                    <a16:creationId xmlns:a16="http://schemas.microsoft.com/office/drawing/2014/main" id="{A3F50BA7-6464-4779-8CA9-76F1F3CAC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862" y="4036339"/>
                <a:ext cx="35458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>
                    <a:solidFill>
                      <a:schemeClr val="hlink"/>
                    </a:solidFill>
                  </a:rPr>
                  <a:t>a</a:t>
                </a:r>
                <a:endParaRPr lang="en-US" sz="2400" dirty="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AB241BA-A39D-41F9-B9DC-EF0333EE8599}"/>
                  </a:ext>
                </a:extLst>
              </p:cNvPr>
              <p:cNvCxnSpPr>
                <a:endCxn id="47" idx="2"/>
              </p:cNvCxnSpPr>
              <p:nvPr/>
            </p:nvCxnSpPr>
            <p:spPr>
              <a:xfrm flipV="1">
                <a:off x="2743200" y="3508877"/>
                <a:ext cx="393637" cy="4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A3176051-E72E-4C00-9A16-8ADBCA9A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354" y="3790958"/>
              <a:ext cx="672441" cy="6978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/>
                <a:t>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C47987B-3DDB-4924-9E3F-023731E6BFA6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4419687" y="4298916"/>
              <a:ext cx="268100" cy="793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FA8239B4-BDF4-4BF8-B6EC-A06F89CC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923" y="5091963"/>
              <a:ext cx="649527" cy="706244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/>
            </a:p>
          </p:txBody>
        </p: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A3B746F0-14D8-47C3-9618-BC78B6E10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131" y="5155942"/>
              <a:ext cx="524831" cy="5480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00" dirty="0"/>
                <a:t>f</a:t>
              </a:r>
            </a:p>
          </p:txBody>
        </p:sp>
        <p:sp>
          <p:nvSpPr>
            <p:cNvPr id="73" name="Text Box 14">
              <a:extLst>
                <a:ext uri="{FF2B5EF4-FFF2-40B4-BE49-F238E27FC236}">
                  <a16:creationId xmlns:a16="http://schemas.microsoft.com/office/drawing/2014/main" id="{DE9AC1CF-0125-4546-B0BF-8066566DE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705" y="5041244"/>
              <a:ext cx="6099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b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14">
                <a:extLst>
                  <a:ext uri="{FF2B5EF4-FFF2-40B4-BE49-F238E27FC236}">
                    <a16:creationId xmlns:a16="http://schemas.microsoft.com/office/drawing/2014/main" id="{873C614D-C3D1-4EB1-8A71-A1A697A89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744" y="3750202"/>
                <a:ext cx="889333" cy="5899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77" name="Text Box 14">
                <a:extLst>
                  <a:ext uri="{FF2B5EF4-FFF2-40B4-BE49-F238E27FC236}">
                    <a16:creationId xmlns:a16="http://schemas.microsoft.com/office/drawing/2014/main" id="{873C614D-C3D1-4EB1-8A71-A1A697A8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8744" y="3750202"/>
                <a:ext cx="889333" cy="589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14">
            <a:extLst>
              <a:ext uri="{FF2B5EF4-FFF2-40B4-BE49-F238E27FC236}">
                <a16:creationId xmlns:a16="http://schemas.microsoft.com/office/drawing/2014/main" id="{F03D9183-9D64-40C3-B2B2-944501293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240" y="447000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chemeClr val="hlink"/>
                </a:solidFill>
              </a:rPr>
              <a:t>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318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42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Example 2</a:t>
            </a:r>
            <a:endParaRPr lang="ar-EG" sz="3300" dirty="0"/>
          </a:p>
        </p:txBody>
      </p:sp>
      <p:sp>
        <p:nvSpPr>
          <p:cNvPr id="62" name="Content Placeholder 1"/>
          <p:cNvSpPr>
            <a:spLocks noGrp="1"/>
          </p:cNvSpPr>
          <p:nvPr>
            <p:ph idx="1"/>
          </p:nvPr>
        </p:nvSpPr>
        <p:spPr>
          <a:xfrm>
            <a:off x="491571" y="1089092"/>
            <a:ext cx="8229600" cy="1934588"/>
          </a:xfrm>
        </p:spPr>
        <p:txBody>
          <a:bodyPr>
            <a:normAutofit fontScale="92500" lnSpcReduction="10000"/>
          </a:bodyPr>
          <a:lstStyle/>
          <a:p>
            <a:pPr marL="109728" indent="0" algn="just">
              <a:buNone/>
            </a:pPr>
            <a:r>
              <a:rPr lang="en-US" sz="2200" b="1" dirty="0"/>
              <a:t>Step 2 :</a:t>
            </a:r>
            <a:endParaRPr lang="en-US" sz="2200" dirty="0"/>
          </a:p>
          <a:p>
            <a:pPr algn="just"/>
            <a:r>
              <a:rPr lang="en-US" sz="2400" dirty="0"/>
              <a:t>If there is </a:t>
            </a:r>
            <a:r>
              <a:rPr lang="en-US" sz="2400" dirty="0">
                <a:solidFill>
                  <a:srgbClr val="FF0000"/>
                </a:solidFill>
              </a:rPr>
              <a:t>more than one accepting state </a:t>
            </a:r>
            <a:r>
              <a:rPr lang="en-US" sz="2400" dirty="0"/>
              <a:t>or if the </a:t>
            </a:r>
            <a:r>
              <a:rPr lang="en-US" sz="2400" dirty="0">
                <a:solidFill>
                  <a:srgbClr val="FF0000"/>
                </a:solidFill>
              </a:rPr>
              <a:t>single accepting state has transitions out</a:t>
            </a:r>
            <a:r>
              <a:rPr lang="en-US" sz="2400" dirty="0"/>
              <a:t>, add a new accepting state, make all other states non-accepting, and add an ∊-transition from each former accepting state to the new accepting state.</a:t>
            </a:r>
            <a:endParaRPr lang="ar-EG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C6588-B74E-43ED-B682-E364D03C8868}"/>
              </a:ext>
            </a:extLst>
          </p:cNvPr>
          <p:cNvGrpSpPr/>
          <p:nvPr/>
        </p:nvGrpSpPr>
        <p:grpSpPr>
          <a:xfrm>
            <a:off x="2590800" y="3075881"/>
            <a:ext cx="4312197" cy="3637029"/>
            <a:chOff x="2590800" y="3075881"/>
            <a:chExt cx="4312197" cy="363702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E659280-FB9D-41CB-A477-2678D534BDB7}"/>
                </a:ext>
              </a:extLst>
            </p:cNvPr>
            <p:cNvGrpSpPr/>
            <p:nvPr/>
          </p:nvGrpSpPr>
          <p:grpSpPr>
            <a:xfrm>
              <a:off x="2590800" y="3075881"/>
              <a:ext cx="4312197" cy="3637029"/>
              <a:chOff x="3230354" y="3124200"/>
              <a:chExt cx="4312197" cy="3637029"/>
            </a:xfrm>
          </p:grpSpPr>
          <p:sp>
            <p:nvSpPr>
              <p:cNvPr id="61" name="Text Box 14">
                <a:extLst>
                  <a:ext uri="{FF2B5EF4-FFF2-40B4-BE49-F238E27FC236}">
                    <a16:creationId xmlns:a16="http://schemas.microsoft.com/office/drawing/2014/main" id="{5EB2B572-5BD7-44C6-AB69-87E63D96A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6957" y="3762831"/>
                <a:ext cx="38985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>
                    <a:solidFill>
                      <a:schemeClr val="hlink"/>
                    </a:solidFill>
                  </a:rPr>
                  <a:t>∊</a:t>
                </a:r>
                <a:endParaRPr lang="en-US" sz="2400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5E230E3-26B7-4A26-AA85-94A6B1D7387F}"/>
                  </a:ext>
                </a:extLst>
              </p:cNvPr>
              <p:cNvGrpSpPr/>
              <p:nvPr/>
            </p:nvGrpSpPr>
            <p:grpSpPr>
              <a:xfrm>
                <a:off x="3962400" y="3124200"/>
                <a:ext cx="3580151" cy="3637029"/>
                <a:chOff x="2743200" y="2743200"/>
                <a:chExt cx="2222462" cy="2793471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F1FC6673-C6BF-4B64-86DA-31C5AAAE522D}"/>
                    </a:ext>
                  </a:extLst>
                </p:cNvPr>
                <p:cNvGrpSpPr/>
                <p:nvPr/>
              </p:nvGrpSpPr>
              <p:grpSpPr>
                <a:xfrm>
                  <a:off x="3124200" y="2743200"/>
                  <a:ext cx="1841462" cy="2793471"/>
                  <a:chOff x="5151457" y="2964208"/>
                  <a:chExt cx="1841462" cy="2793471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22D49721-E216-424A-9320-EFBB1CAD40F6}"/>
                      </a:ext>
                    </a:extLst>
                  </p:cNvPr>
                  <p:cNvGrpSpPr/>
                  <p:nvPr/>
                </p:nvGrpSpPr>
                <p:grpSpPr>
                  <a:xfrm>
                    <a:off x="5151457" y="2964208"/>
                    <a:ext cx="1841462" cy="2793471"/>
                    <a:chOff x="5079716" y="2564272"/>
                    <a:chExt cx="1841462" cy="2793471"/>
                  </a:xfrm>
                </p:grpSpPr>
                <p:sp>
                  <p:nvSpPr>
                    <p:cNvPr id="82" name="Oval 9">
                      <a:extLst>
                        <a:ext uri="{FF2B5EF4-FFF2-40B4-BE49-F238E27FC236}">
                          <a16:creationId xmlns:a16="http://schemas.microsoft.com/office/drawing/2014/main" id="{4E15EA7C-950C-429C-8205-11EDAEA74E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4218" y="3098150"/>
                      <a:ext cx="457200" cy="4571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2400" baseline="-25000" dirty="0"/>
                    </a:p>
                  </p:txBody>
                </p: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3ED0896-D9DD-47BC-BB54-2784B24DB3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2976" y="3125040"/>
                      <a:ext cx="1048202" cy="1593946"/>
                      <a:chOff x="4950938" y="3160117"/>
                      <a:chExt cx="1048201" cy="1593951"/>
                    </a:xfrm>
                  </p:grpSpPr>
                  <p:sp>
                    <p:nvSpPr>
                      <p:cNvPr id="92" name="Oval 9">
                        <a:extLst>
                          <a:ext uri="{FF2B5EF4-FFF2-40B4-BE49-F238E27FC236}">
                            <a16:creationId xmlns:a16="http://schemas.microsoft.com/office/drawing/2014/main" id="{3C97E48F-C7AD-4BE4-BBDC-C431B26D049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50938" y="4296868"/>
                        <a:ext cx="457200" cy="457200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2400" baseline="-25000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3" name="Text Box 14">
                            <a:extLst>
                              <a:ext uri="{FF2B5EF4-FFF2-40B4-BE49-F238E27FC236}">
                                <a16:creationId xmlns:a16="http://schemas.microsoft.com/office/drawing/2014/main" id="{A783079B-43BE-4898-AE17-CB3679113BAA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422123" y="3160117"/>
                            <a:ext cx="577016" cy="46166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l" rtl="0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 Box 14">
                            <a:extLst>
                              <a:ext uri="{FF2B5EF4-FFF2-40B4-BE49-F238E27FC236}">
                                <a16:creationId xmlns:a16="http://schemas.microsoft.com/office/drawing/2014/main" id="{98B06490-3CEF-469F-A15C-B6DD015B0E6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5422123" y="3160117"/>
                            <a:ext cx="577016" cy="461667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ar-P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84" name="Oval 26">
                      <a:extLst>
                        <a:ext uri="{FF2B5EF4-FFF2-40B4-BE49-F238E27FC236}">
                          <a16:creationId xmlns:a16="http://schemas.microsoft.com/office/drawing/2014/main" id="{AA1269DB-7642-46A7-AE1B-D983CD4BC8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353" y="3065631"/>
                      <a:ext cx="552450" cy="528636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  <a:alpha val="12157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2400"/>
                    </a:p>
                  </p:txBody>
                </p:sp>
                <p:sp>
                  <p:nvSpPr>
                    <p:cNvPr id="85" name="Text Box 14">
                      <a:extLst>
                        <a:ext uri="{FF2B5EF4-FFF2-40B4-BE49-F238E27FC236}">
                          <a16:creationId xmlns:a16="http://schemas.microsoft.com/office/drawing/2014/main" id="{D97A6F48-FADE-41DD-AD39-01481D1B008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79716" y="2564272"/>
                      <a:ext cx="378630" cy="4616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:r>
                        <a:rPr lang="en-US" sz="2400" dirty="0">
                          <a:solidFill>
                            <a:schemeClr val="hlink"/>
                          </a:solidFill>
                        </a:rPr>
                        <a:t>b</a:t>
                      </a:r>
                      <a:endParaRPr lang="en-US" sz="2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6" name="Text Box 14">
                          <a:extLst>
                            <a:ext uri="{FF2B5EF4-FFF2-40B4-BE49-F238E27FC236}">
                              <a16:creationId xmlns:a16="http://schemas.microsoft.com/office/drawing/2014/main" id="{EE83BD38-70EF-429B-96CA-8AF1DDD5F114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822126" y="4245337"/>
                          <a:ext cx="552074" cy="4531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aseline="-25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Text Box 14">
                          <a:extLst>
                            <a:ext uri="{FF2B5EF4-FFF2-40B4-BE49-F238E27FC236}">
                              <a16:creationId xmlns:a16="http://schemas.microsoft.com/office/drawing/2014/main" id="{E7B4412E-4A61-4C8E-A5C5-D3C24DC04E5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822126" y="4245337"/>
                          <a:ext cx="552074" cy="453137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ar-P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87" name="Curved Connector 55">
                      <a:extLst>
                        <a:ext uri="{FF2B5EF4-FFF2-40B4-BE49-F238E27FC236}">
                          <a16:creationId xmlns:a16="http://schemas.microsoft.com/office/drawing/2014/main" id="{A871C947-E10B-4E97-BC2B-F89CECA9BC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6024553" y="2487995"/>
                      <a:ext cx="50576" cy="1213779"/>
                    </a:xfrm>
                    <a:prstGeom prst="curvedConnector3">
                      <a:avLst>
                        <a:gd name="adj1" fmla="val 551993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urved Connector 56">
                      <a:extLst>
                        <a:ext uri="{FF2B5EF4-FFF2-40B4-BE49-F238E27FC236}">
                          <a16:creationId xmlns:a16="http://schemas.microsoft.com/office/drawing/2014/main" id="{D4739D04-642B-4E48-85B4-D4897A2E34A5}"/>
                        </a:ext>
                      </a:extLst>
                    </p:cNvPr>
                    <p:cNvCxnSpPr>
                      <a:stCxn id="82" idx="4"/>
                      <a:endCxn id="84" idx="5"/>
                    </p:cNvCxnSpPr>
                    <p:nvPr/>
                  </p:nvCxnSpPr>
                  <p:spPr>
                    <a:xfrm rot="5400000" flipH="1">
                      <a:off x="6079110" y="3001640"/>
                      <a:ext cx="38498" cy="1068919"/>
                    </a:xfrm>
                    <a:prstGeom prst="curvedConnector3">
                      <a:avLst>
                        <a:gd name="adj1" fmla="val -694891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 Box 14">
                      <a:extLst>
                        <a:ext uri="{FF2B5EF4-FFF2-40B4-BE49-F238E27FC236}">
                          <a16:creationId xmlns:a16="http://schemas.microsoft.com/office/drawing/2014/main" id="{B8A873B4-B5A4-4581-850E-50A49C748E8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34387" y="2577541"/>
                      <a:ext cx="354584" cy="4616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:r>
                        <a:rPr lang="en-US" sz="2400" dirty="0">
                          <a:solidFill>
                            <a:schemeClr val="hlink"/>
                          </a:solidFill>
                        </a:rPr>
                        <a:t>a</a:t>
                      </a:r>
                      <a:endParaRPr lang="en-US" sz="2400" dirty="0"/>
                    </a:p>
                  </p:txBody>
                </p:sp>
                <p:sp>
                  <p:nvSpPr>
                    <p:cNvPr id="90" name="Text Box 14">
                      <a:extLst>
                        <a:ext uri="{FF2B5EF4-FFF2-40B4-BE49-F238E27FC236}">
                          <a16:creationId xmlns:a16="http://schemas.microsoft.com/office/drawing/2014/main" id="{16D72F33-E4F0-42D8-8170-840E9DED64D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72975" y="3538666"/>
                      <a:ext cx="378630" cy="4616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:r>
                        <a:rPr lang="en-US" sz="2400" dirty="0">
                          <a:solidFill>
                            <a:schemeClr val="hlink"/>
                          </a:solidFill>
                        </a:rPr>
                        <a:t>b</a:t>
                      </a:r>
                      <a:endParaRPr lang="en-US" sz="2400" dirty="0"/>
                    </a:p>
                  </p:txBody>
                </p:sp>
                <p:sp>
                  <p:nvSpPr>
                    <p:cNvPr id="91" name="Text Box 14">
                      <a:extLst>
                        <a:ext uri="{FF2B5EF4-FFF2-40B4-BE49-F238E27FC236}">
                          <a16:creationId xmlns:a16="http://schemas.microsoft.com/office/drawing/2014/main" id="{FB0CE60B-E656-45F6-8696-E0C61452AE6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33712" y="4896078"/>
                      <a:ext cx="354584" cy="4616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:r>
                        <a:rPr lang="en-US" sz="2400" dirty="0">
                          <a:solidFill>
                            <a:schemeClr val="hlink"/>
                          </a:solidFill>
                        </a:rPr>
                        <a:t>a</a:t>
                      </a:r>
                      <a:endParaRPr lang="en-US" sz="2400" dirty="0"/>
                    </a:p>
                  </p:txBody>
                </p:sp>
              </p:grp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92D2C0AD-AE49-4D1E-907F-675B98A454D0}"/>
                      </a:ext>
                    </a:extLst>
                  </p:cNvPr>
                  <p:cNvCxnSpPr>
                    <a:stCxn id="82" idx="5"/>
                    <a:endCxn id="92" idx="7"/>
                  </p:cNvCxnSpPr>
                  <p:nvPr/>
                </p:nvCxnSpPr>
                <p:spPr>
                  <a:xfrm flipH="1">
                    <a:off x="6334961" y="3888329"/>
                    <a:ext cx="531243" cy="8403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160A3AB6-F0B7-46A3-B7BB-F711992E4E58}"/>
                      </a:ext>
                    </a:extLst>
                  </p:cNvPr>
                  <p:cNvCxnSpPr>
                    <a:stCxn id="92" idx="2"/>
                    <a:endCxn id="84" idx="4"/>
                  </p:cNvCxnSpPr>
                  <p:nvPr/>
                </p:nvCxnSpPr>
                <p:spPr>
                  <a:xfrm flipH="1" flipV="1">
                    <a:off x="5440319" y="3994203"/>
                    <a:ext cx="504399" cy="8961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urved Connector 70">
                    <a:extLst>
                      <a:ext uri="{FF2B5EF4-FFF2-40B4-BE49-F238E27FC236}">
                        <a16:creationId xmlns:a16="http://schemas.microsoft.com/office/drawing/2014/main" id="{90AEBCB7-4AC1-4D1A-B8EB-20226929874E}"/>
                      </a:ext>
                    </a:extLst>
                  </p:cNvPr>
                  <p:cNvCxnSpPr>
                    <a:stCxn id="92" idx="3"/>
                    <a:endCxn id="92" idx="5"/>
                  </p:cNvCxnSpPr>
                  <p:nvPr/>
                </p:nvCxnSpPr>
                <p:spPr>
                  <a:xfrm rot="16200000" flipH="1">
                    <a:off x="6173316" y="4890321"/>
                    <a:ext cx="12700" cy="323290"/>
                  </a:xfrm>
                  <a:prstGeom prst="curvedConnector3">
                    <a:avLst>
                      <a:gd name="adj1" fmla="val 2327205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urved Connector 73">
                    <a:extLst>
                      <a:ext uri="{FF2B5EF4-FFF2-40B4-BE49-F238E27FC236}">
                        <a16:creationId xmlns:a16="http://schemas.microsoft.com/office/drawing/2014/main" id="{61B4A5F1-B6FE-44F1-BF67-5317A703DC7A}"/>
                      </a:ext>
                    </a:extLst>
                  </p:cNvPr>
                  <p:cNvCxnSpPr>
                    <a:stCxn id="84" idx="1"/>
                    <a:endCxn id="84" idx="0"/>
                  </p:cNvCxnSpPr>
                  <p:nvPr/>
                </p:nvCxnSpPr>
                <p:spPr>
                  <a:xfrm rot="5400000" flipH="1" flipV="1">
                    <a:off x="5303950" y="3406616"/>
                    <a:ext cx="77417" cy="195321"/>
                  </a:xfrm>
                  <a:prstGeom prst="curvedConnector3">
                    <a:avLst>
                      <a:gd name="adj1" fmla="val 395284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Text Box 14">
                  <a:extLst>
                    <a:ext uri="{FF2B5EF4-FFF2-40B4-BE49-F238E27FC236}">
                      <a16:creationId xmlns:a16="http://schemas.microsoft.com/office/drawing/2014/main" id="{6CB823FE-C7BB-4EFE-B5C7-984FCFCAD7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99862" y="4036339"/>
                  <a:ext cx="35458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400" dirty="0">
                      <a:solidFill>
                        <a:schemeClr val="hlink"/>
                      </a:solidFill>
                    </a:rPr>
                    <a:t>a</a:t>
                  </a:r>
                  <a:endParaRPr lang="en-US" sz="2400" dirty="0"/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2EAB02F-D49E-4063-AFB5-5494F4DBC07E}"/>
                    </a:ext>
                  </a:extLst>
                </p:cNvPr>
                <p:cNvCxnSpPr>
                  <a:endCxn id="84" idx="2"/>
                </p:cNvCxnSpPr>
                <p:nvPr/>
              </p:nvCxnSpPr>
              <p:spPr>
                <a:xfrm flipV="1">
                  <a:off x="2743200" y="3508877"/>
                  <a:ext cx="393637" cy="45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Oval 9">
                <a:extLst>
                  <a:ext uri="{FF2B5EF4-FFF2-40B4-BE49-F238E27FC236}">
                    <a16:creationId xmlns:a16="http://schemas.microsoft.com/office/drawing/2014/main" id="{1E1F09D7-71A5-46ED-8A75-70F089C10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354" y="3790958"/>
                <a:ext cx="672441" cy="69782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/>
                  <a:t>s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78416B6C-08D9-48D2-AB54-4689E83E865B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 flipH="1">
                <a:off x="4419687" y="4298916"/>
                <a:ext cx="268100" cy="793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5434F9AC-CA4F-4916-8B18-AABB3D9A9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923" y="5091963"/>
                <a:ext cx="649527" cy="706244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/>
              </a:p>
            </p:txBody>
          </p:sp>
          <p:sp>
            <p:nvSpPr>
              <p:cNvPr id="71" name="Oval 9">
                <a:extLst>
                  <a:ext uri="{FF2B5EF4-FFF2-40B4-BE49-F238E27FC236}">
                    <a16:creationId xmlns:a16="http://schemas.microsoft.com/office/drawing/2014/main" id="{00CD2427-DA9F-484C-8C02-DF07EF65E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131" y="5155942"/>
                <a:ext cx="524831" cy="54807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f</a:t>
                </a:r>
              </a:p>
            </p:txBody>
          </p:sp>
          <p:sp>
            <p:nvSpPr>
              <p:cNvPr id="72" name="Text Box 14">
                <a:extLst>
                  <a:ext uri="{FF2B5EF4-FFF2-40B4-BE49-F238E27FC236}">
                    <a16:creationId xmlns:a16="http://schemas.microsoft.com/office/drawing/2014/main" id="{4F023D4A-7DC4-4833-9DB8-0CD2D18E8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705" y="5041244"/>
                <a:ext cx="60993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400" dirty="0">
                    <a:solidFill>
                      <a:schemeClr val="hlink"/>
                    </a:solidFill>
                  </a:rPr>
                  <a:t>b</a:t>
                </a:r>
                <a:endParaRPr lang="en-US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4">
                  <a:extLst>
                    <a:ext uri="{FF2B5EF4-FFF2-40B4-BE49-F238E27FC236}">
                      <a16:creationId xmlns:a16="http://schemas.microsoft.com/office/drawing/2014/main" id="{428734CF-3029-44AE-B154-0E1BDB9162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8744" y="3750202"/>
                  <a:ext cx="889333" cy="5899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95" name="Text Box 14">
                  <a:extLst>
                    <a:ext uri="{FF2B5EF4-FFF2-40B4-BE49-F238E27FC236}">
                      <a16:creationId xmlns:a16="http://schemas.microsoft.com/office/drawing/2014/main" id="{428734CF-3029-44AE-B154-0E1BDB916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08744" y="3750202"/>
                  <a:ext cx="889333" cy="5899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 Box 14">
            <a:extLst>
              <a:ext uri="{FF2B5EF4-FFF2-40B4-BE49-F238E27FC236}">
                <a16:creationId xmlns:a16="http://schemas.microsoft.com/office/drawing/2014/main" id="{7D82F7CE-871A-487D-A581-5556410A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240" y="4445739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chemeClr val="hlink"/>
                </a:solidFill>
              </a:rPr>
              <a:t>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0068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43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Example 2</a:t>
            </a:r>
            <a:endParaRPr lang="ar-EG" sz="3300" dirty="0"/>
          </a:p>
        </p:txBody>
      </p:sp>
      <p:sp>
        <p:nvSpPr>
          <p:cNvPr id="62" name="Content Placeholder 1"/>
          <p:cNvSpPr>
            <a:spLocks noGrp="1"/>
          </p:cNvSpPr>
          <p:nvPr>
            <p:ph idx="1"/>
          </p:nvPr>
        </p:nvSpPr>
        <p:spPr>
          <a:xfrm>
            <a:off x="491571" y="1089091"/>
            <a:ext cx="8229600" cy="2012809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200" b="1" dirty="0"/>
              <a:t>Step 3 :</a:t>
            </a:r>
          </a:p>
          <a:p>
            <a:pPr algn="just"/>
            <a:r>
              <a:rPr lang="en-US" sz="2200" dirty="0"/>
              <a:t>For each non-start non-accepting state in turn, eliminate the state and update transitions according</a:t>
            </a:r>
          </a:p>
          <a:p>
            <a:pPr algn="just"/>
            <a:endParaRPr lang="en-US" sz="2200" dirty="0"/>
          </a:p>
          <a:p>
            <a:pPr marL="1117854" lvl="2" indent="-514350" algn="just">
              <a:buFont typeface="+mj-lt"/>
              <a:buAutoNum type="romanUcPeriod"/>
            </a:pPr>
            <a:r>
              <a:rPr lang="en-US" sz="2200" dirty="0"/>
              <a:t>Eliminate q</a:t>
            </a:r>
            <a:r>
              <a:rPr lang="en-US" sz="2200" baseline="-25000" dirty="0"/>
              <a:t>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F83C1C-C283-4655-BFFB-5578141EB79E}"/>
              </a:ext>
            </a:extLst>
          </p:cNvPr>
          <p:cNvGrpSpPr/>
          <p:nvPr/>
        </p:nvGrpSpPr>
        <p:grpSpPr>
          <a:xfrm>
            <a:off x="2590800" y="3075882"/>
            <a:ext cx="4312197" cy="2674006"/>
            <a:chOff x="2590800" y="3075882"/>
            <a:chExt cx="4312197" cy="267400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2DA57A4-F4AB-4A0C-9696-CB507C3E52BF}"/>
                </a:ext>
              </a:extLst>
            </p:cNvPr>
            <p:cNvGrpSpPr/>
            <p:nvPr/>
          </p:nvGrpSpPr>
          <p:grpSpPr>
            <a:xfrm>
              <a:off x="2590800" y="3075882"/>
              <a:ext cx="4312197" cy="2674006"/>
              <a:chOff x="3230354" y="3124201"/>
              <a:chExt cx="4312197" cy="2674006"/>
            </a:xfrm>
          </p:grpSpPr>
          <p:sp>
            <p:nvSpPr>
              <p:cNvPr id="65" name="Text Box 14">
                <a:extLst>
                  <a:ext uri="{FF2B5EF4-FFF2-40B4-BE49-F238E27FC236}">
                    <a16:creationId xmlns:a16="http://schemas.microsoft.com/office/drawing/2014/main" id="{33217C31-9AC1-45C6-845A-D0694AEF4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6957" y="3762831"/>
                <a:ext cx="38985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>
                    <a:solidFill>
                      <a:schemeClr val="hlink"/>
                    </a:solidFill>
                  </a:rPr>
                  <a:t>∊</a:t>
                </a:r>
                <a:endParaRPr lang="en-US" sz="2400" dirty="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5C39C95-1F6F-4217-A8DE-8950D026F55D}"/>
                  </a:ext>
                </a:extLst>
              </p:cNvPr>
              <p:cNvGrpSpPr/>
              <p:nvPr/>
            </p:nvGrpSpPr>
            <p:grpSpPr>
              <a:xfrm>
                <a:off x="3962400" y="3124201"/>
                <a:ext cx="3580151" cy="1341028"/>
                <a:chOff x="2743200" y="2743200"/>
                <a:chExt cx="2222462" cy="1029995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FB543DA1-3822-44F4-8295-32595EB8A923}"/>
                    </a:ext>
                  </a:extLst>
                </p:cNvPr>
                <p:cNvGrpSpPr/>
                <p:nvPr/>
              </p:nvGrpSpPr>
              <p:grpSpPr>
                <a:xfrm>
                  <a:off x="3124200" y="2743200"/>
                  <a:ext cx="1841462" cy="1029995"/>
                  <a:chOff x="5151457" y="2964208"/>
                  <a:chExt cx="1841462" cy="1029995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88E35BBE-DBD0-4D52-8ABE-93314A8C8DDE}"/>
                      </a:ext>
                    </a:extLst>
                  </p:cNvPr>
                  <p:cNvGrpSpPr/>
                  <p:nvPr/>
                </p:nvGrpSpPr>
                <p:grpSpPr>
                  <a:xfrm>
                    <a:off x="5151457" y="2964208"/>
                    <a:ext cx="1841462" cy="1029995"/>
                    <a:chOff x="5079716" y="2564272"/>
                    <a:chExt cx="1841462" cy="1029995"/>
                  </a:xfrm>
                </p:grpSpPr>
                <p:sp>
                  <p:nvSpPr>
                    <p:cNvPr id="85" name="Oval 9">
                      <a:extLst>
                        <a:ext uri="{FF2B5EF4-FFF2-40B4-BE49-F238E27FC236}">
                          <a16:creationId xmlns:a16="http://schemas.microsoft.com/office/drawing/2014/main" id="{75F9687E-F7C4-4971-9079-BDF1A79172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4218" y="3098150"/>
                      <a:ext cx="457200" cy="4571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2400" baseline="-250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6" name="Text Box 14">
                          <a:extLst>
                            <a:ext uri="{FF2B5EF4-FFF2-40B4-BE49-F238E27FC236}">
                              <a16:creationId xmlns:a16="http://schemas.microsoft.com/office/drawing/2014/main" id="{962D469A-D534-4761-8A70-D574EB0DBEF8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344162" y="3125040"/>
                          <a:ext cx="577016" cy="4616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6" name="Text Box 14">
                          <a:extLst>
                            <a:ext uri="{FF2B5EF4-FFF2-40B4-BE49-F238E27FC236}">
                              <a16:creationId xmlns:a16="http://schemas.microsoft.com/office/drawing/2014/main" id="{962D469A-D534-4761-8A70-D574EB0DBEF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344162" y="3125040"/>
                          <a:ext cx="577016" cy="461666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ar-P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87" name="Oval 26">
                      <a:extLst>
                        <a:ext uri="{FF2B5EF4-FFF2-40B4-BE49-F238E27FC236}">
                          <a16:creationId xmlns:a16="http://schemas.microsoft.com/office/drawing/2014/main" id="{C42105F5-6DAA-4DB6-8A90-D518A945E1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353" y="3065631"/>
                      <a:ext cx="552450" cy="528636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  <a:alpha val="12157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2400"/>
                    </a:p>
                  </p:txBody>
                </p:sp>
                <p:sp>
                  <p:nvSpPr>
                    <p:cNvPr id="88" name="Text Box 14">
                      <a:extLst>
                        <a:ext uri="{FF2B5EF4-FFF2-40B4-BE49-F238E27FC236}">
                          <a16:creationId xmlns:a16="http://schemas.microsoft.com/office/drawing/2014/main" id="{1926D7A1-ADBD-43E9-A754-DC707DB5151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79716" y="2564272"/>
                      <a:ext cx="378630" cy="4616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:r>
                        <a:rPr lang="en-US" sz="2400" dirty="0">
                          <a:solidFill>
                            <a:schemeClr val="hlink"/>
                          </a:solidFill>
                        </a:rPr>
                        <a:t>b</a:t>
                      </a:r>
                      <a:endParaRPr lang="en-US" sz="2400" dirty="0"/>
                    </a:p>
                  </p:txBody>
                </p:sp>
                <p:cxnSp>
                  <p:nvCxnSpPr>
                    <p:cNvPr id="90" name="Curved Connector 55">
                      <a:extLst>
                        <a:ext uri="{FF2B5EF4-FFF2-40B4-BE49-F238E27FC236}">
                          <a16:creationId xmlns:a16="http://schemas.microsoft.com/office/drawing/2014/main" id="{80435696-55C1-4AD0-8F58-D9F9E2DCB4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6024553" y="2487995"/>
                      <a:ext cx="50576" cy="1213779"/>
                    </a:xfrm>
                    <a:prstGeom prst="curvedConnector3">
                      <a:avLst>
                        <a:gd name="adj1" fmla="val 551993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urved Connector 56">
                      <a:extLst>
                        <a:ext uri="{FF2B5EF4-FFF2-40B4-BE49-F238E27FC236}">
                          <a16:creationId xmlns:a16="http://schemas.microsoft.com/office/drawing/2014/main" id="{7B08A9BB-E943-4719-A595-1249A4800723}"/>
                        </a:ext>
                      </a:extLst>
                    </p:cNvPr>
                    <p:cNvCxnSpPr>
                      <a:stCxn id="85" idx="4"/>
                      <a:endCxn id="87" idx="5"/>
                    </p:cNvCxnSpPr>
                    <p:nvPr/>
                  </p:nvCxnSpPr>
                  <p:spPr>
                    <a:xfrm rot="5400000" flipH="1">
                      <a:off x="6079110" y="3001640"/>
                      <a:ext cx="38498" cy="1068919"/>
                    </a:xfrm>
                    <a:prstGeom prst="curvedConnector3">
                      <a:avLst>
                        <a:gd name="adj1" fmla="val -694891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2" name="Text Box 14">
                      <a:extLst>
                        <a:ext uri="{FF2B5EF4-FFF2-40B4-BE49-F238E27FC236}">
                          <a16:creationId xmlns:a16="http://schemas.microsoft.com/office/drawing/2014/main" id="{CF9200F8-909E-4D27-9C64-AD5ACBC372E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34387" y="2577541"/>
                      <a:ext cx="354584" cy="4616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:r>
                        <a:rPr lang="en-US" sz="2400" dirty="0">
                          <a:solidFill>
                            <a:schemeClr val="hlink"/>
                          </a:solidFill>
                        </a:rPr>
                        <a:t>a</a:t>
                      </a:r>
                      <a:endParaRPr lang="en-US" sz="2400" dirty="0"/>
                    </a:p>
                  </p:txBody>
                </p:sp>
              </p:grpSp>
              <p:cxnSp>
                <p:nvCxnSpPr>
                  <p:cNvPr id="84" name="Curved Connector 73">
                    <a:extLst>
                      <a:ext uri="{FF2B5EF4-FFF2-40B4-BE49-F238E27FC236}">
                        <a16:creationId xmlns:a16="http://schemas.microsoft.com/office/drawing/2014/main" id="{AB622754-5406-400B-B3DC-9B054D60EDF8}"/>
                      </a:ext>
                    </a:extLst>
                  </p:cNvPr>
                  <p:cNvCxnSpPr>
                    <a:stCxn id="87" idx="1"/>
                    <a:endCxn id="87" idx="0"/>
                  </p:cNvCxnSpPr>
                  <p:nvPr/>
                </p:nvCxnSpPr>
                <p:spPr>
                  <a:xfrm rot="5400000" flipH="1" flipV="1">
                    <a:off x="5303950" y="3406616"/>
                    <a:ext cx="77417" cy="195321"/>
                  </a:xfrm>
                  <a:prstGeom prst="curvedConnector3">
                    <a:avLst>
                      <a:gd name="adj1" fmla="val 395284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C60FDA68-6014-4BFD-8B2E-1CF785449973}"/>
                    </a:ext>
                  </a:extLst>
                </p:cNvPr>
                <p:cNvCxnSpPr>
                  <a:endCxn id="87" idx="2"/>
                </p:cNvCxnSpPr>
                <p:nvPr/>
              </p:nvCxnSpPr>
              <p:spPr>
                <a:xfrm flipV="1">
                  <a:off x="2743200" y="3508877"/>
                  <a:ext cx="393637" cy="45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9">
                <a:extLst>
                  <a:ext uri="{FF2B5EF4-FFF2-40B4-BE49-F238E27FC236}">
                    <a16:creationId xmlns:a16="http://schemas.microsoft.com/office/drawing/2014/main" id="{DB9F652C-ADA2-4F5D-A62D-408605F87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354" y="3790958"/>
                <a:ext cx="672441" cy="69782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/>
                  <a:t>s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4D8619D-384A-40E1-890F-6191B969DB03}"/>
                  </a:ext>
                </a:extLst>
              </p:cNvPr>
              <p:cNvCxnSpPr>
                <a:cxnSpLocks/>
                <a:endCxn id="74" idx="0"/>
              </p:cNvCxnSpPr>
              <p:nvPr/>
            </p:nvCxnSpPr>
            <p:spPr>
              <a:xfrm flipH="1">
                <a:off x="4419687" y="4298916"/>
                <a:ext cx="268100" cy="793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26">
                <a:extLst>
                  <a:ext uri="{FF2B5EF4-FFF2-40B4-BE49-F238E27FC236}">
                    <a16:creationId xmlns:a16="http://schemas.microsoft.com/office/drawing/2014/main" id="{7EE8FF77-6269-46D6-A8D4-5E2C27539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923" y="5091963"/>
                <a:ext cx="649527" cy="706244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/>
              </a:p>
            </p:txBody>
          </p:sp>
          <p:sp>
            <p:nvSpPr>
              <p:cNvPr id="75" name="Oval 9">
                <a:extLst>
                  <a:ext uri="{FF2B5EF4-FFF2-40B4-BE49-F238E27FC236}">
                    <a16:creationId xmlns:a16="http://schemas.microsoft.com/office/drawing/2014/main" id="{56A9E993-0B52-498E-B9A7-20BFACCFE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131" y="5155942"/>
                <a:ext cx="524831" cy="54807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00" dirty="0"/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4">
                  <a:extLst>
                    <a:ext uri="{FF2B5EF4-FFF2-40B4-BE49-F238E27FC236}">
                      <a16:creationId xmlns:a16="http://schemas.microsoft.com/office/drawing/2014/main" id="{E3B6F34D-0B49-48E7-AEB1-BD9A57F127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8744" y="3750202"/>
                  <a:ext cx="889333" cy="5899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64" name="Text Box 14">
                  <a:extLst>
                    <a:ext uri="{FF2B5EF4-FFF2-40B4-BE49-F238E27FC236}">
                      <a16:creationId xmlns:a16="http://schemas.microsoft.com/office/drawing/2014/main" id="{E3B6F34D-0B49-48E7-AEB1-BD9A57F12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08744" y="3750202"/>
                  <a:ext cx="889333" cy="5899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Text Box 14">
            <a:extLst>
              <a:ext uri="{FF2B5EF4-FFF2-40B4-BE49-F238E27FC236}">
                <a16:creationId xmlns:a16="http://schemas.microsoft.com/office/drawing/2014/main" id="{A576B866-D94A-475F-84AA-44729B1A0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539" y="4236748"/>
            <a:ext cx="1502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chemeClr val="hlink"/>
                </a:solidFill>
              </a:rPr>
              <a:t>b + aa*b</a:t>
            </a:r>
            <a:endParaRPr lang="en-US" sz="2400" dirty="0"/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D847F981-3482-4A7A-943F-BA82638C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852" y="4419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chemeClr val="hlink"/>
                </a:solidFill>
              </a:rPr>
              <a:t>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2390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44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Example 2</a:t>
            </a:r>
            <a:endParaRPr lang="ar-EG" sz="3300" dirty="0"/>
          </a:p>
        </p:txBody>
      </p:sp>
      <p:sp>
        <p:nvSpPr>
          <p:cNvPr id="62" name="Content Placeholder 1"/>
          <p:cNvSpPr>
            <a:spLocks noGrp="1"/>
          </p:cNvSpPr>
          <p:nvPr>
            <p:ph idx="1"/>
          </p:nvPr>
        </p:nvSpPr>
        <p:spPr>
          <a:xfrm>
            <a:off x="491571" y="1089091"/>
            <a:ext cx="8229600" cy="2012809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200" b="1" dirty="0"/>
              <a:t>Step 3 :</a:t>
            </a:r>
            <a:endParaRPr lang="en-US" sz="2200" dirty="0"/>
          </a:p>
          <a:p>
            <a:pPr marL="1117854" lvl="2" indent="-514350" algn="just">
              <a:buFont typeface="+mj-lt"/>
              <a:buAutoNum type="romanUcPeriod"/>
            </a:pPr>
            <a:r>
              <a:rPr lang="en-US" sz="2200" dirty="0"/>
              <a:t>Eliminate q</a:t>
            </a:r>
            <a:r>
              <a:rPr lang="en-US" sz="2200" baseline="-25000" dirty="0"/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DC837F-6233-4BFB-B133-781823D9C03B}"/>
              </a:ext>
            </a:extLst>
          </p:cNvPr>
          <p:cNvGrpSpPr/>
          <p:nvPr/>
        </p:nvGrpSpPr>
        <p:grpSpPr>
          <a:xfrm>
            <a:off x="2590800" y="2989143"/>
            <a:ext cx="3352800" cy="2760745"/>
            <a:chOff x="3230354" y="3037462"/>
            <a:chExt cx="3352800" cy="2760745"/>
          </a:xfrm>
        </p:grpSpPr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4046957" y="3762831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∊</a:t>
              </a:r>
              <a:endParaRPr lang="en-US" sz="2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056EEF-13D2-4C18-AAE9-E32A12D013BB}"/>
                </a:ext>
              </a:extLst>
            </p:cNvPr>
            <p:cNvGrpSpPr/>
            <p:nvPr/>
          </p:nvGrpSpPr>
          <p:grpSpPr>
            <a:xfrm>
              <a:off x="3597914" y="3037462"/>
              <a:ext cx="2985240" cy="1427763"/>
              <a:chOff x="2516937" y="2676581"/>
              <a:chExt cx="1853157" cy="109661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D0CDDB-DB14-4566-8796-006F53C9B342}"/>
                  </a:ext>
                </a:extLst>
              </p:cNvPr>
              <p:cNvGrpSpPr/>
              <p:nvPr/>
            </p:nvGrpSpPr>
            <p:grpSpPr>
              <a:xfrm>
                <a:off x="2516937" y="2676581"/>
                <a:ext cx="1853157" cy="1096614"/>
                <a:chOff x="4544194" y="2897589"/>
                <a:chExt cx="1853157" cy="109661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FB5055D-63C1-4359-BBB4-B2A108590A5C}"/>
                    </a:ext>
                  </a:extLst>
                </p:cNvPr>
                <p:cNvGrpSpPr/>
                <p:nvPr/>
              </p:nvGrpSpPr>
              <p:grpSpPr>
                <a:xfrm>
                  <a:off x="4544194" y="2897589"/>
                  <a:ext cx="1853157" cy="1096614"/>
                  <a:chOff x="4472453" y="2497653"/>
                  <a:chExt cx="1853157" cy="1096614"/>
                </a:xfrm>
              </p:grpSpPr>
              <p:sp>
                <p:nvSpPr>
                  <p:cNvPr id="47" name="Oval 26">
                    <a:extLst>
                      <a:ext uri="{FF2B5EF4-FFF2-40B4-BE49-F238E27FC236}">
                        <a16:creationId xmlns:a16="http://schemas.microsoft.com/office/drawing/2014/main" id="{A84552DF-B792-4009-8088-B23E8AA927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92353" y="3065631"/>
                    <a:ext cx="552450" cy="528636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48" name="Text Box 14">
                    <a:extLst>
                      <a:ext uri="{FF2B5EF4-FFF2-40B4-BE49-F238E27FC236}">
                        <a16:creationId xmlns:a16="http://schemas.microsoft.com/office/drawing/2014/main" id="{B51356B5-F960-4FD5-B681-891D29452B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2453" y="2497653"/>
                    <a:ext cx="1853157" cy="3545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l" rtl="0"/>
                    <a:r>
                      <a:rPr lang="en-US" sz="2400" dirty="0">
                        <a:solidFill>
                          <a:schemeClr val="hlink"/>
                        </a:solidFill>
                      </a:rPr>
                      <a:t>b + a(b + aa*b)</a:t>
                    </a:r>
                    <a:endParaRPr lang="en-US" sz="2400" dirty="0"/>
                  </a:p>
                </p:txBody>
              </p:sp>
            </p:grpSp>
            <p:cxnSp>
              <p:nvCxnSpPr>
                <p:cNvPr id="44" name="Curved Connector 73">
                  <a:extLst>
                    <a:ext uri="{FF2B5EF4-FFF2-40B4-BE49-F238E27FC236}">
                      <a16:creationId xmlns:a16="http://schemas.microsoft.com/office/drawing/2014/main" id="{9810CF51-B990-411F-B433-65F51D1D25E1}"/>
                    </a:ext>
                  </a:extLst>
                </p:cNvPr>
                <p:cNvCxnSpPr>
                  <a:stCxn id="47" idx="1"/>
                  <a:endCxn id="47" idx="0"/>
                </p:cNvCxnSpPr>
                <p:nvPr/>
              </p:nvCxnSpPr>
              <p:spPr>
                <a:xfrm rot="5400000" flipH="1" flipV="1">
                  <a:off x="5303950" y="3406616"/>
                  <a:ext cx="77417" cy="195321"/>
                </a:xfrm>
                <a:prstGeom prst="curvedConnector3">
                  <a:avLst>
                    <a:gd name="adj1" fmla="val 39528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AB241BA-A39D-41F9-B9DC-EF0333EE8599}"/>
                  </a:ext>
                </a:extLst>
              </p:cNvPr>
              <p:cNvCxnSpPr>
                <a:endCxn id="47" idx="2"/>
              </p:cNvCxnSpPr>
              <p:nvPr/>
            </p:nvCxnSpPr>
            <p:spPr>
              <a:xfrm flipV="1">
                <a:off x="2743200" y="3508877"/>
                <a:ext cx="393637" cy="4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A3176051-E72E-4C00-9A16-8ADBCA9A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354" y="3790958"/>
              <a:ext cx="672441" cy="6978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/>
                <a:t>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C47987B-3DDB-4924-9E3F-023731E6BFA6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4419687" y="4298916"/>
              <a:ext cx="268100" cy="793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FA8239B4-BDF4-4BF8-B6EC-A06F89CC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923" y="5091963"/>
              <a:ext cx="649527" cy="706244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/>
            </a:p>
          </p:txBody>
        </p: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A3B746F0-14D8-47C3-9618-BC78B6E10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131" y="5155942"/>
              <a:ext cx="524831" cy="5480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00" dirty="0"/>
                <a:t>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4">
                <a:extLst>
                  <a:ext uri="{FF2B5EF4-FFF2-40B4-BE49-F238E27FC236}">
                    <a16:creationId xmlns:a16="http://schemas.microsoft.com/office/drawing/2014/main" id="{45BCEB74-6DE9-403A-8737-4E39F43FB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047" y="3748335"/>
                <a:ext cx="889333" cy="5899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6" name="Text Box 14">
                <a:extLst>
                  <a:ext uri="{FF2B5EF4-FFF2-40B4-BE49-F238E27FC236}">
                    <a16:creationId xmlns:a16="http://schemas.microsoft.com/office/drawing/2014/main" id="{45BCEB74-6DE9-403A-8737-4E39F43FB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9047" y="3748335"/>
                <a:ext cx="889333" cy="5899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4">
            <a:extLst>
              <a:ext uri="{FF2B5EF4-FFF2-40B4-BE49-F238E27FC236}">
                <a16:creationId xmlns:a16="http://schemas.microsoft.com/office/drawing/2014/main" id="{3C5DB0F5-0D89-4F64-9806-4FD060995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850" y="4398242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chemeClr val="hlink"/>
                </a:solidFill>
              </a:rPr>
              <a:t>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45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45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Example 2</a:t>
            </a:r>
            <a:endParaRPr lang="ar-EG" sz="33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DC837F-6233-4BFB-B133-781823D9C03B}"/>
              </a:ext>
            </a:extLst>
          </p:cNvPr>
          <p:cNvGrpSpPr/>
          <p:nvPr/>
        </p:nvGrpSpPr>
        <p:grpSpPr>
          <a:xfrm>
            <a:off x="2743200" y="2931344"/>
            <a:ext cx="4886216" cy="824757"/>
            <a:chOff x="3230354" y="3664029"/>
            <a:chExt cx="4886216" cy="824757"/>
          </a:xfrm>
        </p:grpSpPr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4046957" y="3762831"/>
              <a:ext cx="1847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endParaRPr lang="en-US" sz="2400" dirty="0"/>
            </a:p>
          </p:txBody>
        </p:sp>
        <p:sp>
          <p:nvSpPr>
            <p:cNvPr id="48" name="Text Box 14">
              <a:extLst>
                <a:ext uri="{FF2B5EF4-FFF2-40B4-BE49-F238E27FC236}">
                  <a16:creationId xmlns:a16="http://schemas.microsoft.com/office/drawing/2014/main" id="{B51356B5-F960-4FD5-B681-891D29452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986" y="3664029"/>
              <a:ext cx="37448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(∊+ b + a(b + aa*b))*</a:t>
              </a:r>
              <a:endParaRPr lang="en-US" sz="2400" dirty="0"/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A3176051-E72E-4C00-9A16-8ADBCA9A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354" y="3790958"/>
              <a:ext cx="672441" cy="6978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/>
                <a:t>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C47987B-3DDB-4924-9E3F-023731E6BFA6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 flipV="1">
              <a:off x="3902795" y="4089768"/>
              <a:ext cx="3564248" cy="50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FA8239B4-BDF4-4BF8-B6EC-A06F89CC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043" y="3736646"/>
              <a:ext cx="649527" cy="706244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/>
            </a:p>
          </p:txBody>
        </p: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A3B746F0-14D8-47C3-9618-BC78B6E10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1161" y="3815730"/>
              <a:ext cx="524831" cy="5480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00" dirty="0"/>
                <a:t>f</a:t>
              </a:r>
            </a:p>
          </p:txBody>
        </p:sp>
      </p:grp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C38CD8CD-9F90-4B55-A9B4-F12CB64157E1}"/>
              </a:ext>
            </a:extLst>
          </p:cNvPr>
          <p:cNvSpPr txBox="1">
            <a:spLocks/>
          </p:cNvSpPr>
          <p:nvPr/>
        </p:nvSpPr>
        <p:spPr>
          <a:xfrm>
            <a:off x="533400" y="1066800"/>
            <a:ext cx="8229600" cy="20128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just">
              <a:buFont typeface="Wingdings 3"/>
              <a:buNone/>
            </a:pPr>
            <a:r>
              <a:rPr lang="en-US" sz="2200" b="1" dirty="0"/>
              <a:t>Step 3 :</a:t>
            </a:r>
            <a:endParaRPr lang="en-US" sz="2200" dirty="0"/>
          </a:p>
          <a:p>
            <a:pPr marL="1117854" lvl="2" indent="-514350" algn="just">
              <a:buFont typeface="+mj-lt"/>
              <a:buAutoNum type="romanUcPeriod"/>
            </a:pPr>
            <a:r>
              <a:rPr lang="en-US" sz="2200" dirty="0"/>
              <a:t>Eliminate q</a:t>
            </a:r>
            <a:r>
              <a:rPr lang="en-US" sz="22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43916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46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Example 2</a:t>
            </a:r>
            <a:endParaRPr lang="ar-EG" sz="33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DC837F-6233-4BFB-B133-781823D9C03B}"/>
              </a:ext>
            </a:extLst>
          </p:cNvPr>
          <p:cNvGrpSpPr/>
          <p:nvPr/>
        </p:nvGrpSpPr>
        <p:grpSpPr>
          <a:xfrm>
            <a:off x="2743200" y="2931344"/>
            <a:ext cx="4886216" cy="824757"/>
            <a:chOff x="3230354" y="3664029"/>
            <a:chExt cx="4886216" cy="824757"/>
          </a:xfrm>
        </p:grpSpPr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4046957" y="3762831"/>
              <a:ext cx="1847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endParaRPr lang="en-US" sz="2400" dirty="0"/>
            </a:p>
          </p:txBody>
        </p:sp>
        <p:sp>
          <p:nvSpPr>
            <p:cNvPr id="48" name="Text Box 14">
              <a:extLst>
                <a:ext uri="{FF2B5EF4-FFF2-40B4-BE49-F238E27FC236}">
                  <a16:creationId xmlns:a16="http://schemas.microsoft.com/office/drawing/2014/main" id="{B51356B5-F960-4FD5-B681-891D29452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986" y="3664029"/>
              <a:ext cx="37448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(b + a(b + aa*b))*</a:t>
              </a:r>
              <a:endParaRPr lang="en-US" sz="2400" dirty="0"/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A3176051-E72E-4C00-9A16-8ADBCA9A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354" y="3790958"/>
              <a:ext cx="672441" cy="6978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/>
                <a:t>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C47987B-3DDB-4924-9E3F-023731E6BFA6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 flipV="1">
              <a:off x="3902795" y="4089768"/>
              <a:ext cx="3564248" cy="50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FA8239B4-BDF4-4BF8-B6EC-A06F89CC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043" y="3736646"/>
              <a:ext cx="649527" cy="706244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/>
            </a:p>
          </p:txBody>
        </p: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A3B746F0-14D8-47C3-9618-BC78B6E10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1161" y="3815730"/>
              <a:ext cx="524831" cy="5480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00" dirty="0"/>
                <a:t>f</a:t>
              </a:r>
            </a:p>
          </p:txBody>
        </p:sp>
      </p:grp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C38CD8CD-9F90-4B55-A9B4-F12CB64157E1}"/>
              </a:ext>
            </a:extLst>
          </p:cNvPr>
          <p:cNvSpPr txBox="1">
            <a:spLocks/>
          </p:cNvSpPr>
          <p:nvPr/>
        </p:nvSpPr>
        <p:spPr>
          <a:xfrm>
            <a:off x="533400" y="1066800"/>
            <a:ext cx="8229600" cy="20128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just">
              <a:buFont typeface="Wingdings 3"/>
              <a:buNone/>
            </a:pPr>
            <a:r>
              <a:rPr lang="en-US" sz="2200" b="1" dirty="0"/>
              <a:t>Step 3 :</a:t>
            </a:r>
            <a:endParaRPr lang="en-US" sz="2200" dirty="0"/>
          </a:p>
          <a:p>
            <a:pPr marL="1117854" lvl="2" indent="-514350" algn="just">
              <a:buFont typeface="+mj-lt"/>
              <a:buAutoNum type="romanUcPeriod"/>
            </a:pPr>
            <a:r>
              <a:rPr lang="en-US" sz="2200" dirty="0"/>
              <a:t>Eliminate q</a:t>
            </a:r>
            <a:r>
              <a:rPr lang="en-US" sz="22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04120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47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Exercise 3</a:t>
            </a:r>
            <a:endParaRPr lang="ar-EG" sz="3300" dirty="0"/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994070"/>
          </a:xfrm>
        </p:spPr>
        <p:txBody>
          <a:bodyPr>
            <a:normAutofit/>
          </a:bodyPr>
          <a:lstStyle/>
          <a:p>
            <a:r>
              <a:rPr lang="en-US" sz="2400" dirty="0"/>
              <a:t>Convert the following FA to R.E. using the state elimination technique</a:t>
            </a:r>
          </a:p>
          <a:p>
            <a:endParaRPr lang="ar-EG" sz="2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07BCF-A8D0-4F6A-833D-7A57CEE15A53}"/>
              </a:ext>
            </a:extLst>
          </p:cNvPr>
          <p:cNvGrpSpPr/>
          <p:nvPr/>
        </p:nvGrpSpPr>
        <p:grpSpPr>
          <a:xfrm>
            <a:off x="1581196" y="2639377"/>
            <a:ext cx="5886404" cy="2923223"/>
            <a:chOff x="2098372" y="2214756"/>
            <a:chExt cx="4895804" cy="18910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6FDC0E-307A-4805-AFF3-68670E1540AD}"/>
                </a:ext>
              </a:extLst>
            </p:cNvPr>
            <p:cNvGrpSpPr/>
            <p:nvPr/>
          </p:nvGrpSpPr>
          <p:grpSpPr>
            <a:xfrm>
              <a:off x="2098372" y="2615099"/>
              <a:ext cx="2255838" cy="931239"/>
              <a:chOff x="1176338" y="2650175"/>
              <a:chExt cx="2255837" cy="931242"/>
            </a:xfrm>
          </p:grpSpPr>
          <p:grpSp>
            <p:nvGrpSpPr>
              <p:cNvPr id="30" name="Group 3">
                <a:extLst>
                  <a:ext uri="{FF2B5EF4-FFF2-40B4-BE49-F238E27FC236}">
                    <a16:creationId xmlns:a16="http://schemas.microsoft.com/office/drawing/2014/main" id="{BF85A041-FFF1-465B-B7B9-DAB25B8D89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6338" y="3086115"/>
                <a:ext cx="1182689" cy="495302"/>
                <a:chOff x="691" y="2424"/>
                <a:chExt cx="745" cy="312"/>
              </a:xfrm>
            </p:grpSpPr>
            <p:sp>
              <p:nvSpPr>
                <p:cNvPr id="34" name="Oval 4">
                  <a:extLst>
                    <a:ext uri="{FF2B5EF4-FFF2-40B4-BE49-F238E27FC236}">
                      <a16:creationId xmlns:a16="http://schemas.microsoft.com/office/drawing/2014/main" id="{11F04B18-11A1-4264-8328-ACDF8C84A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8" y="2448"/>
                  <a:ext cx="288" cy="28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35" name="Line 5">
                  <a:extLst>
                    <a:ext uri="{FF2B5EF4-FFF2-40B4-BE49-F238E27FC236}">
                      <a16:creationId xmlns:a16="http://schemas.microsoft.com/office/drawing/2014/main" id="{82C8BA7D-740C-4047-9822-4EABBADB88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" y="259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Text Box 6">
                  <a:extLst>
                    <a:ext uri="{FF2B5EF4-FFF2-40B4-BE49-F238E27FC236}">
                      <a16:creationId xmlns:a16="http://schemas.microsoft.com/office/drawing/2014/main" id="{0DB95F55-92FB-4720-B3CF-54A158CF26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1" y="2424"/>
                  <a:ext cx="43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dirty="0"/>
                    <a:t>start</a:t>
                  </a:r>
                </a:p>
              </p:txBody>
            </p:sp>
          </p:grpSp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A1BB0886-506B-45C3-898D-EAA3A264F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975" y="3124203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2</a:t>
                </a:r>
                <a:endParaRPr lang="en-US" baseline="-25000" dirty="0"/>
              </a:p>
            </p:txBody>
          </p:sp>
          <p:sp>
            <p:nvSpPr>
              <p:cNvPr id="32" name="Text Box 14">
                <a:extLst>
                  <a:ext uri="{FF2B5EF4-FFF2-40B4-BE49-F238E27FC236}">
                    <a16:creationId xmlns:a16="http://schemas.microsoft.com/office/drawing/2014/main" id="{923245BB-389D-4ABD-B030-DFB9567DD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9546" y="2650175"/>
                <a:ext cx="294912" cy="2986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>
                    <a:solidFill>
                      <a:schemeClr val="hlink"/>
                    </a:solidFill>
                  </a:rPr>
                  <a:t>a</a:t>
                </a:r>
                <a:endParaRPr lang="en-US" sz="2400" dirty="0"/>
              </a:p>
            </p:txBody>
          </p:sp>
        </p:grpSp>
        <p:sp>
          <p:nvSpPr>
            <p:cNvPr id="9" name="Oval 26">
              <a:extLst>
                <a:ext uri="{FF2B5EF4-FFF2-40B4-BE49-F238E27FC236}">
                  <a16:creationId xmlns:a16="http://schemas.microsoft.com/office/drawing/2014/main" id="{584D37C4-AA52-41CB-8DAD-E456BB4C5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353" y="3056106"/>
              <a:ext cx="552450" cy="528636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F0BC2515-60EB-44B5-8C84-66A5F46DC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099" y="2751841"/>
              <a:ext cx="393653" cy="31843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DFD8FEEA-2173-4B4D-872B-49F7F4B4B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966" y="2523497"/>
              <a:ext cx="314912" cy="298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b</a:t>
              </a:r>
              <a:endParaRPr lang="en-US" sz="2400" dirty="0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C42D62EB-BD81-48FB-9757-563D3DFCD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978" y="3098907"/>
              <a:ext cx="457200" cy="4571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  <a:endParaRPr lang="en-US" baseline="-25000" dirty="0"/>
            </a:p>
          </p:txBody>
        </p:sp>
        <p:sp>
          <p:nvSpPr>
            <p:cNvPr id="13" name="Oval 26">
              <a:extLst>
                <a:ext uri="{FF2B5EF4-FFF2-40B4-BE49-F238E27FC236}">
                  <a16:creationId xmlns:a16="http://schemas.microsoft.com/office/drawing/2014/main" id="{9AE0934E-AE34-4F35-96C6-F39D88CED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1726" y="3044910"/>
              <a:ext cx="552450" cy="528636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A06C36B8-A358-4DE0-8B72-C2D577EC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351" y="3087711"/>
              <a:ext cx="457200" cy="4571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  <a:endParaRPr lang="en-US" baseline="-25000" dirty="0"/>
            </a:p>
          </p:txBody>
        </p:sp>
        <p:cxnSp>
          <p:nvCxnSpPr>
            <p:cNvPr id="16" name="Curved Connector 33">
              <a:extLst>
                <a:ext uri="{FF2B5EF4-FFF2-40B4-BE49-F238E27FC236}">
                  <a16:creationId xmlns:a16="http://schemas.microsoft.com/office/drawing/2014/main" id="{28C5224C-585D-4D4A-93B8-F627E50A6EBA}"/>
                </a:ext>
              </a:extLst>
            </p:cNvPr>
            <p:cNvCxnSpPr>
              <a:stCxn id="34" idx="0"/>
              <a:endCxn id="31" idx="0"/>
            </p:cNvCxnSpPr>
            <p:nvPr/>
          </p:nvCxnSpPr>
          <p:spPr>
            <a:xfrm rot="5400000" flipH="1" flipV="1">
              <a:off x="3589030" y="2552558"/>
              <a:ext cx="13" cy="1073148"/>
            </a:xfrm>
            <a:prstGeom prst="curvedConnector3">
              <a:avLst>
                <a:gd name="adj1" fmla="val 17585615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35">
              <a:extLst>
                <a:ext uri="{FF2B5EF4-FFF2-40B4-BE49-F238E27FC236}">
                  <a16:creationId xmlns:a16="http://schemas.microsoft.com/office/drawing/2014/main" id="{2375A5EF-F3F1-41A6-B970-65F26E6826CB}"/>
                </a:ext>
              </a:extLst>
            </p:cNvPr>
            <p:cNvCxnSpPr>
              <a:stCxn id="31" idx="4"/>
              <a:endCxn id="34" idx="4"/>
            </p:cNvCxnSpPr>
            <p:nvPr/>
          </p:nvCxnSpPr>
          <p:spPr>
            <a:xfrm rot="5400000">
              <a:off x="3589029" y="3009757"/>
              <a:ext cx="14" cy="1073148"/>
            </a:xfrm>
            <a:prstGeom prst="curvedConnector3">
              <a:avLst>
                <a:gd name="adj1" fmla="val 16329571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BA441E69-B0AA-416B-BFF3-D249233EF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430" y="3516868"/>
              <a:ext cx="294912" cy="298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a</a:t>
              </a:r>
              <a:endParaRPr lang="en-US" sz="24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D22D3B-6C37-4025-87B8-A714D87462DD}"/>
                </a:ext>
              </a:extLst>
            </p:cNvPr>
            <p:cNvCxnSpPr>
              <a:stCxn id="31" idx="6"/>
              <a:endCxn id="9" idx="2"/>
            </p:cNvCxnSpPr>
            <p:nvPr/>
          </p:nvCxnSpPr>
          <p:spPr>
            <a:xfrm>
              <a:off x="4354210" y="3317725"/>
              <a:ext cx="738143" cy="2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716C028A-FB66-4865-AC18-BBEF62758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693" y="3086658"/>
              <a:ext cx="324244" cy="298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∊</a:t>
              </a:r>
              <a:endParaRPr lang="en-US" sz="2400" dirty="0"/>
            </a:p>
          </p:txBody>
        </p:sp>
        <p:cxnSp>
          <p:nvCxnSpPr>
            <p:cNvPr id="21" name="Curved Connector 45">
              <a:extLst>
                <a:ext uri="{FF2B5EF4-FFF2-40B4-BE49-F238E27FC236}">
                  <a16:creationId xmlns:a16="http://schemas.microsoft.com/office/drawing/2014/main" id="{BDCBF53B-C722-422C-BBB4-A7474716E1B5}"/>
                </a:ext>
              </a:extLst>
            </p:cNvPr>
            <p:cNvCxnSpPr>
              <a:stCxn id="9" idx="7"/>
              <a:endCxn id="13" idx="0"/>
            </p:cNvCxnSpPr>
            <p:nvPr/>
          </p:nvCxnSpPr>
          <p:spPr>
            <a:xfrm rot="5400000" flipH="1" flipV="1">
              <a:off x="6096619" y="2512191"/>
              <a:ext cx="88613" cy="1154052"/>
            </a:xfrm>
            <a:prstGeom prst="curvedConnector3">
              <a:avLst>
                <a:gd name="adj1" fmla="val 3579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7">
              <a:extLst>
                <a:ext uri="{FF2B5EF4-FFF2-40B4-BE49-F238E27FC236}">
                  <a16:creationId xmlns:a16="http://schemas.microsoft.com/office/drawing/2014/main" id="{D2EB5504-09AA-48F2-ACA1-9FCA1F2E990C}"/>
                </a:ext>
              </a:extLst>
            </p:cNvPr>
            <p:cNvCxnSpPr>
              <a:stCxn id="13" idx="4"/>
              <a:endCxn id="9" idx="4"/>
            </p:cNvCxnSpPr>
            <p:nvPr/>
          </p:nvCxnSpPr>
          <p:spPr>
            <a:xfrm rot="5400000">
              <a:off x="6037667" y="2904458"/>
              <a:ext cx="11196" cy="1349373"/>
            </a:xfrm>
            <a:prstGeom prst="curvedConnector3">
              <a:avLst>
                <a:gd name="adj1" fmla="val 21418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EBE451C9-3C45-413D-9FE4-A9F8A4BFE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4387" y="2577541"/>
              <a:ext cx="314912" cy="298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b</a:t>
              </a:r>
              <a:endParaRPr lang="en-US" sz="2400" dirty="0"/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562C0D13-DC0E-47C6-A31C-417375455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975" y="3538666"/>
              <a:ext cx="294912" cy="298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a</a:t>
              </a:r>
              <a:endParaRPr lang="en-US" sz="2400" dirty="0"/>
            </a:p>
          </p:txBody>
        </p:sp>
        <p:cxnSp>
          <p:nvCxnSpPr>
            <p:cNvPr id="25" name="Curved Connector 51">
              <a:extLst>
                <a:ext uri="{FF2B5EF4-FFF2-40B4-BE49-F238E27FC236}">
                  <a16:creationId xmlns:a16="http://schemas.microsoft.com/office/drawing/2014/main" id="{0B4C28B5-F280-49FC-A64A-C4A20A9770B8}"/>
                </a:ext>
              </a:extLst>
            </p:cNvPr>
            <p:cNvCxnSpPr>
              <a:stCxn id="13" idx="5"/>
              <a:endCxn id="31" idx="4"/>
            </p:cNvCxnSpPr>
            <p:nvPr/>
          </p:nvCxnSpPr>
          <p:spPr>
            <a:xfrm rot="5400000">
              <a:off x="5494344" y="2127395"/>
              <a:ext cx="50195" cy="2787662"/>
            </a:xfrm>
            <a:prstGeom prst="curvedConnector3">
              <a:avLst>
                <a:gd name="adj1" fmla="val 10650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07E97879-A6B3-4ACD-A69D-5352B7E14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6720" y="3807119"/>
              <a:ext cx="294912" cy="298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a</a:t>
              </a:r>
              <a:endParaRPr lang="en-US" sz="2400" dirty="0"/>
            </a:p>
          </p:txBody>
        </p:sp>
        <p:cxnSp>
          <p:nvCxnSpPr>
            <p:cNvPr id="27" name="Curved Connector 55">
              <a:extLst>
                <a:ext uri="{FF2B5EF4-FFF2-40B4-BE49-F238E27FC236}">
                  <a16:creationId xmlns:a16="http://schemas.microsoft.com/office/drawing/2014/main" id="{D57119F4-07BD-4DA5-B734-0D5D194F2633}"/>
                </a:ext>
              </a:extLst>
            </p:cNvPr>
            <p:cNvCxnSpPr>
              <a:stCxn id="34" idx="1"/>
              <a:endCxn id="12" idx="1"/>
            </p:cNvCxnSpPr>
            <p:nvPr/>
          </p:nvCxnSpPr>
          <p:spPr>
            <a:xfrm rot="16200000" flipH="1">
              <a:off x="4043990" y="2002919"/>
              <a:ext cx="9769" cy="2316116"/>
            </a:xfrm>
            <a:prstGeom prst="curvedConnector3">
              <a:avLst>
                <a:gd name="adj1" fmla="val -72180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14">
              <a:extLst>
                <a:ext uri="{FF2B5EF4-FFF2-40B4-BE49-F238E27FC236}">
                  <a16:creationId xmlns:a16="http://schemas.microsoft.com/office/drawing/2014/main" id="{41A93D73-C112-494F-936C-58F3F003A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010" y="2214756"/>
              <a:ext cx="314912" cy="298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>
                  <a:solidFill>
                    <a:schemeClr val="hlink"/>
                  </a:solidFill>
                </a:rPr>
                <a:t>b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145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Given two set A &amp; B if A⊆ B then A∪ B = B</a:t>
            </a:r>
          </a:p>
          <a:p>
            <a:pPr marL="690372" lvl="2" indent="-342900" algn="ctr">
              <a:lnSpc>
                <a:spcPct val="150000"/>
              </a:lnSpc>
              <a:spcBef>
                <a:spcPts val="400"/>
              </a:spcBef>
              <a:buSzPct val="68000"/>
              <a:buFont typeface="Courier New" panose="02070309020205020404" pitchFamily="49" charset="0"/>
              <a:buChar char="o"/>
            </a:pPr>
            <a:r>
              <a:rPr lang="en-US" altLang="x-none" sz="2200" dirty="0"/>
              <a:t>a</a:t>
            </a:r>
            <a:r>
              <a:rPr lang="en-US" altLang="x-none" sz="2200" baseline="30000" dirty="0"/>
              <a:t>* </a:t>
            </a:r>
            <a:r>
              <a:rPr lang="en-US" altLang="x-none" sz="2200" dirty="0"/>
              <a:t> ∪ aa = a</a:t>
            </a:r>
            <a:r>
              <a:rPr lang="en-US" altLang="x-none" sz="2200" baseline="30000" dirty="0"/>
              <a:t>*  ,</a:t>
            </a:r>
            <a:r>
              <a:rPr lang="en-US" altLang="x-none" sz="2200" dirty="0"/>
              <a:t> since L(aa) ⊆ L(a</a:t>
            </a:r>
            <a:r>
              <a:rPr lang="en-US" altLang="x-none" sz="2200" baseline="30000" dirty="0"/>
              <a:t>* </a:t>
            </a:r>
            <a:r>
              <a:rPr lang="en-US" altLang="x-none" sz="2200" dirty="0"/>
              <a:t>)</a:t>
            </a:r>
            <a:endParaRPr lang="en-US" altLang="x-none" sz="2200" b="1" dirty="0"/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For any regular expression  </a:t>
            </a: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 </a:t>
            </a:r>
            <a:r>
              <a:rPr lang="en-US" altLang="x-none" sz="2200" b="1" dirty="0"/>
              <a:t>and</a:t>
            </a:r>
            <a:r>
              <a:rPr lang="en-US" altLang="x-none" sz="2200" b="1" baseline="30000" dirty="0"/>
              <a:t> </a:t>
            </a:r>
            <a:r>
              <a:rPr lang="el-GR" altLang="x-none" sz="2200" b="1" dirty="0"/>
              <a:t>β</a:t>
            </a:r>
            <a:r>
              <a:rPr lang="en-US" altLang="x-none" sz="2200" b="1" dirty="0"/>
              <a:t> , if L(</a:t>
            </a: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* </a:t>
            </a:r>
            <a:r>
              <a:rPr lang="en-US" altLang="x-none" sz="2200" b="1" dirty="0"/>
              <a:t>) ⊆ L(</a:t>
            </a:r>
            <a:r>
              <a:rPr lang="el-GR" altLang="x-none" sz="2200" b="1" dirty="0"/>
              <a:t>β </a:t>
            </a:r>
            <a:r>
              <a:rPr lang="en-US" altLang="x-none" sz="2200" b="1" baseline="30000" dirty="0"/>
              <a:t>* </a:t>
            </a:r>
            <a:r>
              <a:rPr lang="en-US" altLang="x-none" sz="2200" b="1" dirty="0"/>
              <a:t>) then </a:t>
            </a: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*</a:t>
            </a:r>
            <a:r>
              <a:rPr lang="el-GR" altLang="x-none" sz="2200" b="1" dirty="0"/>
              <a:t> β </a:t>
            </a:r>
            <a:r>
              <a:rPr lang="en-US" altLang="x-none" sz="2200" b="1" baseline="30000" dirty="0"/>
              <a:t>*  = </a:t>
            </a:r>
            <a:r>
              <a:rPr lang="el-GR" altLang="x-none" sz="2200" b="1" dirty="0"/>
              <a:t>β </a:t>
            </a:r>
            <a:r>
              <a:rPr lang="en-US" altLang="x-none" sz="2200" b="1" baseline="30000" dirty="0"/>
              <a:t>* </a:t>
            </a:r>
            <a:endParaRPr lang="en-US" altLang="x-none" sz="2200" b="1" dirty="0"/>
          </a:p>
          <a:p>
            <a:pPr marL="973836" lvl="3" indent="-342900">
              <a:lnSpc>
                <a:spcPct val="150000"/>
              </a:lnSpc>
              <a:spcBef>
                <a:spcPts val="400"/>
              </a:spcBef>
              <a:buSzPct val="68000"/>
              <a:buFont typeface="Courier New" panose="02070309020205020404" pitchFamily="49" charset="0"/>
              <a:buChar char="o"/>
            </a:pPr>
            <a:r>
              <a:rPr lang="en-US" altLang="x-none" sz="2000" dirty="0"/>
              <a:t>a</a:t>
            </a:r>
            <a:r>
              <a:rPr lang="en-US" altLang="x-none" sz="2000" baseline="30000" dirty="0"/>
              <a:t>* </a:t>
            </a:r>
            <a:r>
              <a:rPr lang="en-US" altLang="x-none" sz="2000" dirty="0"/>
              <a:t> ∪ (a ∪ b )</a:t>
            </a:r>
            <a:r>
              <a:rPr lang="en-US" altLang="x-none" sz="2000" baseline="30000" dirty="0"/>
              <a:t> *</a:t>
            </a:r>
            <a:r>
              <a:rPr lang="en-US" altLang="x-none" sz="2000" dirty="0"/>
              <a:t> = (a ∪ b )</a:t>
            </a:r>
            <a:r>
              <a:rPr lang="en-US" altLang="x-none" sz="2000" baseline="30000" dirty="0"/>
              <a:t> *</a:t>
            </a:r>
            <a:r>
              <a:rPr lang="en-US" altLang="x-none" sz="2000" dirty="0"/>
              <a:t> </a:t>
            </a:r>
            <a:r>
              <a:rPr lang="en-US" altLang="x-none" sz="2000" baseline="30000" dirty="0"/>
              <a:t>,</a:t>
            </a:r>
            <a:r>
              <a:rPr lang="en-US" altLang="x-none" sz="2000" dirty="0"/>
              <a:t> since L(a</a:t>
            </a:r>
            <a:r>
              <a:rPr lang="en-US" altLang="x-none" sz="2000" baseline="30000" dirty="0"/>
              <a:t>*</a:t>
            </a:r>
            <a:r>
              <a:rPr lang="en-US" altLang="x-none" sz="2000" dirty="0"/>
              <a:t>) ⊆ L((a ∪ b) </a:t>
            </a:r>
            <a:r>
              <a:rPr lang="en-US" altLang="x-none" sz="2000" baseline="30000" dirty="0"/>
              <a:t>* </a:t>
            </a:r>
            <a:r>
              <a:rPr lang="en-US" altLang="x-none" sz="2000" dirty="0"/>
              <a:t>)</a:t>
            </a:r>
          </a:p>
          <a:p>
            <a:pPr marL="973836" lvl="3" indent="-342900">
              <a:lnSpc>
                <a:spcPct val="150000"/>
              </a:lnSpc>
              <a:spcBef>
                <a:spcPts val="400"/>
              </a:spcBef>
              <a:buSzPct val="68000"/>
              <a:buFont typeface="Courier New" panose="02070309020205020404" pitchFamily="49" charset="0"/>
              <a:buChar char="o"/>
            </a:pPr>
            <a:r>
              <a:rPr lang="en-US" altLang="x-none" sz="2000" dirty="0"/>
              <a:t>If L(</a:t>
            </a:r>
            <a:r>
              <a:rPr lang="el-GR" altLang="x-none" sz="2000" dirty="0"/>
              <a:t>β </a:t>
            </a:r>
            <a:r>
              <a:rPr lang="en-US" altLang="x-none" sz="2000" baseline="30000" dirty="0"/>
              <a:t>* </a:t>
            </a:r>
            <a:r>
              <a:rPr lang="en-US" altLang="x-none" sz="2000" dirty="0"/>
              <a:t>) ⊆ L(</a:t>
            </a:r>
            <a:r>
              <a:rPr lang="el-GR" altLang="x-none" sz="2000" dirty="0"/>
              <a:t>α</a:t>
            </a:r>
            <a:r>
              <a:rPr lang="en-US" altLang="x-none" sz="2000" baseline="30000" dirty="0"/>
              <a:t> *</a:t>
            </a:r>
            <a:r>
              <a:rPr lang="en-US" altLang="x-none" sz="2000" dirty="0"/>
              <a:t>) then </a:t>
            </a:r>
            <a:r>
              <a:rPr lang="el-GR" altLang="x-none" sz="2000" dirty="0"/>
              <a:t>α</a:t>
            </a:r>
            <a:r>
              <a:rPr lang="en-US" altLang="x-none" sz="2000" baseline="30000" dirty="0"/>
              <a:t> *</a:t>
            </a:r>
            <a:r>
              <a:rPr lang="el-GR" altLang="x-none" sz="2000" dirty="0"/>
              <a:t> β </a:t>
            </a:r>
            <a:r>
              <a:rPr lang="en-US" altLang="x-none" sz="2000" baseline="30000" dirty="0"/>
              <a:t>*  = </a:t>
            </a:r>
            <a:r>
              <a:rPr lang="el-GR" altLang="x-none" sz="2000" dirty="0"/>
              <a:t>α</a:t>
            </a:r>
            <a:r>
              <a:rPr lang="en-US" altLang="x-none" sz="2000" dirty="0"/>
              <a:t>*</a:t>
            </a:r>
            <a:r>
              <a:rPr lang="en-US" altLang="x-none" sz="2000" baseline="30000" dirty="0"/>
              <a:t> </a:t>
            </a:r>
          </a:p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If L(</a:t>
            </a:r>
            <a:r>
              <a:rPr lang="el-GR" altLang="x-none" sz="2200" b="1" dirty="0"/>
              <a:t>β </a:t>
            </a:r>
            <a:r>
              <a:rPr lang="en-US" altLang="x-none" sz="2200" b="1" dirty="0"/>
              <a:t>) ⊆ L(</a:t>
            </a: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*</a:t>
            </a:r>
            <a:r>
              <a:rPr lang="en-US" altLang="x-none" sz="2200" b="1" dirty="0"/>
              <a:t>) then (</a:t>
            </a: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</a:t>
            </a:r>
            <a:r>
              <a:rPr lang="en-US" altLang="x-none" sz="2200" b="1" dirty="0"/>
              <a:t>∪</a:t>
            </a:r>
            <a:r>
              <a:rPr lang="el-GR" altLang="x-none" sz="2200" b="1" dirty="0"/>
              <a:t>β</a:t>
            </a:r>
            <a:r>
              <a:rPr lang="en-US" altLang="x-none" sz="2200" b="1" dirty="0"/>
              <a:t>)</a:t>
            </a:r>
            <a:r>
              <a:rPr lang="el-GR" altLang="x-none" sz="2200" b="1" dirty="0"/>
              <a:t> </a:t>
            </a:r>
            <a:r>
              <a:rPr lang="en-US" altLang="x-none" sz="2200" b="1" baseline="30000" dirty="0"/>
              <a:t>*  = </a:t>
            </a:r>
            <a:r>
              <a:rPr lang="el-GR" altLang="x-none" sz="2200" b="1" dirty="0"/>
              <a:t>α</a:t>
            </a:r>
            <a:r>
              <a:rPr lang="en-US" altLang="x-none" sz="2200" b="1" baseline="30000" dirty="0"/>
              <a:t> *</a:t>
            </a:r>
            <a:r>
              <a:rPr lang="el-GR" altLang="x-none" sz="2200" b="1" dirty="0"/>
              <a:t> </a:t>
            </a:r>
            <a:endParaRPr lang="en-US" altLang="x-none" sz="2200" b="1" dirty="0"/>
          </a:p>
          <a:p>
            <a:pPr marL="973836" lvl="3" indent="-342900">
              <a:lnSpc>
                <a:spcPct val="150000"/>
              </a:lnSpc>
              <a:spcBef>
                <a:spcPts val="400"/>
              </a:spcBef>
              <a:buSzPct val="68000"/>
              <a:buFont typeface="Courier New" panose="02070309020205020404" pitchFamily="49" charset="0"/>
              <a:buChar char="o"/>
            </a:pPr>
            <a:r>
              <a:rPr lang="en-US" altLang="x-none" sz="2200" dirty="0"/>
              <a:t>(a ∪ </a:t>
            </a:r>
            <a:r>
              <a:rPr lang="el-GR" altLang="x-none" sz="2200" dirty="0"/>
              <a:t>ε</a:t>
            </a:r>
            <a:r>
              <a:rPr lang="en-US" altLang="x-none" sz="2200" dirty="0"/>
              <a:t> )</a:t>
            </a:r>
            <a:r>
              <a:rPr lang="en-US" altLang="x-none" sz="2200" baseline="30000" dirty="0"/>
              <a:t> *</a:t>
            </a:r>
            <a:r>
              <a:rPr lang="en-US" altLang="x-none" sz="2200" dirty="0"/>
              <a:t> = a</a:t>
            </a:r>
            <a:r>
              <a:rPr lang="en-US" altLang="x-none" sz="2200" baseline="30000" dirty="0"/>
              <a:t>*     </a:t>
            </a:r>
            <a:r>
              <a:rPr lang="en-US" altLang="x-none" sz="2200" dirty="0"/>
              <a:t>since</a:t>
            </a:r>
            <a:r>
              <a:rPr lang="en-US" altLang="x-none" sz="2200" baseline="30000" dirty="0"/>
              <a:t> </a:t>
            </a:r>
            <a:r>
              <a:rPr lang="el-GR" altLang="x-none" sz="2200" dirty="0"/>
              <a:t>ε </a:t>
            </a:r>
            <a:r>
              <a:rPr lang="en-US" altLang="x-none" sz="2200" dirty="0"/>
              <a:t>⊆ a</a:t>
            </a:r>
            <a:r>
              <a:rPr lang="en-US" altLang="x-none" sz="2200" baseline="30000" dirty="0"/>
              <a:t>* </a:t>
            </a:r>
          </a:p>
          <a:p>
            <a:pPr marL="973836" lvl="3" indent="-342900">
              <a:lnSpc>
                <a:spcPct val="150000"/>
              </a:lnSpc>
              <a:spcBef>
                <a:spcPts val="400"/>
              </a:spcBef>
              <a:buSzPct val="68000"/>
              <a:buFont typeface="Courier New" panose="02070309020205020404" pitchFamily="49" charset="0"/>
              <a:buChar char="o"/>
            </a:pPr>
            <a:r>
              <a:rPr lang="en-US" altLang="x-none" sz="2200" dirty="0"/>
              <a:t>(a ∪ aa )</a:t>
            </a:r>
            <a:r>
              <a:rPr lang="en-US" altLang="x-none" sz="2200" baseline="30000" dirty="0"/>
              <a:t> *</a:t>
            </a:r>
            <a:r>
              <a:rPr lang="en-US" altLang="x-none" sz="2200" dirty="0"/>
              <a:t> = a</a:t>
            </a:r>
            <a:r>
              <a:rPr lang="en-US" altLang="x-none" sz="2200" baseline="30000" dirty="0"/>
              <a:t>*     </a:t>
            </a:r>
            <a:r>
              <a:rPr lang="en-US" altLang="x-none" sz="2200" dirty="0"/>
              <a:t>since</a:t>
            </a:r>
            <a:r>
              <a:rPr lang="en-US" altLang="x-none" sz="2200" baseline="30000" dirty="0"/>
              <a:t> </a:t>
            </a:r>
            <a:r>
              <a:rPr lang="en-US" altLang="x-none" sz="2200" dirty="0"/>
              <a:t>aa</a:t>
            </a:r>
            <a:r>
              <a:rPr lang="el-GR" altLang="x-none" sz="2200" dirty="0"/>
              <a:t> </a:t>
            </a:r>
            <a:r>
              <a:rPr lang="en-US" altLang="x-none" sz="2200" dirty="0"/>
              <a:t>⊆ a</a:t>
            </a:r>
            <a:r>
              <a:rPr lang="en-US" altLang="x-none" sz="2200" baseline="30000" dirty="0"/>
              <a:t>* </a:t>
            </a:r>
            <a:endParaRPr lang="en-US" altLang="x-none" sz="2200" b="1" baseline="30000" dirty="0"/>
          </a:p>
          <a:p>
            <a:pPr marL="973836" lvl="3" indent="-342900">
              <a:lnSpc>
                <a:spcPct val="150000"/>
              </a:lnSpc>
              <a:spcBef>
                <a:spcPts val="400"/>
              </a:spcBef>
              <a:buSzPct val="68000"/>
              <a:buFont typeface="Courier New" panose="02070309020205020404" pitchFamily="49" charset="0"/>
              <a:buChar char="o"/>
            </a:pPr>
            <a:endParaRPr lang="en-US" altLang="x-none" sz="2400" b="1" baseline="30000" dirty="0"/>
          </a:p>
          <a:p>
            <a:pPr marL="973836" lvl="3" indent="-342900">
              <a:lnSpc>
                <a:spcPct val="150000"/>
              </a:lnSpc>
              <a:spcBef>
                <a:spcPts val="400"/>
              </a:spcBef>
              <a:buSzPct val="68000"/>
              <a:buFont typeface="Courier New" panose="02070309020205020404" pitchFamily="49" charset="0"/>
              <a:buChar char="o"/>
            </a:pPr>
            <a:endParaRPr lang="en-US" altLang="x-none" sz="2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Simplifying Regular Expression </a:t>
            </a:r>
            <a:endParaRPr lang="ar-E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634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5148072"/>
          </a:xfrm>
        </p:spPr>
        <p:txBody>
          <a:bodyPr>
            <a:normAutofit/>
          </a:bodyPr>
          <a:lstStyle/>
          <a:p>
            <a:pPr marL="603504" lvl="2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x-none" sz="2200" b="1" dirty="0"/>
              <a:t>Simplify the following Regular expression  </a:t>
            </a:r>
          </a:p>
          <a:p>
            <a:pPr marL="630936" lvl="3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200" dirty="0"/>
              <a:t>((a</a:t>
            </a:r>
            <a:r>
              <a:rPr lang="en-US" altLang="x-none" sz="2200" baseline="30000" dirty="0"/>
              <a:t>* </a:t>
            </a:r>
            <a:r>
              <a:rPr lang="en-US" altLang="x-none" sz="2200" dirty="0"/>
              <a:t>∪ ∅)</a:t>
            </a:r>
            <a:r>
              <a:rPr lang="en-US" altLang="x-none" sz="2200" baseline="30000" dirty="0"/>
              <a:t> * </a:t>
            </a:r>
            <a:r>
              <a:rPr lang="en-US" altLang="x-none" sz="2200" dirty="0"/>
              <a:t>∪ aa )(b ∪ bb )</a:t>
            </a:r>
            <a:r>
              <a:rPr lang="en-US" altLang="x-none" sz="2200" baseline="30000" dirty="0"/>
              <a:t>* </a:t>
            </a:r>
            <a:r>
              <a:rPr lang="en-US" altLang="x-none" sz="2200" dirty="0"/>
              <a:t>b</a:t>
            </a:r>
            <a:r>
              <a:rPr lang="en-US" altLang="x-none" sz="2200" baseline="30000" dirty="0"/>
              <a:t> * </a:t>
            </a:r>
            <a:r>
              <a:rPr lang="en-US" altLang="x-none" sz="2200" dirty="0"/>
              <a:t>((a ∪ b )</a:t>
            </a:r>
            <a:r>
              <a:rPr lang="en-US" altLang="x-none" sz="2200" baseline="30000" dirty="0"/>
              <a:t> *</a:t>
            </a:r>
            <a:r>
              <a:rPr lang="en-US" altLang="x-none" sz="2200" dirty="0"/>
              <a:t> b</a:t>
            </a:r>
            <a:r>
              <a:rPr lang="en-US" altLang="x-none" sz="2200" baseline="30000" dirty="0"/>
              <a:t> * </a:t>
            </a:r>
            <a:r>
              <a:rPr lang="en-US" altLang="x-none" sz="2200" dirty="0"/>
              <a:t>∪ ab )</a:t>
            </a:r>
            <a:r>
              <a:rPr lang="en-US" altLang="x-none" sz="2200" baseline="30000" dirty="0"/>
              <a:t> * </a:t>
            </a:r>
            <a:endParaRPr lang="en-US" altLang="x-none" sz="2200" dirty="0"/>
          </a:p>
          <a:p>
            <a:pPr marL="0" lvl="3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000" dirty="0"/>
              <a:t>Solution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1800" dirty="0"/>
              <a:t>((</a:t>
            </a:r>
            <a:r>
              <a:rPr lang="en-US" altLang="x-none" sz="1800" u="sng" dirty="0">
                <a:solidFill>
                  <a:srgbClr val="0070C0"/>
                </a:solidFill>
              </a:rPr>
              <a:t>a</a:t>
            </a:r>
            <a:r>
              <a:rPr lang="en-US" altLang="x-none" sz="1800" u="sng" baseline="30000" dirty="0">
                <a:solidFill>
                  <a:srgbClr val="0070C0"/>
                </a:solidFill>
              </a:rPr>
              <a:t>* </a:t>
            </a:r>
            <a:r>
              <a:rPr lang="en-US" altLang="x-none" sz="1800" u="sng" dirty="0">
                <a:solidFill>
                  <a:srgbClr val="0070C0"/>
                </a:solidFill>
              </a:rPr>
              <a:t>∪ ∅</a:t>
            </a:r>
            <a:r>
              <a:rPr lang="en-US" altLang="x-none" sz="1800" dirty="0"/>
              <a:t>)</a:t>
            </a:r>
            <a:r>
              <a:rPr lang="en-US" altLang="x-none" sz="1800" baseline="30000" dirty="0"/>
              <a:t> * </a:t>
            </a:r>
            <a:r>
              <a:rPr lang="en-US" altLang="x-none" sz="1800" dirty="0"/>
              <a:t>∪ aa )(b ∪ bb )</a:t>
            </a:r>
            <a:r>
              <a:rPr lang="en-US" altLang="x-none" sz="1800" baseline="30000" dirty="0"/>
              <a:t>* </a:t>
            </a:r>
            <a:r>
              <a:rPr lang="en-US" altLang="x-none" sz="1800" dirty="0"/>
              <a:t>b</a:t>
            </a:r>
            <a:r>
              <a:rPr lang="en-US" altLang="x-none" sz="1800" baseline="30000" dirty="0"/>
              <a:t> * </a:t>
            </a:r>
            <a:r>
              <a:rPr lang="en-US" altLang="x-none" sz="1800" dirty="0"/>
              <a:t>((a ∪ b )</a:t>
            </a:r>
            <a:r>
              <a:rPr lang="en-US" altLang="x-none" sz="1800" baseline="30000" dirty="0"/>
              <a:t> *</a:t>
            </a:r>
            <a:r>
              <a:rPr lang="en-US" altLang="x-none" sz="1800" dirty="0"/>
              <a:t> b</a:t>
            </a:r>
            <a:r>
              <a:rPr lang="en-US" altLang="x-none" sz="1800" baseline="30000" dirty="0"/>
              <a:t> * </a:t>
            </a:r>
            <a:r>
              <a:rPr lang="en-US" altLang="x-none" sz="1800" dirty="0"/>
              <a:t>∪ ab )</a:t>
            </a:r>
            <a:r>
              <a:rPr lang="en-US" altLang="x-none" sz="1800" baseline="30000" dirty="0"/>
              <a:t> *  </a:t>
            </a:r>
            <a:r>
              <a:rPr lang="en-US" altLang="x-none" sz="1800" dirty="0"/>
              <a:t>  </a:t>
            </a:r>
            <a:r>
              <a:rPr lang="en-US" altLang="x-none" sz="1800" dirty="0">
                <a:solidFill>
                  <a:srgbClr val="0070C0"/>
                </a:solidFill>
              </a:rPr>
              <a:t>∅ is identity for union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(</a:t>
            </a:r>
            <a:r>
              <a:rPr lang="en-US" altLang="x-none" sz="2000" u="sng" dirty="0">
                <a:solidFill>
                  <a:srgbClr val="0070C0"/>
                </a:solidFill>
              </a:rPr>
              <a:t>(a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</a:t>
            </a:r>
            <a:r>
              <a:rPr lang="en-US" altLang="x-none" sz="2000" u="sng" dirty="0">
                <a:solidFill>
                  <a:srgbClr val="0070C0"/>
                </a:solidFill>
              </a:rPr>
              <a:t>)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 * </a:t>
            </a:r>
            <a:r>
              <a:rPr lang="en-US" altLang="x-none" sz="2000" dirty="0"/>
              <a:t>∪ aa )(b ∪ bb )</a:t>
            </a:r>
            <a:r>
              <a:rPr lang="en-US" altLang="x-none" sz="2000" baseline="30000" dirty="0"/>
              <a:t>* </a:t>
            </a:r>
            <a:r>
              <a:rPr lang="en-US" altLang="x-none" sz="2000" dirty="0"/>
              <a:t>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((a ∪ b )</a:t>
            </a:r>
            <a:r>
              <a:rPr lang="en-US" altLang="x-none" sz="2000" baseline="30000" dirty="0"/>
              <a:t> 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∪ ab )</a:t>
            </a:r>
            <a:r>
              <a:rPr lang="en-US" altLang="x-none" sz="2000" baseline="30000" dirty="0"/>
              <a:t> * 	</a:t>
            </a:r>
            <a:r>
              <a:rPr lang="en-US" altLang="x-none" sz="2000" dirty="0">
                <a:solidFill>
                  <a:srgbClr val="0070C0"/>
                </a:solidFill>
              </a:rPr>
              <a:t>(a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</a:t>
            </a:r>
            <a:r>
              <a:rPr lang="en-US" altLang="x-none" sz="2000" dirty="0">
                <a:solidFill>
                  <a:srgbClr val="0070C0"/>
                </a:solidFill>
              </a:rPr>
              <a:t> = a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(</a:t>
            </a:r>
            <a:r>
              <a:rPr lang="en-US" altLang="x-none" sz="2000" u="sng" dirty="0">
                <a:solidFill>
                  <a:srgbClr val="0070C0"/>
                </a:solidFill>
              </a:rPr>
              <a:t>a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u="sng" dirty="0">
                <a:solidFill>
                  <a:srgbClr val="0070C0"/>
                </a:solidFill>
              </a:rPr>
              <a:t>∪ aa </a:t>
            </a:r>
            <a:r>
              <a:rPr lang="en-US" altLang="x-none" sz="2000" dirty="0"/>
              <a:t>)(b ∪ bb )</a:t>
            </a:r>
            <a:r>
              <a:rPr lang="en-US" altLang="x-none" sz="2000" baseline="30000" dirty="0"/>
              <a:t>* </a:t>
            </a:r>
            <a:r>
              <a:rPr lang="en-US" altLang="x-none" sz="2000" dirty="0"/>
              <a:t>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((a ∪ b )</a:t>
            </a:r>
            <a:r>
              <a:rPr lang="en-US" altLang="x-none" sz="2000" baseline="30000" dirty="0"/>
              <a:t> 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∪ ab )</a:t>
            </a:r>
            <a:r>
              <a:rPr lang="en-US" altLang="x-none" sz="2000" baseline="30000" dirty="0"/>
              <a:t> * 	</a:t>
            </a:r>
            <a:r>
              <a:rPr lang="en-US" altLang="x-none" sz="2000" dirty="0" err="1">
                <a:solidFill>
                  <a:srgbClr val="0070C0"/>
                </a:solidFill>
              </a:rPr>
              <a:t>aa⊆a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a</a:t>
            </a:r>
            <a:r>
              <a:rPr lang="en-US" altLang="x-none" sz="2000" baseline="30000" dirty="0"/>
              <a:t>*</a:t>
            </a:r>
            <a:r>
              <a:rPr lang="en-US" altLang="x-none" sz="2000" dirty="0"/>
              <a:t> (</a:t>
            </a:r>
            <a:r>
              <a:rPr lang="en-US" altLang="x-none" sz="2000" u="sng" dirty="0">
                <a:solidFill>
                  <a:srgbClr val="0070C0"/>
                </a:solidFill>
              </a:rPr>
              <a:t>b ∪ bb </a:t>
            </a:r>
            <a:r>
              <a:rPr lang="en-US" altLang="x-none" sz="2000" dirty="0"/>
              <a:t>)</a:t>
            </a:r>
            <a:r>
              <a:rPr lang="en-US" altLang="x-none" sz="2000" baseline="30000" dirty="0"/>
              <a:t>* </a:t>
            </a:r>
            <a:r>
              <a:rPr lang="en-US" altLang="x-none" sz="2000" dirty="0"/>
              <a:t>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((a ∪ b )</a:t>
            </a:r>
            <a:r>
              <a:rPr lang="en-US" altLang="x-none" sz="2000" baseline="30000" dirty="0"/>
              <a:t> 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∪ ab )</a:t>
            </a:r>
            <a:r>
              <a:rPr lang="en-US" altLang="x-none" sz="2000" baseline="30000" dirty="0"/>
              <a:t> * 		</a:t>
            </a:r>
            <a:r>
              <a:rPr lang="en-US" altLang="x-none" sz="2000" dirty="0">
                <a:solidFill>
                  <a:srgbClr val="0070C0"/>
                </a:solidFill>
              </a:rPr>
              <a:t>(</a:t>
            </a:r>
            <a:r>
              <a:rPr lang="el-GR" altLang="x-none" sz="2000" dirty="0">
                <a:solidFill>
                  <a:srgbClr val="0070C0"/>
                </a:solidFill>
              </a:rPr>
              <a:t>α∪β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dirty="0">
                <a:solidFill>
                  <a:srgbClr val="0070C0"/>
                </a:solidFill>
              </a:rPr>
              <a:t>=(</a:t>
            </a:r>
            <a:r>
              <a:rPr lang="el-GR" altLang="x-none" sz="2000" dirty="0">
                <a:solidFill>
                  <a:srgbClr val="0070C0"/>
                </a:solidFill>
              </a:rPr>
              <a:t>α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  <a:r>
              <a:rPr lang="el-GR" altLang="x-none" sz="2000" dirty="0">
                <a:solidFill>
                  <a:srgbClr val="0070C0"/>
                </a:solidFill>
              </a:rPr>
              <a:t>β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 </a:t>
            </a:r>
            <a:r>
              <a:rPr lang="en-US" altLang="x-none" sz="2000" dirty="0">
                <a:solidFill>
                  <a:srgbClr val="0070C0"/>
                </a:solidFill>
              </a:rPr>
              <a:t> 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a</a:t>
            </a:r>
            <a:r>
              <a:rPr lang="en-US" altLang="x-none" sz="2000" baseline="30000" dirty="0"/>
              <a:t>*</a:t>
            </a:r>
            <a:r>
              <a:rPr lang="en-US" altLang="x-none" sz="2000" dirty="0"/>
              <a:t> (</a:t>
            </a:r>
            <a:r>
              <a:rPr lang="en-US" altLang="x-none" sz="2000" u="sng" dirty="0">
                <a:solidFill>
                  <a:srgbClr val="0070C0"/>
                </a:solidFill>
              </a:rPr>
              <a:t>b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</a:t>
            </a:r>
            <a:r>
              <a:rPr lang="en-US" altLang="x-none" sz="2000" u="sng" dirty="0">
                <a:solidFill>
                  <a:srgbClr val="0070C0"/>
                </a:solidFill>
              </a:rPr>
              <a:t>(bb)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</a:t>
            </a:r>
            <a:r>
              <a:rPr lang="en-US" altLang="x-none" sz="2000" dirty="0"/>
              <a:t>)</a:t>
            </a:r>
            <a:r>
              <a:rPr lang="en-US" altLang="x-none" sz="2000" baseline="30000" dirty="0"/>
              <a:t>* </a:t>
            </a:r>
            <a:r>
              <a:rPr lang="en-US" altLang="x-none" sz="2000" dirty="0"/>
              <a:t>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((a ∪ b )</a:t>
            </a:r>
            <a:r>
              <a:rPr lang="en-US" altLang="x-none" sz="2000" baseline="30000" dirty="0"/>
              <a:t> 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∪ ab )</a:t>
            </a:r>
            <a:r>
              <a:rPr lang="en-US" altLang="x-none" sz="2000" baseline="30000" dirty="0"/>
              <a:t> * 		</a:t>
            </a:r>
            <a:r>
              <a:rPr lang="en-US" altLang="x-none" sz="2000" dirty="0">
                <a:solidFill>
                  <a:srgbClr val="0070C0"/>
                </a:solidFill>
              </a:rPr>
              <a:t>(bb)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</a:t>
            </a:r>
            <a:r>
              <a:rPr lang="en-US" altLang="x-none" sz="2000" dirty="0">
                <a:solidFill>
                  <a:srgbClr val="0070C0"/>
                </a:solidFill>
              </a:rPr>
              <a:t>⊆b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a</a:t>
            </a:r>
            <a:r>
              <a:rPr lang="en-US" altLang="x-none" sz="2000" baseline="30000" dirty="0"/>
              <a:t>*</a:t>
            </a:r>
            <a:r>
              <a:rPr lang="en-US" altLang="x-none" sz="2000" dirty="0"/>
              <a:t> </a:t>
            </a:r>
            <a:r>
              <a:rPr lang="en-US" altLang="x-none" sz="2000" u="sng" dirty="0">
                <a:solidFill>
                  <a:srgbClr val="0070C0"/>
                </a:solidFill>
              </a:rPr>
              <a:t>(b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</a:t>
            </a:r>
            <a:r>
              <a:rPr lang="en-US" altLang="x-none" sz="2000" u="sng" dirty="0">
                <a:solidFill>
                  <a:srgbClr val="0070C0"/>
                </a:solidFill>
              </a:rPr>
              <a:t>)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dirty="0"/>
              <a:t>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((a ∪ b )</a:t>
            </a:r>
            <a:r>
              <a:rPr lang="en-US" altLang="x-none" sz="2000" baseline="30000" dirty="0"/>
              <a:t> 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∪ ab )</a:t>
            </a:r>
            <a:r>
              <a:rPr lang="en-US" altLang="x-none" sz="2000" baseline="30000" dirty="0"/>
              <a:t> * 			</a:t>
            </a:r>
            <a:r>
              <a:rPr lang="en-US" altLang="x-none" sz="2000" dirty="0">
                <a:solidFill>
                  <a:srgbClr val="0070C0"/>
                </a:solidFill>
              </a:rPr>
              <a:t>(b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 = </a:t>
            </a:r>
            <a:r>
              <a:rPr lang="en-US" altLang="x-none" sz="2000" dirty="0">
                <a:solidFill>
                  <a:srgbClr val="0070C0"/>
                </a:solidFill>
              </a:rPr>
              <a:t>b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  <a:endParaRPr lang="en-US" altLang="x-none" sz="2000" dirty="0">
              <a:solidFill>
                <a:srgbClr val="0070C0"/>
              </a:solidFill>
            </a:endParaRP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endParaRPr lang="en-US" altLang="x-none" sz="2000" dirty="0">
              <a:solidFill>
                <a:srgbClr val="0070C0"/>
              </a:solidFill>
            </a:endParaRP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endParaRPr lang="en-US" altLang="x-none" sz="2000" dirty="0">
              <a:solidFill>
                <a:srgbClr val="0070C0"/>
              </a:solidFill>
            </a:endParaRP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endParaRPr lang="en-US" altLang="x-none" sz="2000" dirty="0">
              <a:solidFill>
                <a:srgbClr val="0070C0"/>
              </a:solidFill>
            </a:endParaRPr>
          </a:p>
          <a:p>
            <a:pPr marL="0" lvl="3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altLang="x-none" sz="2000" b="1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Example Simplifying Regular Expression </a:t>
            </a:r>
            <a:endParaRPr lang="ar-E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27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5148072"/>
          </a:xfrm>
        </p:spPr>
        <p:txBody>
          <a:bodyPr>
            <a:normAutofit/>
          </a:bodyPr>
          <a:lstStyle/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a</a:t>
            </a:r>
            <a:r>
              <a:rPr lang="en-US" altLang="x-none" sz="2000" baseline="30000" dirty="0"/>
              <a:t>*</a:t>
            </a:r>
            <a:r>
              <a:rPr lang="en-US" altLang="x-none" sz="2000" dirty="0"/>
              <a:t> </a:t>
            </a:r>
            <a:r>
              <a:rPr lang="en-US" altLang="x-none" sz="2000" u="sng" dirty="0">
                <a:solidFill>
                  <a:srgbClr val="0070C0"/>
                </a:solidFill>
              </a:rPr>
              <a:t>(b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</a:t>
            </a:r>
            <a:r>
              <a:rPr lang="en-US" altLang="x-none" sz="2000" u="sng" dirty="0">
                <a:solidFill>
                  <a:srgbClr val="0070C0"/>
                </a:solidFill>
              </a:rPr>
              <a:t>)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dirty="0"/>
              <a:t>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((a ∪ b )</a:t>
            </a:r>
            <a:r>
              <a:rPr lang="en-US" altLang="x-none" sz="2000" baseline="30000" dirty="0"/>
              <a:t> 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∪ ab )</a:t>
            </a:r>
            <a:r>
              <a:rPr lang="en-US" altLang="x-none" sz="2000" baseline="30000" dirty="0"/>
              <a:t> * 		</a:t>
            </a:r>
            <a:r>
              <a:rPr lang="en-US" altLang="x-none" sz="2000" dirty="0">
                <a:solidFill>
                  <a:srgbClr val="0070C0"/>
                </a:solidFill>
              </a:rPr>
              <a:t>(b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 = </a:t>
            </a:r>
            <a:r>
              <a:rPr lang="en-US" altLang="x-none" sz="2000" dirty="0">
                <a:solidFill>
                  <a:srgbClr val="0070C0"/>
                </a:solidFill>
              </a:rPr>
              <a:t>b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  <a:endParaRPr lang="en-US" altLang="x-none" sz="2000" dirty="0">
              <a:solidFill>
                <a:srgbClr val="0070C0"/>
              </a:solidFill>
            </a:endParaRP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a</a:t>
            </a:r>
            <a:r>
              <a:rPr lang="en-US" altLang="x-none" sz="2000" baseline="30000" dirty="0"/>
              <a:t>*</a:t>
            </a:r>
            <a:r>
              <a:rPr lang="en-US" altLang="x-none" sz="2000" dirty="0"/>
              <a:t> </a:t>
            </a:r>
            <a:r>
              <a:rPr lang="en-US" altLang="x-none" sz="2000" u="sng" dirty="0">
                <a:solidFill>
                  <a:srgbClr val="0070C0"/>
                </a:solidFill>
              </a:rPr>
              <a:t>b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u="sng" dirty="0">
                <a:solidFill>
                  <a:srgbClr val="0070C0"/>
                </a:solidFill>
              </a:rPr>
              <a:t>b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 * </a:t>
            </a:r>
            <a:r>
              <a:rPr lang="en-US" altLang="x-none" sz="2000" dirty="0"/>
              <a:t>((a ∪ b )</a:t>
            </a:r>
            <a:r>
              <a:rPr lang="en-US" altLang="x-none" sz="2000" baseline="30000" dirty="0"/>
              <a:t> 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 * </a:t>
            </a:r>
            <a:r>
              <a:rPr lang="en-US" altLang="x-none" sz="2000" dirty="0"/>
              <a:t>∪ ab )</a:t>
            </a:r>
            <a:r>
              <a:rPr lang="en-US" altLang="x-none" sz="2000" baseline="30000" dirty="0"/>
              <a:t> * 		</a:t>
            </a:r>
            <a:r>
              <a:rPr lang="en-US" altLang="x-none" sz="2000" dirty="0">
                <a:solidFill>
                  <a:srgbClr val="0070C0"/>
                </a:solidFill>
              </a:rPr>
              <a:t>b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 </a:t>
            </a:r>
            <a:r>
              <a:rPr lang="en-US" altLang="x-none" sz="2000" dirty="0">
                <a:solidFill>
                  <a:srgbClr val="0070C0"/>
                </a:solidFill>
              </a:rPr>
              <a:t>b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dirty="0">
                <a:solidFill>
                  <a:srgbClr val="0070C0"/>
                </a:solidFill>
              </a:rPr>
              <a:t>=b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a</a:t>
            </a:r>
            <a:r>
              <a:rPr lang="en-US" altLang="x-none" sz="2000" baseline="30000" dirty="0"/>
              <a:t>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* </a:t>
            </a:r>
            <a:r>
              <a:rPr lang="en-US" altLang="x-none" sz="2000" dirty="0"/>
              <a:t>(</a:t>
            </a:r>
            <a:r>
              <a:rPr lang="en-US" altLang="x-none" sz="2000" u="sng" dirty="0">
                <a:solidFill>
                  <a:srgbClr val="0070C0"/>
                </a:solidFill>
              </a:rPr>
              <a:t>(a ∪ b )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</a:t>
            </a:r>
            <a:r>
              <a:rPr lang="en-US" altLang="x-none" sz="2000" u="sng" dirty="0">
                <a:solidFill>
                  <a:srgbClr val="0070C0"/>
                </a:solidFill>
              </a:rPr>
              <a:t> b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 * </a:t>
            </a:r>
            <a:r>
              <a:rPr lang="en-US" altLang="x-none" sz="2000" dirty="0"/>
              <a:t>∪ ab )</a:t>
            </a:r>
            <a:r>
              <a:rPr lang="en-US" altLang="x-none" sz="2000" baseline="30000" dirty="0"/>
              <a:t> * 			</a:t>
            </a:r>
            <a:r>
              <a:rPr lang="en-US" altLang="x-none" sz="2000" dirty="0">
                <a:solidFill>
                  <a:srgbClr val="0070C0"/>
                </a:solidFill>
              </a:rPr>
              <a:t>b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  <a:r>
              <a:rPr lang="en-US" altLang="x-none" sz="2000" dirty="0">
                <a:solidFill>
                  <a:srgbClr val="0070C0"/>
                </a:solidFill>
              </a:rPr>
              <a:t> ⊆ (</a:t>
            </a:r>
            <a:r>
              <a:rPr lang="en-US" altLang="x-none" sz="2000" dirty="0" err="1">
                <a:solidFill>
                  <a:srgbClr val="0070C0"/>
                </a:solidFill>
              </a:rPr>
              <a:t>a∪b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a</a:t>
            </a:r>
            <a:r>
              <a:rPr lang="en-US" altLang="x-none" sz="2000" baseline="30000" dirty="0"/>
              <a:t>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* </a:t>
            </a:r>
            <a:r>
              <a:rPr lang="en-US" altLang="x-none" sz="2000" dirty="0"/>
              <a:t>(</a:t>
            </a:r>
            <a:r>
              <a:rPr lang="en-US" altLang="x-none" sz="2000" u="sng" dirty="0">
                <a:solidFill>
                  <a:srgbClr val="0070C0"/>
                </a:solidFill>
              </a:rPr>
              <a:t>(a ∪ b )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 * </a:t>
            </a:r>
            <a:r>
              <a:rPr lang="en-US" altLang="x-none" sz="2000" u="sng" dirty="0">
                <a:solidFill>
                  <a:srgbClr val="0070C0"/>
                </a:solidFill>
              </a:rPr>
              <a:t>∪ ab </a:t>
            </a:r>
            <a:r>
              <a:rPr lang="en-US" altLang="x-none" sz="2000" dirty="0"/>
              <a:t>)</a:t>
            </a:r>
            <a:r>
              <a:rPr lang="en-US" altLang="x-none" sz="2000" baseline="30000" dirty="0"/>
              <a:t> * 			</a:t>
            </a:r>
            <a:r>
              <a:rPr lang="en-US" altLang="x-none" sz="2000" dirty="0">
                <a:solidFill>
                  <a:srgbClr val="0070C0"/>
                </a:solidFill>
              </a:rPr>
              <a:t>ab ⊆ (</a:t>
            </a:r>
            <a:r>
              <a:rPr lang="en-US" altLang="x-none" sz="2000" dirty="0" err="1">
                <a:solidFill>
                  <a:srgbClr val="0070C0"/>
                </a:solidFill>
              </a:rPr>
              <a:t>a∪b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a</a:t>
            </a:r>
            <a:r>
              <a:rPr lang="en-US" altLang="x-none" sz="2000" baseline="30000" dirty="0"/>
              <a:t>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* </a:t>
            </a:r>
            <a:r>
              <a:rPr lang="en-US" altLang="x-none" sz="2000" u="sng" dirty="0">
                <a:solidFill>
                  <a:srgbClr val="0070C0"/>
                </a:solidFill>
              </a:rPr>
              <a:t>((a ∪ b )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 *</a:t>
            </a:r>
            <a:r>
              <a:rPr lang="en-US" altLang="x-none" sz="2000" u="sng" dirty="0">
                <a:solidFill>
                  <a:srgbClr val="0070C0"/>
                </a:solidFill>
              </a:rPr>
              <a:t>)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baseline="30000" dirty="0"/>
              <a:t>				</a:t>
            </a:r>
            <a:r>
              <a:rPr lang="en-US" altLang="x-none" sz="2000" dirty="0">
                <a:solidFill>
                  <a:srgbClr val="0070C0"/>
                </a:solidFill>
              </a:rPr>
              <a:t>((</a:t>
            </a:r>
            <a:r>
              <a:rPr lang="en-US" altLang="x-none" sz="2000" dirty="0" err="1">
                <a:solidFill>
                  <a:srgbClr val="0070C0"/>
                </a:solidFill>
              </a:rPr>
              <a:t>a∪b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 </a:t>
            </a:r>
            <a:r>
              <a:rPr lang="en-US" altLang="x-none" sz="2000" dirty="0">
                <a:solidFill>
                  <a:srgbClr val="0070C0"/>
                </a:solidFill>
              </a:rPr>
              <a:t>=(</a:t>
            </a:r>
            <a:r>
              <a:rPr lang="en-US" altLang="x-none" sz="2000" dirty="0" err="1">
                <a:solidFill>
                  <a:srgbClr val="0070C0"/>
                </a:solidFill>
              </a:rPr>
              <a:t>a∪b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</a:t>
            </a:r>
            <a:endParaRPr lang="en-US" altLang="x-none" sz="2000" dirty="0">
              <a:solidFill>
                <a:srgbClr val="0070C0"/>
              </a:solidFill>
            </a:endParaRP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/>
              <a:t>a</a:t>
            </a:r>
            <a:r>
              <a:rPr lang="en-US" altLang="x-none" sz="2000" baseline="30000" dirty="0"/>
              <a:t>*</a:t>
            </a:r>
            <a:r>
              <a:rPr lang="en-US" altLang="x-none" sz="2000" dirty="0"/>
              <a:t> b</a:t>
            </a:r>
            <a:r>
              <a:rPr lang="en-US" altLang="x-none" sz="2000" baseline="30000" dirty="0"/>
              <a:t>* </a:t>
            </a:r>
            <a:r>
              <a:rPr lang="en-US" altLang="x-none" sz="2000" u="sng" dirty="0">
                <a:solidFill>
                  <a:srgbClr val="0070C0"/>
                </a:solidFill>
              </a:rPr>
              <a:t>(a ∪ b )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baseline="30000" dirty="0"/>
              <a:t>				</a:t>
            </a:r>
            <a:r>
              <a:rPr lang="en-US" altLang="x-none" sz="2000" dirty="0">
                <a:solidFill>
                  <a:srgbClr val="0070C0"/>
                </a:solidFill>
              </a:rPr>
              <a:t>b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  <a:r>
              <a:rPr lang="en-US" altLang="x-none" sz="2000" dirty="0">
                <a:solidFill>
                  <a:srgbClr val="0070C0"/>
                </a:solidFill>
              </a:rPr>
              <a:t> ⊆ (</a:t>
            </a:r>
            <a:r>
              <a:rPr lang="en-US" altLang="x-none" sz="2000" dirty="0" err="1">
                <a:solidFill>
                  <a:srgbClr val="0070C0"/>
                </a:solidFill>
              </a:rPr>
              <a:t>a∪b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dirty="0">
                <a:solidFill>
                  <a:srgbClr val="0070C0"/>
                </a:solidFill>
              </a:rPr>
              <a:t>a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u="sng" dirty="0">
                <a:solidFill>
                  <a:srgbClr val="0070C0"/>
                </a:solidFill>
              </a:rPr>
              <a:t>(a ∪ b )</a:t>
            </a:r>
            <a:r>
              <a:rPr lang="en-US" altLang="x-none" sz="2000" u="sng" baseline="30000" dirty="0">
                <a:solidFill>
                  <a:srgbClr val="0070C0"/>
                </a:solidFill>
              </a:rPr>
              <a:t>* </a:t>
            </a:r>
            <a:r>
              <a:rPr lang="en-US" altLang="x-none" sz="2000" dirty="0">
                <a:solidFill>
                  <a:srgbClr val="0070C0"/>
                </a:solidFill>
              </a:rPr>
              <a:t>					a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*</a:t>
            </a:r>
            <a:r>
              <a:rPr lang="en-US" altLang="x-none" sz="2000" dirty="0">
                <a:solidFill>
                  <a:srgbClr val="0070C0"/>
                </a:solidFill>
              </a:rPr>
              <a:t> ⊆ (</a:t>
            </a:r>
            <a:r>
              <a:rPr lang="en-US" altLang="x-none" sz="2000" dirty="0" err="1">
                <a:solidFill>
                  <a:srgbClr val="0070C0"/>
                </a:solidFill>
              </a:rPr>
              <a:t>a∪b</a:t>
            </a:r>
            <a:r>
              <a:rPr lang="en-US" altLang="x-none" sz="2000" dirty="0">
                <a:solidFill>
                  <a:srgbClr val="0070C0"/>
                </a:solidFill>
              </a:rPr>
              <a:t>)</a:t>
            </a:r>
            <a:r>
              <a:rPr lang="en-US" altLang="x-none" sz="2000" baseline="30000" dirty="0">
                <a:solidFill>
                  <a:srgbClr val="0070C0"/>
                </a:solidFill>
              </a:rPr>
              <a:t> *</a:t>
            </a: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altLang="x-none" sz="2000" u="sng" dirty="0"/>
              <a:t>(a ∪ b )</a:t>
            </a:r>
            <a:r>
              <a:rPr lang="en-US" altLang="x-none" sz="2000" u="sng" baseline="30000" dirty="0"/>
              <a:t>*</a:t>
            </a:r>
            <a:endParaRPr lang="en-US" altLang="x-none" sz="2000" b="1" dirty="0"/>
          </a:p>
          <a:p>
            <a:pPr marL="0" lvl="3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x-none" sz="2200" b="1" dirty="0"/>
              <a:t>((a</a:t>
            </a:r>
            <a:r>
              <a:rPr lang="en-US" altLang="x-none" sz="2200" b="1" baseline="30000" dirty="0"/>
              <a:t>* </a:t>
            </a:r>
            <a:r>
              <a:rPr lang="en-US" altLang="x-none" sz="2200" b="1" dirty="0"/>
              <a:t>∪ ∅)</a:t>
            </a:r>
            <a:r>
              <a:rPr lang="en-US" altLang="x-none" sz="2200" b="1" baseline="30000" dirty="0"/>
              <a:t> * </a:t>
            </a:r>
            <a:r>
              <a:rPr lang="en-US" altLang="x-none" sz="2200" b="1" dirty="0"/>
              <a:t>∪ aa )(b ∪ bb )</a:t>
            </a:r>
            <a:r>
              <a:rPr lang="en-US" altLang="x-none" sz="2200" b="1" baseline="30000" dirty="0"/>
              <a:t>* </a:t>
            </a:r>
            <a:r>
              <a:rPr lang="en-US" altLang="x-none" sz="2200" b="1" dirty="0"/>
              <a:t>b</a:t>
            </a:r>
            <a:r>
              <a:rPr lang="en-US" altLang="x-none" sz="2200" b="1" baseline="30000" dirty="0"/>
              <a:t> * </a:t>
            </a:r>
            <a:r>
              <a:rPr lang="en-US" altLang="x-none" sz="2200" b="1" dirty="0"/>
              <a:t>((a ∪ b )</a:t>
            </a:r>
            <a:r>
              <a:rPr lang="en-US" altLang="x-none" sz="2200" b="1" baseline="30000" dirty="0"/>
              <a:t> *</a:t>
            </a:r>
            <a:r>
              <a:rPr lang="en-US" altLang="x-none" sz="2200" b="1" dirty="0"/>
              <a:t> b</a:t>
            </a:r>
            <a:r>
              <a:rPr lang="en-US" altLang="x-none" sz="2200" b="1" baseline="30000" dirty="0"/>
              <a:t> * </a:t>
            </a:r>
            <a:r>
              <a:rPr lang="en-US" altLang="x-none" sz="2200" b="1" dirty="0"/>
              <a:t>∪ ab )</a:t>
            </a:r>
            <a:r>
              <a:rPr lang="en-US" altLang="x-none" sz="2200" b="1" baseline="30000" dirty="0"/>
              <a:t> *</a:t>
            </a:r>
            <a:r>
              <a:rPr lang="en-US" altLang="x-none" sz="2200" b="1" dirty="0"/>
              <a:t> = (a ∪ b )</a:t>
            </a:r>
            <a:r>
              <a:rPr lang="en-US" altLang="x-none" sz="2200" b="1" baseline="30000" dirty="0"/>
              <a:t>*</a:t>
            </a:r>
            <a:endParaRPr lang="en-US" altLang="x-none" sz="2200" b="1" dirty="0"/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endParaRPr lang="en-US" altLang="x-none" sz="2000" dirty="0">
              <a:solidFill>
                <a:srgbClr val="0070C0"/>
              </a:solidFill>
            </a:endParaRP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endParaRPr lang="en-US" altLang="x-none" sz="2000" dirty="0">
              <a:solidFill>
                <a:srgbClr val="0070C0"/>
              </a:solidFill>
            </a:endParaRPr>
          </a:p>
          <a:p>
            <a:pPr marL="342900" lvl="3" indent="-342900">
              <a:lnSpc>
                <a:spcPct val="150000"/>
              </a:lnSpc>
              <a:spcBef>
                <a:spcPts val="400"/>
              </a:spcBef>
              <a:buSzPct val="68000"/>
            </a:pPr>
            <a:endParaRPr lang="en-US" altLang="x-none" sz="2000" dirty="0">
              <a:solidFill>
                <a:srgbClr val="0070C0"/>
              </a:solidFill>
            </a:endParaRPr>
          </a:p>
          <a:p>
            <a:pPr marL="0" lvl="3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altLang="x-none" sz="2000" b="1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Example Simplifying Regular Expression </a:t>
            </a:r>
            <a:endParaRPr lang="ar-E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8825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show that they are interchangeable FA  and R.E., consider the following theorems:</a:t>
            </a:r>
          </a:p>
          <a:p>
            <a:pPr lvl="1">
              <a:lnSpc>
                <a:spcPct val="150000"/>
              </a:lnSpc>
              <a:buFont typeface="Wingdings" pitchFamily="28" charset="2"/>
              <a:buChar char="n"/>
              <a:defRPr/>
            </a:pPr>
            <a:r>
              <a:rPr lang="en-US" sz="2400" i="1" u="sng" dirty="0">
                <a:solidFill>
                  <a:schemeClr val="hlink"/>
                </a:solidFill>
              </a:rPr>
              <a:t>Theorem 1</a:t>
            </a:r>
            <a:r>
              <a:rPr lang="en-US" sz="2400" i="1" u="sng" dirty="0">
                <a:solidFill>
                  <a:srgbClr val="FF0000"/>
                </a:solidFill>
              </a:rPr>
              <a:t>:</a:t>
            </a:r>
            <a:r>
              <a:rPr lang="en-US" sz="2400" i="1" dirty="0">
                <a:solidFill>
                  <a:srgbClr val="FF0000"/>
                </a:solidFill>
              </a:rPr>
              <a:t> For every DFA A there exists a regular expression R such that L(R)=L(A)</a:t>
            </a:r>
          </a:p>
          <a:p>
            <a:pPr lvl="1">
              <a:lnSpc>
                <a:spcPct val="150000"/>
              </a:lnSpc>
              <a:buFont typeface="Wingdings" pitchFamily="28" charset="2"/>
              <a:buChar char="n"/>
              <a:defRPr/>
            </a:pPr>
            <a:endParaRPr lang="en-US" sz="2400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8" charset="2"/>
              <a:buChar char="n"/>
              <a:defRPr/>
            </a:pPr>
            <a:r>
              <a:rPr lang="en-US" sz="2400" i="1" u="sng" dirty="0"/>
              <a:t>Theorem 2:</a:t>
            </a:r>
            <a:r>
              <a:rPr lang="en-US" sz="2400" i="1" dirty="0"/>
              <a:t> For every regular expression R there exists an </a:t>
            </a:r>
            <a:r>
              <a:rPr lang="en-US" sz="2400" i="1" dirty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i="1" dirty="0">
                <a:ea typeface="ＭＳ Ｐゴシック" pitchFamily="28" charset="-128"/>
              </a:rPr>
              <a:t>-N</a:t>
            </a:r>
            <a:r>
              <a:rPr lang="en-US" sz="2400" i="1" dirty="0"/>
              <a:t>FA E such that L(E)=L(R)</a:t>
            </a:r>
          </a:p>
          <a:p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8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sz="4400" dirty="0"/>
              <a:t>Finite Automata (FA) &amp; R.E.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370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9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sz="4400" dirty="0"/>
              <a:t>Finite Automata (FA) &amp; </a:t>
            </a:r>
            <a:r>
              <a:rPr lang="en-US" altLang="x-none" sz="4400" dirty="0" err="1"/>
              <a:t>Reg</a:t>
            </a:r>
            <a:r>
              <a:rPr lang="en-US" altLang="x-none" sz="4400" dirty="0"/>
              <a:t> Ex </a:t>
            </a:r>
            <a:endParaRPr lang="ar-EG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28B50CC-1DC6-4FA3-AB0D-C403ABF64A96}"/>
              </a:ext>
            </a:extLst>
          </p:cNvPr>
          <p:cNvGrpSpPr/>
          <p:nvPr/>
        </p:nvGrpSpPr>
        <p:grpSpPr>
          <a:xfrm>
            <a:off x="1676400" y="1925718"/>
            <a:ext cx="5075971" cy="3667492"/>
            <a:chOff x="715229" y="1590308"/>
            <a:chExt cx="5075971" cy="366749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705896" y="2089354"/>
              <a:ext cx="1160638" cy="1034845"/>
            </a:xfrm>
            <a:prstGeom prst="ellipse">
              <a:avLst/>
            </a:prstGeom>
            <a:solidFill>
              <a:srgbClr val="FFCC99">
                <a:alpha val="784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2200" b="1" dirty="0">
                  <a:sym typeface="Symbol" charset="2"/>
                </a:rPr>
                <a:t></a:t>
              </a:r>
              <a:r>
                <a:rPr lang="en-US" altLang="x-none" sz="2200" b="1" dirty="0"/>
                <a:t> </a:t>
              </a:r>
              <a:r>
                <a:rPr lang="en-US" altLang="x-none" b="1" dirty="0"/>
                <a:t>-NFA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715229" y="3519688"/>
              <a:ext cx="15532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b="1" dirty="0"/>
                <a:t>Theorem 2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024613" y="4813781"/>
              <a:ext cx="16178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b="1" dirty="0"/>
                <a:t>Theorem 1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548221" y="1590308"/>
              <a:ext cx="2400653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err="1"/>
                <a:t>Kleene</a:t>
              </a:r>
              <a:r>
                <a:rPr lang="en-US" b="1" dirty="0"/>
                <a:t> Theorem</a:t>
              </a:r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26DD74-2516-49D1-A861-CCBEEB232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562" y="2089355"/>
              <a:ext cx="1160638" cy="1034845"/>
            </a:xfrm>
            <a:prstGeom prst="ellipse">
              <a:avLst/>
            </a:prstGeom>
            <a:solidFill>
              <a:srgbClr val="FFCC99">
                <a:alpha val="784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b="1" dirty="0"/>
                <a:t>NFA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450F4BA-5151-417A-8E36-6C1EBC11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896" y="4222954"/>
              <a:ext cx="1160638" cy="1034845"/>
            </a:xfrm>
            <a:prstGeom prst="ellipse">
              <a:avLst/>
            </a:prstGeom>
            <a:solidFill>
              <a:srgbClr val="FFCC99">
                <a:alpha val="784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2200" b="1" dirty="0">
                  <a:sym typeface="Symbol" charset="2"/>
                </a:rPr>
                <a:t>R.E.</a:t>
              </a:r>
              <a:endParaRPr lang="en-US" altLang="x-none" b="1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C2D001-E202-422A-B21F-8BAEFB776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562" y="4222955"/>
              <a:ext cx="1160638" cy="1034845"/>
            </a:xfrm>
            <a:prstGeom prst="ellipse">
              <a:avLst/>
            </a:prstGeom>
            <a:solidFill>
              <a:srgbClr val="FFCC99">
                <a:alpha val="784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b="1" dirty="0"/>
                <a:t>DFA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DE847A1-DE95-49E0-844F-BA33F45A97E8}"/>
                </a:ext>
              </a:extLst>
            </p:cNvPr>
            <p:cNvCxnSpPr>
              <a:cxnSpLocks/>
              <a:stCxn id="18" idx="5"/>
              <a:endCxn id="20" idx="7"/>
            </p:cNvCxnSpPr>
            <p:nvPr/>
          </p:nvCxnSpPr>
          <p:spPr>
            <a:xfrm>
              <a:off x="5621229" y="2972650"/>
              <a:ext cx="0" cy="14018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694EA1-66CE-4A4F-BFB0-D7D1A9B8579C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5210881" y="3124200"/>
              <a:ext cx="0" cy="109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224F0E7-5242-4D25-8716-C45CED3AD094}"/>
                </a:ext>
              </a:extLst>
            </p:cNvPr>
            <p:cNvCxnSpPr>
              <a:cxnSpLocks/>
              <a:stCxn id="20" idx="1"/>
              <a:endCxn id="5" idx="6"/>
            </p:cNvCxnSpPr>
            <p:nvPr/>
          </p:nvCxnSpPr>
          <p:spPr>
            <a:xfrm flipH="1" flipV="1">
              <a:off x="2866534" y="2606777"/>
              <a:ext cx="1933999" cy="1767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022C98B-DC72-4889-B747-3469ED48153B}"/>
                </a:ext>
              </a:extLst>
            </p:cNvPr>
            <p:cNvCxnSpPr>
              <a:cxnSpLocks/>
            </p:cNvCxnSpPr>
            <p:nvPr/>
          </p:nvCxnSpPr>
          <p:spPr>
            <a:xfrm>
              <a:off x="2866534" y="2972650"/>
              <a:ext cx="1764028" cy="15687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E123E6-9B44-4312-A782-6FD665085197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 flipV="1">
              <a:off x="2866534" y="4740377"/>
              <a:ext cx="176402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8D3D341-8944-4B6D-95D5-E6418C102EB7}"/>
                </a:ext>
              </a:extLst>
            </p:cNvPr>
            <p:cNvCxnSpPr>
              <a:stCxn id="19" idx="0"/>
              <a:endCxn id="5" idx="4"/>
            </p:cNvCxnSpPr>
            <p:nvPr/>
          </p:nvCxnSpPr>
          <p:spPr>
            <a:xfrm flipV="1">
              <a:off x="2286215" y="3124199"/>
              <a:ext cx="0" cy="109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01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12934</TotalTime>
  <Words>2779</Words>
  <Application>Microsoft Office PowerPoint</Application>
  <PresentationFormat>On-screen Show (4:3)</PresentationFormat>
  <Paragraphs>559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(Headings)</vt:lpstr>
      <vt:lpstr>Calibri</vt:lpstr>
      <vt:lpstr>Cambria Math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Chapter 3</vt:lpstr>
      <vt:lpstr>Simplifying Regular Expression </vt:lpstr>
      <vt:lpstr>Simplifying Regular Expression </vt:lpstr>
      <vt:lpstr>Simplifying Regular Expression </vt:lpstr>
      <vt:lpstr>Simplifying Regular Expression </vt:lpstr>
      <vt:lpstr>Example Simplifying Regular Expression </vt:lpstr>
      <vt:lpstr>Example Simplifying Regular Expression </vt:lpstr>
      <vt:lpstr>Finite Automata (FA) &amp; R.E. </vt:lpstr>
      <vt:lpstr>Finite Automata (FA) &amp; Reg Ex </vt:lpstr>
      <vt:lpstr>Constructing R.E. From a DFA</vt:lpstr>
      <vt:lpstr>Constructing R.E. From a DFA</vt:lpstr>
      <vt:lpstr>Constructing R.E. From a DFA</vt:lpstr>
      <vt:lpstr>Constructing R.E. From a DFA</vt:lpstr>
      <vt:lpstr>Constructing R.E. From a DFA</vt:lpstr>
      <vt:lpstr>Constructing R.E. From a DFA</vt:lpstr>
      <vt:lpstr>Constructing R.E. From a DFA</vt:lpstr>
      <vt:lpstr>Constructing R.E. From a DFA</vt:lpstr>
      <vt:lpstr>Constructing R.E. From a DFA</vt:lpstr>
      <vt:lpstr>Constructing R.E. From a DFA</vt:lpstr>
      <vt:lpstr>Constructing R.E. From a DFA</vt:lpstr>
      <vt:lpstr>Constructing R.E. From a DFA</vt:lpstr>
      <vt:lpstr>Constructing R.E. From a DFA</vt:lpstr>
      <vt:lpstr>Exercise1 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Convert DFA to R.E by state elimination</vt:lpstr>
      <vt:lpstr>DFA to Reg Ex by eliminating states</vt:lpstr>
      <vt:lpstr>Exercise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Theory course</dc:title>
  <dc:creator>mohd</dc:creator>
  <cp:lastModifiedBy>HP</cp:lastModifiedBy>
  <cp:revision>502</cp:revision>
  <dcterms:created xsi:type="dcterms:W3CDTF">2015-02-28T08:06:15Z</dcterms:created>
  <dcterms:modified xsi:type="dcterms:W3CDTF">2020-04-12T20:53:53Z</dcterms:modified>
</cp:coreProperties>
</file>