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59" r:id="rId2"/>
    <p:sldId id="343" r:id="rId3"/>
    <p:sldId id="344" r:id="rId4"/>
    <p:sldId id="345" r:id="rId5"/>
    <p:sldId id="356" r:id="rId6"/>
    <p:sldId id="348" r:id="rId7"/>
    <p:sldId id="359" r:id="rId8"/>
    <p:sldId id="357" r:id="rId9"/>
    <p:sldId id="361" r:id="rId10"/>
    <p:sldId id="358" r:id="rId11"/>
    <p:sldId id="363" r:id="rId12"/>
    <p:sldId id="349" r:id="rId13"/>
    <p:sldId id="346" r:id="rId14"/>
    <p:sldId id="364" r:id="rId15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55" autoAdjust="0"/>
    <p:restoredTop sz="94660"/>
  </p:normalViewPr>
  <p:slideViewPr>
    <p:cSldViewPr>
      <p:cViewPr varScale="1">
        <p:scale>
          <a:sx n="65" d="100"/>
          <a:sy n="65" d="100"/>
        </p:scale>
        <p:origin x="780" y="60"/>
      </p:cViewPr>
      <p:guideLst>
        <p:guide orient="horz" pos="24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18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9A33C75-4550-45C3-AA2D-3CABAA65A6A5}" type="datetimeFigureOut">
              <a:rPr lang="ar-SA" smtClean="0"/>
              <a:pPr/>
              <a:t>26/08/1441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204CF84-92C5-47C4-8D78-4F735955AC26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37057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C36B2A9-A204-4CD3-BE49-F3E75BDEA974}" type="datetimeFigureOut">
              <a:rPr lang="ar-SA" smtClean="0"/>
              <a:pPr/>
              <a:t>26/08/1441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B72DE61-2235-4DA5-8023-D02B7396EDAC}" type="slidenum">
              <a:rPr lang="ar-SA" smtClean="0"/>
              <a:pPr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8735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2DE61-2235-4DA5-8023-D02B7396EDAC}" type="slidenum">
              <a:rPr lang="ar-SA" smtClean="0"/>
              <a:pPr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21621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rtl="0">
              <a:defRPr/>
            </a:lvl1pPr>
            <a:extLst/>
          </a:lstStyle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>
              <a:defRPr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4216" y="3012098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7" name="Chevron 6"/>
          <p:cNvSpPr/>
          <p:nvPr/>
        </p:nvSpPr>
        <p:spPr>
          <a:xfrm>
            <a:off x="129540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99060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algn="l">
              <a:defRPr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algn="l"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>
              <a:defRPr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l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l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ar-S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ar-S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DF1CA0-BF2F-4052-A45B-FE8DE947E755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r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9.png"/><Relationship Id="rId7" Type="http://schemas.openxmlformats.org/officeDocument/2006/relationships/image" Target="../media/image1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20.png"/><Relationship Id="rId4" Type="http://schemas.openxmlformats.org/officeDocument/2006/relationships/image" Target="../media/image10.png"/><Relationship Id="rId9" Type="http://schemas.openxmlformats.org/officeDocument/2006/relationships/image" Target="../media/image1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0"/>
            <a:r>
              <a:rPr lang="en-US" dirty="0"/>
              <a:t>Chapter 3</a:t>
            </a:r>
            <a:endParaRPr lang="ar-S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 rtl="0"/>
            <a:endParaRPr lang="en-US" b="1" dirty="0"/>
          </a:p>
          <a:p>
            <a:pPr algn="ctr"/>
            <a:r>
              <a:rPr lang="en-US" altLang="x-none" sz="4400" dirty="0">
                <a:latin typeface="Arial (Headings)"/>
              </a:rPr>
              <a:t>Regular Expressions </a:t>
            </a:r>
            <a:r>
              <a:rPr lang="en-US" altLang="x-none" sz="4400" dirty="0"/>
              <a:t>(R.E.)</a:t>
            </a:r>
            <a:endParaRPr lang="ar-SA" sz="4400" b="1" dirty="0">
              <a:latin typeface="Arial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dirty="0"/>
          </a:p>
          <a:p>
            <a:pPr marL="109728" indent="0">
              <a:buNone/>
            </a:pPr>
            <a:endParaRPr lang="en-US" altLang="x-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10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x-none" sz="3200" dirty="0"/>
              <a:t>Converting RE to </a:t>
            </a:r>
            <a:r>
              <a:rPr lang="en-US" altLang="x-none" sz="3200" dirty="0">
                <a:sym typeface="Symbol" charset="2"/>
              </a:rPr>
              <a:t></a:t>
            </a:r>
            <a:r>
              <a:rPr lang="en-US" altLang="x-none" sz="3200" dirty="0">
                <a:ea typeface="ＭＳ Ｐゴシック" charset="-128"/>
              </a:rPr>
              <a:t>-N</a:t>
            </a:r>
            <a:r>
              <a:rPr lang="en-US" altLang="x-none" sz="3200" dirty="0"/>
              <a:t>FA construction </a:t>
            </a:r>
            <a:endParaRPr lang="ar-EG" sz="3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-103600" y="2801394"/>
            <a:ext cx="115166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A* BC</a:t>
            </a:r>
            <a:endParaRPr lang="ar-EG" sz="24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CA0E077-FA50-4A24-A667-074013C56EE7}"/>
              </a:ext>
            </a:extLst>
          </p:cNvPr>
          <p:cNvSpPr/>
          <p:nvPr/>
        </p:nvSpPr>
        <p:spPr>
          <a:xfrm rot="16200000">
            <a:off x="249431" y="3001911"/>
            <a:ext cx="71937" cy="4185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PS"/>
          </a:p>
        </p:txBody>
      </p:sp>
      <p:sp>
        <p:nvSpPr>
          <p:cNvPr id="100" name="Left Brace 99">
            <a:extLst>
              <a:ext uri="{FF2B5EF4-FFF2-40B4-BE49-F238E27FC236}">
                <a16:creationId xmlns:a16="http://schemas.microsoft.com/office/drawing/2014/main" id="{7D131465-CB40-4752-B2ED-E4EC0BADE3D7}"/>
              </a:ext>
            </a:extLst>
          </p:cNvPr>
          <p:cNvSpPr/>
          <p:nvPr/>
        </p:nvSpPr>
        <p:spPr>
          <a:xfrm rot="16200000">
            <a:off x="725385" y="3010781"/>
            <a:ext cx="71937" cy="4185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P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675311-BF44-4503-AC9E-66B9C682A9A0}"/>
              </a:ext>
            </a:extLst>
          </p:cNvPr>
          <p:cNvGrpSpPr/>
          <p:nvPr/>
        </p:nvGrpSpPr>
        <p:grpSpPr>
          <a:xfrm>
            <a:off x="1082040" y="2163187"/>
            <a:ext cx="5257350" cy="2210918"/>
            <a:chOff x="1082040" y="2163187"/>
            <a:chExt cx="5257350" cy="2210918"/>
          </a:xfrm>
        </p:grpSpPr>
        <p:grpSp>
          <p:nvGrpSpPr>
            <p:cNvPr id="112" name="Group 111"/>
            <p:cNvGrpSpPr/>
            <p:nvPr/>
          </p:nvGrpSpPr>
          <p:grpSpPr>
            <a:xfrm>
              <a:off x="1082040" y="2585109"/>
              <a:ext cx="1346693" cy="927995"/>
              <a:chOff x="2390776" y="4794660"/>
              <a:chExt cx="1189843" cy="613380"/>
            </a:xfrm>
          </p:grpSpPr>
          <p:sp>
            <p:nvSpPr>
              <p:cNvPr id="126" name="Oval 4"/>
              <p:cNvSpPr>
                <a:spLocks noChangeArrowheads="1"/>
              </p:cNvSpPr>
              <p:nvPr/>
            </p:nvSpPr>
            <p:spPr bwMode="auto">
              <a:xfrm>
                <a:off x="3123418" y="4950840"/>
                <a:ext cx="457201" cy="457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127" name="Text Box 6"/>
              <p:cNvSpPr txBox="1">
                <a:spLocks noChangeArrowheads="1"/>
              </p:cNvSpPr>
              <p:nvPr/>
            </p:nvSpPr>
            <p:spPr bwMode="auto">
              <a:xfrm>
                <a:off x="2390776" y="4794660"/>
                <a:ext cx="767919" cy="305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400" dirty="0"/>
                  <a:t>start</a:t>
                </a:r>
              </a:p>
            </p:txBody>
          </p:sp>
          <p:sp>
            <p:nvSpPr>
              <p:cNvPr id="128" name="Line 5"/>
              <p:cNvSpPr>
                <a:spLocks noChangeShapeType="1"/>
              </p:cNvSpPr>
              <p:nvPr/>
            </p:nvSpPr>
            <p:spPr bwMode="auto">
              <a:xfrm>
                <a:off x="2475718" y="5108267"/>
                <a:ext cx="60960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8D02BA8-11F2-428A-B07F-108D178DD8E2}"/>
                </a:ext>
              </a:extLst>
            </p:cNvPr>
            <p:cNvGrpSpPr/>
            <p:nvPr/>
          </p:nvGrpSpPr>
          <p:grpSpPr>
            <a:xfrm>
              <a:off x="1923977" y="2163187"/>
              <a:ext cx="4415413" cy="2210918"/>
              <a:chOff x="1923977" y="2163187"/>
              <a:chExt cx="4415413" cy="2210918"/>
            </a:xfrm>
          </p:grpSpPr>
          <p:sp>
            <p:nvSpPr>
              <p:cNvPr id="103" name="Oval 9"/>
              <p:cNvSpPr>
                <a:spLocks noChangeArrowheads="1"/>
              </p:cNvSpPr>
              <p:nvPr/>
            </p:nvSpPr>
            <p:spPr bwMode="auto">
              <a:xfrm>
                <a:off x="5779627" y="2818668"/>
                <a:ext cx="517470" cy="69170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aseline="-25000" dirty="0"/>
              </a:p>
            </p:txBody>
          </p:sp>
          <p:sp>
            <p:nvSpPr>
              <p:cNvPr id="111" name="Text Box 14"/>
              <p:cNvSpPr txBox="1">
                <a:spLocks noChangeArrowheads="1"/>
              </p:cNvSpPr>
              <p:nvPr/>
            </p:nvSpPr>
            <p:spPr bwMode="auto">
              <a:xfrm>
                <a:off x="3853108" y="2736375"/>
                <a:ext cx="396262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400" dirty="0"/>
                  <a:t>A</a:t>
                </a:r>
              </a:p>
            </p:txBody>
          </p:sp>
          <p:sp>
            <p:nvSpPr>
              <p:cNvPr id="114" name="Oval 9"/>
              <p:cNvSpPr>
                <a:spLocks noChangeArrowheads="1"/>
              </p:cNvSpPr>
              <p:nvPr/>
            </p:nvSpPr>
            <p:spPr bwMode="auto">
              <a:xfrm>
                <a:off x="3171328" y="2821197"/>
                <a:ext cx="517470" cy="69170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aseline="-25000" dirty="0"/>
              </a:p>
            </p:txBody>
          </p:sp>
          <p:cxnSp>
            <p:nvCxnSpPr>
              <p:cNvPr id="115" name="Straight Arrow Connector 114"/>
              <p:cNvCxnSpPr>
                <a:stCxn id="126" idx="6"/>
                <a:endCxn id="114" idx="2"/>
              </p:cNvCxnSpPr>
              <p:nvPr/>
            </p:nvCxnSpPr>
            <p:spPr>
              <a:xfrm flipV="1">
                <a:off x="2428733" y="3167049"/>
                <a:ext cx="742595" cy="2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Oval 9"/>
              <p:cNvSpPr>
                <a:spLocks noChangeArrowheads="1"/>
              </p:cNvSpPr>
              <p:nvPr/>
            </p:nvSpPr>
            <p:spPr bwMode="auto">
              <a:xfrm>
                <a:off x="4478910" y="2786383"/>
                <a:ext cx="517470" cy="69170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 baseline="-25000" dirty="0"/>
              </a:p>
            </p:txBody>
          </p: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3722407" y="3175201"/>
                <a:ext cx="742595" cy="2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 Box 14"/>
              <p:cNvSpPr txBox="1">
                <a:spLocks noChangeArrowheads="1"/>
              </p:cNvSpPr>
              <p:nvPr/>
            </p:nvSpPr>
            <p:spPr bwMode="auto">
              <a:xfrm>
                <a:off x="2585486" y="2786383"/>
                <a:ext cx="38985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400" dirty="0"/>
                  <a:t>∊</a:t>
                </a:r>
              </a:p>
            </p:txBody>
          </p:sp>
          <p:sp>
            <p:nvSpPr>
              <p:cNvPr id="120" name="Text Box 14"/>
              <p:cNvSpPr txBox="1">
                <a:spLocks noChangeArrowheads="1"/>
              </p:cNvSpPr>
              <p:nvPr/>
            </p:nvSpPr>
            <p:spPr bwMode="auto">
              <a:xfrm>
                <a:off x="5197559" y="2736375"/>
                <a:ext cx="38985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400" dirty="0"/>
                  <a:t>∊</a:t>
                </a:r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V="1">
                <a:off x="5016082" y="3169909"/>
                <a:ext cx="742595" cy="2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urved Connector 121"/>
              <p:cNvCxnSpPr>
                <a:stCxn id="126" idx="4"/>
                <a:endCxn id="103" idx="4"/>
              </p:cNvCxnSpPr>
              <p:nvPr/>
            </p:nvCxnSpPr>
            <p:spPr>
              <a:xfrm rot="5400000" flipH="1" flipV="1">
                <a:off x="4102813" y="1577555"/>
                <a:ext cx="2732" cy="3868364"/>
              </a:xfrm>
              <a:prstGeom prst="curvedConnector3">
                <a:avLst>
                  <a:gd name="adj1" fmla="val -12657807"/>
                </a:avLst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urved Connector 122"/>
              <p:cNvCxnSpPr>
                <a:cxnSpLocks/>
                <a:stCxn id="116" idx="0"/>
                <a:endCxn id="114" idx="0"/>
              </p:cNvCxnSpPr>
              <p:nvPr/>
            </p:nvCxnSpPr>
            <p:spPr>
              <a:xfrm rot="16200000" flipH="1" flipV="1">
                <a:off x="4066447" y="2149999"/>
                <a:ext cx="34814" cy="1307582"/>
              </a:xfrm>
              <a:prstGeom prst="curvedConnector3">
                <a:avLst>
                  <a:gd name="adj1" fmla="val -656632"/>
                </a:avLst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 Box 14"/>
              <p:cNvSpPr txBox="1">
                <a:spLocks noChangeArrowheads="1"/>
              </p:cNvSpPr>
              <p:nvPr/>
            </p:nvSpPr>
            <p:spPr bwMode="auto">
              <a:xfrm>
                <a:off x="3841771" y="2163187"/>
                <a:ext cx="38985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400" dirty="0"/>
                  <a:t>∊</a:t>
                </a:r>
              </a:p>
            </p:txBody>
          </p:sp>
          <p:sp>
            <p:nvSpPr>
              <p:cNvPr id="125" name="Text Box 14"/>
              <p:cNvSpPr txBox="1">
                <a:spLocks noChangeArrowheads="1"/>
              </p:cNvSpPr>
              <p:nvPr/>
            </p:nvSpPr>
            <p:spPr bwMode="auto">
              <a:xfrm>
                <a:off x="4093704" y="3912440"/>
                <a:ext cx="38985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400" dirty="0"/>
                  <a:t>∊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3977" y="2861591"/>
                    <a:ext cx="584134" cy="4616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107" name="Text 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23977" y="2861591"/>
                    <a:ext cx="584134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6579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ar-P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33577" y="2893662"/>
                    <a:ext cx="577017" cy="4616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109" name="Text 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133577" y="2893662"/>
                    <a:ext cx="577017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667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ar-P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0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21473" y="2908664"/>
                    <a:ext cx="584134" cy="4616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110" name="Text 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421473" y="2908664"/>
                    <a:ext cx="584134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79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ar-P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Text Box 14">
                    <a:extLst>
                      <a:ext uri="{FF2B5EF4-FFF2-40B4-BE49-F238E27FC236}">
                        <a16:creationId xmlns:a16="http://schemas.microsoft.com/office/drawing/2014/main" id="{421B47A2-D5B1-410B-B635-71075D4D27C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55256" y="2897157"/>
                    <a:ext cx="584134" cy="4616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102" name="Text Box 14">
                    <a:extLst>
                      <a:ext uri="{FF2B5EF4-FFF2-40B4-BE49-F238E27FC236}">
                        <a16:creationId xmlns:a16="http://schemas.microsoft.com/office/drawing/2014/main" id="{421B47A2-D5B1-410B-B635-71075D4D27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755256" y="2897157"/>
                    <a:ext cx="584134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579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ar-P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9691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9" grpId="0" animBg="1"/>
      <p:bldP spid="10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dirty="0"/>
          </a:p>
          <a:p>
            <a:pPr marL="109728" indent="0">
              <a:buNone/>
            </a:pPr>
            <a:endParaRPr lang="en-US" altLang="x-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11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x-none" sz="3200" dirty="0"/>
              <a:t>Converting RE to </a:t>
            </a:r>
            <a:r>
              <a:rPr lang="en-US" altLang="x-none" sz="3200" dirty="0">
                <a:sym typeface="Symbol" charset="2"/>
              </a:rPr>
              <a:t></a:t>
            </a:r>
            <a:r>
              <a:rPr lang="en-US" altLang="x-none" sz="3200" dirty="0">
                <a:ea typeface="ＭＳ Ｐゴシック" charset="-128"/>
              </a:rPr>
              <a:t>-N</a:t>
            </a:r>
            <a:r>
              <a:rPr lang="en-US" altLang="x-none" sz="3200" dirty="0"/>
              <a:t>FA construction </a:t>
            </a:r>
            <a:endParaRPr lang="ar-EG" sz="3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-103600" y="2801394"/>
            <a:ext cx="115166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A* BC</a:t>
            </a:r>
            <a:endParaRPr lang="ar-EG" sz="2400" dirty="0"/>
          </a:p>
        </p:txBody>
      </p:sp>
      <p:sp>
        <p:nvSpPr>
          <p:cNvPr id="103" name="Oval 9"/>
          <p:cNvSpPr>
            <a:spLocks noChangeArrowheads="1"/>
          </p:cNvSpPr>
          <p:nvPr/>
        </p:nvSpPr>
        <p:spPr bwMode="auto">
          <a:xfrm>
            <a:off x="5779627" y="2818668"/>
            <a:ext cx="517470" cy="69170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aseline="-25000" dirty="0"/>
          </a:p>
        </p:txBody>
      </p:sp>
      <p:sp>
        <p:nvSpPr>
          <p:cNvPr id="111" name="Text Box 14"/>
          <p:cNvSpPr txBox="1">
            <a:spLocks noChangeArrowheads="1"/>
          </p:cNvSpPr>
          <p:nvPr/>
        </p:nvSpPr>
        <p:spPr bwMode="auto">
          <a:xfrm>
            <a:off x="3853108" y="2736375"/>
            <a:ext cx="3962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400" dirty="0"/>
              <a:t>A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1082040" y="2585109"/>
            <a:ext cx="1346693" cy="927995"/>
            <a:chOff x="2390776" y="4794660"/>
            <a:chExt cx="1189843" cy="613380"/>
          </a:xfrm>
        </p:grpSpPr>
        <p:sp>
          <p:nvSpPr>
            <p:cNvPr id="126" name="Oval 4"/>
            <p:cNvSpPr>
              <a:spLocks noChangeArrowheads="1"/>
            </p:cNvSpPr>
            <p:nvPr/>
          </p:nvSpPr>
          <p:spPr bwMode="auto">
            <a:xfrm>
              <a:off x="3123418" y="4950840"/>
              <a:ext cx="457201" cy="4572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aseline="-25000" dirty="0"/>
            </a:p>
          </p:txBody>
        </p:sp>
        <p:sp>
          <p:nvSpPr>
            <p:cNvPr id="127" name="Text Box 6"/>
            <p:cNvSpPr txBox="1">
              <a:spLocks noChangeArrowheads="1"/>
            </p:cNvSpPr>
            <p:nvPr/>
          </p:nvSpPr>
          <p:spPr bwMode="auto">
            <a:xfrm>
              <a:off x="2390776" y="4794660"/>
              <a:ext cx="767919" cy="305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400" dirty="0"/>
                <a:t>start</a:t>
              </a:r>
            </a:p>
          </p:txBody>
        </p:sp>
        <p:sp>
          <p:nvSpPr>
            <p:cNvPr id="128" name="Line 5"/>
            <p:cNvSpPr>
              <a:spLocks noChangeShapeType="1"/>
            </p:cNvSpPr>
            <p:nvPr/>
          </p:nvSpPr>
          <p:spPr bwMode="auto">
            <a:xfrm>
              <a:off x="2475718" y="5108267"/>
              <a:ext cx="6096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</p:grpSp>
      <p:sp>
        <p:nvSpPr>
          <p:cNvPr id="114" name="Oval 9"/>
          <p:cNvSpPr>
            <a:spLocks noChangeArrowheads="1"/>
          </p:cNvSpPr>
          <p:nvPr/>
        </p:nvSpPr>
        <p:spPr bwMode="auto">
          <a:xfrm>
            <a:off x="3171328" y="2821197"/>
            <a:ext cx="517470" cy="69170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aseline="-25000" dirty="0"/>
          </a:p>
        </p:txBody>
      </p:sp>
      <p:cxnSp>
        <p:nvCxnSpPr>
          <p:cNvPr id="115" name="Straight Arrow Connector 114"/>
          <p:cNvCxnSpPr>
            <a:stCxn id="126" idx="6"/>
            <a:endCxn id="114" idx="2"/>
          </p:cNvCxnSpPr>
          <p:nvPr/>
        </p:nvCxnSpPr>
        <p:spPr>
          <a:xfrm flipV="1">
            <a:off x="2428733" y="3167049"/>
            <a:ext cx="742595" cy="2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9"/>
          <p:cNvSpPr>
            <a:spLocks noChangeArrowheads="1"/>
          </p:cNvSpPr>
          <p:nvPr/>
        </p:nvSpPr>
        <p:spPr bwMode="auto">
          <a:xfrm>
            <a:off x="4478910" y="2786383"/>
            <a:ext cx="517470" cy="69170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aseline="-25000" dirty="0"/>
          </a:p>
        </p:txBody>
      </p:sp>
      <p:cxnSp>
        <p:nvCxnSpPr>
          <p:cNvPr id="118" name="Straight Arrow Connector 117"/>
          <p:cNvCxnSpPr/>
          <p:nvPr/>
        </p:nvCxnSpPr>
        <p:spPr>
          <a:xfrm flipV="1">
            <a:off x="3722407" y="3175201"/>
            <a:ext cx="742595" cy="2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 Box 14"/>
          <p:cNvSpPr txBox="1">
            <a:spLocks noChangeArrowheads="1"/>
          </p:cNvSpPr>
          <p:nvPr/>
        </p:nvSpPr>
        <p:spPr bwMode="auto">
          <a:xfrm>
            <a:off x="2585486" y="2786383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400" dirty="0"/>
              <a:t>∊</a:t>
            </a:r>
          </a:p>
        </p:txBody>
      </p:sp>
      <p:sp>
        <p:nvSpPr>
          <p:cNvPr id="120" name="Text Box 14"/>
          <p:cNvSpPr txBox="1">
            <a:spLocks noChangeArrowheads="1"/>
          </p:cNvSpPr>
          <p:nvPr/>
        </p:nvSpPr>
        <p:spPr bwMode="auto">
          <a:xfrm>
            <a:off x="5197559" y="2736375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400" dirty="0"/>
              <a:t>∊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5016082" y="3169909"/>
            <a:ext cx="742595" cy="2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126" idx="4"/>
            <a:endCxn id="103" idx="4"/>
          </p:cNvCxnSpPr>
          <p:nvPr/>
        </p:nvCxnSpPr>
        <p:spPr>
          <a:xfrm rot="5400000" flipH="1" flipV="1">
            <a:off x="4102813" y="1577555"/>
            <a:ext cx="2732" cy="3868364"/>
          </a:xfrm>
          <a:prstGeom prst="curvedConnector3">
            <a:avLst>
              <a:gd name="adj1" fmla="val -12657807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cxnSpLocks/>
            <a:stCxn id="116" idx="0"/>
            <a:endCxn id="114" idx="0"/>
          </p:cNvCxnSpPr>
          <p:nvPr/>
        </p:nvCxnSpPr>
        <p:spPr>
          <a:xfrm rot="16200000" flipH="1" flipV="1">
            <a:off x="4066447" y="2149999"/>
            <a:ext cx="34814" cy="1307582"/>
          </a:xfrm>
          <a:prstGeom prst="curvedConnector3">
            <a:avLst>
              <a:gd name="adj1" fmla="val -656632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 Box 14"/>
          <p:cNvSpPr txBox="1">
            <a:spLocks noChangeArrowheads="1"/>
          </p:cNvSpPr>
          <p:nvPr/>
        </p:nvSpPr>
        <p:spPr bwMode="auto">
          <a:xfrm>
            <a:off x="3841771" y="2163187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400" dirty="0"/>
              <a:t>∊</a:t>
            </a:r>
          </a:p>
        </p:txBody>
      </p:sp>
      <p:sp>
        <p:nvSpPr>
          <p:cNvPr id="125" name="Text Box 14"/>
          <p:cNvSpPr txBox="1">
            <a:spLocks noChangeArrowheads="1"/>
          </p:cNvSpPr>
          <p:nvPr/>
        </p:nvSpPr>
        <p:spPr bwMode="auto">
          <a:xfrm>
            <a:off x="4093704" y="391244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400" dirty="0"/>
              <a:t>∊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 Box 14"/>
              <p:cNvSpPr txBox="1">
                <a:spLocks noChangeArrowheads="1"/>
              </p:cNvSpPr>
              <p:nvPr/>
            </p:nvSpPr>
            <p:spPr bwMode="auto">
              <a:xfrm>
                <a:off x="1923977" y="2861591"/>
                <a:ext cx="58413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7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3977" y="2861591"/>
                <a:ext cx="584134" cy="461665"/>
              </a:xfrm>
              <a:prstGeom prst="rect">
                <a:avLst/>
              </a:prstGeom>
              <a:blipFill>
                <a:blip r:embed="rId2"/>
                <a:stretch>
                  <a:fillRect b="-657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 Box 14"/>
              <p:cNvSpPr txBox="1">
                <a:spLocks noChangeArrowheads="1"/>
              </p:cNvSpPr>
              <p:nvPr/>
            </p:nvSpPr>
            <p:spPr bwMode="auto">
              <a:xfrm>
                <a:off x="3133577" y="2893662"/>
                <a:ext cx="577017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9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3577" y="2893662"/>
                <a:ext cx="577017" cy="461665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 Box 14"/>
              <p:cNvSpPr txBox="1">
                <a:spLocks noChangeArrowheads="1"/>
              </p:cNvSpPr>
              <p:nvPr/>
            </p:nvSpPr>
            <p:spPr bwMode="auto">
              <a:xfrm>
                <a:off x="4421473" y="2908664"/>
                <a:ext cx="58413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0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1473" y="2908664"/>
                <a:ext cx="584134" cy="461665"/>
              </a:xfrm>
              <a:prstGeom prst="rect">
                <a:avLst/>
              </a:prstGeom>
              <a:blipFill>
                <a:blip r:embed="rId4"/>
                <a:stretch>
                  <a:fillRect b="-657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2CA0E077-FA50-4A24-A667-074013C56EE7}"/>
              </a:ext>
            </a:extLst>
          </p:cNvPr>
          <p:cNvSpPr/>
          <p:nvPr/>
        </p:nvSpPr>
        <p:spPr>
          <a:xfrm rot="16200000">
            <a:off x="249431" y="3001911"/>
            <a:ext cx="71937" cy="4185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PS" sz="2400"/>
          </a:p>
        </p:txBody>
      </p:sp>
      <p:sp>
        <p:nvSpPr>
          <p:cNvPr id="100" name="Left Brace 99">
            <a:extLst>
              <a:ext uri="{FF2B5EF4-FFF2-40B4-BE49-F238E27FC236}">
                <a16:creationId xmlns:a16="http://schemas.microsoft.com/office/drawing/2014/main" id="{7D131465-CB40-4752-B2ED-E4EC0BADE3D7}"/>
              </a:ext>
            </a:extLst>
          </p:cNvPr>
          <p:cNvSpPr/>
          <p:nvPr/>
        </p:nvSpPr>
        <p:spPr>
          <a:xfrm rot="16200000">
            <a:off x="725385" y="3010781"/>
            <a:ext cx="71937" cy="4185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P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 Box 14">
                <a:extLst>
                  <a:ext uri="{FF2B5EF4-FFF2-40B4-BE49-F238E27FC236}">
                    <a16:creationId xmlns:a16="http://schemas.microsoft.com/office/drawing/2014/main" id="{421B47A2-D5B1-410B-B635-71075D4D27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55256" y="2897157"/>
                <a:ext cx="58413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2" name="Text Box 14">
                <a:extLst>
                  <a:ext uri="{FF2B5EF4-FFF2-40B4-BE49-F238E27FC236}">
                    <a16:creationId xmlns:a16="http://schemas.microsoft.com/office/drawing/2014/main" id="{421B47A2-D5B1-410B-B635-71075D4D2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5256" y="2897157"/>
                <a:ext cx="584134" cy="461665"/>
              </a:xfrm>
              <a:prstGeom prst="rect">
                <a:avLst/>
              </a:prstGeom>
              <a:blipFill>
                <a:blip r:embed="rId5"/>
                <a:stretch>
                  <a:fillRect b="-657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6">
            <a:extLst>
              <a:ext uri="{FF2B5EF4-FFF2-40B4-BE49-F238E27FC236}">
                <a16:creationId xmlns:a16="http://schemas.microsoft.com/office/drawing/2014/main" id="{19E81403-CDAA-4A70-9778-39FD56003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1996" y="2771065"/>
            <a:ext cx="625276" cy="799785"/>
          </a:xfrm>
          <a:prstGeom prst="ellipse">
            <a:avLst/>
          </a:prstGeom>
          <a:solidFill>
            <a:schemeClr val="bg2">
              <a:lumMod val="90000"/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9">
            <a:extLst>
              <a:ext uri="{FF2B5EF4-FFF2-40B4-BE49-F238E27FC236}">
                <a16:creationId xmlns:a16="http://schemas.microsoft.com/office/drawing/2014/main" id="{8602B085-EBB0-4EB9-A512-7164712FA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811" y="2807519"/>
            <a:ext cx="517470" cy="69170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sp>
        <p:nvSpPr>
          <p:cNvPr id="31" name="Oval 9">
            <a:extLst>
              <a:ext uri="{FF2B5EF4-FFF2-40B4-BE49-F238E27FC236}">
                <a16:creationId xmlns:a16="http://schemas.microsoft.com/office/drawing/2014/main" id="{F5BA0773-92BF-4717-B653-7A80B1BD0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40" y="2817330"/>
            <a:ext cx="517470" cy="691704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aseline="-250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4ABCD6-FC71-4240-ADA7-AD8BA9924E5D}"/>
              </a:ext>
            </a:extLst>
          </p:cNvPr>
          <p:cNvCxnSpPr>
            <a:stCxn id="30" idx="6"/>
            <a:endCxn id="29" idx="2"/>
          </p:cNvCxnSpPr>
          <p:nvPr/>
        </p:nvCxnSpPr>
        <p:spPr>
          <a:xfrm>
            <a:off x="7418281" y="3153371"/>
            <a:ext cx="603715" cy="1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4">
            <a:extLst>
              <a:ext uri="{FF2B5EF4-FFF2-40B4-BE49-F238E27FC236}">
                <a16:creationId xmlns:a16="http://schemas.microsoft.com/office/drawing/2014/main" id="{F286CA3D-F248-4C5F-80A0-5B42CD784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3815" y="2682054"/>
            <a:ext cx="3978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400" dirty="0"/>
              <a:t>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 Box 14">
                <a:extLst>
                  <a:ext uri="{FF2B5EF4-FFF2-40B4-BE49-F238E27FC236}">
                    <a16:creationId xmlns:a16="http://schemas.microsoft.com/office/drawing/2014/main" id="{B81A4748-85A1-437B-8C11-99CB4D0DBD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37963" y="2939076"/>
                <a:ext cx="58413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4" name="Text Box 14">
                <a:extLst>
                  <a:ext uri="{FF2B5EF4-FFF2-40B4-BE49-F238E27FC236}">
                    <a16:creationId xmlns:a16="http://schemas.microsoft.com/office/drawing/2014/main" id="{B81A4748-85A1-437B-8C11-99CB4D0DB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37963" y="2939076"/>
                <a:ext cx="584134" cy="461665"/>
              </a:xfrm>
              <a:prstGeom prst="rect">
                <a:avLst/>
              </a:prstGeom>
              <a:blipFill>
                <a:blip r:embed="rId6"/>
                <a:stretch>
                  <a:fillRect b="-657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 Box 14">
            <a:extLst>
              <a:ext uri="{FF2B5EF4-FFF2-40B4-BE49-F238E27FC236}">
                <a16:creationId xmlns:a16="http://schemas.microsoft.com/office/drawing/2014/main" id="{071CDB73-B130-4A23-8038-3FD4EA27C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050" y="2703185"/>
            <a:ext cx="360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sz="2400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 Box 14">
                <a:extLst>
                  <a:ext uri="{FF2B5EF4-FFF2-40B4-BE49-F238E27FC236}">
                    <a16:creationId xmlns:a16="http://schemas.microsoft.com/office/drawing/2014/main" id="{AAD8CDD5-45A1-4AE9-94C0-DC3F8014D7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63397" y="2848583"/>
                <a:ext cx="58413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 Box 14">
                <a:extLst>
                  <a:ext uri="{FF2B5EF4-FFF2-40B4-BE49-F238E27FC236}">
                    <a16:creationId xmlns:a16="http://schemas.microsoft.com/office/drawing/2014/main" id="{AAD8CDD5-45A1-4AE9-94C0-DC3F8014D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63397" y="2848583"/>
                <a:ext cx="584134" cy="461665"/>
              </a:xfrm>
              <a:prstGeom prst="rect">
                <a:avLst/>
              </a:prstGeom>
              <a:blipFill>
                <a:blip r:embed="rId7"/>
                <a:stretch>
                  <a:fillRect b="-657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CE872-EED2-471E-BECC-BEA4563FCC05}"/>
              </a:ext>
            </a:extLst>
          </p:cNvPr>
          <p:cNvCxnSpPr>
            <a:cxnSpLocks/>
          </p:cNvCxnSpPr>
          <p:nvPr/>
        </p:nvCxnSpPr>
        <p:spPr>
          <a:xfrm>
            <a:off x="6288932" y="3170110"/>
            <a:ext cx="654172" cy="139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72146A-686E-43C3-A0EC-EBA8D8765A61}"/>
              </a:ext>
            </a:extLst>
          </p:cNvPr>
          <p:cNvCxnSpPr>
            <a:cxnSpLocks/>
          </p:cNvCxnSpPr>
          <p:nvPr/>
        </p:nvCxnSpPr>
        <p:spPr>
          <a:xfrm>
            <a:off x="7399996" y="3173538"/>
            <a:ext cx="654172" cy="139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21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dirty="0"/>
          </a:p>
          <a:p>
            <a:pPr marL="109728" indent="0">
              <a:buNone/>
            </a:pPr>
            <a:endParaRPr lang="en-US" altLang="x-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12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x-none" sz="3200" dirty="0"/>
              <a:t>Converting RE to </a:t>
            </a:r>
            <a:r>
              <a:rPr lang="en-US" altLang="x-none" sz="3200" dirty="0">
                <a:sym typeface="Symbol" charset="2"/>
              </a:rPr>
              <a:t></a:t>
            </a:r>
            <a:r>
              <a:rPr lang="en-US" altLang="x-none" sz="3200" dirty="0">
                <a:ea typeface="ＭＳ Ｐゴシック" charset="-128"/>
              </a:rPr>
              <a:t>-N</a:t>
            </a:r>
            <a:r>
              <a:rPr lang="en-US" altLang="x-none" sz="3200" dirty="0"/>
              <a:t>FA construction </a:t>
            </a:r>
            <a:endParaRPr lang="ar-EG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265217" y="3280152"/>
            <a:ext cx="102983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altLang="x-none" sz="2400" dirty="0"/>
              <a:t>J*+KL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9FE23E-38BD-4711-8411-A37F5F9A3377}"/>
              </a:ext>
            </a:extLst>
          </p:cNvPr>
          <p:cNvGrpSpPr/>
          <p:nvPr/>
        </p:nvGrpSpPr>
        <p:grpSpPr>
          <a:xfrm>
            <a:off x="1981200" y="1600200"/>
            <a:ext cx="4954587" cy="3200400"/>
            <a:chOff x="1981200" y="1600200"/>
            <a:chExt cx="4954587" cy="3200400"/>
          </a:xfrm>
        </p:grpSpPr>
        <p:grpSp>
          <p:nvGrpSpPr>
            <p:cNvPr id="105" name="Group 104"/>
            <p:cNvGrpSpPr/>
            <p:nvPr/>
          </p:nvGrpSpPr>
          <p:grpSpPr>
            <a:xfrm>
              <a:off x="1981200" y="1600200"/>
              <a:ext cx="4954587" cy="3200400"/>
              <a:chOff x="1825626" y="2597061"/>
              <a:chExt cx="3965574" cy="2432139"/>
            </a:xfrm>
          </p:grpSpPr>
          <p:sp>
            <p:nvSpPr>
              <p:cNvPr id="26" name="Oval 26"/>
              <p:cNvSpPr>
                <a:spLocks noChangeArrowheads="1"/>
              </p:cNvSpPr>
              <p:nvPr/>
            </p:nvSpPr>
            <p:spPr bwMode="auto">
              <a:xfrm>
                <a:off x="5238750" y="4038600"/>
                <a:ext cx="552450" cy="528636"/>
              </a:xfrm>
              <a:prstGeom prst="ellipse">
                <a:avLst/>
              </a:prstGeom>
              <a:solidFill>
                <a:schemeClr val="bg2">
                  <a:lumMod val="90000"/>
                  <a:alpha val="12157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Oval 9"/>
              <p:cNvSpPr>
                <a:spLocks noChangeArrowheads="1"/>
              </p:cNvSpPr>
              <p:nvPr/>
            </p:nvSpPr>
            <p:spPr bwMode="auto">
              <a:xfrm>
                <a:off x="5295600" y="4069180"/>
                <a:ext cx="457200" cy="45719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aseline="-25000" dirty="0"/>
              </a:p>
            </p:txBody>
          </p:sp>
          <p:cxnSp>
            <p:nvCxnSpPr>
              <p:cNvPr id="55" name="Straight Arrow Connector 54"/>
              <p:cNvCxnSpPr>
                <a:stCxn id="103" idx="6"/>
                <a:endCxn id="26" idx="3"/>
              </p:cNvCxnSpPr>
              <p:nvPr/>
            </p:nvCxnSpPr>
            <p:spPr>
              <a:xfrm flipV="1">
                <a:off x="4343400" y="4489819"/>
                <a:ext cx="976254" cy="310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 Box 14"/>
              <p:cNvSpPr txBox="1">
                <a:spLocks noChangeArrowheads="1"/>
              </p:cNvSpPr>
              <p:nvPr/>
            </p:nvSpPr>
            <p:spPr bwMode="auto">
              <a:xfrm>
                <a:off x="4646551" y="4645210"/>
                <a:ext cx="278671" cy="350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400" dirty="0"/>
                  <a:t>L</a:t>
                </a:r>
              </a:p>
            </p:txBody>
          </p:sp>
          <p:sp>
            <p:nvSpPr>
              <p:cNvPr id="103" name="Oval 9"/>
              <p:cNvSpPr>
                <a:spLocks noChangeArrowheads="1"/>
              </p:cNvSpPr>
              <p:nvPr/>
            </p:nvSpPr>
            <p:spPr bwMode="auto">
              <a:xfrm>
                <a:off x="3886200" y="4572002"/>
                <a:ext cx="457200" cy="45719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104" name="Text Box 14"/>
              <p:cNvSpPr txBox="1">
                <a:spLocks noChangeArrowheads="1"/>
              </p:cNvSpPr>
              <p:nvPr/>
            </p:nvSpPr>
            <p:spPr bwMode="auto">
              <a:xfrm>
                <a:off x="3113548" y="4464562"/>
                <a:ext cx="308182" cy="350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400" dirty="0"/>
                  <a:t>K</a:t>
                </a:r>
              </a:p>
            </p:txBody>
          </p:sp>
          <p:sp>
            <p:nvSpPr>
              <p:cNvPr id="111" name="Text Box 14"/>
              <p:cNvSpPr txBox="1">
                <a:spLocks noChangeArrowheads="1"/>
              </p:cNvSpPr>
              <p:nvPr/>
            </p:nvSpPr>
            <p:spPr bwMode="auto">
              <a:xfrm>
                <a:off x="4274322" y="3105044"/>
                <a:ext cx="224785" cy="350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400" dirty="0"/>
                  <a:t>J</a:t>
                </a:r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1825626" y="3644186"/>
                <a:ext cx="695653" cy="350841"/>
                <a:chOff x="2390776" y="4794660"/>
                <a:chExt cx="695653" cy="350841"/>
              </a:xfrm>
            </p:grpSpPr>
            <p:sp>
              <p:nvSpPr>
                <p:cNvPr id="127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390776" y="4794660"/>
                  <a:ext cx="695653" cy="3508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:r>
                    <a:rPr lang="en-US" sz="2400" dirty="0"/>
                    <a:t>start</a:t>
                  </a:r>
                </a:p>
              </p:txBody>
            </p:sp>
            <p:sp>
              <p:nvSpPr>
                <p:cNvPr id="128" name="Line 5"/>
                <p:cNvSpPr>
                  <a:spLocks noChangeShapeType="1"/>
                </p:cNvSpPr>
                <p:nvPr/>
              </p:nvSpPr>
              <p:spPr bwMode="auto">
                <a:xfrm>
                  <a:off x="2475718" y="5108267"/>
                  <a:ext cx="60960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4" name="Oval 9"/>
              <p:cNvSpPr>
                <a:spLocks noChangeArrowheads="1"/>
              </p:cNvSpPr>
              <p:nvPr/>
            </p:nvSpPr>
            <p:spPr bwMode="auto">
              <a:xfrm>
                <a:off x="2514600" y="3733800"/>
                <a:ext cx="457200" cy="45719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116" name="Oval 9"/>
              <p:cNvSpPr>
                <a:spLocks noChangeArrowheads="1"/>
              </p:cNvSpPr>
              <p:nvPr/>
            </p:nvSpPr>
            <p:spPr bwMode="auto">
              <a:xfrm>
                <a:off x="3657600" y="3187696"/>
                <a:ext cx="457200" cy="45719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aseline="-25000" dirty="0"/>
              </a:p>
            </p:txBody>
          </p:sp>
          <p:cxnSp>
            <p:nvCxnSpPr>
              <p:cNvPr id="118" name="Straight Arrow Connector 117"/>
              <p:cNvCxnSpPr>
                <a:stCxn id="114" idx="7"/>
                <a:endCxn id="116" idx="2"/>
              </p:cNvCxnSpPr>
              <p:nvPr/>
            </p:nvCxnSpPr>
            <p:spPr>
              <a:xfrm flipV="1">
                <a:off x="2904845" y="3416295"/>
                <a:ext cx="752755" cy="3844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 Box 14"/>
              <p:cNvSpPr txBox="1">
                <a:spLocks noChangeArrowheads="1"/>
              </p:cNvSpPr>
              <p:nvPr/>
            </p:nvSpPr>
            <p:spPr bwMode="auto">
              <a:xfrm>
                <a:off x="3010315" y="3364456"/>
                <a:ext cx="312030" cy="350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400" dirty="0"/>
                  <a:t>∊</a:t>
                </a:r>
              </a:p>
            </p:txBody>
          </p:sp>
          <p:sp>
            <p:nvSpPr>
              <p:cNvPr id="125" name="Text Box 14"/>
              <p:cNvSpPr txBox="1">
                <a:spLocks noChangeArrowheads="1"/>
              </p:cNvSpPr>
              <p:nvPr/>
            </p:nvSpPr>
            <p:spPr bwMode="auto">
              <a:xfrm>
                <a:off x="5217085" y="3460228"/>
                <a:ext cx="312030" cy="350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400" dirty="0"/>
                  <a:t>∊</a:t>
                </a:r>
              </a:p>
            </p:txBody>
          </p:sp>
          <p:sp>
            <p:nvSpPr>
              <p:cNvPr id="106" name="Oval 9"/>
              <p:cNvSpPr>
                <a:spLocks noChangeArrowheads="1"/>
              </p:cNvSpPr>
              <p:nvPr/>
            </p:nvSpPr>
            <p:spPr bwMode="auto">
              <a:xfrm>
                <a:off x="4648200" y="3191344"/>
                <a:ext cx="457200" cy="45719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aseline="-25000" dirty="0"/>
              </a:p>
            </p:txBody>
          </p:sp>
          <p:cxnSp>
            <p:nvCxnSpPr>
              <p:cNvPr id="29" name="Straight Arrow Connector 28"/>
              <p:cNvCxnSpPr>
                <a:stCxn id="116" idx="6"/>
                <a:endCxn id="106" idx="2"/>
              </p:cNvCxnSpPr>
              <p:nvPr/>
            </p:nvCxnSpPr>
            <p:spPr>
              <a:xfrm>
                <a:off x="4114800" y="3416295"/>
                <a:ext cx="533400" cy="36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114" idx="4"/>
                <a:endCxn id="103" idx="2"/>
              </p:cNvCxnSpPr>
              <p:nvPr/>
            </p:nvCxnSpPr>
            <p:spPr>
              <a:xfrm>
                <a:off x="2743200" y="4190998"/>
                <a:ext cx="1143000" cy="6096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06" idx="6"/>
                <a:endCxn id="26" idx="0"/>
              </p:cNvCxnSpPr>
              <p:nvPr/>
            </p:nvCxnSpPr>
            <p:spPr>
              <a:xfrm>
                <a:off x="5105400" y="3419943"/>
                <a:ext cx="409575" cy="6186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114" idx="6"/>
                <a:endCxn id="26" idx="2"/>
              </p:cNvCxnSpPr>
              <p:nvPr/>
            </p:nvCxnSpPr>
            <p:spPr>
              <a:xfrm>
                <a:off x="2971800" y="3962399"/>
                <a:ext cx="2266950" cy="3405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 Box 14"/>
              <p:cNvSpPr txBox="1">
                <a:spLocks noChangeArrowheads="1"/>
              </p:cNvSpPr>
              <p:nvPr/>
            </p:nvSpPr>
            <p:spPr bwMode="auto">
              <a:xfrm>
                <a:off x="4058772" y="3853934"/>
                <a:ext cx="312030" cy="350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400" dirty="0"/>
                  <a:t>∊</a:t>
                </a:r>
              </a:p>
            </p:txBody>
          </p:sp>
          <p:cxnSp>
            <p:nvCxnSpPr>
              <p:cNvPr id="96" name="Curved Connector 95"/>
              <p:cNvCxnSpPr>
                <a:stCxn id="106" idx="7"/>
                <a:endCxn id="116" idx="0"/>
              </p:cNvCxnSpPr>
              <p:nvPr/>
            </p:nvCxnSpPr>
            <p:spPr>
              <a:xfrm rot="16200000" flipV="1">
                <a:off x="4427022" y="2646875"/>
                <a:ext cx="70603" cy="1152245"/>
              </a:xfrm>
              <a:prstGeom prst="curvedConnector3">
                <a:avLst>
                  <a:gd name="adj1" fmla="val 42378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 Box 14"/>
              <p:cNvSpPr txBox="1">
                <a:spLocks noChangeArrowheads="1"/>
              </p:cNvSpPr>
              <p:nvPr/>
            </p:nvSpPr>
            <p:spPr bwMode="auto">
              <a:xfrm>
                <a:off x="4539697" y="2597061"/>
                <a:ext cx="312030" cy="3508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400" dirty="0"/>
                  <a:t>∊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 Box 14">
                  <a:extLst>
                    <a:ext uri="{FF2B5EF4-FFF2-40B4-BE49-F238E27FC236}">
                      <a16:creationId xmlns:a16="http://schemas.microsoft.com/office/drawing/2014/main" id="{ECEF887D-7DAC-4F54-AE14-CCE246EFA5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7664" y="3112713"/>
                  <a:ext cx="584134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2" name="Text Box 14">
                  <a:extLst>
                    <a:ext uri="{FF2B5EF4-FFF2-40B4-BE49-F238E27FC236}">
                      <a16:creationId xmlns:a16="http://schemas.microsoft.com/office/drawing/2014/main" id="{ECEF887D-7DAC-4F54-AE14-CCE246EFA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67664" y="3112713"/>
                  <a:ext cx="584134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ar-P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 Box 14">
                  <a:extLst>
                    <a:ext uri="{FF2B5EF4-FFF2-40B4-BE49-F238E27FC236}">
                      <a16:creationId xmlns:a16="http://schemas.microsoft.com/office/drawing/2014/main" id="{DF20BC15-FFAA-48F3-8690-3787DBB6FD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70067" y="2375787"/>
                  <a:ext cx="577017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3" name="Text Box 14">
                  <a:extLst>
                    <a:ext uri="{FF2B5EF4-FFF2-40B4-BE49-F238E27FC236}">
                      <a16:creationId xmlns:a16="http://schemas.microsoft.com/office/drawing/2014/main" id="{DF20BC15-FFAA-48F3-8690-3787DBB6F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70067" y="2375787"/>
                  <a:ext cx="57701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ar-P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 Box 14">
                  <a:extLst>
                    <a:ext uri="{FF2B5EF4-FFF2-40B4-BE49-F238E27FC236}">
                      <a16:creationId xmlns:a16="http://schemas.microsoft.com/office/drawing/2014/main" id="{7F3085D2-B130-4435-9394-3F498F8957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14962" y="2447490"/>
                  <a:ext cx="584134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4" name="Text Box 14">
                  <a:extLst>
                    <a:ext uri="{FF2B5EF4-FFF2-40B4-BE49-F238E27FC236}">
                      <a16:creationId xmlns:a16="http://schemas.microsoft.com/office/drawing/2014/main" id="{7F3085D2-B130-4435-9394-3F498F895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14962" y="2447490"/>
                  <a:ext cx="584134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6579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ar-P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 Box 14">
                  <a:extLst>
                    <a:ext uri="{FF2B5EF4-FFF2-40B4-BE49-F238E27FC236}">
                      <a16:creationId xmlns:a16="http://schemas.microsoft.com/office/drawing/2014/main" id="{7060790E-4E9C-4F2E-9E6C-EF12D0E3CF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90374" y="4236642"/>
                  <a:ext cx="584134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5" name="Text Box 14">
                  <a:extLst>
                    <a:ext uri="{FF2B5EF4-FFF2-40B4-BE49-F238E27FC236}">
                      <a16:creationId xmlns:a16="http://schemas.microsoft.com/office/drawing/2014/main" id="{7060790E-4E9C-4F2E-9E6C-EF12D0E3CF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90374" y="4236642"/>
                  <a:ext cx="584134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526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ar-P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 Box 14">
                  <a:extLst>
                    <a:ext uri="{FF2B5EF4-FFF2-40B4-BE49-F238E27FC236}">
                      <a16:creationId xmlns:a16="http://schemas.microsoft.com/office/drawing/2014/main" id="{D3E6C1DB-BC97-4929-8A44-A4A889D749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34757" y="3595940"/>
                  <a:ext cx="584134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6" name="Text Box 14">
                  <a:extLst>
                    <a:ext uri="{FF2B5EF4-FFF2-40B4-BE49-F238E27FC236}">
                      <a16:creationId xmlns:a16="http://schemas.microsoft.com/office/drawing/2014/main" id="{D3E6C1DB-BC97-4929-8A44-A4A889D749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34757" y="3595940"/>
                  <a:ext cx="584134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526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ar-P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2844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Example</a:t>
            </a:r>
          </a:p>
          <a:p>
            <a:pPr marL="109728" indent="0" algn="ctr">
              <a:buNone/>
            </a:pPr>
            <a:r>
              <a:rPr lang="en-US" altLang="x-none" dirty="0"/>
              <a:t> (0+1)*01(0+1)*</a:t>
            </a:r>
          </a:p>
          <a:p>
            <a:pPr marL="109728" indent="0" algn="ctr">
              <a:buNone/>
            </a:pPr>
            <a:r>
              <a:rPr lang="en-US" altLang="x-none" dirty="0"/>
              <a:t> </a:t>
            </a:r>
            <a:endParaRPr lang="ar-E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13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x-none" sz="4000" dirty="0"/>
              <a:t>RE to </a:t>
            </a:r>
            <a:r>
              <a:rPr lang="en-US" altLang="x-none" sz="4000" dirty="0">
                <a:sym typeface="Symbol" charset="2"/>
              </a:rPr>
              <a:t></a:t>
            </a:r>
            <a:r>
              <a:rPr lang="en-US" altLang="x-none" sz="4000" dirty="0">
                <a:ea typeface="ＭＳ Ｐゴシック" charset="-128"/>
              </a:rPr>
              <a:t>-N</a:t>
            </a:r>
            <a:r>
              <a:rPr lang="en-US" altLang="x-none" sz="4000" dirty="0"/>
              <a:t>FA construction </a:t>
            </a:r>
            <a:endParaRPr lang="ar-EG" dirty="0"/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 rot="10800000" flipV="1">
            <a:off x="2290621" y="2445602"/>
            <a:ext cx="114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400" dirty="0"/>
              <a:t>   (0+1)*</a:t>
            </a:r>
          </a:p>
        </p:txBody>
      </p:sp>
      <p:sp>
        <p:nvSpPr>
          <p:cNvPr id="70" name="Text Box 13"/>
          <p:cNvSpPr txBox="1">
            <a:spLocks noChangeArrowheads="1"/>
          </p:cNvSpPr>
          <p:nvPr/>
        </p:nvSpPr>
        <p:spPr bwMode="auto">
          <a:xfrm rot="10800000" flipV="1">
            <a:off x="4195621" y="2521802"/>
            <a:ext cx="76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400" dirty="0"/>
              <a:t>   01</a:t>
            </a:r>
          </a:p>
        </p:txBody>
      </p:sp>
      <p:sp>
        <p:nvSpPr>
          <p:cNvPr id="71" name="Text Box 13"/>
          <p:cNvSpPr txBox="1">
            <a:spLocks noChangeArrowheads="1"/>
          </p:cNvSpPr>
          <p:nvPr/>
        </p:nvSpPr>
        <p:spPr bwMode="auto">
          <a:xfrm rot="10800000" flipV="1">
            <a:off x="6024421" y="2514600"/>
            <a:ext cx="114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400" dirty="0"/>
              <a:t>   (0+1)*</a:t>
            </a:r>
          </a:p>
        </p:txBody>
      </p:sp>
      <p:sp>
        <p:nvSpPr>
          <p:cNvPr id="72" name="Line 16"/>
          <p:cNvSpPr>
            <a:spLocks noChangeShapeType="1"/>
          </p:cNvSpPr>
          <p:nvPr/>
        </p:nvSpPr>
        <p:spPr bwMode="auto">
          <a:xfrm>
            <a:off x="334822" y="4677265"/>
            <a:ext cx="35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" name="Group 69"/>
          <p:cNvGrpSpPr>
            <a:grpSpLocks/>
          </p:cNvGrpSpPr>
          <p:nvPr/>
        </p:nvGrpSpPr>
        <p:grpSpPr bwMode="auto">
          <a:xfrm>
            <a:off x="1452422" y="4050816"/>
            <a:ext cx="1138379" cy="1285605"/>
            <a:chOff x="1676400" y="3771900"/>
            <a:chExt cx="975753" cy="1028700"/>
          </a:xfrm>
        </p:grpSpPr>
        <p:sp>
          <p:nvSpPr>
            <p:cNvPr id="74" name="Oval 18"/>
            <p:cNvSpPr>
              <a:spLocks noChangeArrowheads="1"/>
            </p:cNvSpPr>
            <p:nvPr/>
          </p:nvSpPr>
          <p:spPr bwMode="auto">
            <a:xfrm>
              <a:off x="1676400" y="3886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75" name="Oval 19"/>
            <p:cNvSpPr>
              <a:spLocks noChangeArrowheads="1"/>
            </p:cNvSpPr>
            <p:nvPr/>
          </p:nvSpPr>
          <p:spPr bwMode="auto">
            <a:xfrm>
              <a:off x="1676400" y="4495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76" name="Line 21"/>
            <p:cNvSpPr>
              <a:spLocks noChangeShapeType="1"/>
            </p:cNvSpPr>
            <p:nvPr/>
          </p:nvSpPr>
          <p:spPr bwMode="auto">
            <a:xfrm flipV="1">
              <a:off x="1981200" y="4025949"/>
              <a:ext cx="328613" cy="12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22"/>
            <p:cNvSpPr>
              <a:spLocks noChangeArrowheads="1"/>
            </p:cNvSpPr>
            <p:nvPr/>
          </p:nvSpPr>
          <p:spPr bwMode="auto">
            <a:xfrm>
              <a:off x="2325582" y="3886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 flipV="1">
              <a:off x="1981200" y="4648199"/>
              <a:ext cx="36830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24"/>
            <p:cNvSpPr>
              <a:spLocks noChangeArrowheads="1"/>
            </p:cNvSpPr>
            <p:nvPr/>
          </p:nvSpPr>
          <p:spPr bwMode="auto">
            <a:xfrm>
              <a:off x="2347353" y="4495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80" name="Text Box 28"/>
            <p:cNvSpPr txBox="1">
              <a:spLocks noChangeArrowheads="1"/>
            </p:cNvSpPr>
            <p:nvPr/>
          </p:nvSpPr>
          <p:spPr bwMode="auto">
            <a:xfrm>
              <a:off x="2004509" y="3771900"/>
              <a:ext cx="305304" cy="369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400" dirty="0"/>
                <a:t>0</a:t>
              </a:r>
            </a:p>
          </p:txBody>
        </p:sp>
        <p:sp>
          <p:nvSpPr>
            <p:cNvPr id="81" name="Text Box 29"/>
            <p:cNvSpPr txBox="1">
              <a:spLocks noChangeArrowheads="1"/>
            </p:cNvSpPr>
            <p:nvPr/>
          </p:nvSpPr>
          <p:spPr bwMode="auto">
            <a:xfrm>
              <a:off x="2057400" y="4449763"/>
              <a:ext cx="268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1</a:t>
              </a:r>
            </a:p>
          </p:txBody>
        </p:sp>
      </p:grpSp>
      <p:grpSp>
        <p:nvGrpSpPr>
          <p:cNvPr id="82" name="Group 71"/>
          <p:cNvGrpSpPr>
            <a:grpSpLocks/>
          </p:cNvGrpSpPr>
          <p:nvPr/>
        </p:nvGrpSpPr>
        <p:grpSpPr bwMode="auto">
          <a:xfrm>
            <a:off x="2514601" y="4158937"/>
            <a:ext cx="775104" cy="1216939"/>
            <a:chOff x="2764625" y="3853354"/>
            <a:chExt cx="664375" cy="973755"/>
          </a:xfrm>
        </p:grpSpPr>
        <p:sp>
          <p:nvSpPr>
            <p:cNvPr id="83" name="Oval 25"/>
            <p:cNvSpPr>
              <a:spLocks noChangeArrowheads="1"/>
            </p:cNvSpPr>
            <p:nvPr/>
          </p:nvSpPr>
          <p:spPr bwMode="auto">
            <a:xfrm>
              <a:off x="31242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84" name="Line 26"/>
            <p:cNvSpPr>
              <a:spLocks noChangeShapeType="1"/>
            </p:cNvSpPr>
            <p:nvPr/>
          </p:nvSpPr>
          <p:spPr bwMode="auto">
            <a:xfrm>
              <a:off x="2764625" y="4082002"/>
              <a:ext cx="351184" cy="1546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7"/>
            <p:cNvSpPr>
              <a:spLocks noChangeShapeType="1"/>
            </p:cNvSpPr>
            <p:nvPr/>
          </p:nvSpPr>
          <p:spPr bwMode="auto">
            <a:xfrm flipV="1">
              <a:off x="2819400" y="4343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 Box 30"/>
            <p:cNvSpPr txBox="1">
              <a:spLocks noChangeArrowheads="1"/>
            </p:cNvSpPr>
            <p:nvPr/>
          </p:nvSpPr>
          <p:spPr bwMode="auto">
            <a:xfrm>
              <a:off x="2867962" y="3853354"/>
              <a:ext cx="273701" cy="369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400" dirty="0">
                  <a:sym typeface="Symbol" charset="2"/>
                </a:rPr>
                <a:t></a:t>
              </a:r>
            </a:p>
          </p:txBody>
        </p:sp>
        <p:sp>
          <p:nvSpPr>
            <p:cNvPr id="87" name="Text Box 31"/>
            <p:cNvSpPr txBox="1">
              <a:spLocks noChangeArrowheads="1"/>
            </p:cNvSpPr>
            <p:nvPr/>
          </p:nvSpPr>
          <p:spPr bwMode="auto">
            <a:xfrm>
              <a:off x="2917173" y="4457700"/>
              <a:ext cx="273701" cy="369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400" dirty="0">
                  <a:sym typeface="Symbol" charset="2"/>
                </a:rPr>
                <a:t></a:t>
              </a:r>
            </a:p>
          </p:txBody>
        </p:sp>
      </p:grpSp>
      <p:grpSp>
        <p:nvGrpSpPr>
          <p:cNvPr id="88" name="Group 70"/>
          <p:cNvGrpSpPr>
            <a:grpSpLocks/>
          </p:cNvGrpSpPr>
          <p:nvPr/>
        </p:nvGrpSpPr>
        <p:grpSpPr bwMode="auto">
          <a:xfrm>
            <a:off x="690422" y="4127015"/>
            <a:ext cx="788988" cy="1053285"/>
            <a:chOff x="914400" y="3848100"/>
            <a:chExt cx="676275" cy="842805"/>
          </a:xfrm>
        </p:grpSpPr>
        <p:sp>
          <p:nvSpPr>
            <p:cNvPr id="89" name="Oval 15"/>
            <p:cNvSpPr>
              <a:spLocks noChangeArrowheads="1"/>
            </p:cNvSpPr>
            <p:nvPr/>
          </p:nvSpPr>
          <p:spPr bwMode="auto">
            <a:xfrm>
              <a:off x="9144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90" name="Line 17"/>
            <p:cNvSpPr>
              <a:spLocks noChangeShapeType="1"/>
            </p:cNvSpPr>
            <p:nvPr/>
          </p:nvSpPr>
          <p:spPr bwMode="auto">
            <a:xfrm flipV="1">
              <a:off x="1219200" y="4099571"/>
              <a:ext cx="363084" cy="1676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1219200" y="4343400"/>
              <a:ext cx="354012" cy="275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Text Box 32"/>
            <p:cNvSpPr txBox="1">
              <a:spLocks noChangeArrowheads="1"/>
            </p:cNvSpPr>
            <p:nvPr/>
          </p:nvSpPr>
          <p:spPr bwMode="auto">
            <a:xfrm>
              <a:off x="1316974" y="3848100"/>
              <a:ext cx="273701" cy="369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400" dirty="0">
                  <a:sym typeface="Symbol" charset="2"/>
                </a:rPr>
                <a:t></a:t>
              </a:r>
            </a:p>
          </p:txBody>
        </p:sp>
        <p:sp>
          <p:nvSpPr>
            <p:cNvPr id="93" name="Text Box 33"/>
            <p:cNvSpPr txBox="1">
              <a:spLocks noChangeArrowheads="1"/>
            </p:cNvSpPr>
            <p:nvPr/>
          </p:nvSpPr>
          <p:spPr bwMode="auto">
            <a:xfrm>
              <a:off x="1152915" y="4321495"/>
              <a:ext cx="273701" cy="369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400" dirty="0">
                  <a:sym typeface="Symbol" charset="2"/>
                </a:rPr>
                <a:t></a:t>
              </a:r>
            </a:p>
          </p:txBody>
        </p:sp>
      </p:grpSp>
      <p:grpSp>
        <p:nvGrpSpPr>
          <p:cNvPr id="94" name="Group 73"/>
          <p:cNvGrpSpPr>
            <a:grpSpLocks/>
          </p:cNvGrpSpPr>
          <p:nvPr/>
        </p:nvGrpSpPr>
        <p:grpSpPr bwMode="auto">
          <a:xfrm>
            <a:off x="690422" y="4793638"/>
            <a:ext cx="2554939" cy="1070802"/>
            <a:chOff x="1016000" y="4419600"/>
            <a:chExt cx="2349500" cy="799014"/>
          </a:xfrm>
        </p:grpSpPr>
        <p:sp>
          <p:nvSpPr>
            <p:cNvPr id="95" name="Freeform 34"/>
            <p:cNvSpPr>
              <a:spLocks/>
            </p:cNvSpPr>
            <p:nvPr/>
          </p:nvSpPr>
          <p:spPr bwMode="auto">
            <a:xfrm>
              <a:off x="1016000" y="4419600"/>
              <a:ext cx="2349500" cy="568324"/>
            </a:xfrm>
            <a:custGeom>
              <a:avLst/>
              <a:gdLst>
                <a:gd name="T0" fmla="*/ 2147483647 w 1480"/>
                <a:gd name="T1" fmla="*/ 0 h 440"/>
                <a:gd name="T2" fmla="*/ 2147483647 w 1480"/>
                <a:gd name="T3" fmla="*/ 2147483647 h 440"/>
                <a:gd name="T4" fmla="*/ 2147483647 w 1480"/>
                <a:gd name="T5" fmla="*/ 2147483647 h 440"/>
                <a:gd name="T6" fmla="*/ 2147483647 w 1480"/>
                <a:gd name="T7" fmla="*/ 2147483647 h 440"/>
                <a:gd name="T8" fmla="*/ 2147483647 w 1480"/>
                <a:gd name="T9" fmla="*/ 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0"/>
                <a:gd name="T16" fmla="*/ 0 h 440"/>
                <a:gd name="T17" fmla="*/ 1480 w 1480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0" h="440">
                  <a:moveTo>
                    <a:pt x="1424" y="0"/>
                  </a:moveTo>
                  <a:cubicBezTo>
                    <a:pt x="1452" y="108"/>
                    <a:pt x="1480" y="216"/>
                    <a:pt x="1376" y="288"/>
                  </a:cubicBezTo>
                  <a:cubicBezTo>
                    <a:pt x="1272" y="360"/>
                    <a:pt x="1008" y="440"/>
                    <a:pt x="800" y="432"/>
                  </a:cubicBezTo>
                  <a:cubicBezTo>
                    <a:pt x="592" y="424"/>
                    <a:pt x="256" y="312"/>
                    <a:pt x="128" y="240"/>
                  </a:cubicBezTo>
                  <a:cubicBezTo>
                    <a:pt x="0" y="168"/>
                    <a:pt x="48" y="40"/>
                    <a:pt x="3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Text Box 35"/>
            <p:cNvSpPr txBox="1">
              <a:spLocks noChangeArrowheads="1"/>
            </p:cNvSpPr>
            <p:nvPr/>
          </p:nvSpPr>
          <p:spPr bwMode="auto">
            <a:xfrm>
              <a:off x="2046970" y="4874128"/>
              <a:ext cx="293642" cy="344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400" dirty="0">
                  <a:sym typeface="Symbol" charset="2"/>
                </a:rPr>
                <a:t></a:t>
              </a:r>
            </a:p>
          </p:txBody>
        </p:sp>
      </p:grpSp>
      <p:grpSp>
        <p:nvGrpSpPr>
          <p:cNvPr id="97" name="Group 72"/>
          <p:cNvGrpSpPr>
            <a:grpSpLocks/>
          </p:cNvGrpSpPr>
          <p:nvPr/>
        </p:nvGrpSpPr>
        <p:grpSpPr bwMode="auto">
          <a:xfrm>
            <a:off x="830120" y="3597576"/>
            <a:ext cx="2347119" cy="915559"/>
            <a:chOff x="1099231" y="2768180"/>
            <a:chExt cx="2324100" cy="732657"/>
          </a:xfrm>
        </p:grpSpPr>
        <p:sp>
          <p:nvSpPr>
            <p:cNvPr id="98" name="Freeform 39"/>
            <p:cNvSpPr>
              <a:spLocks/>
            </p:cNvSpPr>
            <p:nvPr/>
          </p:nvSpPr>
          <p:spPr bwMode="auto">
            <a:xfrm>
              <a:off x="1099231" y="3030937"/>
              <a:ext cx="2324100" cy="469900"/>
            </a:xfrm>
            <a:custGeom>
              <a:avLst/>
              <a:gdLst>
                <a:gd name="T0" fmla="*/ 0 w 1464"/>
                <a:gd name="T1" fmla="*/ 2147483647 h 296"/>
                <a:gd name="T2" fmla="*/ 2147483647 w 1464"/>
                <a:gd name="T3" fmla="*/ 2147483647 h 296"/>
                <a:gd name="T4" fmla="*/ 2147483647 w 1464"/>
                <a:gd name="T5" fmla="*/ 2147483647 h 296"/>
                <a:gd name="T6" fmla="*/ 2147483647 w 1464"/>
                <a:gd name="T7" fmla="*/ 2147483647 h 296"/>
                <a:gd name="T8" fmla="*/ 2147483647 w 1464"/>
                <a:gd name="T9" fmla="*/ 2147483647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4"/>
                <a:gd name="T16" fmla="*/ 0 h 296"/>
                <a:gd name="T17" fmla="*/ 1464 w 1464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4" h="296">
                  <a:moveTo>
                    <a:pt x="0" y="296"/>
                  </a:moveTo>
                  <a:cubicBezTo>
                    <a:pt x="12" y="224"/>
                    <a:pt x="24" y="152"/>
                    <a:pt x="144" y="104"/>
                  </a:cubicBezTo>
                  <a:cubicBezTo>
                    <a:pt x="264" y="56"/>
                    <a:pt x="520" y="0"/>
                    <a:pt x="720" y="8"/>
                  </a:cubicBezTo>
                  <a:cubicBezTo>
                    <a:pt x="920" y="16"/>
                    <a:pt x="1224" y="104"/>
                    <a:pt x="1344" y="152"/>
                  </a:cubicBezTo>
                  <a:cubicBezTo>
                    <a:pt x="1464" y="200"/>
                    <a:pt x="1452" y="248"/>
                    <a:pt x="1440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40"/>
            <p:cNvSpPr txBox="1">
              <a:spLocks noChangeArrowheads="1"/>
            </p:cNvSpPr>
            <p:nvPr/>
          </p:nvSpPr>
          <p:spPr bwMode="auto">
            <a:xfrm>
              <a:off x="1993791" y="2768180"/>
              <a:ext cx="316187" cy="36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400" dirty="0">
                  <a:sym typeface="Symbol" charset="2"/>
                </a:rPr>
                <a:t></a:t>
              </a:r>
            </a:p>
          </p:txBody>
        </p:sp>
      </p:grpSp>
      <p:grpSp>
        <p:nvGrpSpPr>
          <p:cNvPr id="100" name="Group 72"/>
          <p:cNvGrpSpPr>
            <a:grpSpLocks/>
          </p:cNvGrpSpPr>
          <p:nvPr/>
        </p:nvGrpSpPr>
        <p:grpSpPr bwMode="auto">
          <a:xfrm>
            <a:off x="3306096" y="4190708"/>
            <a:ext cx="2044700" cy="668594"/>
            <a:chOff x="2160" y="2447"/>
            <a:chExt cx="1104" cy="337"/>
          </a:xfrm>
        </p:grpSpPr>
        <p:sp>
          <p:nvSpPr>
            <p:cNvPr id="101" name="Line 36"/>
            <p:cNvSpPr>
              <a:spLocks noChangeShapeType="1"/>
            </p:cNvSpPr>
            <p:nvPr/>
          </p:nvSpPr>
          <p:spPr bwMode="auto">
            <a:xfrm>
              <a:off x="2160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Oval 37"/>
            <p:cNvSpPr>
              <a:spLocks noChangeArrowheads="1"/>
            </p:cNvSpPr>
            <p:nvPr/>
          </p:nvSpPr>
          <p:spPr bwMode="auto">
            <a:xfrm>
              <a:off x="2400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03" name="Text Box 38"/>
            <p:cNvSpPr txBox="1">
              <a:spLocks noChangeArrowheads="1"/>
            </p:cNvSpPr>
            <p:nvPr/>
          </p:nvSpPr>
          <p:spPr bwMode="auto">
            <a:xfrm>
              <a:off x="2197" y="2472"/>
              <a:ext cx="1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400" dirty="0">
                  <a:sym typeface="Symbol" charset="2"/>
                </a:rPr>
                <a:t></a:t>
              </a:r>
            </a:p>
          </p:txBody>
        </p:sp>
        <p:sp>
          <p:nvSpPr>
            <p:cNvPr id="104" name="Line 41"/>
            <p:cNvSpPr>
              <a:spLocks noChangeShapeType="1"/>
            </p:cNvSpPr>
            <p:nvPr/>
          </p:nvSpPr>
          <p:spPr bwMode="auto">
            <a:xfrm>
              <a:off x="2592" y="267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42"/>
            <p:cNvSpPr>
              <a:spLocks noChangeArrowheads="1"/>
            </p:cNvSpPr>
            <p:nvPr/>
          </p:nvSpPr>
          <p:spPr bwMode="auto">
            <a:xfrm>
              <a:off x="2832" y="2573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06" name="Text Box 43"/>
            <p:cNvSpPr txBox="1">
              <a:spLocks noChangeArrowheads="1"/>
            </p:cNvSpPr>
            <p:nvPr/>
          </p:nvSpPr>
          <p:spPr bwMode="auto">
            <a:xfrm>
              <a:off x="2592" y="2483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400" dirty="0"/>
                <a:t>0</a:t>
              </a:r>
            </a:p>
          </p:txBody>
        </p:sp>
        <p:sp>
          <p:nvSpPr>
            <p:cNvPr id="107" name="Line 44"/>
            <p:cNvSpPr>
              <a:spLocks noChangeShapeType="1"/>
            </p:cNvSpPr>
            <p:nvPr/>
          </p:nvSpPr>
          <p:spPr bwMode="auto">
            <a:xfrm>
              <a:off x="3024" y="2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Text Box 46"/>
            <p:cNvSpPr txBox="1">
              <a:spLocks noChangeArrowheads="1"/>
            </p:cNvSpPr>
            <p:nvPr/>
          </p:nvSpPr>
          <p:spPr bwMode="auto">
            <a:xfrm>
              <a:off x="3024" y="2447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400" dirty="0"/>
                <a:t>1</a:t>
              </a:r>
            </a:p>
          </p:txBody>
        </p:sp>
      </p:grpSp>
      <p:grpSp>
        <p:nvGrpSpPr>
          <p:cNvPr id="109" name="Group 74"/>
          <p:cNvGrpSpPr>
            <a:grpSpLocks/>
          </p:cNvGrpSpPr>
          <p:nvPr/>
        </p:nvGrpSpPr>
        <p:grpSpPr bwMode="auto">
          <a:xfrm>
            <a:off x="5365956" y="3369482"/>
            <a:ext cx="3200400" cy="2501773"/>
            <a:chOff x="3264" y="2087"/>
            <a:chExt cx="1728" cy="1261"/>
          </a:xfrm>
        </p:grpSpPr>
        <p:sp>
          <p:nvSpPr>
            <p:cNvPr id="110" name="Oval 47"/>
            <p:cNvSpPr>
              <a:spLocks noChangeArrowheads="1"/>
            </p:cNvSpPr>
            <p:nvPr/>
          </p:nvSpPr>
          <p:spPr bwMode="auto">
            <a:xfrm>
              <a:off x="3264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11" name="Line 48"/>
            <p:cNvSpPr>
              <a:spLocks noChangeShapeType="1"/>
            </p:cNvSpPr>
            <p:nvPr/>
          </p:nvSpPr>
          <p:spPr bwMode="auto">
            <a:xfrm flipV="1">
              <a:off x="3456" y="254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Oval 49"/>
            <p:cNvSpPr>
              <a:spLocks noChangeArrowheads="1"/>
            </p:cNvSpPr>
            <p:nvPr/>
          </p:nvSpPr>
          <p:spPr bwMode="auto">
            <a:xfrm>
              <a:off x="3744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13" name="Oval 50"/>
            <p:cNvSpPr>
              <a:spLocks noChangeArrowheads="1"/>
            </p:cNvSpPr>
            <p:nvPr/>
          </p:nvSpPr>
          <p:spPr bwMode="auto">
            <a:xfrm>
              <a:off x="3744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14" name="Line 51"/>
            <p:cNvSpPr>
              <a:spLocks noChangeShapeType="1"/>
            </p:cNvSpPr>
            <p:nvPr/>
          </p:nvSpPr>
          <p:spPr bwMode="auto">
            <a:xfrm>
              <a:off x="3456" y="273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52"/>
            <p:cNvSpPr>
              <a:spLocks noChangeShapeType="1"/>
            </p:cNvSpPr>
            <p:nvPr/>
          </p:nvSpPr>
          <p:spPr bwMode="auto">
            <a:xfrm>
              <a:off x="3936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Oval 53"/>
            <p:cNvSpPr>
              <a:spLocks noChangeArrowheads="1"/>
            </p:cNvSpPr>
            <p:nvPr/>
          </p:nvSpPr>
          <p:spPr bwMode="auto">
            <a:xfrm>
              <a:off x="4272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17" name="Line 54"/>
            <p:cNvSpPr>
              <a:spLocks noChangeShapeType="1"/>
            </p:cNvSpPr>
            <p:nvPr/>
          </p:nvSpPr>
          <p:spPr bwMode="auto">
            <a:xfrm>
              <a:off x="3936" y="29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55"/>
            <p:cNvSpPr>
              <a:spLocks noChangeArrowheads="1"/>
            </p:cNvSpPr>
            <p:nvPr/>
          </p:nvSpPr>
          <p:spPr bwMode="auto">
            <a:xfrm>
              <a:off x="4272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19" name="Oval 56"/>
            <p:cNvSpPr>
              <a:spLocks noChangeArrowheads="1"/>
            </p:cNvSpPr>
            <p:nvPr/>
          </p:nvSpPr>
          <p:spPr bwMode="auto">
            <a:xfrm>
              <a:off x="4752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20" name="Line 57"/>
            <p:cNvSpPr>
              <a:spLocks noChangeShapeType="1"/>
            </p:cNvSpPr>
            <p:nvPr/>
          </p:nvSpPr>
          <p:spPr bwMode="auto">
            <a:xfrm>
              <a:off x="4464" y="2544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58"/>
            <p:cNvSpPr>
              <a:spLocks noChangeShapeType="1"/>
            </p:cNvSpPr>
            <p:nvPr/>
          </p:nvSpPr>
          <p:spPr bwMode="auto">
            <a:xfrm flipV="1">
              <a:off x="4464" y="2784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Text Box 59"/>
            <p:cNvSpPr txBox="1">
              <a:spLocks noChangeArrowheads="1"/>
            </p:cNvSpPr>
            <p:nvPr/>
          </p:nvSpPr>
          <p:spPr bwMode="auto">
            <a:xfrm>
              <a:off x="3951" y="2376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400" dirty="0"/>
                <a:t>0</a:t>
              </a:r>
            </a:p>
          </p:txBody>
        </p:sp>
        <p:sp>
          <p:nvSpPr>
            <p:cNvPr id="123" name="Text Box 60"/>
            <p:cNvSpPr txBox="1">
              <a:spLocks noChangeArrowheads="1"/>
            </p:cNvSpPr>
            <p:nvPr/>
          </p:nvSpPr>
          <p:spPr bwMode="auto">
            <a:xfrm>
              <a:off x="3961" y="2803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400" dirty="0"/>
                <a:t>1</a:t>
              </a:r>
            </a:p>
          </p:txBody>
        </p:sp>
        <p:sp>
          <p:nvSpPr>
            <p:cNvPr id="124" name="Text Box 61"/>
            <p:cNvSpPr txBox="1">
              <a:spLocks noChangeArrowheads="1"/>
            </p:cNvSpPr>
            <p:nvPr/>
          </p:nvSpPr>
          <p:spPr bwMode="auto">
            <a:xfrm>
              <a:off x="4478" y="2376"/>
              <a:ext cx="1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400" dirty="0">
                  <a:sym typeface="Symbol" charset="2"/>
                </a:rPr>
                <a:t></a:t>
              </a:r>
            </a:p>
          </p:txBody>
        </p:sp>
        <p:sp>
          <p:nvSpPr>
            <p:cNvPr id="125" name="Text Box 62"/>
            <p:cNvSpPr txBox="1">
              <a:spLocks noChangeArrowheads="1"/>
            </p:cNvSpPr>
            <p:nvPr/>
          </p:nvSpPr>
          <p:spPr bwMode="auto">
            <a:xfrm>
              <a:off x="4526" y="2808"/>
              <a:ext cx="1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400" dirty="0">
                  <a:sym typeface="Symbol" charset="2"/>
                </a:rPr>
                <a:t></a:t>
              </a:r>
            </a:p>
          </p:txBody>
        </p:sp>
        <p:sp>
          <p:nvSpPr>
            <p:cNvPr id="126" name="Text Box 63"/>
            <p:cNvSpPr txBox="1">
              <a:spLocks noChangeArrowheads="1"/>
            </p:cNvSpPr>
            <p:nvPr/>
          </p:nvSpPr>
          <p:spPr bwMode="auto">
            <a:xfrm>
              <a:off x="3518" y="2424"/>
              <a:ext cx="1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400" dirty="0">
                  <a:sym typeface="Symbol" charset="2"/>
                </a:rPr>
                <a:t></a:t>
              </a:r>
            </a:p>
          </p:txBody>
        </p:sp>
        <p:sp>
          <p:nvSpPr>
            <p:cNvPr id="127" name="Text Box 64"/>
            <p:cNvSpPr txBox="1">
              <a:spLocks noChangeArrowheads="1"/>
            </p:cNvSpPr>
            <p:nvPr/>
          </p:nvSpPr>
          <p:spPr bwMode="auto">
            <a:xfrm>
              <a:off x="3495" y="2759"/>
              <a:ext cx="1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400" dirty="0">
                  <a:sym typeface="Symbol" charset="2"/>
                </a:rPr>
                <a:t></a:t>
              </a:r>
            </a:p>
          </p:txBody>
        </p:sp>
        <p:sp>
          <p:nvSpPr>
            <p:cNvPr id="128" name="Freeform 65"/>
            <p:cNvSpPr>
              <a:spLocks/>
            </p:cNvSpPr>
            <p:nvPr/>
          </p:nvSpPr>
          <p:spPr bwMode="auto">
            <a:xfrm>
              <a:off x="3328" y="2784"/>
              <a:ext cx="1480" cy="440"/>
            </a:xfrm>
            <a:custGeom>
              <a:avLst/>
              <a:gdLst>
                <a:gd name="T0" fmla="*/ 1424 w 1480"/>
                <a:gd name="T1" fmla="*/ 0 h 440"/>
                <a:gd name="T2" fmla="*/ 1376 w 1480"/>
                <a:gd name="T3" fmla="*/ 288 h 440"/>
                <a:gd name="T4" fmla="*/ 800 w 1480"/>
                <a:gd name="T5" fmla="*/ 432 h 440"/>
                <a:gd name="T6" fmla="*/ 128 w 1480"/>
                <a:gd name="T7" fmla="*/ 240 h 440"/>
                <a:gd name="T8" fmla="*/ 32 w 1480"/>
                <a:gd name="T9" fmla="*/ 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0"/>
                <a:gd name="T16" fmla="*/ 0 h 440"/>
                <a:gd name="T17" fmla="*/ 1480 w 1480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0" h="440">
                  <a:moveTo>
                    <a:pt x="1424" y="0"/>
                  </a:moveTo>
                  <a:cubicBezTo>
                    <a:pt x="1452" y="108"/>
                    <a:pt x="1480" y="216"/>
                    <a:pt x="1376" y="288"/>
                  </a:cubicBezTo>
                  <a:cubicBezTo>
                    <a:pt x="1272" y="360"/>
                    <a:pt x="1008" y="440"/>
                    <a:pt x="800" y="432"/>
                  </a:cubicBezTo>
                  <a:cubicBezTo>
                    <a:pt x="592" y="424"/>
                    <a:pt x="256" y="312"/>
                    <a:pt x="128" y="240"/>
                  </a:cubicBezTo>
                  <a:cubicBezTo>
                    <a:pt x="0" y="168"/>
                    <a:pt x="48" y="40"/>
                    <a:pt x="3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Text Box 66"/>
            <p:cNvSpPr txBox="1">
              <a:spLocks noChangeArrowheads="1"/>
            </p:cNvSpPr>
            <p:nvPr/>
          </p:nvSpPr>
          <p:spPr bwMode="auto">
            <a:xfrm>
              <a:off x="4050" y="3115"/>
              <a:ext cx="1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400" dirty="0">
                  <a:sym typeface="Symbol" charset="2"/>
                </a:rPr>
                <a:t></a:t>
              </a:r>
            </a:p>
          </p:txBody>
        </p:sp>
        <p:sp>
          <p:nvSpPr>
            <p:cNvPr id="130" name="Freeform 67"/>
            <p:cNvSpPr>
              <a:spLocks/>
            </p:cNvSpPr>
            <p:nvPr/>
          </p:nvSpPr>
          <p:spPr bwMode="auto">
            <a:xfrm>
              <a:off x="3360" y="2259"/>
              <a:ext cx="1488" cy="296"/>
            </a:xfrm>
            <a:custGeom>
              <a:avLst/>
              <a:gdLst>
                <a:gd name="T0" fmla="*/ 0 w 1464"/>
                <a:gd name="T1" fmla="*/ 296 h 296"/>
                <a:gd name="T2" fmla="*/ 160 w 1464"/>
                <a:gd name="T3" fmla="*/ 104 h 296"/>
                <a:gd name="T4" fmla="*/ 807 w 1464"/>
                <a:gd name="T5" fmla="*/ 8 h 296"/>
                <a:gd name="T6" fmla="*/ 1506 w 1464"/>
                <a:gd name="T7" fmla="*/ 152 h 296"/>
                <a:gd name="T8" fmla="*/ 1614 w 1464"/>
                <a:gd name="T9" fmla="*/ 296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4"/>
                <a:gd name="T16" fmla="*/ 0 h 296"/>
                <a:gd name="T17" fmla="*/ 1464 w 1464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4" h="296">
                  <a:moveTo>
                    <a:pt x="0" y="296"/>
                  </a:moveTo>
                  <a:cubicBezTo>
                    <a:pt x="12" y="224"/>
                    <a:pt x="24" y="152"/>
                    <a:pt x="144" y="104"/>
                  </a:cubicBezTo>
                  <a:cubicBezTo>
                    <a:pt x="264" y="56"/>
                    <a:pt x="520" y="0"/>
                    <a:pt x="720" y="8"/>
                  </a:cubicBezTo>
                  <a:cubicBezTo>
                    <a:pt x="920" y="16"/>
                    <a:pt x="1224" y="104"/>
                    <a:pt x="1344" y="152"/>
                  </a:cubicBezTo>
                  <a:cubicBezTo>
                    <a:pt x="1464" y="200"/>
                    <a:pt x="1452" y="248"/>
                    <a:pt x="1440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Text Box 68"/>
            <p:cNvSpPr txBox="1">
              <a:spLocks noChangeArrowheads="1"/>
            </p:cNvSpPr>
            <p:nvPr/>
          </p:nvSpPr>
          <p:spPr bwMode="auto">
            <a:xfrm>
              <a:off x="4042" y="2087"/>
              <a:ext cx="1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2400" dirty="0">
                  <a:sym typeface="Symbol" charset="2"/>
                </a:rPr>
                <a:t></a:t>
              </a:r>
            </a:p>
          </p:txBody>
        </p:sp>
        <p:sp>
          <p:nvSpPr>
            <p:cNvPr id="132" name="Oval 73"/>
            <p:cNvSpPr>
              <a:spLocks noChangeArrowheads="1"/>
            </p:cNvSpPr>
            <p:nvPr/>
          </p:nvSpPr>
          <p:spPr bwMode="auto">
            <a:xfrm>
              <a:off x="4704" y="2544"/>
              <a:ext cx="288" cy="288"/>
            </a:xfrm>
            <a:prstGeom prst="ellipse">
              <a:avLst/>
            </a:prstGeom>
            <a:solidFill>
              <a:schemeClr val="accent1">
                <a:alpha val="1294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</p:spTree>
    <p:extLst>
      <p:ext uri="{BB962C8B-B14F-4D97-AF65-F5344CB8AC3E}">
        <p14:creationId xmlns:p14="http://schemas.microsoft.com/office/powerpoint/2010/main" val="39764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x-none" sz="2400" dirty="0"/>
              <a:t>Convert the following regular expression to NFA with </a:t>
            </a:r>
            <a:r>
              <a:rPr lang="en-US" altLang="x-none" sz="2400" dirty="0">
                <a:sym typeface="Symbol" charset="2"/>
              </a:rPr>
              <a:t>-transition</a:t>
            </a:r>
          </a:p>
          <a:p>
            <a:pPr marL="1317625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altLang="x-none" sz="2200" dirty="0">
                <a:sym typeface="Symbol" charset="2"/>
              </a:rPr>
              <a:t>01*</a:t>
            </a:r>
          </a:p>
          <a:p>
            <a:pPr marL="1317625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altLang="x-none" sz="2200" dirty="0"/>
              <a:t>(0+1)01</a:t>
            </a:r>
          </a:p>
          <a:p>
            <a:pPr marL="1317625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altLang="x-none" sz="2200" dirty="0"/>
              <a:t>00(0+1)* </a:t>
            </a:r>
          </a:p>
          <a:p>
            <a:pPr>
              <a:lnSpc>
                <a:spcPct val="150000"/>
              </a:lnSpc>
            </a:pPr>
            <a:r>
              <a:rPr lang="en-US" altLang="x-none" sz="2400" dirty="0"/>
              <a:t>Eliminates </a:t>
            </a:r>
            <a:r>
              <a:rPr lang="en-US" altLang="x-none" sz="2400" dirty="0">
                <a:sym typeface="Symbol" charset="2"/>
              </a:rPr>
              <a:t>- transition from the NFA in the previous exercises</a:t>
            </a:r>
            <a:r>
              <a:rPr lang="en-US" altLang="x-none" sz="2400" dirty="0"/>
              <a:t> </a:t>
            </a:r>
            <a:endParaRPr lang="ar-EG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14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x-none" sz="4000" dirty="0"/>
              <a:t>Exercises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83233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altLang="x-none" dirty="0"/>
          </a:p>
          <a:p>
            <a:pPr marL="109728" indent="0">
              <a:buNone/>
            </a:pPr>
            <a:endParaRPr lang="en-US" altLang="x-none" dirty="0"/>
          </a:p>
          <a:p>
            <a:pPr marL="109728" indent="0">
              <a:buNone/>
            </a:pPr>
            <a:endParaRPr lang="en-US" altLang="x-none" dirty="0"/>
          </a:p>
          <a:p>
            <a:pPr marL="109728" indent="0">
              <a:buNone/>
            </a:pPr>
            <a:endParaRPr lang="en-US" altLang="x-none" dirty="0"/>
          </a:p>
          <a:p>
            <a:pPr marL="109728" indent="0">
              <a:buNone/>
            </a:pPr>
            <a:r>
              <a:rPr lang="en-US" altLang="x-none" sz="2400" b="1" dirty="0">
                <a:ea typeface="ＭＳ Ｐゴシック" charset="-128"/>
              </a:rPr>
              <a:t>Construct an </a:t>
            </a:r>
            <a:r>
              <a:rPr lang="en-US" altLang="x-none" sz="2400" b="1" dirty="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 b="1" dirty="0">
                <a:ea typeface="ＭＳ Ｐゴシック" charset="-128"/>
              </a:rPr>
              <a:t>-NFA with the following properties</a:t>
            </a:r>
          </a:p>
          <a:p>
            <a:pPr marL="624078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altLang="x-none" sz="2400" dirty="0"/>
              <a:t>Exactly one accepting state</a:t>
            </a:r>
          </a:p>
          <a:p>
            <a:pPr marL="624078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altLang="x-none" sz="2400" dirty="0"/>
              <a:t>No arc goes into the initial state </a:t>
            </a:r>
          </a:p>
          <a:p>
            <a:pPr marL="624078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altLang="x-none" sz="2400" dirty="0"/>
              <a:t>No arc goes out from the accepting state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2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x-none" sz="3200" dirty="0"/>
              <a:t>Converting RE to </a:t>
            </a:r>
            <a:r>
              <a:rPr lang="en-US" altLang="x-none" sz="3200" dirty="0">
                <a:sym typeface="Symbol" charset="2"/>
              </a:rPr>
              <a:t></a:t>
            </a:r>
            <a:r>
              <a:rPr lang="en-US" altLang="x-none" sz="3200" dirty="0">
                <a:ea typeface="ＭＳ Ｐゴシック" charset="-128"/>
              </a:rPr>
              <a:t>-N</a:t>
            </a:r>
            <a:r>
              <a:rPr lang="en-US" altLang="x-none" sz="3200" dirty="0"/>
              <a:t>FA construction </a:t>
            </a:r>
            <a:endParaRPr lang="ar-EG" sz="3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589FCE-0691-417A-B182-43D97AD69070}"/>
              </a:ext>
            </a:extLst>
          </p:cNvPr>
          <p:cNvGrpSpPr/>
          <p:nvPr/>
        </p:nvGrpSpPr>
        <p:grpSpPr>
          <a:xfrm>
            <a:off x="2358769" y="2154528"/>
            <a:ext cx="4426462" cy="939600"/>
            <a:chOff x="1752600" y="2175134"/>
            <a:chExt cx="4426462" cy="939600"/>
          </a:xfrm>
        </p:grpSpPr>
        <p:sp>
          <p:nvSpPr>
            <p:cNvPr id="65" name="Oval 3"/>
            <p:cNvSpPr>
              <a:spLocks noChangeArrowheads="1"/>
            </p:cNvSpPr>
            <p:nvPr/>
          </p:nvSpPr>
          <p:spPr bwMode="auto">
            <a:xfrm>
              <a:off x="5340862" y="2175134"/>
              <a:ext cx="838200" cy="898387"/>
            </a:xfrm>
            <a:prstGeom prst="ellipse">
              <a:avLst/>
            </a:prstGeom>
            <a:solidFill>
              <a:srgbClr val="FFCC99">
                <a:alpha val="7843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sz="2200" dirty="0">
                  <a:sym typeface="Symbol" charset="2"/>
                </a:rPr>
                <a:t></a:t>
              </a:r>
              <a:r>
                <a:rPr lang="en-US" altLang="x-none" dirty="0"/>
                <a:t> -NFA</a:t>
              </a:r>
            </a:p>
          </p:txBody>
        </p:sp>
        <p:sp>
          <p:nvSpPr>
            <p:cNvPr id="66" name="Oval 4"/>
            <p:cNvSpPr>
              <a:spLocks noChangeArrowheads="1"/>
            </p:cNvSpPr>
            <p:nvPr/>
          </p:nvSpPr>
          <p:spPr bwMode="auto">
            <a:xfrm>
              <a:off x="1752600" y="2268539"/>
              <a:ext cx="838200" cy="711321"/>
            </a:xfrm>
            <a:prstGeom prst="ellipse">
              <a:avLst/>
            </a:prstGeom>
            <a:solidFill>
              <a:srgbClr val="FFCC99">
                <a:alpha val="7843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x-none" dirty="0"/>
                <a:t>R.E.</a:t>
              </a:r>
            </a:p>
          </p:txBody>
        </p:sp>
        <p:sp>
          <p:nvSpPr>
            <p:cNvPr id="68" name="Text Box 6"/>
            <p:cNvSpPr txBox="1">
              <a:spLocks noChangeArrowheads="1"/>
            </p:cNvSpPr>
            <p:nvPr/>
          </p:nvSpPr>
          <p:spPr bwMode="auto">
            <a:xfrm>
              <a:off x="3179762" y="2717859"/>
              <a:ext cx="1412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dirty="0">
                  <a:solidFill>
                    <a:schemeClr val="hlink"/>
                  </a:solidFill>
                </a:rPr>
                <a:t>Theorem 2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4C4A5A-438D-462A-89A8-094CA2176307}"/>
              </a:ext>
            </a:extLst>
          </p:cNvPr>
          <p:cNvCxnSpPr>
            <a:stCxn id="66" idx="6"/>
            <a:endCxn id="65" idx="2"/>
          </p:cNvCxnSpPr>
          <p:nvPr/>
        </p:nvCxnSpPr>
        <p:spPr>
          <a:xfrm>
            <a:off x="3196969" y="2603594"/>
            <a:ext cx="2750062" cy="128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3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x-none" sz="3200" dirty="0"/>
              <a:t>Converting RE to </a:t>
            </a:r>
            <a:r>
              <a:rPr lang="en-US" altLang="x-none" sz="3200" dirty="0">
                <a:sym typeface="Symbol" charset="2"/>
              </a:rPr>
              <a:t></a:t>
            </a:r>
            <a:r>
              <a:rPr lang="en-US" altLang="x-none" sz="3200" dirty="0">
                <a:ea typeface="ＭＳ Ｐゴシック" charset="-128"/>
              </a:rPr>
              <a:t>-N</a:t>
            </a:r>
            <a:r>
              <a:rPr lang="en-US" altLang="x-none" sz="3200" dirty="0"/>
              <a:t>FA construction </a:t>
            </a:r>
            <a:endParaRPr lang="ar-EG" sz="3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EED012-47F2-425C-B5E8-E0A97DBCE8DB}"/>
              </a:ext>
            </a:extLst>
          </p:cNvPr>
          <p:cNvGrpSpPr/>
          <p:nvPr/>
        </p:nvGrpSpPr>
        <p:grpSpPr>
          <a:xfrm>
            <a:off x="1455636" y="5405064"/>
            <a:ext cx="6047022" cy="708490"/>
            <a:chOff x="1496891" y="4876800"/>
            <a:chExt cx="6047022" cy="708490"/>
          </a:xfrm>
        </p:grpSpPr>
        <p:sp>
          <p:nvSpPr>
            <p:cNvPr id="8" name="TextBox 7"/>
            <p:cNvSpPr txBox="1"/>
            <p:nvPr/>
          </p:nvSpPr>
          <p:spPr>
            <a:xfrm>
              <a:off x="1496891" y="5008177"/>
              <a:ext cx="1256799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altLang="x-none" sz="2200" dirty="0"/>
                <a:t>R.E. a 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4267200" y="4876800"/>
              <a:ext cx="3276713" cy="708490"/>
              <a:chOff x="4525195" y="4465172"/>
              <a:chExt cx="2270366" cy="603393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4525195" y="4465172"/>
                <a:ext cx="2270366" cy="603393"/>
                <a:chOff x="2829784" y="5516526"/>
                <a:chExt cx="2270366" cy="603393"/>
              </a:xfrm>
            </p:grpSpPr>
            <p:sp>
              <p:nvSpPr>
                <p:cNvPr id="3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993930" y="5516526"/>
                  <a:ext cx="235688" cy="366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:r>
                    <a:rPr lang="en-US" sz="2200" dirty="0"/>
                    <a:t>a</a:t>
                  </a:r>
                </a:p>
              </p:txBody>
            </p:sp>
            <p:grpSp>
              <p:nvGrpSpPr>
                <p:cNvPr id="32" name="Group 31"/>
                <p:cNvGrpSpPr/>
                <p:nvPr/>
              </p:nvGrpSpPr>
              <p:grpSpPr>
                <a:xfrm>
                  <a:off x="2829784" y="5591283"/>
                  <a:ext cx="2270366" cy="528636"/>
                  <a:chOff x="5781214" y="5087397"/>
                  <a:chExt cx="2270366" cy="528636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5781214" y="5123248"/>
                    <a:ext cx="1084248" cy="457200"/>
                    <a:chOff x="2496371" y="4950840"/>
                    <a:chExt cx="1084248" cy="457200"/>
                  </a:xfrm>
                </p:grpSpPr>
                <p:sp>
                  <p:nvSpPr>
                    <p:cNvPr id="37" name="Oval 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3418" y="4950840"/>
                      <a:ext cx="457201" cy="457200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baseline="-25000" dirty="0"/>
                    </a:p>
                  </p:txBody>
                </p:sp>
                <p:sp>
                  <p:nvSpPr>
                    <p:cNvPr id="38" name="Text Box 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71753" y="4965936"/>
                      <a:ext cx="562231" cy="36696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l" rtl="0"/>
                      <a:r>
                        <a:rPr lang="en-US" sz="2200" dirty="0"/>
                        <a:t>start</a:t>
                      </a:r>
                    </a:p>
                  </p:txBody>
                </p:sp>
                <p:sp>
                  <p:nvSpPr>
                    <p:cNvPr id="39" name="Line 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6371" y="5209564"/>
                      <a:ext cx="60960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4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7499130" y="5087397"/>
                    <a:ext cx="552450" cy="528636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  <a:alpha val="12157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7543800" y="5123116"/>
                    <a:ext cx="457200" cy="45719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baseline="-25000" dirty="0"/>
                  </a:p>
                </p:txBody>
              </p:sp>
              <p:cxnSp>
                <p:nvCxnSpPr>
                  <p:cNvPr id="36" name="Straight Arrow Connector 35"/>
                  <p:cNvCxnSpPr>
                    <a:stCxn id="37" idx="6"/>
                    <a:endCxn id="35" idx="2"/>
                  </p:cNvCxnSpPr>
                  <p:nvPr/>
                </p:nvCxnSpPr>
                <p:spPr>
                  <a:xfrm flipV="1">
                    <a:off x="6865462" y="5351715"/>
                    <a:ext cx="678338" cy="133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98153" y="4556303"/>
                    <a:ext cx="382165" cy="3669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42" name="Text 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198153" y="4556303"/>
                    <a:ext cx="382165" cy="36696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225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ar-P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6968" y="4597245"/>
                    <a:ext cx="377634" cy="3669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43" name="Text 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336968" y="4597245"/>
                    <a:ext cx="377634" cy="36696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225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ar-P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AFB023D-AEEE-461D-A04E-1893047BFF4F}"/>
              </a:ext>
            </a:extLst>
          </p:cNvPr>
          <p:cNvGrpSpPr/>
          <p:nvPr/>
        </p:nvGrpSpPr>
        <p:grpSpPr>
          <a:xfrm>
            <a:off x="1373489" y="2278232"/>
            <a:ext cx="6163050" cy="716431"/>
            <a:chOff x="1685662" y="2492218"/>
            <a:chExt cx="6163050" cy="716431"/>
          </a:xfrm>
        </p:grpSpPr>
        <p:sp>
          <p:nvSpPr>
            <p:cNvPr id="7" name="TextBox 6"/>
            <p:cNvSpPr txBox="1"/>
            <p:nvPr/>
          </p:nvSpPr>
          <p:spPr>
            <a:xfrm>
              <a:off x="1685662" y="2613500"/>
              <a:ext cx="159950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altLang="x-none" sz="2200" dirty="0"/>
                <a:t>Handle ∊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4542192" y="2492218"/>
              <a:ext cx="3306520" cy="716431"/>
              <a:chOff x="4504542" y="2485460"/>
              <a:chExt cx="2291019" cy="61015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504542" y="2485460"/>
                <a:ext cx="2291019" cy="610156"/>
                <a:chOff x="2809131" y="5509763"/>
                <a:chExt cx="2291019" cy="610156"/>
              </a:xfrm>
            </p:grpSpPr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993930" y="5516526"/>
                  <a:ext cx="257902" cy="3669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:r>
                    <a:rPr lang="en-US" sz="2200" dirty="0"/>
                    <a:t>∊</a:t>
                  </a:r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2809131" y="5509763"/>
                  <a:ext cx="2291019" cy="610156"/>
                  <a:chOff x="5760561" y="5005877"/>
                  <a:chExt cx="2291019" cy="610156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5760561" y="5005877"/>
                    <a:ext cx="1104901" cy="574571"/>
                    <a:chOff x="2475718" y="4833469"/>
                    <a:chExt cx="1104901" cy="574571"/>
                  </a:xfrm>
                </p:grpSpPr>
                <p:sp>
                  <p:nvSpPr>
                    <p:cNvPr id="17" name="Oval 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3418" y="4950840"/>
                      <a:ext cx="457201" cy="457200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baseline="-25000" dirty="0"/>
                    </a:p>
                  </p:txBody>
                </p:sp>
                <p:sp>
                  <p:nvSpPr>
                    <p:cNvPr id="18" name="Text Box 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67759" y="4833469"/>
                      <a:ext cx="562230" cy="36696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l" rtl="0"/>
                      <a:r>
                        <a:rPr lang="en-US" sz="2200" dirty="0"/>
                        <a:t>start</a:t>
                      </a:r>
                    </a:p>
                  </p:txBody>
                </p:sp>
                <p:sp>
                  <p:nvSpPr>
                    <p:cNvPr id="19" name="Line 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5718" y="5108267"/>
                      <a:ext cx="60960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2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7499130" y="5087397"/>
                    <a:ext cx="552450" cy="528636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  <a:alpha val="12157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7543800" y="5123116"/>
                    <a:ext cx="457200" cy="45719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baseline="-25000" dirty="0"/>
                  </a:p>
                </p:txBody>
              </p:sp>
              <p:cxnSp>
                <p:nvCxnSpPr>
                  <p:cNvPr id="24" name="Straight Arrow Connector 23"/>
                  <p:cNvCxnSpPr>
                    <a:stCxn id="17" idx="6"/>
                    <a:endCxn id="13" idx="2"/>
                  </p:cNvCxnSpPr>
                  <p:nvPr/>
                </p:nvCxnSpPr>
                <p:spPr>
                  <a:xfrm flipV="1">
                    <a:off x="6865462" y="5351715"/>
                    <a:ext cx="678338" cy="133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69341" y="2631595"/>
                    <a:ext cx="382165" cy="3669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44" name="Text 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169341" y="2631595"/>
                    <a:ext cx="382165" cy="36696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4225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ar-P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2451" y="2642258"/>
                    <a:ext cx="377634" cy="3669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45" name="Text 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332451" y="2642258"/>
                    <a:ext cx="377634" cy="3669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225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ar-P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EF57808-9186-43CA-A2F7-6C2FE2DFA768}"/>
              </a:ext>
            </a:extLst>
          </p:cNvPr>
          <p:cNvGrpSpPr/>
          <p:nvPr/>
        </p:nvGrpSpPr>
        <p:grpSpPr>
          <a:xfrm>
            <a:off x="1334710" y="3806668"/>
            <a:ext cx="6167948" cy="748820"/>
            <a:chOff x="1325383" y="3794409"/>
            <a:chExt cx="6167948" cy="748820"/>
          </a:xfrm>
        </p:grpSpPr>
        <p:sp>
          <p:nvSpPr>
            <p:cNvPr id="6" name="TextBox 5"/>
            <p:cNvSpPr txBox="1"/>
            <p:nvPr/>
          </p:nvSpPr>
          <p:spPr>
            <a:xfrm>
              <a:off x="1325383" y="3998628"/>
              <a:ext cx="2829193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altLang="x-none" sz="2200" dirty="0"/>
                <a:t>Construction of ∅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4186811" y="3794409"/>
              <a:ext cx="3306520" cy="748820"/>
              <a:chOff x="4453962" y="3388766"/>
              <a:chExt cx="2291019" cy="637741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4453962" y="3388766"/>
                <a:ext cx="2291019" cy="637741"/>
                <a:chOff x="5760561" y="4978292"/>
                <a:chExt cx="2291019" cy="637741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5760561" y="4978292"/>
                  <a:ext cx="1104901" cy="602156"/>
                  <a:chOff x="2475718" y="4805884"/>
                  <a:chExt cx="1104901" cy="602156"/>
                </a:xfrm>
              </p:grpSpPr>
              <p:sp>
                <p:nvSpPr>
                  <p:cNvPr id="54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3123418" y="4950840"/>
                    <a:ext cx="457201" cy="457200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baseline="-25000" dirty="0"/>
                  </a:p>
                </p:txBody>
              </p:sp>
              <p:sp>
                <p:nvSpPr>
                  <p:cNvPr id="55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58808" y="4805884"/>
                    <a:ext cx="562230" cy="3669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:r>
                      <a:rPr lang="en-US" sz="2200" dirty="0"/>
                      <a:t>start</a:t>
                    </a:r>
                  </a:p>
                </p:txBody>
              </p:sp>
              <p:sp>
                <p:nvSpPr>
                  <p:cNvPr id="56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2475718" y="5108267"/>
                    <a:ext cx="60960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" name="Oval 26"/>
                <p:cNvSpPr>
                  <a:spLocks noChangeArrowheads="1"/>
                </p:cNvSpPr>
                <p:nvPr/>
              </p:nvSpPr>
              <p:spPr bwMode="auto">
                <a:xfrm>
                  <a:off x="7499130" y="5087397"/>
                  <a:ext cx="552450" cy="528636"/>
                </a:xfrm>
                <a:prstGeom prst="ellipse">
                  <a:avLst/>
                </a:prstGeom>
                <a:solidFill>
                  <a:schemeClr val="bg2">
                    <a:lumMod val="90000"/>
                    <a:alpha val="12157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Oval 9"/>
                <p:cNvSpPr>
                  <a:spLocks noChangeArrowheads="1"/>
                </p:cNvSpPr>
                <p:nvPr/>
              </p:nvSpPr>
              <p:spPr bwMode="auto">
                <a:xfrm>
                  <a:off x="7543800" y="5123116"/>
                  <a:ext cx="457200" cy="457198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baseline="-25000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03505" y="3564368"/>
                    <a:ext cx="382165" cy="36697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57" name="Text 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103505" y="3564368"/>
                    <a:ext cx="382165" cy="36697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4225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ar-P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60647" y="3564368"/>
                    <a:ext cx="377634" cy="36697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58" name="Text 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260647" y="3564368"/>
                    <a:ext cx="377634" cy="36697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225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ar-P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9" name="TextBox 58"/>
          <p:cNvSpPr txBox="1"/>
          <p:nvPr/>
        </p:nvSpPr>
        <p:spPr>
          <a:xfrm>
            <a:off x="465445" y="1746565"/>
            <a:ext cx="108876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u="sng" dirty="0"/>
              <a:t>BASIS:</a:t>
            </a:r>
            <a:endParaRPr lang="ar-EG" sz="2400" u="sng" dirty="0"/>
          </a:p>
        </p:txBody>
      </p:sp>
    </p:spTree>
    <p:extLst>
      <p:ext uri="{BB962C8B-B14F-4D97-AF65-F5344CB8AC3E}">
        <p14:creationId xmlns:p14="http://schemas.microsoft.com/office/powerpoint/2010/main" val="425464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9096" y="1543864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altLang="x-none" sz="2400" b="1" dirty="0"/>
              <a:t>INDUCTION:</a:t>
            </a:r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dirty="0"/>
          </a:p>
          <a:p>
            <a:pPr marL="109728" indent="0">
              <a:buNone/>
            </a:pPr>
            <a:endParaRPr lang="en-US" altLang="x-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4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x-none" sz="3200" dirty="0"/>
              <a:t>Converting RE to </a:t>
            </a:r>
            <a:r>
              <a:rPr lang="en-US" altLang="x-none" sz="3200" dirty="0">
                <a:sym typeface="Symbol" charset="2"/>
              </a:rPr>
              <a:t></a:t>
            </a:r>
            <a:r>
              <a:rPr lang="en-US" altLang="x-none" sz="3200" dirty="0">
                <a:ea typeface="ＭＳ Ｐゴシック" charset="-128"/>
              </a:rPr>
              <a:t>-N</a:t>
            </a:r>
            <a:r>
              <a:rPr lang="en-US" altLang="x-none" sz="3200" dirty="0"/>
              <a:t>FA construction </a:t>
            </a:r>
            <a:endParaRPr lang="ar-EG" sz="3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6D21F0-F353-4E20-B091-C1E5BDA59008}"/>
              </a:ext>
            </a:extLst>
          </p:cNvPr>
          <p:cNvGrpSpPr/>
          <p:nvPr/>
        </p:nvGrpSpPr>
        <p:grpSpPr>
          <a:xfrm>
            <a:off x="2216334" y="1526545"/>
            <a:ext cx="4996485" cy="1361973"/>
            <a:chOff x="2240778" y="1791737"/>
            <a:chExt cx="4996485" cy="1361973"/>
          </a:xfrm>
        </p:grpSpPr>
        <p:grpSp>
          <p:nvGrpSpPr>
            <p:cNvPr id="94" name="Group 93"/>
            <p:cNvGrpSpPr/>
            <p:nvPr/>
          </p:nvGrpSpPr>
          <p:grpSpPr>
            <a:xfrm>
              <a:off x="4090875" y="1791737"/>
              <a:ext cx="3146388" cy="1361973"/>
              <a:chOff x="2300079" y="1635168"/>
              <a:chExt cx="2301906" cy="1105619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300079" y="1635168"/>
                <a:ext cx="2301906" cy="902793"/>
                <a:chOff x="2798244" y="5217126"/>
                <a:chExt cx="2301906" cy="902793"/>
              </a:xfrm>
            </p:grpSpPr>
            <p:sp>
              <p:nvSpPr>
                <p:cNvPr id="1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154138" y="5217126"/>
                  <a:ext cx="277007" cy="3497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:r>
                    <a:rPr lang="en-US" sz="2200" dirty="0"/>
                    <a:t>A</a:t>
                  </a:r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2798244" y="5483341"/>
                  <a:ext cx="2301906" cy="636578"/>
                  <a:chOff x="5749674" y="4979455"/>
                  <a:chExt cx="2301906" cy="636578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5749674" y="4979455"/>
                    <a:ext cx="1115788" cy="600993"/>
                    <a:chOff x="2464831" y="4807047"/>
                    <a:chExt cx="1115788" cy="600993"/>
                  </a:xfrm>
                </p:grpSpPr>
                <p:sp>
                  <p:nvSpPr>
                    <p:cNvPr id="19" name="Oval 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3418" y="4950840"/>
                      <a:ext cx="457201" cy="457200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baseline="-25000" dirty="0"/>
                    </a:p>
                  </p:txBody>
                </p:sp>
                <p:sp>
                  <p:nvSpPr>
                    <p:cNvPr id="20" name="Text Box 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64831" y="4807047"/>
                      <a:ext cx="593653" cy="349785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l" rtl="0"/>
                      <a:r>
                        <a:rPr lang="en-US" sz="2200" dirty="0"/>
                        <a:t>start</a:t>
                      </a:r>
                    </a:p>
                  </p:txBody>
                </p:sp>
                <p:sp>
                  <p:nvSpPr>
                    <p:cNvPr id="21" name="Line 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5718" y="5108267"/>
                      <a:ext cx="60960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7499130" y="5087397"/>
                    <a:ext cx="552450" cy="528636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  <a:alpha val="12157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7543800" y="5123116"/>
                    <a:ext cx="457200" cy="45719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baseline="-25000" dirty="0"/>
                  </a:p>
                </p:txBody>
              </p: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6295" y="2060331"/>
                    <a:ext cx="403524" cy="3497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34" name="Text 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956295" y="2060331"/>
                    <a:ext cx="403524" cy="34978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225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ar-P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5049" y="2087848"/>
                    <a:ext cx="398739" cy="3497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35" name="Text 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25049" y="2087848"/>
                    <a:ext cx="398739" cy="3497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225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ar-P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Curved Connector 44"/>
              <p:cNvCxnSpPr>
                <a:stCxn id="19" idx="0"/>
                <a:endCxn id="16" idx="0"/>
              </p:cNvCxnSpPr>
              <p:nvPr/>
            </p:nvCxnSpPr>
            <p:spPr>
              <a:xfrm rot="5400000" flipH="1" flipV="1">
                <a:off x="3738588" y="1458005"/>
                <a:ext cx="35851" cy="1138493"/>
              </a:xfrm>
              <a:prstGeom prst="curvedConnector3">
                <a:avLst>
                  <a:gd name="adj1" fmla="val 462963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/>
              <p:cNvCxnSpPr>
                <a:stCxn id="19" idx="4"/>
                <a:endCxn id="16" idx="4"/>
              </p:cNvCxnSpPr>
              <p:nvPr/>
            </p:nvCxnSpPr>
            <p:spPr>
              <a:xfrm rot="16200000" flipH="1">
                <a:off x="3738721" y="1950921"/>
                <a:ext cx="35585" cy="1138493"/>
              </a:xfrm>
              <a:prstGeom prst="curvedConnector3">
                <a:avLst>
                  <a:gd name="adj1" fmla="val 544741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 Box 14"/>
              <p:cNvSpPr txBox="1">
                <a:spLocks noChangeArrowheads="1"/>
              </p:cNvSpPr>
              <p:nvPr/>
            </p:nvSpPr>
            <p:spPr bwMode="auto">
              <a:xfrm>
                <a:off x="3614511" y="2391003"/>
                <a:ext cx="253552" cy="3497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200" dirty="0"/>
                  <a:t>B</a:t>
                </a:r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2240778" y="2304116"/>
              <a:ext cx="1011356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2200" dirty="0"/>
                <a:t>A+B</a:t>
              </a:r>
              <a:endParaRPr lang="ar-EG" sz="2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36F639C-D526-47B5-B029-88B7B6366E68}"/>
              </a:ext>
            </a:extLst>
          </p:cNvPr>
          <p:cNvGrpSpPr/>
          <p:nvPr/>
        </p:nvGrpSpPr>
        <p:grpSpPr>
          <a:xfrm>
            <a:off x="2001052" y="3592656"/>
            <a:ext cx="5574764" cy="911212"/>
            <a:chOff x="2001052" y="3592656"/>
            <a:chExt cx="5574764" cy="911212"/>
          </a:xfrm>
        </p:grpSpPr>
        <p:grpSp>
          <p:nvGrpSpPr>
            <p:cNvPr id="90" name="Group 89"/>
            <p:cNvGrpSpPr/>
            <p:nvPr/>
          </p:nvGrpSpPr>
          <p:grpSpPr>
            <a:xfrm>
              <a:off x="3576345" y="3592656"/>
              <a:ext cx="3999471" cy="911212"/>
              <a:chOff x="1817477" y="3537728"/>
              <a:chExt cx="3310986" cy="61610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817477" y="3537728"/>
                <a:ext cx="3310986" cy="616100"/>
                <a:chOff x="1643151" y="3596687"/>
                <a:chExt cx="3310986" cy="616100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643151" y="3596687"/>
                  <a:ext cx="3310986" cy="616100"/>
                  <a:chOff x="2774033" y="5515443"/>
                  <a:chExt cx="3310986" cy="616100"/>
                </a:xfrm>
              </p:grpSpPr>
              <p:sp>
                <p:nvSpPr>
                  <p:cNvPr id="23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79149" y="5515443"/>
                    <a:ext cx="378630" cy="4308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:r>
                      <a:rPr lang="en-US" sz="2200" dirty="0"/>
                      <a:t>A</a:t>
                    </a:r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2774033" y="5602907"/>
                    <a:ext cx="3310986" cy="528636"/>
                    <a:chOff x="5725463" y="5099021"/>
                    <a:chExt cx="3310986" cy="528636"/>
                  </a:xfrm>
                </p:grpSpPr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5725463" y="5103493"/>
                      <a:ext cx="1139999" cy="476955"/>
                      <a:chOff x="2440620" y="4931085"/>
                      <a:chExt cx="1139999" cy="476955"/>
                    </a:xfrm>
                  </p:grpSpPr>
                  <p:sp>
                    <p:nvSpPr>
                      <p:cNvPr id="29" name="Oval 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23418" y="4950840"/>
                        <a:ext cx="457201" cy="457200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endParaRPr lang="en-US" baseline="-25000" dirty="0"/>
                      </a:p>
                    </p:txBody>
                  </p:sp>
                  <p:sp>
                    <p:nvSpPr>
                      <p:cNvPr id="30" name="Text Box 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440620" y="4931085"/>
                        <a:ext cx="811441" cy="4308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 rtl="0"/>
                        <a:r>
                          <a:rPr lang="en-US" sz="2200" dirty="0"/>
                          <a:t>start</a:t>
                        </a:r>
                      </a:p>
                    </p:txBody>
                  </p:sp>
                  <p:sp>
                    <p:nvSpPr>
                      <p:cNvPr id="31" name="Line 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67317" y="5165262"/>
                        <a:ext cx="609601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/>
                      <a:lstStyle/>
                      <a:p>
                        <a:endParaRPr lang="en-US" dirty="0"/>
                      </a:p>
                    </p:txBody>
                  </p:sp>
                </p:grpSp>
                <p:sp>
                  <p:nvSpPr>
                    <p:cNvPr id="26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83999" y="5099021"/>
                      <a:ext cx="552450" cy="528636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  <a:alpha val="12157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70153" y="5149495"/>
                      <a:ext cx="457200" cy="401245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baseline="-25000" dirty="0"/>
                    </a:p>
                  </p:txBody>
                </p:sp>
                <p:cxnSp>
                  <p:nvCxnSpPr>
                    <p:cNvPr id="28" name="Straight Arrow Connector 27"/>
                    <p:cNvCxnSpPr>
                      <a:cxnSpLocks/>
                      <a:stCxn id="29" idx="6"/>
                      <a:endCxn id="27" idx="2"/>
                    </p:cNvCxnSpPr>
                    <p:nvPr/>
                  </p:nvCxnSpPr>
                  <p:spPr>
                    <a:xfrm flipV="1">
                      <a:off x="6865462" y="5350117"/>
                      <a:ext cx="704691" cy="1731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1" name="Oval 9"/>
                <p:cNvSpPr>
                  <a:spLocks noChangeArrowheads="1"/>
                </p:cNvSpPr>
                <p:nvPr/>
              </p:nvSpPr>
              <p:spPr bwMode="auto">
                <a:xfrm>
                  <a:off x="4449312" y="3714731"/>
                  <a:ext cx="457200" cy="457198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baseline="-25000" dirty="0"/>
                </a:p>
              </p:txBody>
            </p:sp>
            <p:cxnSp>
              <p:nvCxnSpPr>
                <p:cNvPr id="55" name="Straight Arrow Connector 54"/>
                <p:cNvCxnSpPr>
                  <a:cxnSpLocks/>
                  <a:stCxn id="27" idx="6"/>
                  <a:endCxn id="26" idx="2"/>
                </p:cNvCxnSpPr>
                <p:nvPr/>
              </p:nvCxnSpPr>
              <p:spPr>
                <a:xfrm>
                  <a:off x="3945041" y="3935247"/>
                  <a:ext cx="456646" cy="1322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014151" y="3625317"/>
                  <a:ext cx="346570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:r>
                    <a:rPr lang="en-US" sz="2200" dirty="0"/>
                    <a:t>B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2239" y="3678183"/>
                    <a:ext cx="456613" cy="29133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43" name="Text 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492239" y="3678183"/>
                    <a:ext cx="456613" cy="2913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4225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ar-P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94535" y="3668310"/>
                    <a:ext cx="451199" cy="29133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44" name="Text 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94535" y="3668310"/>
                    <a:ext cx="451199" cy="2913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225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ar-P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3388" y="3699439"/>
                    <a:ext cx="456613" cy="29133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89" name="Text 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653388" y="3699439"/>
                    <a:ext cx="456613" cy="29133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5714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ar-P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6" name="TextBox 95"/>
            <p:cNvSpPr txBox="1"/>
            <p:nvPr/>
          </p:nvSpPr>
          <p:spPr>
            <a:xfrm>
              <a:off x="2001052" y="3784422"/>
              <a:ext cx="828405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200" dirty="0"/>
                <a:t>AB</a:t>
              </a:r>
              <a:endParaRPr lang="ar-EG" sz="2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1FE4EFD-5307-4153-8FB7-7FA57DC5FFB8}"/>
              </a:ext>
            </a:extLst>
          </p:cNvPr>
          <p:cNvGrpSpPr/>
          <p:nvPr/>
        </p:nvGrpSpPr>
        <p:grpSpPr>
          <a:xfrm>
            <a:off x="2097276" y="4814810"/>
            <a:ext cx="6549996" cy="1876590"/>
            <a:chOff x="2097276" y="4814810"/>
            <a:chExt cx="6549996" cy="1876590"/>
          </a:xfrm>
        </p:grpSpPr>
        <p:grpSp>
          <p:nvGrpSpPr>
            <p:cNvPr id="93" name="Group 92"/>
            <p:cNvGrpSpPr/>
            <p:nvPr/>
          </p:nvGrpSpPr>
          <p:grpSpPr>
            <a:xfrm>
              <a:off x="3298938" y="4814810"/>
              <a:ext cx="5348334" cy="1876590"/>
              <a:chOff x="1738116" y="4444071"/>
              <a:chExt cx="4728642" cy="1599359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1738116" y="4444071"/>
                <a:ext cx="4728642" cy="1599359"/>
                <a:chOff x="1735452" y="4544564"/>
                <a:chExt cx="4728642" cy="1599359"/>
              </a:xfrm>
            </p:grpSpPr>
            <p:sp>
              <p:nvSpPr>
                <p:cNvPr id="6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228636" y="5000742"/>
                  <a:ext cx="34336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:r>
                    <a:rPr lang="en-US" sz="2200" dirty="0"/>
                    <a:t>A</a:t>
                  </a:r>
                </a:p>
              </p:txBody>
            </p:sp>
            <p:grpSp>
              <p:nvGrpSpPr>
                <p:cNvPr id="65" name="Group 64"/>
                <p:cNvGrpSpPr/>
                <p:nvPr/>
              </p:nvGrpSpPr>
              <p:grpSpPr>
                <a:xfrm>
                  <a:off x="1735452" y="4897261"/>
                  <a:ext cx="1189843" cy="613380"/>
                  <a:chOff x="2390776" y="4794660"/>
                  <a:chExt cx="1189843" cy="613380"/>
                </a:xfrm>
              </p:grpSpPr>
              <p:sp>
                <p:nvSpPr>
                  <p:cNvPr id="69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3123418" y="4950840"/>
                    <a:ext cx="457201" cy="457200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en-US" baseline="-25000" dirty="0"/>
                  </a:p>
                </p:txBody>
              </p:sp>
              <p:sp>
                <p:nvSpPr>
                  <p:cNvPr id="70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0776" y="4794660"/>
                    <a:ext cx="811441" cy="43088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:r>
                      <a:rPr lang="en-US" sz="2200" dirty="0"/>
                      <a:t>start</a:t>
                    </a:r>
                  </a:p>
                </p:txBody>
              </p:sp>
              <p:sp>
                <p:nvSpPr>
                  <p:cNvPr id="71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2475718" y="5108267"/>
                    <a:ext cx="60960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6" name="Oval 26"/>
                <p:cNvSpPr>
                  <a:spLocks noChangeArrowheads="1"/>
                </p:cNvSpPr>
                <p:nvPr/>
              </p:nvSpPr>
              <p:spPr bwMode="auto">
                <a:xfrm>
                  <a:off x="5911644" y="5011992"/>
                  <a:ext cx="552450" cy="528636"/>
                </a:xfrm>
                <a:prstGeom prst="ellipse">
                  <a:avLst/>
                </a:prstGeom>
                <a:solidFill>
                  <a:schemeClr val="bg2">
                    <a:lumMod val="90000"/>
                    <a:alpha val="12157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Oval 9"/>
                <p:cNvSpPr>
                  <a:spLocks noChangeArrowheads="1"/>
                </p:cNvSpPr>
                <p:nvPr/>
              </p:nvSpPr>
              <p:spPr bwMode="auto">
                <a:xfrm>
                  <a:off x="3581400" y="5053309"/>
                  <a:ext cx="457200" cy="457198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baseline="-25000" dirty="0"/>
                </a:p>
              </p:txBody>
            </p:sp>
            <p:cxnSp>
              <p:nvCxnSpPr>
                <p:cNvPr id="68" name="Straight Arrow Connector 67"/>
                <p:cNvCxnSpPr>
                  <a:stCxn id="69" idx="6"/>
                  <a:endCxn id="67" idx="2"/>
                </p:cNvCxnSpPr>
                <p:nvPr/>
              </p:nvCxnSpPr>
              <p:spPr>
                <a:xfrm flipV="1">
                  <a:off x="2925295" y="5281908"/>
                  <a:ext cx="656105" cy="1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9"/>
                <p:cNvSpPr>
                  <a:spLocks noChangeArrowheads="1"/>
                </p:cNvSpPr>
                <p:nvPr/>
              </p:nvSpPr>
              <p:spPr bwMode="auto">
                <a:xfrm>
                  <a:off x="4736688" y="5030298"/>
                  <a:ext cx="457200" cy="457198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72" name="Oval 9"/>
                <p:cNvSpPr>
                  <a:spLocks noChangeArrowheads="1"/>
                </p:cNvSpPr>
                <p:nvPr/>
              </p:nvSpPr>
              <p:spPr bwMode="auto">
                <a:xfrm>
                  <a:off x="5960190" y="5058684"/>
                  <a:ext cx="457200" cy="457198"/>
                </a:xfrm>
                <a:prstGeom prst="ellipse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baseline="-25000" dirty="0"/>
                </a:p>
              </p:txBody>
            </p:sp>
            <p:cxnSp>
              <p:nvCxnSpPr>
                <p:cNvPr id="73" name="Straight Arrow Connector 72"/>
                <p:cNvCxnSpPr/>
                <p:nvPr/>
              </p:nvCxnSpPr>
              <p:spPr>
                <a:xfrm flipV="1">
                  <a:off x="4068295" y="5287296"/>
                  <a:ext cx="656105" cy="1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63565" y="4954991"/>
                  <a:ext cx="329090" cy="3672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:r>
                    <a:rPr lang="en-US" sz="2200" dirty="0"/>
                    <a:t>∊</a:t>
                  </a:r>
                </a:p>
              </p:txBody>
            </p:sp>
            <p:sp>
              <p:nvSpPr>
                <p:cNvPr id="7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371636" y="4997244"/>
                  <a:ext cx="33855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:r>
                    <a:rPr lang="en-US" sz="2200" dirty="0"/>
                    <a:t>∊</a:t>
                  </a:r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>
                <a:xfrm flipV="1">
                  <a:off x="5211295" y="5283798"/>
                  <a:ext cx="656105" cy="13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urved Connector 80"/>
                <p:cNvCxnSpPr>
                  <a:cxnSpLocks/>
                  <a:stCxn id="69" idx="4"/>
                  <a:endCxn id="66" idx="4"/>
                </p:cNvCxnSpPr>
                <p:nvPr/>
              </p:nvCxnSpPr>
              <p:spPr>
                <a:xfrm rot="16200000" flipH="1">
                  <a:off x="4427289" y="3780047"/>
                  <a:ext cx="29987" cy="3491174"/>
                </a:xfrm>
                <a:prstGeom prst="curvedConnector3">
                  <a:avLst>
                    <a:gd name="adj1" fmla="val 1009878"/>
                  </a:avLst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Curved Connector 82"/>
                <p:cNvCxnSpPr>
                  <a:stCxn id="92" idx="0"/>
                  <a:endCxn id="67" idx="0"/>
                </p:cNvCxnSpPr>
                <p:nvPr/>
              </p:nvCxnSpPr>
              <p:spPr>
                <a:xfrm rot="16200000" flipH="1" flipV="1">
                  <a:off x="4399184" y="4464123"/>
                  <a:ext cx="1" cy="1178370"/>
                </a:xfrm>
                <a:prstGeom prst="curvedConnector3">
                  <a:avLst>
                    <a:gd name="adj1" fmla="val -22860000000"/>
                  </a:avLst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227041" y="4544564"/>
                  <a:ext cx="33855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:r>
                    <a:rPr lang="en-US" sz="2200" dirty="0"/>
                    <a:t>∊</a:t>
                  </a:r>
                </a:p>
              </p:txBody>
            </p:sp>
            <p:sp>
              <p:nvSpPr>
                <p:cNvPr id="8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396347" y="5774591"/>
                  <a:ext cx="33855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:r>
                    <a:rPr lang="en-US" sz="2200" dirty="0"/>
                    <a:t>∊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1992" y="4979515"/>
                    <a:ext cx="452111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32" name="Text 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481992" y="4979515"/>
                    <a:ext cx="452111" cy="33855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ar-E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85723" y="4991978"/>
                    <a:ext cx="452110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33" name="Text 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985723" y="4991978"/>
                    <a:ext cx="452110" cy="33855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ar-E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13759" y="5000632"/>
                    <a:ext cx="452111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91" name="Text 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13759" y="5000632"/>
                    <a:ext cx="452111" cy="33855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ar-E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64979" y="4952815"/>
                    <a:ext cx="452110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92" name="Text 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764979" y="4952815"/>
                    <a:ext cx="452110" cy="33855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ar-E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7" name="TextBox 96"/>
            <p:cNvSpPr txBox="1"/>
            <p:nvPr/>
          </p:nvSpPr>
          <p:spPr>
            <a:xfrm>
              <a:off x="2097276" y="5275119"/>
              <a:ext cx="685800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200" dirty="0"/>
                <a:t>A*</a:t>
              </a:r>
              <a:endParaRPr lang="ar-EG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5167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9096" y="1543864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altLang="x-none" sz="2400" b="1" dirty="0"/>
              <a:t>INDUCTION:</a:t>
            </a:r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dirty="0"/>
          </a:p>
          <a:p>
            <a:pPr marL="109728" indent="0">
              <a:buNone/>
            </a:pPr>
            <a:endParaRPr lang="en-US" altLang="x-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5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x-none" sz="3200" dirty="0"/>
              <a:t>Converting RE to </a:t>
            </a:r>
            <a:r>
              <a:rPr lang="en-US" altLang="x-none" sz="3200" dirty="0">
                <a:sym typeface="Symbol" charset="2"/>
              </a:rPr>
              <a:t></a:t>
            </a:r>
            <a:r>
              <a:rPr lang="en-US" altLang="x-none" sz="3200" dirty="0">
                <a:ea typeface="ＭＳ Ｐゴシック" charset="-128"/>
              </a:rPr>
              <a:t>-N</a:t>
            </a:r>
            <a:r>
              <a:rPr lang="en-US" altLang="x-none" sz="3200" dirty="0"/>
              <a:t>FA construction </a:t>
            </a:r>
            <a:endParaRPr lang="ar-EG" sz="32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80B01D-DBBC-4FD7-AC1D-7F7E57794D3C}"/>
              </a:ext>
            </a:extLst>
          </p:cNvPr>
          <p:cNvGrpSpPr/>
          <p:nvPr/>
        </p:nvGrpSpPr>
        <p:grpSpPr>
          <a:xfrm>
            <a:off x="2743200" y="2657864"/>
            <a:ext cx="2365690" cy="1346207"/>
            <a:chOff x="2823806" y="2856194"/>
            <a:chExt cx="2365690" cy="134620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86D21F0-F353-4E20-B091-C1E5BDA59008}"/>
                </a:ext>
              </a:extLst>
            </p:cNvPr>
            <p:cNvGrpSpPr/>
            <p:nvPr/>
          </p:nvGrpSpPr>
          <p:grpSpPr>
            <a:xfrm>
              <a:off x="2823806" y="2856194"/>
              <a:ext cx="2365690" cy="1346207"/>
              <a:chOff x="3464384" y="1484072"/>
              <a:chExt cx="2365690" cy="1346207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4090875" y="1484072"/>
                <a:ext cx="1739199" cy="1346207"/>
                <a:chOff x="2300079" y="1385414"/>
                <a:chExt cx="1272403" cy="1092821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2300079" y="1385414"/>
                  <a:ext cx="1272403" cy="1092821"/>
                  <a:chOff x="2798244" y="4967372"/>
                  <a:chExt cx="1272403" cy="1092821"/>
                </a:xfrm>
              </p:grpSpPr>
              <p:sp>
                <p:nvSpPr>
                  <p:cNvPr id="13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93640" y="4967372"/>
                    <a:ext cx="277007" cy="3497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 rtl="0"/>
                    <a:r>
                      <a:rPr lang="en-US" sz="2200" dirty="0"/>
                      <a:t>A</a:t>
                    </a:r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2798244" y="5483341"/>
                    <a:ext cx="1192656" cy="576852"/>
                    <a:chOff x="5749674" y="4979455"/>
                    <a:chExt cx="1192656" cy="576852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5749674" y="4979455"/>
                      <a:ext cx="620488" cy="349785"/>
                      <a:chOff x="2464831" y="4807047"/>
                      <a:chExt cx="620488" cy="349785"/>
                    </a:xfrm>
                  </p:grpSpPr>
                  <p:sp>
                    <p:nvSpPr>
                      <p:cNvPr id="20" name="Text Box 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464831" y="4807047"/>
                        <a:ext cx="593653" cy="34978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 rtl="0"/>
                        <a:r>
                          <a:rPr lang="en-US" sz="2200" dirty="0"/>
                          <a:t>start</a:t>
                        </a:r>
                      </a:p>
                    </p:txBody>
                  </p:sp>
                  <p:sp>
                    <p:nvSpPr>
                      <p:cNvPr id="21" name="Line 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75718" y="5108267"/>
                        <a:ext cx="609601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89880" y="5027671"/>
                      <a:ext cx="552450" cy="528636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  <a:alpha val="12157"/>
                      </a:schemeClr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44084" y="5063390"/>
                      <a:ext cx="457200" cy="457198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baseline="-25000" dirty="0"/>
                    </a:p>
                  </p:txBody>
                </p:sp>
              </p:grp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30454" y="2001371"/>
                      <a:ext cx="403524" cy="34978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l" rtl="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200" dirty="0"/>
                    </a:p>
                  </p:txBody>
                </p:sp>
              </mc:Choice>
              <mc:Fallback>
                <p:sp>
                  <p:nvSpPr>
                    <p:cNvPr id="34" name="Text 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030454" y="2001371"/>
                      <a:ext cx="403524" cy="34978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4225"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ar-P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5" name="TextBox 94"/>
              <p:cNvSpPr txBox="1"/>
              <p:nvPr/>
            </p:nvSpPr>
            <p:spPr>
              <a:xfrm>
                <a:off x="3464384" y="2179072"/>
                <a:ext cx="551562" cy="43088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sz="2200" dirty="0"/>
                  <a:t>A*</a:t>
                </a:r>
                <a:endParaRPr lang="ar-EG" sz="2200" dirty="0"/>
              </a:p>
            </p:txBody>
          </p:sp>
        </p:grp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98B31B3A-843B-4139-A70F-E908B0EEFBC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643106" y="3467463"/>
              <a:ext cx="230236" cy="588434"/>
            </a:xfrm>
            <a:prstGeom prst="curvedConnector4">
              <a:avLst>
                <a:gd name="adj1" fmla="val -185551"/>
                <a:gd name="adj2" fmla="val 108281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92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dirty="0"/>
          </a:p>
          <a:p>
            <a:pPr marL="109728" indent="0">
              <a:buNone/>
            </a:pPr>
            <a:endParaRPr lang="en-US" altLang="x-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6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x-none" sz="3200" dirty="0"/>
              <a:t>Converting RE to </a:t>
            </a:r>
            <a:r>
              <a:rPr lang="en-US" altLang="x-none" sz="3200" dirty="0">
                <a:sym typeface="Symbol" charset="2"/>
              </a:rPr>
              <a:t></a:t>
            </a:r>
            <a:r>
              <a:rPr lang="en-US" altLang="x-none" sz="3200" dirty="0">
                <a:ea typeface="ＭＳ Ｐゴシック" charset="-128"/>
              </a:rPr>
              <a:t>-N</a:t>
            </a:r>
            <a:r>
              <a:rPr lang="en-US" altLang="x-none" sz="3200" dirty="0"/>
              <a:t>FA construction </a:t>
            </a:r>
            <a:endParaRPr lang="ar-EG" sz="3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030608" y="2892625"/>
            <a:ext cx="3069224" cy="761472"/>
            <a:chOff x="5760561" y="5048472"/>
            <a:chExt cx="2291019" cy="567561"/>
          </a:xfrm>
        </p:grpSpPr>
        <p:grpSp>
          <p:nvGrpSpPr>
            <p:cNvPr id="15" name="Group 14"/>
            <p:cNvGrpSpPr/>
            <p:nvPr/>
          </p:nvGrpSpPr>
          <p:grpSpPr>
            <a:xfrm>
              <a:off x="5760561" y="5048472"/>
              <a:ext cx="1104901" cy="531976"/>
              <a:chOff x="2475718" y="4876064"/>
              <a:chExt cx="1104901" cy="531976"/>
            </a:xfrm>
          </p:grpSpPr>
          <p:sp>
            <p:nvSpPr>
              <p:cNvPr id="19" name="Oval 4"/>
              <p:cNvSpPr>
                <a:spLocks noChangeArrowheads="1"/>
              </p:cNvSpPr>
              <p:nvPr/>
            </p:nvSpPr>
            <p:spPr bwMode="auto">
              <a:xfrm>
                <a:off x="3123418" y="4950840"/>
                <a:ext cx="457201" cy="457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20" name="Text Box 6"/>
              <p:cNvSpPr txBox="1">
                <a:spLocks noChangeArrowheads="1"/>
              </p:cNvSpPr>
              <p:nvPr/>
            </p:nvSpPr>
            <p:spPr bwMode="auto">
              <a:xfrm>
                <a:off x="2501364" y="4876064"/>
                <a:ext cx="605699" cy="321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200" dirty="0"/>
                  <a:t>start</a:t>
                </a:r>
              </a:p>
            </p:txBody>
          </p:sp>
          <p:sp>
            <p:nvSpPr>
              <p:cNvPr id="21" name="Line 5"/>
              <p:cNvSpPr>
                <a:spLocks noChangeShapeType="1"/>
              </p:cNvSpPr>
              <p:nvPr/>
            </p:nvSpPr>
            <p:spPr bwMode="auto">
              <a:xfrm>
                <a:off x="2475718" y="5108267"/>
                <a:ext cx="60960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Oval 26"/>
            <p:cNvSpPr>
              <a:spLocks noChangeArrowheads="1"/>
            </p:cNvSpPr>
            <p:nvPr/>
          </p:nvSpPr>
          <p:spPr bwMode="auto">
            <a:xfrm>
              <a:off x="7499130" y="5087397"/>
              <a:ext cx="552450" cy="528636"/>
            </a:xfrm>
            <a:prstGeom prst="ellipse">
              <a:avLst/>
            </a:prstGeom>
            <a:solidFill>
              <a:schemeClr val="bg2">
                <a:lumMod val="90000"/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7543800" y="5123116"/>
              <a:ext cx="457200" cy="45719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aseline="-250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 Box 14"/>
              <p:cNvSpPr txBox="1">
                <a:spLocks noChangeArrowheads="1"/>
              </p:cNvSpPr>
              <p:nvPr/>
            </p:nvSpPr>
            <p:spPr bwMode="auto">
              <a:xfrm>
                <a:off x="3895140" y="3013281"/>
                <a:ext cx="551561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4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5140" y="3013281"/>
                <a:ext cx="551561" cy="430887"/>
              </a:xfrm>
              <a:prstGeom prst="rect">
                <a:avLst/>
              </a:prstGeom>
              <a:blipFill>
                <a:blip r:embed="rId2"/>
                <a:stretch>
                  <a:fillRect b="-42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 Box 14"/>
              <p:cNvSpPr txBox="1">
                <a:spLocks noChangeArrowheads="1"/>
              </p:cNvSpPr>
              <p:nvPr/>
            </p:nvSpPr>
            <p:spPr bwMode="auto">
              <a:xfrm>
                <a:off x="5491426" y="3050243"/>
                <a:ext cx="545021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5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1426" y="3050243"/>
                <a:ext cx="545021" cy="430887"/>
              </a:xfrm>
              <a:prstGeom prst="rect">
                <a:avLst/>
              </a:prstGeom>
              <a:blipFill>
                <a:blip r:embed="rId3"/>
                <a:stretch>
                  <a:fillRect b="-42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C9FE9D6-B9A7-4353-923A-66FAC2541B61}"/>
              </a:ext>
            </a:extLst>
          </p:cNvPr>
          <p:cNvGrpSpPr/>
          <p:nvPr/>
        </p:nvGrpSpPr>
        <p:grpSpPr>
          <a:xfrm>
            <a:off x="4204568" y="2374831"/>
            <a:ext cx="1525212" cy="694318"/>
            <a:chOff x="4204568" y="1651413"/>
            <a:chExt cx="1525212" cy="694318"/>
          </a:xfrm>
        </p:grpSpPr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4714804" y="1651413"/>
              <a:ext cx="36099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200" dirty="0"/>
                <a:t>X</a:t>
              </a:r>
            </a:p>
          </p:txBody>
        </p:sp>
        <p:cxnSp>
          <p:nvCxnSpPr>
            <p:cNvPr id="45" name="Curved Connector 44"/>
            <p:cNvCxnSpPr>
              <a:stCxn id="19" idx="0"/>
              <a:endCxn id="16" idx="0"/>
            </p:cNvCxnSpPr>
            <p:nvPr/>
          </p:nvCxnSpPr>
          <p:spPr>
            <a:xfrm rot="5400000" flipH="1" flipV="1">
              <a:off x="4943124" y="1559075"/>
              <a:ext cx="48100" cy="1525212"/>
            </a:xfrm>
            <a:prstGeom prst="curvedConnector3">
              <a:avLst>
                <a:gd name="adj1" fmla="val 57526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3BDE01-4A66-44A4-804E-09621370DD37}"/>
              </a:ext>
            </a:extLst>
          </p:cNvPr>
          <p:cNvGrpSpPr/>
          <p:nvPr/>
        </p:nvGrpSpPr>
        <p:grpSpPr>
          <a:xfrm>
            <a:off x="4204569" y="3455313"/>
            <a:ext cx="1525212" cy="430887"/>
            <a:chOff x="4204569" y="2731895"/>
            <a:chExt cx="1525212" cy="430887"/>
          </a:xfrm>
        </p:grpSpPr>
        <p:cxnSp>
          <p:nvCxnSpPr>
            <p:cNvPr id="47" name="Curved Connector 46"/>
            <p:cNvCxnSpPr>
              <a:stCxn id="19" idx="4"/>
              <a:endCxn id="16" idx="4"/>
            </p:cNvCxnSpPr>
            <p:nvPr/>
          </p:nvCxnSpPr>
          <p:spPr>
            <a:xfrm rot="16200000" flipH="1">
              <a:off x="4943303" y="2220401"/>
              <a:ext cx="47743" cy="1525212"/>
            </a:xfrm>
            <a:prstGeom prst="curvedConnector3">
              <a:avLst>
                <a:gd name="adj1" fmla="val 578814"/>
              </a:avLst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 Box 14"/>
            <p:cNvSpPr txBox="1">
              <a:spLocks noChangeArrowheads="1"/>
            </p:cNvSpPr>
            <p:nvPr/>
          </p:nvSpPr>
          <p:spPr bwMode="auto">
            <a:xfrm>
              <a:off x="4659354" y="2731895"/>
              <a:ext cx="53091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200" dirty="0"/>
                <a:t>YZ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257711" y="3013281"/>
            <a:ext cx="1065593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altLang="x-none" sz="2200" dirty="0"/>
              <a:t>X+YZ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B7BEE43-7A86-469B-BD7E-433F85B30A57}"/>
              </a:ext>
            </a:extLst>
          </p:cNvPr>
          <p:cNvSpPr/>
          <p:nvPr/>
        </p:nvSpPr>
        <p:spPr>
          <a:xfrm rot="16200000">
            <a:off x="1291015" y="3278594"/>
            <a:ext cx="190089" cy="4050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PS"/>
          </a:p>
        </p:txBody>
      </p:sp>
      <p:sp>
        <p:nvSpPr>
          <p:cNvPr id="102" name="Left Brace 101">
            <a:extLst>
              <a:ext uri="{FF2B5EF4-FFF2-40B4-BE49-F238E27FC236}">
                <a16:creationId xmlns:a16="http://schemas.microsoft.com/office/drawing/2014/main" id="{F81EE6F8-810C-4F44-9B4C-7EECEB895ECE}"/>
              </a:ext>
            </a:extLst>
          </p:cNvPr>
          <p:cNvSpPr/>
          <p:nvPr/>
        </p:nvSpPr>
        <p:spPr>
          <a:xfrm rot="16200000">
            <a:off x="1825378" y="3278594"/>
            <a:ext cx="190089" cy="4050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PS"/>
          </a:p>
        </p:txBody>
      </p:sp>
    </p:spTree>
    <p:extLst>
      <p:ext uri="{BB962C8B-B14F-4D97-AF65-F5344CB8AC3E}">
        <p14:creationId xmlns:p14="http://schemas.microsoft.com/office/powerpoint/2010/main" val="313018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dirty="0"/>
          </a:p>
          <a:p>
            <a:pPr marL="109728" indent="0">
              <a:buNone/>
            </a:pPr>
            <a:endParaRPr lang="en-US" altLang="x-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7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x-none" sz="3200" dirty="0"/>
              <a:t>Converting RE to </a:t>
            </a:r>
            <a:r>
              <a:rPr lang="en-US" altLang="x-none" sz="3200" dirty="0">
                <a:sym typeface="Symbol" charset="2"/>
              </a:rPr>
              <a:t></a:t>
            </a:r>
            <a:r>
              <a:rPr lang="en-US" altLang="x-none" sz="3200" dirty="0">
                <a:ea typeface="ＭＳ Ｐゴシック" charset="-128"/>
              </a:rPr>
              <a:t>-N</a:t>
            </a:r>
            <a:r>
              <a:rPr lang="en-US" altLang="x-none" sz="3200" dirty="0"/>
              <a:t>FA construction </a:t>
            </a:r>
            <a:endParaRPr lang="ar-EG" sz="3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030608" y="2892625"/>
            <a:ext cx="3069224" cy="761472"/>
            <a:chOff x="5760561" y="5048472"/>
            <a:chExt cx="2291019" cy="567561"/>
          </a:xfrm>
        </p:grpSpPr>
        <p:grpSp>
          <p:nvGrpSpPr>
            <p:cNvPr id="15" name="Group 14"/>
            <p:cNvGrpSpPr/>
            <p:nvPr/>
          </p:nvGrpSpPr>
          <p:grpSpPr>
            <a:xfrm>
              <a:off x="5760561" y="5048472"/>
              <a:ext cx="1104901" cy="531976"/>
              <a:chOff x="2475718" y="4876064"/>
              <a:chExt cx="1104901" cy="531976"/>
            </a:xfrm>
          </p:grpSpPr>
          <p:sp>
            <p:nvSpPr>
              <p:cNvPr id="19" name="Oval 4"/>
              <p:cNvSpPr>
                <a:spLocks noChangeArrowheads="1"/>
              </p:cNvSpPr>
              <p:nvPr/>
            </p:nvSpPr>
            <p:spPr bwMode="auto">
              <a:xfrm>
                <a:off x="3123418" y="4950840"/>
                <a:ext cx="457201" cy="457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20" name="Text Box 6"/>
              <p:cNvSpPr txBox="1">
                <a:spLocks noChangeArrowheads="1"/>
              </p:cNvSpPr>
              <p:nvPr/>
            </p:nvSpPr>
            <p:spPr bwMode="auto">
              <a:xfrm>
                <a:off x="2501364" y="4876064"/>
                <a:ext cx="605699" cy="321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200" dirty="0"/>
                  <a:t>start</a:t>
                </a:r>
              </a:p>
            </p:txBody>
          </p:sp>
          <p:sp>
            <p:nvSpPr>
              <p:cNvPr id="21" name="Line 5"/>
              <p:cNvSpPr>
                <a:spLocks noChangeShapeType="1"/>
              </p:cNvSpPr>
              <p:nvPr/>
            </p:nvSpPr>
            <p:spPr bwMode="auto">
              <a:xfrm>
                <a:off x="2475718" y="5108267"/>
                <a:ext cx="60960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Oval 26"/>
            <p:cNvSpPr>
              <a:spLocks noChangeArrowheads="1"/>
            </p:cNvSpPr>
            <p:nvPr/>
          </p:nvSpPr>
          <p:spPr bwMode="auto">
            <a:xfrm>
              <a:off x="7499130" y="5087397"/>
              <a:ext cx="552450" cy="528636"/>
            </a:xfrm>
            <a:prstGeom prst="ellipse">
              <a:avLst/>
            </a:prstGeom>
            <a:solidFill>
              <a:schemeClr val="bg2">
                <a:lumMod val="90000"/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7543800" y="5123116"/>
              <a:ext cx="457200" cy="45719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aseline="-250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 Box 14"/>
              <p:cNvSpPr txBox="1">
                <a:spLocks noChangeArrowheads="1"/>
              </p:cNvSpPr>
              <p:nvPr/>
            </p:nvSpPr>
            <p:spPr bwMode="auto">
              <a:xfrm>
                <a:off x="3895140" y="3013281"/>
                <a:ext cx="551561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4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5140" y="3013281"/>
                <a:ext cx="551561" cy="430887"/>
              </a:xfrm>
              <a:prstGeom prst="rect">
                <a:avLst/>
              </a:prstGeom>
              <a:blipFill>
                <a:blip r:embed="rId2"/>
                <a:stretch>
                  <a:fillRect b="-42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 Box 14"/>
              <p:cNvSpPr txBox="1">
                <a:spLocks noChangeArrowheads="1"/>
              </p:cNvSpPr>
              <p:nvPr/>
            </p:nvSpPr>
            <p:spPr bwMode="auto">
              <a:xfrm>
                <a:off x="5491426" y="3050243"/>
                <a:ext cx="545021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5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1426" y="3050243"/>
                <a:ext cx="545021" cy="430887"/>
              </a:xfrm>
              <a:prstGeom prst="rect">
                <a:avLst/>
              </a:prstGeom>
              <a:blipFill>
                <a:blip r:embed="rId3"/>
                <a:stretch>
                  <a:fillRect b="-42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ar-P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C9FE9D6-B9A7-4353-923A-66FAC2541B61}"/>
              </a:ext>
            </a:extLst>
          </p:cNvPr>
          <p:cNvGrpSpPr/>
          <p:nvPr/>
        </p:nvGrpSpPr>
        <p:grpSpPr>
          <a:xfrm>
            <a:off x="4204568" y="2374831"/>
            <a:ext cx="1525212" cy="694318"/>
            <a:chOff x="4204568" y="1651413"/>
            <a:chExt cx="1525212" cy="694318"/>
          </a:xfrm>
        </p:grpSpPr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4714804" y="1651413"/>
              <a:ext cx="36099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200" dirty="0"/>
                <a:t>X</a:t>
              </a:r>
            </a:p>
          </p:txBody>
        </p:sp>
        <p:cxnSp>
          <p:nvCxnSpPr>
            <p:cNvPr id="45" name="Curved Connector 44"/>
            <p:cNvCxnSpPr>
              <a:stCxn id="19" idx="0"/>
              <a:endCxn id="16" idx="0"/>
            </p:cNvCxnSpPr>
            <p:nvPr/>
          </p:nvCxnSpPr>
          <p:spPr>
            <a:xfrm rot="5400000" flipH="1" flipV="1">
              <a:off x="4943124" y="1559075"/>
              <a:ext cx="48100" cy="1525212"/>
            </a:xfrm>
            <a:prstGeom prst="curvedConnector3">
              <a:avLst>
                <a:gd name="adj1" fmla="val 57526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1257711" y="3013281"/>
            <a:ext cx="1065593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altLang="x-none" sz="2200" dirty="0"/>
              <a:t>X+YZ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80AD27-DF4D-43B4-8DC3-F10C7B913DFE}"/>
              </a:ext>
            </a:extLst>
          </p:cNvPr>
          <p:cNvGrpSpPr/>
          <p:nvPr/>
        </p:nvGrpSpPr>
        <p:grpSpPr>
          <a:xfrm>
            <a:off x="3988016" y="3516523"/>
            <a:ext cx="1814953" cy="1130092"/>
            <a:chOff x="3988016" y="3516523"/>
            <a:chExt cx="1814953" cy="1130092"/>
          </a:xfrm>
        </p:grpSpPr>
        <p:sp>
          <p:nvSpPr>
            <p:cNvPr id="97" name="Text Box 14"/>
            <p:cNvSpPr txBox="1">
              <a:spLocks noChangeArrowheads="1"/>
            </p:cNvSpPr>
            <p:nvPr/>
          </p:nvSpPr>
          <p:spPr bwMode="auto">
            <a:xfrm>
              <a:off x="4045049" y="3880929"/>
              <a:ext cx="36099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200" dirty="0"/>
                <a:t>Y</a:t>
              </a:r>
            </a:p>
          </p:txBody>
        </p:sp>
        <p:sp>
          <p:nvSpPr>
            <p:cNvPr id="98" name="Oval 4"/>
            <p:cNvSpPr>
              <a:spLocks noChangeArrowheads="1"/>
            </p:cNvSpPr>
            <p:nvPr/>
          </p:nvSpPr>
          <p:spPr bwMode="auto">
            <a:xfrm>
              <a:off x="4671574" y="4033209"/>
              <a:ext cx="612501" cy="61340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200" baseline="-25000" dirty="0"/>
            </a:p>
          </p:txBody>
        </p:sp>
        <p:cxnSp>
          <p:nvCxnSpPr>
            <p:cNvPr id="6" name="Straight Arrow Connector 5"/>
            <p:cNvCxnSpPr>
              <a:cxnSpLocks/>
              <a:stCxn id="19" idx="3"/>
              <a:endCxn id="98" idx="1"/>
            </p:cNvCxnSpPr>
            <p:nvPr/>
          </p:nvCxnSpPr>
          <p:spPr>
            <a:xfrm>
              <a:off x="3988016" y="3516523"/>
              <a:ext cx="773257" cy="6065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 Box 14"/>
            <p:cNvSpPr txBox="1">
              <a:spLocks noChangeArrowheads="1"/>
            </p:cNvSpPr>
            <p:nvPr/>
          </p:nvSpPr>
          <p:spPr bwMode="auto">
            <a:xfrm>
              <a:off x="5419571" y="3941623"/>
              <a:ext cx="35458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200" dirty="0"/>
                <a:t>Z</a:t>
              </a:r>
            </a:p>
          </p:txBody>
        </p:sp>
        <p:cxnSp>
          <p:nvCxnSpPr>
            <p:cNvPr id="8" name="Straight Arrow Connector 7"/>
            <p:cNvCxnSpPr>
              <a:cxnSpLocks/>
              <a:stCxn id="98" idx="7"/>
            </p:cNvCxnSpPr>
            <p:nvPr/>
          </p:nvCxnSpPr>
          <p:spPr>
            <a:xfrm flipV="1">
              <a:off x="5194376" y="3682197"/>
              <a:ext cx="608593" cy="4408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 Box 14">
                  <a:extLst>
                    <a:ext uri="{FF2B5EF4-FFF2-40B4-BE49-F238E27FC236}">
                      <a16:creationId xmlns:a16="http://schemas.microsoft.com/office/drawing/2014/main" id="{878A7FD3-ADA2-4DBC-8632-422F3AEBC2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2514" y="4124469"/>
                  <a:ext cx="551561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100" name="Text Box 14">
                  <a:extLst>
                    <a:ext uri="{FF2B5EF4-FFF2-40B4-BE49-F238E27FC236}">
                      <a16:creationId xmlns:a16="http://schemas.microsoft.com/office/drawing/2014/main" id="{878A7FD3-ADA2-4DBC-8632-422F3AEBC2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32514" y="4124469"/>
                  <a:ext cx="551561" cy="430887"/>
                </a:xfrm>
                <a:prstGeom prst="rect">
                  <a:avLst/>
                </a:prstGeom>
                <a:blipFill>
                  <a:blip r:embed="rId4"/>
                  <a:stretch>
                    <a:fillRect b="-5714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ar-P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Left Brace 6">
            <a:extLst>
              <a:ext uri="{FF2B5EF4-FFF2-40B4-BE49-F238E27FC236}">
                <a16:creationId xmlns:a16="http://schemas.microsoft.com/office/drawing/2014/main" id="{BB7BEE43-7A86-469B-BD7E-433F85B30A57}"/>
              </a:ext>
            </a:extLst>
          </p:cNvPr>
          <p:cNvSpPr/>
          <p:nvPr/>
        </p:nvSpPr>
        <p:spPr>
          <a:xfrm rot="16200000">
            <a:off x="1291015" y="3278594"/>
            <a:ext cx="190089" cy="4050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PS"/>
          </a:p>
        </p:txBody>
      </p:sp>
      <p:sp>
        <p:nvSpPr>
          <p:cNvPr id="102" name="Left Brace 101">
            <a:extLst>
              <a:ext uri="{FF2B5EF4-FFF2-40B4-BE49-F238E27FC236}">
                <a16:creationId xmlns:a16="http://schemas.microsoft.com/office/drawing/2014/main" id="{F81EE6F8-810C-4F44-9B4C-7EECEB895ECE}"/>
              </a:ext>
            </a:extLst>
          </p:cNvPr>
          <p:cNvSpPr/>
          <p:nvPr/>
        </p:nvSpPr>
        <p:spPr>
          <a:xfrm rot="16200000">
            <a:off x="1825378" y="3278594"/>
            <a:ext cx="190089" cy="4050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PS"/>
          </a:p>
        </p:txBody>
      </p:sp>
    </p:spTree>
    <p:extLst>
      <p:ext uri="{BB962C8B-B14F-4D97-AF65-F5344CB8AC3E}">
        <p14:creationId xmlns:p14="http://schemas.microsoft.com/office/powerpoint/2010/main" val="145666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dirty="0"/>
          </a:p>
          <a:p>
            <a:pPr marL="109728" indent="0">
              <a:buNone/>
            </a:pPr>
            <a:endParaRPr lang="en-US" altLang="x-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8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x-none" sz="3200" dirty="0"/>
              <a:t>Converting RE to </a:t>
            </a:r>
            <a:r>
              <a:rPr lang="en-US" altLang="x-none" sz="3200" dirty="0">
                <a:sym typeface="Symbol" charset="2"/>
              </a:rPr>
              <a:t></a:t>
            </a:r>
            <a:r>
              <a:rPr lang="en-US" altLang="x-none" sz="3200" dirty="0">
                <a:ea typeface="ＭＳ Ｐゴシック" charset="-128"/>
              </a:rPr>
              <a:t>-N</a:t>
            </a:r>
            <a:r>
              <a:rPr lang="en-US" altLang="x-none" sz="3200" dirty="0"/>
              <a:t>FA construction </a:t>
            </a:r>
            <a:endParaRPr lang="ar-EG" sz="3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D7E818-DFC6-44A9-A186-68849EE75EAF}"/>
              </a:ext>
            </a:extLst>
          </p:cNvPr>
          <p:cNvGrpSpPr/>
          <p:nvPr/>
        </p:nvGrpSpPr>
        <p:grpSpPr>
          <a:xfrm>
            <a:off x="3244268" y="2382741"/>
            <a:ext cx="4190334" cy="2397577"/>
            <a:chOff x="3244268" y="2382741"/>
            <a:chExt cx="4190334" cy="2397577"/>
          </a:xfrm>
        </p:grpSpPr>
        <p:sp>
          <p:nvSpPr>
            <p:cNvPr id="75" name="Text Box 14"/>
            <p:cNvSpPr txBox="1">
              <a:spLocks noChangeArrowheads="1"/>
            </p:cNvSpPr>
            <p:nvPr/>
          </p:nvSpPr>
          <p:spPr bwMode="auto">
            <a:xfrm>
              <a:off x="6454905" y="3133472"/>
              <a:ext cx="372218" cy="430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200" dirty="0"/>
                <a:t>∊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79C43BF-6954-450A-B45B-41A9278F324C}"/>
                </a:ext>
              </a:extLst>
            </p:cNvPr>
            <p:cNvGrpSpPr/>
            <p:nvPr/>
          </p:nvGrpSpPr>
          <p:grpSpPr>
            <a:xfrm>
              <a:off x="3244268" y="2382741"/>
              <a:ext cx="4190334" cy="2397577"/>
              <a:chOff x="3244268" y="2382741"/>
              <a:chExt cx="4190334" cy="2397577"/>
            </a:xfrm>
          </p:grpSpPr>
          <p:sp>
            <p:nvSpPr>
              <p:cNvPr id="63" name="Text Box 14"/>
              <p:cNvSpPr txBox="1">
                <a:spLocks noChangeArrowheads="1"/>
              </p:cNvSpPr>
              <p:nvPr/>
            </p:nvSpPr>
            <p:spPr bwMode="auto">
              <a:xfrm>
                <a:off x="5030396" y="3193818"/>
                <a:ext cx="37863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200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  <p:cxnSp>
            <p:nvCxnSpPr>
              <p:cNvPr id="68" name="Straight Arrow Connector 67"/>
              <p:cNvCxnSpPr>
                <a:stCxn id="69" idx="6"/>
                <a:endCxn id="67" idx="2"/>
              </p:cNvCxnSpPr>
              <p:nvPr/>
            </p:nvCxnSpPr>
            <p:spPr>
              <a:xfrm flipV="1">
                <a:off x="3518647" y="3578755"/>
                <a:ext cx="787500" cy="20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4890550" y="3587183"/>
                <a:ext cx="787500" cy="20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 Box 14"/>
              <p:cNvSpPr txBox="1">
                <a:spLocks noChangeArrowheads="1"/>
              </p:cNvSpPr>
              <p:nvPr/>
            </p:nvSpPr>
            <p:spPr bwMode="auto">
              <a:xfrm>
                <a:off x="3654192" y="3185177"/>
                <a:ext cx="372218" cy="430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200" dirty="0"/>
                  <a:t>∊</a:t>
                </a: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V="1">
                <a:off x="6262453" y="3581712"/>
                <a:ext cx="787500" cy="20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urved Connector 80"/>
              <p:cNvCxnSpPr>
                <a:stCxn id="69" idx="4"/>
                <a:endCxn id="66" idx="4"/>
              </p:cNvCxnSpPr>
              <p:nvPr/>
            </p:nvCxnSpPr>
            <p:spPr>
              <a:xfrm rot="16200000" flipH="1">
                <a:off x="5315981" y="1864835"/>
                <a:ext cx="46907" cy="4190334"/>
              </a:xfrm>
              <a:prstGeom prst="curvedConnector3">
                <a:avLst>
                  <a:gd name="adj1" fmla="val 1009878"/>
                </a:avLst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urved Connector 82"/>
              <p:cNvCxnSpPr>
                <a:stCxn id="92" idx="0"/>
                <a:endCxn id="67" idx="0"/>
              </p:cNvCxnSpPr>
              <p:nvPr/>
            </p:nvCxnSpPr>
            <p:spPr>
              <a:xfrm rot="16200000" flipH="1" flipV="1">
                <a:off x="5298076" y="2503621"/>
                <a:ext cx="2" cy="1435097"/>
              </a:xfrm>
              <a:prstGeom prst="curvedConnector3">
                <a:avLst>
                  <a:gd name="adj1" fmla="val -22860000000"/>
                </a:avLst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 Box 14"/>
              <p:cNvSpPr txBox="1">
                <a:spLocks noChangeArrowheads="1"/>
              </p:cNvSpPr>
              <p:nvPr/>
            </p:nvSpPr>
            <p:spPr bwMode="auto">
              <a:xfrm>
                <a:off x="5099795" y="2382741"/>
                <a:ext cx="406355" cy="5777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dirty="0"/>
                  <a:t>∊</a:t>
                </a:r>
              </a:p>
            </p:txBody>
          </p:sp>
          <p:sp>
            <p:nvSpPr>
              <p:cNvPr id="87" name="Text Box 14"/>
              <p:cNvSpPr txBox="1">
                <a:spLocks noChangeArrowheads="1"/>
              </p:cNvSpPr>
              <p:nvPr/>
            </p:nvSpPr>
            <p:spPr bwMode="auto">
              <a:xfrm>
                <a:off x="5284300" y="4349430"/>
                <a:ext cx="372218" cy="430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200" dirty="0"/>
                  <a:t>∊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5A32B1-A7AE-40BC-BF18-E18BF98EDA0A}"/>
              </a:ext>
            </a:extLst>
          </p:cNvPr>
          <p:cNvGrpSpPr/>
          <p:nvPr/>
        </p:nvGrpSpPr>
        <p:grpSpPr>
          <a:xfrm>
            <a:off x="2121870" y="3156542"/>
            <a:ext cx="5651039" cy="826914"/>
            <a:chOff x="2121870" y="3156542"/>
            <a:chExt cx="5651039" cy="826914"/>
          </a:xfrm>
        </p:grpSpPr>
        <p:grpSp>
          <p:nvGrpSpPr>
            <p:cNvPr id="65" name="Group 64"/>
            <p:cNvGrpSpPr/>
            <p:nvPr/>
          </p:nvGrpSpPr>
          <p:grpSpPr>
            <a:xfrm>
              <a:off x="2121870" y="3221386"/>
              <a:ext cx="1396777" cy="715172"/>
              <a:chOff x="2416895" y="4950840"/>
              <a:chExt cx="1163724" cy="457200"/>
            </a:xfrm>
          </p:grpSpPr>
          <p:sp>
            <p:nvSpPr>
              <p:cNvPr id="69" name="Oval 4"/>
              <p:cNvSpPr>
                <a:spLocks noChangeArrowheads="1"/>
              </p:cNvSpPr>
              <p:nvPr/>
            </p:nvSpPr>
            <p:spPr bwMode="auto">
              <a:xfrm>
                <a:off x="3123418" y="4950840"/>
                <a:ext cx="457201" cy="457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70" name="Text Box 6"/>
              <p:cNvSpPr txBox="1">
                <a:spLocks noChangeArrowheads="1"/>
              </p:cNvSpPr>
              <p:nvPr/>
            </p:nvSpPr>
            <p:spPr bwMode="auto">
              <a:xfrm>
                <a:off x="2416895" y="5002958"/>
                <a:ext cx="676051" cy="275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200" dirty="0"/>
                  <a:t>start</a:t>
                </a:r>
              </a:p>
            </p:txBody>
          </p:sp>
          <p:sp>
            <p:nvSpPr>
              <p:cNvPr id="71" name="Line 5"/>
              <p:cNvSpPr>
                <a:spLocks noChangeShapeType="1"/>
              </p:cNvSpPr>
              <p:nvPr/>
            </p:nvSpPr>
            <p:spPr bwMode="auto">
              <a:xfrm>
                <a:off x="2475718" y="5230385"/>
                <a:ext cx="60960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6" name="Oval 26"/>
            <p:cNvSpPr>
              <a:spLocks noChangeArrowheads="1"/>
            </p:cNvSpPr>
            <p:nvPr/>
          </p:nvSpPr>
          <p:spPr bwMode="auto">
            <a:xfrm>
              <a:off x="7103058" y="3156542"/>
              <a:ext cx="663086" cy="826914"/>
            </a:xfrm>
            <a:prstGeom prst="ellipse">
              <a:avLst/>
            </a:prstGeom>
            <a:solidFill>
              <a:schemeClr val="bg2">
                <a:lumMod val="90000"/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9"/>
            <p:cNvSpPr>
              <a:spLocks noChangeArrowheads="1"/>
            </p:cNvSpPr>
            <p:nvPr/>
          </p:nvSpPr>
          <p:spPr bwMode="auto">
            <a:xfrm>
              <a:off x="4306147" y="3221171"/>
              <a:ext cx="548761" cy="71516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0" name="Oval 9"/>
            <p:cNvSpPr>
              <a:spLocks noChangeArrowheads="1"/>
            </p:cNvSpPr>
            <p:nvPr/>
          </p:nvSpPr>
          <p:spPr bwMode="auto">
            <a:xfrm>
              <a:off x="5692799" y="3185177"/>
              <a:ext cx="548761" cy="71516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72" name="Oval 9"/>
            <p:cNvSpPr>
              <a:spLocks noChangeArrowheads="1"/>
            </p:cNvSpPr>
            <p:nvPr/>
          </p:nvSpPr>
          <p:spPr bwMode="auto">
            <a:xfrm>
              <a:off x="7161326" y="3229579"/>
              <a:ext cx="548761" cy="71516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aseline="-25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983369" y="3262935"/>
                  <a:ext cx="584134" cy="4616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83369" y="3262935"/>
                  <a:ext cx="584134" cy="461666"/>
                </a:xfrm>
                <a:prstGeom prst="rect">
                  <a:avLst/>
                </a:prstGeom>
                <a:blipFill>
                  <a:blip r:embed="rId2"/>
                  <a:stretch>
                    <a:fillRect b="-6579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ar-P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188775" y="3282430"/>
                  <a:ext cx="584134" cy="4616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88775" y="3282430"/>
                  <a:ext cx="584134" cy="461666"/>
                </a:xfrm>
                <a:prstGeom prst="rect">
                  <a:avLst/>
                </a:prstGeom>
                <a:blipFill>
                  <a:blip r:embed="rId3"/>
                  <a:stretch>
                    <a:fillRect b="-6579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ar-P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341789" y="3295967"/>
                  <a:ext cx="577017" cy="4616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41789" y="3295967"/>
                  <a:ext cx="577017" cy="461666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ar-P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723558" y="3221170"/>
                  <a:ext cx="584134" cy="4616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23558" y="3221170"/>
                  <a:ext cx="584134" cy="461666"/>
                </a:xfrm>
                <a:prstGeom prst="rect">
                  <a:avLst/>
                </a:prstGeom>
                <a:blipFill>
                  <a:blip r:embed="rId5"/>
                  <a:stretch>
                    <a:fillRect b="-6579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ar-P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TextBox 38"/>
          <p:cNvSpPr txBox="1"/>
          <p:nvPr/>
        </p:nvSpPr>
        <p:spPr>
          <a:xfrm>
            <a:off x="642390" y="3188325"/>
            <a:ext cx="116442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altLang="x-none" sz="2200" dirty="0"/>
              <a:t>(X+W)*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5E3792-DE6B-4CE0-9B4D-A7E1A2D2C8E3}"/>
              </a:ext>
            </a:extLst>
          </p:cNvPr>
          <p:cNvGrpSpPr/>
          <p:nvPr/>
        </p:nvGrpSpPr>
        <p:grpSpPr>
          <a:xfrm>
            <a:off x="769586" y="3565811"/>
            <a:ext cx="773732" cy="626991"/>
            <a:chOff x="769586" y="3565811"/>
            <a:chExt cx="773732" cy="626991"/>
          </a:xfrm>
        </p:grpSpPr>
        <p:sp>
          <p:nvSpPr>
            <p:cNvPr id="10" name="TextBox 9"/>
            <p:cNvSpPr txBox="1"/>
            <p:nvPr/>
          </p:nvSpPr>
          <p:spPr>
            <a:xfrm>
              <a:off x="975953" y="3761915"/>
              <a:ext cx="378629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A</a:t>
              </a:r>
              <a:endParaRPr lang="ar-EG" sz="2200" dirty="0">
                <a:solidFill>
                  <a:srgbClr val="FF0000"/>
                </a:solidFill>
              </a:endParaRPr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7480B46B-1ECA-4C24-BCCC-8C82AF76CB48}"/>
                </a:ext>
              </a:extLst>
            </p:cNvPr>
            <p:cNvSpPr/>
            <p:nvPr/>
          </p:nvSpPr>
          <p:spPr>
            <a:xfrm rot="16200000">
              <a:off x="1065605" y="3269792"/>
              <a:ext cx="181693" cy="773732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PS" sz="2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03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566928" indent="-457200">
              <a:buFont typeface="+mj-lt"/>
              <a:buAutoNum type="arabicPeriod"/>
            </a:pPr>
            <a:endParaRPr lang="en-US" altLang="x-none" sz="2400" dirty="0"/>
          </a:p>
          <a:p>
            <a:pPr marL="109728" indent="0">
              <a:buNone/>
            </a:pPr>
            <a:endParaRPr lang="en-US" altLang="x-none" dirty="0"/>
          </a:p>
          <a:p>
            <a:pPr marL="109728" indent="0">
              <a:buNone/>
            </a:pPr>
            <a:endParaRPr lang="en-US" altLang="x-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1CA0-BF2F-4052-A45B-FE8DE947E755}" type="slidenum">
              <a:rPr lang="ar-SA" smtClean="0"/>
              <a:pPr/>
              <a:t>9</a:t>
            </a:fld>
            <a:endParaRPr lang="ar-S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x-none" sz="3200" dirty="0"/>
              <a:t>Converting RE to </a:t>
            </a:r>
            <a:r>
              <a:rPr lang="en-US" altLang="x-none" sz="3200" dirty="0">
                <a:sym typeface="Symbol" charset="2"/>
              </a:rPr>
              <a:t></a:t>
            </a:r>
            <a:r>
              <a:rPr lang="en-US" altLang="x-none" sz="3200" dirty="0">
                <a:ea typeface="ＭＳ Ｐゴシック" charset="-128"/>
              </a:rPr>
              <a:t>-N</a:t>
            </a:r>
            <a:r>
              <a:rPr lang="en-US" altLang="x-none" sz="3200" dirty="0"/>
              <a:t>FA construction </a:t>
            </a:r>
            <a:endParaRPr lang="ar-EG" sz="3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D7E818-DFC6-44A9-A186-68849EE75EAF}"/>
              </a:ext>
            </a:extLst>
          </p:cNvPr>
          <p:cNvGrpSpPr/>
          <p:nvPr/>
        </p:nvGrpSpPr>
        <p:grpSpPr>
          <a:xfrm>
            <a:off x="3244268" y="2382741"/>
            <a:ext cx="4190334" cy="2397577"/>
            <a:chOff x="3244268" y="2382741"/>
            <a:chExt cx="4190334" cy="2397577"/>
          </a:xfrm>
        </p:grpSpPr>
        <p:sp>
          <p:nvSpPr>
            <p:cNvPr id="75" name="Text Box 14"/>
            <p:cNvSpPr txBox="1">
              <a:spLocks noChangeArrowheads="1"/>
            </p:cNvSpPr>
            <p:nvPr/>
          </p:nvSpPr>
          <p:spPr bwMode="auto">
            <a:xfrm>
              <a:off x="6454905" y="3133472"/>
              <a:ext cx="372218" cy="430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200" dirty="0"/>
                <a:t>∊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79C43BF-6954-450A-B45B-41A9278F324C}"/>
                </a:ext>
              </a:extLst>
            </p:cNvPr>
            <p:cNvGrpSpPr/>
            <p:nvPr/>
          </p:nvGrpSpPr>
          <p:grpSpPr>
            <a:xfrm>
              <a:off x="3244268" y="2382741"/>
              <a:ext cx="4190334" cy="2397577"/>
              <a:chOff x="3244268" y="2382741"/>
              <a:chExt cx="4190334" cy="2397577"/>
            </a:xfrm>
          </p:grpSpPr>
          <p:cxnSp>
            <p:nvCxnSpPr>
              <p:cNvPr id="68" name="Straight Arrow Connector 67"/>
              <p:cNvCxnSpPr>
                <a:stCxn id="69" idx="6"/>
                <a:endCxn id="67" idx="2"/>
              </p:cNvCxnSpPr>
              <p:nvPr/>
            </p:nvCxnSpPr>
            <p:spPr>
              <a:xfrm flipV="1">
                <a:off x="3518647" y="3578755"/>
                <a:ext cx="787500" cy="20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 Box 14"/>
              <p:cNvSpPr txBox="1">
                <a:spLocks noChangeArrowheads="1"/>
              </p:cNvSpPr>
              <p:nvPr/>
            </p:nvSpPr>
            <p:spPr bwMode="auto">
              <a:xfrm>
                <a:off x="3654192" y="3185177"/>
                <a:ext cx="372218" cy="430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200" dirty="0"/>
                  <a:t>∊</a:t>
                </a: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V="1">
                <a:off x="6262453" y="3581712"/>
                <a:ext cx="787500" cy="20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urved Connector 80"/>
              <p:cNvCxnSpPr>
                <a:stCxn id="69" idx="4"/>
                <a:endCxn id="66" idx="4"/>
              </p:cNvCxnSpPr>
              <p:nvPr/>
            </p:nvCxnSpPr>
            <p:spPr>
              <a:xfrm rot="16200000" flipH="1">
                <a:off x="5315981" y="1864835"/>
                <a:ext cx="46907" cy="4190334"/>
              </a:xfrm>
              <a:prstGeom prst="curvedConnector3">
                <a:avLst>
                  <a:gd name="adj1" fmla="val 1009878"/>
                </a:avLst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urved Connector 82"/>
              <p:cNvCxnSpPr>
                <a:stCxn id="92" idx="0"/>
                <a:endCxn id="67" idx="0"/>
              </p:cNvCxnSpPr>
              <p:nvPr/>
            </p:nvCxnSpPr>
            <p:spPr>
              <a:xfrm rot="16200000" flipH="1" flipV="1">
                <a:off x="5298076" y="2503621"/>
                <a:ext cx="2" cy="1435097"/>
              </a:xfrm>
              <a:prstGeom prst="curvedConnector3">
                <a:avLst>
                  <a:gd name="adj1" fmla="val -22860000000"/>
                </a:avLst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 Box 14"/>
              <p:cNvSpPr txBox="1">
                <a:spLocks noChangeArrowheads="1"/>
              </p:cNvSpPr>
              <p:nvPr/>
            </p:nvSpPr>
            <p:spPr bwMode="auto">
              <a:xfrm>
                <a:off x="5099795" y="2382741"/>
                <a:ext cx="406355" cy="5777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dirty="0"/>
                  <a:t>∊</a:t>
                </a:r>
              </a:p>
            </p:txBody>
          </p:sp>
          <p:sp>
            <p:nvSpPr>
              <p:cNvPr id="87" name="Text Box 14"/>
              <p:cNvSpPr txBox="1">
                <a:spLocks noChangeArrowheads="1"/>
              </p:cNvSpPr>
              <p:nvPr/>
            </p:nvSpPr>
            <p:spPr bwMode="auto">
              <a:xfrm>
                <a:off x="5284300" y="4349430"/>
                <a:ext cx="372218" cy="430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200" dirty="0"/>
                  <a:t>∊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5A32B1-A7AE-40BC-BF18-E18BF98EDA0A}"/>
              </a:ext>
            </a:extLst>
          </p:cNvPr>
          <p:cNvGrpSpPr/>
          <p:nvPr/>
        </p:nvGrpSpPr>
        <p:grpSpPr>
          <a:xfrm>
            <a:off x="2121870" y="3156542"/>
            <a:ext cx="5651039" cy="826914"/>
            <a:chOff x="2121870" y="3156542"/>
            <a:chExt cx="5651039" cy="826914"/>
          </a:xfrm>
        </p:grpSpPr>
        <p:grpSp>
          <p:nvGrpSpPr>
            <p:cNvPr id="65" name="Group 64"/>
            <p:cNvGrpSpPr/>
            <p:nvPr/>
          </p:nvGrpSpPr>
          <p:grpSpPr>
            <a:xfrm>
              <a:off x="2121870" y="3221386"/>
              <a:ext cx="1396777" cy="715172"/>
              <a:chOff x="2416895" y="4950840"/>
              <a:chExt cx="1163724" cy="457200"/>
            </a:xfrm>
          </p:grpSpPr>
          <p:sp>
            <p:nvSpPr>
              <p:cNvPr id="69" name="Oval 4"/>
              <p:cNvSpPr>
                <a:spLocks noChangeArrowheads="1"/>
              </p:cNvSpPr>
              <p:nvPr/>
            </p:nvSpPr>
            <p:spPr bwMode="auto">
              <a:xfrm>
                <a:off x="3123418" y="4950840"/>
                <a:ext cx="457201" cy="457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70" name="Text Box 6"/>
              <p:cNvSpPr txBox="1">
                <a:spLocks noChangeArrowheads="1"/>
              </p:cNvSpPr>
              <p:nvPr/>
            </p:nvSpPr>
            <p:spPr bwMode="auto">
              <a:xfrm>
                <a:off x="2416895" y="5002958"/>
                <a:ext cx="676051" cy="275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en-US" sz="2200" dirty="0"/>
                  <a:t>start</a:t>
                </a:r>
              </a:p>
            </p:txBody>
          </p:sp>
          <p:sp>
            <p:nvSpPr>
              <p:cNvPr id="71" name="Line 5"/>
              <p:cNvSpPr>
                <a:spLocks noChangeShapeType="1"/>
              </p:cNvSpPr>
              <p:nvPr/>
            </p:nvSpPr>
            <p:spPr bwMode="auto">
              <a:xfrm>
                <a:off x="2475718" y="5230385"/>
                <a:ext cx="60960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6" name="Oval 26"/>
            <p:cNvSpPr>
              <a:spLocks noChangeArrowheads="1"/>
            </p:cNvSpPr>
            <p:nvPr/>
          </p:nvSpPr>
          <p:spPr bwMode="auto">
            <a:xfrm>
              <a:off x="7103058" y="3156542"/>
              <a:ext cx="663086" cy="826914"/>
            </a:xfrm>
            <a:prstGeom prst="ellipse">
              <a:avLst/>
            </a:prstGeom>
            <a:solidFill>
              <a:schemeClr val="bg2">
                <a:lumMod val="90000"/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9"/>
            <p:cNvSpPr>
              <a:spLocks noChangeArrowheads="1"/>
            </p:cNvSpPr>
            <p:nvPr/>
          </p:nvSpPr>
          <p:spPr bwMode="auto">
            <a:xfrm>
              <a:off x="4306147" y="3221171"/>
              <a:ext cx="548761" cy="71516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60" name="Oval 9"/>
            <p:cNvSpPr>
              <a:spLocks noChangeArrowheads="1"/>
            </p:cNvSpPr>
            <p:nvPr/>
          </p:nvSpPr>
          <p:spPr bwMode="auto">
            <a:xfrm>
              <a:off x="5692799" y="3185177"/>
              <a:ext cx="548761" cy="71516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72" name="Oval 9"/>
            <p:cNvSpPr>
              <a:spLocks noChangeArrowheads="1"/>
            </p:cNvSpPr>
            <p:nvPr/>
          </p:nvSpPr>
          <p:spPr bwMode="auto">
            <a:xfrm>
              <a:off x="7161326" y="3229579"/>
              <a:ext cx="548761" cy="71516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aseline="-25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983369" y="3262935"/>
                  <a:ext cx="584134" cy="4616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83369" y="3262935"/>
                  <a:ext cx="584134" cy="461666"/>
                </a:xfrm>
                <a:prstGeom prst="rect">
                  <a:avLst/>
                </a:prstGeom>
                <a:blipFill>
                  <a:blip r:embed="rId2"/>
                  <a:stretch>
                    <a:fillRect b="-6579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ar-P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188775" y="3282430"/>
                  <a:ext cx="584134" cy="4616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88775" y="3282430"/>
                  <a:ext cx="584134" cy="461666"/>
                </a:xfrm>
                <a:prstGeom prst="rect">
                  <a:avLst/>
                </a:prstGeom>
                <a:blipFill>
                  <a:blip r:embed="rId3"/>
                  <a:stretch>
                    <a:fillRect b="-6579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ar-P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341789" y="3295967"/>
                  <a:ext cx="577017" cy="4616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41789" y="3295967"/>
                  <a:ext cx="577017" cy="461666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ar-P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723558" y="3221170"/>
                  <a:ext cx="584134" cy="4616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l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23558" y="3221170"/>
                  <a:ext cx="584134" cy="461666"/>
                </a:xfrm>
                <a:prstGeom prst="rect">
                  <a:avLst/>
                </a:prstGeom>
                <a:blipFill>
                  <a:blip r:embed="rId5"/>
                  <a:stretch>
                    <a:fillRect b="-6579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ar-P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TextBox 38"/>
          <p:cNvSpPr txBox="1"/>
          <p:nvPr/>
        </p:nvSpPr>
        <p:spPr>
          <a:xfrm>
            <a:off x="642390" y="3188325"/>
            <a:ext cx="116442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altLang="x-none" sz="2200" dirty="0"/>
              <a:t>(X+W)*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5E3792-DE6B-4CE0-9B4D-A7E1A2D2C8E3}"/>
              </a:ext>
            </a:extLst>
          </p:cNvPr>
          <p:cNvGrpSpPr/>
          <p:nvPr/>
        </p:nvGrpSpPr>
        <p:grpSpPr>
          <a:xfrm>
            <a:off x="769586" y="3565811"/>
            <a:ext cx="773732" cy="626991"/>
            <a:chOff x="769586" y="3565811"/>
            <a:chExt cx="773732" cy="626991"/>
          </a:xfrm>
        </p:grpSpPr>
        <p:sp>
          <p:nvSpPr>
            <p:cNvPr id="10" name="TextBox 9"/>
            <p:cNvSpPr txBox="1"/>
            <p:nvPr/>
          </p:nvSpPr>
          <p:spPr>
            <a:xfrm>
              <a:off x="975953" y="3761915"/>
              <a:ext cx="378629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A</a:t>
              </a:r>
              <a:endParaRPr lang="ar-EG" sz="2200" dirty="0">
                <a:solidFill>
                  <a:srgbClr val="FF0000"/>
                </a:solidFill>
              </a:endParaRPr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7480B46B-1ECA-4C24-BCCC-8C82AF76CB48}"/>
                </a:ext>
              </a:extLst>
            </p:cNvPr>
            <p:cNvSpPr/>
            <p:nvPr/>
          </p:nvSpPr>
          <p:spPr>
            <a:xfrm rot="16200000">
              <a:off x="1065605" y="3269792"/>
              <a:ext cx="181693" cy="773732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PS" sz="2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9C2259-DD92-4B14-902D-D8522425D81D}"/>
              </a:ext>
            </a:extLst>
          </p:cNvPr>
          <p:cNvGrpSpPr/>
          <p:nvPr/>
        </p:nvGrpSpPr>
        <p:grpSpPr>
          <a:xfrm>
            <a:off x="4774543" y="3000511"/>
            <a:ext cx="998619" cy="1151271"/>
            <a:chOff x="4774543" y="3000511"/>
            <a:chExt cx="998619" cy="1151271"/>
          </a:xfrm>
        </p:grpSpPr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F6FE1FC2-D967-4523-98CB-B75EFB55C1C7}"/>
                </a:ext>
              </a:extLst>
            </p:cNvPr>
            <p:cNvCxnSpPr>
              <a:cxnSpLocks/>
              <a:stCxn id="67" idx="7"/>
              <a:endCxn id="60" idx="1"/>
            </p:cNvCxnSpPr>
            <p:nvPr/>
          </p:nvCxnSpPr>
          <p:spPr>
            <a:xfrm rot="5400000" flipH="1" flipV="1">
              <a:off x="5255856" y="2808599"/>
              <a:ext cx="35994" cy="998619"/>
            </a:xfrm>
            <a:prstGeom prst="curvedConnector3">
              <a:avLst>
                <a:gd name="adj1" fmla="val 1026082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3A0F30AE-E03C-4E5C-90A8-EFE6D9C44545}"/>
                </a:ext>
              </a:extLst>
            </p:cNvPr>
            <p:cNvCxnSpPr>
              <a:cxnSpLocks/>
              <a:stCxn id="67" idx="5"/>
              <a:endCxn id="60" idx="3"/>
            </p:cNvCxnSpPr>
            <p:nvPr/>
          </p:nvCxnSpPr>
          <p:spPr>
            <a:xfrm rot="5400000" flipH="1" flipV="1">
              <a:off x="5255856" y="3314298"/>
              <a:ext cx="35994" cy="998619"/>
            </a:xfrm>
            <a:prstGeom prst="curvedConnector3">
              <a:avLst>
                <a:gd name="adj1" fmla="val -639262"/>
              </a:avLst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14">
              <a:extLst>
                <a:ext uri="{FF2B5EF4-FFF2-40B4-BE49-F238E27FC236}">
                  <a16:creationId xmlns:a16="http://schemas.microsoft.com/office/drawing/2014/main" id="{4F4F00E5-FA26-499D-BD61-E9201F33B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6815" y="3000511"/>
              <a:ext cx="36099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200" dirty="0"/>
                <a:t>X</a:t>
              </a:r>
            </a:p>
          </p:txBody>
        </p:sp>
        <p:sp>
          <p:nvSpPr>
            <p:cNvPr id="46" name="Text Box 14">
              <a:extLst>
                <a:ext uri="{FF2B5EF4-FFF2-40B4-BE49-F238E27FC236}">
                  <a16:creationId xmlns:a16="http://schemas.microsoft.com/office/drawing/2014/main" id="{9E546F70-475F-4F52-ABC8-96DDA7D64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5304" y="3720895"/>
              <a:ext cx="42672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sz="2200" dirty="0"/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477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11264</TotalTime>
  <Words>365</Words>
  <Application>Microsoft Office PowerPoint</Application>
  <PresentationFormat>On-screen Show (4:3)</PresentationFormat>
  <Paragraphs>317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(Headings)</vt:lpstr>
      <vt:lpstr>Calibri</vt:lpstr>
      <vt:lpstr>Cambria Math</vt:lpstr>
      <vt:lpstr>Lucida Sans Unicode</vt:lpstr>
      <vt:lpstr>Verdana</vt:lpstr>
      <vt:lpstr>Wingdings 2</vt:lpstr>
      <vt:lpstr>Wingdings 3</vt:lpstr>
      <vt:lpstr>Concourse</vt:lpstr>
      <vt:lpstr>Chapter 3</vt:lpstr>
      <vt:lpstr>Converting RE to -NFA construction </vt:lpstr>
      <vt:lpstr>Converting RE to -NFA construction </vt:lpstr>
      <vt:lpstr>Converting RE to -NFA construction </vt:lpstr>
      <vt:lpstr>Converting RE to -NFA construction </vt:lpstr>
      <vt:lpstr>Converting RE to -NFA construction </vt:lpstr>
      <vt:lpstr>Converting RE to -NFA construction </vt:lpstr>
      <vt:lpstr>Converting RE to -NFA construction </vt:lpstr>
      <vt:lpstr>Converting RE to -NFA construction </vt:lpstr>
      <vt:lpstr>Converting RE to -NFA construction </vt:lpstr>
      <vt:lpstr>Converting RE to -NFA construction </vt:lpstr>
      <vt:lpstr>Converting RE to -NFA construction </vt:lpstr>
      <vt:lpstr>RE to -NFA construction 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Theory course</dc:title>
  <dc:creator>mohd</dc:creator>
  <cp:lastModifiedBy>HP</cp:lastModifiedBy>
  <cp:revision>448</cp:revision>
  <dcterms:created xsi:type="dcterms:W3CDTF">2015-02-28T08:06:15Z</dcterms:created>
  <dcterms:modified xsi:type="dcterms:W3CDTF">2020-04-20T06:37:32Z</dcterms:modified>
</cp:coreProperties>
</file>