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78" r:id="rId6"/>
    <p:sldId id="279" r:id="rId7"/>
    <p:sldId id="280" r:id="rId8"/>
    <p:sldId id="281" r:id="rId9"/>
    <p:sldId id="260" r:id="rId10"/>
    <p:sldId id="356" r:id="rId11"/>
    <p:sldId id="291" r:id="rId12"/>
    <p:sldId id="367" r:id="rId13"/>
    <p:sldId id="292" r:id="rId14"/>
    <p:sldId id="368" r:id="rId15"/>
    <p:sldId id="399" r:id="rId16"/>
    <p:sldId id="355" r:id="rId17"/>
    <p:sldId id="267" r:id="rId18"/>
    <p:sldId id="289" r:id="rId19"/>
    <p:sldId id="282" r:id="rId20"/>
    <p:sldId id="275" r:id="rId21"/>
    <p:sldId id="357" r:id="rId22"/>
    <p:sldId id="358" r:id="rId23"/>
    <p:sldId id="268" r:id="rId24"/>
    <p:sldId id="285" r:id="rId25"/>
    <p:sldId id="284" r:id="rId26"/>
    <p:sldId id="286" r:id="rId27"/>
    <p:sldId id="288" r:id="rId28"/>
    <p:sldId id="290" r:id="rId29"/>
    <p:sldId id="283" r:id="rId30"/>
    <p:sldId id="269" r:id="rId31"/>
    <p:sldId id="271" r:id="rId32"/>
    <p:sldId id="272" r:id="rId33"/>
    <p:sldId id="360" r:id="rId34"/>
    <p:sldId id="361" r:id="rId35"/>
    <p:sldId id="362" r:id="rId36"/>
    <p:sldId id="363" r:id="rId37"/>
    <p:sldId id="364" r:id="rId38"/>
    <p:sldId id="365" r:id="rId39"/>
    <p:sldId id="366" r:id="rId40"/>
    <p:sldId id="277" r:id="rId41"/>
  </p:sldIdLst>
  <p:sldSz cx="9144000" cy="6858000" type="screen4x3"/>
  <p:notesSz cx="6858000" cy="9144000"/>
  <p:custDataLst>
    <p:tags r:id="rId43"/>
  </p:custDataLst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2C16"/>
    <a:srgbClr val="0C788E"/>
    <a:srgbClr val="006666"/>
    <a:srgbClr val="0099CC"/>
    <a:srgbClr val="3366CC"/>
    <a:srgbClr val="660033"/>
    <a:srgbClr val="003399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03" autoAdjust="0"/>
    <p:restoredTop sz="91560" autoAdjust="0"/>
  </p:normalViewPr>
  <p:slideViewPr>
    <p:cSldViewPr>
      <p:cViewPr varScale="1">
        <p:scale>
          <a:sx n="73" d="100"/>
          <a:sy n="73" d="100"/>
        </p:scale>
        <p:origin x="117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4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at Ayman" userId="edd9168a59673c5d" providerId="Windows Live" clId="Web-{CCA863BF-2670-4924-B719-3F3039F904CB}"/>
    <pc:docChg chg="addSld delSld modSld modSection">
      <pc:chgData name="Ayat Ayman" userId="edd9168a59673c5d" providerId="Windows Live" clId="Web-{CCA863BF-2670-4924-B719-3F3039F904CB}" dt="2018-02-03T09:00:56.290" v="58"/>
      <pc:docMkLst>
        <pc:docMk/>
      </pc:docMkLst>
      <pc:sldChg chg="modSp">
        <pc:chgData name="Ayat Ayman" userId="edd9168a59673c5d" providerId="Windows Live" clId="Web-{CCA863BF-2670-4924-B719-3F3039F904CB}" dt="2018-02-03T08:48:03.045" v="5"/>
        <pc:sldMkLst>
          <pc:docMk/>
          <pc:sldMk cId="0" sldId="256"/>
        </pc:sldMkLst>
        <pc:spChg chg="mod">
          <ac:chgData name="Ayat Ayman" userId="edd9168a59673c5d" providerId="Windows Live" clId="Web-{CCA863BF-2670-4924-B719-3F3039F904CB}" dt="2018-02-03T08:48:03.045" v="5"/>
          <ac:spMkLst>
            <pc:docMk/>
            <pc:sldMk cId="0" sldId="256"/>
            <ac:spMk id="2" creationId="{00000000-0000-0000-0000-000000000000}"/>
          </ac:spMkLst>
        </pc:spChg>
      </pc:sldChg>
      <pc:sldChg chg="modSp">
        <pc:chgData name="Ayat Ayman" userId="edd9168a59673c5d" providerId="Windows Live" clId="Web-{CCA863BF-2670-4924-B719-3F3039F904CB}" dt="2018-02-03T08:55:55.381" v="27"/>
        <pc:sldMkLst>
          <pc:docMk/>
          <pc:sldMk cId="1409062045" sldId="259"/>
        </pc:sldMkLst>
        <pc:spChg chg="mod">
          <ac:chgData name="Ayat Ayman" userId="edd9168a59673c5d" providerId="Windows Live" clId="Web-{CCA863BF-2670-4924-B719-3F3039F904CB}" dt="2018-02-03T08:55:55.381" v="27"/>
          <ac:spMkLst>
            <pc:docMk/>
            <pc:sldMk cId="1409062045" sldId="259"/>
            <ac:spMk id="3" creationId="{00000000-0000-0000-0000-000000000000}"/>
          </ac:spMkLst>
        </pc:spChg>
      </pc:sldChg>
      <pc:sldChg chg="modSp new del">
        <pc:chgData name="Ayat Ayman" userId="edd9168a59673c5d" providerId="Windows Live" clId="Web-{CCA863BF-2670-4924-B719-3F3039F904CB}" dt="2018-02-03T08:54:00.329" v="20"/>
        <pc:sldMkLst>
          <pc:docMk/>
          <pc:sldMk cId="447217140" sldId="278"/>
        </pc:sldMkLst>
        <pc:spChg chg="mod">
          <ac:chgData name="Ayat Ayman" userId="edd9168a59673c5d" providerId="Windows Live" clId="Web-{CCA863BF-2670-4924-B719-3F3039F904CB}" dt="2018-02-03T08:53:20.999" v="19"/>
          <ac:spMkLst>
            <pc:docMk/>
            <pc:sldMk cId="447217140" sldId="278"/>
            <ac:spMk id="2" creationId="{38C5858F-6113-49C3-833F-9457D637BCC5}"/>
          </ac:spMkLst>
        </pc:spChg>
      </pc:sldChg>
      <pc:sldChg chg="delSp modSp add replId">
        <pc:chgData name="Ayat Ayman" userId="edd9168a59673c5d" providerId="Windows Live" clId="Web-{CCA863BF-2670-4924-B719-3F3039F904CB}" dt="2018-02-03T08:58:08.028" v="44"/>
        <pc:sldMkLst>
          <pc:docMk/>
          <pc:sldMk cId="2517054364" sldId="278"/>
        </pc:sldMkLst>
        <pc:spChg chg="mod">
          <ac:chgData name="Ayat Ayman" userId="edd9168a59673c5d" providerId="Windows Live" clId="Web-{CCA863BF-2670-4924-B719-3F3039F904CB}" dt="2018-02-03T08:58:08.028" v="44"/>
          <ac:spMkLst>
            <pc:docMk/>
            <pc:sldMk cId="2517054364" sldId="278"/>
            <ac:spMk id="3" creationId="{00000000-0000-0000-0000-000000000000}"/>
          </ac:spMkLst>
        </pc:spChg>
        <pc:picChg chg="del">
          <ac:chgData name="Ayat Ayman" userId="edd9168a59673c5d" providerId="Windows Live" clId="Web-{CCA863BF-2670-4924-B719-3F3039F904CB}" dt="2018-02-03T08:56:08.663" v="29"/>
          <ac:picMkLst>
            <pc:docMk/>
            <pc:sldMk cId="2517054364" sldId="278"/>
            <ac:picMk id="11" creationId="{00000000-0000-0000-0000-000000000000}"/>
          </ac:picMkLst>
        </pc:picChg>
        <pc:picChg chg="del">
          <ac:chgData name="Ayat Ayman" userId="edd9168a59673c5d" providerId="Windows Live" clId="Web-{CCA863BF-2670-4924-B719-3F3039F904CB}" dt="2018-02-03T08:56:19.445" v="30"/>
          <ac:picMkLst>
            <pc:docMk/>
            <pc:sldMk cId="2517054364" sldId="278"/>
            <ac:picMk id="12" creationId="{00000000-0000-0000-0000-000000000000}"/>
          </ac:picMkLst>
        </pc:picChg>
        <pc:picChg chg="del">
          <ac:chgData name="Ayat Ayman" userId="edd9168a59673c5d" providerId="Windows Live" clId="Web-{CCA863BF-2670-4924-B719-3F3039F904CB}" dt="2018-02-03T08:56:22.898" v="31"/>
          <ac:picMkLst>
            <pc:docMk/>
            <pc:sldMk cId="2517054364" sldId="278"/>
            <ac:picMk id="13" creationId="{00000000-0000-0000-0000-000000000000}"/>
          </ac:picMkLst>
        </pc:picChg>
        <pc:picChg chg="del">
          <ac:chgData name="Ayat Ayman" userId="edd9168a59673c5d" providerId="Windows Live" clId="Web-{CCA863BF-2670-4924-B719-3F3039F904CB}" dt="2018-02-03T08:56:29.132" v="33"/>
          <ac:picMkLst>
            <pc:docMk/>
            <pc:sldMk cId="2517054364" sldId="278"/>
            <ac:picMk id="14" creationId="{00000000-0000-0000-0000-000000000000}"/>
          </ac:picMkLst>
        </pc:picChg>
        <pc:picChg chg="del">
          <ac:chgData name="Ayat Ayman" userId="edd9168a59673c5d" providerId="Windows Live" clId="Web-{CCA863BF-2670-4924-B719-3F3039F904CB}" dt="2018-02-03T08:56:26.304" v="32"/>
          <ac:picMkLst>
            <pc:docMk/>
            <pc:sldMk cId="2517054364" sldId="278"/>
            <ac:picMk id="15" creationId="{00000000-0000-0000-0000-000000000000}"/>
          </ac:picMkLst>
        </pc:picChg>
      </pc:sldChg>
      <pc:sldChg chg="add replId">
        <pc:chgData name="Ayat Ayman" userId="edd9168a59673c5d" providerId="Windows Live" clId="Web-{CCA863BF-2670-4924-B719-3F3039F904CB}" dt="2018-02-03T08:56:46.664" v="38"/>
        <pc:sldMkLst>
          <pc:docMk/>
          <pc:sldMk cId="2897294240" sldId="279"/>
        </pc:sldMkLst>
      </pc:sldChg>
      <pc:sldChg chg="modSp add replId">
        <pc:chgData name="Ayat Ayman" userId="edd9168a59673c5d" providerId="Windows Live" clId="Web-{CCA863BF-2670-4924-B719-3F3039F904CB}" dt="2018-02-03T08:59:23.455" v="51"/>
        <pc:sldMkLst>
          <pc:docMk/>
          <pc:sldMk cId="3705522897" sldId="280"/>
        </pc:sldMkLst>
        <pc:spChg chg="mod">
          <ac:chgData name="Ayat Ayman" userId="edd9168a59673c5d" providerId="Windows Live" clId="Web-{CCA863BF-2670-4924-B719-3F3039F904CB}" dt="2018-02-03T08:59:23.455" v="51"/>
          <ac:spMkLst>
            <pc:docMk/>
            <pc:sldMk cId="3705522897" sldId="280"/>
            <ac:spMk id="3" creationId="{00000000-0000-0000-0000-000000000000}"/>
          </ac:spMkLst>
        </pc:spChg>
      </pc:sldChg>
      <pc:sldChg chg="modSp add replId">
        <pc:chgData name="Ayat Ayman" userId="edd9168a59673c5d" providerId="Windows Live" clId="Web-{CCA863BF-2670-4924-B719-3F3039F904CB}" dt="2018-02-03T09:00:56.290" v="58"/>
        <pc:sldMkLst>
          <pc:docMk/>
          <pc:sldMk cId="2457297107" sldId="281"/>
        </pc:sldMkLst>
        <pc:spChg chg="mod">
          <ac:chgData name="Ayat Ayman" userId="edd9168a59673c5d" providerId="Windows Live" clId="Web-{CCA863BF-2670-4924-B719-3F3039F904CB}" dt="2018-02-03T09:00:56.290" v="58"/>
          <ac:spMkLst>
            <pc:docMk/>
            <pc:sldMk cId="2457297107" sldId="28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F9C14BC5-3B90-4258-9B40-E88F6882FE92}" type="datetimeFigureOut">
              <a:rPr lang="en-US"/>
              <a:pPr>
                <a:defRPr/>
              </a:pPr>
              <a:t>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52227AC1-CEB6-47C3-818E-6C3F13D46D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319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227AC1-CEB6-47C3-818E-6C3F13D46D9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62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>
            <a:extLst>
              <a:ext uri="{FF2B5EF4-FFF2-40B4-BE49-F238E27FC236}">
                <a16:creationId xmlns:a16="http://schemas.microsoft.com/office/drawing/2014/main" id="{392ACA65-89DC-4D85-A8DB-68AFFD3A00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F4C04D4-CB6C-44A9-8EEA-01FC7536B1AD}" type="slidenum">
              <a:rPr lang="en-US" altLang="ar-SA" sz="1300">
                <a:latin typeface="Times New Roman" panose="02020603050405020304" pitchFamily="18" charset="0"/>
              </a:rPr>
              <a:pPr/>
              <a:t>16</a:t>
            </a:fld>
            <a:endParaRPr lang="en-US" altLang="ar-SA" sz="1300">
              <a:latin typeface="Times New Roman" panose="02020603050405020304" pitchFamily="18" charset="0"/>
            </a:endParaRPr>
          </a:p>
        </p:txBody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93F13DE4-5299-4FBC-AC11-073C9313B17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CD017DD5-C7EC-4D35-9668-94DDD33B25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SA" altLang="ar-S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227AC1-CEB6-47C3-818E-6C3F13D46D9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58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227AC1-CEB6-47C3-818E-6C3F13D46D9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58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227AC1-CEB6-47C3-818E-6C3F13D46D9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58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227AC1-CEB6-47C3-818E-6C3F13D46D9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88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227AC1-CEB6-47C3-818E-6C3F13D46D9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88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227AC1-CEB6-47C3-818E-6C3F13D46D9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887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227AC1-CEB6-47C3-818E-6C3F13D46D9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887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227AC1-CEB6-47C3-818E-6C3F13D46D9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887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227AC1-CEB6-47C3-818E-6C3F13D46D9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88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 Carrier Sense Multiple Access / Collision Detection, a set of rules determining how network devices respond when two devices attempt to </a:t>
            </a:r>
            <a:r>
              <a:rPr lang="en-US"/>
              <a:t>use a data channel simultaneously.</a:t>
            </a:r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227AC1-CEB6-47C3-818E-6C3F13D46D9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 Carrier Sense Multiple Access / Collision Detection, a set of rules determining how network devices respond when two devices attempt to </a:t>
            </a:r>
            <a:r>
              <a:rPr lang="en-US"/>
              <a:t>use a data channel simultaneously.</a:t>
            </a:r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227AC1-CEB6-47C3-818E-6C3F13D46D9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88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 Carrier Sense Multiple Access / Collision Detection, a set of rules determining how network devices respond when two devices attempt to </a:t>
            </a:r>
            <a:r>
              <a:rPr lang="en-US"/>
              <a:t>use a data channel simultaneously.</a:t>
            </a:r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227AC1-CEB6-47C3-818E-6C3F13D46D9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22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 Carrier Sense Multiple Access / Collision Detection, a set of rules determining how network devices respond when two devices attempt to </a:t>
            </a:r>
            <a:r>
              <a:rPr lang="en-US"/>
              <a:t>use a data channel simultaneously.</a:t>
            </a:r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227AC1-CEB6-47C3-818E-6C3F13D46D9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1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 Carrier Sense Multiple Access / Collision Detection, a set of rules determining how network devices respond when two devices attempt to </a:t>
            </a:r>
            <a:r>
              <a:rPr lang="en-US"/>
              <a:t>use a data channel simultaneously.</a:t>
            </a:r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227AC1-CEB6-47C3-818E-6C3F13D46D9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>
            <a:extLst>
              <a:ext uri="{FF2B5EF4-FFF2-40B4-BE49-F238E27FC236}">
                <a16:creationId xmlns:a16="http://schemas.microsoft.com/office/drawing/2014/main" id="{931E7742-8482-42E6-B107-FC49E1670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E87CBFD-16C0-45C5-BC66-39D97E9DF57E}" type="slidenum">
              <a:rPr lang="en-US" altLang="ar-SA" sz="1300">
                <a:latin typeface="Times New Roman" panose="02020603050405020304" pitchFamily="18" charset="0"/>
              </a:rPr>
              <a:pPr/>
              <a:t>10</a:t>
            </a:fld>
            <a:endParaRPr lang="en-US" altLang="ar-SA" sz="1300">
              <a:latin typeface="Times New Roman" panose="02020603050405020304" pitchFamily="18" charset="0"/>
            </a:endParaRPr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25AA8AEE-7B99-42F0-BBBF-788F011C62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CB79C3E4-ACAD-4A4F-BB26-790083BD06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SA" altLang="ar-SA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7">
            <a:extLst>
              <a:ext uri="{FF2B5EF4-FFF2-40B4-BE49-F238E27FC236}">
                <a16:creationId xmlns:a16="http://schemas.microsoft.com/office/drawing/2014/main" id="{A65CAC22-EAB8-487A-8C88-56910C8AD7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2C9A0D9-6DB4-4F53-95FE-F9E475ADEE62}" type="slidenum">
              <a:rPr lang="en-US" altLang="ar-SA" sz="1300">
                <a:latin typeface="Times New Roman" panose="02020603050405020304" pitchFamily="18" charset="0"/>
              </a:rPr>
              <a:pPr/>
              <a:t>14</a:t>
            </a:fld>
            <a:endParaRPr lang="en-US" altLang="ar-SA" sz="1300">
              <a:latin typeface="Times New Roman" panose="02020603050405020304" pitchFamily="18" charset="0"/>
            </a:endParaRPr>
          </a:p>
        </p:txBody>
      </p:sp>
      <p:sp>
        <p:nvSpPr>
          <p:cNvPr id="128002" name="Rectangle 2">
            <a:extLst>
              <a:ext uri="{FF2B5EF4-FFF2-40B4-BE49-F238E27FC236}">
                <a16:creationId xmlns:a16="http://schemas.microsoft.com/office/drawing/2014/main" id="{A231A968-DA38-4EFA-B60E-153F96A4CA1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1ADBD30A-5AE2-42B8-B706-0F4DEA438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SA" altLang="ar-S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>
            <a:extLst>
              <a:ext uri="{FF2B5EF4-FFF2-40B4-BE49-F238E27FC236}">
                <a16:creationId xmlns:a16="http://schemas.microsoft.com/office/drawing/2014/main" id="{1319AEE3-4E8C-403B-AF6E-11DC9F22D0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7E1F6A5-A8B9-431A-9A2E-E21E812F6A14}" type="slidenum">
              <a:rPr lang="en-US" altLang="ar-SA" sz="1300">
                <a:latin typeface="Times New Roman" panose="02020603050405020304" pitchFamily="18" charset="0"/>
              </a:rPr>
              <a:pPr/>
              <a:t>15</a:t>
            </a:fld>
            <a:endParaRPr lang="en-US" altLang="ar-SA" sz="1300">
              <a:latin typeface="Times New Roman" panose="02020603050405020304" pitchFamily="18" charset="0"/>
            </a:endParaRPr>
          </a:p>
        </p:txBody>
      </p:sp>
      <p:sp>
        <p:nvSpPr>
          <p:cNvPr id="130050" name="Rectangle 2">
            <a:extLst>
              <a:ext uri="{FF2B5EF4-FFF2-40B4-BE49-F238E27FC236}">
                <a16:creationId xmlns:a16="http://schemas.microsoft.com/office/drawing/2014/main" id="{B454F41A-2292-48DF-BA00-A56855F36F2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60B80C28-7C1C-4C48-974B-74A12545ED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SA" altLang="ar-S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965E4-6D34-4244-9688-089AFBC8524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1490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20800-FECC-4745-A39E-920C09D8B13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463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52FC5-1B50-4A39-9EB0-313686BE49EB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807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399BA-2E17-493A-8D26-45AFE08DB9F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225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438AB-3832-4F04-859D-89B9662D9E1B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7454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BFD00B-F4D2-4B27-9D13-3ACDAC89CA5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466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2E8EF-0616-4C99-86CC-F386F60835F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118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1CD37-0FFA-4B40-84E9-EDD370FF4D63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096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889F5-E72B-4196-8674-42189A0D0FE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1897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14CE9-6FF8-4723-B6BB-1BF81C1E972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3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94562A-D9FB-4EFE-BB27-E7702BD71EBE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058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63A8571-2140-48E2-9C9C-6325233644D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en.wikipedia.org/wiki/File:NetworkTopology-Bus.png" TargetMode="External"/><Relationship Id="rId7" Type="http://schemas.openxmlformats.org/officeDocument/2006/relationships/hyperlink" Target="http://en.wikipedia.org/wiki/File:NetworkTopology-Ring.png" TargetMode="Externa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hyperlink" Target="http://en.wikipedia.org/wiki/File:NetworkTopology-FullyConnected.png" TargetMode="External"/><Relationship Id="rId5" Type="http://schemas.openxmlformats.org/officeDocument/2006/relationships/hyperlink" Target="http://en.wikipedia.org/wiki/File:NetworkTopology-Star.png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hyperlink" Target="http://en.wikipedia.org/wiki/File:NetworkTopology-Mesh.png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title"/>
          </p:nvPr>
        </p:nvSpPr>
        <p:spPr>
          <a:xfrm>
            <a:off x="684213" y="626765"/>
            <a:ext cx="7772400" cy="13620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200" cap="none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Computer Networks – Introduction</a:t>
            </a:r>
            <a:br>
              <a:rPr lang="en-US" sz="3200" cap="none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200" cap="none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cap="none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lecture -1-</a:t>
            </a:r>
          </a:p>
        </p:txBody>
      </p:sp>
      <p:sp>
        <p:nvSpPr>
          <p:cNvPr id="20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9BC09C7-BDD3-4FDD-BB56-3378C5FB24D8}" type="slidenum">
              <a:rPr lang="es-ES"/>
              <a:pPr eaLnBrk="1" hangingPunct="1"/>
              <a:t>1</a:t>
            </a:fld>
            <a:endParaRPr lang="es-E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2">
            <a:extLst>
              <a:ext uri="{FF2B5EF4-FFF2-40B4-BE49-F238E27FC236}">
                <a16:creationId xmlns:a16="http://schemas.microsoft.com/office/drawing/2014/main" id="{728AC14A-982E-4888-AC7F-7089D033E76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33375" y="12858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ar-SA">
                <a:ea typeface="ＭＳ Ｐゴシック" panose="020B0600070205080204" pitchFamily="34" charset="-128"/>
              </a:rPr>
              <a:t>Protocol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layers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endParaRPr lang="en-US" altLang="ar-SA">
              <a:ea typeface="ＭＳ Ｐゴシック" panose="020B0600070205080204" pitchFamily="34" charset="-128"/>
            </a:endParaRPr>
          </a:p>
        </p:txBody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B94BF164-1ECB-4267-89D7-B607EC2AA2E4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8600" y="1541568"/>
            <a:ext cx="4343400" cy="3960404"/>
          </a:xfrm>
        </p:spPr>
        <p:txBody>
          <a:bodyPr/>
          <a:lstStyle/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ar-SA" sz="28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Networks are complex,</a:t>
            </a:r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ar-SA" sz="28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with many </a:t>
            </a:r>
            <a:r>
              <a:rPr lang="ja-JP" altLang="en-US" sz="28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“</a:t>
            </a:r>
            <a:r>
              <a:rPr lang="en-US" altLang="ja-JP" sz="28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pieces</a:t>
            </a:r>
            <a:r>
              <a:rPr lang="ja-JP" altLang="en-US" sz="28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”</a:t>
            </a:r>
            <a:r>
              <a:rPr lang="en-US" altLang="ja-JP" sz="28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: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ar-SA" sz="2400" dirty="0">
                <a:ea typeface="Arial" panose="020B0604020202020204" pitchFamily="34" charset="0"/>
              </a:rPr>
              <a:t>hosts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ar-SA" sz="2400" dirty="0">
                <a:ea typeface="Arial" panose="020B0604020202020204" pitchFamily="34" charset="0"/>
              </a:rPr>
              <a:t>routers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ar-SA" sz="2400" dirty="0">
                <a:ea typeface="Arial" panose="020B0604020202020204" pitchFamily="34" charset="0"/>
              </a:rPr>
              <a:t>links of various media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ar-SA" sz="2400" dirty="0">
                <a:ea typeface="Arial" panose="020B0604020202020204" pitchFamily="34" charset="0"/>
              </a:rPr>
              <a:t>applications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ar-SA" sz="2400" dirty="0">
                <a:ea typeface="Arial" panose="020B0604020202020204" pitchFamily="34" charset="0"/>
              </a:rPr>
              <a:t>protocols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ar-SA" sz="2400" dirty="0">
                <a:ea typeface="Arial" panose="020B0604020202020204" pitchFamily="34" charset="0"/>
              </a:rPr>
              <a:t>hardware, software</a:t>
            </a:r>
          </a:p>
        </p:txBody>
      </p:sp>
      <p:sp>
        <p:nvSpPr>
          <p:cNvPr id="118790" name="Slide Number Placeholder 3">
            <a:extLst>
              <a:ext uri="{FF2B5EF4-FFF2-40B4-BE49-F238E27FC236}">
                <a16:creationId xmlns:a16="http://schemas.microsoft.com/office/drawing/2014/main" id="{5EB57732-FB2B-4D50-B0A1-142203D14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ar-SA" sz="1200" dirty="0">
                <a:latin typeface="Tahoma" panose="020B0604030504040204" pitchFamily="34" charset="0"/>
              </a:rPr>
              <a:t>1-</a:t>
            </a:r>
            <a:fld id="{936947DC-A12C-4A50-8FFE-624EF7581DAB}" type="slidenum">
              <a:rPr lang="en-US" altLang="ar-SA" sz="1200">
                <a:latin typeface="Tahoma" panose="020B0604030504040204" pitchFamily="34" charset="0"/>
              </a:rPr>
              <a:pPr/>
              <a:t>10</a:t>
            </a:fld>
            <a:endParaRPr lang="en-US" altLang="ar-SA" sz="1200" dirty="0">
              <a:latin typeface="Tahoma" panose="020B0604030504040204" pitchFamily="34" charset="0"/>
            </a:endParaRPr>
          </a:p>
        </p:txBody>
      </p:sp>
      <p:sp>
        <p:nvSpPr>
          <p:cNvPr id="2" name="مستطيل 1">
            <a:extLst>
              <a:ext uri="{FF2B5EF4-FFF2-40B4-BE49-F238E27FC236}">
                <a16:creationId xmlns:a16="http://schemas.microsoft.com/office/drawing/2014/main" id="{A4413F7A-B543-4FDC-AC29-F7D8407CC3D6}"/>
              </a:ext>
            </a:extLst>
          </p:cNvPr>
          <p:cNvSpPr/>
          <p:nvPr/>
        </p:nvSpPr>
        <p:spPr>
          <a:xfrm>
            <a:off x="213360" y="5109241"/>
            <a:ext cx="84122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ar-SA" sz="2800" i="1" dirty="0">
                <a:solidFill>
                  <a:srgbClr val="CC0000"/>
                </a:solidFill>
                <a:latin typeface="Gill Sans MT" panose="020B0502020104020203" pitchFamily="34" charset="0"/>
                <a:cs typeface="+mj-cs"/>
              </a:rPr>
              <a:t>protocols</a:t>
            </a:r>
            <a:r>
              <a:rPr lang="en-US" altLang="ar-SA" sz="2800" i="1" dirty="0">
                <a:latin typeface="Gill Sans MT" panose="020B0502020104020203" pitchFamily="34" charset="0"/>
                <a:cs typeface="+mj-cs"/>
              </a:rPr>
              <a:t> define </a:t>
            </a:r>
            <a:r>
              <a:rPr lang="en-US" altLang="ar-SA" sz="2800" i="1" dirty="0">
                <a:solidFill>
                  <a:srgbClr val="CC0000"/>
                </a:solidFill>
                <a:latin typeface="Gill Sans MT" panose="020B0502020104020203" pitchFamily="34" charset="0"/>
                <a:cs typeface="+mj-cs"/>
              </a:rPr>
              <a:t>format</a:t>
            </a:r>
            <a:r>
              <a:rPr lang="en-US" altLang="ar-SA" sz="2800" i="1" dirty="0">
                <a:latin typeface="Gill Sans MT" panose="020B0502020104020203" pitchFamily="34" charset="0"/>
                <a:cs typeface="+mj-cs"/>
              </a:rPr>
              <a:t>, </a:t>
            </a:r>
            <a:r>
              <a:rPr lang="en-US" altLang="ar-SA" sz="2800" i="1" dirty="0">
                <a:solidFill>
                  <a:srgbClr val="CC0000"/>
                </a:solidFill>
                <a:latin typeface="Gill Sans MT" panose="020B0502020104020203" pitchFamily="34" charset="0"/>
                <a:cs typeface="+mj-cs"/>
              </a:rPr>
              <a:t>order</a:t>
            </a:r>
            <a:r>
              <a:rPr lang="en-US" altLang="ar-SA" sz="2800" i="1" dirty="0">
                <a:latin typeface="Gill Sans MT" panose="020B0502020104020203" pitchFamily="34" charset="0"/>
                <a:cs typeface="+mj-cs"/>
              </a:rPr>
              <a:t> of </a:t>
            </a:r>
            <a:r>
              <a:rPr lang="en-US" altLang="ar-SA" sz="2800" i="1" dirty="0">
                <a:solidFill>
                  <a:srgbClr val="CC0000"/>
                </a:solidFill>
                <a:latin typeface="Gill Sans MT" panose="020B0502020104020203" pitchFamily="34" charset="0"/>
                <a:cs typeface="+mj-cs"/>
              </a:rPr>
              <a:t>messages sent and received</a:t>
            </a:r>
            <a:r>
              <a:rPr lang="en-US" altLang="ar-SA" sz="2800" i="1" dirty="0">
                <a:latin typeface="Gill Sans MT" panose="020B0502020104020203" pitchFamily="34" charset="0"/>
                <a:cs typeface="+mj-cs"/>
              </a:rPr>
              <a:t> among network entities, and </a:t>
            </a:r>
            <a:r>
              <a:rPr lang="en-US" altLang="ar-SA" sz="2800" i="1" dirty="0">
                <a:solidFill>
                  <a:srgbClr val="CC0000"/>
                </a:solidFill>
                <a:latin typeface="Gill Sans MT" panose="020B0502020104020203" pitchFamily="34" charset="0"/>
                <a:cs typeface="+mj-cs"/>
              </a:rPr>
              <a:t>actions taken</a:t>
            </a:r>
            <a:r>
              <a:rPr lang="en-US" altLang="ar-SA" sz="2800" i="1" dirty="0">
                <a:latin typeface="Gill Sans MT" panose="020B0502020104020203" pitchFamily="34" charset="0"/>
                <a:cs typeface="+mj-cs"/>
              </a:rPr>
              <a:t> on message transmission, receipt</a:t>
            </a:r>
            <a:r>
              <a:rPr lang="en-US" altLang="ar-SA" sz="2800" i="1" dirty="0">
                <a:solidFill>
                  <a:srgbClr val="FF0000"/>
                </a:solidFill>
                <a:cs typeface="+mj-cs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538C82D-0DE5-43E0-99DF-57BEC4AB8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layers </a:t>
            </a: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615965E1-1492-4D31-B9BA-C4B22419B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Why do we require Layered architecture?</a:t>
            </a:r>
          </a:p>
          <a:p>
            <a:pPr lvl="1"/>
            <a:r>
              <a:rPr lang="en-US" dirty="0"/>
              <a:t>Divide-and-conquer approach</a:t>
            </a:r>
          </a:p>
          <a:p>
            <a:pPr lvl="1"/>
            <a:r>
              <a:rPr lang="en-US" dirty="0"/>
              <a:t>Easy to modify</a:t>
            </a:r>
          </a:p>
          <a:p>
            <a:pPr lvl="1"/>
            <a:r>
              <a:rPr lang="en-US" dirty="0"/>
              <a:t>Easy to test</a:t>
            </a:r>
            <a:endParaRPr lang="ar-SA" dirty="0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0FC48D66-9FBD-4128-94DA-6CC65CDD4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E399BA-2E17-493A-8D26-45AFE08DB9F1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8244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رقم الشريحة 1">
            <a:extLst>
              <a:ext uri="{FF2B5EF4-FFF2-40B4-BE49-F238E27FC236}">
                <a16:creationId xmlns:a16="http://schemas.microsoft.com/office/drawing/2014/main" id="{3F77A302-8D29-4C9B-A101-47C6A81AF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C889F5-E72B-4196-8674-42189A0D0FE2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  <p:sp>
        <p:nvSpPr>
          <p:cNvPr id="3" name="مستطيل 2">
            <a:extLst>
              <a:ext uri="{FF2B5EF4-FFF2-40B4-BE49-F238E27FC236}">
                <a16:creationId xmlns:a16="http://schemas.microsoft.com/office/drawing/2014/main" id="{245D2AE0-70FA-4120-A8B4-0AA47CD50B0B}"/>
              </a:ext>
            </a:extLst>
          </p:cNvPr>
          <p:cNvSpPr/>
          <p:nvPr/>
        </p:nvSpPr>
        <p:spPr>
          <a:xfrm>
            <a:off x="609600" y="2133600"/>
            <a:ext cx="81534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 OSI Model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Open Systems Interconnection (OSI) consists of seven separate but related layers.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purpose of the OSI model is to show how to facilitate communication between different systems without requiring changes to the logic of the underlying hardware and software.</a:t>
            </a:r>
            <a:endParaRPr lang="ar-SA" dirty="0"/>
          </a:p>
        </p:txBody>
      </p:sp>
      <p:sp>
        <p:nvSpPr>
          <p:cNvPr id="5" name="مستطيل 4">
            <a:extLst>
              <a:ext uri="{FF2B5EF4-FFF2-40B4-BE49-F238E27FC236}">
                <a16:creationId xmlns:a16="http://schemas.microsoft.com/office/drawing/2014/main" id="{8346ACC5-434A-443C-BA3E-7F1A65F4014A}"/>
              </a:ext>
            </a:extLst>
          </p:cNvPr>
          <p:cNvSpPr/>
          <p:nvPr/>
        </p:nvSpPr>
        <p:spPr>
          <a:xfrm>
            <a:off x="2895600" y="533400"/>
            <a:ext cx="25699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OSI Model </a:t>
            </a:r>
          </a:p>
        </p:txBody>
      </p:sp>
    </p:spTree>
    <p:extLst>
      <p:ext uri="{BB962C8B-B14F-4D97-AF65-F5344CB8AC3E}">
        <p14:creationId xmlns:p14="http://schemas.microsoft.com/office/powerpoint/2010/main" val="1491191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69805B8A-1ED9-4E77-BA86-04F2980B8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6700" y="1939228"/>
            <a:ext cx="4953000" cy="3810532"/>
          </a:xfrm>
          <a:prstGeom prst="rect">
            <a:avLst/>
          </a:prstGeom>
        </p:spPr>
      </p:pic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3F8F989B-20BF-42FE-8D91-6CEBE03A0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E399BA-2E17-493A-8D26-45AFE08DB9F1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DAC903CB-4AE6-48F9-B22F-B819CCC34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405" y="1828801"/>
            <a:ext cx="2171418" cy="3920960"/>
          </a:xfrm>
          <a:prstGeom prst="rect">
            <a:avLst/>
          </a:prstGeom>
        </p:spPr>
      </p:pic>
      <p:sp>
        <p:nvSpPr>
          <p:cNvPr id="7" name="عنوان 1">
            <a:extLst>
              <a:ext uri="{FF2B5EF4-FFF2-40B4-BE49-F238E27FC236}">
                <a16:creationId xmlns:a16="http://schemas.microsoft.com/office/drawing/2014/main" id="{4A920189-4D4B-4885-8034-0065287B85D1}"/>
              </a:ext>
            </a:extLst>
          </p:cNvPr>
          <p:cNvSpPr txBox="1">
            <a:spLocks/>
          </p:cNvSpPr>
          <p:nvPr/>
        </p:nvSpPr>
        <p:spPr bwMode="auto">
          <a:xfrm>
            <a:off x="709080" y="5562600"/>
            <a:ext cx="2408622" cy="8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800" kern="0" dirty="0"/>
              <a:t>OSI Model</a:t>
            </a:r>
            <a:endParaRPr lang="ar-SA" sz="1800" kern="0" dirty="0"/>
          </a:p>
        </p:txBody>
      </p:sp>
      <p:sp>
        <p:nvSpPr>
          <p:cNvPr id="8" name="عنوان 1">
            <a:extLst>
              <a:ext uri="{FF2B5EF4-FFF2-40B4-BE49-F238E27FC236}">
                <a16:creationId xmlns:a16="http://schemas.microsoft.com/office/drawing/2014/main" id="{D8B7896C-6EB4-4DCC-B6FE-B0DF0253599A}"/>
              </a:ext>
            </a:extLst>
          </p:cNvPr>
          <p:cNvSpPr txBox="1">
            <a:spLocks/>
          </p:cNvSpPr>
          <p:nvPr/>
        </p:nvSpPr>
        <p:spPr bwMode="auto">
          <a:xfrm>
            <a:off x="5346010" y="5562600"/>
            <a:ext cx="2408622" cy="8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800" kern="0" dirty="0"/>
              <a:t>TCP/IP</a:t>
            </a:r>
            <a:endParaRPr lang="ar-SA" sz="1800" kern="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51F29F8C-F50C-4FA2-92CE-8016BB9EF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8" y="114300"/>
            <a:ext cx="77724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ar-SA" kern="0"/>
              <a:t>Internet protocol stack</a:t>
            </a:r>
            <a:endParaRPr lang="en-US" altLang="ar-SA" kern="0" dirty="0"/>
          </a:p>
        </p:txBody>
      </p:sp>
    </p:spTree>
    <p:extLst>
      <p:ext uri="{BB962C8B-B14F-4D97-AF65-F5344CB8AC3E}">
        <p14:creationId xmlns:p14="http://schemas.microsoft.com/office/powerpoint/2010/main" val="762070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>
            <a:extLst>
              <a:ext uri="{FF2B5EF4-FFF2-40B4-BE49-F238E27FC236}">
                <a16:creationId xmlns:a16="http://schemas.microsoft.com/office/drawing/2014/main" id="{75CDDEC7-4AED-4330-996B-96DAE5DF2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425" y="1727200"/>
            <a:ext cx="1892300" cy="35306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ar-SA" altLang="ar-SA"/>
          </a:p>
        </p:txBody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7379729E-72C0-4B63-BCAA-C1A64EBD2DE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77006"/>
            <a:ext cx="7772400" cy="1349375"/>
          </a:xfrm>
        </p:spPr>
        <p:txBody>
          <a:bodyPr/>
          <a:lstStyle/>
          <a:p>
            <a:pPr eaLnBrk="1" hangingPunct="1"/>
            <a:r>
              <a:rPr lang="en-US" altLang="ar-SA" dirty="0"/>
              <a:t>Internet protocol stack</a:t>
            </a:r>
          </a:p>
        </p:txBody>
      </p:sp>
      <p:sp>
        <p:nvSpPr>
          <p:cNvPr id="140293" name="Rectangle 4">
            <a:extLst>
              <a:ext uri="{FF2B5EF4-FFF2-40B4-BE49-F238E27FC236}">
                <a16:creationId xmlns:a16="http://schemas.microsoft.com/office/drawing/2014/main" id="{EEB413B4-B7D5-4A98-9D95-E3CC7CA9E9FC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35743" y="1727200"/>
            <a:ext cx="5776913" cy="4060825"/>
          </a:xfrm>
        </p:spPr>
        <p:txBody>
          <a:bodyPr/>
          <a:lstStyle/>
          <a:p>
            <a:pPr marL="287338" indent="-287338" eaLnBrk="1" hangingPunct="1">
              <a:lnSpc>
                <a:spcPct val="80000"/>
              </a:lnSpc>
            </a:pPr>
            <a:r>
              <a:rPr lang="en-US" altLang="ar-SA" sz="2400" i="1" dirty="0">
                <a:solidFill>
                  <a:srgbClr val="CC0000"/>
                </a:solidFill>
              </a:rPr>
              <a:t>application:</a:t>
            </a:r>
            <a:r>
              <a:rPr lang="en-US" altLang="ar-SA" sz="2400" dirty="0"/>
              <a:t> supporting network applications</a:t>
            </a:r>
          </a:p>
          <a:p>
            <a:pPr marL="682625" lvl="1" indent="-225425" eaLnBrk="1" hangingPunct="1">
              <a:lnSpc>
                <a:spcPct val="80000"/>
              </a:lnSpc>
            </a:pPr>
            <a:r>
              <a:rPr lang="en-US" altLang="ar-SA" sz="2400" dirty="0">
                <a:ea typeface="Arial" panose="020B0604020202020204" pitchFamily="34" charset="0"/>
              </a:rPr>
              <a:t>FTP, SMTP, HTTP</a:t>
            </a:r>
          </a:p>
          <a:p>
            <a:pPr marL="287338" indent="-287338" eaLnBrk="1" hangingPunct="1">
              <a:lnSpc>
                <a:spcPct val="80000"/>
              </a:lnSpc>
            </a:pPr>
            <a:r>
              <a:rPr lang="en-US" altLang="ar-SA" sz="2400" i="1" dirty="0">
                <a:solidFill>
                  <a:srgbClr val="CC0000"/>
                </a:solidFill>
              </a:rPr>
              <a:t>transport:</a:t>
            </a:r>
            <a:r>
              <a:rPr lang="en-US" altLang="ar-SA" sz="2400" dirty="0"/>
              <a:t> process-process data transfer</a:t>
            </a:r>
          </a:p>
          <a:p>
            <a:pPr marL="682625" lvl="1" indent="-225425" eaLnBrk="1" hangingPunct="1">
              <a:lnSpc>
                <a:spcPct val="80000"/>
              </a:lnSpc>
            </a:pPr>
            <a:r>
              <a:rPr lang="en-US" altLang="ar-SA" sz="2400" dirty="0">
                <a:ea typeface="Arial" panose="020B0604020202020204" pitchFamily="34" charset="0"/>
              </a:rPr>
              <a:t>TCP, UDP</a:t>
            </a:r>
          </a:p>
          <a:p>
            <a:pPr marL="287338" indent="-287338" eaLnBrk="1" hangingPunct="1">
              <a:lnSpc>
                <a:spcPct val="80000"/>
              </a:lnSpc>
            </a:pPr>
            <a:r>
              <a:rPr lang="en-US" altLang="ar-SA" sz="2400" i="1" dirty="0">
                <a:solidFill>
                  <a:srgbClr val="CC0000"/>
                </a:solidFill>
              </a:rPr>
              <a:t>network:</a:t>
            </a:r>
            <a:r>
              <a:rPr lang="en-US" altLang="ar-SA" sz="2400" dirty="0"/>
              <a:t> routing of datagrams from source to destination</a:t>
            </a:r>
          </a:p>
          <a:p>
            <a:pPr marL="682625" lvl="1" indent="-225425" eaLnBrk="1" hangingPunct="1">
              <a:lnSpc>
                <a:spcPct val="80000"/>
              </a:lnSpc>
            </a:pPr>
            <a:r>
              <a:rPr lang="en-US" altLang="ar-SA" sz="2400" dirty="0">
                <a:ea typeface="Arial" panose="020B0604020202020204" pitchFamily="34" charset="0"/>
              </a:rPr>
              <a:t>IP, routing protocols</a:t>
            </a:r>
          </a:p>
          <a:p>
            <a:pPr marL="287338" indent="-287338" eaLnBrk="1" hangingPunct="1">
              <a:lnSpc>
                <a:spcPct val="80000"/>
              </a:lnSpc>
            </a:pPr>
            <a:r>
              <a:rPr lang="en-US" altLang="ar-SA" sz="2400" i="1" dirty="0">
                <a:solidFill>
                  <a:srgbClr val="CC0000"/>
                </a:solidFill>
              </a:rPr>
              <a:t>link:</a:t>
            </a:r>
            <a:r>
              <a:rPr lang="en-US" altLang="ar-SA" sz="2400" dirty="0"/>
              <a:t> data transfer between neighboring  network elements</a:t>
            </a:r>
          </a:p>
          <a:p>
            <a:pPr marL="287338" indent="-287338" eaLnBrk="1" hangingPunct="1">
              <a:lnSpc>
                <a:spcPct val="80000"/>
              </a:lnSpc>
            </a:pPr>
            <a:endParaRPr lang="en-US" altLang="ar-SA" sz="2400" i="1">
              <a:solidFill>
                <a:srgbClr val="CC0000"/>
              </a:solidFill>
            </a:endParaRPr>
          </a:p>
          <a:p>
            <a:pPr marL="287338" indent="-287338" eaLnBrk="1" hangingPunct="1">
              <a:lnSpc>
                <a:spcPct val="80000"/>
              </a:lnSpc>
            </a:pPr>
            <a:r>
              <a:rPr lang="en-US" altLang="ar-SA" sz="2400" i="1">
                <a:solidFill>
                  <a:srgbClr val="CC0000"/>
                </a:solidFill>
              </a:rPr>
              <a:t>physical</a:t>
            </a:r>
            <a:r>
              <a:rPr lang="en-US" altLang="ar-SA" sz="2400" i="1" dirty="0">
                <a:solidFill>
                  <a:srgbClr val="CC0000"/>
                </a:solidFill>
              </a:rPr>
              <a:t>:</a:t>
            </a:r>
            <a:r>
              <a:rPr lang="en-US" altLang="ar-SA" sz="2400" dirty="0"/>
              <a:t> bits </a:t>
            </a:r>
            <a:r>
              <a:rPr lang="ja-JP" altLang="en-US" sz="2400" dirty="0"/>
              <a:t>“</a:t>
            </a:r>
            <a:r>
              <a:rPr lang="en-US" altLang="ja-JP" sz="2400" dirty="0"/>
              <a:t>on the wire</a:t>
            </a:r>
            <a:r>
              <a:rPr lang="ja-JP" altLang="en-US" sz="2400" dirty="0"/>
              <a:t>”</a:t>
            </a:r>
            <a:endParaRPr lang="en-US" altLang="ja-JP" sz="2400" dirty="0"/>
          </a:p>
          <a:p>
            <a:pPr marL="287338" indent="-287338" eaLnBrk="1" hangingPunct="1">
              <a:lnSpc>
                <a:spcPct val="80000"/>
              </a:lnSpc>
            </a:pPr>
            <a:endParaRPr lang="en-US" altLang="ar-SA" sz="2400" dirty="0"/>
          </a:p>
        </p:txBody>
      </p:sp>
      <p:sp>
        <p:nvSpPr>
          <p:cNvPr id="126982" name="Rectangle 6">
            <a:extLst>
              <a:ext uri="{FF2B5EF4-FFF2-40B4-BE49-F238E27FC236}">
                <a16:creationId xmlns:a16="http://schemas.microsoft.com/office/drawing/2014/main" id="{0487FAEC-D7BD-44A9-8901-15D32C0E6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1824038"/>
            <a:ext cx="1892300" cy="3530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ar-SA" altLang="ar-SA"/>
          </a:p>
        </p:txBody>
      </p:sp>
      <p:sp>
        <p:nvSpPr>
          <p:cNvPr id="126983" name="Text Box 7">
            <a:extLst>
              <a:ext uri="{FF2B5EF4-FFF2-40B4-BE49-F238E27FC236}">
                <a16:creationId xmlns:a16="http://schemas.microsoft.com/office/drawing/2014/main" id="{6F85F14C-540F-44D8-ACD5-08D579F4F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2725" y="1920875"/>
            <a:ext cx="164465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ar-SA"/>
              <a:t>application</a:t>
            </a:r>
          </a:p>
          <a:p>
            <a:pPr algn="ctr"/>
            <a:endParaRPr lang="en-US" altLang="ar-SA"/>
          </a:p>
          <a:p>
            <a:pPr algn="ctr"/>
            <a:r>
              <a:rPr lang="en-US" altLang="ar-SA"/>
              <a:t>transport</a:t>
            </a:r>
          </a:p>
          <a:p>
            <a:pPr algn="ctr"/>
            <a:endParaRPr lang="en-US" altLang="ar-SA"/>
          </a:p>
          <a:p>
            <a:pPr algn="ctr"/>
            <a:r>
              <a:rPr lang="en-US" altLang="ar-SA"/>
              <a:t>network</a:t>
            </a:r>
          </a:p>
          <a:p>
            <a:pPr algn="ctr"/>
            <a:endParaRPr lang="en-US" altLang="ar-SA"/>
          </a:p>
          <a:p>
            <a:pPr algn="ctr"/>
            <a:r>
              <a:rPr lang="en-US" altLang="ar-SA"/>
              <a:t>link</a:t>
            </a:r>
          </a:p>
          <a:p>
            <a:pPr algn="ctr"/>
            <a:endParaRPr lang="en-US" altLang="ar-SA"/>
          </a:p>
          <a:p>
            <a:pPr algn="ctr"/>
            <a:r>
              <a:rPr lang="en-US" altLang="ar-SA"/>
              <a:t>physical</a:t>
            </a:r>
          </a:p>
        </p:txBody>
      </p:sp>
      <p:sp>
        <p:nvSpPr>
          <p:cNvPr id="126984" name="Line 8">
            <a:extLst>
              <a:ext uri="{FF2B5EF4-FFF2-40B4-BE49-F238E27FC236}">
                <a16:creationId xmlns:a16="http://schemas.microsoft.com/office/drawing/2014/main" id="{B6276013-E406-4959-BD88-9F256C5F1A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1600" y="251618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ar-SA"/>
          </a:p>
        </p:txBody>
      </p:sp>
      <p:sp>
        <p:nvSpPr>
          <p:cNvPr id="126985" name="Line 9">
            <a:extLst>
              <a:ext uri="{FF2B5EF4-FFF2-40B4-BE49-F238E27FC236}">
                <a16:creationId xmlns:a16="http://schemas.microsoft.com/office/drawing/2014/main" id="{971FB94F-1977-4C33-AADD-909944E1B8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1600" y="322103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ar-SA"/>
          </a:p>
        </p:txBody>
      </p:sp>
      <p:sp>
        <p:nvSpPr>
          <p:cNvPr id="126986" name="Line 10">
            <a:extLst>
              <a:ext uri="{FF2B5EF4-FFF2-40B4-BE49-F238E27FC236}">
                <a16:creationId xmlns:a16="http://schemas.microsoft.com/office/drawing/2014/main" id="{8FCEE58C-EEC6-4CFD-AF52-A24AF539138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1600" y="393223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ar-SA"/>
          </a:p>
        </p:txBody>
      </p:sp>
      <p:sp>
        <p:nvSpPr>
          <p:cNvPr id="126987" name="Line 11">
            <a:extLst>
              <a:ext uri="{FF2B5EF4-FFF2-40B4-BE49-F238E27FC236}">
                <a16:creationId xmlns:a16="http://schemas.microsoft.com/office/drawing/2014/main" id="{8F0094C4-802D-49ED-9BE6-5E533BF994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1600" y="464343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ar-SA"/>
          </a:p>
        </p:txBody>
      </p:sp>
      <p:sp>
        <p:nvSpPr>
          <p:cNvPr id="126988" name="Slide Number Placeholder 3">
            <a:extLst>
              <a:ext uri="{FF2B5EF4-FFF2-40B4-BE49-F238E27FC236}">
                <a16:creationId xmlns:a16="http://schemas.microsoft.com/office/drawing/2014/main" id="{0FEAD2E9-E225-460C-93EA-A64B8B9F6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ar-SA" sz="1200">
                <a:latin typeface="Tahoma" panose="020B0604030504040204" pitchFamily="34" charset="0"/>
              </a:rPr>
              <a:t>1-</a:t>
            </a:r>
            <a:fld id="{68B23C80-4FC4-4ED5-8B40-9745959C0439}" type="slidenum">
              <a:rPr lang="en-US" altLang="ar-SA" sz="1200">
                <a:latin typeface="Tahoma" panose="020B0604030504040204" pitchFamily="34" charset="0"/>
              </a:rPr>
              <a:pPr/>
              <a:t>14</a:t>
            </a:fld>
            <a:endParaRPr lang="en-US" altLang="ar-SA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1314D2BF-4808-4138-8E49-E0BECCE6E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5575" y="1638300"/>
            <a:ext cx="1892300" cy="35306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ar-SA" altLang="ar-SA">
              <a:latin typeface="Times New Roman" panose="02020603050405020304" pitchFamily="18" charset="0"/>
            </a:endParaRP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8B2578A5-CD63-4981-9CFD-E958A45066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57386" y="269876"/>
            <a:ext cx="6503988" cy="1143000"/>
          </a:xfrm>
        </p:spPr>
        <p:txBody>
          <a:bodyPr/>
          <a:lstStyle/>
          <a:p>
            <a:pPr eaLnBrk="1" hangingPunct="1"/>
            <a:r>
              <a:rPr lang="en-US" altLang="ar-SA" dirty="0"/>
              <a:t>ISO/OSI reference model</a:t>
            </a:r>
          </a:p>
        </p:txBody>
      </p:sp>
      <p:sp>
        <p:nvSpPr>
          <p:cNvPr id="129028" name="Rectangle 4">
            <a:extLst>
              <a:ext uri="{FF2B5EF4-FFF2-40B4-BE49-F238E27FC236}">
                <a16:creationId xmlns:a16="http://schemas.microsoft.com/office/drawing/2014/main" id="{24D94A49-4D11-49FB-AED8-0718DE8D58BA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80194" y="1763850"/>
            <a:ext cx="5154613" cy="4648200"/>
          </a:xfrm>
        </p:spPr>
        <p:txBody>
          <a:bodyPr/>
          <a:lstStyle/>
          <a:p>
            <a:pPr marL="287338" indent="-287338" eaLnBrk="1" hangingPunct="1"/>
            <a:r>
              <a:rPr lang="en-US" altLang="ar-SA" sz="2400" i="1" dirty="0">
                <a:solidFill>
                  <a:srgbClr val="CC0000"/>
                </a:solidFill>
              </a:rPr>
              <a:t>presentation:</a:t>
            </a:r>
            <a:r>
              <a:rPr lang="en-US" altLang="ar-SA" sz="2400" dirty="0"/>
              <a:t> allow applications to interpret meaning of data, e.g., encryption, compression, machine-specific conventions</a:t>
            </a:r>
          </a:p>
          <a:p>
            <a:pPr marL="287338" indent="-287338" eaLnBrk="1" hangingPunct="1"/>
            <a:r>
              <a:rPr lang="en-US" altLang="ar-SA" sz="2400" i="1" dirty="0">
                <a:solidFill>
                  <a:srgbClr val="CC0000"/>
                </a:solidFill>
              </a:rPr>
              <a:t>session:</a:t>
            </a:r>
            <a:r>
              <a:rPr lang="en-US" altLang="ar-SA" sz="2400" dirty="0"/>
              <a:t> synchronization, checkpointing, recovery of data exchange</a:t>
            </a:r>
          </a:p>
        </p:txBody>
      </p:sp>
      <p:sp>
        <p:nvSpPr>
          <p:cNvPr id="129029" name="Rectangle 6">
            <a:extLst>
              <a:ext uri="{FF2B5EF4-FFF2-40B4-BE49-F238E27FC236}">
                <a16:creationId xmlns:a16="http://schemas.microsoft.com/office/drawing/2014/main" id="{CC328167-7D80-4A4F-B032-C0136EBAB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1275" y="1774825"/>
            <a:ext cx="1892300" cy="35861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ar-SA" altLang="ar-SA">
              <a:latin typeface="Times New Roman" panose="02020603050405020304" pitchFamily="18" charset="0"/>
            </a:endParaRPr>
          </a:p>
        </p:txBody>
      </p:sp>
      <p:sp>
        <p:nvSpPr>
          <p:cNvPr id="129030" name="Text Box 7">
            <a:extLst>
              <a:ext uri="{FF2B5EF4-FFF2-40B4-BE49-F238E27FC236}">
                <a16:creationId xmlns:a16="http://schemas.microsoft.com/office/drawing/2014/main" id="{174D6EC4-583A-4034-814A-C1F4C9C7D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8413" y="1946275"/>
            <a:ext cx="1982787" cy="341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altLang="ar-SA"/>
              <a:t>application</a:t>
            </a:r>
          </a:p>
          <a:p>
            <a:pPr algn="ctr">
              <a:lnSpc>
                <a:spcPct val="70000"/>
              </a:lnSpc>
            </a:pPr>
            <a:endParaRPr lang="en-US" altLang="ar-SA"/>
          </a:p>
          <a:p>
            <a:pPr algn="ctr">
              <a:lnSpc>
                <a:spcPct val="70000"/>
              </a:lnSpc>
            </a:pPr>
            <a:r>
              <a:rPr lang="en-US" altLang="ar-SA"/>
              <a:t>presentation</a:t>
            </a:r>
          </a:p>
          <a:p>
            <a:pPr algn="ctr">
              <a:lnSpc>
                <a:spcPct val="70000"/>
              </a:lnSpc>
            </a:pPr>
            <a:endParaRPr lang="en-US" altLang="ar-SA"/>
          </a:p>
          <a:p>
            <a:pPr algn="ctr">
              <a:lnSpc>
                <a:spcPct val="70000"/>
              </a:lnSpc>
            </a:pPr>
            <a:r>
              <a:rPr lang="en-US" altLang="ar-SA"/>
              <a:t>session</a:t>
            </a:r>
          </a:p>
          <a:p>
            <a:pPr algn="ctr">
              <a:lnSpc>
                <a:spcPct val="70000"/>
              </a:lnSpc>
            </a:pPr>
            <a:endParaRPr lang="en-US" altLang="ar-SA"/>
          </a:p>
          <a:p>
            <a:pPr algn="ctr">
              <a:lnSpc>
                <a:spcPct val="70000"/>
              </a:lnSpc>
            </a:pPr>
            <a:r>
              <a:rPr lang="en-US" altLang="ar-SA"/>
              <a:t>transport</a:t>
            </a:r>
          </a:p>
          <a:p>
            <a:pPr algn="ctr">
              <a:lnSpc>
                <a:spcPct val="70000"/>
              </a:lnSpc>
            </a:pPr>
            <a:endParaRPr lang="en-US" altLang="ar-SA"/>
          </a:p>
          <a:p>
            <a:pPr algn="ctr">
              <a:lnSpc>
                <a:spcPct val="70000"/>
              </a:lnSpc>
            </a:pPr>
            <a:r>
              <a:rPr lang="en-US" altLang="ar-SA"/>
              <a:t>network</a:t>
            </a:r>
          </a:p>
          <a:p>
            <a:pPr algn="ctr">
              <a:lnSpc>
                <a:spcPct val="70000"/>
              </a:lnSpc>
            </a:pPr>
            <a:endParaRPr lang="en-US" altLang="ar-SA"/>
          </a:p>
          <a:p>
            <a:pPr algn="ctr">
              <a:lnSpc>
                <a:spcPct val="70000"/>
              </a:lnSpc>
            </a:pPr>
            <a:r>
              <a:rPr lang="en-US" altLang="ar-SA"/>
              <a:t>link</a:t>
            </a:r>
          </a:p>
          <a:p>
            <a:pPr algn="ctr">
              <a:lnSpc>
                <a:spcPct val="70000"/>
              </a:lnSpc>
            </a:pPr>
            <a:endParaRPr lang="en-US" altLang="ar-SA"/>
          </a:p>
          <a:p>
            <a:pPr algn="ctr">
              <a:lnSpc>
                <a:spcPct val="70000"/>
              </a:lnSpc>
            </a:pPr>
            <a:r>
              <a:rPr lang="en-US" altLang="ar-SA"/>
              <a:t>physical</a:t>
            </a:r>
          </a:p>
        </p:txBody>
      </p:sp>
      <p:sp>
        <p:nvSpPr>
          <p:cNvPr id="129031" name="Line 8">
            <a:extLst>
              <a:ext uri="{FF2B5EF4-FFF2-40B4-BE49-F238E27FC236}">
                <a16:creationId xmlns:a16="http://schemas.microsoft.com/office/drawing/2014/main" id="{4B3B28DB-8BAA-4808-B1CF-E5F9E4AB404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0638" y="2366963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ar-SA"/>
          </a:p>
        </p:txBody>
      </p:sp>
      <p:sp>
        <p:nvSpPr>
          <p:cNvPr id="129032" name="Line 9">
            <a:extLst>
              <a:ext uri="{FF2B5EF4-FFF2-40B4-BE49-F238E27FC236}">
                <a16:creationId xmlns:a16="http://schemas.microsoft.com/office/drawing/2014/main" id="{0BD80E13-9649-4C38-96DE-D83F55FABB9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4925" y="3343275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ar-SA"/>
          </a:p>
        </p:txBody>
      </p:sp>
      <p:sp>
        <p:nvSpPr>
          <p:cNvPr id="129033" name="Line 10">
            <a:extLst>
              <a:ext uri="{FF2B5EF4-FFF2-40B4-BE49-F238E27FC236}">
                <a16:creationId xmlns:a16="http://schemas.microsoft.com/office/drawing/2014/main" id="{BB89A68F-DDF7-4E6F-878E-833F7A58303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4925" y="3883025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ar-SA"/>
          </a:p>
        </p:txBody>
      </p:sp>
      <p:sp>
        <p:nvSpPr>
          <p:cNvPr id="129034" name="Line 11">
            <a:extLst>
              <a:ext uri="{FF2B5EF4-FFF2-40B4-BE49-F238E27FC236}">
                <a16:creationId xmlns:a16="http://schemas.microsoft.com/office/drawing/2014/main" id="{F7E7D308-F32E-453E-8AB5-B9D92E2FDF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6513" y="4899025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ar-SA"/>
          </a:p>
        </p:txBody>
      </p:sp>
      <p:sp>
        <p:nvSpPr>
          <p:cNvPr id="129035" name="Line 12">
            <a:extLst>
              <a:ext uri="{FF2B5EF4-FFF2-40B4-BE49-F238E27FC236}">
                <a16:creationId xmlns:a16="http://schemas.microsoft.com/office/drawing/2014/main" id="{F7B82DCC-6203-4F38-A8DF-E715D526E2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0638" y="4416425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ar-SA"/>
          </a:p>
        </p:txBody>
      </p:sp>
      <p:sp>
        <p:nvSpPr>
          <p:cNvPr id="129036" name="Line 13">
            <a:extLst>
              <a:ext uri="{FF2B5EF4-FFF2-40B4-BE49-F238E27FC236}">
                <a16:creationId xmlns:a16="http://schemas.microsoft.com/office/drawing/2014/main" id="{E11B1A64-C13B-431A-A83F-F74ADA541A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9050" y="2886075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ar-SA"/>
          </a:p>
        </p:txBody>
      </p:sp>
      <p:sp>
        <p:nvSpPr>
          <p:cNvPr id="129038" name="Slide Number Placeholder 3">
            <a:extLst>
              <a:ext uri="{FF2B5EF4-FFF2-40B4-BE49-F238E27FC236}">
                <a16:creationId xmlns:a16="http://schemas.microsoft.com/office/drawing/2014/main" id="{9C2C1A10-333E-45F2-BE5D-E5C406472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ar-SA" sz="1200">
                <a:latin typeface="Tahoma" panose="020B0604030504040204" pitchFamily="34" charset="0"/>
              </a:rPr>
              <a:t>1-</a:t>
            </a:r>
            <a:fld id="{F1886018-2D83-4250-AAC2-89B20CC7B3F2}" type="slidenum">
              <a:rPr lang="en-US" altLang="ar-SA" sz="1200">
                <a:latin typeface="Tahoma" panose="020B0604030504040204" pitchFamily="34" charset="0"/>
              </a:rPr>
              <a:pPr/>
              <a:t>15</a:t>
            </a:fld>
            <a:endParaRPr lang="en-US" altLang="ar-SA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Freeform 99">
            <a:extLst>
              <a:ext uri="{FF2B5EF4-FFF2-40B4-BE49-F238E27FC236}">
                <a16:creationId xmlns:a16="http://schemas.microsoft.com/office/drawing/2014/main" id="{45464986-0D1F-4F07-928D-03B68D26A7EF}"/>
              </a:ext>
            </a:extLst>
          </p:cNvPr>
          <p:cNvSpPr>
            <a:spLocks/>
          </p:cNvSpPr>
          <p:nvPr/>
        </p:nvSpPr>
        <p:spPr bwMode="auto">
          <a:xfrm>
            <a:off x="6978650" y="4156075"/>
            <a:ext cx="655638" cy="1135063"/>
          </a:xfrm>
          <a:custGeom>
            <a:avLst/>
            <a:gdLst>
              <a:gd name="T0" fmla="*/ 2147483647 w 413"/>
              <a:gd name="T1" fmla="*/ 2147483647 h 715"/>
              <a:gd name="T2" fmla="*/ 2147483647 w 413"/>
              <a:gd name="T3" fmla="*/ 0 h 715"/>
              <a:gd name="T4" fmla="*/ 0 w 413"/>
              <a:gd name="T5" fmla="*/ 2147483647 h 715"/>
              <a:gd name="T6" fmla="*/ 2147483647 w 413"/>
              <a:gd name="T7" fmla="*/ 2147483647 h 715"/>
              <a:gd name="T8" fmla="*/ 2147483647 w 413"/>
              <a:gd name="T9" fmla="*/ 2147483647 h 7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3"/>
              <a:gd name="T16" fmla="*/ 0 h 715"/>
              <a:gd name="T17" fmla="*/ 413 w 413"/>
              <a:gd name="T18" fmla="*/ 715 h 7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3" h="715">
                <a:moveTo>
                  <a:pt x="413" y="570"/>
                </a:moveTo>
                <a:lnTo>
                  <a:pt x="9" y="0"/>
                </a:lnTo>
                <a:lnTo>
                  <a:pt x="0" y="604"/>
                </a:lnTo>
                <a:lnTo>
                  <a:pt x="397" y="715"/>
                </a:lnTo>
                <a:lnTo>
                  <a:pt x="413" y="57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ar-SA"/>
          </a:p>
        </p:txBody>
      </p:sp>
      <p:grpSp>
        <p:nvGrpSpPr>
          <p:cNvPr id="131074" name="Group 347">
            <a:extLst>
              <a:ext uri="{FF2B5EF4-FFF2-40B4-BE49-F238E27FC236}">
                <a16:creationId xmlns:a16="http://schemas.microsoft.com/office/drawing/2014/main" id="{F697F0EE-CA0F-42BB-B62C-218CEAF19F0B}"/>
              </a:ext>
            </a:extLst>
          </p:cNvPr>
          <p:cNvGrpSpPr>
            <a:grpSpLocks/>
          </p:cNvGrpSpPr>
          <p:nvPr/>
        </p:nvGrpSpPr>
        <p:grpSpPr bwMode="auto">
          <a:xfrm>
            <a:off x="7580313" y="4918075"/>
            <a:ext cx="984250" cy="600075"/>
            <a:chOff x="1871277" y="1576300"/>
            <a:chExt cx="1128371" cy="437861"/>
          </a:xfrm>
        </p:grpSpPr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70DE979E-A173-4C0C-B282-A677973EEB0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DAC31EFD-69C0-4BA3-A7EE-8DEFB92F37C0}"/>
                </a:ext>
              </a:extLst>
            </p:cNvPr>
            <p:cNvSpPr/>
            <p:nvPr/>
          </p:nvSpPr>
          <p:spPr bwMode="auto">
            <a:xfrm>
              <a:off x="1871277" y="1739629"/>
              <a:ext cx="1128371" cy="115836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D60A3829-636E-4AF2-87DC-1C4740C2101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D83C6F5D-21A8-4807-B6F3-210DE12774AF}"/>
                </a:ext>
              </a:extLst>
            </p:cNvPr>
            <p:cNvSpPr/>
            <p:nvPr/>
          </p:nvSpPr>
          <p:spPr bwMode="auto">
            <a:xfrm>
              <a:off x="2158830" y="1673602"/>
              <a:ext cx="549626" cy="16101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899967FA-06EC-4EDC-A544-EBCAF2E36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ar-SA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BCEF1942-492B-4BC4-9DA0-669053FBD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ar-SA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5FE07B9B-CD73-4C85-805E-73BF3CF99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ar-SA"/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50875862-D3BF-45E5-88D6-DC3854A4202A}"/>
                </a:ext>
              </a:extLst>
            </p:cNvPr>
            <p:cNvCxnSpPr>
              <a:cxnSpLocks noChangeShapeType="1"/>
              <a:endCxn id="14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9BDDDB8-F0C7-4457-81A1-EE11DB68488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1075" name="Footer Placeholder 2">
            <a:extLst>
              <a:ext uri="{FF2B5EF4-FFF2-40B4-BE49-F238E27FC236}">
                <a16:creationId xmlns:a16="http://schemas.microsoft.com/office/drawing/2014/main" id="{969EBFCF-21E5-4E59-81DF-B8F038D9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ar-SA" sz="1200">
                <a:latin typeface="Tahoma" panose="020B0604030504040204" pitchFamily="34" charset="0"/>
              </a:rPr>
              <a:t>Introduction</a:t>
            </a:r>
          </a:p>
        </p:txBody>
      </p:sp>
      <p:sp>
        <p:nvSpPr>
          <p:cNvPr id="131077" name="Freeform 3">
            <a:extLst>
              <a:ext uri="{FF2B5EF4-FFF2-40B4-BE49-F238E27FC236}">
                <a16:creationId xmlns:a16="http://schemas.microsoft.com/office/drawing/2014/main" id="{CCB67D8F-BA12-4D3E-B3E3-CC0582EF0B24}"/>
              </a:ext>
            </a:extLst>
          </p:cNvPr>
          <p:cNvSpPr>
            <a:spLocks/>
          </p:cNvSpPr>
          <p:nvPr/>
        </p:nvSpPr>
        <p:spPr bwMode="auto">
          <a:xfrm>
            <a:off x="7129463" y="2246313"/>
            <a:ext cx="638175" cy="852487"/>
          </a:xfrm>
          <a:custGeom>
            <a:avLst/>
            <a:gdLst>
              <a:gd name="T0" fmla="*/ 2147483647 w 402"/>
              <a:gd name="T1" fmla="*/ 2147483647 h 537"/>
              <a:gd name="T2" fmla="*/ 2147483647 w 402"/>
              <a:gd name="T3" fmla="*/ 0 h 537"/>
              <a:gd name="T4" fmla="*/ 0 w 402"/>
              <a:gd name="T5" fmla="*/ 2147483647 h 537"/>
              <a:gd name="T6" fmla="*/ 2147483647 w 402"/>
              <a:gd name="T7" fmla="*/ 2147483647 h 537"/>
              <a:gd name="T8" fmla="*/ 2147483647 w 402"/>
              <a:gd name="T9" fmla="*/ 2147483647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ar-SA"/>
          </a:p>
        </p:txBody>
      </p:sp>
      <p:grpSp>
        <p:nvGrpSpPr>
          <p:cNvPr id="131078" name="Group 180">
            <a:extLst>
              <a:ext uri="{FF2B5EF4-FFF2-40B4-BE49-F238E27FC236}">
                <a16:creationId xmlns:a16="http://schemas.microsoft.com/office/drawing/2014/main" id="{0918CB4D-3B51-49DE-8448-EA40C0DE0939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2754313"/>
            <a:ext cx="1052512" cy="355600"/>
            <a:chOff x="4410" y="1365"/>
            <a:chExt cx="663" cy="224"/>
          </a:xfrm>
        </p:grpSpPr>
        <p:sp>
          <p:nvSpPr>
            <p:cNvPr id="131205" name="Rectangle 181">
              <a:extLst>
                <a:ext uri="{FF2B5EF4-FFF2-40B4-BE49-F238E27FC236}">
                  <a16:creationId xmlns:a16="http://schemas.microsoft.com/office/drawing/2014/main" id="{4BC3B35D-22FA-4D0D-BBF0-6092996C7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ar-SA" altLang="ar-SA"/>
            </a:p>
          </p:txBody>
        </p:sp>
        <p:sp>
          <p:nvSpPr>
            <p:cNvPr id="131206" name="AutoShape 182">
              <a:extLst>
                <a:ext uri="{FF2B5EF4-FFF2-40B4-BE49-F238E27FC236}">
                  <a16:creationId xmlns:a16="http://schemas.microsoft.com/office/drawing/2014/main" id="{F54B3679-5D25-4CB9-8EF9-D312158E7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ar-SA" altLang="ar-SA"/>
            </a:p>
          </p:txBody>
        </p:sp>
        <p:sp>
          <p:nvSpPr>
            <p:cNvPr id="131207" name="Freeform 183">
              <a:extLst>
                <a:ext uri="{FF2B5EF4-FFF2-40B4-BE49-F238E27FC236}">
                  <a16:creationId xmlns:a16="http://schemas.microsoft.com/office/drawing/2014/main" id="{C8EAA9A3-760E-4B15-99B1-F717B1803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ar-SA"/>
            </a:p>
          </p:txBody>
        </p:sp>
        <p:sp>
          <p:nvSpPr>
            <p:cNvPr id="131208" name="Freeform 184">
              <a:extLst>
                <a:ext uri="{FF2B5EF4-FFF2-40B4-BE49-F238E27FC236}">
                  <a16:creationId xmlns:a16="http://schemas.microsoft.com/office/drawing/2014/main" id="{D3466A2C-2DAD-43E4-94EA-833D7F3A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1801 h 63"/>
                <a:gd name="T2" fmla="*/ 147159 w 280"/>
                <a:gd name="T3" fmla="*/ 1752 h 63"/>
                <a:gd name="T4" fmla="*/ 868488 w 280"/>
                <a:gd name="T5" fmla="*/ 0 h 63"/>
                <a:gd name="T6" fmla="*/ 1108812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ar-SA"/>
            </a:p>
          </p:txBody>
        </p:sp>
        <p:sp>
          <p:nvSpPr>
            <p:cNvPr id="131209" name="Freeform 185">
              <a:extLst>
                <a:ext uri="{FF2B5EF4-FFF2-40B4-BE49-F238E27FC236}">
                  <a16:creationId xmlns:a16="http://schemas.microsoft.com/office/drawing/2014/main" id="{DB929DCA-94AB-4855-B929-754CAD45B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ar-SA"/>
            </a:p>
          </p:txBody>
        </p:sp>
      </p:grpSp>
      <p:sp>
        <p:nvSpPr>
          <p:cNvPr id="131079" name="Freeform 2">
            <a:extLst>
              <a:ext uri="{FF2B5EF4-FFF2-40B4-BE49-F238E27FC236}">
                <a16:creationId xmlns:a16="http://schemas.microsoft.com/office/drawing/2014/main" id="{A94BA087-C44A-43CC-9667-C446AB2A2EA9}"/>
              </a:ext>
            </a:extLst>
          </p:cNvPr>
          <p:cNvSpPr>
            <a:spLocks/>
          </p:cNvSpPr>
          <p:nvPr/>
        </p:nvSpPr>
        <p:spPr bwMode="auto">
          <a:xfrm>
            <a:off x="3817938" y="1447800"/>
            <a:ext cx="4048125" cy="3833813"/>
          </a:xfrm>
          <a:custGeom>
            <a:avLst/>
            <a:gdLst>
              <a:gd name="T0" fmla="*/ 2147483647 w 2550"/>
              <a:gd name="T1" fmla="*/ 0 h 2415"/>
              <a:gd name="T2" fmla="*/ 2147483647 w 2550"/>
              <a:gd name="T3" fmla="*/ 0 h 2415"/>
              <a:gd name="T4" fmla="*/ 2147483647 w 2550"/>
              <a:gd name="T5" fmla="*/ 2147483647 h 2415"/>
              <a:gd name="T6" fmla="*/ 0 w 2550"/>
              <a:gd name="T7" fmla="*/ 2147483647 h 2415"/>
              <a:gd name="T8" fmla="*/ 0 60000 65536"/>
              <a:gd name="T9" fmla="*/ 0 60000 65536"/>
              <a:gd name="T10" fmla="*/ 0 60000 65536"/>
              <a:gd name="T11" fmla="*/ 0 60000 65536"/>
              <a:gd name="T12" fmla="*/ 0 w 2550"/>
              <a:gd name="T13" fmla="*/ 0 h 2415"/>
              <a:gd name="T14" fmla="*/ 2550 w 2550"/>
              <a:gd name="T15" fmla="*/ 2415 h 24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50" h="2415">
                <a:moveTo>
                  <a:pt x="592" y="0"/>
                </a:moveTo>
                <a:lnTo>
                  <a:pt x="2544" y="0"/>
                </a:lnTo>
                <a:lnTo>
                  <a:pt x="2550" y="2415"/>
                </a:lnTo>
                <a:lnTo>
                  <a:pt x="0" y="2415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ar-SA"/>
          </a:p>
        </p:txBody>
      </p:sp>
      <p:sp>
        <p:nvSpPr>
          <p:cNvPr id="131080" name="Text Box 8">
            <a:extLst>
              <a:ext uri="{FF2B5EF4-FFF2-40B4-BE49-F238E27FC236}">
                <a16:creationId xmlns:a16="http://schemas.microsoft.com/office/drawing/2014/main" id="{584D49C1-CAF3-4A96-9E88-384896E42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6213" y="223838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ar-SA" i="1">
                <a:solidFill>
                  <a:srgbClr val="000099"/>
                </a:solidFill>
              </a:rPr>
              <a:t>source</a:t>
            </a:r>
          </a:p>
        </p:txBody>
      </p:sp>
      <p:sp>
        <p:nvSpPr>
          <p:cNvPr id="131081" name="Freeform 10">
            <a:extLst>
              <a:ext uri="{FF2B5EF4-FFF2-40B4-BE49-F238E27FC236}">
                <a16:creationId xmlns:a16="http://schemas.microsoft.com/office/drawing/2014/main" id="{3E17A46F-07D1-4B8E-B7BD-6E6126F0D577}"/>
              </a:ext>
            </a:extLst>
          </p:cNvPr>
          <p:cNvSpPr>
            <a:spLocks/>
          </p:cNvSpPr>
          <p:nvPr/>
        </p:nvSpPr>
        <p:spPr bwMode="auto">
          <a:xfrm>
            <a:off x="3868738" y="650875"/>
            <a:ext cx="360362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ar-SA"/>
          </a:p>
        </p:txBody>
      </p:sp>
      <p:sp>
        <p:nvSpPr>
          <p:cNvPr id="131082" name="Rectangle 23">
            <a:extLst>
              <a:ext uri="{FF2B5EF4-FFF2-40B4-BE49-F238E27FC236}">
                <a16:creationId xmlns:a16="http://schemas.microsoft.com/office/drawing/2014/main" id="{F6C2FCF9-D8AD-46ED-BA4F-A06350A73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4775" y="660400"/>
            <a:ext cx="1296988" cy="1546225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ar-SA" altLang="ar-SA"/>
          </a:p>
        </p:txBody>
      </p:sp>
      <p:sp>
        <p:nvSpPr>
          <p:cNvPr id="131083" name="Rectangle 24">
            <a:extLst>
              <a:ext uri="{FF2B5EF4-FFF2-40B4-BE49-F238E27FC236}">
                <a16:creationId xmlns:a16="http://schemas.microsoft.com/office/drawing/2014/main" id="{CDE6E18A-0C52-4A3E-8041-41035DE4F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150" y="7318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ar-SA" altLang="ar-SA"/>
          </a:p>
        </p:txBody>
      </p:sp>
      <p:sp>
        <p:nvSpPr>
          <p:cNvPr id="131084" name="Line 25">
            <a:extLst>
              <a:ext uri="{FF2B5EF4-FFF2-40B4-BE49-F238E27FC236}">
                <a16:creationId xmlns:a16="http://schemas.microsoft.com/office/drawing/2014/main" id="{2D305686-1688-4D35-9D82-67F03A43BC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7150" y="10493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ar-SA"/>
          </a:p>
        </p:txBody>
      </p:sp>
      <p:sp>
        <p:nvSpPr>
          <p:cNvPr id="131085" name="Text Box 26">
            <a:extLst>
              <a:ext uri="{FF2B5EF4-FFF2-40B4-BE49-F238E27FC236}">
                <a16:creationId xmlns:a16="http://schemas.microsoft.com/office/drawing/2014/main" id="{A99B7E2D-596D-48E9-983B-A07CDF0F8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4288" y="698500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ar-SA" sz="1800"/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altLang="ar-SA" sz="1800"/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altLang="ar-SA" sz="1800"/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altLang="ar-SA" sz="1800"/>
              <a:t>link</a:t>
            </a:r>
          </a:p>
          <a:p>
            <a:pPr algn="ctr">
              <a:lnSpc>
                <a:spcPct val="110000"/>
              </a:lnSpc>
            </a:pPr>
            <a:r>
              <a:rPr lang="en-US" altLang="ar-SA" sz="1800"/>
              <a:t>physical</a:t>
            </a:r>
          </a:p>
        </p:txBody>
      </p:sp>
      <p:sp>
        <p:nvSpPr>
          <p:cNvPr id="131086" name="Line 27">
            <a:extLst>
              <a:ext uri="{FF2B5EF4-FFF2-40B4-BE49-F238E27FC236}">
                <a16:creationId xmlns:a16="http://schemas.microsoft.com/office/drawing/2014/main" id="{E6306A06-987E-47E9-AF49-EAF5E812FC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5088" y="13700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ar-SA"/>
          </a:p>
        </p:txBody>
      </p:sp>
      <p:sp>
        <p:nvSpPr>
          <p:cNvPr id="131087" name="Line 28">
            <a:extLst>
              <a:ext uri="{FF2B5EF4-FFF2-40B4-BE49-F238E27FC236}">
                <a16:creationId xmlns:a16="http://schemas.microsoft.com/office/drawing/2014/main" id="{F938EC3A-A084-4D0D-8834-B7ECA2543A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9850" y="16510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ar-SA"/>
          </a:p>
        </p:txBody>
      </p:sp>
      <p:sp>
        <p:nvSpPr>
          <p:cNvPr id="131088" name="Line 29">
            <a:extLst>
              <a:ext uri="{FF2B5EF4-FFF2-40B4-BE49-F238E27FC236}">
                <a16:creationId xmlns:a16="http://schemas.microsoft.com/office/drawing/2014/main" id="{9A78B1B3-E08D-4DDB-A68F-1F3BFC4F96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9850" y="19272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ar-SA"/>
          </a:p>
        </p:txBody>
      </p:sp>
      <p:grpSp>
        <p:nvGrpSpPr>
          <p:cNvPr id="5" name="Group 39">
            <a:extLst>
              <a:ext uri="{FF2B5EF4-FFF2-40B4-BE49-F238E27FC236}">
                <a16:creationId xmlns:a16="http://schemas.microsoft.com/office/drawing/2014/main" id="{2032AF27-31BD-4F79-B682-9F94EB608363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368425"/>
            <a:ext cx="1208088" cy="303213"/>
            <a:chOff x="501" y="1990"/>
            <a:chExt cx="761" cy="191"/>
          </a:xfrm>
        </p:grpSpPr>
        <p:sp>
          <p:nvSpPr>
            <p:cNvPr id="131199" name="Rectangle 40">
              <a:extLst>
                <a:ext uri="{FF2B5EF4-FFF2-40B4-BE49-F238E27FC236}">
                  <a16:creationId xmlns:a16="http://schemas.microsoft.com/office/drawing/2014/main" id="{65EBBF6B-B669-46EC-95F2-C0A5C5271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ar-SA" altLang="ar-SA"/>
            </a:p>
          </p:txBody>
        </p:sp>
        <p:sp>
          <p:nvSpPr>
            <p:cNvPr id="131200" name="Rectangle 41">
              <a:extLst>
                <a:ext uri="{FF2B5EF4-FFF2-40B4-BE49-F238E27FC236}">
                  <a16:creationId xmlns:a16="http://schemas.microsoft.com/office/drawing/2014/main" id="{0AA157F6-2D9E-4B70-9CBB-6F7DC6D6F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ar-SA" sz="1400"/>
                <a:t>H</a:t>
              </a:r>
              <a:r>
                <a:rPr lang="en-US" altLang="ar-SA" sz="1800" baseline="-25000"/>
                <a:t>t</a:t>
              </a:r>
            </a:p>
          </p:txBody>
        </p:sp>
        <p:sp>
          <p:nvSpPr>
            <p:cNvPr id="131201" name="Rectangle 42">
              <a:extLst>
                <a:ext uri="{FF2B5EF4-FFF2-40B4-BE49-F238E27FC236}">
                  <a16:creationId xmlns:a16="http://schemas.microsoft.com/office/drawing/2014/main" id="{B7D0C9CB-AC30-43D1-B937-3AD67A48F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ar-SA" sz="1400"/>
                <a:t>H</a:t>
              </a:r>
              <a:r>
                <a:rPr lang="en-US" altLang="ar-SA" sz="1800" baseline="-25000"/>
                <a:t>n</a:t>
              </a:r>
            </a:p>
          </p:txBody>
        </p:sp>
        <p:sp>
          <p:nvSpPr>
            <p:cNvPr id="131202" name="Rectangle 43">
              <a:extLst>
                <a:ext uri="{FF2B5EF4-FFF2-40B4-BE49-F238E27FC236}">
                  <a16:creationId xmlns:a16="http://schemas.microsoft.com/office/drawing/2014/main" id="{D8F0C149-80C0-4801-9F8E-B446DE1E9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ar-SA" sz="1400"/>
                <a:t>M</a:t>
              </a:r>
            </a:p>
          </p:txBody>
        </p:sp>
        <p:sp>
          <p:nvSpPr>
            <p:cNvPr id="131203" name="Line 44">
              <a:extLst>
                <a:ext uri="{FF2B5EF4-FFF2-40B4-BE49-F238E27FC236}">
                  <a16:creationId xmlns:a16="http://schemas.microsoft.com/office/drawing/2014/main" id="{0A79CCFF-73F6-4428-AC41-F2F0656CEF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31204" name="Line 45">
              <a:extLst>
                <a:ext uri="{FF2B5EF4-FFF2-40B4-BE49-F238E27FC236}">
                  <a16:creationId xmlns:a16="http://schemas.microsoft.com/office/drawing/2014/main" id="{36B4C2A6-003E-404F-A3E1-F601DD8D71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</p:grpSp>
      <p:sp>
        <p:nvSpPr>
          <p:cNvPr id="112645" name="Text Box 5">
            <a:extLst>
              <a:ext uri="{FF2B5EF4-FFF2-40B4-BE49-F238E27FC236}">
                <a16:creationId xmlns:a16="http://schemas.microsoft.com/office/drawing/2014/main" id="{18C04294-3681-48BF-AEAA-C708D4398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996950"/>
            <a:ext cx="963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ar-SA" sz="1600">
                <a:solidFill>
                  <a:srgbClr val="CC0000"/>
                </a:solidFill>
              </a:rPr>
              <a:t>segment</a:t>
            </a:r>
          </a:p>
        </p:txBody>
      </p:sp>
      <p:grpSp>
        <p:nvGrpSpPr>
          <p:cNvPr id="6" name="Group 178">
            <a:extLst>
              <a:ext uri="{FF2B5EF4-FFF2-40B4-BE49-F238E27FC236}">
                <a16:creationId xmlns:a16="http://schemas.microsoft.com/office/drawing/2014/main" id="{88D84A64-148C-43F5-9FE2-D992E54A47C5}"/>
              </a:ext>
            </a:extLst>
          </p:cNvPr>
          <p:cNvGrpSpPr>
            <a:grpSpLocks/>
          </p:cNvGrpSpPr>
          <p:nvPr/>
        </p:nvGrpSpPr>
        <p:grpSpPr bwMode="auto">
          <a:xfrm>
            <a:off x="1533525" y="1033463"/>
            <a:ext cx="301625" cy="292100"/>
            <a:chOff x="1962" y="2058"/>
            <a:chExt cx="190" cy="184"/>
          </a:xfrm>
        </p:grpSpPr>
        <p:sp>
          <p:nvSpPr>
            <p:cNvPr id="131197" name="Rectangle 47">
              <a:extLst>
                <a:ext uri="{FF2B5EF4-FFF2-40B4-BE49-F238E27FC236}">
                  <a16:creationId xmlns:a16="http://schemas.microsoft.com/office/drawing/2014/main" id="{E8101D97-615A-4AD5-A5E1-1CB7C5C56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ar-SA" altLang="ar-SA"/>
            </a:p>
          </p:txBody>
        </p:sp>
        <p:sp>
          <p:nvSpPr>
            <p:cNvPr id="131198" name="Rectangle 48">
              <a:extLst>
                <a:ext uri="{FF2B5EF4-FFF2-40B4-BE49-F238E27FC236}">
                  <a16:creationId xmlns:a16="http://schemas.microsoft.com/office/drawing/2014/main" id="{EF5DF316-273E-494C-89E0-16F409CD0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ar-SA" sz="1400"/>
                <a:t>H</a:t>
              </a:r>
              <a:r>
                <a:rPr lang="en-US" altLang="ar-SA" sz="1800" baseline="-25000"/>
                <a:t>t</a:t>
              </a:r>
            </a:p>
          </p:txBody>
        </p:sp>
      </p:grpSp>
      <p:sp>
        <p:nvSpPr>
          <p:cNvPr id="112644" name="Text Box 4">
            <a:extLst>
              <a:ext uri="{FF2B5EF4-FFF2-40B4-BE49-F238E27FC236}">
                <a16:creationId xmlns:a16="http://schemas.microsoft.com/office/drawing/2014/main" id="{8A807E09-1CB7-462B-9261-93CEDBA21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3" y="1336675"/>
            <a:ext cx="1042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ar-SA" sz="1600">
                <a:solidFill>
                  <a:srgbClr val="CC0000"/>
                </a:solidFill>
              </a:rPr>
              <a:t>datagram</a:t>
            </a:r>
          </a:p>
        </p:txBody>
      </p:sp>
      <p:sp>
        <p:nvSpPr>
          <p:cNvPr id="131093" name="Text Box 54">
            <a:extLst>
              <a:ext uri="{FF2B5EF4-FFF2-40B4-BE49-F238E27FC236}">
                <a16:creationId xmlns:a16="http://schemas.microsoft.com/office/drawing/2014/main" id="{2C618D6F-6D9F-46F7-92AC-35CA4195D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4157663"/>
            <a:ext cx="1412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ar-SA" sz="2000" i="1">
                <a:solidFill>
                  <a:srgbClr val="000099"/>
                </a:solidFill>
              </a:rPr>
              <a:t>destination</a:t>
            </a:r>
          </a:p>
        </p:txBody>
      </p:sp>
      <p:sp>
        <p:nvSpPr>
          <p:cNvPr id="131094" name="Freeform 56">
            <a:extLst>
              <a:ext uri="{FF2B5EF4-FFF2-40B4-BE49-F238E27FC236}">
                <a16:creationId xmlns:a16="http://schemas.microsoft.com/office/drawing/2014/main" id="{19D69A7A-C872-418B-AF8F-653FFBADB8B3}"/>
              </a:ext>
            </a:extLst>
          </p:cNvPr>
          <p:cNvSpPr>
            <a:spLocks/>
          </p:cNvSpPr>
          <p:nvPr/>
        </p:nvSpPr>
        <p:spPr bwMode="auto">
          <a:xfrm>
            <a:off x="2979738" y="4540250"/>
            <a:ext cx="360362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ar-SA"/>
          </a:p>
        </p:txBody>
      </p:sp>
      <p:sp>
        <p:nvSpPr>
          <p:cNvPr id="131095" name="Rectangle 57">
            <a:extLst>
              <a:ext uri="{FF2B5EF4-FFF2-40B4-BE49-F238E27FC236}">
                <a16:creationId xmlns:a16="http://schemas.microsoft.com/office/drawing/2014/main" id="{071291A6-B858-49C7-AD84-DF4C3B493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775" y="4546600"/>
            <a:ext cx="1296988" cy="1546225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ar-SA" altLang="ar-SA"/>
          </a:p>
        </p:txBody>
      </p:sp>
      <p:sp>
        <p:nvSpPr>
          <p:cNvPr id="131096" name="Rectangle 58">
            <a:extLst>
              <a:ext uri="{FF2B5EF4-FFF2-40B4-BE49-F238E27FC236}">
                <a16:creationId xmlns:a16="http://schemas.microsoft.com/office/drawing/2014/main" id="{25F82876-CF21-4F39-AAFD-60FF893FA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150" y="46180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ar-SA" altLang="ar-SA"/>
          </a:p>
        </p:txBody>
      </p:sp>
      <p:sp>
        <p:nvSpPr>
          <p:cNvPr id="131097" name="Line 59">
            <a:extLst>
              <a:ext uri="{FF2B5EF4-FFF2-40B4-BE49-F238E27FC236}">
                <a16:creationId xmlns:a16="http://schemas.microsoft.com/office/drawing/2014/main" id="{E8724A86-1DC5-41E4-8421-9A090AA469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8150" y="49355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ar-SA"/>
          </a:p>
        </p:txBody>
      </p:sp>
      <p:sp>
        <p:nvSpPr>
          <p:cNvPr id="131098" name="Text Box 60">
            <a:extLst>
              <a:ext uri="{FF2B5EF4-FFF2-40B4-BE49-F238E27FC236}">
                <a16:creationId xmlns:a16="http://schemas.microsoft.com/office/drawing/2014/main" id="{28C0C2E3-6679-4FE7-B124-EFD809A90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5288" y="4584700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ar-SA" sz="1800"/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altLang="ar-SA" sz="1800"/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altLang="ar-SA" sz="1800"/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altLang="ar-SA" sz="1800"/>
              <a:t>link</a:t>
            </a:r>
          </a:p>
          <a:p>
            <a:pPr algn="ctr">
              <a:lnSpc>
                <a:spcPct val="110000"/>
              </a:lnSpc>
            </a:pPr>
            <a:r>
              <a:rPr lang="en-US" altLang="ar-SA" sz="1800"/>
              <a:t>physical</a:t>
            </a:r>
          </a:p>
        </p:txBody>
      </p:sp>
      <p:sp>
        <p:nvSpPr>
          <p:cNvPr id="131099" name="Line 61">
            <a:extLst>
              <a:ext uri="{FF2B5EF4-FFF2-40B4-BE49-F238E27FC236}">
                <a16:creationId xmlns:a16="http://schemas.microsoft.com/office/drawing/2014/main" id="{51A0FAC2-322D-4EB3-B72A-D170F0F36F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6088" y="52562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ar-SA"/>
          </a:p>
        </p:txBody>
      </p:sp>
      <p:sp>
        <p:nvSpPr>
          <p:cNvPr id="131100" name="Line 62">
            <a:extLst>
              <a:ext uri="{FF2B5EF4-FFF2-40B4-BE49-F238E27FC236}">
                <a16:creationId xmlns:a16="http://schemas.microsoft.com/office/drawing/2014/main" id="{446134CE-0D63-4BA1-A557-1DF832D77D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0850" y="55372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ar-SA"/>
          </a:p>
        </p:txBody>
      </p:sp>
      <p:sp>
        <p:nvSpPr>
          <p:cNvPr id="131101" name="Line 63">
            <a:extLst>
              <a:ext uri="{FF2B5EF4-FFF2-40B4-BE49-F238E27FC236}">
                <a16:creationId xmlns:a16="http://schemas.microsoft.com/office/drawing/2014/main" id="{94BB8D64-5C75-4CD3-8DD5-1CD0B58CC1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0850" y="58134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ar-SA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FCFB90B-10C7-4D26-8DBF-BCF4D208E49F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610100"/>
            <a:ext cx="1479550" cy="1220788"/>
            <a:chOff x="152400" y="4610100"/>
            <a:chExt cx="1479550" cy="1220788"/>
          </a:xfrm>
        </p:grpSpPr>
        <p:grpSp>
          <p:nvGrpSpPr>
            <p:cNvPr id="131173" name="Group 64">
              <a:extLst>
                <a:ext uri="{FF2B5EF4-FFF2-40B4-BE49-F238E27FC236}">
                  <a16:creationId xmlns:a16="http://schemas.microsoft.com/office/drawing/2014/main" id="{A573B536-1C00-4A6E-B8EF-E6F09D3C1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400" y="5527675"/>
              <a:ext cx="1479550" cy="303213"/>
              <a:chOff x="332" y="2224"/>
              <a:chExt cx="932" cy="191"/>
            </a:xfrm>
          </p:grpSpPr>
          <p:sp>
            <p:nvSpPr>
              <p:cNvPr id="131189" name="Rectangle 65">
                <a:extLst>
                  <a:ext uri="{FF2B5EF4-FFF2-40B4-BE49-F238E27FC236}">
                    <a16:creationId xmlns:a16="http://schemas.microsoft.com/office/drawing/2014/main" id="{798E05E5-2059-4FEB-B9C3-8F2C99D9CB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" y="2241"/>
                <a:ext cx="840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ar-SA" altLang="ar-SA"/>
              </a:p>
            </p:txBody>
          </p:sp>
          <p:sp>
            <p:nvSpPr>
              <p:cNvPr id="131190" name="Rectangle 66">
                <a:extLst>
                  <a:ext uri="{FF2B5EF4-FFF2-40B4-BE49-F238E27FC236}">
                    <a16:creationId xmlns:a16="http://schemas.microsoft.com/office/drawing/2014/main" id="{7724287F-F98F-43F3-A2E6-01FF9A7035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6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ar-SA" sz="1400"/>
                  <a:t>H</a:t>
                </a:r>
                <a:r>
                  <a:rPr lang="en-US" altLang="ar-SA" sz="1800" baseline="-25000"/>
                  <a:t>t</a:t>
                </a:r>
              </a:p>
            </p:txBody>
          </p:sp>
          <p:sp>
            <p:nvSpPr>
              <p:cNvPr id="131191" name="Rectangle 67">
                <a:extLst>
                  <a:ext uri="{FF2B5EF4-FFF2-40B4-BE49-F238E27FC236}">
                    <a16:creationId xmlns:a16="http://schemas.microsoft.com/office/drawing/2014/main" id="{669879D9-5014-4A07-845A-C645A80B3C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ar-SA" sz="1400"/>
                  <a:t>H</a:t>
                </a:r>
                <a:r>
                  <a:rPr lang="en-US" altLang="ar-SA" sz="1800" baseline="-25000"/>
                  <a:t>n</a:t>
                </a:r>
              </a:p>
            </p:txBody>
          </p:sp>
          <p:sp>
            <p:nvSpPr>
              <p:cNvPr id="131192" name="Rectangle 68">
                <a:extLst>
                  <a:ext uri="{FF2B5EF4-FFF2-40B4-BE49-F238E27FC236}">
                    <a16:creationId xmlns:a16="http://schemas.microsoft.com/office/drawing/2014/main" id="{A528325F-7BE6-402E-859F-2D0D0E2CD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ar-SA" sz="1400"/>
                  <a:t>H</a:t>
                </a:r>
                <a:r>
                  <a:rPr lang="en-US" altLang="ar-SA" sz="1800" baseline="-25000"/>
                  <a:t>l</a:t>
                </a:r>
              </a:p>
            </p:txBody>
          </p:sp>
          <p:sp>
            <p:nvSpPr>
              <p:cNvPr id="131193" name="Rectangle 69">
                <a:extLst>
                  <a:ext uri="{FF2B5EF4-FFF2-40B4-BE49-F238E27FC236}">
                    <a16:creationId xmlns:a16="http://schemas.microsoft.com/office/drawing/2014/main" id="{4069C9E0-06EF-4612-B674-312E8BB57D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6" y="2225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ar-SA" sz="1400"/>
                  <a:t>M</a:t>
                </a:r>
              </a:p>
            </p:txBody>
          </p:sp>
          <p:sp>
            <p:nvSpPr>
              <p:cNvPr id="131194" name="Line 70">
                <a:extLst>
                  <a:ext uri="{FF2B5EF4-FFF2-40B4-BE49-F238E27FC236}">
                    <a16:creationId xmlns:a16="http://schemas.microsoft.com/office/drawing/2014/main" id="{D5659BA7-0EF0-4A51-8177-543169AC12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" y="2241"/>
                <a:ext cx="0" cy="1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31195" name="Line 71">
                <a:extLst>
                  <a:ext uri="{FF2B5EF4-FFF2-40B4-BE49-F238E27FC236}">
                    <a16:creationId xmlns:a16="http://schemas.microsoft.com/office/drawing/2014/main" id="{8DB226BD-27B7-47EC-A5E1-46B1308D60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0" y="2247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31196" name="Line 72">
                <a:extLst>
                  <a:ext uri="{FF2B5EF4-FFF2-40B4-BE49-F238E27FC236}">
                    <a16:creationId xmlns:a16="http://schemas.microsoft.com/office/drawing/2014/main" id="{8FE029DE-5753-4227-891D-15289D2DCE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2" y="2244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</p:grpSp>
        <p:grpSp>
          <p:nvGrpSpPr>
            <p:cNvPr id="131174" name="Group 73">
              <a:extLst>
                <a:ext uri="{FF2B5EF4-FFF2-40B4-BE49-F238E27FC236}">
                  <a16:creationId xmlns:a16="http://schemas.microsoft.com/office/drawing/2014/main" id="{7DD7E524-D16D-4AFC-85DD-87B684E398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688" y="5229225"/>
              <a:ext cx="1208087" cy="303213"/>
              <a:chOff x="501" y="1990"/>
              <a:chExt cx="761" cy="191"/>
            </a:xfrm>
          </p:grpSpPr>
          <p:sp>
            <p:nvSpPr>
              <p:cNvPr id="131183" name="Rectangle 74">
                <a:extLst>
                  <a:ext uri="{FF2B5EF4-FFF2-40B4-BE49-F238E27FC236}">
                    <a16:creationId xmlns:a16="http://schemas.microsoft.com/office/drawing/2014/main" id="{DA68565E-C2C6-4AA9-B833-09F75F891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" y="2007"/>
                <a:ext cx="68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ar-SA" altLang="ar-SA"/>
              </a:p>
            </p:txBody>
          </p:sp>
          <p:sp>
            <p:nvSpPr>
              <p:cNvPr id="131184" name="Rectangle 75">
                <a:extLst>
                  <a:ext uri="{FF2B5EF4-FFF2-40B4-BE49-F238E27FC236}">
                    <a16:creationId xmlns:a16="http://schemas.microsoft.com/office/drawing/2014/main" id="{9B42AE75-D758-42D5-BB7D-0E53EE51FD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" y="1990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ar-SA" sz="1400"/>
                  <a:t>H</a:t>
                </a:r>
                <a:r>
                  <a:rPr lang="en-US" altLang="ar-SA" sz="1800" baseline="-25000"/>
                  <a:t>t</a:t>
                </a:r>
              </a:p>
            </p:txBody>
          </p:sp>
          <p:sp>
            <p:nvSpPr>
              <p:cNvPr id="131185" name="Rectangle 76">
                <a:extLst>
                  <a:ext uri="{FF2B5EF4-FFF2-40B4-BE49-F238E27FC236}">
                    <a16:creationId xmlns:a16="http://schemas.microsoft.com/office/drawing/2014/main" id="{86248E4E-0580-4E30-AC51-312A0235D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" y="1990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ar-SA" sz="1400"/>
                  <a:t>H</a:t>
                </a:r>
                <a:r>
                  <a:rPr lang="en-US" altLang="ar-SA" sz="1800" baseline="-25000"/>
                  <a:t>n</a:t>
                </a:r>
              </a:p>
            </p:txBody>
          </p:sp>
          <p:sp>
            <p:nvSpPr>
              <p:cNvPr id="131186" name="Rectangle 77">
                <a:extLst>
                  <a:ext uri="{FF2B5EF4-FFF2-40B4-BE49-F238E27FC236}">
                    <a16:creationId xmlns:a16="http://schemas.microsoft.com/office/drawing/2014/main" id="{489B66DC-F204-4351-9D95-828144284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4" y="1991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ar-SA" sz="1400"/>
                  <a:t>M</a:t>
                </a:r>
              </a:p>
            </p:txBody>
          </p:sp>
          <p:sp>
            <p:nvSpPr>
              <p:cNvPr id="131187" name="Line 78">
                <a:extLst>
                  <a:ext uri="{FF2B5EF4-FFF2-40B4-BE49-F238E27FC236}">
                    <a16:creationId xmlns:a16="http://schemas.microsoft.com/office/drawing/2014/main" id="{322F3D08-995F-40B6-99C9-456EC47F33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8" y="2013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31188" name="Line 79">
                <a:extLst>
                  <a:ext uri="{FF2B5EF4-FFF2-40B4-BE49-F238E27FC236}">
                    <a16:creationId xmlns:a16="http://schemas.microsoft.com/office/drawing/2014/main" id="{C5342FE8-5C21-44C9-BB2D-F78512D08D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0" y="2010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</p:grpSp>
        <p:grpSp>
          <p:nvGrpSpPr>
            <p:cNvPr id="131175" name="Group 80">
              <a:extLst>
                <a:ext uri="{FF2B5EF4-FFF2-40B4-BE49-F238E27FC236}">
                  <a16:creationId xmlns:a16="http://schemas.microsoft.com/office/drawing/2014/main" id="{902B64DA-50FA-4B60-A1C2-32F8A9C111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3900" y="4921250"/>
              <a:ext cx="890588" cy="303213"/>
              <a:chOff x="645" y="1734"/>
              <a:chExt cx="561" cy="191"/>
            </a:xfrm>
          </p:grpSpPr>
          <p:sp>
            <p:nvSpPr>
              <p:cNvPr id="131179" name="Rectangle 81">
                <a:extLst>
                  <a:ext uri="{FF2B5EF4-FFF2-40B4-BE49-F238E27FC236}">
                    <a16:creationId xmlns:a16="http://schemas.microsoft.com/office/drawing/2014/main" id="{705AF769-0533-4410-8E07-03616E2A4C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5" y="1751"/>
                <a:ext cx="48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ar-SA" altLang="ar-SA"/>
              </a:p>
            </p:txBody>
          </p:sp>
          <p:sp>
            <p:nvSpPr>
              <p:cNvPr id="131180" name="Rectangle 82">
                <a:extLst>
                  <a:ext uri="{FF2B5EF4-FFF2-40B4-BE49-F238E27FC236}">
                    <a16:creationId xmlns:a16="http://schemas.microsoft.com/office/drawing/2014/main" id="{63A83931-0FA5-4AB3-8DB7-959DECC759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" y="173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ar-SA" sz="1400"/>
                  <a:t>H</a:t>
                </a:r>
                <a:r>
                  <a:rPr lang="en-US" altLang="ar-SA" sz="1800" baseline="-25000"/>
                  <a:t>t</a:t>
                </a:r>
              </a:p>
            </p:txBody>
          </p:sp>
          <p:sp>
            <p:nvSpPr>
              <p:cNvPr id="131181" name="Rectangle 83">
                <a:extLst>
                  <a:ext uri="{FF2B5EF4-FFF2-40B4-BE49-F238E27FC236}">
                    <a16:creationId xmlns:a16="http://schemas.microsoft.com/office/drawing/2014/main" id="{BA704971-DA39-4784-8D1A-AFEFAD7508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8" y="1735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ar-SA" sz="1400"/>
                  <a:t>M</a:t>
                </a:r>
              </a:p>
            </p:txBody>
          </p:sp>
          <p:sp>
            <p:nvSpPr>
              <p:cNvPr id="131182" name="Line 84">
                <a:extLst>
                  <a:ext uri="{FF2B5EF4-FFF2-40B4-BE49-F238E27FC236}">
                    <a16:creationId xmlns:a16="http://schemas.microsoft.com/office/drawing/2014/main" id="{DFCAADDA-F090-41CE-BEB0-6AA92C3AAB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4" y="1754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</p:grpSp>
        <p:grpSp>
          <p:nvGrpSpPr>
            <p:cNvPr id="131176" name="Group 85">
              <a:extLst>
                <a:ext uri="{FF2B5EF4-FFF2-40B4-BE49-F238E27FC236}">
                  <a16:creationId xmlns:a16="http://schemas.microsoft.com/office/drawing/2014/main" id="{0F3B03B2-58FB-4245-9B6E-B20A90A1C8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0275" y="4610100"/>
              <a:ext cx="679450" cy="301625"/>
              <a:chOff x="780" y="1553"/>
              <a:chExt cx="428" cy="190"/>
            </a:xfrm>
          </p:grpSpPr>
          <p:sp>
            <p:nvSpPr>
              <p:cNvPr id="131177" name="Rectangle 86">
                <a:extLst>
                  <a:ext uri="{FF2B5EF4-FFF2-40B4-BE49-F238E27FC236}">
                    <a16:creationId xmlns:a16="http://schemas.microsoft.com/office/drawing/2014/main" id="{0393DFF7-903E-4AD0-B9F2-41C13DF68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ar-SA" altLang="ar-SA"/>
              </a:p>
            </p:txBody>
          </p:sp>
          <p:sp>
            <p:nvSpPr>
              <p:cNvPr id="131178" name="Rectangle 87">
                <a:extLst>
                  <a:ext uri="{FF2B5EF4-FFF2-40B4-BE49-F238E27FC236}">
                    <a16:creationId xmlns:a16="http://schemas.microsoft.com/office/drawing/2014/main" id="{7AD72CE3-C0EC-4A44-B398-E9806DC409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ar-SA" sz="1400"/>
                  <a:t>M</a:t>
                </a:r>
              </a:p>
            </p:txBody>
          </p:sp>
        </p:grpSp>
      </p:grpSp>
      <p:grpSp>
        <p:nvGrpSpPr>
          <p:cNvPr id="131103" name="Group 88">
            <a:extLst>
              <a:ext uri="{FF2B5EF4-FFF2-40B4-BE49-F238E27FC236}">
                <a16:creationId xmlns:a16="http://schemas.microsoft.com/office/drawing/2014/main" id="{1DCE1A59-B4BE-448D-A368-68047E7EFD74}"/>
              </a:ext>
            </a:extLst>
          </p:cNvPr>
          <p:cNvGrpSpPr>
            <a:grpSpLocks/>
          </p:cNvGrpSpPr>
          <p:nvPr/>
        </p:nvGrpSpPr>
        <p:grpSpPr bwMode="auto">
          <a:xfrm>
            <a:off x="5654675" y="4164013"/>
            <a:ext cx="1387475" cy="1035050"/>
            <a:chOff x="3601" y="168"/>
            <a:chExt cx="874" cy="652"/>
          </a:xfrm>
        </p:grpSpPr>
        <p:sp>
          <p:nvSpPr>
            <p:cNvPr id="131168" name="Rectangle 89">
              <a:extLst>
                <a:ext uri="{FF2B5EF4-FFF2-40B4-BE49-F238E27FC236}">
                  <a16:creationId xmlns:a16="http://schemas.microsoft.com/office/drawing/2014/main" id="{A711122B-DF45-4398-A4A7-5035F1A97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ar-SA" altLang="ar-SA"/>
            </a:p>
          </p:txBody>
        </p:sp>
        <p:sp>
          <p:nvSpPr>
            <p:cNvPr id="131169" name="Rectangle 90">
              <a:extLst>
                <a:ext uri="{FF2B5EF4-FFF2-40B4-BE49-F238E27FC236}">
                  <a16:creationId xmlns:a16="http://schemas.microsoft.com/office/drawing/2014/main" id="{C59BC608-986E-4B26-9C3A-B7E47677D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ar-SA" altLang="ar-SA"/>
            </a:p>
          </p:txBody>
        </p:sp>
        <p:sp>
          <p:nvSpPr>
            <p:cNvPr id="131170" name="Line 91">
              <a:extLst>
                <a:ext uri="{FF2B5EF4-FFF2-40B4-BE49-F238E27FC236}">
                  <a16:creationId xmlns:a16="http://schemas.microsoft.com/office/drawing/2014/main" id="{B441D1EC-C18E-4FE1-92F3-818A7AB4E9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131171" name="Text Box 92">
              <a:extLst>
                <a:ext uri="{FF2B5EF4-FFF2-40B4-BE49-F238E27FC236}">
                  <a16:creationId xmlns:a16="http://schemas.microsoft.com/office/drawing/2014/main" id="{D713C482-45ED-4BFC-A5BA-AC3CCA9CFB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 altLang="ar-SA" sz="1800"/>
                <a:t>network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ar-SA" sz="1800"/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ar-SA" sz="1800"/>
                <a:t>physical</a:t>
              </a:r>
            </a:p>
          </p:txBody>
        </p:sp>
        <p:sp>
          <p:nvSpPr>
            <p:cNvPr id="131172" name="Line 93">
              <a:extLst>
                <a:ext uri="{FF2B5EF4-FFF2-40B4-BE49-F238E27FC236}">
                  <a16:creationId xmlns:a16="http://schemas.microsoft.com/office/drawing/2014/main" id="{E83BF9A1-5CE6-4707-8054-1140F1ACA7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ar-SA"/>
            </a:p>
          </p:txBody>
        </p:sp>
      </p:grpSp>
      <p:grpSp>
        <p:nvGrpSpPr>
          <p:cNvPr id="131104" name="Group 94">
            <a:extLst>
              <a:ext uri="{FF2B5EF4-FFF2-40B4-BE49-F238E27FC236}">
                <a16:creationId xmlns:a16="http://schemas.microsoft.com/office/drawing/2014/main" id="{DED3BFA1-63C6-4D1A-A26D-4824370A9C19}"/>
              </a:ext>
            </a:extLst>
          </p:cNvPr>
          <p:cNvGrpSpPr>
            <a:grpSpLocks/>
          </p:cNvGrpSpPr>
          <p:nvPr/>
        </p:nvGrpSpPr>
        <p:grpSpPr bwMode="auto">
          <a:xfrm>
            <a:off x="5821363" y="2271713"/>
            <a:ext cx="1387475" cy="733425"/>
            <a:chOff x="4696" y="597"/>
            <a:chExt cx="874" cy="462"/>
          </a:xfrm>
        </p:grpSpPr>
        <p:sp>
          <p:nvSpPr>
            <p:cNvPr id="131164" name="Rectangle 95">
              <a:extLst>
                <a:ext uri="{FF2B5EF4-FFF2-40B4-BE49-F238E27FC236}">
                  <a16:creationId xmlns:a16="http://schemas.microsoft.com/office/drawing/2014/main" id="{D096D950-C990-4455-9776-F56E58FAB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ar-SA" altLang="ar-SA"/>
            </a:p>
          </p:txBody>
        </p:sp>
        <p:sp>
          <p:nvSpPr>
            <p:cNvPr id="131165" name="Rectangle 96">
              <a:extLst>
                <a:ext uri="{FF2B5EF4-FFF2-40B4-BE49-F238E27FC236}">
                  <a16:creationId xmlns:a16="http://schemas.microsoft.com/office/drawing/2014/main" id="{960106C7-2762-4AB8-96C4-CE3761179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ar-SA" altLang="ar-SA"/>
            </a:p>
          </p:txBody>
        </p:sp>
        <p:sp>
          <p:nvSpPr>
            <p:cNvPr id="131166" name="Line 97">
              <a:extLst>
                <a:ext uri="{FF2B5EF4-FFF2-40B4-BE49-F238E27FC236}">
                  <a16:creationId xmlns:a16="http://schemas.microsoft.com/office/drawing/2014/main" id="{B6D74396-E11A-483A-8953-83918BBAE4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131167" name="Text Box 98">
              <a:extLst>
                <a:ext uri="{FF2B5EF4-FFF2-40B4-BE49-F238E27FC236}">
                  <a16:creationId xmlns:a16="http://schemas.microsoft.com/office/drawing/2014/main" id="{4763E0E0-8606-4966-8260-C186281C73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 altLang="ar-SA" sz="1800"/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ar-SA" sz="1800"/>
                <a:t>physical</a:t>
              </a:r>
            </a:p>
          </p:txBody>
        </p:sp>
      </p:grpSp>
      <p:sp>
        <p:nvSpPr>
          <p:cNvPr id="131105" name="Freeform 114">
            <a:extLst>
              <a:ext uri="{FF2B5EF4-FFF2-40B4-BE49-F238E27FC236}">
                <a16:creationId xmlns:a16="http://schemas.microsoft.com/office/drawing/2014/main" id="{E617A43A-0F73-4DFC-BB4A-4C37EAB48673}"/>
              </a:ext>
            </a:extLst>
          </p:cNvPr>
          <p:cNvSpPr>
            <a:spLocks/>
          </p:cNvSpPr>
          <p:nvPr/>
        </p:nvSpPr>
        <p:spPr bwMode="auto">
          <a:xfrm>
            <a:off x="1828800" y="533400"/>
            <a:ext cx="5264150" cy="5494338"/>
          </a:xfrm>
          <a:custGeom>
            <a:avLst/>
            <a:gdLst>
              <a:gd name="T0" fmla="*/ 2147483647 w 3316"/>
              <a:gd name="T1" fmla="*/ 0 h 3461"/>
              <a:gd name="T2" fmla="*/ 2147483647 w 3316"/>
              <a:gd name="T3" fmla="*/ 2147483647 h 3461"/>
              <a:gd name="T4" fmla="*/ 2147483647 w 3316"/>
              <a:gd name="T5" fmla="*/ 2147483647 h 3461"/>
              <a:gd name="T6" fmla="*/ 2147483647 w 3316"/>
              <a:gd name="T7" fmla="*/ 2147483647 h 3461"/>
              <a:gd name="T8" fmla="*/ 2147483647 w 3316"/>
              <a:gd name="T9" fmla="*/ 2147483647 h 3461"/>
              <a:gd name="T10" fmla="*/ 2147483647 w 3316"/>
              <a:gd name="T11" fmla="*/ 2147483647 h 3461"/>
              <a:gd name="T12" fmla="*/ 2147483647 w 3316"/>
              <a:gd name="T13" fmla="*/ 2147483647 h 3461"/>
              <a:gd name="T14" fmla="*/ 2147483647 w 3316"/>
              <a:gd name="T15" fmla="*/ 2147483647 h 3461"/>
              <a:gd name="T16" fmla="*/ 2147483647 w 3316"/>
              <a:gd name="T17" fmla="*/ 2147483647 h 3461"/>
              <a:gd name="T18" fmla="*/ 2147483647 w 3316"/>
              <a:gd name="T19" fmla="*/ 2147483647 h 3461"/>
              <a:gd name="T20" fmla="*/ 2147483647 w 3316"/>
              <a:gd name="T21" fmla="*/ 2147483647 h 3461"/>
              <a:gd name="T22" fmla="*/ 0 w 3316"/>
              <a:gd name="T23" fmla="*/ 2147483647 h 3461"/>
              <a:gd name="T24" fmla="*/ 0 w 3316"/>
              <a:gd name="T25" fmla="*/ 2147483647 h 346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16"/>
              <a:gd name="T40" fmla="*/ 0 h 3461"/>
              <a:gd name="T41" fmla="*/ 3316 w 3316"/>
              <a:gd name="T42" fmla="*/ 3461 h 346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16" h="3461">
                <a:moveTo>
                  <a:pt x="872" y="0"/>
                </a:moveTo>
                <a:lnTo>
                  <a:pt x="878" y="1481"/>
                </a:lnTo>
                <a:lnTo>
                  <a:pt x="2612" y="1481"/>
                </a:lnTo>
                <a:lnTo>
                  <a:pt x="2612" y="1179"/>
                </a:lnTo>
                <a:lnTo>
                  <a:pt x="3294" y="1179"/>
                </a:lnTo>
                <a:lnTo>
                  <a:pt x="3316" y="3131"/>
                </a:lnTo>
                <a:lnTo>
                  <a:pt x="3148" y="2986"/>
                </a:lnTo>
                <a:lnTo>
                  <a:pt x="3143" y="2387"/>
                </a:lnTo>
                <a:lnTo>
                  <a:pt x="2505" y="2387"/>
                </a:lnTo>
                <a:lnTo>
                  <a:pt x="2505" y="3070"/>
                </a:lnTo>
                <a:lnTo>
                  <a:pt x="1057" y="3461"/>
                </a:lnTo>
                <a:lnTo>
                  <a:pt x="0" y="3461"/>
                </a:lnTo>
                <a:lnTo>
                  <a:pt x="0" y="2505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ar-SA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31E482-3EE2-4636-A022-C520644DD9FA}"/>
              </a:ext>
            </a:extLst>
          </p:cNvPr>
          <p:cNvGrpSpPr>
            <a:grpSpLocks/>
          </p:cNvGrpSpPr>
          <p:nvPr/>
        </p:nvGrpSpPr>
        <p:grpSpPr bwMode="auto">
          <a:xfrm>
            <a:off x="4238625" y="4240213"/>
            <a:ext cx="1479550" cy="609600"/>
            <a:chOff x="4238625" y="4240213"/>
            <a:chExt cx="1479550" cy="609600"/>
          </a:xfrm>
        </p:grpSpPr>
        <p:grpSp>
          <p:nvGrpSpPr>
            <p:cNvPr id="131148" name="Group 115">
              <a:extLst>
                <a:ext uri="{FF2B5EF4-FFF2-40B4-BE49-F238E27FC236}">
                  <a16:creationId xmlns:a16="http://schemas.microsoft.com/office/drawing/2014/main" id="{3092B28A-8F9B-4EE0-A669-DA2D8ABCBC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8625" y="4546600"/>
              <a:ext cx="1479550" cy="303213"/>
              <a:chOff x="332" y="2224"/>
              <a:chExt cx="932" cy="191"/>
            </a:xfrm>
          </p:grpSpPr>
          <p:sp>
            <p:nvSpPr>
              <p:cNvPr id="131156" name="Rectangle 116">
                <a:extLst>
                  <a:ext uri="{FF2B5EF4-FFF2-40B4-BE49-F238E27FC236}">
                    <a16:creationId xmlns:a16="http://schemas.microsoft.com/office/drawing/2014/main" id="{5BB5174E-C1C6-4B48-8130-06F8AD2FC8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" y="2241"/>
                <a:ext cx="840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ar-SA" altLang="ar-SA"/>
              </a:p>
            </p:txBody>
          </p:sp>
          <p:sp>
            <p:nvSpPr>
              <p:cNvPr id="131157" name="Rectangle 117">
                <a:extLst>
                  <a:ext uri="{FF2B5EF4-FFF2-40B4-BE49-F238E27FC236}">
                    <a16:creationId xmlns:a16="http://schemas.microsoft.com/office/drawing/2014/main" id="{F8D20C7D-BFB6-4B07-BE76-8DCB424FB9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6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ar-SA" sz="1400"/>
                  <a:t>H</a:t>
                </a:r>
                <a:r>
                  <a:rPr lang="en-US" altLang="ar-SA" sz="1800" baseline="-25000"/>
                  <a:t>t</a:t>
                </a:r>
              </a:p>
            </p:txBody>
          </p:sp>
          <p:sp>
            <p:nvSpPr>
              <p:cNvPr id="131158" name="Rectangle 118">
                <a:extLst>
                  <a:ext uri="{FF2B5EF4-FFF2-40B4-BE49-F238E27FC236}">
                    <a16:creationId xmlns:a16="http://schemas.microsoft.com/office/drawing/2014/main" id="{424FD08B-765A-4B29-A0B3-823B5ED4F8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ar-SA" sz="1400"/>
                  <a:t>H</a:t>
                </a:r>
                <a:r>
                  <a:rPr lang="en-US" altLang="ar-SA" sz="1800" baseline="-25000"/>
                  <a:t>n</a:t>
                </a:r>
              </a:p>
            </p:txBody>
          </p:sp>
          <p:sp>
            <p:nvSpPr>
              <p:cNvPr id="131159" name="Rectangle 119">
                <a:extLst>
                  <a:ext uri="{FF2B5EF4-FFF2-40B4-BE49-F238E27FC236}">
                    <a16:creationId xmlns:a16="http://schemas.microsoft.com/office/drawing/2014/main" id="{193F6333-4A0B-42C5-9EC4-940A3386B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ar-SA" sz="1400"/>
                  <a:t>H</a:t>
                </a:r>
                <a:r>
                  <a:rPr lang="en-US" altLang="ar-SA" sz="1800" baseline="-25000"/>
                  <a:t>l</a:t>
                </a:r>
              </a:p>
            </p:txBody>
          </p:sp>
          <p:sp>
            <p:nvSpPr>
              <p:cNvPr id="131160" name="Rectangle 120">
                <a:extLst>
                  <a:ext uri="{FF2B5EF4-FFF2-40B4-BE49-F238E27FC236}">
                    <a16:creationId xmlns:a16="http://schemas.microsoft.com/office/drawing/2014/main" id="{CE2A15B3-A6E8-44AC-9289-B292471A0B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6" y="2225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ar-SA" sz="1400"/>
                  <a:t>M</a:t>
                </a:r>
              </a:p>
            </p:txBody>
          </p:sp>
          <p:sp>
            <p:nvSpPr>
              <p:cNvPr id="131161" name="Line 121">
                <a:extLst>
                  <a:ext uri="{FF2B5EF4-FFF2-40B4-BE49-F238E27FC236}">
                    <a16:creationId xmlns:a16="http://schemas.microsoft.com/office/drawing/2014/main" id="{EF539E5E-25FB-4D20-9B9A-91617A8B48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" y="2241"/>
                <a:ext cx="0" cy="1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31162" name="Line 122">
                <a:extLst>
                  <a:ext uri="{FF2B5EF4-FFF2-40B4-BE49-F238E27FC236}">
                    <a16:creationId xmlns:a16="http://schemas.microsoft.com/office/drawing/2014/main" id="{7D5B4014-FF92-4D11-BAD9-93A6D6EBC5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0" y="2247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31163" name="Line 123">
                <a:extLst>
                  <a:ext uri="{FF2B5EF4-FFF2-40B4-BE49-F238E27FC236}">
                    <a16:creationId xmlns:a16="http://schemas.microsoft.com/office/drawing/2014/main" id="{F300137D-72F7-439A-BFA8-48F3D965EC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2" y="2244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</p:grpSp>
        <p:grpSp>
          <p:nvGrpSpPr>
            <p:cNvPr id="131149" name="Group 124">
              <a:extLst>
                <a:ext uri="{FF2B5EF4-FFF2-40B4-BE49-F238E27FC236}">
                  <a16:creationId xmlns:a16="http://schemas.microsoft.com/office/drawing/2014/main" id="{FDF88879-D5D2-424B-BA77-0FE99553C3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7388" y="4240213"/>
              <a:ext cx="1208087" cy="303212"/>
              <a:chOff x="501" y="1990"/>
              <a:chExt cx="761" cy="191"/>
            </a:xfrm>
          </p:grpSpPr>
          <p:sp>
            <p:nvSpPr>
              <p:cNvPr id="131150" name="Rectangle 125">
                <a:extLst>
                  <a:ext uri="{FF2B5EF4-FFF2-40B4-BE49-F238E27FC236}">
                    <a16:creationId xmlns:a16="http://schemas.microsoft.com/office/drawing/2014/main" id="{00AE4DC9-9557-4E13-9AEF-3E9F2F4CF5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" y="2007"/>
                <a:ext cx="68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ar-SA" altLang="ar-SA"/>
              </a:p>
            </p:txBody>
          </p:sp>
          <p:sp>
            <p:nvSpPr>
              <p:cNvPr id="131151" name="Rectangle 126">
                <a:extLst>
                  <a:ext uri="{FF2B5EF4-FFF2-40B4-BE49-F238E27FC236}">
                    <a16:creationId xmlns:a16="http://schemas.microsoft.com/office/drawing/2014/main" id="{E6E078EB-96AD-4F1D-8D42-9B4869788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" y="1990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ar-SA" sz="1400"/>
                  <a:t>H</a:t>
                </a:r>
                <a:r>
                  <a:rPr lang="en-US" altLang="ar-SA" sz="1800" baseline="-25000"/>
                  <a:t>t</a:t>
                </a:r>
              </a:p>
            </p:txBody>
          </p:sp>
          <p:sp>
            <p:nvSpPr>
              <p:cNvPr id="131152" name="Rectangle 127">
                <a:extLst>
                  <a:ext uri="{FF2B5EF4-FFF2-40B4-BE49-F238E27FC236}">
                    <a16:creationId xmlns:a16="http://schemas.microsoft.com/office/drawing/2014/main" id="{C6E213DB-12CA-436C-9A71-9E4984C7B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" y="1990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ar-SA" sz="1400"/>
                  <a:t>H</a:t>
                </a:r>
                <a:r>
                  <a:rPr lang="en-US" altLang="ar-SA" sz="1800" baseline="-25000"/>
                  <a:t>n</a:t>
                </a:r>
              </a:p>
            </p:txBody>
          </p:sp>
          <p:sp>
            <p:nvSpPr>
              <p:cNvPr id="131153" name="Rectangle 128">
                <a:extLst>
                  <a:ext uri="{FF2B5EF4-FFF2-40B4-BE49-F238E27FC236}">
                    <a16:creationId xmlns:a16="http://schemas.microsoft.com/office/drawing/2014/main" id="{4EB1B2E1-E76C-42C6-B5B8-95873CBC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4" y="1991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ar-SA" sz="1400"/>
                  <a:t>M</a:t>
                </a:r>
              </a:p>
            </p:txBody>
          </p:sp>
          <p:sp>
            <p:nvSpPr>
              <p:cNvPr id="131154" name="Line 129">
                <a:extLst>
                  <a:ext uri="{FF2B5EF4-FFF2-40B4-BE49-F238E27FC236}">
                    <a16:creationId xmlns:a16="http://schemas.microsoft.com/office/drawing/2014/main" id="{6944D1E8-8B2B-4CE5-AB2C-1FF70749BA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8" y="2013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31155" name="Line 130">
                <a:extLst>
                  <a:ext uri="{FF2B5EF4-FFF2-40B4-BE49-F238E27FC236}">
                    <a16:creationId xmlns:a16="http://schemas.microsoft.com/office/drawing/2014/main" id="{405615E5-686B-4B78-99BA-3EEC48B84D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0" y="2010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</p:grpSp>
      </p:grpSp>
      <p:grpSp>
        <p:nvGrpSpPr>
          <p:cNvPr id="15" name="Group 140">
            <a:extLst>
              <a:ext uri="{FF2B5EF4-FFF2-40B4-BE49-F238E27FC236}">
                <a16:creationId xmlns:a16="http://schemas.microsoft.com/office/drawing/2014/main" id="{1944FEAB-2D0F-4E24-9E37-83EF559D30F3}"/>
              </a:ext>
            </a:extLst>
          </p:cNvPr>
          <p:cNvGrpSpPr>
            <a:grpSpLocks/>
          </p:cNvGrpSpPr>
          <p:nvPr/>
        </p:nvGrpSpPr>
        <p:grpSpPr bwMode="auto">
          <a:xfrm>
            <a:off x="7269163" y="4606925"/>
            <a:ext cx="1208087" cy="303213"/>
            <a:chOff x="501" y="1990"/>
            <a:chExt cx="761" cy="191"/>
          </a:xfrm>
        </p:grpSpPr>
        <p:sp>
          <p:nvSpPr>
            <p:cNvPr id="131142" name="Rectangle 141">
              <a:extLst>
                <a:ext uri="{FF2B5EF4-FFF2-40B4-BE49-F238E27FC236}">
                  <a16:creationId xmlns:a16="http://schemas.microsoft.com/office/drawing/2014/main" id="{DB12EB27-DE3E-4855-8F97-B403C6E80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ar-SA" altLang="ar-SA"/>
            </a:p>
          </p:txBody>
        </p:sp>
        <p:sp>
          <p:nvSpPr>
            <p:cNvPr id="131143" name="Rectangle 142">
              <a:extLst>
                <a:ext uri="{FF2B5EF4-FFF2-40B4-BE49-F238E27FC236}">
                  <a16:creationId xmlns:a16="http://schemas.microsoft.com/office/drawing/2014/main" id="{67153F8D-9650-4FB1-8470-59A3CD439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ar-SA" sz="1400"/>
                <a:t>H</a:t>
              </a:r>
              <a:r>
                <a:rPr lang="en-US" altLang="ar-SA" sz="1800" baseline="-25000"/>
                <a:t>t</a:t>
              </a:r>
            </a:p>
          </p:txBody>
        </p:sp>
        <p:sp>
          <p:nvSpPr>
            <p:cNvPr id="131144" name="Rectangle 143">
              <a:extLst>
                <a:ext uri="{FF2B5EF4-FFF2-40B4-BE49-F238E27FC236}">
                  <a16:creationId xmlns:a16="http://schemas.microsoft.com/office/drawing/2014/main" id="{F5C7A845-91AF-4850-9A73-B3A0C5982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ar-SA" sz="1400"/>
                <a:t>H</a:t>
              </a:r>
              <a:r>
                <a:rPr lang="en-US" altLang="ar-SA" sz="1800" baseline="-25000"/>
                <a:t>n</a:t>
              </a:r>
            </a:p>
          </p:txBody>
        </p:sp>
        <p:sp>
          <p:nvSpPr>
            <p:cNvPr id="131145" name="Rectangle 144">
              <a:extLst>
                <a:ext uri="{FF2B5EF4-FFF2-40B4-BE49-F238E27FC236}">
                  <a16:creationId xmlns:a16="http://schemas.microsoft.com/office/drawing/2014/main" id="{36C80737-AD27-433D-9858-F79D9B951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ar-SA" sz="1400"/>
                <a:t>M</a:t>
              </a:r>
            </a:p>
          </p:txBody>
        </p:sp>
        <p:sp>
          <p:nvSpPr>
            <p:cNvPr id="131146" name="Line 145">
              <a:extLst>
                <a:ext uri="{FF2B5EF4-FFF2-40B4-BE49-F238E27FC236}">
                  <a16:creationId xmlns:a16="http://schemas.microsoft.com/office/drawing/2014/main" id="{8A91DAD8-AFAC-4C33-A2DA-02E172785B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31147" name="Line 146">
              <a:extLst>
                <a:ext uri="{FF2B5EF4-FFF2-40B4-BE49-F238E27FC236}">
                  <a16:creationId xmlns:a16="http://schemas.microsoft.com/office/drawing/2014/main" id="{4B1B01DF-2D52-4C1E-B588-92EC488FB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</p:grpSp>
      <p:grpSp>
        <p:nvGrpSpPr>
          <p:cNvPr id="16" name="Group 156">
            <a:extLst>
              <a:ext uri="{FF2B5EF4-FFF2-40B4-BE49-F238E27FC236}">
                <a16:creationId xmlns:a16="http://schemas.microsoft.com/office/drawing/2014/main" id="{325304D1-7C95-4622-A13B-C9E2D2746673}"/>
              </a:ext>
            </a:extLst>
          </p:cNvPr>
          <p:cNvGrpSpPr>
            <a:grpSpLocks/>
          </p:cNvGrpSpPr>
          <p:nvPr/>
        </p:nvGrpSpPr>
        <p:grpSpPr bwMode="auto">
          <a:xfrm>
            <a:off x="938213" y="1665288"/>
            <a:ext cx="1479550" cy="303212"/>
            <a:chOff x="332" y="2224"/>
            <a:chExt cx="932" cy="191"/>
          </a:xfrm>
        </p:grpSpPr>
        <p:sp>
          <p:nvSpPr>
            <p:cNvPr id="131134" name="Rectangle 157">
              <a:extLst>
                <a:ext uri="{FF2B5EF4-FFF2-40B4-BE49-F238E27FC236}">
                  <a16:creationId xmlns:a16="http://schemas.microsoft.com/office/drawing/2014/main" id="{32F300C0-4B2D-456D-9BB4-16B147F58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ar-SA" altLang="ar-SA"/>
            </a:p>
          </p:txBody>
        </p:sp>
        <p:sp>
          <p:nvSpPr>
            <p:cNvPr id="131135" name="Rectangle 158">
              <a:extLst>
                <a:ext uri="{FF2B5EF4-FFF2-40B4-BE49-F238E27FC236}">
                  <a16:creationId xmlns:a16="http://schemas.microsoft.com/office/drawing/2014/main" id="{5F1CBD0F-B7CA-4E1F-8AF5-74B6E2A14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ar-SA" sz="1400"/>
                <a:t>H</a:t>
              </a:r>
              <a:r>
                <a:rPr lang="en-US" altLang="ar-SA" sz="1800" baseline="-25000"/>
                <a:t>t</a:t>
              </a:r>
            </a:p>
          </p:txBody>
        </p:sp>
        <p:sp>
          <p:nvSpPr>
            <p:cNvPr id="131136" name="Rectangle 159">
              <a:extLst>
                <a:ext uri="{FF2B5EF4-FFF2-40B4-BE49-F238E27FC236}">
                  <a16:creationId xmlns:a16="http://schemas.microsoft.com/office/drawing/2014/main" id="{91D1900D-60D4-4640-8CCD-CC435CBA0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ar-SA" sz="1400"/>
                <a:t>H</a:t>
              </a:r>
              <a:r>
                <a:rPr lang="en-US" altLang="ar-SA" sz="1800" baseline="-25000"/>
                <a:t>n</a:t>
              </a:r>
            </a:p>
          </p:txBody>
        </p:sp>
        <p:sp>
          <p:nvSpPr>
            <p:cNvPr id="131137" name="Rectangle 160">
              <a:extLst>
                <a:ext uri="{FF2B5EF4-FFF2-40B4-BE49-F238E27FC236}">
                  <a16:creationId xmlns:a16="http://schemas.microsoft.com/office/drawing/2014/main" id="{B0D1A326-A5E6-4B82-9C35-7265C0569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ar-SA" sz="1400"/>
                <a:t>H</a:t>
              </a:r>
              <a:r>
                <a:rPr lang="en-US" altLang="ar-SA" sz="1800" baseline="-25000"/>
                <a:t>l</a:t>
              </a:r>
            </a:p>
          </p:txBody>
        </p:sp>
        <p:sp>
          <p:nvSpPr>
            <p:cNvPr id="131138" name="Rectangle 161">
              <a:extLst>
                <a:ext uri="{FF2B5EF4-FFF2-40B4-BE49-F238E27FC236}">
                  <a16:creationId xmlns:a16="http://schemas.microsoft.com/office/drawing/2014/main" id="{3960AFE3-166E-42FD-9823-ECF36EA8F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ar-SA" sz="1400"/>
                <a:t>M</a:t>
              </a:r>
            </a:p>
          </p:txBody>
        </p:sp>
        <p:sp>
          <p:nvSpPr>
            <p:cNvPr id="131139" name="Line 162">
              <a:extLst>
                <a:ext uri="{FF2B5EF4-FFF2-40B4-BE49-F238E27FC236}">
                  <a16:creationId xmlns:a16="http://schemas.microsoft.com/office/drawing/2014/main" id="{57AAD675-AFE7-4D9D-8F4F-7E994CF0A7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31140" name="Line 163">
              <a:extLst>
                <a:ext uri="{FF2B5EF4-FFF2-40B4-BE49-F238E27FC236}">
                  <a16:creationId xmlns:a16="http://schemas.microsoft.com/office/drawing/2014/main" id="{98838179-0C67-4EF3-B196-8F7AA0A130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31141" name="Line 164">
              <a:extLst>
                <a:ext uri="{FF2B5EF4-FFF2-40B4-BE49-F238E27FC236}">
                  <a16:creationId xmlns:a16="http://schemas.microsoft.com/office/drawing/2014/main" id="{DB87D8F6-463D-43D4-A168-3AC40AE33B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</p:grpSp>
      <p:sp>
        <p:nvSpPr>
          <p:cNvPr id="131109" name="Text Box 166">
            <a:extLst>
              <a:ext uri="{FF2B5EF4-FFF2-40B4-BE49-F238E27FC236}">
                <a16:creationId xmlns:a16="http://schemas.microsoft.com/office/drawing/2014/main" id="{03A3350C-932E-4E3F-B8FD-BBF8CC92F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25" y="5411788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ar-SA" sz="1800" b="1"/>
              <a:t>router</a:t>
            </a:r>
          </a:p>
        </p:txBody>
      </p:sp>
      <p:sp>
        <p:nvSpPr>
          <p:cNvPr id="131110" name="Text Box 167">
            <a:extLst>
              <a:ext uri="{FF2B5EF4-FFF2-40B4-BE49-F238E27FC236}">
                <a16:creationId xmlns:a16="http://schemas.microsoft.com/office/drawing/2014/main" id="{337AE990-076A-4925-8D3F-47FB7739F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5913" y="3098800"/>
            <a:ext cx="895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ar-SA" sz="1800" b="1"/>
              <a:t>switch</a:t>
            </a:r>
          </a:p>
        </p:txBody>
      </p:sp>
      <p:sp>
        <p:nvSpPr>
          <p:cNvPr id="112814" name="Text Box 174">
            <a:extLst>
              <a:ext uri="{FF2B5EF4-FFF2-40B4-BE49-F238E27FC236}">
                <a16:creationId xmlns:a16="http://schemas.microsoft.com/office/drawing/2014/main" id="{F5A18627-7B60-4CD0-B7E3-2F8901A1E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63" y="692150"/>
            <a:ext cx="1008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ar-SA" sz="1600">
                <a:solidFill>
                  <a:srgbClr val="CC0000"/>
                </a:solidFill>
              </a:rPr>
              <a:t>message</a:t>
            </a:r>
          </a:p>
        </p:txBody>
      </p:sp>
      <p:grpSp>
        <p:nvGrpSpPr>
          <p:cNvPr id="17" name="Group 175">
            <a:extLst>
              <a:ext uri="{FF2B5EF4-FFF2-40B4-BE49-F238E27FC236}">
                <a16:creationId xmlns:a16="http://schemas.microsoft.com/office/drawing/2014/main" id="{69B88437-97D3-4BB9-9430-F096A716806A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719138"/>
            <a:ext cx="679450" cy="301625"/>
            <a:chOff x="780" y="1553"/>
            <a:chExt cx="428" cy="190"/>
          </a:xfrm>
        </p:grpSpPr>
        <p:sp>
          <p:nvSpPr>
            <p:cNvPr id="131132" name="Rectangle 176">
              <a:extLst>
                <a:ext uri="{FF2B5EF4-FFF2-40B4-BE49-F238E27FC236}">
                  <a16:creationId xmlns:a16="http://schemas.microsoft.com/office/drawing/2014/main" id="{C0930CA4-901E-43E9-A763-2ECC10FFA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ar-SA" altLang="ar-SA"/>
            </a:p>
          </p:txBody>
        </p:sp>
        <p:sp>
          <p:nvSpPr>
            <p:cNvPr id="131133" name="Rectangle 177">
              <a:extLst>
                <a:ext uri="{FF2B5EF4-FFF2-40B4-BE49-F238E27FC236}">
                  <a16:creationId xmlns:a16="http://schemas.microsoft.com/office/drawing/2014/main" id="{B8F07D07-7D28-4929-B787-26AEAFBCE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ar-SA" sz="1400"/>
                <a:t>M</a:t>
              </a:r>
            </a:p>
          </p:txBody>
        </p:sp>
      </p:grpSp>
      <p:grpSp>
        <p:nvGrpSpPr>
          <p:cNvPr id="18" name="Group 185">
            <a:extLst>
              <a:ext uri="{FF2B5EF4-FFF2-40B4-BE49-F238E27FC236}">
                <a16:creationId xmlns:a16="http://schemas.microsoft.com/office/drawing/2014/main" id="{E34254C4-4CDD-49CF-8416-EFF78219CC42}"/>
              </a:ext>
            </a:extLst>
          </p:cNvPr>
          <p:cNvGrpSpPr>
            <a:grpSpLocks/>
          </p:cNvGrpSpPr>
          <p:nvPr/>
        </p:nvGrpSpPr>
        <p:grpSpPr bwMode="auto">
          <a:xfrm>
            <a:off x="1528763" y="1039813"/>
            <a:ext cx="903287" cy="301625"/>
            <a:chOff x="1851" y="2046"/>
            <a:chExt cx="569" cy="190"/>
          </a:xfrm>
        </p:grpSpPr>
        <p:grpSp>
          <p:nvGrpSpPr>
            <p:cNvPr id="131126" name="Group 179">
              <a:extLst>
                <a:ext uri="{FF2B5EF4-FFF2-40B4-BE49-F238E27FC236}">
                  <a16:creationId xmlns:a16="http://schemas.microsoft.com/office/drawing/2014/main" id="{3A37DEE9-A695-458B-806A-92D2BD7751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1" y="2047"/>
              <a:ext cx="190" cy="184"/>
              <a:chOff x="1962" y="2058"/>
              <a:chExt cx="190" cy="184"/>
            </a:xfrm>
          </p:grpSpPr>
          <p:sp>
            <p:nvSpPr>
              <p:cNvPr id="131130" name="Rectangle 180">
                <a:extLst>
                  <a:ext uri="{FF2B5EF4-FFF2-40B4-BE49-F238E27FC236}">
                    <a16:creationId xmlns:a16="http://schemas.microsoft.com/office/drawing/2014/main" id="{48956D89-0CCE-4B76-ACDD-D4C6FBB84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2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ar-SA" altLang="ar-SA"/>
              </a:p>
            </p:txBody>
          </p:sp>
          <p:sp>
            <p:nvSpPr>
              <p:cNvPr id="131131" name="Rectangle 181">
                <a:extLst>
                  <a:ext uri="{FF2B5EF4-FFF2-40B4-BE49-F238E27FC236}">
                    <a16:creationId xmlns:a16="http://schemas.microsoft.com/office/drawing/2014/main" id="{83109B3C-A176-4A60-B4CD-954D10C66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5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ar-SA" sz="1400"/>
                  <a:t>H</a:t>
                </a:r>
                <a:r>
                  <a:rPr lang="en-US" altLang="ar-SA" sz="1800" baseline="-25000"/>
                  <a:t>t</a:t>
                </a:r>
              </a:p>
            </p:txBody>
          </p:sp>
        </p:grpSp>
        <p:grpSp>
          <p:nvGrpSpPr>
            <p:cNvPr id="131127" name="Group 182">
              <a:extLst>
                <a:ext uri="{FF2B5EF4-FFF2-40B4-BE49-F238E27FC236}">
                  <a16:creationId xmlns:a16="http://schemas.microsoft.com/office/drawing/2014/main" id="{5E5DCDC7-3C14-4C2F-BAB2-9FBE836800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131128" name="Rectangle 183">
                <a:extLst>
                  <a:ext uri="{FF2B5EF4-FFF2-40B4-BE49-F238E27FC236}">
                    <a16:creationId xmlns:a16="http://schemas.microsoft.com/office/drawing/2014/main" id="{1BF46DEC-859D-4D62-B5A0-F5C7A62F1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ar-SA" altLang="ar-SA"/>
              </a:p>
            </p:txBody>
          </p:sp>
          <p:sp>
            <p:nvSpPr>
              <p:cNvPr id="131129" name="Rectangle 184">
                <a:extLst>
                  <a:ext uri="{FF2B5EF4-FFF2-40B4-BE49-F238E27FC236}">
                    <a16:creationId xmlns:a16="http://schemas.microsoft.com/office/drawing/2014/main" id="{3414774F-9656-4E07-A937-1EB2FD5C8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ar-SA" sz="1400"/>
                  <a:t>M</a:t>
                </a:r>
              </a:p>
            </p:txBody>
          </p:sp>
        </p:grpSp>
      </p:grpSp>
      <p:grpSp>
        <p:nvGrpSpPr>
          <p:cNvPr id="21" name="Group 187">
            <a:extLst>
              <a:ext uri="{FF2B5EF4-FFF2-40B4-BE49-F238E27FC236}">
                <a16:creationId xmlns:a16="http://schemas.microsoft.com/office/drawing/2014/main" id="{70CF3670-E3A3-4B88-ACA4-126D9314596F}"/>
              </a:ext>
            </a:extLst>
          </p:cNvPr>
          <p:cNvGrpSpPr>
            <a:grpSpLocks/>
          </p:cNvGrpSpPr>
          <p:nvPr/>
        </p:nvGrpSpPr>
        <p:grpSpPr bwMode="auto">
          <a:xfrm>
            <a:off x="1235075" y="1363663"/>
            <a:ext cx="301625" cy="292100"/>
            <a:chOff x="1962" y="2058"/>
            <a:chExt cx="190" cy="184"/>
          </a:xfrm>
        </p:grpSpPr>
        <p:sp>
          <p:nvSpPr>
            <p:cNvPr id="131124" name="Rectangle 188">
              <a:extLst>
                <a:ext uri="{FF2B5EF4-FFF2-40B4-BE49-F238E27FC236}">
                  <a16:creationId xmlns:a16="http://schemas.microsoft.com/office/drawing/2014/main" id="{984C65E9-16A6-415E-A27C-5F2561C8D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ar-SA" altLang="ar-SA"/>
            </a:p>
          </p:txBody>
        </p:sp>
        <p:sp>
          <p:nvSpPr>
            <p:cNvPr id="131125" name="Rectangle 189">
              <a:extLst>
                <a:ext uri="{FF2B5EF4-FFF2-40B4-BE49-F238E27FC236}">
                  <a16:creationId xmlns:a16="http://schemas.microsoft.com/office/drawing/2014/main" id="{562C0950-DB52-41AC-B97A-5D7C1EC70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ar-SA" sz="1400"/>
                <a:t>H</a:t>
              </a:r>
              <a:r>
                <a:rPr lang="en-US" altLang="ar-SA" sz="1800" baseline="-25000"/>
                <a:t>n</a:t>
              </a:r>
            </a:p>
          </p:txBody>
        </p:sp>
      </p:grpSp>
      <p:sp>
        <p:nvSpPr>
          <p:cNvPr id="112647" name="Text Box 7">
            <a:extLst>
              <a:ext uri="{FF2B5EF4-FFF2-40B4-BE49-F238E27FC236}">
                <a16:creationId xmlns:a16="http://schemas.microsoft.com/office/drawing/2014/main" id="{41AE121E-D313-4076-AB8A-10BD171B3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3" y="1643063"/>
            <a:ext cx="704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ar-SA" sz="1600">
                <a:solidFill>
                  <a:srgbClr val="CC0000"/>
                </a:solidFill>
              </a:rPr>
              <a:t>frame</a:t>
            </a:r>
          </a:p>
        </p:txBody>
      </p:sp>
      <p:grpSp>
        <p:nvGrpSpPr>
          <p:cNvPr id="131117" name="Group 187">
            <a:extLst>
              <a:ext uri="{FF2B5EF4-FFF2-40B4-BE49-F238E27FC236}">
                <a16:creationId xmlns:a16="http://schemas.microsoft.com/office/drawing/2014/main" id="{1E195C79-E0B0-43BC-BBE0-DC9386574F5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178175" y="4970463"/>
            <a:ext cx="803275" cy="771525"/>
            <a:chOff x="-44" y="1473"/>
            <a:chExt cx="981" cy="1105"/>
          </a:xfrm>
        </p:grpSpPr>
        <p:pic>
          <p:nvPicPr>
            <p:cNvPr id="131122" name="Picture 188" descr="desktop_computer_stylized_medium">
              <a:extLst>
                <a:ext uri="{FF2B5EF4-FFF2-40B4-BE49-F238E27FC236}">
                  <a16:creationId xmlns:a16="http://schemas.microsoft.com/office/drawing/2014/main" id="{FA9B28E7-59FA-42ED-959F-C77649C5C3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1123" name="Freeform 189">
              <a:extLst>
                <a:ext uri="{FF2B5EF4-FFF2-40B4-BE49-F238E27FC236}">
                  <a16:creationId xmlns:a16="http://schemas.microsoft.com/office/drawing/2014/main" id="{B36409F6-B088-4958-A150-C9360B4E64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ar-SA"/>
            </a:p>
          </p:txBody>
        </p:sp>
      </p:grpSp>
      <p:grpSp>
        <p:nvGrpSpPr>
          <p:cNvPr id="131118" name="Group 190">
            <a:extLst>
              <a:ext uri="{FF2B5EF4-FFF2-40B4-BE49-F238E27FC236}">
                <a16:creationId xmlns:a16="http://schemas.microsoft.com/office/drawing/2014/main" id="{046BB4D6-00E5-4396-80F8-D4A2B0D8E2A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140200" y="1087438"/>
            <a:ext cx="803275" cy="771525"/>
            <a:chOff x="-44" y="1473"/>
            <a:chExt cx="981" cy="1105"/>
          </a:xfrm>
        </p:grpSpPr>
        <p:pic>
          <p:nvPicPr>
            <p:cNvPr id="131120" name="Picture 191" descr="desktop_computer_stylized_medium">
              <a:extLst>
                <a:ext uri="{FF2B5EF4-FFF2-40B4-BE49-F238E27FC236}">
                  <a16:creationId xmlns:a16="http://schemas.microsoft.com/office/drawing/2014/main" id="{42F28000-D84E-413B-8FC4-848EC3943A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1121" name="Freeform 192">
              <a:extLst>
                <a:ext uri="{FF2B5EF4-FFF2-40B4-BE49-F238E27FC236}">
                  <a16:creationId xmlns:a16="http://schemas.microsoft.com/office/drawing/2014/main" id="{EECE6E50-59E5-44D7-8536-2DC8AD497A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ar-SA"/>
            </a:p>
          </p:txBody>
        </p:sp>
      </p:grpSp>
      <p:sp>
        <p:nvSpPr>
          <p:cNvPr id="131119" name="Slide Number Placeholder 3">
            <a:extLst>
              <a:ext uri="{FF2B5EF4-FFF2-40B4-BE49-F238E27FC236}">
                <a16:creationId xmlns:a16="http://schemas.microsoft.com/office/drawing/2014/main" id="{F26A47B3-BD25-44C3-9DEA-BE8C51774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ar-SA" sz="1200">
                <a:latin typeface="Tahoma" panose="020B0604030504040204" pitchFamily="34" charset="0"/>
              </a:rPr>
              <a:t>1-</a:t>
            </a:r>
            <a:fld id="{D4075FAD-5A58-403F-BADE-E4D081854BFD}" type="slidenum">
              <a:rPr lang="en-US" altLang="ar-SA" sz="1200">
                <a:latin typeface="Tahoma" panose="020B0604030504040204" pitchFamily="34" charset="0"/>
              </a:rPr>
              <a:pPr/>
              <a:t>16</a:t>
            </a:fld>
            <a:endParaRPr lang="en-US" altLang="ar-SA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0.0037 L -4.72222E-6 0.045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1128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0926 L -3.05556E-6 0.0479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22222E-6 L -3.05556E-6 0.0421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81481E-6 L 3.05556E-6 0.13889 L 0.40295 0.13889 L 0.40295 0.09885 L 0.57152 0.10093 L 0.57152 0.57709 L 0.66371 0.50857 L 0.66371 0.42848 " pathEditMode="relative" rAng="0" ptsTypes="AAAAAAAA">
                                      <p:cBhvr>
                                        <p:cTn id="61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77" y="28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046 L 0.00156 -0.04815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/>
      <p:bldP spid="112645" grpId="1"/>
      <p:bldP spid="112644" grpId="0"/>
      <p:bldP spid="112644" grpId="1"/>
      <p:bldP spid="112814" grpId="0"/>
      <p:bldP spid="112647" grpId="0"/>
      <p:bldP spid="11264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Network Interface Card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pPr marL="342900" lvl="1" indent="-342900">
              <a:lnSpc>
                <a:spcPct val="150000"/>
              </a:lnSpc>
              <a:buFontTx/>
              <a:buChar char="•"/>
            </a:pPr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Definition :</a:t>
            </a:r>
          </a:p>
          <a:p>
            <a:pPr marL="457200" lvl="1" indent="-4572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 Is a piece of computer hardware designed to allow computers to communicate over a computer network.</a:t>
            </a:r>
          </a:p>
          <a:p>
            <a:pPr marL="457200" lvl="1" indent="-4572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It provides physical access to a networking medium .</a:t>
            </a:r>
          </a:p>
          <a:p>
            <a:pPr marL="457200" lvl="1" indent="-4572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 provides a low-level addressing system through the use of MAC addresses.</a:t>
            </a:r>
          </a:p>
          <a:p>
            <a:pPr marL="342900" lvl="1" indent="-342900">
              <a:lnSpc>
                <a:spcPct val="150000"/>
              </a:lnSpc>
              <a:buFontTx/>
              <a:buChar char="-"/>
            </a:pPr>
            <a:r>
              <a:rPr 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Each NIC has unique address consist of 48 bits.</a:t>
            </a:r>
          </a:p>
          <a:p>
            <a:pPr marL="0" lvl="1" indent="0">
              <a:lnSpc>
                <a:spcPct val="150000"/>
              </a:lnSpc>
              <a:buNone/>
            </a:pPr>
            <a:endParaRPr lang="en-US" sz="2400" b="1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lvl="1" indent="0">
              <a:lnSpc>
                <a:spcPct val="150000"/>
              </a:lnSpc>
              <a:buNone/>
            </a:pPr>
            <a:endParaRPr lang="en-US" sz="2000" b="1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E399BA-2E17-493A-8D26-45AFE08DB9F1}" type="slidenum">
              <a:rPr lang="es-ES" smtClean="0"/>
              <a:pPr>
                <a:defRPr/>
              </a:pPr>
              <a:t>17</a:t>
            </a:fld>
            <a:endParaRPr lang="es-ES" dirty="0"/>
          </a:p>
        </p:txBody>
      </p:sp>
      <p:pic>
        <p:nvPicPr>
          <p:cNvPr id="5" name="Picture 2" descr="U:\2009-2010\Networks\Network\NI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791200"/>
            <a:ext cx="1747837" cy="993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4523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Network Interface Card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pPr marL="342900" lvl="1" indent="-342900">
              <a:lnSpc>
                <a:spcPct val="150000"/>
              </a:lnSpc>
              <a:buFontTx/>
              <a:buChar char="•"/>
            </a:pPr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MAC address:</a:t>
            </a:r>
          </a:p>
          <a:p>
            <a:pPr marL="457200" lvl="1" indent="-4572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+mn-ea"/>
                <a:cs typeface="Times New Roman" pitchFamily="18" charset="0"/>
              </a:rPr>
              <a:t>The hardware address is also known as the Medium Access Control (MAC) address in reference to the IEEE 802.x series of standards that define Ethernet. </a:t>
            </a:r>
          </a:p>
          <a:p>
            <a:pPr marL="457200" lvl="1" indent="-4572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ea typeface="+mn-ea"/>
                <a:cs typeface="Times New Roman" pitchFamily="18" charset="0"/>
              </a:rPr>
              <a:t>Each computer network interface card is allocated a globally unique 6 byte address when the factory manufactures the card (stored in a PROM).</a:t>
            </a:r>
          </a:p>
          <a:p>
            <a:pPr marL="457200" lvl="1" indent="-4572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ea typeface="+mn-ea"/>
                <a:cs typeface="Times New Roman" pitchFamily="18" charset="0"/>
              </a:rPr>
              <a:t> This is the normal source address used by an interface. </a:t>
            </a:r>
          </a:p>
          <a:p>
            <a:pPr marL="457200" lvl="1" indent="-4572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ea typeface="+mn-ea"/>
                <a:cs typeface="Times New Roman" pitchFamily="18" charset="0"/>
              </a:rPr>
              <a:t>A computer sends all packets which it creates with its own hardware source address, and receives all packets which match its hardware address or the broadcast address</a:t>
            </a:r>
            <a:endParaRPr lang="en-US" sz="2000" b="1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lvl="1" indent="0">
              <a:lnSpc>
                <a:spcPct val="150000"/>
              </a:lnSpc>
              <a:buNone/>
            </a:pPr>
            <a:endParaRPr lang="en-US" sz="2000" b="1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E399BA-2E17-493A-8D26-45AFE08DB9F1}" type="slidenum">
              <a:rPr lang="es-ES" smtClean="0"/>
              <a:pPr>
                <a:defRPr/>
              </a:pPr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000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Network Interface Card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Functions :</a:t>
            </a:r>
          </a:p>
          <a:p>
            <a:pPr marL="3429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>
                <a:latin typeface="Times New Roman" pitchFamily="18" charset="0"/>
                <a:ea typeface="+mn-ea"/>
                <a:cs typeface="Times New Roman" pitchFamily="18" charset="0"/>
              </a:rPr>
              <a:t>Processing of data to be sent across the network .</a:t>
            </a:r>
          </a:p>
          <a:p>
            <a:pPr marL="3429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Send data over the network .</a:t>
            </a:r>
          </a:p>
          <a:p>
            <a:pPr marL="3429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>
                <a:latin typeface="Times New Roman" pitchFamily="18" charset="0"/>
                <a:ea typeface="+mn-ea"/>
                <a:cs typeface="Times New Roman" pitchFamily="18" charset="0"/>
              </a:rPr>
              <a:t>Control the flow of data sent between your computer and connection media.</a:t>
            </a:r>
          </a:p>
          <a:p>
            <a:pPr marL="3429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>
                <a:latin typeface="Times New Roman" pitchFamily="18" charset="0"/>
                <a:ea typeface="+mn-ea"/>
                <a:cs typeface="Times New Roman" pitchFamily="18" charset="0"/>
              </a:rPr>
              <a:t>Translation of electrical signals sent from the cable network to digital signals understood by computers and the opposite case.</a:t>
            </a:r>
          </a:p>
          <a:p>
            <a:pPr marL="0" lvl="1" indent="0">
              <a:buNone/>
            </a:pPr>
            <a:endParaRPr lang="en-US" sz="2000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E399BA-2E17-493A-8D26-45AFE08DB9F1}" type="slidenum">
              <a:rPr lang="es-ES" smtClean="0"/>
              <a:pPr>
                <a:defRPr/>
              </a:pPr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0689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Computer Networks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1349"/>
            <a:ext cx="8229600" cy="4525963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imes New Roman" pitchFamily="18" charset="0"/>
                <a:ea typeface="+mj-ea"/>
                <a:cs typeface="Times New Roman" pitchFamily="18" charset="0"/>
              </a:rPr>
              <a:t>A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computer network </a:t>
            </a:r>
            <a:r>
              <a:rPr lang="en-US" sz="2800" dirty="0">
                <a:latin typeface="Times New Roman" pitchFamily="18" charset="0"/>
                <a:ea typeface="+mj-ea"/>
                <a:cs typeface="Times New Roman" pitchFamily="18" charset="0"/>
              </a:rPr>
              <a:t>is </a:t>
            </a:r>
            <a:r>
              <a:rPr lang="en-US" sz="2800" b="1" dirty="0">
                <a:latin typeface="Times New Roman" pitchFamily="18" charset="0"/>
                <a:ea typeface="+mj-ea"/>
                <a:cs typeface="Times New Roman" pitchFamily="18" charset="0"/>
              </a:rPr>
              <a:t>a group of interconnected computers</a:t>
            </a:r>
            <a:r>
              <a:rPr lang="en-US" sz="2800" dirty="0">
                <a:latin typeface="Times New Roman" pitchFamily="18" charset="0"/>
                <a:ea typeface="+mj-ea"/>
                <a:cs typeface="Times New Roman" pitchFamily="18" charset="0"/>
              </a:rPr>
              <a:t> to share data resources (printer, data folder, Internet connection,…</a:t>
            </a:r>
            <a:r>
              <a:rPr lang="en-US" sz="2800" dirty="0" err="1">
                <a:latin typeface="Times New Roman" pitchFamily="18" charset="0"/>
                <a:ea typeface="+mj-ea"/>
                <a:cs typeface="Times New Roman" pitchFamily="18" charset="0"/>
              </a:rPr>
              <a:t>etc</a:t>
            </a:r>
            <a:r>
              <a:rPr lang="en-US" sz="2800" dirty="0">
                <a:latin typeface="Times New Roman" pitchFamily="18" charset="0"/>
                <a:ea typeface="+mj-ea"/>
                <a:cs typeface="Times New Roman" pitchFamily="18" charset="0"/>
              </a:rPr>
              <a:t>). </a:t>
            </a:r>
          </a:p>
          <a:p>
            <a:pPr eaLnBrk="1" hangingPunct="1"/>
            <a:endParaRPr lang="en-US" sz="28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eaLnBrk="1" hangingPunct="1"/>
            <a:r>
              <a:rPr lang="en-US" sz="2800" dirty="0">
                <a:latin typeface="Times New Roman" pitchFamily="18" charset="0"/>
                <a:ea typeface="+mj-ea"/>
                <a:cs typeface="Times New Roman" pitchFamily="18" charset="0"/>
              </a:rPr>
              <a:t>Networks may be classified according to a wide variety of characteristics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126B680-1785-470F-8E3E-3387435A7BAC}" type="slidenum">
              <a:rPr lang="es-ES"/>
              <a:pPr eaLnBrk="1" hangingPunct="1"/>
              <a:t>2</a:t>
            </a:fld>
            <a:endParaRPr lang="es-E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Network Connection 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Cabling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connection:</a:t>
            </a:r>
          </a:p>
          <a:p>
            <a:pPr lvl="1" eaLnBrk="1" hangingPunct="1"/>
            <a:r>
              <a:rPr lang="en-US" sz="2600" dirty="0">
                <a:latin typeface="Times New Roman" pitchFamily="18" charset="0"/>
                <a:ea typeface="+mn-ea"/>
                <a:cs typeface="Times New Roman" pitchFamily="18" charset="0"/>
              </a:rPr>
              <a:t>Coaxial</a:t>
            </a:r>
          </a:p>
          <a:p>
            <a:pPr lvl="1" eaLnBrk="1" hangingPunct="1"/>
            <a:r>
              <a:rPr lang="en-US" sz="2600" dirty="0">
                <a:latin typeface="Times New Roman" pitchFamily="18" charset="0"/>
                <a:ea typeface="+mn-ea"/>
                <a:cs typeface="Times New Roman" pitchFamily="18" charset="0"/>
              </a:rPr>
              <a:t>Twisted Pairs</a:t>
            </a:r>
          </a:p>
          <a:p>
            <a:pPr lvl="2" eaLnBrk="1" hangingPunct="1"/>
            <a:r>
              <a:rPr lang="en-US" sz="2600" dirty="0">
                <a:latin typeface="Times New Roman" pitchFamily="18" charset="0"/>
                <a:ea typeface="+mn-ea"/>
                <a:cs typeface="Times New Roman" pitchFamily="18" charset="0"/>
              </a:rPr>
              <a:t>Shielded Twisted Pairs (STP)</a:t>
            </a:r>
          </a:p>
          <a:p>
            <a:pPr lvl="2" eaLnBrk="1" hangingPunct="1"/>
            <a:r>
              <a:rPr lang="en-US" sz="2600" dirty="0">
                <a:latin typeface="Times New Roman" pitchFamily="18" charset="0"/>
                <a:ea typeface="+mn-ea"/>
                <a:cs typeface="Times New Roman" pitchFamily="18" charset="0"/>
              </a:rPr>
              <a:t>Unshielded Twisted Pairs (UTP)</a:t>
            </a:r>
          </a:p>
          <a:p>
            <a:pPr lvl="1" eaLnBrk="1" hangingPunct="1"/>
            <a:r>
              <a:rPr lang="en-US" sz="2600" dirty="0">
                <a:latin typeface="Times New Roman" pitchFamily="18" charset="0"/>
                <a:ea typeface="+mn-ea"/>
                <a:cs typeface="Times New Roman" pitchFamily="18" charset="0"/>
              </a:rPr>
              <a:t>Fiber optic </a:t>
            </a:r>
          </a:p>
          <a:p>
            <a:pPr lvl="2" eaLnBrk="1" hangingPunct="1"/>
            <a:r>
              <a:rPr lang="en-US" sz="2200" dirty="0">
                <a:latin typeface="Times New Roman" pitchFamily="18" charset="0"/>
                <a:ea typeface="+mn-ea"/>
                <a:cs typeface="Times New Roman" pitchFamily="18" charset="0"/>
              </a:rPr>
              <a:t>Greater Bandwidth</a:t>
            </a:r>
          </a:p>
          <a:p>
            <a:pPr lvl="2" eaLnBrk="1" hangingPunct="1"/>
            <a:r>
              <a:rPr lang="en-US" sz="2200" dirty="0">
                <a:latin typeface="Times New Roman" pitchFamily="18" charset="0"/>
                <a:ea typeface="+mn-ea"/>
                <a:cs typeface="Times New Roman" pitchFamily="18" charset="0"/>
              </a:rPr>
              <a:t>Faster speed</a:t>
            </a:r>
          </a:p>
          <a:p>
            <a:pPr lvl="2" eaLnBrk="1" hangingPunct="1"/>
            <a:r>
              <a:rPr lang="en-US" sz="2200" dirty="0">
                <a:latin typeface="Times New Roman" pitchFamily="18" charset="0"/>
                <a:ea typeface="+mn-ea"/>
                <a:cs typeface="Times New Roman" pitchFamily="18" charset="0"/>
              </a:rPr>
              <a:t>Longer distances</a:t>
            </a:r>
            <a:endParaRPr lang="en-US" sz="260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eaLnBrk="1" hangingPunct="1"/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Wireless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connection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E399BA-2E17-493A-8D26-45AFE08DB9F1}" type="slidenum">
              <a:rPr lang="es-ES" smtClean="0"/>
              <a:pPr>
                <a:defRPr/>
              </a:pPr>
              <a:t>20</a:t>
            </a:fld>
            <a:endParaRPr lang="es-ES" dirty="0"/>
          </a:p>
        </p:txBody>
      </p:sp>
      <p:pic>
        <p:nvPicPr>
          <p:cNvPr id="5" name="Picture 2" descr="U:\2009-2010\Networks\Network\Coaxial_Cab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02" b="39583"/>
          <a:stretch>
            <a:fillRect/>
          </a:stretch>
        </p:blipFill>
        <p:spPr bwMode="auto">
          <a:xfrm>
            <a:off x="6626100" y="1768848"/>
            <a:ext cx="22145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U:\2009-2010\Networks\Network\rj45cabl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425" y="2645941"/>
            <a:ext cx="2662238" cy="135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U:\2009-2010\Networks\Network\fiber optics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025" y="4327103"/>
            <a:ext cx="2176463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صورة 7">
            <a:extLst>
              <a:ext uri="{FF2B5EF4-FFF2-40B4-BE49-F238E27FC236}">
                <a16:creationId xmlns:a16="http://schemas.microsoft.com/office/drawing/2014/main" id="{6FEC63D0-2803-4EF5-AD4D-EF6776F4C8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0" y="1600200"/>
            <a:ext cx="1371600" cy="10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89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33054DC-F4A4-4960-8784-EA41B87E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Twisted Pairs</a:t>
            </a:r>
            <a:endParaRPr lang="ar-SA" dirty="0"/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089AF48A-01F6-4728-AABF-401ED5106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994" y="1563115"/>
            <a:ext cx="5848805" cy="3309192"/>
          </a:xfrm>
          <a:prstGeom prst="rect">
            <a:avLst/>
          </a:prstGeom>
        </p:spPr>
      </p:pic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DA20847E-679B-4D26-B7C6-520DD687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E399BA-2E17-493A-8D26-45AFE08DB9F1}" type="slidenum">
              <a:rPr lang="es-ES" smtClean="0"/>
              <a:pPr>
                <a:defRPr/>
              </a:pPr>
              <a:t>21</a:t>
            </a:fld>
            <a:endParaRPr lang="es-ES"/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4C3B472E-2772-4BE4-911E-8875FD410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1" y="4876534"/>
            <a:ext cx="3886199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32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8A1E442-C590-4956-9FEB-FD75007D2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Twisted Pairs</a:t>
            </a: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028ED2ED-3D4A-4181-A758-0F8DC0A6A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Unshielded Twisted Pair</a:t>
            </a:r>
          </a:p>
          <a:p>
            <a:pPr lvl="1"/>
            <a:r>
              <a:rPr lang="en-US" sz="2000" dirty="0"/>
              <a:t>It is cheap.</a:t>
            </a:r>
          </a:p>
          <a:p>
            <a:pPr lvl="1"/>
            <a:r>
              <a:rPr lang="en-US" sz="2000" dirty="0"/>
              <a:t>It can be used for high-speed LAN.</a:t>
            </a:r>
          </a:p>
          <a:p>
            <a:r>
              <a:rPr lang="en-US" sz="2000" dirty="0"/>
              <a:t>But this cable can only be used for shorter distances because of attenuation.</a:t>
            </a:r>
          </a:p>
          <a:p>
            <a:pPr lvl="1"/>
            <a:endParaRPr lang="ar-SA" dirty="0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80029051-5C04-417D-9A42-FC2597E8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E399BA-2E17-493A-8D26-45AFE08DB9F1}" type="slidenum">
              <a:rPr lang="es-ES" smtClean="0"/>
              <a:pPr>
                <a:defRPr/>
              </a:pPr>
              <a:t>22</a:t>
            </a:fld>
            <a:endParaRPr lang="es-ES"/>
          </a:p>
        </p:txBody>
      </p:sp>
      <p:sp>
        <p:nvSpPr>
          <p:cNvPr id="5" name="عنصر نائب للمحتوى 2">
            <a:extLst>
              <a:ext uri="{FF2B5EF4-FFF2-40B4-BE49-F238E27FC236}">
                <a16:creationId xmlns:a16="http://schemas.microsoft.com/office/drawing/2014/main" id="{E02EEE72-A650-47CC-B451-C0E17334F7B2}"/>
              </a:ext>
            </a:extLst>
          </p:cNvPr>
          <p:cNvSpPr txBox="1">
            <a:spLocks/>
          </p:cNvSpPr>
          <p:nvPr/>
        </p:nvSpPr>
        <p:spPr bwMode="auto">
          <a:xfrm>
            <a:off x="152400" y="3733800"/>
            <a:ext cx="8229600" cy="170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800" kern="0" dirty="0"/>
              <a:t>Shielded Twisted Pair</a:t>
            </a:r>
          </a:p>
          <a:p>
            <a:pPr lvl="2"/>
            <a:r>
              <a:rPr lang="en-US" sz="2000" kern="0" dirty="0"/>
              <a:t>The cost of the shielded twisted pair cable is not very high and not very low.</a:t>
            </a:r>
          </a:p>
          <a:p>
            <a:pPr lvl="2"/>
            <a:r>
              <a:rPr lang="en-US" sz="2000" kern="0" dirty="0"/>
              <a:t>It is shielded that provides the higher data transmission rate.</a:t>
            </a:r>
          </a:p>
          <a:p>
            <a:pPr lvl="2"/>
            <a:r>
              <a:rPr lang="en-US" sz="2000" kern="0" dirty="0"/>
              <a:t>It is more expensive as compared to UTP and coaxial cable.</a:t>
            </a:r>
          </a:p>
        </p:txBody>
      </p:sp>
    </p:spTree>
    <p:extLst>
      <p:ext uri="{BB962C8B-B14F-4D97-AF65-F5344CB8AC3E}">
        <p14:creationId xmlns:p14="http://schemas.microsoft.com/office/powerpoint/2010/main" val="312323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Types of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None/>
            </a:pPr>
            <a:endParaRPr lang="en-US" sz="2800" b="1" dirty="0">
              <a:solidFill>
                <a:schemeClr val="accent2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Unicast</a:t>
            </a:r>
            <a:r>
              <a:rPr lang="en-US" sz="2400" dirty="0"/>
              <a:t> is the term used to describe communication where a piece of information is sent from one point to another point. In this case there is just </a:t>
            </a:r>
            <a:r>
              <a:rPr lang="en-US" sz="2400" dirty="0">
                <a:solidFill>
                  <a:srgbClr val="0070C0"/>
                </a:solidFill>
              </a:rPr>
              <a:t>one sender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0070C0"/>
                </a:solidFill>
              </a:rPr>
              <a:t>one receiver</a:t>
            </a:r>
            <a:r>
              <a:rPr lang="en-US" sz="2400" dirty="0"/>
              <a:t>.</a:t>
            </a:r>
          </a:p>
          <a:p>
            <a:pPr lvl="1"/>
            <a:r>
              <a:rPr lang="en-US" sz="2200" dirty="0"/>
              <a:t>If some device needs to send a message to multiple devices, it will have to send multiple unicast messages.</a:t>
            </a:r>
          </a:p>
          <a:p>
            <a:pPr lvl="1"/>
            <a:r>
              <a:rPr lang="en-US" sz="2200" dirty="0"/>
              <a:t> each message addressed to a specific device.</a:t>
            </a:r>
          </a:p>
          <a:p>
            <a:pPr lvl="1"/>
            <a:r>
              <a:rPr lang="en-US" sz="2200" dirty="0"/>
              <a:t> So, the sender has to send a separate message to each destination device, and to do that it has to know the exact IP address of each destination device. </a:t>
            </a:r>
          </a:p>
          <a:p>
            <a:pPr lvl="1"/>
            <a:r>
              <a:rPr lang="en-US" sz="2200" dirty="0"/>
              <a:t>Remember that in unicasting, each packet is destined for only one device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20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514350" lvl="1" indent="-514350">
              <a:spcBef>
                <a:spcPct val="0"/>
              </a:spcBef>
              <a:buFont typeface="+mj-lt"/>
              <a:buAutoNum type="arabicPeriod"/>
            </a:pPr>
            <a:endParaRPr lang="en-US" sz="220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endParaRPr lang="en-US" sz="2800" b="1" dirty="0">
              <a:solidFill>
                <a:schemeClr val="accent2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E399BA-2E17-493A-8D26-45AFE08DB9F1}" type="slidenum">
              <a:rPr lang="es-ES" smtClean="0"/>
              <a:pPr>
                <a:defRPr/>
              </a:pPr>
              <a:t>23</a:t>
            </a:fld>
            <a:endParaRPr lang="es-ES"/>
          </a:p>
        </p:txBody>
      </p:sp>
      <p:sp>
        <p:nvSpPr>
          <p:cNvPr id="5" name="Rounded Rectangle 4"/>
          <p:cNvSpPr/>
          <p:nvPr/>
        </p:nvSpPr>
        <p:spPr>
          <a:xfrm>
            <a:off x="914400" y="1524000"/>
            <a:ext cx="5940660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(Broadcast , Unicast , Multicast )</a:t>
            </a:r>
          </a:p>
        </p:txBody>
      </p:sp>
    </p:spTree>
    <p:extLst>
      <p:ext uri="{BB962C8B-B14F-4D97-AF65-F5344CB8AC3E}">
        <p14:creationId xmlns:p14="http://schemas.microsoft.com/office/powerpoint/2010/main" val="1211134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Types of Messages</a:t>
            </a:r>
            <a:endParaRPr lang="ar-SA" dirty="0"/>
          </a:p>
        </p:txBody>
      </p:sp>
      <p:pic>
        <p:nvPicPr>
          <p:cNvPr id="5" name="عنصر نائب للمحتوى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884394"/>
            <a:ext cx="6096000" cy="4165868"/>
          </a:xfrm>
        </p:spPr>
      </p:pic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E399BA-2E17-493A-8D26-45AFE08DB9F1}" type="slidenum">
              <a:rPr lang="es-ES" smtClean="0"/>
              <a:pPr>
                <a:defRPr/>
              </a:pPr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8277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Types of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Broadcast </a:t>
            </a:r>
            <a:r>
              <a:rPr lang="en-US" sz="2400" dirty="0"/>
              <a:t>describe communication where a piece of information is sent from one point to all other points. In this case there is just </a:t>
            </a:r>
            <a:r>
              <a:rPr lang="en-US" sz="2400" dirty="0">
                <a:solidFill>
                  <a:srgbClr val="0070C0"/>
                </a:solidFill>
              </a:rPr>
              <a:t>one sender</a:t>
            </a:r>
            <a:r>
              <a:rPr lang="en-US" sz="2400" dirty="0"/>
              <a:t>, but the information is sent </a:t>
            </a:r>
            <a:r>
              <a:rPr lang="en-US" sz="2400" dirty="0">
                <a:solidFill>
                  <a:srgbClr val="0070C0"/>
                </a:solidFill>
              </a:rPr>
              <a:t>to all connected receivers</a:t>
            </a:r>
            <a:r>
              <a:rPr lang="en-US" sz="2400" dirty="0"/>
              <a:t>.</a:t>
            </a:r>
          </a:p>
          <a:p>
            <a:pPr lvl="1" algn="just"/>
            <a:r>
              <a:rPr lang="en-US" sz="2200" dirty="0"/>
              <a:t> The destination address in the packet is the special broadcast address.</a:t>
            </a:r>
          </a:p>
          <a:p>
            <a:pPr lvl="1" algn="just"/>
            <a:r>
              <a:rPr lang="en-US" sz="2200" dirty="0"/>
              <a:t>If the packet has a broadcast address, all devices that receive that message will process it. </a:t>
            </a:r>
          </a:p>
          <a:p>
            <a:pPr lvl="1" algn="just"/>
            <a:r>
              <a:rPr lang="en-US" sz="2200" dirty="0"/>
              <a:t>So, all devices on the same network segment will see the same message. </a:t>
            </a:r>
          </a:p>
          <a:p>
            <a:pPr lvl="1" algn="just"/>
            <a:r>
              <a:rPr lang="en-US" sz="2200" dirty="0"/>
              <a:t>Another thing to remember is that routers don’t forward broadcast messages. The router will receive the broadcast traffic, but it will not forward it through the router</a:t>
            </a:r>
            <a:r>
              <a:rPr lang="en-US" sz="1800" dirty="0"/>
              <a:t>.</a:t>
            </a:r>
            <a:endParaRPr lang="en-US" sz="220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514350" lvl="1" indent="-514350">
              <a:spcBef>
                <a:spcPct val="0"/>
              </a:spcBef>
              <a:buFont typeface="+mj-lt"/>
              <a:buAutoNum type="arabicPeriod"/>
            </a:pPr>
            <a:endParaRPr lang="en-US" sz="220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endParaRPr lang="en-US" sz="2800" b="1" dirty="0">
              <a:solidFill>
                <a:schemeClr val="accent2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E399BA-2E17-493A-8D26-45AFE08DB9F1}" type="slidenum">
              <a:rPr lang="es-ES" smtClean="0"/>
              <a:pPr>
                <a:defRPr/>
              </a:pPr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6655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Types of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Broadcast</a:t>
            </a:r>
          </a:p>
          <a:p>
            <a:endParaRPr lang="en-US" sz="2800" b="1" dirty="0">
              <a:solidFill>
                <a:schemeClr val="accent2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E399BA-2E17-493A-8D26-45AFE08DB9F1}" type="slidenum">
              <a:rPr lang="es-ES" smtClean="0"/>
              <a:pPr>
                <a:defRPr/>
              </a:pPr>
              <a:t>26</a:t>
            </a:fld>
            <a:endParaRPr lang="es-ES"/>
          </a:p>
        </p:txBody>
      </p:sp>
      <p:pic>
        <p:nvPicPr>
          <p:cNvPr id="5" name="صورة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296885"/>
            <a:ext cx="5943600" cy="406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20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Types of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Multicast </a:t>
            </a:r>
            <a:r>
              <a:rPr lang="en-US" sz="2400" dirty="0"/>
              <a:t> describe communication where a piece of information is sent from one or more points to a set of other points. In this case there is may be </a:t>
            </a:r>
            <a:r>
              <a:rPr lang="en-US" sz="2400" dirty="0">
                <a:solidFill>
                  <a:srgbClr val="0070C0"/>
                </a:solidFill>
              </a:rPr>
              <a:t>one or more senders</a:t>
            </a:r>
            <a:r>
              <a:rPr lang="en-US" sz="2400" dirty="0"/>
              <a:t>, and the information is distributed to </a:t>
            </a:r>
            <a:r>
              <a:rPr lang="en-US" sz="2400" dirty="0">
                <a:solidFill>
                  <a:srgbClr val="0070C0"/>
                </a:solidFill>
              </a:rPr>
              <a:t>a set of receivers</a:t>
            </a:r>
            <a:r>
              <a:rPr lang="en-US" sz="2400" dirty="0"/>
              <a:t> .</a:t>
            </a:r>
          </a:p>
          <a:p>
            <a:pPr lvl="1" algn="just"/>
            <a:r>
              <a:rPr lang="en-US" sz="2200" dirty="0"/>
              <a:t>IP multicast provides dynamic many-to-many connectivity between a set of senders (at least 1) and a group of receivers. </a:t>
            </a:r>
          </a:p>
          <a:p>
            <a:pPr lvl="1" algn="just"/>
            <a:r>
              <a:rPr lang="en-US" sz="2200" dirty="0"/>
              <a:t>The format of IP multicast packets is identical to that of unicast packets and is distinguished only by the use of a special class of destination address (class D IPv4 address) which denotes a specific multicast group. </a:t>
            </a:r>
          </a:p>
          <a:p>
            <a:pPr lvl="1" algn="just"/>
            <a:r>
              <a:rPr lang="en-US" sz="2200" dirty="0"/>
              <a:t>Since TCP supports only the unicast mode, multicast applications must use the UDP transport protocol.</a:t>
            </a:r>
            <a:endParaRPr lang="en-US" sz="220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endParaRPr lang="en-US" sz="2800" b="1" dirty="0">
              <a:solidFill>
                <a:schemeClr val="accent2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E399BA-2E17-493A-8D26-45AFE08DB9F1}" type="slidenum">
              <a:rPr lang="es-ES" smtClean="0"/>
              <a:pPr>
                <a:defRPr/>
              </a:pPr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0287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Types of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Multicast</a:t>
            </a:r>
          </a:p>
          <a:p>
            <a:endParaRPr lang="en-US" sz="2800" b="1" dirty="0">
              <a:solidFill>
                <a:schemeClr val="accent2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E399BA-2E17-493A-8D26-45AFE08DB9F1}" type="slidenum">
              <a:rPr lang="es-ES" smtClean="0"/>
              <a:pPr>
                <a:defRPr/>
              </a:pPr>
              <a:t>28</a:t>
            </a:fld>
            <a:endParaRPr lang="es-ES"/>
          </a:p>
        </p:txBody>
      </p:sp>
      <p:pic>
        <p:nvPicPr>
          <p:cNvPr id="5" name="صورة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133599"/>
            <a:ext cx="5791200" cy="39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05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800" b="1" dirty="0">
                <a:solidFill>
                  <a:schemeClr val="accent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Hardware components :</a:t>
            </a:r>
          </a:p>
          <a:p>
            <a:pPr marL="514350" lvl="1" indent="-51435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Repeater : </a:t>
            </a:r>
            <a:r>
              <a:rPr lang="en-US" sz="2200" dirty="0">
                <a:latin typeface="Times New Roman" pitchFamily="18" charset="0"/>
                <a:ea typeface="+mn-ea"/>
                <a:cs typeface="Times New Roman" pitchFamily="18" charset="0"/>
              </a:rPr>
              <a:t>is an electronic device that receives a signal and retransmits it at a higher power level,  to the other side of an obstruction, so that the signal can cover longer distances without degradation. </a:t>
            </a:r>
          </a:p>
          <a:p>
            <a:pPr marL="742950" lvl="2" indent="-342900">
              <a:lnSpc>
                <a:spcPct val="150000"/>
              </a:lnSpc>
              <a:spcBef>
                <a:spcPct val="0"/>
              </a:spcBef>
            </a:pPr>
            <a:r>
              <a:rPr lang="en-US" dirty="0">
                <a:latin typeface="Times New Roman" pitchFamily="18" charset="0"/>
                <a:ea typeface="+mn-ea"/>
                <a:cs typeface="Times New Roman" pitchFamily="18" charset="0"/>
              </a:rPr>
              <a:t>In most twisted pair Ethernet configurations, repeaters are required for cable which runs longer than 100 meters.</a:t>
            </a:r>
          </a:p>
          <a:p>
            <a:pPr marL="514350" lvl="1" indent="-51435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endParaRPr lang="en-US" sz="220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514350" lvl="1" indent="-51435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endParaRPr lang="en-US" sz="220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endParaRPr lang="en-US" sz="2800" b="1" dirty="0">
              <a:solidFill>
                <a:schemeClr val="accent2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E399BA-2E17-493A-8D26-45AFE08DB9F1}" type="slidenum">
              <a:rPr lang="es-ES" smtClean="0"/>
              <a:pPr>
                <a:defRPr/>
              </a:pPr>
              <a:t>29</a:t>
            </a:fld>
            <a:endParaRPr lang="es-ES"/>
          </a:p>
        </p:txBody>
      </p:sp>
      <p:pic>
        <p:nvPicPr>
          <p:cNvPr id="1026" name="Picture 2" descr="C:\Users\ALLA\Desktop\radio_tp_link_WR72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523384"/>
            <a:ext cx="1828918" cy="13346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مستطيل 1">
            <a:extLst>
              <a:ext uri="{FF2B5EF4-FFF2-40B4-BE49-F238E27FC236}">
                <a16:creationId xmlns:a16="http://schemas.microsoft.com/office/drawing/2014/main" id="{8A57A131-AB7E-42B6-84D0-CBBF489A012E}"/>
              </a:ext>
            </a:extLst>
          </p:cNvPr>
          <p:cNvSpPr/>
          <p:nvPr/>
        </p:nvSpPr>
        <p:spPr>
          <a:xfrm>
            <a:off x="2466480" y="545197"/>
            <a:ext cx="40062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Network Devices </a:t>
            </a:r>
            <a:endParaRPr lang="ar-SA" sz="3600" b="1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CD34CCF9-ECFB-4F92-81FE-A0FE06492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5523383"/>
            <a:ext cx="1820104" cy="133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3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Computer Network Classifications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1. According to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scale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ocal 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rea 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etwork (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lvl="1" algn="just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is a computer network covering a small physical area, like a home, office, or small group of buildings, such as a school, or an airport.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etropolitan 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rea 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etwork (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lvl="1" algn="just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is large computer networks usually spanning a city. They typically use wireless infrastructure or Optical fiber connections to link their sites.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ide 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rea 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etwork (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lvl="1" algn="just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a computer network that covers a broad area (i.e., any network whose communications links cross metropolitan, regional, or national boundaries).  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E399BA-2E17-493A-8D26-45AFE08DB9F1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07358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pPr marL="457200" lvl="1" indent="-457200">
              <a:buAutoNum type="arabicPeriod" startAt="2"/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Hub : </a:t>
            </a:r>
            <a:r>
              <a:rPr lang="en-US" sz="2200" dirty="0">
                <a:latin typeface="Times New Roman" pitchFamily="18" charset="0"/>
                <a:ea typeface="+mn-ea"/>
                <a:cs typeface="Times New Roman" pitchFamily="18" charset="0"/>
              </a:rPr>
              <a:t>A network hub contains multiple ports. When a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sz="2200" dirty="0">
                <a:latin typeface="Times New Roman" pitchFamily="18" charset="0"/>
                <a:ea typeface="+mn-ea"/>
                <a:cs typeface="Times New Roman" pitchFamily="18" charset="0"/>
              </a:rPr>
              <a:t> arrives at one port, it is copied unmodified to all ports of the hub for transmission. The destination address in the frame is not changed to a broadcast address.</a:t>
            </a:r>
          </a:p>
          <a:p>
            <a:pPr marL="0" lvl="1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device for connecting multiple Ethernet devices together and making them act as a single network segment. </a:t>
            </a:r>
            <a:endParaRPr lang="en-US" sz="220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57200" lvl="1" indent="-457200">
              <a:buAutoNum type="arabicPeriod" startAt="2"/>
            </a:pPr>
            <a:endParaRPr lang="en-US" sz="220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57200" lvl="1" indent="-457200">
              <a:buAutoNum type="arabicPeriod" startAt="2"/>
            </a:pPr>
            <a:endParaRPr lang="en-US" sz="220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57200" lvl="1" indent="-457200">
              <a:buAutoNum type="arabicPeriod" startAt="2"/>
            </a:pPr>
            <a:endParaRPr lang="en-US" sz="220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57200" lvl="1" indent="-457200">
              <a:buAutoNum type="arabicPeriod" startAt="2"/>
            </a:pPr>
            <a:endParaRPr lang="en-US" sz="220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lvl="1" indent="0">
              <a:buNone/>
            </a:pPr>
            <a:endParaRPr lang="en-US" sz="220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lvl="1" indent="0">
              <a:buNone/>
            </a:pPr>
            <a:endParaRPr lang="en-US" sz="220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E399BA-2E17-493A-8D26-45AFE08DB9F1}" type="slidenum">
              <a:rPr lang="es-ES" smtClean="0"/>
              <a:pPr>
                <a:defRPr/>
              </a:pPr>
              <a:t>30</a:t>
            </a:fld>
            <a:endParaRPr lang="es-ES"/>
          </a:p>
        </p:txBody>
      </p:sp>
      <p:pic>
        <p:nvPicPr>
          <p:cNvPr id="3074" name="Picture 2" descr="C:\Users\ALLA\Desktop\hu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54" y="3904653"/>
            <a:ext cx="5181599" cy="292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مستطيل 5">
            <a:extLst>
              <a:ext uri="{FF2B5EF4-FFF2-40B4-BE49-F238E27FC236}">
                <a16:creationId xmlns:a16="http://schemas.microsoft.com/office/drawing/2014/main" id="{563CDF52-FC09-4FB0-B60A-26B37D3DF197}"/>
              </a:ext>
            </a:extLst>
          </p:cNvPr>
          <p:cNvSpPr/>
          <p:nvPr/>
        </p:nvSpPr>
        <p:spPr>
          <a:xfrm>
            <a:off x="2466480" y="545197"/>
            <a:ext cx="40062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Network Devices </a:t>
            </a:r>
            <a:endParaRPr lang="ar-SA" sz="3600" b="1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09FBB90D-7035-4BA3-85F1-99988FAD2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107" y="3962400"/>
            <a:ext cx="3029373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81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 Switch:</a:t>
            </a:r>
          </a:p>
          <a:p>
            <a:pPr marL="342900" lvl="1" indent="-342900">
              <a:buFontTx/>
              <a:buChar char="-"/>
            </a:pPr>
            <a:r>
              <a:rPr lang="en-US" sz="2200" dirty="0">
                <a:latin typeface="Times New Roman" pitchFamily="18" charset="0"/>
                <a:ea typeface="+mn-ea"/>
                <a:cs typeface="Times New Roman" pitchFamily="18" charset="0"/>
              </a:rPr>
              <a:t>Is a device that forwards and filters (chunk of data communication) between ports (connected cables) based on the MAC addresses in 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sz="2200" dirty="0"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</a:p>
          <a:p>
            <a:pPr marL="342900" lvl="1" indent="-342900">
              <a:buFontTx/>
              <a:buChar char="-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computer networking device that is used to connect many devices together on a computer network. A switch is considered more advanced than a hub because a switch will only send a message to the device that needs or requests it, rather than broadcasting the same message out of each of its ports.</a:t>
            </a:r>
            <a:endParaRPr lang="en-US" sz="2200" dirty="0"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E399BA-2E17-493A-8D26-45AFE08DB9F1}" type="slidenum">
              <a:rPr lang="es-ES" smtClean="0"/>
              <a:pPr>
                <a:defRPr/>
              </a:pPr>
              <a:t>31</a:t>
            </a:fld>
            <a:endParaRPr lang="es-ES"/>
          </a:p>
        </p:txBody>
      </p:sp>
      <p:pic>
        <p:nvPicPr>
          <p:cNvPr id="2051" name="Picture 3" descr="C:\Users\ALLA\Desktop\swit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542" y="4640946"/>
            <a:ext cx="3275384" cy="208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مستطيل 5">
            <a:extLst>
              <a:ext uri="{FF2B5EF4-FFF2-40B4-BE49-F238E27FC236}">
                <a16:creationId xmlns:a16="http://schemas.microsoft.com/office/drawing/2014/main" id="{73ED9BDA-D159-44BB-8C48-4DE173845C27}"/>
              </a:ext>
            </a:extLst>
          </p:cNvPr>
          <p:cNvSpPr/>
          <p:nvPr/>
        </p:nvSpPr>
        <p:spPr>
          <a:xfrm>
            <a:off x="2466480" y="545197"/>
            <a:ext cx="40062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Network Devices </a:t>
            </a:r>
            <a:endParaRPr lang="ar-SA" sz="3600" b="1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E2841A4C-DCA4-4D4E-BD9C-6570AA72B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199" y="4933584"/>
            <a:ext cx="2991267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619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7929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4. Router:</a:t>
            </a:r>
          </a:p>
          <a:p>
            <a:pPr lvl="1" eaLnBrk="1" hangingPunct="1"/>
            <a:r>
              <a:rPr lang="en-US" sz="2200" dirty="0">
                <a:latin typeface="Times New Roman" pitchFamily="18" charset="0"/>
                <a:ea typeface="+mn-ea"/>
                <a:cs typeface="Times New Roman" pitchFamily="18" charset="0"/>
              </a:rPr>
              <a:t>An electronic device that interconnects two or more computer networks, and selectively interchanges packets of data between them. Each data packet contains address information that a router can use to determine if the source and destination are on the same network, or if the data packet must be transferred from one network to another.</a:t>
            </a:r>
          </a:p>
          <a:p>
            <a:pPr lvl="1" eaLnBrk="1" hangingPunct="1"/>
            <a:r>
              <a:rPr lang="en-US" sz="2200" dirty="0">
                <a:latin typeface="Times New Roman" pitchFamily="18" charset="0"/>
                <a:ea typeface="+mn-ea"/>
                <a:cs typeface="Times New Roman" pitchFamily="18" charset="0"/>
              </a:rPr>
              <a:t>Where multiple routers are used in a large collection of interconnected networks, the routers exchange information about target system addresses, so that each router can build up a table showing the preferred paths between any two systems on the interconnected networks.</a:t>
            </a:r>
            <a:endParaRPr lang="en-US" sz="2200" dirty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E399BA-2E17-493A-8D26-45AFE08DB9F1}" type="slidenum">
              <a:rPr lang="es-ES" smtClean="0"/>
              <a:pPr>
                <a:defRPr/>
              </a:pPr>
              <a:t>32</a:t>
            </a:fld>
            <a:endParaRPr lang="es-ES"/>
          </a:p>
        </p:txBody>
      </p:sp>
      <p:sp>
        <p:nvSpPr>
          <p:cNvPr id="5" name="مستطيل 4">
            <a:extLst>
              <a:ext uri="{FF2B5EF4-FFF2-40B4-BE49-F238E27FC236}">
                <a16:creationId xmlns:a16="http://schemas.microsoft.com/office/drawing/2014/main" id="{5D0B33F1-044E-45AB-8605-D80655C08D86}"/>
              </a:ext>
            </a:extLst>
          </p:cNvPr>
          <p:cNvSpPr/>
          <p:nvPr/>
        </p:nvSpPr>
        <p:spPr>
          <a:xfrm>
            <a:off x="2466480" y="545197"/>
            <a:ext cx="40062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Network Devices </a:t>
            </a:r>
            <a:endParaRPr lang="ar-SA" sz="3600" b="1" dirty="0"/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860DDE35-E562-44CC-B586-94A972B32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5558731"/>
            <a:ext cx="4330337" cy="111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8905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0FE62A6-FC58-419B-BD01-D2A9A919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Broadcast and Collision domains</a:t>
            </a:r>
            <a:endParaRPr lang="ar-SA" sz="3600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31AEFABE-818C-4B24-9808-DA6DDABC6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Collision domain</a:t>
            </a:r>
          </a:p>
          <a:p>
            <a:pPr lvl="1"/>
            <a:r>
              <a:rPr lang="en-US" sz="1800" dirty="0"/>
              <a:t>A collision domain is, as the name implies, a part of a network where packet collisions can occur. A collision occurs when two devices send a packet at the same time on the shared network segment. The packets collide and both devices must send the packets again, which reduces network efficiency. Collisions are often in a hub environment, because each port on a hub is in the same collision domain. By contrast, each port on a bridge, a switch or a router is in a separate collision domain. </a:t>
            </a:r>
            <a:r>
              <a:rPr lang="en-US" sz="1800" b="1" dirty="0"/>
              <a:t>The following example illustrates collision domains.</a:t>
            </a:r>
            <a:endParaRPr lang="ar-SA" sz="1800" b="1" dirty="0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84E375B1-F2A7-4A88-B296-5CA215B0A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E399BA-2E17-493A-8D26-45AFE08DB9F1}" type="slidenum">
              <a:rPr lang="es-ES" smtClean="0"/>
              <a:pPr>
                <a:defRPr/>
              </a:pPr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32123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A3BB204-EEE5-4151-B113-BE8CF62F0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Collision domains</a:t>
            </a:r>
            <a:endParaRPr lang="ar-SA" sz="3600" dirty="0"/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B9C6A2EF-127E-4CCC-AEDB-C14DF992B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943626"/>
            <a:ext cx="7620000" cy="4380974"/>
          </a:xfrm>
          <a:prstGeom prst="rect">
            <a:avLst/>
          </a:prstGeom>
        </p:spPr>
      </p:pic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1F9A8DCD-3988-4058-95FD-B57AAD98E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E399BA-2E17-493A-8D26-45AFE08DB9F1}" type="slidenum">
              <a:rPr lang="es-ES" smtClean="0"/>
              <a:pPr>
                <a:defRPr/>
              </a:pPr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67610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7D96A34-E5DC-47EB-B8A4-BC05A902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Broadcast and Collision domains</a:t>
            </a:r>
            <a:endParaRPr lang="ar-SA" sz="3600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85AD4B3-C69D-4333-8C25-039D808F7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Broadcast domain</a:t>
            </a:r>
          </a:p>
          <a:p>
            <a:pPr lvl="1"/>
            <a:r>
              <a:rPr lang="en-US" sz="1800" dirty="0"/>
              <a:t>A broadcast domain is a domain in which a broadcast is forwarded. A broadcast domain contains all devices that can reach each other at the data link layer (OSI layer 2) by using broadcast. All ports on a hub or a switch are by default in the same broadcast domain. All ports on a router are in the different broadcast domains and routers do not forward broadcasts from one broadcast domain to another</a:t>
            </a:r>
            <a:r>
              <a:rPr lang="en-US" sz="1800" b="1" dirty="0"/>
              <a:t>. The following example clarifies the concept</a:t>
            </a:r>
            <a:endParaRPr lang="ar-SA" sz="1800" b="1" dirty="0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F8B06A93-100A-44F5-B38D-D71B06615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E399BA-2E17-493A-8D26-45AFE08DB9F1}" type="slidenum">
              <a:rPr lang="es-ES" smtClean="0"/>
              <a:pPr>
                <a:defRPr/>
              </a:pPr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44464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AEC39FB-4DD0-4338-8795-7CC747D47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Broadcast domains</a:t>
            </a:r>
            <a:endParaRPr lang="ar-SA" sz="3600" dirty="0"/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DF7C0CF4-FB02-49BA-B149-F68BC847EE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2010309"/>
            <a:ext cx="7239000" cy="4234915"/>
          </a:xfrm>
          <a:prstGeom prst="rect">
            <a:avLst/>
          </a:prstGeom>
        </p:spPr>
      </p:pic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8AC67E2B-25F2-45A7-9403-345E6F9BB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E399BA-2E17-493A-8D26-45AFE08DB9F1}" type="slidenum">
              <a:rPr lang="es-ES" smtClean="0"/>
              <a:pPr>
                <a:defRPr/>
              </a:pPr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47891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FD97B4C-FCA8-4415-920B-AB0F26656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modes</a:t>
            </a: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7875BC98-987D-4787-A977-23266E982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417638"/>
            <a:ext cx="8229600" cy="4525963"/>
          </a:xfrm>
        </p:spPr>
        <p:txBody>
          <a:bodyPr/>
          <a:lstStyle/>
          <a:p>
            <a:r>
              <a:rPr lang="en-US" sz="2800" dirty="0"/>
              <a:t>Transmission modes</a:t>
            </a:r>
          </a:p>
          <a:p>
            <a:pPr lvl="1"/>
            <a:r>
              <a:rPr lang="en-US" sz="2400" dirty="0"/>
              <a:t>The way in which data is transmitted from one device to another device is known as transmission mode.</a:t>
            </a:r>
          </a:p>
          <a:p>
            <a:pPr lvl="1"/>
            <a:r>
              <a:rPr lang="en-US" sz="2400" dirty="0"/>
              <a:t>The transmission mode is also known as the communication mode.</a:t>
            </a:r>
          </a:p>
          <a:p>
            <a:pPr lvl="1"/>
            <a:r>
              <a:rPr lang="en-US" sz="2400" dirty="0"/>
              <a:t>The transmission mode is defined in the physical layer.</a:t>
            </a:r>
          </a:p>
          <a:p>
            <a:r>
              <a:rPr lang="en-US" sz="2800" dirty="0"/>
              <a:t>The Transmission mode is divided into three categories:</a:t>
            </a:r>
          </a:p>
          <a:p>
            <a:pPr lvl="1"/>
            <a:r>
              <a:rPr lang="en-US" sz="2400" dirty="0"/>
              <a:t>Transmission modes</a:t>
            </a:r>
          </a:p>
          <a:p>
            <a:pPr lvl="2"/>
            <a:r>
              <a:rPr lang="en-US" sz="2000" dirty="0"/>
              <a:t>Simplex mode</a:t>
            </a:r>
          </a:p>
          <a:p>
            <a:pPr lvl="2"/>
            <a:r>
              <a:rPr lang="en-US" sz="2000" dirty="0"/>
              <a:t>Half-duplex mode</a:t>
            </a:r>
          </a:p>
          <a:p>
            <a:pPr lvl="2"/>
            <a:r>
              <a:rPr lang="en-US" sz="2000" dirty="0"/>
              <a:t>Full-duplex mode</a:t>
            </a:r>
            <a:endParaRPr lang="ar-SA" sz="2000" dirty="0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901F4F81-1B34-4CC0-99EA-8326CAC92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E399BA-2E17-493A-8D26-45AFE08DB9F1}" type="slidenum">
              <a:rPr lang="es-ES" smtClean="0"/>
              <a:pPr>
                <a:defRPr/>
              </a:pPr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03635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0A7B7946-C7C2-49D6-A9B1-048617FF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E399BA-2E17-493A-8D26-45AFE08DB9F1}" type="slidenum">
              <a:rPr lang="es-ES" smtClean="0"/>
              <a:pPr>
                <a:defRPr/>
              </a:pPr>
              <a:t>38</a:t>
            </a:fld>
            <a:endParaRPr lang="es-ES"/>
          </a:p>
        </p:txBody>
      </p:sp>
      <p:graphicFrame>
        <p:nvGraphicFramePr>
          <p:cNvPr id="5" name="جدول 4">
            <a:extLst>
              <a:ext uri="{FF2B5EF4-FFF2-40B4-BE49-F238E27FC236}">
                <a16:creationId xmlns:a16="http://schemas.microsoft.com/office/drawing/2014/main" id="{1D22B35B-26F8-4252-8CF8-5950B8490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666303"/>
              </p:ext>
            </p:extLst>
          </p:nvPr>
        </p:nvGraphicFramePr>
        <p:xfrm>
          <a:off x="-34834" y="259080"/>
          <a:ext cx="9220200" cy="659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1886527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2347321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5146443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42949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Basis for comparison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Simplex mode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Half-duplex mode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Full-duplex mode</a:t>
                      </a: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3998045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Direction of communication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 simplex mode, the communication is unidirectional.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 half-duplex mode, the communication is bidirectional, but one at a time.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 full-duplex mode, the communication is bidirectional.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74662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Send/Receive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 device can only send the data but cannot receive it or it can only receive the data but cannot send it.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Both the devices can send and receive the data, but one at a time.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Both the devices can send and receive the data simultaneously.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11820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Performance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The performance of half-duplex mode is better than the simplex mode.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The performance of full-duplex mode is better than the half-duplex mode.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The Full-duplex mode has better performance among simplex and half-duplex mode as it doubles the utilization of the capacity of the communication channel.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69335760"/>
                  </a:ext>
                </a:extLst>
              </a:tr>
              <a:tr h="56959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Example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Examples of Simplex mode are radio, keyboard, and monitor.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Example of half-duplex is Walkie-Talkies.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Example of the Full-duplex mode is a telephone network.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369826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0185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D547ED65-B530-4E69-96EB-F2F2D51F9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6997" y="4842231"/>
            <a:ext cx="5372850" cy="2000529"/>
          </a:xfrm>
          <a:prstGeom prst="rect">
            <a:avLst/>
          </a:prstGeom>
        </p:spPr>
      </p:pic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60D2C22E-3304-4705-82DC-2A5BFEC0C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E399BA-2E17-493A-8D26-45AFE08DB9F1}" type="slidenum">
              <a:rPr lang="es-ES" smtClean="0"/>
              <a:pPr>
                <a:defRPr/>
              </a:pPr>
              <a:t>39</a:t>
            </a:fld>
            <a:endParaRPr lang="es-ES"/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74818782-FA0F-4FEA-A901-44674C22A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997" y="1870016"/>
            <a:ext cx="5372850" cy="2972215"/>
          </a:xfrm>
          <a:prstGeom prst="rect">
            <a:avLst/>
          </a:prstGeo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4D2B1A1C-A95C-4FF2-BCEC-C5BD09332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997" y="228600"/>
            <a:ext cx="5391902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58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2. According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Network topology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Bus Network:                        </a:t>
            </a:r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Ring Network:</a:t>
            </a:r>
          </a:p>
          <a:p>
            <a:pPr marL="0" indent="0" eaLnBrk="1" hangingPunct="1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Star Network:</a:t>
            </a:r>
          </a:p>
          <a:p>
            <a:pPr marL="0" indent="0" eaLnBrk="1" hangingPunct="1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Mesh Network: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E399BA-2E17-493A-8D26-45AFE08DB9F1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  <p:pic>
        <p:nvPicPr>
          <p:cNvPr id="11" name="Picture 5" descr="http://upload.wikimedia.org/wikipedia/commons/thumb/4/4d/NetworkTopology-Bus.png/180px-NetworkTopology-Bus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011821"/>
            <a:ext cx="157162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 descr="http://upload.wikimedia.org/wikipedia/commons/thumb/6/66/NetworkTopology-Star.png/180px-NetworkTopology-Star.pn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438" y="4008829"/>
            <a:ext cx="1357312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9" descr="http://upload.wikimedia.org/wikipedia/commons/thumb/d/db/NetworkTopology-Ring.png/180px-NetworkTopology-Ring.png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051" y="2878596"/>
            <a:ext cx="1357313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1" descr="http://upload.wikimedia.org/wikipedia/commons/thumb/8/8d/NetworkTopology-Mesh.png/180px-NetworkTopology-Mesh.png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182865"/>
            <a:ext cx="142875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3" descr="http://upload.wikimedia.org/wikipedia/commons/thumb/3/3c/NetworkTopology-FullyConnected.png/180px-NetworkTopology-FullyConnected.png">
            <a:hlinkClick r:id="rId11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750" y="4997408"/>
            <a:ext cx="1285875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51DB6F2-F58A-49FE-AFE3-847AB5A18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6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Computer Network Classifications </a:t>
            </a:r>
          </a:p>
        </p:txBody>
      </p:sp>
    </p:spTree>
    <p:extLst>
      <p:ext uri="{BB962C8B-B14F-4D97-AF65-F5344CB8AC3E}">
        <p14:creationId xmlns:p14="http://schemas.microsoft.com/office/powerpoint/2010/main" val="14090620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34072"/>
            <a:ext cx="8229600" cy="1143000"/>
          </a:xfrm>
        </p:spPr>
        <p:txBody>
          <a:bodyPr/>
          <a:lstStyle/>
          <a:p>
            <a:r>
              <a:rPr lang="en-US" sz="6600" b="1" dirty="0">
                <a:latin typeface="Times" pitchFamily="18" charset="0"/>
              </a:rPr>
              <a:t>The 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81CD37-0FFA-4B40-84E9-EDD370FF4D63}" type="slidenum">
              <a:rPr lang="es-ES" smtClean="0"/>
              <a:pPr>
                <a:defRPr/>
              </a:pPr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988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2. According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Network topology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Bus Network:</a:t>
            </a:r>
          </a:p>
          <a:p>
            <a:pPr lvl="1" eaLnBrk="1" hangingPunct="1"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A single cable, the backbone functions as a shared communication medium that devices attach or tap into with an interface connector. </a:t>
            </a:r>
            <a:endParaRPr lang="en-US" sz="2400" dirty="0">
              <a:latin typeface="Arial"/>
              <a:cs typeface="Arial"/>
            </a:endParaRPr>
          </a:p>
          <a:p>
            <a:pPr lvl="1" eaLnBrk="1" hangingPunct="1"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device wanting to communicate with another device on the network sends a 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broadcast message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onto the wire that all other devices see, but only the intended recipient actually accepts and processes the message.</a:t>
            </a:r>
            <a:endParaRPr lang="en-US" sz="2400" dirty="0"/>
          </a:p>
          <a:p>
            <a:pPr lvl="1" eaLnBrk="1" hangingPunct="1">
              <a:buFont typeface="Wingdings" pitchFamily="2" charset="2"/>
              <a:buChar char="v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E399BA-2E17-493A-8D26-45AFE08DB9F1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AB3DD1A-DC3D-45C4-BE0D-A2F418A1D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6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Computer Network Classifications </a:t>
            </a:r>
          </a:p>
        </p:txBody>
      </p:sp>
    </p:spTree>
    <p:extLst>
      <p:ext uri="{BB962C8B-B14F-4D97-AF65-F5344CB8AC3E}">
        <p14:creationId xmlns:p14="http://schemas.microsoft.com/office/powerpoint/2010/main" val="2517054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2. According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Network topology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Ring Network:</a:t>
            </a:r>
          </a:p>
          <a:p>
            <a:pPr lvl="1" eaLnBrk="1" hangingPunct="1"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every device has exactly two neighbors for communication purposes.</a:t>
            </a:r>
          </a:p>
          <a:p>
            <a:pPr lvl="1" eaLnBrk="1" hangingPunct="1"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All messages travel through a ring in the same direction (either "clockwise" or "counterclockwise"). A failure in any cable or device breaks the loop and can take down the entire network.</a:t>
            </a:r>
            <a:endParaRPr lang="en-US" sz="2400" dirty="0"/>
          </a:p>
          <a:p>
            <a:pPr lvl="1" eaLnBrk="1" hangingPunct="1">
              <a:buFont typeface="Wingdings" pitchFamily="2" charset="2"/>
              <a:buChar char="v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E399BA-2E17-493A-8D26-45AFE08DB9F1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BE8B7B-8E1E-499C-ABB2-54E182E15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6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Computer Network Classifications </a:t>
            </a:r>
          </a:p>
        </p:txBody>
      </p:sp>
    </p:spTree>
    <p:extLst>
      <p:ext uri="{BB962C8B-B14F-4D97-AF65-F5344CB8AC3E}">
        <p14:creationId xmlns:p14="http://schemas.microsoft.com/office/powerpoint/2010/main" val="2897294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2. According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Network topology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Star Network:</a:t>
            </a:r>
          </a:p>
          <a:p>
            <a:pPr lvl="1" eaLnBrk="1" hangingPunct="1"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star network features a central connection point called a "hub node" that may be a network hub, switch or router.</a:t>
            </a:r>
            <a:r>
              <a:rPr lang="en-US" sz="2400" dirty="0">
                <a:latin typeface="Times New Roman"/>
                <a:cs typeface="Times New Roman"/>
              </a:rPr>
              <a:t> </a:t>
            </a:r>
            <a:endParaRPr lang="en-US" sz="2400" dirty="0"/>
          </a:p>
          <a:p>
            <a:pPr lvl="1" eaLnBrk="1" hangingPunct="1">
              <a:buFont typeface="Wingdings" pitchFamily="2" charset="2"/>
              <a:buChar char="v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E399BA-2E17-493A-8D26-45AFE08DB9F1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1C7648B-B8E1-436E-96DC-915FB85EB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6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Computer Network Classifications </a:t>
            </a:r>
          </a:p>
        </p:txBody>
      </p:sp>
    </p:spTree>
    <p:extLst>
      <p:ext uri="{BB962C8B-B14F-4D97-AF65-F5344CB8AC3E}">
        <p14:creationId xmlns:p14="http://schemas.microsoft.com/office/powerpoint/2010/main" val="3705522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2. According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Network topology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Mesh Network:</a:t>
            </a:r>
          </a:p>
          <a:p>
            <a:pPr lvl="1" eaLnBrk="1" hangingPunct="1"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Mesh topology introduces the concept of routes.</a:t>
            </a:r>
          </a:p>
          <a:p>
            <a:pPr lvl="1" eaLnBrk="1" hangingPunct="1"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messages sent on a mesh network can take any of several possible paths from source to destination.</a:t>
            </a:r>
            <a:endParaRPr lang="en-US" sz="2400" dirty="0"/>
          </a:p>
          <a:p>
            <a:pPr lvl="1" eaLnBrk="1" hangingPunct="1"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mesh network in which every device connects to every other is called a full mesh. </a:t>
            </a:r>
          </a:p>
          <a:p>
            <a:pPr lvl="1" eaLnBrk="1" hangingPunct="1">
              <a:buFont typeface="Wingdings" pitchFamily="2" charset="2"/>
              <a:buChar char="v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fontAlgn="auto" hangingPunct="1">
              <a:buNone/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endParaRPr lang="en-US" sz="2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E399BA-2E17-493A-8D26-45AFE08DB9F1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A4D775C-B20E-4152-9A4A-51F40577F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6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Computer Network Classifications </a:t>
            </a:r>
          </a:p>
        </p:txBody>
      </p:sp>
    </p:spTree>
    <p:extLst>
      <p:ext uri="{BB962C8B-B14F-4D97-AF65-F5344CB8AC3E}">
        <p14:creationId xmlns:p14="http://schemas.microsoft.com/office/powerpoint/2010/main" val="2457297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3. According to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Functional relationship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(network architecture):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peer-to-peer architecture:</a:t>
            </a:r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marL="0" indent="0" eaLnBrk="1" hangingPunct="1">
              <a:buNone/>
            </a:pPr>
            <a:endParaRPr lang="en-US" sz="2800" dirty="0"/>
          </a:p>
          <a:p>
            <a:pPr eaLnBrk="1" hangingPunct="1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client-server architecture :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E399BA-2E17-493A-8D26-45AFE08DB9F1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  <p:pic>
        <p:nvPicPr>
          <p:cNvPr id="5" name="Picture 2" descr="http://upload.wikimedia.org/wikipedia/commons/thumb/3/3f/P2P-network.svg/200px-P2P-netwo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333" y="2876869"/>
            <a:ext cx="1639668" cy="1696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http://upload.wikimedia.org/wikipedia/commons/thumb/f/fb/Server-based-network.svg/200px-Server-based-network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839033"/>
            <a:ext cx="1768045" cy="1830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U:\2009-2010\Networks\Network\peer- to - pe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566" y="3157138"/>
            <a:ext cx="1190983" cy="1136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U:\2009-2010\Networks\Network\client-server1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628" y="5301208"/>
            <a:ext cx="2017172" cy="118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4DE22C0-045B-4BB5-B508-52C972731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6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Computer Network Classifications </a:t>
            </a:r>
          </a:p>
        </p:txBody>
      </p:sp>
    </p:spTree>
    <p:extLst>
      <p:ext uri="{BB962C8B-B14F-4D97-AF65-F5344CB8AC3E}">
        <p14:creationId xmlns:p14="http://schemas.microsoft.com/office/powerpoint/2010/main" val="27938941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7624D895-1A07-4562-8712-3C731F2FB889}"/>
  <p:tag name="ISPRING_RESOURCE_FOLDER" val="G:\network\lecture\Lecture1_Computer Network\"/>
  <p:tag name="ISPRING_PRESENTATION_PATH" val="G:\network\lecture\Lecture1_Computer Network.pptx"/>
  <p:tag name="ISPRING_PROJECT_VERSION" val="9.3"/>
  <p:tag name="ISPRING_PROJECT_FOLDER_UPDATED" val="1"/>
  <p:tag name="ISPRING_SCREEN_RECS_UPDATED" val="G:\network\lecture\Lecture1_Computer Network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HAS_SCREEN_REC" val="1"/>
</p:tagLst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10936</TotalTime>
  <Words>2446</Words>
  <Application>Microsoft Office PowerPoint</Application>
  <PresentationFormat>عرض على الشاشة (4:3)</PresentationFormat>
  <Paragraphs>365</Paragraphs>
  <Slides>40</Slides>
  <Notes>19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11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40</vt:i4>
      </vt:variant>
    </vt:vector>
  </HeadingPairs>
  <TitlesOfParts>
    <vt:vector size="52" baseType="lpstr">
      <vt:lpstr>MS PGothic</vt:lpstr>
      <vt:lpstr>MS PGothic</vt:lpstr>
      <vt:lpstr>Arial</vt:lpstr>
      <vt:lpstr>Calibri</vt:lpstr>
      <vt:lpstr>Gill Sans MT</vt:lpstr>
      <vt:lpstr>Tahoma</vt:lpstr>
      <vt:lpstr>Times</vt:lpstr>
      <vt:lpstr>Times New Roman</vt:lpstr>
      <vt:lpstr>Times New Roman</vt:lpstr>
      <vt:lpstr>Verdana</vt:lpstr>
      <vt:lpstr>Wingdings</vt:lpstr>
      <vt:lpstr>Diseño predeterminado</vt:lpstr>
      <vt:lpstr>Computer Networks – Introduction  lecture -1-</vt:lpstr>
      <vt:lpstr>Computer Networks</vt:lpstr>
      <vt:lpstr>Computer Network Classifications </vt:lpstr>
      <vt:lpstr>Computer Network Classifications </vt:lpstr>
      <vt:lpstr>Computer Network Classifications </vt:lpstr>
      <vt:lpstr>Computer Network Classifications </vt:lpstr>
      <vt:lpstr>Computer Network Classifications </vt:lpstr>
      <vt:lpstr>Computer Network Classifications </vt:lpstr>
      <vt:lpstr>Computer Network Classifications </vt:lpstr>
      <vt:lpstr>Protocol “layers”</vt:lpstr>
      <vt:lpstr>Network layers </vt:lpstr>
      <vt:lpstr>عرض تقديمي في PowerPoint</vt:lpstr>
      <vt:lpstr>عرض تقديمي في PowerPoint</vt:lpstr>
      <vt:lpstr>Internet protocol stack</vt:lpstr>
      <vt:lpstr>ISO/OSI reference model</vt:lpstr>
      <vt:lpstr>عرض تقديمي في PowerPoint</vt:lpstr>
      <vt:lpstr>Network Interface Card</vt:lpstr>
      <vt:lpstr>Network Interface Card</vt:lpstr>
      <vt:lpstr>Network Interface Card</vt:lpstr>
      <vt:lpstr>Network Connection Media</vt:lpstr>
      <vt:lpstr>Twisted Pairs</vt:lpstr>
      <vt:lpstr>Twisted Pairs</vt:lpstr>
      <vt:lpstr>Types of Messages</vt:lpstr>
      <vt:lpstr>Types of Messages</vt:lpstr>
      <vt:lpstr>Types of Messages</vt:lpstr>
      <vt:lpstr>Types of Messages</vt:lpstr>
      <vt:lpstr>Types of Messages</vt:lpstr>
      <vt:lpstr>Types of Messages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Broadcast and Collision domains</vt:lpstr>
      <vt:lpstr>Collision domains</vt:lpstr>
      <vt:lpstr>Broadcast and Collision domains</vt:lpstr>
      <vt:lpstr>Broadcast domains</vt:lpstr>
      <vt:lpstr>Transmission modes</vt:lpstr>
      <vt:lpstr>عرض تقديمي في PowerPoint</vt:lpstr>
      <vt:lpstr>عرض تقديمي في PowerPoint</vt:lpstr>
      <vt:lpstr>The End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حسني</cp:lastModifiedBy>
  <cp:revision>846</cp:revision>
  <dcterms:created xsi:type="dcterms:W3CDTF">2010-05-23T14:28:12Z</dcterms:created>
  <dcterms:modified xsi:type="dcterms:W3CDTF">2022-02-21T11:16:13Z</dcterms:modified>
</cp:coreProperties>
</file>