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24"/>
  </p:notesMasterIdLst>
  <p:sldIdLst>
    <p:sldId id="288" r:id="rId5"/>
    <p:sldId id="282" r:id="rId6"/>
    <p:sldId id="257" r:id="rId7"/>
    <p:sldId id="258" r:id="rId8"/>
    <p:sldId id="259" r:id="rId9"/>
    <p:sldId id="290" r:id="rId10"/>
    <p:sldId id="289" r:id="rId11"/>
    <p:sldId id="261" r:id="rId12"/>
    <p:sldId id="263" r:id="rId13"/>
    <p:sldId id="265" r:id="rId14"/>
    <p:sldId id="269" r:id="rId15"/>
    <p:sldId id="268" r:id="rId16"/>
    <p:sldId id="281" r:id="rId17"/>
    <p:sldId id="267" r:id="rId18"/>
    <p:sldId id="270" r:id="rId19"/>
    <p:sldId id="271" r:id="rId20"/>
    <p:sldId id="291" r:id="rId21"/>
    <p:sldId id="275" r:id="rId22"/>
    <p:sldId id="27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642"/>
    <a:srgbClr val="000000"/>
    <a:srgbClr val="BBE863"/>
    <a:srgbClr val="D3F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8151E-0C3A-494B-B26B-37D62C383CFE}">
  <a:tblStyle styleId="{9698151E-0C3A-494B-B26B-37D62C383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8185A3-63CA-4AD0-B97A-12F4E01556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2f9d8078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2f9d8078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2f9d8078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2f9d8078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78DC0B-8388-4E4C-A033-911AD5FB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F67B877-63BA-4BFE-A94E-4665E8FF2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0" r="7670"/>
          <a:stretch/>
        </p:blipFill>
        <p:spPr>
          <a:xfrm>
            <a:off x="3596128" y="0"/>
            <a:ext cx="5547872" cy="5143500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6DAE76E2-4EB8-4CF4-83CD-C0C3BD257A0C}"/>
              </a:ext>
            </a:extLst>
          </p:cNvPr>
          <p:cNvSpPr/>
          <p:nvPr/>
        </p:nvSpPr>
        <p:spPr>
          <a:xfrm>
            <a:off x="-1" y="0"/>
            <a:ext cx="3818965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10112888-74CC-4663-B496-8C8CA1E7ECD6}"/>
              </a:ext>
            </a:extLst>
          </p:cNvPr>
          <p:cNvSpPr txBox="1"/>
          <p:nvPr/>
        </p:nvSpPr>
        <p:spPr>
          <a:xfrm>
            <a:off x="0" y="2802272"/>
            <a:ext cx="5132934" cy="17235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Instructor: Dr. </a:t>
            </a:r>
            <a:r>
              <a:rPr lang="en-US" err="1">
                <a:solidFill>
                  <a:schemeClr val="bg1"/>
                </a:solidFill>
              </a:rPr>
              <a:t>Wojdan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BinSaeedan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Prepared by:</a:t>
            </a:r>
          </a:p>
          <a:p>
            <a:r>
              <a:rPr lang="en-US" sz="1200">
                <a:solidFill>
                  <a:schemeClr val="bg1"/>
                </a:solidFill>
              </a:rPr>
              <a:t>Alhanouf Almansour (440019183)     Raghad Albosais (440020209)</a:t>
            </a:r>
          </a:p>
          <a:p>
            <a:r>
              <a:rPr lang="en-US" sz="1200">
                <a:solidFill>
                  <a:schemeClr val="bg1"/>
                </a:solidFill>
              </a:rPr>
              <a:t>Khloud Alnufaie        (440020617)     Weaam Alghaith  (440023306)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Section: 371</a:t>
            </a:r>
            <a:endParaRPr lang="ar-SA">
              <a:solidFill>
                <a:schemeClr val="bg1"/>
              </a:solidFill>
            </a:endParaRPr>
          </a:p>
        </p:txBody>
      </p:sp>
      <p:sp>
        <p:nvSpPr>
          <p:cNvPr id="7" name="Google Shape;110;p13">
            <a:extLst>
              <a:ext uri="{FF2B5EF4-FFF2-40B4-BE49-F238E27FC236}">
                <a16:creationId xmlns:a16="http://schemas.microsoft.com/office/drawing/2014/main" id="{457FC645-279A-44EA-A56F-4E83381080B3}"/>
              </a:ext>
            </a:extLst>
          </p:cNvPr>
          <p:cNvSpPr txBox="1">
            <a:spLocks/>
          </p:cNvSpPr>
          <p:nvPr/>
        </p:nvSpPr>
        <p:spPr>
          <a:xfrm>
            <a:off x="58" y="1409009"/>
            <a:ext cx="5992364" cy="207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>
                <a:solidFill>
                  <a:srgbClr val="ABE33F"/>
                </a:solidFill>
              </a:rPr>
              <a:t>Deepfake Detection model for image </a:t>
            </a:r>
            <a:br>
              <a:rPr lang="en-US" sz="6000">
                <a:solidFill>
                  <a:srgbClr val="ABE33F"/>
                </a:solidFill>
              </a:rPr>
            </a:br>
            <a:endParaRPr lang="en-US" sz="6000">
              <a:solidFill>
                <a:srgbClr val="ABE33F"/>
              </a:solidFill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116D5384-BB2C-4C4D-8188-86ACB73EA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596" b="73598"/>
          <a:stretch/>
        </p:blipFill>
        <p:spPr>
          <a:xfrm>
            <a:off x="-3" y="-84525"/>
            <a:ext cx="9996749" cy="1621332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CE15BFD2-8D75-422E-84B6-223A5819D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59" t="67957"/>
          <a:stretch/>
        </p:blipFill>
        <p:spPr>
          <a:xfrm>
            <a:off x="5340406" y="3504553"/>
            <a:ext cx="3791584" cy="16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improvement</a:t>
            </a:r>
            <a:br>
              <a:rPr lang="en-US"/>
            </a:b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138;p16">
            <a:extLst>
              <a:ext uri="{FF2B5EF4-FFF2-40B4-BE49-F238E27FC236}">
                <a16:creationId xmlns:a16="http://schemas.microsoft.com/office/drawing/2014/main" id="{7E7621C0-D149-A294-F148-CDD7B99D2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1377" y="1024964"/>
            <a:ext cx="7753670" cy="1295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/>
              <a:t>	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US" sz="1800"/>
              <a:t> Using </a:t>
            </a:r>
            <a:r>
              <a:rPr lang="en-US" sz="1800" err="1"/>
              <a:t>GridSearchCV</a:t>
            </a:r>
            <a:r>
              <a:rPr lang="en-US" sz="1800"/>
              <a:t>() with training data, to Finding the hyperparameter value of a SVM to produce best SVM model.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endParaRPr lang="en-US" sz="1800"/>
          </a:p>
          <a:p>
            <a:pPr marL="76200" indent="0">
              <a:buNone/>
            </a:pPr>
            <a:endParaRPr lang="en-US" sz="18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endParaRPr lang="en-US" sz="18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38F1B-4B30-0A13-932E-271E6505F593}"/>
              </a:ext>
            </a:extLst>
          </p:cNvPr>
          <p:cNvSpPr txBox="1"/>
          <p:nvPr/>
        </p:nvSpPr>
        <p:spPr>
          <a:xfrm>
            <a:off x="-30738" y="2571750"/>
            <a:ext cx="3388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solidFill>
                  <a:srgbClr val="D3F098"/>
                </a:solidFill>
              </a:rPr>
              <a:t>{    </a:t>
            </a:r>
            <a:r>
              <a:rPr lang="en-US" sz="4000">
                <a:solidFill>
                  <a:srgbClr val="D3F098"/>
                </a:solidFill>
              </a:rPr>
              <a:t>      </a:t>
            </a:r>
            <a:r>
              <a:rPr lang="en-US" sz="9600">
                <a:solidFill>
                  <a:srgbClr val="D3F098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70CC7-2138-4271-B2F6-DD68266BAE9D}"/>
              </a:ext>
            </a:extLst>
          </p:cNvPr>
          <p:cNvSpPr txBox="1"/>
          <p:nvPr/>
        </p:nvSpPr>
        <p:spPr>
          <a:xfrm>
            <a:off x="382282" y="3133702"/>
            <a:ext cx="2570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900" b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'kernel'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900" b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'linear’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900" b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900" b="1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rbf</a:t>
            </a:r>
            <a:r>
              <a:rPr lang="en-US" sz="900" b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]},</a:t>
            </a:r>
            <a:endParaRPr lang="en-US" sz="900" b="1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900" b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'gamma'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900" b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9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900" b="1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0.0001</a:t>
            </a:r>
            <a:endParaRPr lang="en-US" sz="900" b="1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F1E79-3147-10EE-F2EA-5A3A43FC7D28}"/>
              </a:ext>
            </a:extLst>
          </p:cNvPr>
          <p:cNvSpPr txBox="1"/>
          <p:nvPr/>
        </p:nvSpPr>
        <p:spPr>
          <a:xfrm>
            <a:off x="622406" y="2609797"/>
            <a:ext cx="191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04C52"/>
                </a:solidFill>
                <a:latin typeface="Karla"/>
                <a:sym typeface="Karla"/>
              </a:rPr>
              <a:t>H</a:t>
            </a: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sym typeface="Karla"/>
              </a:rPr>
              <a:t>yperparameter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EBC9C-CBB0-514E-D605-4E87A8D85C33}"/>
              </a:ext>
            </a:extLst>
          </p:cNvPr>
          <p:cNvCxnSpPr>
            <a:cxnSpLocks/>
          </p:cNvCxnSpPr>
          <p:nvPr/>
        </p:nvCxnSpPr>
        <p:spPr>
          <a:xfrm>
            <a:off x="3119717" y="3461610"/>
            <a:ext cx="47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7A259-4AF4-6F11-E526-05EEF10BC1CC}"/>
              </a:ext>
            </a:extLst>
          </p:cNvPr>
          <p:cNvSpPr/>
          <p:nvPr/>
        </p:nvSpPr>
        <p:spPr>
          <a:xfrm>
            <a:off x="3688337" y="3032916"/>
            <a:ext cx="1990165" cy="857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004C52"/>
                </a:solidFill>
                <a:effectLst/>
                <a:uLnTx/>
                <a:uFillTx/>
                <a:latin typeface="Karla"/>
                <a:sym typeface="Karla"/>
              </a:rPr>
              <a:t>GridSearch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C0F8F-3B09-0AC3-B222-A29843B8CB63}"/>
              </a:ext>
            </a:extLst>
          </p:cNvPr>
          <p:cNvCxnSpPr>
            <a:cxnSpLocks/>
          </p:cNvCxnSpPr>
          <p:nvPr/>
        </p:nvCxnSpPr>
        <p:spPr>
          <a:xfrm>
            <a:off x="5800164" y="3461610"/>
            <a:ext cx="47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75E9E9-0B74-88FB-CB77-0FF602AE0BF4}"/>
              </a:ext>
            </a:extLst>
          </p:cNvPr>
          <p:cNvSpPr txBox="1"/>
          <p:nvPr/>
        </p:nvSpPr>
        <p:spPr>
          <a:xfrm>
            <a:off x="6193331" y="2856703"/>
            <a:ext cx="28277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000" b="1" i="0"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Score: </a:t>
            </a:r>
            <a:r>
              <a:rPr lang="en-US" sz="1000" b="0" i="0"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0.669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000" b="1" i="0"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parameters set: </a:t>
            </a:r>
            <a:r>
              <a:rPr lang="en-US" sz="1000" b="0" i="0"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{'C': 10, 'gamma': 0.0001, 'kernel': '</a:t>
            </a:r>
            <a:r>
              <a:rPr lang="en-US" sz="1000" b="0" i="0" err="1"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rbf</a:t>
            </a:r>
            <a:r>
              <a:rPr lang="en-US" sz="1000" b="0" i="0"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’}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000" b="1" i="0"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model:</a:t>
            </a:r>
            <a:r>
              <a:rPr lang="en-US" sz="1000" b="0" i="0">
                <a:solidFill>
                  <a:schemeClr val="tx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SVC(C=10, gamma=0.0001)</a:t>
            </a:r>
            <a:endParaRPr lang="en-US" sz="1000">
              <a:solidFill>
                <a:schemeClr val="tx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prediction/inference</a:t>
            </a:r>
            <a:br>
              <a:rPr lang="en-US"/>
            </a:b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464D94E2-7892-44F8-8132-5A0C24A20F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2" y="1577340"/>
            <a:ext cx="6800215" cy="2814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062CDA6B-EB43-4A0F-98C1-DC9E2611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1" y="1753100"/>
            <a:ext cx="7370700" cy="1942919"/>
          </a:xfrm>
          <a:prstGeom prst="rect">
            <a:avLst/>
          </a:prstGeom>
        </p:spPr>
      </p:pic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deployment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6600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Discussion Analyze the results</a:t>
            </a:r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45AF4FE-9671-9446-65DB-95FADC76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24" y="1526553"/>
            <a:ext cx="2743200" cy="2082305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5BF879A-28E9-03CD-24CD-A34F8F0A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5" y="1610089"/>
            <a:ext cx="2743200" cy="2138684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BE1A250-EF77-28CA-100B-EFDFA9EA5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280" y="1610089"/>
            <a:ext cx="2743200" cy="2124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1FC1B-4511-25F0-F9A9-3C82718951FD}"/>
              </a:ext>
            </a:extLst>
          </p:cNvPr>
          <p:cNvSpPr txBox="1"/>
          <p:nvPr/>
        </p:nvSpPr>
        <p:spPr>
          <a:xfrm>
            <a:off x="684213" y="361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Default (no parameter)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86229-4886-7B22-01C0-8BA63A82EC6B}"/>
              </a:ext>
            </a:extLst>
          </p:cNvPr>
          <p:cNvSpPr txBox="1"/>
          <p:nvPr/>
        </p:nvSpPr>
        <p:spPr>
          <a:xfrm>
            <a:off x="3435355" y="360753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Precision hyper parameter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B621F-4B35-DD14-0FD5-728DBC040C32}"/>
              </a:ext>
            </a:extLst>
          </p:cNvPr>
          <p:cNvSpPr txBox="1"/>
          <p:nvPr/>
        </p:nvSpPr>
        <p:spPr>
          <a:xfrm>
            <a:off x="6637338" y="361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F1 hyper parameter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Tools and technologies</a:t>
            </a:r>
          </a:p>
        </p:txBody>
      </p:sp>
      <p:sp>
        <p:nvSpPr>
          <p:cNvPr id="228" name="Google Shape;228;p2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BE33F"/>
                </a:solidFill>
              </a:rPr>
              <a:t>15</a:t>
            </a:fld>
            <a:endParaRPr>
              <a:solidFill>
                <a:srgbClr val="ABE3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A9130-35BF-49CF-8710-619A4A949ED4}"/>
              </a:ext>
            </a:extLst>
          </p:cNvPr>
          <p:cNvSpPr/>
          <p:nvPr/>
        </p:nvSpPr>
        <p:spPr>
          <a:xfrm>
            <a:off x="0" y="228600"/>
            <a:ext cx="9144000" cy="4591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14C38-78D3-4F2A-9FD8-1C4BB27BA4F1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157844" y="184150"/>
            <a:ext cx="6650512" cy="4730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E96E5E59-FD54-4B38-BD6A-5D0D3E7A0FFB}"/>
              </a:ext>
            </a:extLst>
          </p:cNvPr>
          <p:cNvSpPr/>
          <p:nvPr/>
        </p:nvSpPr>
        <p:spPr>
          <a:xfrm>
            <a:off x="0" y="-7684"/>
            <a:ext cx="9159368" cy="52251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" name="Deepfake interface2">
            <a:hlinkClick r:id="" action="ppaction://media"/>
            <a:extLst>
              <a:ext uri="{FF2B5EF4-FFF2-40B4-BE49-F238E27FC236}">
                <a16:creationId xmlns:a16="http://schemas.microsoft.com/office/drawing/2014/main" id="{E0F2B723-E7A6-4042-93B1-6C2DD2E1F5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59368" cy="5143500"/>
          </a:xfrm>
          <a:prstGeom prst="rect">
            <a:avLst/>
          </a:prstGeom>
        </p:spPr>
      </p:pic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E96BCBEC-E8C8-4B82-A057-59CCC6729E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2" name="صورة 11" descr="صورة تحتوي على نص, بطاقة عمل&#10;&#10;تم إنشاء الوصف تلقائياً">
            <a:extLst>
              <a:ext uri="{FF2B5EF4-FFF2-40B4-BE49-F238E27FC236}">
                <a16:creationId xmlns:a16="http://schemas.microsoft.com/office/drawing/2014/main" id="{C67BCFC4-F1BD-4266-B953-FF1DF44189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50" r="38036" b="75312"/>
          <a:stretch/>
        </p:blipFill>
        <p:spPr>
          <a:xfrm rot="10800000">
            <a:off x="4921445" y="4241587"/>
            <a:ext cx="4230238" cy="983554"/>
          </a:xfrm>
          <a:prstGeom prst="rect">
            <a:avLst/>
          </a:prstGeom>
        </p:spPr>
      </p:pic>
      <p:sp>
        <p:nvSpPr>
          <p:cNvPr id="6" name="Google Shape;190;p21">
            <a:extLst>
              <a:ext uri="{FF2B5EF4-FFF2-40B4-BE49-F238E27FC236}">
                <a16:creationId xmlns:a16="http://schemas.microsoft.com/office/drawing/2014/main" id="{D047A59C-86D6-45D4-8FD3-2A4E41EEC1A3}"/>
              </a:ext>
            </a:extLst>
          </p:cNvPr>
          <p:cNvSpPr txBox="1">
            <a:spLocks/>
          </p:cNvSpPr>
          <p:nvPr/>
        </p:nvSpPr>
        <p:spPr>
          <a:xfrm>
            <a:off x="6939618" y="4390403"/>
            <a:ext cx="1767327" cy="44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600">
                <a:solidFill>
                  <a:srgbClr val="004C52"/>
                </a:solidFill>
              </a:rPr>
              <a:t>Demo</a:t>
            </a:r>
            <a:r>
              <a:rPr lang="en-US" sz="1800">
                <a:solidFill>
                  <a:srgbClr val="004C5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1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body" idx="4294967295"/>
          </p:nvPr>
        </p:nvSpPr>
        <p:spPr>
          <a:xfrm>
            <a:off x="3265713" y="1283233"/>
            <a:ext cx="5083953" cy="2490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Conclusion </a:t>
            </a:r>
            <a:endParaRPr sz="3200" b="1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We have achieved a </a:t>
            </a:r>
            <a:r>
              <a:rPr lang="en-US" sz="2000" b="1" i="1">
                <a:solidFill>
                  <a:srgbClr val="8BC642"/>
                </a:solidFill>
              </a:rPr>
              <a:t>high-precision</a:t>
            </a:r>
            <a:r>
              <a:rPr lang="en-US" sz="2000"/>
              <a:t> deepfake detector using transfer learning where the pretrained CNN (VGG16) as feature extractor and SVM is trained using the features .</a:t>
            </a:r>
          </a:p>
        </p:txBody>
      </p:sp>
      <p:sp>
        <p:nvSpPr>
          <p:cNvPr id="290" name="Google Shape;290;p3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" name="Google Shape;1214;p47">
            <a:extLst>
              <a:ext uri="{FF2B5EF4-FFF2-40B4-BE49-F238E27FC236}">
                <a16:creationId xmlns:a16="http://schemas.microsoft.com/office/drawing/2014/main" id="{634D5E70-1937-4D43-ADC8-C37A419F75BD}"/>
              </a:ext>
            </a:extLst>
          </p:cNvPr>
          <p:cNvGrpSpPr/>
          <p:nvPr/>
        </p:nvGrpSpPr>
        <p:grpSpPr>
          <a:xfrm>
            <a:off x="794333" y="1685928"/>
            <a:ext cx="1921365" cy="2087698"/>
            <a:chOff x="557511" y="3214925"/>
            <a:chExt cx="719836" cy="720150"/>
          </a:xfrm>
        </p:grpSpPr>
        <p:sp>
          <p:nvSpPr>
            <p:cNvPr id="11" name="Google Shape;1215;p47">
              <a:extLst>
                <a:ext uri="{FF2B5EF4-FFF2-40B4-BE49-F238E27FC236}">
                  <a16:creationId xmlns:a16="http://schemas.microsoft.com/office/drawing/2014/main" id="{55F13B68-CFB1-4A39-A551-3735616E894C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16;p47">
              <a:extLst>
                <a:ext uri="{FF2B5EF4-FFF2-40B4-BE49-F238E27FC236}">
                  <a16:creationId xmlns:a16="http://schemas.microsoft.com/office/drawing/2014/main" id="{560C647F-1549-46CD-AEAA-738AD2BE99B5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17;p47">
              <a:extLst>
                <a:ext uri="{FF2B5EF4-FFF2-40B4-BE49-F238E27FC236}">
                  <a16:creationId xmlns:a16="http://schemas.microsoft.com/office/drawing/2014/main" id="{86BEF4DA-7CB8-4A9A-8D37-7B8FD90A6BC0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18;p47">
              <a:extLst>
                <a:ext uri="{FF2B5EF4-FFF2-40B4-BE49-F238E27FC236}">
                  <a16:creationId xmlns:a16="http://schemas.microsoft.com/office/drawing/2014/main" id="{E2583922-EB79-4F31-A586-CEE861DBFA79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30" name="Google Shape;330;p33"/>
          <p:cNvSpPr/>
          <p:nvPr/>
        </p:nvSpPr>
        <p:spPr>
          <a:xfrm>
            <a:off x="902789" y="1745648"/>
            <a:ext cx="1834944" cy="1450910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575822" y="398400"/>
            <a:ext cx="7681528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7033680" y="2759200"/>
            <a:ext cx="1099663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Conclusion 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6128210" y="2759200"/>
            <a:ext cx="1140157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Demo</a:t>
            </a:r>
          </a:p>
        </p:txBody>
      </p:sp>
      <p:sp>
        <p:nvSpPr>
          <p:cNvPr id="364" name="Google Shape;364;p37"/>
          <p:cNvSpPr/>
          <p:nvPr/>
        </p:nvSpPr>
        <p:spPr>
          <a:xfrm>
            <a:off x="4811271" y="2759244"/>
            <a:ext cx="1495059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Tools and technologies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Dataset overview</a:t>
            </a:r>
          </a:p>
        </p:txBody>
      </p:sp>
      <p:sp>
        <p:nvSpPr>
          <p:cNvPr id="379" name="Google Shape;379;p37"/>
          <p:cNvSpPr txBox="1"/>
          <p:nvPr/>
        </p:nvSpPr>
        <p:spPr>
          <a:xfrm>
            <a:off x="4338615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Discussion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Analyze the results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 rot="10800000">
            <a:off x="648012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1" name="Google Shape;381;p37"/>
          <p:cNvSpPr txBox="1"/>
          <p:nvPr/>
        </p:nvSpPr>
        <p:spPr>
          <a:xfrm>
            <a:off x="644513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V</a:t>
            </a: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ideo Screen 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4" name="Google Shape;384;p37"/>
          <p:cNvCxnSpPr/>
          <p:nvPr/>
        </p:nvCxnSpPr>
        <p:spPr>
          <a:xfrm rot="10800000">
            <a:off x="875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5" name="Google Shape;385;p37"/>
          <p:cNvSpPr txBox="1"/>
          <p:nvPr/>
        </p:nvSpPr>
        <p:spPr>
          <a:xfrm>
            <a:off x="844101" y="36619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</a:t>
            </a: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roblem statement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</a:t>
            </a: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roblem formulation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Model architecture</a:t>
            </a:r>
          </a:p>
        </p:txBody>
      </p:sp>
      <p:sp>
        <p:nvSpPr>
          <p:cNvPr id="387" name="Google Shape;387;p37"/>
          <p:cNvSpPr txBox="1"/>
          <p:nvPr/>
        </p:nvSpPr>
        <p:spPr>
          <a:xfrm>
            <a:off x="2699943" y="3648150"/>
            <a:ext cx="150276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Preparing the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Model development</a:t>
            </a:r>
            <a:endParaRPr lang="en-US" sz="900">
              <a:solidFill>
                <a:schemeClr val="bg1">
                  <a:lumMod val="50000"/>
                </a:schemeClr>
              </a:solidFill>
              <a:latin typeface="Karla" pitchFamily="2" charset="0"/>
              <a:ea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Model evaluation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Model improvement</a:t>
            </a:r>
            <a:endParaRPr lang="en-US" sz="900">
              <a:solidFill>
                <a:schemeClr val="bg1">
                  <a:lumMod val="50000"/>
                </a:schemeClr>
              </a:solidFill>
              <a:latin typeface="Karla" pitchFamily="2" charset="0"/>
              <a:ea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Model prediction/inference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effectLst/>
                <a:latin typeface="Karla" pitchFamily="2" charset="0"/>
                <a:ea typeface="Times New Roman" panose="02020603050405020304" pitchFamily="18" charset="0"/>
              </a:rPr>
              <a:t>Model deployment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1" name="Google Shape;391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mplemention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ocumntation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Design tool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92" name="Google Shape;392;p37"/>
          <p:cNvCxnSpPr/>
          <p:nvPr/>
        </p:nvCxnSpPr>
        <p:spPr>
          <a:xfrm rot="10800000">
            <a:off x="742589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7"/>
          <p:cNvSpPr txBox="1"/>
          <p:nvPr/>
        </p:nvSpPr>
        <p:spPr>
          <a:xfrm>
            <a:off x="739239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summery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3953714" y="2755950"/>
            <a:ext cx="1063756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Result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2454535" y="2755950"/>
            <a:ext cx="174818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Step of implementaion 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1505665" y="2755950"/>
            <a:ext cx="1118098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Dataset</a:t>
            </a:r>
          </a:p>
        </p:txBody>
      </p:sp>
      <p:sp>
        <p:nvSpPr>
          <p:cNvPr id="370" name="Google Shape;370;p37"/>
          <p:cNvSpPr/>
          <p:nvPr/>
        </p:nvSpPr>
        <p:spPr>
          <a:xfrm>
            <a:off x="474282" y="2755950"/>
            <a:ext cx="1262178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lang="en"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ntroduction</a:t>
            </a:r>
            <a:endParaRPr sz="1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78" name="Google Shape;378;p37"/>
          <p:cNvCxnSpPr/>
          <p:nvPr/>
        </p:nvCxnSpPr>
        <p:spPr>
          <a:xfrm rot="10800000">
            <a:off x="43613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6" name="Google Shape;386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4" name="Google Shape;374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"/>
              <a:t>ntroduction </a:t>
            </a: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801573" y="1461474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AE9D"/>
                </a:solidFill>
              </a:rPr>
              <a:t>Problem statement </a:t>
            </a:r>
            <a:endParaRPr sz="1200">
              <a:solidFill>
                <a:srgbClr val="00AE9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Deepfake is a newly emerged issue in our modern days.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The content of an image can shake the world either because it sparks controversy, or discredits someone. An individual may be accused or suspected of a situation that did not actually occur.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 For example, change person expression to sad when in reality, they are happy.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Google Shape;102;p12">
            <a:extLst>
              <a:ext uri="{FF2B5EF4-FFF2-40B4-BE49-F238E27FC236}">
                <a16:creationId xmlns:a16="http://schemas.microsoft.com/office/drawing/2014/main" id="{9868CF53-26AB-4B45-AB05-832DF54AC9E2}"/>
              </a:ext>
            </a:extLst>
          </p:cNvPr>
          <p:cNvSpPr txBox="1">
            <a:spLocks/>
          </p:cNvSpPr>
          <p:nvPr/>
        </p:nvSpPr>
        <p:spPr>
          <a:xfrm>
            <a:off x="4439693" y="1461474"/>
            <a:ext cx="35601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18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18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18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Font typeface="Karla"/>
              <a:buChar char="○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Font typeface="Karla"/>
              <a:buChar char="■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Font typeface="Karla"/>
              <a:buChar char="○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Font typeface="Karla"/>
              <a:buChar char="■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sz="1200" b="1">
                <a:solidFill>
                  <a:srgbClr val="00AE9D"/>
                </a:solidFill>
              </a:rPr>
              <a:t>Problem formulation </a:t>
            </a:r>
            <a:endParaRPr lang="en-US" sz="1200">
              <a:solidFill>
                <a:srgbClr val="00AE9D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/>
              <a:t>Task (T): </a:t>
            </a:r>
            <a:r>
              <a:rPr lang="en-US" sz="1200"/>
              <a:t>Classify an image to a real or a fake depend on  that has manipulated or not.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/>
              <a:t>Experience (E): </a:t>
            </a:r>
            <a:r>
              <a:rPr lang="en-US" sz="1200"/>
              <a:t>A corpus of images for exist person or not exist.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/>
              <a:t>Performance (P): </a:t>
            </a:r>
            <a:r>
              <a:rPr lang="en-US" sz="1200"/>
              <a:t>Classification precision, the number of image predicted correctly true positives (TP) over the number of true positives plus the number image predicted incorrectly of false negatives (FN).</a:t>
            </a:r>
          </a:p>
          <a:p>
            <a:pPr marL="0" indent="0">
              <a:buFont typeface="Karla"/>
              <a:buNone/>
            </a:pP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301472" y="3503129"/>
            <a:ext cx="2814409" cy="1395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BE33F"/>
                </a:solidFill>
              </a:rPr>
              <a:t>Model </a:t>
            </a:r>
            <a:r>
              <a:rPr lang="en-US" sz="3200">
                <a:solidFill>
                  <a:srgbClr val="ABE33F"/>
                </a:solidFill>
              </a:rPr>
              <a:t>architecture</a:t>
            </a:r>
            <a:br>
              <a:rPr lang="en-US" sz="6000">
                <a:solidFill>
                  <a:srgbClr val="ABE33F"/>
                </a:solidFill>
              </a:rPr>
            </a:br>
            <a:endParaRPr sz="6000">
              <a:solidFill>
                <a:srgbClr val="ABE33F"/>
              </a:solidFill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3413D9-E43B-47C5-9710-265C8DC5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0" y="1432111"/>
            <a:ext cx="8413414" cy="1956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450" y="2163158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DATASET</a:t>
            </a: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819A8F-ECAA-4FE9-8D09-290C91A7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000" y="3193192"/>
            <a:ext cx="5706000" cy="355143"/>
          </a:xfrm>
        </p:spPr>
        <p:txBody>
          <a:bodyPr/>
          <a:lstStyle/>
          <a:p>
            <a:r>
              <a:rPr lang="en-US" sz="2400"/>
              <a:t>“Real and Fake Face Detection” challenge dataset of Kaggle.</a:t>
            </a:r>
            <a:br>
              <a:rPr lang="en-US" sz="4800"/>
            </a:br>
            <a:endParaRPr lang="ar-SA"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4294967295"/>
          </p:nvPr>
        </p:nvSpPr>
        <p:spPr>
          <a:xfrm>
            <a:off x="0" y="4749800"/>
            <a:ext cx="549275" cy="393700"/>
          </a:xfr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6C1F5B05-97F1-4897-BEDF-F5F950D8B050}"/>
              </a:ext>
            </a:extLst>
          </p:cNvPr>
          <p:cNvSpPr txBox="1"/>
          <p:nvPr/>
        </p:nvSpPr>
        <p:spPr>
          <a:xfrm>
            <a:off x="357510" y="4881890"/>
            <a:ext cx="554140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Dataset: https: https://www.kaggle.com/datasets/ciplab/real-and-fake-face-detection</a:t>
            </a:r>
            <a:endParaRPr lang="ar-SA" sz="1100">
              <a:solidFill>
                <a:schemeClr val="bg1"/>
              </a:solidFill>
            </a:endParaRPr>
          </a:p>
        </p:txBody>
      </p:sp>
      <p:grpSp>
        <p:nvGrpSpPr>
          <p:cNvPr id="6" name="Google Shape;1306;p47">
            <a:extLst>
              <a:ext uri="{FF2B5EF4-FFF2-40B4-BE49-F238E27FC236}">
                <a16:creationId xmlns:a16="http://schemas.microsoft.com/office/drawing/2014/main" id="{FD8A49B4-8A27-459B-8D25-66FD7D751029}"/>
              </a:ext>
            </a:extLst>
          </p:cNvPr>
          <p:cNvGrpSpPr/>
          <p:nvPr/>
        </p:nvGrpSpPr>
        <p:grpSpPr>
          <a:xfrm>
            <a:off x="3720249" y="1736135"/>
            <a:ext cx="1058044" cy="790279"/>
            <a:chOff x="8095060" y="5664590"/>
            <a:chExt cx="497404" cy="594389"/>
          </a:xfrm>
        </p:grpSpPr>
        <p:grpSp>
          <p:nvGrpSpPr>
            <p:cNvPr id="7" name="Google Shape;1307;p47">
              <a:extLst>
                <a:ext uri="{FF2B5EF4-FFF2-40B4-BE49-F238E27FC236}">
                  <a16:creationId xmlns:a16="http://schemas.microsoft.com/office/drawing/2014/main" id="{353557D5-C944-4B1F-B510-3E067219E20B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" name="Google Shape;1308;p47">
                <a:extLst>
                  <a:ext uri="{FF2B5EF4-FFF2-40B4-BE49-F238E27FC236}">
                    <a16:creationId xmlns:a16="http://schemas.microsoft.com/office/drawing/2014/main" id="{B828D4F7-89F1-4C32-ABC2-CD595FE1EF6C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309;p47">
                <a:extLst>
                  <a:ext uri="{FF2B5EF4-FFF2-40B4-BE49-F238E27FC236}">
                    <a16:creationId xmlns:a16="http://schemas.microsoft.com/office/drawing/2014/main" id="{35AA2C7F-C00D-497C-8DDF-77E6B9663013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10;p47">
                <a:extLst>
                  <a:ext uri="{FF2B5EF4-FFF2-40B4-BE49-F238E27FC236}">
                    <a16:creationId xmlns:a16="http://schemas.microsoft.com/office/drawing/2014/main" id="{5E7B6ED1-4B74-43E3-8A72-2244C50009AF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311;p47">
              <a:extLst>
                <a:ext uri="{FF2B5EF4-FFF2-40B4-BE49-F238E27FC236}">
                  <a16:creationId xmlns:a16="http://schemas.microsoft.com/office/drawing/2014/main" id="{2DD5624E-6C2A-4C60-81E9-9F4A1AFCA502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" name="Google Shape;1312;p47">
                <a:extLst>
                  <a:ext uri="{FF2B5EF4-FFF2-40B4-BE49-F238E27FC236}">
                    <a16:creationId xmlns:a16="http://schemas.microsoft.com/office/drawing/2014/main" id="{B06A83E3-45C0-4478-AA83-391BA6E36D41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13;p47">
                <a:extLst>
                  <a:ext uri="{FF2B5EF4-FFF2-40B4-BE49-F238E27FC236}">
                    <a16:creationId xmlns:a16="http://schemas.microsoft.com/office/drawing/2014/main" id="{ED461C03-0728-444E-B7AE-82CB381E9A9E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14;p47">
                <a:extLst>
                  <a:ext uri="{FF2B5EF4-FFF2-40B4-BE49-F238E27FC236}">
                    <a16:creationId xmlns:a16="http://schemas.microsoft.com/office/drawing/2014/main" id="{57722EDF-1602-4ACE-AA60-0EFF8034B005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315;p47">
              <a:extLst>
                <a:ext uri="{FF2B5EF4-FFF2-40B4-BE49-F238E27FC236}">
                  <a16:creationId xmlns:a16="http://schemas.microsoft.com/office/drawing/2014/main" id="{7D5F01C3-557B-4ABF-8A84-BE64B3E8B2FE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" name="Google Shape;1316;p47">
                <a:extLst>
                  <a:ext uri="{FF2B5EF4-FFF2-40B4-BE49-F238E27FC236}">
                    <a16:creationId xmlns:a16="http://schemas.microsoft.com/office/drawing/2014/main" id="{D99B5C2F-CD61-4757-8513-1E93482186CA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317;p47">
                <a:extLst>
                  <a:ext uri="{FF2B5EF4-FFF2-40B4-BE49-F238E27FC236}">
                    <a16:creationId xmlns:a16="http://schemas.microsoft.com/office/drawing/2014/main" id="{9804518A-B649-47BF-B770-319D4FCDAE3E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318;p47">
                <a:extLst>
                  <a:ext uri="{FF2B5EF4-FFF2-40B4-BE49-F238E27FC236}">
                    <a16:creationId xmlns:a16="http://schemas.microsoft.com/office/drawing/2014/main" id="{C66E6579-9463-453A-AC83-100A415CCE33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319;p47">
              <a:extLst>
                <a:ext uri="{FF2B5EF4-FFF2-40B4-BE49-F238E27FC236}">
                  <a16:creationId xmlns:a16="http://schemas.microsoft.com/office/drawing/2014/main" id="{13984354-5D8A-47BB-9E7C-460A5D07BC10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" name="Google Shape;1320;p47">
                <a:extLst>
                  <a:ext uri="{FF2B5EF4-FFF2-40B4-BE49-F238E27FC236}">
                    <a16:creationId xmlns:a16="http://schemas.microsoft.com/office/drawing/2014/main" id="{98651C3B-BFEA-47E3-A4F3-00934BC436F4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321;p47">
                <a:extLst>
                  <a:ext uri="{FF2B5EF4-FFF2-40B4-BE49-F238E27FC236}">
                    <a16:creationId xmlns:a16="http://schemas.microsoft.com/office/drawing/2014/main" id="{F38B3C24-890A-48DD-9EF7-25A603B39CFB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22;p47">
                <a:extLst>
                  <a:ext uri="{FF2B5EF4-FFF2-40B4-BE49-F238E27FC236}">
                    <a16:creationId xmlns:a16="http://schemas.microsoft.com/office/drawing/2014/main" id="{1187DE48-ED55-43A4-9FD7-13E7548F4EDA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" name="Google Shape;147;p17">
            <a:extLst>
              <a:ext uri="{FF2B5EF4-FFF2-40B4-BE49-F238E27FC236}">
                <a16:creationId xmlns:a16="http://schemas.microsoft.com/office/drawing/2014/main" id="{1FFA2D69-CC4E-4928-BC41-4507C7DC0701}"/>
              </a:ext>
            </a:extLst>
          </p:cNvPr>
          <p:cNvSpPr/>
          <p:nvPr/>
        </p:nvSpPr>
        <p:spPr>
          <a:xfrm rot="10286814">
            <a:off x="3690958" y="1551127"/>
            <a:ext cx="222546" cy="2270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7;p17">
            <a:extLst>
              <a:ext uri="{FF2B5EF4-FFF2-40B4-BE49-F238E27FC236}">
                <a16:creationId xmlns:a16="http://schemas.microsoft.com/office/drawing/2014/main" id="{618391DB-0991-44FE-B358-791F68906233}"/>
              </a:ext>
            </a:extLst>
          </p:cNvPr>
          <p:cNvSpPr/>
          <p:nvPr/>
        </p:nvSpPr>
        <p:spPr>
          <a:xfrm rot="10286814">
            <a:off x="4916575" y="2306188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ctrTitle" idx="4294967295"/>
          </p:nvPr>
        </p:nvSpPr>
        <p:spPr>
          <a:xfrm>
            <a:off x="301472" y="252935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ABE33F"/>
                </a:solidFill>
              </a:rPr>
              <a:t>Step of implmentaion </a:t>
            </a:r>
            <a:endParaRPr sz="4000">
              <a:solidFill>
                <a:srgbClr val="ABE33F"/>
              </a:solidFill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4294967295"/>
          </p:nvPr>
        </p:nvSpPr>
        <p:spPr>
          <a:xfrm>
            <a:off x="431418" y="3172705"/>
            <a:ext cx="59910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L</a:t>
            </a:r>
            <a:r>
              <a:rPr lang="en" sz="1200"/>
              <a:t>et’s descripe </a:t>
            </a:r>
            <a:endParaRPr sz="1200"/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233106" y="1755930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 rot="-1627561">
            <a:off x="7415349" y="261541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8050562" y="2212520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379300" y="1655619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57857917-1678-4502-BD2D-715113C8A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4667" l="10000" r="90000">
                        <a14:foregroundMark x1="48261" y1="86167" x2="48261" y2="86167"/>
                        <a14:foregroundMark x1="49783" y1="94667" x2="49783" y2="94667"/>
                        <a14:backgroundMark x1="55652" y1="24333" x2="55652" y2="24333"/>
                        <a14:backgroundMark x1="28152" y1="42500" x2="28152" y2="42500"/>
                        <a14:backgroundMark x1="71630" y1="62000" x2="71630" y2="62000"/>
                      </a14:backgroundRemoval>
                    </a14:imgEffect>
                  </a14:imgLayer>
                </a14:imgProps>
              </a:ext>
            </a:extLst>
          </a:blip>
          <a:srcRect l="15217" t="7918" r="14525" b="1550"/>
          <a:stretch/>
        </p:blipFill>
        <p:spPr>
          <a:xfrm>
            <a:off x="6382448" y="534840"/>
            <a:ext cx="2093324" cy="17591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Preparing the data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D5F5C-BB7D-4567-9006-99307523439E}"/>
              </a:ext>
            </a:extLst>
          </p:cNvPr>
          <p:cNvSpPr/>
          <p:nvPr/>
        </p:nvSpPr>
        <p:spPr>
          <a:xfrm>
            <a:off x="2451100" y="3665403"/>
            <a:ext cx="6807200" cy="1549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2722933A-22B7-4971-AC48-F8CE53556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72" y="1482142"/>
            <a:ext cx="7615678" cy="35724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development &amp; evaluation</a:t>
            </a:r>
            <a:br>
              <a:rPr lang="en-US"/>
            </a:br>
            <a:endParaRPr lang="en-US"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F8830FB-47A9-1CE3-FAC2-E7C6FFE90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0" y="1114052"/>
            <a:ext cx="8045183" cy="373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A09EC65037A748846BC28873250E90" ma:contentTypeVersion="12" ma:contentTypeDescription="Create a new document." ma:contentTypeScope="" ma:versionID="f02ffb95261cf76e2ad376deeb01bca5">
  <xsd:schema xmlns:xsd="http://www.w3.org/2001/XMLSchema" xmlns:xs="http://www.w3.org/2001/XMLSchema" xmlns:p="http://schemas.microsoft.com/office/2006/metadata/properties" xmlns:ns3="27347a01-eff1-4f19-8d65-920699c0caf8" xmlns:ns4="0fd4d410-4af7-4d43-829c-126cd1c708b8" targetNamespace="http://schemas.microsoft.com/office/2006/metadata/properties" ma:root="true" ma:fieldsID="8bb49736ffe624945782b10c45cb416e" ns3:_="" ns4:_="">
    <xsd:import namespace="27347a01-eff1-4f19-8d65-920699c0caf8"/>
    <xsd:import namespace="0fd4d410-4af7-4d43-829c-126cd1c708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47a01-eff1-4f19-8d65-920699c0ca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d4d410-4af7-4d43-829c-126cd1c708b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375719-0AB4-4E7D-B42A-3691C94C00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CC70E6-B6CE-4B0A-8EE2-FF23BC1DDD97}">
  <ds:schemaRefs>
    <ds:schemaRef ds:uri="0fd4d410-4af7-4d43-829c-126cd1c708b8"/>
    <ds:schemaRef ds:uri="27347a01-eff1-4f19-8d65-920699c0ca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836EA5-BC92-4277-AF1A-5C8C37622D95}">
  <ds:schemaRefs>
    <ds:schemaRef ds:uri="http://purl.org/dc/dcmitype/"/>
    <ds:schemaRef ds:uri="http://schemas.microsoft.com/office/2006/documentManagement/types"/>
    <ds:schemaRef ds:uri="http://purl.org/dc/elements/1.1/"/>
    <ds:schemaRef ds:uri="27347a01-eff1-4f19-8d65-920699c0caf8"/>
    <ds:schemaRef ds:uri="http://www.w3.org/XML/1998/namespace"/>
    <ds:schemaRef ds:uri="0fd4d410-4af7-4d43-829c-126cd1c708b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453</Words>
  <Application>Microsoft Office PowerPoint</Application>
  <PresentationFormat>عرض على الشاشة (16:9)</PresentationFormat>
  <Paragraphs>94</Paragraphs>
  <Slides>19</Slides>
  <Notes>17</Notes>
  <HiddenSlides>0</HiddenSlides>
  <MMClips>1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Karla</vt:lpstr>
      <vt:lpstr>Raleway</vt:lpstr>
      <vt:lpstr>Escalus template</vt:lpstr>
      <vt:lpstr>عرض تقديمي في PowerPoint</vt:lpstr>
      <vt:lpstr>content</vt:lpstr>
      <vt:lpstr>Introduction </vt:lpstr>
      <vt:lpstr>Model architecture </vt:lpstr>
      <vt:lpstr>DATASET</vt:lpstr>
      <vt:lpstr>“Real and Fake Face Detection” challenge dataset of Kaggle. </vt:lpstr>
      <vt:lpstr>Step of implmentaion </vt:lpstr>
      <vt:lpstr>Preparing the data</vt:lpstr>
      <vt:lpstr>Model development &amp; evaluation </vt:lpstr>
      <vt:lpstr>Model improvement </vt:lpstr>
      <vt:lpstr>Model prediction/inference </vt:lpstr>
      <vt:lpstr>Model deployment</vt:lpstr>
      <vt:lpstr> RESULTS</vt:lpstr>
      <vt:lpstr>Discussion Analyze the results</vt:lpstr>
      <vt:lpstr>Tools and technologies</vt:lpstr>
      <vt:lpstr>عرض تقديمي في PowerPoint</vt:lpstr>
      <vt:lpstr>عرض تقديمي في PowerPoint</vt:lpstr>
      <vt:lpstr>عرض تقديمي في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</dc:title>
  <cp:lastModifiedBy>Khloud Hassan Abdullah Alnufaie</cp:lastModifiedBy>
  <cp:revision>1</cp:revision>
  <dcterms:modified xsi:type="dcterms:W3CDTF">2022-05-01T08:58:45Z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0x01010083A09EC65037A748846BC28873250E90</vt:lpwstr>
  </property>
</Properties>
</file>