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7" r:id="rId5"/>
    <p:sldId id="258" r:id="rId6"/>
    <p:sldId id="267" r:id="rId7"/>
    <p:sldId id="268" r:id="rId8"/>
    <p:sldId id="264" r:id="rId9"/>
    <p:sldId id="269" r:id="rId10"/>
    <p:sldId id="270" r:id="rId11"/>
    <p:sldId id="271" r:id="rId12"/>
    <p:sldId id="272" r:id="rId13"/>
    <p:sldId id="273" r:id="rId14"/>
    <p:sldId id="274" r:id="rId15"/>
    <p:sldId id="275" r:id="rId16"/>
    <p:sldId id="263" r:id="rId17"/>
    <p:sldId id="276" r:id="rId18"/>
    <p:sldId id="260"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44C2"/>
    <a:srgbClr val="4371C2"/>
    <a:srgbClr val="7BEBD8"/>
    <a:srgbClr val="8335E5"/>
    <a:srgbClr val="6B8DE1"/>
    <a:srgbClr val="6C92E1"/>
    <a:srgbClr val="6313DC"/>
    <a:srgbClr val="1E3ADA"/>
    <a:srgbClr val="030553"/>
    <a:srgbClr val="7D4B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0AF242-22A8-4F4F-12D3-079767076B2E}" v="785" dt="2025-02-28T11:43:40.705"/>
    <p1510:client id="{8929858F-4BB8-D1E7-CFB4-0C0BAD73C532}" v="193" dt="2025-02-28T11:03:57.9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52" autoAdjust="0"/>
  </p:normalViewPr>
  <p:slideViewPr>
    <p:cSldViewPr snapToGrid="0" showGuides="1">
      <p:cViewPr>
        <p:scale>
          <a:sx n="70" d="100"/>
          <a:sy n="70" d="100"/>
        </p:scale>
        <p:origin x="-660" y="-90"/>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5/17/2025</a:t>
            </a:fld>
            <a:endParaRPr lang="en-US" dirty="0"/>
          </a:p>
        </p:txBody>
      </p:sp>
      <p:sp>
        <p:nvSpPr>
          <p:cNvPr id="4" name="Footer Placeholder 3">
            <a:extLst>
              <a:ext uri="{FF2B5EF4-FFF2-40B4-BE49-F238E27FC236}">
                <a16:creationId xmlns:a16="http://schemas.microsoft.com/office/drawing/2014/main" xmlns=""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5/17/2025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DCDBDE5-C09E-CE2C-752E-80CBDD5DC9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EB09E1BE-947D-C727-DE94-31C9BEF31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C946037-EB52-1A11-CD43-1828D6E705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20D4B99F-71B4-B5C7-9D8B-5516753B82C6}"/>
              </a:ext>
            </a:extLst>
          </p:cNvPr>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268422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DA4AB5A-D4E6-0563-FD0E-E9C2EFB828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1D62BF0-F692-D315-43D4-3FC9749E45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DE7F992-C7E4-4AE6-17B9-C4A2348D06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B8E4CCBD-820F-DEEE-7E35-809A4D1EBB7F}"/>
              </a:ext>
            </a:extLst>
          </p:cNvPr>
          <p:cNvSpPr>
            <a:spLocks noGrp="1"/>
          </p:cNvSpPr>
          <p:nvPr>
            <p:ph type="sldNum" sz="quarter" idx="5"/>
          </p:nvPr>
        </p:nvSpPr>
        <p:spPr/>
        <p:txBody>
          <a:bodyPr/>
          <a:lstStyle/>
          <a:p>
            <a:fld id="{6DF8F48A-6110-47DA-8521-A1D1FFD22FEF}" type="slidenum">
              <a:rPr lang="en-US" smtClean="0"/>
              <a:t>12</a:t>
            </a:fld>
            <a:endParaRPr lang="en-US" dirty="0"/>
          </a:p>
        </p:txBody>
      </p:sp>
    </p:spTree>
    <p:extLst>
      <p:ext uri="{BB962C8B-B14F-4D97-AF65-F5344CB8AC3E}">
        <p14:creationId xmlns:p14="http://schemas.microsoft.com/office/powerpoint/2010/main" val="355772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13</a:t>
            </a:fld>
            <a:endParaRPr lang="en-US" dirty="0"/>
          </a:p>
        </p:txBody>
      </p:sp>
    </p:spTree>
    <p:extLst>
      <p:ext uri="{BB962C8B-B14F-4D97-AF65-F5344CB8AC3E}">
        <p14:creationId xmlns:p14="http://schemas.microsoft.com/office/powerpoint/2010/main" val="3090774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15</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16</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1CFF413-EF33-F0C5-7205-5CE2DF507A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B7B1B56A-1A7C-123E-0C3B-9FF37C243C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224439E-3766-63F5-67B3-1EC1AE6607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35AE9E7C-695C-8B18-8B8A-66B3C35F0B7F}"/>
              </a:ext>
            </a:extLst>
          </p:cNvPr>
          <p:cNvSpPr>
            <a:spLocks noGrp="1"/>
          </p:cNvSpPr>
          <p:nvPr>
            <p:ph type="sldNum" sz="quarter" idx="5"/>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942763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3026093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9EE01FF-90A1-2472-3AED-0BCF0826D4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0C1B9A9-9A79-8883-05F2-A9C938CEFD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051A8EF-2651-24E6-3BE3-489F0FB47C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A8676E90-A157-9C30-283D-06DE3CC927BB}"/>
              </a:ext>
            </a:extLst>
          </p:cNvPr>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321917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D27E908-C6CC-0252-5B6D-CEFAC6A38A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AAB7617-1203-7549-0D0D-2BEE6B877C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0847447-211E-5952-EC7B-BD63FE30BE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30C38DD6-188E-947F-F7B1-610C3127FAAF}"/>
              </a:ext>
            </a:extLst>
          </p:cNvPr>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250379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F070DB7-CBBE-7ACF-C4B1-E08BB43C91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2195687-8097-4E7A-90B6-4573CBD990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2C9EFDE9-DAAE-0DE1-67AC-2D5E0FEE10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F3DAA21-961C-2769-C7BE-9C47659765A4}"/>
              </a:ext>
            </a:extLst>
          </p:cNvPr>
          <p:cNvSpPr>
            <a:spLocks noGrp="1"/>
          </p:cNvSpPr>
          <p:nvPr>
            <p:ph type="sldNum" sz="quarter" idx="5"/>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2777116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F128304-DFB1-4645-B695-7E529BF177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2CF0DFE-12CB-838B-26D9-8FB2F12A1F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F9C8774-E206-36EF-0921-1D74E0F9E1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0140736B-0ED0-A1BC-7B9D-0A4783D1E994}"/>
              </a:ext>
            </a:extLst>
          </p:cNvPr>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4125750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561790B-9F86-4597-FA9B-583E88D8AE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6AE9B53-BEF4-133B-1A9D-538C6697C8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68229FF-24F6-D5A7-B81B-B2CD106C8B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6234C317-7FC5-3405-E5D2-F7C41E2CBB0D}"/>
              </a:ext>
            </a:extLst>
          </p:cNvPr>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885478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7245F25D-6082-47DE-9B2C-675944DD1812}"/>
              </a:ext>
            </a:extLst>
          </p:cNvPr>
          <p:cNvSpPr>
            <a:spLocks noGrp="1"/>
          </p:cNvSpPr>
          <p:nvPr>
            <p:ph type="dt" sz="half" idx="10"/>
          </p:nvPr>
        </p:nvSpPr>
        <p:spPr/>
        <p:txBody>
          <a:bodyPr/>
          <a:lstStyle/>
          <a:p>
            <a:fld id="{9294036C-9E7C-4FFC-99FA-414B61E345DD}" type="datetimeFigureOut">
              <a:rPr lang="en-US" smtClean="0"/>
              <a:t>5/17/2025</a:t>
            </a:fld>
            <a:endParaRPr lang="en-US" dirty="0"/>
          </a:p>
        </p:txBody>
      </p:sp>
      <p:sp>
        <p:nvSpPr>
          <p:cNvPr id="5" name="Footer Placeholder 4">
            <a:extLst>
              <a:ext uri="{FF2B5EF4-FFF2-40B4-BE49-F238E27FC236}">
                <a16:creationId xmlns:a16="http://schemas.microsoft.com/office/drawing/2014/main" xmlns=""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9B044BD-4FA0-432C-95D7-517D2DE8C4B6}"/>
              </a:ext>
            </a:extLst>
          </p:cNvPr>
          <p:cNvSpPr>
            <a:spLocks noGrp="1"/>
          </p:cNvSpPr>
          <p:nvPr>
            <p:ph type="dt" sz="half" idx="10"/>
          </p:nvPr>
        </p:nvSpPr>
        <p:spPr/>
        <p:txBody>
          <a:bodyPr/>
          <a:lstStyle/>
          <a:p>
            <a:fld id="{9294036C-9E7C-4FFC-99FA-414B61E345DD}" type="datetimeFigureOut">
              <a:rPr lang="en-US" smtClean="0"/>
              <a:t>5/17/2025</a:t>
            </a:fld>
            <a:endParaRPr lang="en-US" dirty="0"/>
          </a:p>
        </p:txBody>
      </p:sp>
      <p:sp>
        <p:nvSpPr>
          <p:cNvPr id="5" name="Footer Placeholder 4">
            <a:extLst>
              <a:ext uri="{FF2B5EF4-FFF2-40B4-BE49-F238E27FC236}">
                <a16:creationId xmlns:a16="http://schemas.microsoft.com/office/drawing/2014/main" xmlns=""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4C92C56-63F3-4246-AAEE-2FBC89E80248}"/>
              </a:ext>
            </a:extLst>
          </p:cNvPr>
          <p:cNvSpPr>
            <a:spLocks noGrp="1"/>
          </p:cNvSpPr>
          <p:nvPr>
            <p:ph type="dt" sz="half" idx="10"/>
          </p:nvPr>
        </p:nvSpPr>
        <p:spPr/>
        <p:txBody>
          <a:bodyPr/>
          <a:lstStyle/>
          <a:p>
            <a:fld id="{9294036C-9E7C-4FFC-99FA-414B61E345DD}" type="datetimeFigureOut">
              <a:rPr lang="en-US" smtClean="0"/>
              <a:t>5/17/2025</a:t>
            </a:fld>
            <a:endParaRPr lang="en-US" dirty="0"/>
          </a:p>
        </p:txBody>
      </p:sp>
      <p:sp>
        <p:nvSpPr>
          <p:cNvPr id="5" name="Footer Placeholder 4">
            <a:extLst>
              <a:ext uri="{FF2B5EF4-FFF2-40B4-BE49-F238E27FC236}">
                <a16:creationId xmlns:a16="http://schemas.microsoft.com/office/drawing/2014/main" xmlns=""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EE2F9E5-192C-4E88-9147-D263893B1842}"/>
              </a:ext>
            </a:extLst>
          </p:cNvPr>
          <p:cNvSpPr>
            <a:spLocks noGrp="1"/>
          </p:cNvSpPr>
          <p:nvPr>
            <p:ph type="dt" sz="half" idx="10"/>
          </p:nvPr>
        </p:nvSpPr>
        <p:spPr/>
        <p:txBody>
          <a:bodyPr/>
          <a:lstStyle/>
          <a:p>
            <a:fld id="{9294036C-9E7C-4FFC-99FA-414B61E345DD}" type="datetimeFigureOut">
              <a:rPr lang="en-US" smtClean="0"/>
              <a:t>5/17/2025</a:t>
            </a:fld>
            <a:endParaRPr lang="en-US" dirty="0"/>
          </a:p>
        </p:txBody>
      </p:sp>
      <p:sp>
        <p:nvSpPr>
          <p:cNvPr id="5" name="Footer Placeholder 4">
            <a:extLst>
              <a:ext uri="{FF2B5EF4-FFF2-40B4-BE49-F238E27FC236}">
                <a16:creationId xmlns:a16="http://schemas.microsoft.com/office/drawing/2014/main" xmlns=""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2F46640-E89E-47CE-984D-0C0ECF7CF529}"/>
              </a:ext>
            </a:extLst>
          </p:cNvPr>
          <p:cNvSpPr>
            <a:spLocks noGrp="1"/>
          </p:cNvSpPr>
          <p:nvPr>
            <p:ph type="dt" sz="half" idx="10"/>
          </p:nvPr>
        </p:nvSpPr>
        <p:spPr/>
        <p:txBody>
          <a:bodyPr/>
          <a:lstStyle/>
          <a:p>
            <a:fld id="{9294036C-9E7C-4FFC-99FA-414B61E345DD}" type="datetimeFigureOut">
              <a:rPr lang="en-US" smtClean="0"/>
              <a:t>5/17/2025</a:t>
            </a:fld>
            <a:endParaRPr lang="en-US" dirty="0"/>
          </a:p>
        </p:txBody>
      </p:sp>
      <p:sp>
        <p:nvSpPr>
          <p:cNvPr id="5" name="Footer Placeholder 4">
            <a:extLst>
              <a:ext uri="{FF2B5EF4-FFF2-40B4-BE49-F238E27FC236}">
                <a16:creationId xmlns:a16="http://schemas.microsoft.com/office/drawing/2014/main" xmlns=""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5C49B47-0C41-4DCC-9902-126916D9C448}"/>
              </a:ext>
            </a:extLst>
          </p:cNvPr>
          <p:cNvSpPr>
            <a:spLocks noGrp="1"/>
          </p:cNvSpPr>
          <p:nvPr>
            <p:ph type="dt" sz="half" idx="10"/>
          </p:nvPr>
        </p:nvSpPr>
        <p:spPr/>
        <p:txBody>
          <a:bodyPr/>
          <a:lstStyle/>
          <a:p>
            <a:fld id="{9294036C-9E7C-4FFC-99FA-414B61E345DD}" type="datetimeFigureOut">
              <a:rPr lang="en-US" smtClean="0"/>
              <a:t>5/17/2025</a:t>
            </a:fld>
            <a:endParaRPr lang="en-US" dirty="0"/>
          </a:p>
        </p:txBody>
      </p:sp>
      <p:sp>
        <p:nvSpPr>
          <p:cNvPr id="6" name="Footer Placeholder 5">
            <a:extLst>
              <a:ext uri="{FF2B5EF4-FFF2-40B4-BE49-F238E27FC236}">
                <a16:creationId xmlns:a16="http://schemas.microsoft.com/office/drawing/2014/main" xmlns=""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6E8C038-E6A1-499D-9E24-FA5980421C81}"/>
              </a:ext>
            </a:extLst>
          </p:cNvPr>
          <p:cNvSpPr>
            <a:spLocks noGrp="1"/>
          </p:cNvSpPr>
          <p:nvPr>
            <p:ph type="dt" sz="half" idx="10"/>
          </p:nvPr>
        </p:nvSpPr>
        <p:spPr/>
        <p:txBody>
          <a:bodyPr/>
          <a:lstStyle/>
          <a:p>
            <a:fld id="{9294036C-9E7C-4FFC-99FA-414B61E345DD}" type="datetimeFigureOut">
              <a:rPr lang="en-US" smtClean="0"/>
              <a:t>5/17/2025</a:t>
            </a:fld>
            <a:endParaRPr lang="en-US" dirty="0"/>
          </a:p>
        </p:txBody>
      </p:sp>
      <p:sp>
        <p:nvSpPr>
          <p:cNvPr id="8" name="Footer Placeholder 7">
            <a:extLst>
              <a:ext uri="{FF2B5EF4-FFF2-40B4-BE49-F238E27FC236}">
                <a16:creationId xmlns:a16="http://schemas.microsoft.com/office/drawing/2014/main" xmlns=""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340F483-F2B9-47A3-9B5C-8C264B7016BD}"/>
              </a:ext>
            </a:extLst>
          </p:cNvPr>
          <p:cNvSpPr>
            <a:spLocks noGrp="1"/>
          </p:cNvSpPr>
          <p:nvPr>
            <p:ph type="dt" sz="half" idx="10"/>
          </p:nvPr>
        </p:nvSpPr>
        <p:spPr/>
        <p:txBody>
          <a:bodyPr/>
          <a:lstStyle/>
          <a:p>
            <a:fld id="{9294036C-9E7C-4FFC-99FA-414B61E345DD}" type="datetimeFigureOut">
              <a:rPr lang="en-US" smtClean="0"/>
              <a:t>5/17/2025</a:t>
            </a:fld>
            <a:endParaRPr lang="en-US" dirty="0"/>
          </a:p>
        </p:txBody>
      </p:sp>
      <p:sp>
        <p:nvSpPr>
          <p:cNvPr id="4" name="Footer Placeholder 3">
            <a:extLst>
              <a:ext uri="{FF2B5EF4-FFF2-40B4-BE49-F238E27FC236}">
                <a16:creationId xmlns:a16="http://schemas.microsoft.com/office/drawing/2014/main" xmlns=""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6A3F6AD-4D61-4238-AB7D-613625BFF81F}"/>
              </a:ext>
            </a:extLst>
          </p:cNvPr>
          <p:cNvSpPr>
            <a:spLocks noGrp="1"/>
          </p:cNvSpPr>
          <p:nvPr>
            <p:ph type="dt" sz="half" idx="10"/>
          </p:nvPr>
        </p:nvSpPr>
        <p:spPr/>
        <p:txBody>
          <a:bodyPr/>
          <a:lstStyle/>
          <a:p>
            <a:fld id="{9294036C-9E7C-4FFC-99FA-414B61E345DD}" type="datetimeFigureOut">
              <a:rPr lang="en-US" smtClean="0"/>
              <a:t>5/17/2025</a:t>
            </a:fld>
            <a:endParaRPr lang="en-US" dirty="0"/>
          </a:p>
        </p:txBody>
      </p:sp>
      <p:sp>
        <p:nvSpPr>
          <p:cNvPr id="3" name="Footer Placeholder 2">
            <a:extLst>
              <a:ext uri="{FF2B5EF4-FFF2-40B4-BE49-F238E27FC236}">
                <a16:creationId xmlns:a16="http://schemas.microsoft.com/office/drawing/2014/main" xmlns=""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6909769-F5A5-4635-BD0C-D6049DEB9632}"/>
              </a:ext>
            </a:extLst>
          </p:cNvPr>
          <p:cNvSpPr>
            <a:spLocks noGrp="1"/>
          </p:cNvSpPr>
          <p:nvPr>
            <p:ph type="dt" sz="half" idx="10"/>
          </p:nvPr>
        </p:nvSpPr>
        <p:spPr/>
        <p:txBody>
          <a:bodyPr/>
          <a:lstStyle/>
          <a:p>
            <a:fld id="{9294036C-9E7C-4FFC-99FA-414B61E345DD}" type="datetimeFigureOut">
              <a:rPr lang="en-US" smtClean="0"/>
              <a:t>5/17/2025</a:t>
            </a:fld>
            <a:endParaRPr lang="en-US" dirty="0"/>
          </a:p>
        </p:txBody>
      </p:sp>
      <p:sp>
        <p:nvSpPr>
          <p:cNvPr id="6" name="Footer Placeholder 5">
            <a:extLst>
              <a:ext uri="{FF2B5EF4-FFF2-40B4-BE49-F238E27FC236}">
                <a16:creationId xmlns:a16="http://schemas.microsoft.com/office/drawing/2014/main" xmlns=""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7DA2C9E-A9AD-4BB9-A691-90BB84F58CE9}"/>
              </a:ext>
            </a:extLst>
          </p:cNvPr>
          <p:cNvSpPr>
            <a:spLocks noGrp="1"/>
          </p:cNvSpPr>
          <p:nvPr>
            <p:ph type="dt" sz="half" idx="10"/>
          </p:nvPr>
        </p:nvSpPr>
        <p:spPr/>
        <p:txBody>
          <a:bodyPr/>
          <a:lstStyle/>
          <a:p>
            <a:fld id="{9294036C-9E7C-4FFC-99FA-414B61E345DD}" type="datetimeFigureOut">
              <a:rPr lang="en-US" smtClean="0"/>
              <a:t>5/17/2025</a:t>
            </a:fld>
            <a:endParaRPr lang="en-US" dirty="0"/>
          </a:p>
        </p:txBody>
      </p:sp>
      <p:sp>
        <p:nvSpPr>
          <p:cNvPr id="6" name="Footer Placeholder 5">
            <a:extLst>
              <a:ext uri="{FF2B5EF4-FFF2-40B4-BE49-F238E27FC236}">
                <a16:creationId xmlns:a16="http://schemas.microsoft.com/office/drawing/2014/main" xmlns=""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5/17/2025</a:t>
            </a:fld>
            <a:endParaRPr lang="en-US" dirty="0"/>
          </a:p>
        </p:txBody>
      </p:sp>
      <p:sp>
        <p:nvSpPr>
          <p:cNvPr id="5" name="Footer Placeholder 4">
            <a:extLst>
              <a:ext uri="{FF2B5EF4-FFF2-40B4-BE49-F238E27FC236}">
                <a16:creationId xmlns:a16="http://schemas.microsoft.com/office/drawing/2014/main" xmlns=""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drive/1Itp9vOodqftP9Xi74FE-pS9Ax-w75IP1?usp=sharing"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www.kaggle.com/datasets/mahmoudemadabdallah/hr-analytics-employee-attrition-and-performance/data" TargetMode="External"/><Relationship Id="rId5" Type="http://schemas.openxmlformats.org/officeDocument/2006/relationships/hyperlink" Target="https://maisonlaw.com/2023/04/companies-with-the-highest-turnover-rates-in-california/?utm_source=chatgpt.com" TargetMode="Externa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xmlns="" id="{016C325E-5B69-4D07-BBFB-7DB217A69D48}"/>
              </a:ext>
            </a:extLst>
          </p:cNvPr>
          <p:cNvSpPr>
            <a:spLocks noGrp="1"/>
          </p:cNvSpPr>
          <p:nvPr>
            <p:ph type="ctrTitle"/>
          </p:nvPr>
        </p:nvSpPr>
        <p:spPr/>
        <p:txBody>
          <a:bodyPr/>
          <a:lstStyle/>
          <a:p>
            <a:r>
              <a:rPr lang="en-US" dirty="0"/>
              <a:t>Human resources slide 1</a:t>
            </a:r>
          </a:p>
        </p:txBody>
      </p:sp>
      <p:grpSp>
        <p:nvGrpSpPr>
          <p:cNvPr id="23" name="Group 22">
            <a:extLst>
              <a:ext uri="{FF2B5EF4-FFF2-40B4-BE49-F238E27FC236}">
                <a16:creationId xmlns:a16="http://schemas.microsoft.com/office/drawing/2014/main" xmlns="" id="{141B387A-E007-4189-8E98-2F8E5B7C9511}"/>
              </a:ext>
            </a:extLst>
          </p:cNvPr>
          <p:cNvGrpSpPr/>
          <p:nvPr/>
        </p:nvGrpSpPr>
        <p:grpSpPr>
          <a:xfrm>
            <a:off x="804883" y="679548"/>
            <a:ext cx="313090" cy="346590"/>
            <a:chOff x="-2198688" y="-1935162"/>
            <a:chExt cx="1157288" cy="1281111"/>
          </a:xfrm>
        </p:grpSpPr>
        <p:sp>
          <p:nvSpPr>
            <p:cNvPr id="25" name="Freeform 11">
              <a:hlinkClick r:id="rId3"/>
              <a:extLst>
                <a:ext uri="{FF2B5EF4-FFF2-40B4-BE49-F238E27FC236}">
                  <a16:creationId xmlns:a16="http://schemas.microsoft.com/office/drawing/2014/main" xmlns="" id="{CA3FECAC-E569-460A-8F81-CECE58A61CCD}"/>
                </a:ext>
              </a:extLst>
            </p:cNvPr>
            <p:cNvSpPr>
              <a:spLocks noEditPoints="1"/>
            </p:cNvSpPr>
            <p:nvPr/>
          </p:nvSpPr>
          <p:spPr bwMode="auto">
            <a:xfrm>
              <a:off x="-1836738" y="-1697038"/>
              <a:ext cx="795338" cy="1042987"/>
            </a:xfrm>
            <a:custGeom>
              <a:avLst/>
              <a:gdLst>
                <a:gd name="T0" fmla="*/ 76 w 512"/>
                <a:gd name="T1" fmla="*/ 419 h 673"/>
                <a:gd name="T2" fmla="*/ 79 w 512"/>
                <a:gd name="T3" fmla="*/ 412 h 673"/>
                <a:gd name="T4" fmla="*/ 287 w 512"/>
                <a:gd name="T5" fmla="*/ 115 h 673"/>
                <a:gd name="T6" fmla="*/ 294 w 512"/>
                <a:gd name="T7" fmla="*/ 110 h 673"/>
                <a:gd name="T8" fmla="*/ 295 w 512"/>
                <a:gd name="T9" fmla="*/ 110 h 673"/>
                <a:gd name="T10" fmla="*/ 299 w 512"/>
                <a:gd name="T11" fmla="*/ 115 h 673"/>
                <a:gd name="T12" fmla="*/ 299 w 512"/>
                <a:gd name="T13" fmla="*/ 425 h 673"/>
                <a:gd name="T14" fmla="*/ 83 w 512"/>
                <a:gd name="T15" fmla="*/ 425 h 673"/>
                <a:gd name="T16" fmla="*/ 76 w 512"/>
                <a:gd name="T17" fmla="*/ 419 h 673"/>
                <a:gd name="T18" fmla="*/ 304 w 512"/>
                <a:gd name="T19" fmla="*/ 0 h 673"/>
                <a:gd name="T20" fmla="*/ 278 w 512"/>
                <a:gd name="T21" fmla="*/ 14 h 673"/>
                <a:gd name="T22" fmla="*/ 11 w 512"/>
                <a:gd name="T23" fmla="*/ 390 h 673"/>
                <a:gd name="T24" fmla="*/ 0 w 512"/>
                <a:gd name="T25" fmla="*/ 424 h 673"/>
                <a:gd name="T26" fmla="*/ 0 w 512"/>
                <a:gd name="T27" fmla="*/ 458 h 673"/>
                <a:gd name="T28" fmla="*/ 37 w 512"/>
                <a:gd name="T29" fmla="*/ 494 h 673"/>
                <a:gd name="T30" fmla="*/ 298 w 512"/>
                <a:gd name="T31" fmla="*/ 494 h 673"/>
                <a:gd name="T32" fmla="*/ 298 w 512"/>
                <a:gd name="T33" fmla="*/ 655 h 673"/>
                <a:gd name="T34" fmla="*/ 313 w 512"/>
                <a:gd name="T35" fmla="*/ 673 h 673"/>
                <a:gd name="T36" fmla="*/ 365 w 512"/>
                <a:gd name="T37" fmla="*/ 673 h 673"/>
                <a:gd name="T38" fmla="*/ 381 w 512"/>
                <a:gd name="T39" fmla="*/ 655 h 673"/>
                <a:gd name="T40" fmla="*/ 381 w 512"/>
                <a:gd name="T41" fmla="*/ 494 h 673"/>
                <a:gd name="T42" fmla="*/ 494 w 512"/>
                <a:gd name="T43" fmla="*/ 494 h 673"/>
                <a:gd name="T44" fmla="*/ 512 w 512"/>
                <a:gd name="T45" fmla="*/ 477 h 673"/>
                <a:gd name="T46" fmla="*/ 512 w 512"/>
                <a:gd name="T47" fmla="*/ 441 h 673"/>
                <a:gd name="T48" fmla="*/ 494 w 512"/>
                <a:gd name="T49" fmla="*/ 425 h 673"/>
                <a:gd name="T50" fmla="*/ 381 w 512"/>
                <a:gd name="T51" fmla="*/ 425 h 673"/>
                <a:gd name="T52" fmla="*/ 381 w 512"/>
                <a:gd name="T53" fmla="*/ 20 h 673"/>
                <a:gd name="T54" fmla="*/ 357 w 512"/>
                <a:gd name="T55" fmla="*/ 0 h 673"/>
                <a:gd name="T56" fmla="*/ 304 w 512"/>
                <a:gd name="T5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673">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2">
              <a:extLst>
                <a:ext uri="{FF2B5EF4-FFF2-40B4-BE49-F238E27FC236}">
                  <a16:creationId xmlns:a16="http://schemas.microsoft.com/office/drawing/2014/main" xmlns="" id="{7CB7D654-7384-4C22-9BEF-3BF3A786CE88}"/>
                </a:ext>
              </a:extLst>
            </p:cNvPr>
            <p:cNvSpPr>
              <a:spLocks/>
            </p:cNvSpPr>
            <p:nvPr/>
          </p:nvSpPr>
          <p:spPr bwMode="auto">
            <a:xfrm>
              <a:off x="-2198688" y="-1935162"/>
              <a:ext cx="642938" cy="1001712"/>
            </a:xfrm>
            <a:custGeom>
              <a:avLst/>
              <a:gdLst>
                <a:gd name="T0" fmla="*/ 27 w 414"/>
                <a:gd name="T1" fmla="*/ 18 h 647"/>
                <a:gd name="T2" fmla="*/ 9 w 414"/>
                <a:gd name="T3" fmla="*/ 33 h 647"/>
                <a:gd name="T4" fmla="*/ 9 w 414"/>
                <a:gd name="T5" fmla="*/ 63 h 647"/>
                <a:gd name="T6" fmla="*/ 24 w 414"/>
                <a:gd name="T7" fmla="*/ 79 h 647"/>
                <a:gd name="T8" fmla="*/ 28 w 414"/>
                <a:gd name="T9" fmla="*/ 79 h 647"/>
                <a:gd name="T10" fmla="*/ 192 w 414"/>
                <a:gd name="T11" fmla="*/ 66 h 647"/>
                <a:gd name="T12" fmla="*/ 332 w 414"/>
                <a:gd name="T13" fmla="*/ 155 h 647"/>
                <a:gd name="T14" fmla="*/ 236 w 414"/>
                <a:gd name="T15" fmla="*/ 275 h 647"/>
                <a:gd name="T16" fmla="*/ 142 w 414"/>
                <a:gd name="T17" fmla="*/ 334 h 647"/>
                <a:gd name="T18" fmla="*/ 0 w 414"/>
                <a:gd name="T19" fmla="*/ 561 h 647"/>
                <a:gd name="T20" fmla="*/ 0 w 414"/>
                <a:gd name="T21" fmla="*/ 631 h 647"/>
                <a:gd name="T22" fmla="*/ 19 w 414"/>
                <a:gd name="T23" fmla="*/ 647 h 647"/>
                <a:gd name="T24" fmla="*/ 387 w 414"/>
                <a:gd name="T25" fmla="*/ 647 h 647"/>
                <a:gd name="T26" fmla="*/ 406 w 414"/>
                <a:gd name="T27" fmla="*/ 632 h 647"/>
                <a:gd name="T28" fmla="*/ 406 w 414"/>
                <a:gd name="T29" fmla="*/ 594 h 647"/>
                <a:gd name="T30" fmla="*/ 387 w 414"/>
                <a:gd name="T31" fmla="*/ 579 h 647"/>
                <a:gd name="T32" fmla="*/ 74 w 414"/>
                <a:gd name="T33" fmla="*/ 579 h 647"/>
                <a:gd name="T34" fmla="*/ 74 w 414"/>
                <a:gd name="T35" fmla="*/ 561 h 647"/>
                <a:gd name="T36" fmla="*/ 204 w 414"/>
                <a:gd name="T37" fmla="*/ 377 h 647"/>
                <a:gd name="T38" fmla="*/ 294 w 414"/>
                <a:gd name="T39" fmla="*/ 321 h 647"/>
                <a:gd name="T40" fmla="*/ 414 w 414"/>
                <a:gd name="T41" fmla="*/ 155 h 647"/>
                <a:gd name="T42" fmla="*/ 192 w 414"/>
                <a:gd name="T43" fmla="*/ 0 h 647"/>
                <a:gd name="T44" fmla="*/ 27 w 414"/>
                <a:gd name="T45" fmla="*/ 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4" h="647">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6" name="Group 55" descr="This image is an icon of three connected human figures. ">
            <a:extLst>
              <a:ext uri="{FF2B5EF4-FFF2-40B4-BE49-F238E27FC236}">
                <a16:creationId xmlns:a16="http://schemas.microsoft.com/office/drawing/2014/main" xmlns=""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xmlns=""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xmlns=""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xmlns=""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xmlns=""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xmlns=""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xmlns=""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xmlns=""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xmlns=""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xmlns=""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24" name="TextBox 23">
            <a:extLst>
              <a:ext uri="{FF2B5EF4-FFF2-40B4-BE49-F238E27FC236}">
                <a16:creationId xmlns:a16="http://schemas.microsoft.com/office/drawing/2014/main" xmlns="" id="{C1165547-DF3A-4694-9097-2BDAF2003713}"/>
              </a:ext>
            </a:extLst>
          </p:cNvPr>
          <p:cNvSpPr txBox="1"/>
          <p:nvPr/>
        </p:nvSpPr>
        <p:spPr>
          <a:xfrm>
            <a:off x="168748" y="3512329"/>
            <a:ext cx="5932263" cy="2677656"/>
          </a:xfrm>
          <a:prstGeom prst="rect">
            <a:avLst/>
          </a:prstGeom>
          <a:noFill/>
        </p:spPr>
        <p:txBody>
          <a:bodyPr wrap="square" lIns="0" tIns="0" rIns="0" bIns="0" rtlCol="0" anchor="t">
            <a:spAutoFit/>
          </a:bodyPr>
          <a:lstStyle/>
          <a:p>
            <a:pPr algn="ctr"/>
            <a:r>
              <a:rPr lang="en-US" sz="4000" dirty="0">
                <a:solidFill>
                  <a:srgbClr val="002060"/>
                </a:solidFill>
                <a:ea typeface="+mn-lt"/>
                <a:cs typeface="+mn-lt"/>
              </a:rPr>
              <a:t>Employee satisfaction and attrition analysis for Atlas Lab</a:t>
            </a:r>
            <a:endParaRPr lang="en-US" sz="4800" dirty="0">
              <a:ea typeface="+mn-lt"/>
              <a:cs typeface="+mn-lt"/>
            </a:endParaRPr>
          </a:p>
          <a:p>
            <a:endParaRPr lang="en-US" sz="5400" b="1" dirty="0">
              <a:solidFill>
                <a:srgbClr val="002060"/>
              </a:solidFill>
              <a:latin typeface="Segoe UI"/>
              <a:ea typeface="Calibri"/>
              <a:cs typeface="Segoe UI"/>
            </a:endParaRPr>
          </a:p>
        </p:txBody>
      </p:sp>
      <p:sp>
        <p:nvSpPr>
          <p:cNvPr id="55" name="Rectangle 54">
            <a:extLst>
              <a:ext uri="{FF2B5EF4-FFF2-40B4-BE49-F238E27FC236}">
                <a16:creationId xmlns:a16="http://schemas.microsoft.com/office/drawing/2014/main" xmlns="" id="{6BBBCB2E-F413-4381-8378-02FDC20EA4F6}"/>
              </a:ext>
            </a:extLst>
          </p:cNvPr>
          <p:cNvSpPr/>
          <p:nvPr/>
        </p:nvSpPr>
        <p:spPr>
          <a:xfrm>
            <a:off x="733192" y="5358396"/>
            <a:ext cx="3536195" cy="246221"/>
          </a:xfrm>
          <a:prstGeom prst="rect">
            <a:avLst/>
          </a:prstGeom>
        </p:spPr>
        <p:txBody>
          <a:bodyPr wrap="square" lIns="0" tIns="0" rIns="0" bIns="0" anchor="t">
            <a:spAutoFit/>
          </a:bodyPr>
          <a:lstStyle/>
          <a:p>
            <a:r>
              <a:rPr lang="en-US" sz="1600" i="1" dirty="0">
                <a:solidFill>
                  <a:srgbClr val="002060"/>
                </a:solidFill>
                <a:latin typeface="+mj-lt"/>
                <a:cs typeface="Segoe UI"/>
              </a:rPr>
              <a:t>Raghad Al-Allan</a:t>
            </a:r>
            <a:endParaRPr lang="en-US" sz="1600" i="1" dirty="0">
              <a:solidFill>
                <a:srgbClr val="002060"/>
              </a:solidFill>
              <a:latin typeface="+mj-lt"/>
              <a:ea typeface="Calibri Light"/>
              <a:cs typeface="Segoe UI" panose="020B0502040204020203" pitchFamily="34" charset="0"/>
            </a:endParaRPr>
          </a:p>
        </p:txBody>
      </p:sp>
      <p:grpSp>
        <p:nvGrpSpPr>
          <p:cNvPr id="2" name="Group 1">
            <a:extLst>
              <a:ext uri="{FF2B5EF4-FFF2-40B4-BE49-F238E27FC236}">
                <a16:creationId xmlns:a16="http://schemas.microsoft.com/office/drawing/2014/main" xmlns="" id="{8E504344-8563-476C-9EF9-4200B272FDC1}"/>
              </a:ext>
              <a:ext uri="{C183D7F6-B498-43B3-948B-1728B52AA6E4}">
                <adec:decorative xmlns:adec="http://schemas.microsoft.com/office/drawing/2017/decorative" xmlns="" val="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xmlns=""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xmlns=""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xmlns=""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descr="A black and white logo&#10;&#10;AI-generated content may be incorrect.">
            <a:extLst>
              <a:ext uri="{FF2B5EF4-FFF2-40B4-BE49-F238E27FC236}">
                <a16:creationId xmlns:a16="http://schemas.microsoft.com/office/drawing/2014/main" xmlns="" id="{86B60CB3-B2ED-CBB8-32B7-A63AE751B148}"/>
              </a:ext>
            </a:extLst>
          </p:cNvPr>
          <p:cNvPicPr>
            <a:picLocks noChangeAspect="1"/>
          </p:cNvPicPr>
          <p:nvPr/>
        </p:nvPicPr>
        <p:blipFill>
          <a:blip r:embed="rId4"/>
          <a:stretch>
            <a:fillRect/>
          </a:stretch>
        </p:blipFill>
        <p:spPr>
          <a:xfrm>
            <a:off x="282222" y="478199"/>
            <a:ext cx="2215446" cy="1117936"/>
          </a:xfrm>
          <a:prstGeom prst="rect">
            <a:avLst/>
          </a:prstGeom>
        </p:spPr>
      </p:pic>
    </p:spTree>
    <p:extLst>
      <p:ext uri="{BB962C8B-B14F-4D97-AF65-F5344CB8AC3E}">
        <p14:creationId xmlns:p14="http://schemas.microsoft.com/office/powerpoint/2010/main" val="3254356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DC2B785-F0D6-2AE1-BFE0-3A1FECD8ABD0}"/>
            </a:ext>
          </a:extLst>
        </p:cNvPr>
        <p:cNvGrpSpPr/>
        <p:nvPr/>
      </p:nvGrpSpPr>
      <p:grpSpPr>
        <a:xfrm>
          <a:off x="0" y="0"/>
          <a:ext cx="0" cy="0"/>
          <a:chOff x="0" y="0"/>
          <a:chExt cx="0" cy="0"/>
        </a:xfrm>
      </p:grpSpPr>
      <p:sp>
        <p:nvSpPr>
          <p:cNvPr id="98" name="Title 97" hidden="1">
            <a:extLst>
              <a:ext uri="{FF2B5EF4-FFF2-40B4-BE49-F238E27FC236}">
                <a16:creationId xmlns:a16="http://schemas.microsoft.com/office/drawing/2014/main" xmlns="" id="{3D9A40B7-A731-D54A-23FB-6A00C42AACBF}"/>
              </a:ext>
            </a:extLst>
          </p:cNvPr>
          <p:cNvSpPr>
            <a:spLocks noGrp="1"/>
          </p:cNvSpPr>
          <p:nvPr>
            <p:ph type="title"/>
          </p:nvPr>
        </p:nvSpPr>
        <p:spPr/>
        <p:txBody>
          <a:bodyPr/>
          <a:lstStyle/>
          <a:p>
            <a:r>
              <a:rPr lang="en-US" dirty="0"/>
              <a:t>Human resources slide 9</a:t>
            </a:r>
          </a:p>
        </p:txBody>
      </p:sp>
      <p:sp>
        <p:nvSpPr>
          <p:cNvPr id="67" name="TextBox 66">
            <a:extLst>
              <a:ext uri="{FF2B5EF4-FFF2-40B4-BE49-F238E27FC236}">
                <a16:creationId xmlns:a16="http://schemas.microsoft.com/office/drawing/2014/main" xmlns="" id="{E426BB42-3C21-018F-FAAD-3065654AF4F7}"/>
              </a:ext>
            </a:extLst>
          </p:cNvPr>
          <p:cNvSpPr txBox="1"/>
          <p:nvPr/>
        </p:nvSpPr>
        <p:spPr>
          <a:xfrm>
            <a:off x="726781" y="368802"/>
            <a:ext cx="6359213" cy="485747"/>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latin typeface="Segoe UI"/>
                <a:cs typeface="Segoe UI"/>
              </a:rPr>
              <a:t>Exploratory Data Analysis</a:t>
            </a:r>
            <a:endParaRPr lang="en-US" dirty="0"/>
          </a:p>
        </p:txBody>
      </p:sp>
      <p:sp>
        <p:nvSpPr>
          <p:cNvPr id="4" name="Parallelogram 3">
            <a:extLst>
              <a:ext uri="{FF2B5EF4-FFF2-40B4-BE49-F238E27FC236}">
                <a16:creationId xmlns:a16="http://schemas.microsoft.com/office/drawing/2014/main" xmlns="" id="{24B801E4-A0BD-138F-3FB0-E301316A9D23}"/>
              </a:ext>
              <a:ext uri="{C183D7F6-B498-43B3-948B-1728B52AA6E4}">
                <adec:decorative xmlns:adec="http://schemas.microsoft.com/office/drawing/2017/decorative" xmlns="" val="1"/>
              </a:ext>
            </a:extLst>
          </p:cNvPr>
          <p:cNvSpPr/>
          <p:nvPr/>
        </p:nvSpPr>
        <p:spPr>
          <a:xfrm rot="16200000">
            <a:off x="5872306" y="-4762496"/>
            <a:ext cx="461500" cy="12248441"/>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aphicFrame>
        <p:nvGraphicFramePr>
          <p:cNvPr id="3" name="Table 2">
            <a:extLst>
              <a:ext uri="{FF2B5EF4-FFF2-40B4-BE49-F238E27FC236}">
                <a16:creationId xmlns:a16="http://schemas.microsoft.com/office/drawing/2014/main" xmlns="" id="{D1A39A51-1A58-1163-606D-513A77CD0498}"/>
              </a:ext>
            </a:extLst>
          </p:cNvPr>
          <p:cNvGraphicFramePr>
            <a:graphicFrameLocks noGrp="1"/>
          </p:cNvGraphicFramePr>
          <p:nvPr>
            <p:extLst>
              <p:ext uri="{D42A27DB-BD31-4B8C-83A1-F6EECF244321}">
                <p14:modId xmlns:p14="http://schemas.microsoft.com/office/powerpoint/2010/main" val="3381751133"/>
              </p:ext>
            </p:extLst>
          </p:nvPr>
        </p:nvGraphicFramePr>
        <p:xfrm>
          <a:off x="0" y="1686538"/>
          <a:ext cx="12192000" cy="3527735"/>
        </p:xfrm>
        <a:graphic>
          <a:graphicData uri="http://schemas.openxmlformats.org/drawingml/2006/table">
            <a:tbl>
              <a:tblPr bandRow="1">
                <a:tableStyleId>{5C22544A-7EE6-4342-B048-85BDC9FD1C3A}</a:tableStyleId>
              </a:tblPr>
              <a:tblGrid>
                <a:gridCol w="12192000">
                  <a:extLst>
                    <a:ext uri="{9D8B030D-6E8A-4147-A177-3AD203B41FA5}">
                      <a16:colId xmlns:a16="http://schemas.microsoft.com/office/drawing/2014/main" xmlns="" val="129520258"/>
                    </a:ext>
                  </a:extLst>
                </a:gridCol>
              </a:tblGrid>
              <a:tr h="3527735">
                <a:tc>
                  <a:txBody>
                    <a:bodyPr/>
                    <a:lstStyle/>
                    <a:p>
                      <a:pPr marL="342900" marR="0" lvl="0" indent="-342900" rtl="0">
                        <a:spcBef>
                          <a:spcPts val="1600"/>
                        </a:spcBef>
                        <a:spcAft>
                          <a:spcPts val="400"/>
                        </a:spcAft>
                        <a:buFont typeface="Symbol" panose="05050102010706020507" pitchFamily="18" charset="2"/>
                        <a:buChar char=""/>
                      </a:pPr>
                      <a:r>
                        <a:rPr lang="en-US" sz="1400" b="1" dirty="0">
                          <a:solidFill>
                            <a:srgbClr val="002060"/>
                          </a:solidFill>
                          <a:effectLst/>
                          <a:latin typeface="Arial"/>
                          <a:ea typeface="Times New Roman" panose="02020603050405020304" pitchFamily="18" charset="0"/>
                        </a:rPr>
                        <a:t>Attrition :</a:t>
                      </a:r>
                      <a:r>
                        <a:rPr lang="en-US" sz="1200" b="1" dirty="0">
                          <a:solidFill>
                            <a:srgbClr val="002060"/>
                          </a:solidFill>
                          <a:effectLst/>
                          <a:latin typeface="Arial"/>
                          <a:ea typeface="Times New Roman" panose="02020603050405020304" pitchFamily="18" charset="0"/>
                        </a:rPr>
                        <a:t>In this section, I analyzed employee attrition rates across different factors, including department, age group, job satisfaction, relationship satisfaction, environment satisfaction, and work-life balance. This analysis provides insights into where the company is experiencing higher turnover and offers potential areas for improvement in retention strategies.</a:t>
                      </a:r>
                      <a:endParaRPr lang="en-US" sz="1200" b="1">
                        <a:solidFill>
                          <a:srgbClr val="434343"/>
                        </a:solidFill>
                        <a:effectLst/>
                        <a:latin typeface="Arial"/>
                        <a:ea typeface="Times New Roman" panose="02020603050405020304" pitchFamily="18" charset="0"/>
                      </a:endParaRPr>
                    </a:p>
                    <a:p>
                      <a:pPr marL="342900" marR="0" lvl="0" indent="-342900">
                        <a:spcBef>
                          <a:spcPts val="1600"/>
                        </a:spcBef>
                        <a:spcAft>
                          <a:spcPts val="400"/>
                        </a:spcAft>
                        <a:buFont typeface="Courier New" panose="02070309020205020404" pitchFamily="49" charset="0"/>
                        <a:buChar char="o"/>
                      </a:pPr>
                      <a:r>
                        <a:rPr lang="en-US" sz="1100" b="1" dirty="0">
                          <a:solidFill>
                            <a:srgbClr val="002060"/>
                          </a:solidFill>
                          <a:effectLst/>
                          <a:latin typeface="Arial"/>
                          <a:ea typeface="Times New Roman" panose="02020603050405020304" pitchFamily="18" charset="0"/>
                        </a:rPr>
                        <a:t>The analysis revealed key trends that provide insights into areas with higher turnover and where improvements in retention strategies could be made. Sales and HR departments have the highest attrition rates at 20.62% and 19.04%, respectively. Younger employees (under 30) show a significantly higher attrition rate (20.42%) compared to older age groups, highlighting the possibility of younger employees seeking other career opportunities or facing challenges in their roles. I also found a clear connection between lower job satisfaction and higher attrition, with the highest attrition rate of 26.3% observed among employees with the lowest job satisfaction. Similarly, employees with low relationship satisfaction (29.35% attrition rate) and poor work-life balance (32.1% attrition rate) were more likely to leave, indicating that improving work relationships and work-life balance could help improve retention. These findings offer actionable insights for the company to target specific areas, such as employee satisfaction, work-life balance, and job satisfaction, to reduce turnover and enhance employee retention.</a:t>
                      </a:r>
                      <a:endParaRPr lang="en-US" sz="1100" b="1">
                        <a:solidFill>
                          <a:srgbClr val="434343"/>
                        </a:solidFill>
                        <a:effectLst/>
                        <a:latin typeface="Arial"/>
                        <a:ea typeface="Times New Roman" panose="02020603050405020304" pitchFamily="18" charset="0"/>
                      </a:endParaRPr>
                    </a:p>
                    <a:p>
                      <a:pPr marL="342900" marR="0" lvl="0" indent="-342900">
                        <a:spcBef>
                          <a:spcPts val="1600"/>
                        </a:spcBef>
                        <a:spcAft>
                          <a:spcPts val="400"/>
                        </a:spcAft>
                        <a:buFont typeface="Courier New" panose="02070309020205020404" pitchFamily="49" charset="0"/>
                        <a:buChar char="o"/>
                      </a:pPr>
                      <a:r>
                        <a:rPr lang="en-US" sz="1100" b="1" dirty="0">
                          <a:solidFill>
                            <a:srgbClr val="002060"/>
                          </a:solidFill>
                          <a:effectLst/>
                          <a:latin typeface="Arial"/>
                          <a:ea typeface="Times New Roman" panose="02020603050405020304" pitchFamily="18" charset="0"/>
                        </a:rPr>
                        <a:t>While I considered analyzing a few additional factors, I decided not to include them in the final analysis. For example, I looked at the idea of comparing salary distribution by ethnicity and age, but I felt it could lead to biased conclusions and wasn't necessary for this analysis. I also explored the impact of managerial ratings</a:t>
                      </a:r>
                      <a:r>
                        <a:rPr lang="en-US" sz="900" b="1" dirty="0">
                          <a:solidFill>
                            <a:srgbClr val="002060"/>
                          </a:solidFill>
                          <a:effectLst/>
                          <a:latin typeface="Arial"/>
                          <a:ea typeface="Times New Roman" panose="02020603050405020304" pitchFamily="18" charset="0"/>
                        </a:rPr>
                        <a:t> </a:t>
                      </a:r>
                      <a:r>
                        <a:rPr lang="en-US" sz="1100" b="1" dirty="0">
                          <a:solidFill>
                            <a:srgbClr val="002060"/>
                          </a:solidFill>
                          <a:effectLst/>
                          <a:latin typeface="Arial"/>
                          <a:ea typeface="Times New Roman" panose="02020603050405020304" pitchFamily="18" charset="0"/>
                        </a:rPr>
                        <a:t>on attrition but found it difficult to connect with the available data, so I left it out.</a:t>
                      </a:r>
                      <a:endParaRPr lang="en-US" sz="1100" b="1">
                        <a:solidFill>
                          <a:srgbClr val="434343"/>
                        </a:solidFill>
                        <a:effectLst/>
                        <a:latin typeface="Arial"/>
                        <a:ea typeface="Times New Roman" panose="02020603050405020304" pitchFamily="18" charset="0"/>
                      </a:endParaRPr>
                    </a:p>
                    <a:p>
                      <a:pPr marL="0" marR="0">
                        <a:lnSpc>
                          <a:spcPct val="115000"/>
                        </a:lnSpc>
                        <a:spcAft>
                          <a:spcPts val="1000"/>
                        </a:spcAft>
                        <a:buNone/>
                      </a:pPr>
                      <a:endParaRPr lang="en-US" sz="800" dirty="0">
                        <a:effectLst/>
                        <a:latin typeface="Calibri"/>
                        <a:ea typeface="Times New Roman" panose="02020603050405020304" pitchFamily="18" charset="0"/>
                        <a:cs typeface="Arial"/>
                      </a:endParaRPr>
                    </a:p>
                  </a:txBody>
                  <a:tcPr marL="0" marR="0" marT="0" marB="0" anchor="ctr">
                    <a:lnL>
                      <a:noFill/>
                    </a:lnL>
                    <a:lnR>
                      <a:noFill/>
                    </a:lnR>
                    <a:lnT>
                      <a:noFill/>
                    </a:lnT>
                    <a:lnB>
                      <a:noFill/>
                    </a:lnB>
                    <a:noFill/>
                  </a:tcPr>
                </a:tc>
                <a:extLst>
                  <a:ext uri="{0D108BD9-81ED-4DB2-BD59-A6C34878D82A}">
                    <a16:rowId xmlns:a16="http://schemas.microsoft.com/office/drawing/2014/main" xmlns="" val="186273749"/>
                  </a:ext>
                </a:extLst>
              </a:tr>
            </a:tbl>
          </a:graphicData>
        </a:graphic>
      </p:graphicFrame>
      <p:graphicFrame>
        <p:nvGraphicFramePr>
          <p:cNvPr id="5" name="Table 4">
            <a:extLst>
              <a:ext uri="{FF2B5EF4-FFF2-40B4-BE49-F238E27FC236}">
                <a16:creationId xmlns:a16="http://schemas.microsoft.com/office/drawing/2014/main" xmlns="" id="{A23554E3-454F-8C79-0BA2-E6B662C43E75}"/>
              </a:ext>
            </a:extLst>
          </p:cNvPr>
          <p:cNvGraphicFramePr>
            <a:graphicFrameLocks noGrp="1"/>
          </p:cNvGraphicFramePr>
          <p:nvPr>
            <p:extLst>
              <p:ext uri="{D42A27DB-BD31-4B8C-83A1-F6EECF244321}">
                <p14:modId xmlns:p14="http://schemas.microsoft.com/office/powerpoint/2010/main" val="3907320819"/>
              </p:ext>
            </p:extLst>
          </p:nvPr>
        </p:nvGraphicFramePr>
        <p:xfrm>
          <a:off x="28222" y="4961184"/>
          <a:ext cx="12192000" cy="1874520"/>
        </p:xfrm>
        <a:graphic>
          <a:graphicData uri="http://schemas.openxmlformats.org/drawingml/2006/table">
            <a:tbl>
              <a:tblPr bandRow="1">
                <a:tableStyleId>{5C22544A-7EE6-4342-B048-85BDC9FD1C3A}</a:tableStyleId>
              </a:tblPr>
              <a:tblGrid>
                <a:gridCol w="12192000">
                  <a:extLst>
                    <a:ext uri="{9D8B030D-6E8A-4147-A177-3AD203B41FA5}">
                      <a16:colId xmlns:a16="http://schemas.microsoft.com/office/drawing/2014/main" xmlns="" val="350610484"/>
                    </a:ext>
                  </a:extLst>
                </a:gridCol>
              </a:tblGrid>
              <a:tr h="0">
                <a:tc>
                  <a:txBody>
                    <a:bodyPr/>
                    <a:lstStyle/>
                    <a:p>
                      <a:pPr marL="342900" lvl="0" indent="-342900">
                        <a:buFont typeface="Arial" panose="020B0604020202020204" pitchFamily="34" charset="0"/>
                        <a:buChar char="•"/>
                      </a:pPr>
                      <a:r>
                        <a:rPr lang="en-US" sz="1350" b="1">
                          <a:solidFill>
                            <a:srgbClr val="002060"/>
                          </a:solidFill>
                          <a:effectLst/>
                          <a:latin typeface="Times New Roman" panose="02020603050405020304" pitchFamily="18" charset="0"/>
                        </a:rPr>
                        <a:t>Employee Attrition Risk Prediction: </a:t>
                      </a:r>
                      <a:r>
                        <a:rPr lang="en-US" sz="1200">
                          <a:solidFill>
                            <a:srgbClr val="002060"/>
                          </a:solidFill>
                          <a:effectLst/>
                        </a:rPr>
                        <a:t>In this part, I focused on predicting the risk of employee attrition based on key factors such as Age, Job Satisfaction, Relationship Satisfaction, and Work-Life Balance. By building a simple classification model, employees were grouped into two categories: </a:t>
                      </a:r>
                      <a:r>
                        <a:rPr lang="en-US" sz="1200" b="1">
                          <a:solidFill>
                            <a:srgbClr val="002060"/>
                          </a:solidFill>
                          <a:effectLst/>
                        </a:rPr>
                        <a:t>High Risk</a:t>
                      </a:r>
                      <a:r>
                        <a:rPr lang="en-US" sz="1200">
                          <a:solidFill>
                            <a:srgbClr val="002060"/>
                          </a:solidFill>
                          <a:effectLst/>
                        </a:rPr>
                        <a:t> and </a:t>
                      </a:r>
                      <a:r>
                        <a:rPr lang="en-US" sz="1200" b="1">
                          <a:solidFill>
                            <a:srgbClr val="002060"/>
                          </a:solidFill>
                          <a:effectLst/>
                        </a:rPr>
                        <a:t>Low-Middle Risk</a:t>
                      </a:r>
                      <a:r>
                        <a:rPr lang="en-US" sz="1200">
                          <a:solidFill>
                            <a:srgbClr val="002060"/>
                          </a:solidFill>
                          <a:effectLst/>
                          <a:latin typeface="Times New Roman" panose="02020603050405020304" pitchFamily="18" charset="0"/>
                        </a:rPr>
                        <a:t>. </a:t>
                      </a:r>
                      <a:br>
                        <a:rPr lang="en-US" sz="1200">
                          <a:solidFill>
                            <a:srgbClr val="002060"/>
                          </a:solidFill>
                          <a:effectLst/>
                          <a:latin typeface="Times New Roman" panose="02020603050405020304" pitchFamily="18" charset="0"/>
                        </a:rPr>
                      </a:br>
                      <a:r>
                        <a:rPr lang="en-US" sz="1200">
                          <a:solidFill>
                            <a:srgbClr val="002060"/>
                          </a:solidFill>
                          <a:effectLst/>
                          <a:latin typeface="Times New Roman" panose="02020603050405020304" pitchFamily="18" charset="0"/>
                        </a:rPr>
                        <a:t/>
                      </a:r>
                      <a:br>
                        <a:rPr lang="en-US" sz="1200">
                          <a:solidFill>
                            <a:srgbClr val="002060"/>
                          </a:solidFill>
                          <a:effectLst/>
                          <a:latin typeface="Times New Roman" panose="02020603050405020304" pitchFamily="18" charset="0"/>
                        </a:rPr>
                      </a:br>
                      <a:endParaRPr lang="en-US">
                        <a:solidFill>
                          <a:srgbClr val="002060"/>
                        </a:solidFill>
                        <a:effectLst/>
                      </a:endParaRPr>
                    </a:p>
                    <a:p>
                      <a:pPr marL="342900" lvl="0" indent="-342900">
                        <a:buFont typeface="Courier New" panose="02070309020205020404" pitchFamily="49" charset="0"/>
                        <a:buChar char="o"/>
                      </a:pPr>
                      <a:r>
                        <a:rPr lang="en-US" sz="1200">
                          <a:solidFill>
                            <a:srgbClr val="002060"/>
                          </a:solidFill>
                          <a:effectLst/>
                        </a:rPr>
                        <a:t>This approach allowed me to identify which employees were at a higher risk of leaving the company, enabling the company to take proactive steps to improve retention.</a:t>
                      </a:r>
                      <a:endParaRPr lang="en-US">
                        <a:solidFill>
                          <a:srgbClr val="002060"/>
                        </a:solidFill>
                        <a:effectLst/>
                      </a:endParaRPr>
                    </a:p>
                    <a:p>
                      <a:pPr marL="342900" lvl="0" indent="-342900">
                        <a:buFont typeface="Courier New" panose="02070309020205020404" pitchFamily="49" charset="0"/>
                        <a:buChar char="o"/>
                      </a:pPr>
                      <a:r>
                        <a:rPr lang="en-US" sz="1200">
                          <a:solidFill>
                            <a:srgbClr val="002060"/>
                          </a:solidFill>
                          <a:effectLst/>
                        </a:rPr>
                        <a:t>Initially, more complex models, like Decision Trees, were explored for prediction. However, due to their complexity and challenges in implementation, a simpler approach was chosen for practical and actionable insights.</a:t>
                      </a:r>
                      <a:endParaRPr lang="en-US">
                        <a:solidFill>
                          <a:srgbClr val="002060"/>
                        </a:solidFill>
                        <a:effectLst/>
                      </a:endParaRPr>
                    </a:p>
                    <a:p>
                      <a:pPr marL="228600">
                        <a:buNone/>
                      </a:pPr>
                      <a:r>
                        <a:rPr lang="en-US" sz="1350" b="1">
                          <a:solidFill>
                            <a:srgbClr val="002060"/>
                          </a:solidFill>
                          <a:effectLst/>
                          <a:latin typeface="Times New Roman" panose="02020603050405020304" pitchFamily="18" charset="0"/>
                        </a:rPr>
                        <a:t> </a:t>
                      </a:r>
                      <a:endParaRPr lang="en-US">
                        <a:effectLst/>
                      </a:endParaRPr>
                    </a:p>
                    <a:p>
                      <a:pPr>
                        <a:spcAft>
                          <a:spcPts val="1000"/>
                        </a:spcAft>
                        <a:buNone/>
                      </a:pPr>
                      <a:r>
                        <a:rPr lang="en-US">
                          <a:effectLst/>
                          <a:latin typeface="Calibri" panose="020F0502020204030204" pitchFamily="34" charset="0"/>
                          <a:ea typeface="Calibri" panose="020F0502020204030204" pitchFamily="34" charset="0"/>
                          <a:cs typeface="Arial" panose="020B0604020202020204" pitchFamily="34" charset="0"/>
                        </a:rPr>
                        <a:t> </a:t>
                      </a:r>
                      <a:endParaRPr lang="en-US">
                        <a:effectLst/>
                      </a:endParaRPr>
                    </a:p>
                  </a:txBody>
                  <a:tcPr marL="0" marR="0" marT="0" marB="0" anchor="ctr">
                    <a:lnL>
                      <a:noFill/>
                    </a:lnL>
                    <a:lnR>
                      <a:noFill/>
                    </a:lnR>
                    <a:lnT>
                      <a:noFill/>
                    </a:lnT>
                    <a:lnB>
                      <a:noFill/>
                    </a:lnB>
                    <a:noFill/>
                  </a:tcPr>
                </a:tc>
                <a:extLst>
                  <a:ext uri="{0D108BD9-81ED-4DB2-BD59-A6C34878D82A}">
                    <a16:rowId xmlns:a16="http://schemas.microsoft.com/office/drawing/2014/main" xmlns="" val="2172918915"/>
                  </a:ext>
                </a:extLst>
              </a:tr>
            </a:tbl>
          </a:graphicData>
        </a:graphic>
      </p:graphicFrame>
    </p:spTree>
    <p:extLst>
      <p:ext uri="{BB962C8B-B14F-4D97-AF65-F5344CB8AC3E}">
        <p14:creationId xmlns:p14="http://schemas.microsoft.com/office/powerpoint/2010/main" val="2419027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B8E48C63-0053-08AA-260B-AC13800DA227}"/>
            </a:ext>
          </a:extLst>
        </p:cNvPr>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xmlns="" id="{9CB95732-565A-4D2C-A3AB-CC460C0D38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xmlns="" id="{77F1AF47-AE98-4034-BD91-1976FA4D9C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xmlns="" id="{8EC0EE2B-2029-48DD-893D-F528E651B0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Freeform: Shape 108">
            <a:extLst>
              <a:ext uri="{FF2B5EF4-FFF2-40B4-BE49-F238E27FC236}">
                <a16:creationId xmlns:a16="http://schemas.microsoft.com/office/drawing/2014/main" xmlns="" id="{45AE1D08-1ED1-4F59-B42F-4D8EA33DC8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1" name="Rectangle 110">
            <a:extLst>
              <a:ext uri="{FF2B5EF4-FFF2-40B4-BE49-F238E27FC236}">
                <a16:creationId xmlns:a16="http://schemas.microsoft.com/office/drawing/2014/main" xmlns="" id="{9A79B912-88EA-4640-BDEB-51B3B11A02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e chart with numbers and text&#10;&#10;AI-generated content may be incorrect.">
            <a:extLst>
              <a:ext uri="{FF2B5EF4-FFF2-40B4-BE49-F238E27FC236}">
                <a16:creationId xmlns:a16="http://schemas.microsoft.com/office/drawing/2014/main" xmlns="" id="{7E4130FD-3E20-BB79-3C96-E4A2A92A341E}"/>
              </a:ext>
            </a:extLst>
          </p:cNvPr>
          <p:cNvPicPr>
            <a:picLocks noChangeAspect="1"/>
          </p:cNvPicPr>
          <p:nvPr/>
        </p:nvPicPr>
        <p:blipFill>
          <a:blip r:embed="rId3"/>
          <a:stretch>
            <a:fillRect/>
          </a:stretch>
        </p:blipFill>
        <p:spPr>
          <a:xfrm>
            <a:off x="4040323" y="205379"/>
            <a:ext cx="3919540" cy="3040343"/>
          </a:xfrm>
          <a:prstGeom prst="rect">
            <a:avLst/>
          </a:prstGeom>
        </p:spPr>
      </p:pic>
      <p:pic>
        <p:nvPicPr>
          <p:cNvPr id="7" name="Picture 6" descr="A graph of age groups&#10;&#10;AI-generated content may be incorrect.">
            <a:extLst>
              <a:ext uri="{FF2B5EF4-FFF2-40B4-BE49-F238E27FC236}">
                <a16:creationId xmlns:a16="http://schemas.microsoft.com/office/drawing/2014/main" xmlns="" id="{A6AE2546-1B6C-EFA9-68FE-423723CFF2A9}"/>
              </a:ext>
            </a:extLst>
          </p:cNvPr>
          <p:cNvPicPr>
            <a:picLocks noChangeAspect="1"/>
          </p:cNvPicPr>
          <p:nvPr/>
        </p:nvPicPr>
        <p:blipFill>
          <a:blip r:embed="rId4"/>
          <a:stretch>
            <a:fillRect/>
          </a:stretch>
        </p:blipFill>
        <p:spPr>
          <a:xfrm>
            <a:off x="8150156" y="209737"/>
            <a:ext cx="3908363" cy="3050361"/>
          </a:xfrm>
          <a:prstGeom prst="rect">
            <a:avLst/>
          </a:prstGeom>
        </p:spPr>
      </p:pic>
      <p:pic>
        <p:nvPicPr>
          <p:cNvPr id="2" name="Picture 1">
            <a:extLst>
              <a:ext uri="{FF2B5EF4-FFF2-40B4-BE49-F238E27FC236}">
                <a16:creationId xmlns:a16="http://schemas.microsoft.com/office/drawing/2014/main" xmlns="" id="{2EF5E352-7480-96D2-27C0-2175157196D5}"/>
              </a:ext>
            </a:extLst>
          </p:cNvPr>
          <p:cNvPicPr>
            <a:picLocks noChangeAspect="1"/>
          </p:cNvPicPr>
          <p:nvPr/>
        </p:nvPicPr>
        <p:blipFill>
          <a:blip r:embed="rId5"/>
          <a:stretch>
            <a:fillRect/>
          </a:stretch>
        </p:blipFill>
        <p:spPr>
          <a:xfrm>
            <a:off x="5269786" y="3429000"/>
            <a:ext cx="5774930" cy="2887465"/>
          </a:xfrm>
          <a:prstGeom prst="rect">
            <a:avLst/>
          </a:prstGeom>
        </p:spPr>
      </p:pic>
      <p:sp>
        <p:nvSpPr>
          <p:cNvPr id="98" name="Title 97" hidden="1">
            <a:extLst>
              <a:ext uri="{FF2B5EF4-FFF2-40B4-BE49-F238E27FC236}">
                <a16:creationId xmlns:a16="http://schemas.microsoft.com/office/drawing/2014/main" xmlns="" id="{9A5BC7DB-63B2-6004-C353-808EA5FD2205}"/>
              </a:ext>
            </a:extLst>
          </p:cNvPr>
          <p:cNvSpPr>
            <a:spLocks noGrp="1"/>
          </p:cNvSpPr>
          <p:nvPr>
            <p:ph type="title"/>
          </p:nvPr>
        </p:nvSpPr>
        <p:spPr/>
        <p:txBody>
          <a:bodyPr/>
          <a:lstStyle/>
          <a:p>
            <a:r>
              <a:rPr lang="en-US" dirty="0"/>
              <a:t>Human resources slide 9</a:t>
            </a:r>
          </a:p>
        </p:txBody>
      </p:sp>
    </p:spTree>
    <p:extLst>
      <p:ext uri="{BB962C8B-B14F-4D97-AF65-F5344CB8AC3E}">
        <p14:creationId xmlns:p14="http://schemas.microsoft.com/office/powerpoint/2010/main" val="2646908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17F599E-1DAF-F3D0-9C77-B1436F928DE8}"/>
            </a:ext>
          </a:extLst>
        </p:cNvPr>
        <p:cNvGrpSpPr/>
        <p:nvPr/>
      </p:nvGrpSpPr>
      <p:grpSpPr>
        <a:xfrm>
          <a:off x="0" y="0"/>
          <a:ext cx="0" cy="0"/>
          <a:chOff x="0" y="0"/>
          <a:chExt cx="0" cy="0"/>
        </a:xfrm>
      </p:grpSpPr>
      <p:sp>
        <p:nvSpPr>
          <p:cNvPr id="98" name="Title 97" hidden="1">
            <a:extLst>
              <a:ext uri="{FF2B5EF4-FFF2-40B4-BE49-F238E27FC236}">
                <a16:creationId xmlns:a16="http://schemas.microsoft.com/office/drawing/2014/main" xmlns="" id="{C8E82092-70BB-43EB-389E-A25A5861BD25}"/>
              </a:ext>
            </a:extLst>
          </p:cNvPr>
          <p:cNvSpPr>
            <a:spLocks noGrp="1"/>
          </p:cNvSpPr>
          <p:nvPr>
            <p:ph type="title"/>
          </p:nvPr>
        </p:nvSpPr>
        <p:spPr/>
        <p:txBody>
          <a:bodyPr/>
          <a:lstStyle/>
          <a:p>
            <a:r>
              <a:rPr lang="en-US" dirty="0"/>
              <a:t>Human resources slide 9</a:t>
            </a:r>
          </a:p>
        </p:txBody>
      </p:sp>
      <p:sp>
        <p:nvSpPr>
          <p:cNvPr id="67" name="TextBox 66">
            <a:extLst>
              <a:ext uri="{FF2B5EF4-FFF2-40B4-BE49-F238E27FC236}">
                <a16:creationId xmlns:a16="http://schemas.microsoft.com/office/drawing/2014/main" xmlns="" id="{9ED611BD-42A8-A21A-59A5-26D37944B63C}"/>
              </a:ext>
            </a:extLst>
          </p:cNvPr>
          <p:cNvSpPr txBox="1"/>
          <p:nvPr/>
        </p:nvSpPr>
        <p:spPr>
          <a:xfrm>
            <a:off x="726781" y="368802"/>
            <a:ext cx="6359213" cy="485747"/>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latin typeface="Segoe UI"/>
                <a:cs typeface="Segoe UI"/>
              </a:rPr>
              <a:t>Exploratory Data Analysis</a:t>
            </a:r>
            <a:endParaRPr lang="en-US" dirty="0"/>
          </a:p>
        </p:txBody>
      </p:sp>
      <p:sp>
        <p:nvSpPr>
          <p:cNvPr id="4" name="Parallelogram 3">
            <a:extLst>
              <a:ext uri="{FF2B5EF4-FFF2-40B4-BE49-F238E27FC236}">
                <a16:creationId xmlns:a16="http://schemas.microsoft.com/office/drawing/2014/main" xmlns="" id="{866F1433-18B1-66AD-6E33-9522442732F5}"/>
              </a:ext>
              <a:ext uri="{C183D7F6-B498-43B3-948B-1728B52AA6E4}">
                <adec:decorative xmlns:adec="http://schemas.microsoft.com/office/drawing/2017/decorative" xmlns="" val="1"/>
              </a:ext>
            </a:extLst>
          </p:cNvPr>
          <p:cNvSpPr/>
          <p:nvPr/>
        </p:nvSpPr>
        <p:spPr>
          <a:xfrm rot="16200000">
            <a:off x="5872306" y="-4762496"/>
            <a:ext cx="461500" cy="12248441"/>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aphicFrame>
        <p:nvGraphicFramePr>
          <p:cNvPr id="6" name="Table 5">
            <a:extLst>
              <a:ext uri="{FF2B5EF4-FFF2-40B4-BE49-F238E27FC236}">
                <a16:creationId xmlns:a16="http://schemas.microsoft.com/office/drawing/2014/main" xmlns="" id="{05A11FD6-7466-054C-0483-6C0AF962AC01}"/>
              </a:ext>
            </a:extLst>
          </p:cNvPr>
          <p:cNvGraphicFramePr>
            <a:graphicFrameLocks noGrp="1"/>
          </p:cNvGraphicFramePr>
          <p:nvPr>
            <p:extLst>
              <p:ext uri="{D42A27DB-BD31-4B8C-83A1-F6EECF244321}">
                <p14:modId xmlns:p14="http://schemas.microsoft.com/office/powerpoint/2010/main" val="2222425908"/>
              </p:ext>
            </p:extLst>
          </p:nvPr>
        </p:nvGraphicFramePr>
        <p:xfrm>
          <a:off x="-14111" y="1882030"/>
          <a:ext cx="5475090" cy="4642569"/>
        </p:xfrm>
        <a:graphic>
          <a:graphicData uri="http://schemas.openxmlformats.org/drawingml/2006/table">
            <a:tbl>
              <a:tblPr bandRow="1">
                <a:tableStyleId>{5C22544A-7EE6-4342-B048-85BDC9FD1C3A}</a:tableStyleId>
              </a:tblPr>
              <a:tblGrid>
                <a:gridCol w="5475090">
                  <a:extLst>
                    <a:ext uri="{9D8B030D-6E8A-4147-A177-3AD203B41FA5}">
                      <a16:colId xmlns:a16="http://schemas.microsoft.com/office/drawing/2014/main" xmlns="" val="62769304"/>
                    </a:ext>
                  </a:extLst>
                </a:gridCol>
              </a:tblGrid>
              <a:tr h="4642569">
                <a:tc>
                  <a:txBody>
                    <a:bodyPr/>
                    <a:lstStyle/>
                    <a:p>
                      <a:pPr marL="457200" marR="0" indent="-228600" rtl="0">
                        <a:lnSpc>
                          <a:spcPct val="115000"/>
                        </a:lnSpc>
                        <a:spcAft>
                          <a:spcPts val="1000"/>
                        </a:spcAft>
                        <a:buNone/>
                      </a:pPr>
                      <a:r>
                        <a:rPr lang="en-US" sz="1400" b="1" dirty="0">
                          <a:solidFill>
                            <a:srgbClr val="002060"/>
                          </a:solidFill>
                          <a:effectLst/>
                          <a:latin typeface="Calibri"/>
                          <a:ea typeface="Calibri"/>
                          <a:cs typeface="Arial"/>
                        </a:rPr>
                        <a:t>Average Satisfaction Levels across Departments:</a:t>
                      </a:r>
                      <a:r>
                        <a:rPr lang="en-US" sz="1400" dirty="0">
                          <a:solidFill>
                            <a:srgbClr val="002060"/>
                          </a:solidFill>
                          <a:effectLst/>
                          <a:latin typeface="Arial"/>
                          <a:ea typeface="Calibri"/>
                          <a:cs typeface="Arial"/>
                        </a:rPr>
                        <a:t> In this section, I analyzed the average satisfaction levels across various departments for environment satisfaction, job satisfaction, and relationship satisfaction. The analysis shows that employees across all departments report high satisfaction with their work environment, with scores ranging from 3.741 to 3.819. However, job satisfaction in human resources stands out as particularly low, with an average score of just 3.1. This could be due to the stressful nature of HR work, dealing with complaints, conflicts, and a lack of recognition. For relationship satisfaction, the sales department had the lowest score, which could be attributed to the high-pressure, competitive nature of the sales environment, leading to tension among team members.</a:t>
                      </a:r>
                      <a:endParaRPr lang="en-US" sz="1400">
                        <a:effectLst/>
                        <a:latin typeface="Arial"/>
                        <a:ea typeface="Calibri"/>
                        <a:cs typeface="Arial"/>
                      </a:endParaRPr>
                    </a:p>
                    <a:p>
                      <a:pPr marL="0" marR="0">
                        <a:lnSpc>
                          <a:spcPct val="115000"/>
                        </a:lnSpc>
                        <a:spcAft>
                          <a:spcPts val="1000"/>
                        </a:spcAft>
                      </a:pPr>
                      <a:r>
                        <a:rPr lang="en-US" sz="1600" b="1" u="sng" dirty="0">
                          <a:solidFill>
                            <a:srgbClr val="002060"/>
                          </a:solidFill>
                          <a:effectLst/>
                          <a:latin typeface="Calibri"/>
                          <a:ea typeface="Calibri"/>
                          <a:cs typeface="Arial"/>
                        </a:rPr>
                        <a:t> (</a:t>
                      </a:r>
                      <a:r>
                        <a:rPr lang="en-US" sz="1600" b="1" u="sng" dirty="0">
                          <a:solidFill>
                            <a:srgbClr val="000000"/>
                          </a:solidFill>
                          <a:effectLst/>
                          <a:latin typeface="Calibri"/>
                          <a:ea typeface="Calibri"/>
                          <a:cs typeface="Arial"/>
                          <a:hlinkClick r:id="rId3"/>
                        </a:rPr>
                        <a:t>Colab Notebook</a:t>
                      </a:r>
                      <a:r>
                        <a:rPr lang="en-US" sz="1600" b="1" u="sng" dirty="0">
                          <a:solidFill>
                            <a:srgbClr val="002060"/>
                          </a:solidFill>
                          <a:effectLst/>
                          <a:latin typeface="Calibri"/>
                          <a:ea typeface="Calibri"/>
                          <a:cs typeface="Arial"/>
                        </a:rPr>
                        <a:t>) </a:t>
                      </a:r>
                      <a:endParaRPr lang="en-US" sz="1600" dirty="0">
                        <a:solidFill>
                          <a:srgbClr val="000000"/>
                        </a:solidFill>
                        <a:effectLst/>
                        <a:latin typeface="Calibri"/>
                        <a:ea typeface="Calibri"/>
                        <a:cs typeface="Arial"/>
                      </a:endParaRPr>
                    </a:p>
                  </a:txBody>
                  <a:tcPr marL="0" marR="0" marT="0" marB="0" anchor="ctr">
                    <a:lnL>
                      <a:noFill/>
                    </a:lnL>
                    <a:lnR>
                      <a:noFill/>
                    </a:lnR>
                    <a:lnT>
                      <a:noFill/>
                    </a:lnT>
                    <a:lnB>
                      <a:noFill/>
                    </a:lnB>
                    <a:noFill/>
                  </a:tcPr>
                </a:tc>
                <a:extLst>
                  <a:ext uri="{0D108BD9-81ED-4DB2-BD59-A6C34878D82A}">
                    <a16:rowId xmlns:a16="http://schemas.microsoft.com/office/drawing/2014/main" xmlns="" val="2951950538"/>
                  </a:ext>
                </a:extLst>
              </a:tr>
            </a:tbl>
          </a:graphicData>
        </a:graphic>
      </p:graphicFrame>
      <p:pic>
        <p:nvPicPr>
          <p:cNvPr id="9" name="Picture 8">
            <a:extLst>
              <a:ext uri="{FF2B5EF4-FFF2-40B4-BE49-F238E27FC236}">
                <a16:creationId xmlns:a16="http://schemas.microsoft.com/office/drawing/2014/main" xmlns="" id="{82295083-366E-040C-638E-6AC72C596EB1}"/>
              </a:ext>
            </a:extLst>
          </p:cNvPr>
          <p:cNvPicPr>
            <a:picLocks noChangeAspect="1"/>
          </p:cNvPicPr>
          <p:nvPr/>
        </p:nvPicPr>
        <p:blipFill>
          <a:blip r:embed="rId4"/>
          <a:stretch>
            <a:fillRect/>
          </a:stretch>
        </p:blipFill>
        <p:spPr>
          <a:xfrm>
            <a:off x="5827887" y="2063750"/>
            <a:ext cx="6208889" cy="4635500"/>
          </a:xfrm>
          <a:prstGeom prst="rect">
            <a:avLst/>
          </a:prstGeom>
        </p:spPr>
      </p:pic>
    </p:spTree>
    <p:extLst>
      <p:ext uri="{BB962C8B-B14F-4D97-AF65-F5344CB8AC3E}">
        <p14:creationId xmlns:p14="http://schemas.microsoft.com/office/powerpoint/2010/main" val="4255466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xmlns="" id="{25264A13-2CF6-4653-9A8E-AE29B6F25F8E}"/>
              </a:ext>
            </a:extLst>
          </p:cNvPr>
          <p:cNvSpPr txBox="1"/>
          <p:nvPr/>
        </p:nvSpPr>
        <p:spPr>
          <a:xfrm>
            <a:off x="723900" y="457291"/>
            <a:ext cx="3803018" cy="1159742"/>
          </a:xfrm>
          <a:prstGeom prst="rect">
            <a:avLst/>
          </a:prstGeom>
          <a:noFill/>
        </p:spPr>
        <p:txBody>
          <a:bodyPr wrap="square" lIns="0" tIns="0" rIns="0" bIns="0" rtlCol="0" anchor="t">
            <a:noAutofit/>
          </a:bodyPr>
          <a:lstStyle/>
          <a:p>
            <a:pPr>
              <a:lnSpc>
                <a:spcPts val="4000"/>
              </a:lnSpc>
            </a:pPr>
            <a:r>
              <a:rPr lang="en-US" sz="3600" b="1" dirty="0">
                <a:solidFill>
                  <a:srgbClr val="002060"/>
                </a:solidFill>
                <a:latin typeface="Segoe UI"/>
                <a:cs typeface="Segoe UI"/>
              </a:rPr>
              <a:t>Important KPIs</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7" name="Group 66">
            <a:extLst>
              <a:ext uri="{FF2B5EF4-FFF2-40B4-BE49-F238E27FC236}">
                <a16:creationId xmlns:a16="http://schemas.microsoft.com/office/drawing/2014/main" xmlns="" id="{A6D12FB3-2E0E-4392-B30A-8FABD55972D2}"/>
              </a:ext>
              <a:ext uri="{C183D7F6-B498-43B3-948B-1728B52AA6E4}">
                <adec:decorative xmlns:adec="http://schemas.microsoft.com/office/drawing/2017/decorative" xmlns="" val="1"/>
              </a:ext>
            </a:extLst>
          </p:cNvPr>
          <p:cNvGrpSpPr/>
          <p:nvPr/>
        </p:nvGrpSpPr>
        <p:grpSpPr>
          <a:xfrm>
            <a:off x="-12700" y="1794009"/>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xmlns=""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xmlns=""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a16="http://schemas.microsoft.com/office/drawing/2014/main" xmlns="" id="{3CFBA714-94A9-4CEA-9D73-2E90A898B450}"/>
                </a:ext>
                <a:ext uri="{C183D7F6-B498-43B3-948B-1728B52AA6E4}">
                  <adec:decorative xmlns:adec="http://schemas.microsoft.com/office/drawing/2017/decorative" xmlns=""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xmlns=""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xmlns=""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xmlns="" id="{DC02C732-8960-4820-B185-F087E030DAAA}"/>
                </a:ext>
              </a:extLst>
            </p:cNvPr>
            <p:cNvSpPr txBox="1"/>
            <p:nvPr/>
          </p:nvSpPr>
          <p:spPr>
            <a:xfrm>
              <a:off x="969218" y="3189004"/>
              <a:ext cx="1199046" cy="492443"/>
            </a:xfrm>
            <a:prstGeom prst="rect">
              <a:avLst/>
            </a:prstGeom>
            <a:noFill/>
          </p:spPr>
          <p:txBody>
            <a:bodyPr wrap="none" lIns="0" tIns="0" rIns="0" bIns="0" rtlCol="0" anchor="t">
              <a:spAutoFit/>
            </a:bodyPr>
            <a:lstStyle/>
            <a:p>
              <a:pPr algn="ctr"/>
              <a:r>
                <a:rPr lang="en-US" sz="3200" b="1" dirty="0">
                  <a:solidFill>
                    <a:schemeClr val="bg1"/>
                  </a:solidFill>
                  <a:latin typeface="+mj-lt"/>
                </a:rPr>
                <a:t>16.12%</a:t>
              </a:r>
            </a:p>
          </p:txBody>
        </p:sp>
        <p:sp>
          <p:nvSpPr>
            <p:cNvPr id="29" name="Oval 28">
              <a:extLst>
                <a:ext uri="{FF2B5EF4-FFF2-40B4-BE49-F238E27FC236}">
                  <a16:creationId xmlns:a16="http://schemas.microsoft.com/office/drawing/2014/main" xmlns="" id="{1B02FFA3-53E3-4FFD-922C-CCB9EFEA5C8A}"/>
                </a:ext>
                <a:ext uri="{C183D7F6-B498-43B3-948B-1728B52AA6E4}">
                  <adec:decorative xmlns:adec="http://schemas.microsoft.com/office/drawing/2017/decorative" xmlns=""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xmlns=""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xmlns="" id="{1CC8C601-FB40-4573-87B3-B1126A610542}"/>
                </a:ext>
              </a:extLst>
            </p:cNvPr>
            <p:cNvSpPr txBox="1"/>
            <p:nvPr/>
          </p:nvSpPr>
          <p:spPr>
            <a:xfrm>
              <a:off x="4153829" y="3189005"/>
              <a:ext cx="814325" cy="492443"/>
            </a:xfrm>
            <a:prstGeom prst="rect">
              <a:avLst/>
            </a:prstGeom>
            <a:noFill/>
          </p:spPr>
          <p:txBody>
            <a:bodyPr wrap="none" lIns="0" tIns="0" rIns="0" bIns="0" rtlCol="0" anchor="t">
              <a:spAutoFit/>
            </a:bodyPr>
            <a:lstStyle/>
            <a:p>
              <a:pPr algn="ctr"/>
              <a:r>
                <a:rPr lang="en-US" sz="3200" b="1" dirty="0">
                  <a:solidFill>
                    <a:schemeClr val="bg1"/>
                  </a:solidFill>
                  <a:latin typeface="+mj-lt"/>
                </a:rPr>
                <a:t>1233</a:t>
              </a:r>
              <a:endParaRPr lang="en-US" dirty="0"/>
            </a:p>
          </p:txBody>
        </p:sp>
        <p:sp>
          <p:nvSpPr>
            <p:cNvPr id="41" name="Oval 40">
              <a:extLst>
                <a:ext uri="{FF2B5EF4-FFF2-40B4-BE49-F238E27FC236}">
                  <a16:creationId xmlns:a16="http://schemas.microsoft.com/office/drawing/2014/main" xmlns=""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xmlns="" id="{63F2913C-4436-40AC-9048-54405BD23C0C}"/>
                </a:ext>
                <a:ext uri="{C183D7F6-B498-43B3-948B-1728B52AA6E4}">
                  <adec:decorative xmlns:adec="http://schemas.microsoft.com/office/drawing/2017/decorative" xmlns=""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xmlns=""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xmlns=""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xmlns="" id="{5C436978-7B84-4F27-8A32-574050B29AD0}"/>
                </a:ext>
              </a:extLst>
            </p:cNvPr>
            <p:cNvSpPr txBox="1"/>
            <p:nvPr/>
          </p:nvSpPr>
          <p:spPr>
            <a:xfrm>
              <a:off x="7370765" y="3189005"/>
              <a:ext cx="407164" cy="492443"/>
            </a:xfrm>
            <a:prstGeom prst="rect">
              <a:avLst/>
            </a:prstGeom>
            <a:noFill/>
          </p:spPr>
          <p:txBody>
            <a:bodyPr wrap="none" lIns="0" tIns="0" rIns="0" bIns="0" rtlCol="0" anchor="t">
              <a:spAutoFit/>
            </a:bodyPr>
            <a:lstStyle/>
            <a:p>
              <a:pPr algn="ctr"/>
              <a:r>
                <a:rPr lang="en-US" sz="3200" b="1" dirty="0">
                  <a:solidFill>
                    <a:schemeClr val="bg1"/>
                  </a:solidFill>
                  <a:latin typeface="+mj-lt"/>
                </a:rPr>
                <a:t>53</a:t>
              </a:r>
            </a:p>
          </p:txBody>
        </p:sp>
        <p:grpSp>
          <p:nvGrpSpPr>
            <p:cNvPr id="46" name="Group 45">
              <a:extLst>
                <a:ext uri="{FF2B5EF4-FFF2-40B4-BE49-F238E27FC236}">
                  <a16:creationId xmlns:a16="http://schemas.microsoft.com/office/drawing/2014/main" xmlns="" id="{65E89B9B-4C47-402B-9C75-47765E1F7593}"/>
                </a:ext>
              </a:extLst>
            </p:cNvPr>
            <p:cNvGrpSpPr/>
            <p:nvPr/>
          </p:nvGrpSpPr>
          <p:grpSpPr>
            <a:xfrm>
              <a:off x="9871788" y="2706779"/>
              <a:ext cx="1431828" cy="1456895"/>
              <a:chOff x="7168469" y="2677815"/>
              <a:chExt cx="1431828" cy="1456895"/>
            </a:xfrm>
          </p:grpSpPr>
          <p:grpSp>
            <p:nvGrpSpPr>
              <p:cNvPr id="51" name="Group 50">
                <a:extLst>
                  <a:ext uri="{FF2B5EF4-FFF2-40B4-BE49-F238E27FC236}">
                    <a16:creationId xmlns:a16="http://schemas.microsoft.com/office/drawing/2014/main" xmlns="" id="{02C4BAC1-CFE0-4BB6-AB1E-3D97B9D3C37C}"/>
                  </a:ext>
                </a:extLst>
              </p:cNvPr>
              <p:cNvGrpSpPr/>
              <p:nvPr/>
            </p:nvGrpSpPr>
            <p:grpSpPr>
              <a:xfrm>
                <a:off x="7168469" y="2677815"/>
                <a:ext cx="1431828" cy="1456895"/>
                <a:chOff x="7168469" y="2677815"/>
                <a:chExt cx="1431828" cy="1456895"/>
              </a:xfrm>
            </p:grpSpPr>
            <p:sp>
              <p:nvSpPr>
                <p:cNvPr id="53" name="Oval 52">
                  <a:extLst>
                    <a:ext uri="{FF2B5EF4-FFF2-40B4-BE49-F238E27FC236}">
                      <a16:creationId xmlns:a16="http://schemas.microsoft.com/office/drawing/2014/main" xmlns="" id="{52EBF013-87F7-4305-9CC9-737BE16F0D9F}"/>
                    </a:ext>
                    <a:ext uri="{C183D7F6-B498-43B3-948B-1728B52AA6E4}">
                      <adec:decorative xmlns:adec="http://schemas.microsoft.com/office/drawing/2017/decorative" xmlns=""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a16="http://schemas.microsoft.com/office/drawing/2014/main" xmlns=""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xmlns=""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xmlns="" id="{38F4B3FC-E555-4F37-BC12-4940EF773A7E}"/>
                  </a:ext>
                </a:extLst>
              </p:cNvPr>
              <p:cNvSpPr txBox="1"/>
              <p:nvPr/>
            </p:nvSpPr>
            <p:spPr>
              <a:xfrm>
                <a:off x="7235044" y="3230597"/>
                <a:ext cx="1312790" cy="307777"/>
              </a:xfrm>
              <a:prstGeom prst="rect">
                <a:avLst/>
              </a:prstGeom>
              <a:noFill/>
            </p:spPr>
            <p:txBody>
              <a:bodyPr wrap="square" lIns="0" tIns="0" rIns="0" bIns="0" rtlCol="0" anchor="t">
                <a:spAutoFit/>
              </a:bodyPr>
              <a:lstStyle/>
              <a:p>
                <a:pPr algn="ctr"/>
                <a:r>
                  <a:rPr lang="en-US" sz="2000" b="1" dirty="0">
                    <a:solidFill>
                      <a:schemeClr val="bg1"/>
                    </a:solidFill>
                    <a:latin typeface="+mj-lt"/>
                  </a:rPr>
                  <a:t>118856.4</a:t>
                </a:r>
                <a:endParaRPr lang="en-US" sz="1200" dirty="0"/>
              </a:p>
            </p:txBody>
          </p:sp>
        </p:grpSp>
        <p:sp>
          <p:nvSpPr>
            <p:cNvPr id="64" name="Arc 63">
              <a:extLst>
                <a:ext uri="{FF2B5EF4-FFF2-40B4-BE49-F238E27FC236}">
                  <a16:creationId xmlns:a16="http://schemas.microsoft.com/office/drawing/2014/main" xmlns=""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xmlns=""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xmlns="" id="{39929E06-4AB9-4598-A963-82CCC18A3FF2}"/>
              </a:ext>
            </a:extLst>
          </p:cNvPr>
          <p:cNvSpPr txBox="1"/>
          <p:nvPr/>
        </p:nvSpPr>
        <p:spPr>
          <a:xfrm>
            <a:off x="795196" y="4841786"/>
            <a:ext cx="1547090" cy="276999"/>
          </a:xfrm>
          <a:prstGeom prst="rect">
            <a:avLst/>
          </a:prstGeom>
          <a:noFill/>
        </p:spPr>
        <p:txBody>
          <a:bodyPr wrap="none" lIns="0" tIns="0" rIns="0" bIns="0" rtlCol="0" anchor="t">
            <a:spAutoFit/>
          </a:bodyPr>
          <a:lstStyle/>
          <a:p>
            <a:pPr algn="ctr"/>
            <a:r>
              <a:rPr lang="en-US" b="1" dirty="0">
                <a:latin typeface="Segoe UI"/>
                <a:cs typeface="Segoe UI"/>
              </a:rPr>
              <a:t>Attrition Rate </a:t>
            </a:r>
          </a:p>
        </p:txBody>
      </p:sp>
      <p:cxnSp>
        <p:nvCxnSpPr>
          <p:cNvPr id="20" name="Straight Connector 19">
            <a:extLst>
              <a:ext uri="{FF2B5EF4-FFF2-40B4-BE49-F238E27FC236}">
                <a16:creationId xmlns:a16="http://schemas.microsoft.com/office/drawing/2014/main" xmlns="" id="{A258B9C9-A63C-4AE4-8EB4-544F3A70C2F7}"/>
              </a:ext>
              <a:ext uri="{C183D7F6-B498-43B3-948B-1728B52AA6E4}">
                <adec:decorative xmlns:adec="http://schemas.microsoft.com/office/drawing/2017/decorative" xmlns="" val="1"/>
              </a:ext>
            </a:extLst>
          </p:cNvPr>
          <p:cNvCxnSpPr/>
          <p:nvPr/>
        </p:nvCxnSpPr>
        <p:spPr>
          <a:xfrm>
            <a:off x="1329338" y="527768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xmlns="" id="{9DF162EE-A4BE-4D4C-9A3C-51FC2F765D81}"/>
              </a:ext>
            </a:extLst>
          </p:cNvPr>
          <p:cNvSpPr txBox="1">
            <a:spLocks/>
          </p:cNvSpPr>
          <p:nvPr/>
        </p:nvSpPr>
        <p:spPr>
          <a:xfrm>
            <a:off x="241881" y="5454662"/>
            <a:ext cx="2653720" cy="1139094"/>
          </a:xfrm>
          <a:prstGeom prst="rect">
            <a:avLst/>
          </a:prstGeom>
        </p:spPr>
        <p:txBody>
          <a:bodyPr vert="horz" wrap="square" lIns="0" tIns="0" rIns="0" bIns="0" rtlCol="0" anchor="t">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a:cs typeface="Segoe UI"/>
              </a:rPr>
              <a:t>Attrition is higher among new employees (1-2 years)</a:t>
            </a:r>
            <a:endParaRPr lang="en-US" sz="1600" dirty="0">
              <a:solidFill>
                <a:srgbClr val="002060"/>
              </a:solidFill>
              <a:latin typeface="Segoe UI"/>
              <a:cs typeface="Segoe UI"/>
            </a:endParaRPr>
          </a:p>
          <a:p>
            <a:pPr algn="ctr">
              <a:lnSpc>
                <a:spcPct val="150000"/>
              </a:lnSpc>
            </a:pPr>
            <a:endParaRPr lang="en-US" sz="1600" dirty="0">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xmlns="" id="{AB0754C1-4097-4CDA-B3CB-7304331CBBB9}"/>
              </a:ext>
            </a:extLst>
          </p:cNvPr>
          <p:cNvSpPr txBox="1"/>
          <p:nvPr/>
        </p:nvSpPr>
        <p:spPr>
          <a:xfrm>
            <a:off x="3170677" y="4841787"/>
            <a:ext cx="2780634" cy="276999"/>
          </a:xfrm>
          <a:prstGeom prst="rect">
            <a:avLst/>
          </a:prstGeom>
          <a:noFill/>
        </p:spPr>
        <p:txBody>
          <a:bodyPr wrap="none" lIns="0" tIns="0" rIns="0" bIns="0" rtlCol="0" anchor="t">
            <a:spAutoFit/>
          </a:bodyPr>
          <a:lstStyle/>
          <a:p>
            <a:pPr algn="ctr"/>
            <a:r>
              <a:rPr lang="en-US" b="1" dirty="0">
                <a:latin typeface="Segoe UI"/>
                <a:cs typeface="Segoe UI"/>
              </a:rPr>
              <a:t>Current Active Employees</a:t>
            </a:r>
            <a:endParaRPr lang="en-US" dirty="0"/>
          </a:p>
        </p:txBody>
      </p:sp>
      <p:cxnSp>
        <p:nvCxnSpPr>
          <p:cNvPr id="26" name="Straight Connector 25">
            <a:extLst>
              <a:ext uri="{FF2B5EF4-FFF2-40B4-BE49-F238E27FC236}">
                <a16:creationId xmlns:a16="http://schemas.microsoft.com/office/drawing/2014/main" xmlns="" id="{EE30765C-622F-4015-90C6-297DE00BBDB5}"/>
              </a:ext>
              <a:ext uri="{C183D7F6-B498-43B3-948B-1728B52AA6E4}">
                <adec:decorative xmlns:adec="http://schemas.microsoft.com/office/drawing/2017/decorative" xmlns="" val="1"/>
              </a:ext>
            </a:extLst>
          </p:cNvPr>
          <p:cNvCxnSpPr/>
          <p:nvPr/>
        </p:nvCxnSpPr>
        <p:spPr>
          <a:xfrm>
            <a:off x="4321589"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Text Placeholder 2">
            <a:extLst>
              <a:ext uri="{FF2B5EF4-FFF2-40B4-BE49-F238E27FC236}">
                <a16:creationId xmlns:a16="http://schemas.microsoft.com/office/drawing/2014/main" xmlns="" id="{72AC3065-20B0-4A63-89FA-B10AD6D1363C}"/>
              </a:ext>
            </a:extLst>
          </p:cNvPr>
          <p:cNvSpPr txBox="1">
            <a:spLocks/>
          </p:cNvSpPr>
          <p:nvPr/>
        </p:nvSpPr>
        <p:spPr>
          <a:xfrm>
            <a:off x="3234132" y="5454663"/>
            <a:ext cx="2653720" cy="692818"/>
          </a:xfrm>
          <a:prstGeom prst="rect">
            <a:avLst/>
          </a:prstGeom>
        </p:spPr>
        <p:txBody>
          <a:bodyPr vert="horz" wrap="square" lIns="0" tIns="0" rIns="0" bIns="0" rtlCol="0" anchor="t">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a:cs typeface="Segoe UI"/>
              </a:rPr>
              <a:t>Indication of large company size</a:t>
            </a:r>
            <a:endParaRPr lang="en-US" sz="1600" dirty="0">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xmlns="" id="{54005B0B-E5FC-472B-962B-C2258039F3B2}"/>
              </a:ext>
            </a:extLst>
          </p:cNvPr>
          <p:cNvSpPr txBox="1"/>
          <p:nvPr/>
        </p:nvSpPr>
        <p:spPr>
          <a:xfrm>
            <a:off x="6395597" y="4728898"/>
            <a:ext cx="2357504" cy="553998"/>
          </a:xfrm>
          <a:prstGeom prst="rect">
            <a:avLst/>
          </a:prstGeom>
          <a:noFill/>
        </p:spPr>
        <p:txBody>
          <a:bodyPr wrap="none" lIns="0" tIns="0" rIns="0" bIns="0" rtlCol="0" anchor="t">
            <a:spAutoFit/>
          </a:bodyPr>
          <a:lstStyle/>
          <a:p>
            <a:pPr algn="ctr"/>
            <a:r>
              <a:rPr lang="en-US" b="1" dirty="0">
                <a:latin typeface="Segoe UI"/>
                <a:cs typeface="Segoe UI"/>
              </a:rPr>
              <a:t>Employees At </a:t>
            </a:r>
            <a:endParaRPr lang="en-US" dirty="0">
              <a:latin typeface="Calibri"/>
              <a:ea typeface="Calibri"/>
              <a:cs typeface="Calibri"/>
            </a:endParaRPr>
          </a:p>
          <a:p>
            <a:pPr algn="ctr"/>
            <a:r>
              <a:rPr lang="en-US" b="1" dirty="0">
                <a:latin typeface="Segoe UI"/>
                <a:cs typeface="Segoe UI"/>
              </a:rPr>
              <a:t>High Risk Of Attrition</a:t>
            </a:r>
            <a:endParaRPr lang="en-US" dirty="0">
              <a:ea typeface="Calibri"/>
              <a:cs typeface="Calibri"/>
            </a:endParaRPr>
          </a:p>
        </p:txBody>
      </p:sp>
      <p:cxnSp>
        <p:nvCxnSpPr>
          <p:cNvPr id="38" name="Straight Connector 37">
            <a:extLst>
              <a:ext uri="{FF2B5EF4-FFF2-40B4-BE49-F238E27FC236}">
                <a16:creationId xmlns:a16="http://schemas.microsoft.com/office/drawing/2014/main" xmlns="" id="{8781AB32-AC63-443B-8ADA-AAB7C9723936}"/>
              </a:ext>
              <a:ext uri="{C183D7F6-B498-43B3-948B-1728B52AA6E4}">
                <adec:decorative xmlns:adec="http://schemas.microsoft.com/office/drawing/2017/decorative" xmlns="" val="1"/>
              </a:ext>
            </a:extLst>
          </p:cNvPr>
          <p:cNvCxnSpPr/>
          <p:nvPr/>
        </p:nvCxnSpPr>
        <p:spPr>
          <a:xfrm>
            <a:off x="7334945"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Text Placeholder 2">
            <a:extLst>
              <a:ext uri="{FF2B5EF4-FFF2-40B4-BE49-F238E27FC236}">
                <a16:creationId xmlns:a16="http://schemas.microsoft.com/office/drawing/2014/main" xmlns="" id="{5BA86B7F-9A89-4AB5-BADE-64D7C6E5C868}"/>
              </a:ext>
            </a:extLst>
          </p:cNvPr>
          <p:cNvSpPr txBox="1">
            <a:spLocks/>
          </p:cNvSpPr>
          <p:nvPr/>
        </p:nvSpPr>
        <p:spPr>
          <a:xfrm>
            <a:off x="6247488" y="5454663"/>
            <a:ext cx="2653720" cy="698846"/>
          </a:xfrm>
          <a:prstGeom prst="rect">
            <a:avLst/>
          </a:prstGeom>
        </p:spPr>
        <p:txBody>
          <a:bodyPr vert="horz" wrap="square" lIns="0" tIns="0" rIns="0" bIns="0" rtlCol="0" anchor="t">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a:cs typeface="Segoe UI"/>
              </a:rPr>
              <a:t>With 488 employees at middle risk</a:t>
            </a:r>
            <a:endParaRPr lang="en-US" dirty="0"/>
          </a:p>
        </p:txBody>
      </p:sp>
      <p:sp>
        <p:nvSpPr>
          <p:cNvPr id="48" name="TextBox 47">
            <a:extLst>
              <a:ext uri="{FF2B5EF4-FFF2-40B4-BE49-F238E27FC236}">
                <a16:creationId xmlns:a16="http://schemas.microsoft.com/office/drawing/2014/main" xmlns="" id="{F7B6FBDF-4663-4A5D-A2B3-B90DCEBBA233}"/>
              </a:ext>
            </a:extLst>
          </p:cNvPr>
          <p:cNvSpPr txBox="1"/>
          <p:nvPr/>
        </p:nvSpPr>
        <p:spPr>
          <a:xfrm>
            <a:off x="9778830" y="4841787"/>
            <a:ext cx="1617752" cy="276999"/>
          </a:xfrm>
          <a:prstGeom prst="rect">
            <a:avLst/>
          </a:prstGeom>
          <a:noFill/>
        </p:spPr>
        <p:txBody>
          <a:bodyPr wrap="none" lIns="0" tIns="0" rIns="0" bIns="0" rtlCol="0" anchor="t">
            <a:spAutoFit/>
          </a:bodyPr>
          <a:lstStyle/>
          <a:p>
            <a:pPr algn="ctr"/>
            <a:r>
              <a:rPr lang="en-US" b="1" dirty="0">
                <a:latin typeface="Segoe UI"/>
                <a:cs typeface="Segoe UI"/>
              </a:rPr>
              <a:t>Average Salary</a:t>
            </a:r>
            <a:endParaRPr lang="en-US" dirty="0"/>
          </a:p>
        </p:txBody>
      </p:sp>
      <p:cxnSp>
        <p:nvCxnSpPr>
          <p:cNvPr id="50" name="Straight Connector 49">
            <a:extLst>
              <a:ext uri="{FF2B5EF4-FFF2-40B4-BE49-F238E27FC236}">
                <a16:creationId xmlns:a16="http://schemas.microsoft.com/office/drawing/2014/main" xmlns="" id="{28F561C8-B2FA-4D2D-9122-39870DF5465F}"/>
              </a:ext>
              <a:ext uri="{C183D7F6-B498-43B3-948B-1728B52AA6E4}">
                <adec:decorative xmlns:adec="http://schemas.microsoft.com/office/drawing/2017/decorative" xmlns="" val="1"/>
              </a:ext>
            </a:extLst>
          </p:cNvPr>
          <p:cNvCxnSpPr/>
          <p:nvPr/>
        </p:nvCxnSpPr>
        <p:spPr>
          <a:xfrm>
            <a:off x="10348300"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Text Placeholder 2">
            <a:extLst>
              <a:ext uri="{FF2B5EF4-FFF2-40B4-BE49-F238E27FC236}">
                <a16:creationId xmlns:a16="http://schemas.microsoft.com/office/drawing/2014/main" xmlns="" id="{EB976B3E-89DE-4833-94D4-23A4F14582CA}"/>
              </a:ext>
            </a:extLst>
          </p:cNvPr>
          <p:cNvSpPr txBox="1">
            <a:spLocks/>
          </p:cNvSpPr>
          <p:nvPr/>
        </p:nvSpPr>
        <p:spPr>
          <a:xfrm>
            <a:off x="9260843" y="5454663"/>
            <a:ext cx="2653720" cy="698846"/>
          </a:xfrm>
          <a:prstGeom prst="rect">
            <a:avLst/>
          </a:prstGeom>
        </p:spPr>
        <p:txBody>
          <a:bodyPr vert="horz" wrap="square" lIns="0" tIns="0" rIns="0" bIns="0" rtlCol="0" anchor="t">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solidFill>
                  <a:srgbClr val="002060"/>
                </a:solidFill>
                <a:latin typeface="Segoe UI"/>
                <a:cs typeface="Segoe UI"/>
              </a:rPr>
              <a:t>With </a:t>
            </a:r>
            <a:r>
              <a:rPr lang="en-US" sz="1600" dirty="0">
                <a:solidFill>
                  <a:srgbClr val="002060"/>
                </a:solidFill>
                <a:latin typeface="Calibri Light"/>
                <a:ea typeface="Calibri Light"/>
                <a:cs typeface="Calibri Light"/>
              </a:rPr>
              <a:t>broad range of employee salaries</a:t>
            </a:r>
            <a:r>
              <a:rPr lang="en-US" sz="1600" dirty="0">
                <a:solidFill>
                  <a:srgbClr val="002060"/>
                </a:solidFill>
                <a:latin typeface="Segoe UI"/>
                <a:cs typeface="Segoe UI"/>
              </a:rPr>
              <a:t> </a:t>
            </a:r>
            <a:endParaRPr lang="en-US" sz="1600"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63769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424353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xmlns="" id="{6FF5F564-0C08-4A3C-8BAC-1FADF459417F}"/>
              </a:ext>
            </a:extLst>
          </p:cNvPr>
          <p:cNvSpPr>
            <a:spLocks noGrp="1"/>
          </p:cNvSpPr>
          <p:nvPr>
            <p:ph type="title"/>
          </p:nvPr>
        </p:nvSpPr>
        <p:spPr/>
        <p:txBody>
          <a:bodyPr/>
          <a:lstStyle/>
          <a:p>
            <a:r>
              <a:rPr lang="en-US" dirty="0"/>
              <a:t>Human resources slide 4</a:t>
            </a:r>
          </a:p>
        </p:txBody>
      </p:sp>
      <p:grpSp>
        <p:nvGrpSpPr>
          <p:cNvPr id="345" name="Group 344">
            <a:extLst>
              <a:ext uri="{FF2B5EF4-FFF2-40B4-BE49-F238E27FC236}">
                <a16:creationId xmlns:a16="http://schemas.microsoft.com/office/drawing/2014/main" xmlns="" id="{E6D6E19C-DE46-4402-8CBF-17BB95458532}"/>
              </a:ext>
              <a:ext uri="{C183D7F6-B498-43B3-948B-1728B52AA6E4}">
                <adec:decorative xmlns:adec="http://schemas.microsoft.com/office/drawing/2017/decorative" xmlns="" val="1"/>
              </a:ext>
            </a:extLst>
          </p:cNvPr>
          <p:cNvGrpSpPr/>
          <p:nvPr/>
        </p:nvGrpSpPr>
        <p:grpSpPr>
          <a:xfrm>
            <a:off x="3953987" y="537999"/>
            <a:ext cx="4284026" cy="764075"/>
            <a:chOff x="9379627" y="4410753"/>
            <a:chExt cx="2371352" cy="764075"/>
          </a:xfrm>
        </p:grpSpPr>
        <p:sp>
          <p:nvSpPr>
            <p:cNvPr id="346" name="TextBox 345">
              <a:extLst>
                <a:ext uri="{FF2B5EF4-FFF2-40B4-BE49-F238E27FC236}">
                  <a16:creationId xmlns:a16="http://schemas.microsoft.com/office/drawing/2014/main" xmlns="" id="{3DF722C9-361F-401E-AD34-54132A8436B3}"/>
                </a:ext>
              </a:extLst>
            </p:cNvPr>
            <p:cNvSpPr txBox="1"/>
            <p:nvPr/>
          </p:nvSpPr>
          <p:spPr>
            <a:xfrm>
              <a:off x="9379627" y="4410753"/>
              <a:ext cx="2371352" cy="246221"/>
            </a:xfrm>
            <a:prstGeom prst="rect">
              <a:avLst/>
            </a:prstGeom>
            <a:noFill/>
          </p:spPr>
          <p:txBody>
            <a:bodyPr wrap="square" lIns="0" tIns="0" rIns="0" bIns="0" rtlCol="0" anchor="t">
              <a:spAutoFit/>
            </a:bodyPr>
            <a:lstStyle/>
            <a:p>
              <a:pPr algn="ctr"/>
              <a:r>
                <a:rPr lang="en-US" sz="1600" b="1" dirty="0">
                  <a:solidFill>
                    <a:srgbClr val="002060"/>
                  </a:solidFill>
                  <a:latin typeface="Segoe UI"/>
                  <a:cs typeface="Segoe UI"/>
                </a:rPr>
                <a:t>What Next?</a:t>
              </a:r>
              <a:endParaRPr lang="en-US" dirty="0"/>
            </a:p>
          </p:txBody>
        </p:sp>
        <p:sp>
          <p:nvSpPr>
            <p:cNvPr id="347" name="Rectangle 346">
              <a:extLst>
                <a:ext uri="{FF2B5EF4-FFF2-40B4-BE49-F238E27FC236}">
                  <a16:creationId xmlns:a16="http://schemas.microsoft.com/office/drawing/2014/main" xmlns="" id="{49C08362-5A73-4AB7-8811-DC216428D42D}"/>
                </a:ext>
              </a:extLst>
            </p:cNvPr>
            <p:cNvSpPr/>
            <p:nvPr/>
          </p:nvSpPr>
          <p:spPr>
            <a:xfrm>
              <a:off x="9695998" y="4682385"/>
              <a:ext cx="1729394" cy="492443"/>
            </a:xfrm>
            <a:prstGeom prst="rect">
              <a:avLst/>
            </a:prstGeom>
          </p:spPr>
          <p:txBody>
            <a:bodyPr wrap="square" lIns="0" tIns="0" rIns="0" bIns="0" anchor="t">
              <a:spAutoFit/>
            </a:bodyPr>
            <a:lstStyle/>
            <a:p>
              <a:pPr algn="ctr"/>
              <a:r>
                <a:rPr lang="en-US" sz="1600" i="1" dirty="0">
                  <a:solidFill>
                    <a:srgbClr val="002060"/>
                  </a:solidFill>
                  <a:latin typeface="+mj-lt"/>
                  <a:cs typeface="Segoe UI"/>
                </a:rPr>
                <a:t>Suggested Human Resources Strategies</a:t>
              </a:r>
              <a:endParaRPr lang="en-US" dirty="0" err="1"/>
            </a:p>
          </p:txBody>
        </p:sp>
      </p:grpSp>
      <p:grpSp>
        <p:nvGrpSpPr>
          <p:cNvPr id="45" name="Group 44">
            <a:extLst>
              <a:ext uri="{FF2B5EF4-FFF2-40B4-BE49-F238E27FC236}">
                <a16:creationId xmlns:a16="http://schemas.microsoft.com/office/drawing/2014/main" xmlns="" id="{99CDDA2C-6FA4-497B-A320-3ED782990E8C}"/>
              </a:ext>
              <a:ext uri="{C183D7F6-B498-43B3-948B-1728B52AA6E4}">
                <adec:decorative xmlns:adec="http://schemas.microsoft.com/office/drawing/2017/decorative" xmlns="" val="1"/>
              </a:ext>
            </a:extLst>
          </p:cNvPr>
          <p:cNvGrpSpPr/>
          <p:nvPr/>
        </p:nvGrpSpPr>
        <p:grpSpPr>
          <a:xfrm>
            <a:off x="1427303" y="2164807"/>
            <a:ext cx="1594605" cy="1660085"/>
            <a:chOff x="1427303" y="2203556"/>
            <a:chExt cx="1594605" cy="1660085"/>
          </a:xfrm>
        </p:grpSpPr>
        <p:sp>
          <p:nvSpPr>
            <p:cNvPr id="340" name="TextBox 339">
              <a:extLst>
                <a:ext uri="{FF2B5EF4-FFF2-40B4-BE49-F238E27FC236}">
                  <a16:creationId xmlns:a16="http://schemas.microsoft.com/office/drawing/2014/main" xmlns="" id="{246A1BD9-59BD-467C-9A84-D6A5E4382773}"/>
                </a:ext>
              </a:extLst>
            </p:cNvPr>
            <p:cNvSpPr txBox="1"/>
            <p:nvPr/>
          </p:nvSpPr>
          <p:spPr>
            <a:xfrm>
              <a:off x="1427303" y="2203556"/>
              <a:ext cx="1594605" cy="492443"/>
            </a:xfrm>
            <a:prstGeom prst="rect">
              <a:avLst/>
            </a:prstGeom>
            <a:noFill/>
          </p:spPr>
          <p:txBody>
            <a:bodyPr wrap="square" lIns="0" tIns="0" rIns="0" bIns="0" rtlCol="0" anchor="t">
              <a:spAutoFit/>
            </a:bodyPr>
            <a:lstStyle/>
            <a:p>
              <a:pPr algn="r"/>
              <a:r>
                <a:rPr lang="en-US" sz="1600" b="1" dirty="0">
                  <a:solidFill>
                    <a:srgbClr val="002060"/>
                  </a:solidFill>
                  <a:latin typeface="Segoe UI"/>
                  <a:ea typeface="+mn-lt"/>
                  <a:cs typeface="Segoe UI"/>
                </a:rPr>
                <a:t>Retention </a:t>
              </a:r>
              <a:r>
                <a:rPr lang="en-US" sz="1600" b="1" dirty="0">
                  <a:solidFill>
                    <a:srgbClr val="002060"/>
                  </a:solidFill>
                  <a:latin typeface="Segoe UI"/>
                  <a:ea typeface="Calibri"/>
                  <a:cs typeface="Segoe UI"/>
                </a:rPr>
                <a:t>Programs</a:t>
              </a:r>
              <a:r>
                <a:rPr lang="en-US" sz="1600" b="1" dirty="0">
                  <a:solidFill>
                    <a:srgbClr val="002060"/>
                  </a:solidFill>
                  <a:latin typeface="Segoe UI"/>
                  <a:cs typeface="Segoe UI"/>
                </a:rPr>
                <a:t>:</a:t>
              </a:r>
              <a:endParaRPr lang="en-US" dirty="0"/>
            </a:p>
          </p:txBody>
        </p:sp>
        <p:sp>
          <p:nvSpPr>
            <p:cNvPr id="341" name="Rectangle 340">
              <a:extLst>
                <a:ext uri="{FF2B5EF4-FFF2-40B4-BE49-F238E27FC236}">
                  <a16:creationId xmlns:a16="http://schemas.microsoft.com/office/drawing/2014/main" xmlns="" id="{594EDD4C-FB3C-4D67-A0E0-448BE5307678}"/>
                </a:ext>
              </a:extLst>
            </p:cNvPr>
            <p:cNvSpPr/>
            <p:nvPr/>
          </p:nvSpPr>
          <p:spPr>
            <a:xfrm>
              <a:off x="1427304" y="2878756"/>
              <a:ext cx="1594604" cy="984885"/>
            </a:xfrm>
            <a:prstGeom prst="rect">
              <a:avLst/>
            </a:prstGeom>
          </p:spPr>
          <p:txBody>
            <a:bodyPr wrap="square" lIns="0" tIns="0" rIns="0" bIns="0" anchor="t">
              <a:spAutoFit/>
            </a:bodyPr>
            <a:lstStyle/>
            <a:p>
              <a:pPr algn="r"/>
              <a:r>
                <a:rPr lang="en-US" sz="1600" dirty="0">
                  <a:solidFill>
                    <a:srgbClr val="002060"/>
                  </a:solidFill>
                  <a:ea typeface="+mn-lt"/>
                  <a:cs typeface="+mn-lt"/>
                </a:rPr>
                <a:t>Address attrition drivers with career growth, better pay, and mentorship</a:t>
              </a:r>
              <a:r>
                <a:rPr lang="en-US" sz="1600" i="1" dirty="0">
                  <a:solidFill>
                    <a:srgbClr val="002060"/>
                  </a:solidFill>
                  <a:latin typeface="+mj-lt"/>
                  <a:cs typeface="Segoe UI"/>
                </a:rPr>
                <a:t> </a:t>
              </a:r>
              <a:endParaRPr lang="en-US" dirty="0"/>
            </a:p>
          </p:txBody>
        </p:sp>
      </p:grpSp>
      <p:grpSp>
        <p:nvGrpSpPr>
          <p:cNvPr id="41" name="Group 40" descr="This image is an icon of three people interacting. ">
            <a:extLst>
              <a:ext uri="{FF2B5EF4-FFF2-40B4-BE49-F238E27FC236}">
                <a16:creationId xmlns:a16="http://schemas.microsoft.com/office/drawing/2014/main" xmlns=""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xmlns=""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xmlns=""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xmlns=""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xmlns=""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xmlns=""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xmlns=""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xmlns=""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xmlns=""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xmlns=""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xmlns=""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xmlns=""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xmlns=""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xmlns=""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xmlns=""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xmlns=""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xmlns=""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xmlns=""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xmlns=""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xmlns=""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xmlns=""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xmlns=""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xmlns=""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xmlns=""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xmlns=""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xmlns=""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xmlns=""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xmlns=""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xmlns=""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xmlns=""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xmlns=""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xmlns=""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xmlns=""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xmlns=""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36" name="Group 335">
            <a:extLst>
              <a:ext uri="{FF2B5EF4-FFF2-40B4-BE49-F238E27FC236}">
                <a16:creationId xmlns:a16="http://schemas.microsoft.com/office/drawing/2014/main" xmlns="" id="{28F9A76E-D468-407E-9575-CEACF4453F35}"/>
              </a:ext>
              <a:ext uri="{C183D7F6-B498-43B3-948B-1728B52AA6E4}">
                <adec:decorative xmlns:adec="http://schemas.microsoft.com/office/drawing/2017/decorative" xmlns="" val="1"/>
              </a:ext>
            </a:extLst>
          </p:cNvPr>
          <p:cNvGrpSpPr/>
          <p:nvPr/>
        </p:nvGrpSpPr>
        <p:grpSpPr>
          <a:xfrm>
            <a:off x="9066403" y="2203556"/>
            <a:ext cx="1627075" cy="1652306"/>
            <a:chOff x="9665390" y="4157408"/>
            <a:chExt cx="1764610" cy="1652306"/>
          </a:xfrm>
        </p:grpSpPr>
        <p:sp>
          <p:nvSpPr>
            <p:cNvPr id="337" name="TextBox 336">
              <a:extLst>
                <a:ext uri="{FF2B5EF4-FFF2-40B4-BE49-F238E27FC236}">
                  <a16:creationId xmlns:a16="http://schemas.microsoft.com/office/drawing/2014/main" xmlns="" id="{3380BC47-47FB-44F3-9E0B-80B83E426031}"/>
                </a:ext>
              </a:extLst>
            </p:cNvPr>
            <p:cNvSpPr txBox="1"/>
            <p:nvPr/>
          </p:nvSpPr>
          <p:spPr>
            <a:xfrm>
              <a:off x="9700605" y="4157408"/>
              <a:ext cx="1729395" cy="246221"/>
            </a:xfrm>
            <a:prstGeom prst="rect">
              <a:avLst/>
            </a:prstGeom>
            <a:noFill/>
          </p:spPr>
          <p:txBody>
            <a:bodyPr wrap="square" lIns="0" tIns="0" rIns="0" bIns="0" rtlCol="0" anchor="t">
              <a:spAutoFit/>
            </a:bodyPr>
            <a:lstStyle/>
            <a:p>
              <a:r>
                <a:rPr lang="en-US" sz="1600" b="1" dirty="0">
                  <a:solidFill>
                    <a:srgbClr val="002060"/>
                  </a:solidFill>
                  <a:latin typeface="Segoe UI"/>
                  <a:cs typeface="Segoe UI"/>
                </a:rPr>
                <a:t>Job Satisfaction:</a:t>
              </a:r>
            </a:p>
          </p:txBody>
        </p:sp>
        <p:sp>
          <p:nvSpPr>
            <p:cNvPr id="338" name="Rectangle 337">
              <a:extLst>
                <a:ext uri="{FF2B5EF4-FFF2-40B4-BE49-F238E27FC236}">
                  <a16:creationId xmlns:a16="http://schemas.microsoft.com/office/drawing/2014/main" xmlns="" id="{9DE6A47E-C4CC-416D-9C28-3273394521C8}"/>
                </a:ext>
              </a:extLst>
            </p:cNvPr>
            <p:cNvSpPr/>
            <p:nvPr/>
          </p:nvSpPr>
          <p:spPr>
            <a:xfrm>
              <a:off x="9665390" y="4578608"/>
              <a:ext cx="1729394" cy="1231106"/>
            </a:xfrm>
            <a:prstGeom prst="rect">
              <a:avLst/>
            </a:prstGeom>
          </p:spPr>
          <p:txBody>
            <a:bodyPr wrap="square" lIns="0" tIns="0" rIns="0" bIns="0" anchor="t">
              <a:spAutoFit/>
            </a:bodyPr>
            <a:lstStyle/>
            <a:p>
              <a:r>
                <a:rPr lang="en-US" sz="1600" dirty="0">
                  <a:solidFill>
                    <a:srgbClr val="002060"/>
                  </a:solidFill>
                  <a:ea typeface="+mn-lt"/>
                  <a:cs typeface="+mn-lt"/>
                </a:rPr>
                <a:t>Improve engagement through feedback, recognition, and rewards</a:t>
              </a:r>
              <a:endParaRPr lang="en-US" dirty="0"/>
            </a:p>
          </p:txBody>
        </p:sp>
      </p:grpSp>
      <p:grpSp>
        <p:nvGrpSpPr>
          <p:cNvPr id="342" name="Group 341">
            <a:extLst>
              <a:ext uri="{FF2B5EF4-FFF2-40B4-BE49-F238E27FC236}">
                <a16:creationId xmlns:a16="http://schemas.microsoft.com/office/drawing/2014/main" xmlns="" id="{6ADA542D-B2D5-4962-8376-A598260BA8B9}"/>
              </a:ext>
              <a:ext uri="{C183D7F6-B498-43B3-948B-1728B52AA6E4}">
                <adec:decorative xmlns:adec="http://schemas.microsoft.com/office/drawing/2017/decorative" xmlns="" val="1"/>
              </a:ext>
            </a:extLst>
          </p:cNvPr>
          <p:cNvGrpSpPr/>
          <p:nvPr/>
        </p:nvGrpSpPr>
        <p:grpSpPr>
          <a:xfrm>
            <a:off x="786405" y="4157408"/>
            <a:ext cx="1598853" cy="1815307"/>
            <a:chOff x="9695998" y="4157408"/>
            <a:chExt cx="1734002" cy="1815307"/>
          </a:xfrm>
        </p:grpSpPr>
        <p:sp>
          <p:nvSpPr>
            <p:cNvPr id="343" name="TextBox 342">
              <a:extLst>
                <a:ext uri="{FF2B5EF4-FFF2-40B4-BE49-F238E27FC236}">
                  <a16:creationId xmlns:a16="http://schemas.microsoft.com/office/drawing/2014/main" xmlns="" id="{36571B2F-0463-48D1-8CC7-EA6BC8F3FB67}"/>
                </a:ext>
              </a:extLst>
            </p:cNvPr>
            <p:cNvSpPr txBox="1"/>
            <p:nvPr/>
          </p:nvSpPr>
          <p:spPr>
            <a:xfrm>
              <a:off x="9700605" y="4157408"/>
              <a:ext cx="1729395" cy="492443"/>
            </a:xfrm>
            <a:prstGeom prst="rect">
              <a:avLst/>
            </a:prstGeom>
            <a:noFill/>
          </p:spPr>
          <p:txBody>
            <a:bodyPr wrap="square" lIns="0" tIns="0" rIns="0" bIns="0" rtlCol="0" anchor="t">
              <a:spAutoFit/>
            </a:bodyPr>
            <a:lstStyle/>
            <a:p>
              <a:pPr algn="r"/>
              <a:r>
                <a:rPr lang="en-US" sz="1600" b="1" dirty="0">
                  <a:solidFill>
                    <a:srgbClr val="002060"/>
                  </a:solidFill>
                  <a:latin typeface="Segoe UI"/>
                  <a:cs typeface="Segoe UI"/>
                </a:rPr>
                <a:t>Data – Driven HR :</a:t>
              </a:r>
              <a:endParaRPr lang="en-US" sz="1600" b="1" dirty="0">
                <a:solidFill>
                  <a:srgbClr val="002060"/>
                </a:solidFill>
                <a:latin typeface="Segoe UI" panose="020B0502040204020203" pitchFamily="34" charset="0"/>
                <a:cs typeface="Segoe UI" panose="020B0502040204020203" pitchFamily="34" charset="0"/>
              </a:endParaRPr>
            </a:p>
          </p:txBody>
        </p:sp>
        <p:sp>
          <p:nvSpPr>
            <p:cNvPr id="344" name="Rectangle 343">
              <a:extLst>
                <a:ext uri="{FF2B5EF4-FFF2-40B4-BE49-F238E27FC236}">
                  <a16:creationId xmlns:a16="http://schemas.microsoft.com/office/drawing/2014/main" xmlns="" id="{2BA0C149-973C-4722-BF48-FF9DE9B8BC55}"/>
                </a:ext>
              </a:extLst>
            </p:cNvPr>
            <p:cNvSpPr/>
            <p:nvPr/>
          </p:nvSpPr>
          <p:spPr>
            <a:xfrm>
              <a:off x="9695998" y="4987830"/>
              <a:ext cx="1729394" cy="984885"/>
            </a:xfrm>
            <a:prstGeom prst="rect">
              <a:avLst/>
            </a:prstGeom>
          </p:spPr>
          <p:txBody>
            <a:bodyPr wrap="square" lIns="0" tIns="0" rIns="0" bIns="0" anchor="t">
              <a:spAutoFit/>
            </a:bodyPr>
            <a:lstStyle/>
            <a:p>
              <a:pPr algn="r"/>
              <a:r>
                <a:rPr lang="en-US" sz="1600" dirty="0">
                  <a:solidFill>
                    <a:srgbClr val="002060"/>
                  </a:solidFill>
                  <a:ea typeface="+mn-lt"/>
                  <a:cs typeface="+mn-lt"/>
                </a:rPr>
                <a:t>Use analytics to monitor trends and predict </a:t>
              </a:r>
              <a:r>
                <a:rPr lang="en-US" sz="1600">
                  <a:solidFill>
                    <a:srgbClr val="002060"/>
                  </a:solidFill>
                  <a:ea typeface="+mn-lt"/>
                  <a:cs typeface="+mn-lt"/>
                </a:rPr>
                <a:t>attrition</a:t>
              </a:r>
              <a:r>
                <a:rPr lang="en-US" sz="1600" i="1" dirty="0">
                  <a:solidFill>
                    <a:srgbClr val="002060"/>
                  </a:solidFill>
                  <a:latin typeface="+mj-lt"/>
                  <a:cs typeface="Segoe UI"/>
                </a:rPr>
                <a:t> </a:t>
              </a:r>
              <a:endParaRPr lang="en-US" dirty="0">
                <a:cs typeface="Segoe UI"/>
              </a:endParaRPr>
            </a:p>
          </p:txBody>
        </p:sp>
      </p:grpSp>
      <p:grpSp>
        <p:nvGrpSpPr>
          <p:cNvPr id="42" name="Group 41" descr="This image is an icon of three people and a globe. ">
            <a:extLst>
              <a:ext uri="{FF2B5EF4-FFF2-40B4-BE49-F238E27FC236}">
                <a16:creationId xmlns:a16="http://schemas.microsoft.com/office/drawing/2014/main" xmlns=""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xmlns=""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xmlns=""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xmlns=""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xmlns=""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xmlns=""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xmlns=""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xmlns=""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xmlns=""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xmlns=""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xmlns=""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xmlns=""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xmlns=""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7" name="Group 26" descr="This image is of a man seen from the back. ">
            <a:extLst>
              <a:ext uri="{FF2B5EF4-FFF2-40B4-BE49-F238E27FC236}">
                <a16:creationId xmlns:a16="http://schemas.microsoft.com/office/drawing/2014/main" xmlns=""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xmlns=""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xmlns=""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xmlns=""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xmlns=""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xmlns=""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xmlns=""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xmlns=""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xmlns=""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xmlns=""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xmlns=""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xmlns=""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xmlns=""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xmlns=""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xmlns=""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xmlns=""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xmlns=""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xmlns=""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xmlns=""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xmlns=""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xmlns=""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xmlns=""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8" name="Group 37" descr="This image is an icon of three people and a globe. ">
            <a:extLst>
              <a:ext uri="{FF2B5EF4-FFF2-40B4-BE49-F238E27FC236}">
                <a16:creationId xmlns:a16="http://schemas.microsoft.com/office/drawing/2014/main" xmlns=""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xmlns=""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xmlns=""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xmlns=""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xmlns=""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xmlns=""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xmlns=""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xmlns=""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xmlns=""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a16="http://schemas.microsoft.com/office/drawing/2014/main" xmlns=""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a16="http://schemas.microsoft.com/office/drawing/2014/main" xmlns=""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a16="http://schemas.microsoft.com/office/drawing/2014/main" xmlns=""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xmlns=""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xmlns="" id="{A64F8879-D01A-46C0-82F4-C2574F5186EA}"/>
              </a:ext>
              <a:ext uri="{C183D7F6-B498-43B3-948B-1728B52AA6E4}">
                <adec:decorative xmlns:adec="http://schemas.microsoft.com/office/drawing/2017/decorative" xmlns="" val="1"/>
              </a:ext>
            </a:extLst>
          </p:cNvPr>
          <p:cNvGrpSpPr/>
          <p:nvPr/>
        </p:nvGrpSpPr>
        <p:grpSpPr>
          <a:xfrm>
            <a:off x="9854371" y="4157408"/>
            <a:ext cx="1598853" cy="1569086"/>
            <a:chOff x="9695998" y="4157408"/>
            <a:chExt cx="1734002" cy="1569086"/>
          </a:xfrm>
        </p:grpSpPr>
        <p:sp>
          <p:nvSpPr>
            <p:cNvPr id="331" name="TextBox 330">
              <a:extLst>
                <a:ext uri="{FF2B5EF4-FFF2-40B4-BE49-F238E27FC236}">
                  <a16:creationId xmlns:a16="http://schemas.microsoft.com/office/drawing/2014/main" xmlns="" id="{62109C55-9EBC-4778-80D4-D55D22307915}"/>
                </a:ext>
              </a:extLst>
            </p:cNvPr>
            <p:cNvSpPr txBox="1"/>
            <p:nvPr/>
          </p:nvSpPr>
          <p:spPr>
            <a:xfrm>
              <a:off x="9700605" y="4157408"/>
              <a:ext cx="1729395" cy="492443"/>
            </a:xfrm>
            <a:prstGeom prst="rect">
              <a:avLst/>
            </a:prstGeom>
            <a:noFill/>
          </p:spPr>
          <p:txBody>
            <a:bodyPr wrap="square" lIns="0" tIns="0" rIns="0" bIns="0" rtlCol="0" anchor="t">
              <a:spAutoFit/>
            </a:bodyPr>
            <a:lstStyle/>
            <a:p>
              <a:r>
                <a:rPr lang="en-US" sz="1600" b="1">
                  <a:solidFill>
                    <a:srgbClr val="002060"/>
                  </a:solidFill>
                  <a:latin typeface="Segoe UI"/>
                  <a:cs typeface="Segoe UI"/>
                </a:rPr>
                <a:t>Competitive</a:t>
              </a:r>
              <a:r>
                <a:rPr lang="en-US" sz="1600" b="1" dirty="0">
                  <a:solidFill>
                    <a:srgbClr val="002060"/>
                  </a:solidFill>
                  <a:latin typeface="Segoe UI"/>
                  <a:cs typeface="Segoe UI"/>
                </a:rPr>
                <a:t> Pay &amp; Benefits:</a:t>
              </a:r>
            </a:p>
          </p:txBody>
        </p:sp>
        <p:sp>
          <p:nvSpPr>
            <p:cNvPr id="332" name="Rectangle 331">
              <a:extLst>
                <a:ext uri="{FF2B5EF4-FFF2-40B4-BE49-F238E27FC236}">
                  <a16:creationId xmlns:a16="http://schemas.microsoft.com/office/drawing/2014/main" xmlns="" id="{779BDC05-BA31-44EF-B695-331F1F3CEBCA}"/>
                </a:ext>
              </a:extLst>
            </p:cNvPr>
            <p:cNvSpPr/>
            <p:nvPr/>
          </p:nvSpPr>
          <p:spPr>
            <a:xfrm>
              <a:off x="9695998" y="4987830"/>
              <a:ext cx="1729394" cy="738664"/>
            </a:xfrm>
            <a:prstGeom prst="rect">
              <a:avLst/>
            </a:prstGeom>
          </p:spPr>
          <p:txBody>
            <a:bodyPr wrap="square" lIns="0" tIns="0" rIns="0" bIns="0" anchor="t">
              <a:spAutoFit/>
            </a:bodyPr>
            <a:lstStyle/>
            <a:p>
              <a:r>
                <a:rPr lang="en-US" sz="1600" dirty="0">
                  <a:solidFill>
                    <a:srgbClr val="002060"/>
                  </a:solidFill>
                  <a:ea typeface="+mn-lt"/>
                  <a:cs typeface="+mn-lt"/>
                </a:rPr>
                <a:t>Adjust salaries and offer flexible work options</a:t>
              </a:r>
              <a:endParaRPr lang="en-US" dirty="0"/>
            </a:p>
          </p:txBody>
        </p:sp>
      </p:grpSp>
      <p:sp>
        <p:nvSpPr>
          <p:cNvPr id="52" name="Rectangle 51">
            <a:extLst>
              <a:ext uri="{FF2B5EF4-FFF2-40B4-BE49-F238E27FC236}">
                <a16:creationId xmlns:a16="http://schemas.microsoft.com/office/drawing/2014/main" xmlns=""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HUMAN RESOURCES </a:t>
            </a:r>
            <a:endParaRPr lang="en-US" sz="2400" dirty="0">
              <a:solidFill>
                <a:srgbClr val="002060"/>
              </a:solidFill>
            </a:endParaRPr>
          </a:p>
        </p:txBody>
      </p:sp>
    </p:spTree>
    <p:extLst>
      <p:ext uri="{BB962C8B-B14F-4D97-AF65-F5344CB8AC3E}">
        <p14:creationId xmlns:p14="http://schemas.microsoft.com/office/powerpoint/2010/main" val="1869736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xmlns="" id="{24922840-A8AD-427F-889C-2B79CACC872F}"/>
              </a:ext>
            </a:extLst>
          </p:cNvPr>
          <p:cNvSpPr>
            <a:spLocks noGrp="1"/>
          </p:cNvSpPr>
          <p:nvPr>
            <p:ph type="title"/>
          </p:nvPr>
        </p:nvSpPr>
        <p:spPr/>
        <p:txBody>
          <a:bodyPr/>
          <a:lstStyle/>
          <a:p>
            <a:r>
              <a:rPr lang="en-US" dirty="0"/>
              <a:t>Human resources slide 10</a:t>
            </a:r>
          </a:p>
        </p:txBody>
      </p:sp>
      <p:grpSp>
        <p:nvGrpSpPr>
          <p:cNvPr id="5" name="Group 4" descr="This image is an icon of three human beings. ">
            <a:extLst>
              <a:ext uri="{FF2B5EF4-FFF2-40B4-BE49-F238E27FC236}">
                <a16:creationId xmlns:a16="http://schemas.microsoft.com/office/drawing/2014/main" xmlns=""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xmlns=""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xmlns=""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xmlns=""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xmlns=""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xmlns=""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xmlns=""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xmlns=""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xmlns=""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xmlns=""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extBox 2">
            <a:extLst>
              <a:ext uri="{FF2B5EF4-FFF2-40B4-BE49-F238E27FC236}">
                <a16:creationId xmlns:a16="http://schemas.microsoft.com/office/drawing/2014/main" xmlns=""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23" name="Group 22" descr="This image is of an abstract shape. ">
            <a:extLst>
              <a:ext uri="{FF2B5EF4-FFF2-40B4-BE49-F238E27FC236}">
                <a16:creationId xmlns:a16="http://schemas.microsoft.com/office/drawing/2014/main" xmlns=""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xmlns=""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xmlns=""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xmlns=""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2568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AGENDA</a:t>
            </a:r>
          </a:p>
        </p:txBody>
      </p:sp>
      <p:cxnSp>
        <p:nvCxnSpPr>
          <p:cNvPr id="4" name="Straight Connector 3">
            <a:extLst>
              <a:ext uri="{FF2B5EF4-FFF2-40B4-BE49-F238E27FC236}">
                <a16:creationId xmlns:a16="http://schemas.microsoft.com/office/drawing/2014/main" xmlns="" id="{B38D4B56-7D6C-4345-912F-B3BA9A014E8B}"/>
              </a:ext>
              <a:ext uri="{C183D7F6-B498-43B3-948B-1728B52AA6E4}">
                <adec:decorative xmlns:adec="http://schemas.microsoft.com/office/drawing/2017/decorative" xmlns="" val="1"/>
              </a:ext>
            </a:extLst>
          </p:cNvPr>
          <p:cNvCxnSpPr/>
          <p:nvPr/>
        </p:nvCxnSpPr>
        <p:spPr>
          <a:xfrm>
            <a:off x="740229" y="-169333"/>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xmlns="" id="{B457331C-2A24-4352-9B4C-1C1B326F404F}"/>
              </a:ext>
              <a:ext uri="{C183D7F6-B498-43B3-948B-1728B52AA6E4}">
                <adec:decorative xmlns:adec="http://schemas.microsoft.com/office/drawing/2017/decorative" xmlns="" val="1"/>
              </a:ext>
            </a:extLst>
          </p:cNvPr>
          <p:cNvGrpSpPr/>
          <p:nvPr/>
        </p:nvGrpSpPr>
        <p:grpSpPr>
          <a:xfrm>
            <a:off x="518433" y="1881815"/>
            <a:ext cx="4201583" cy="3344357"/>
            <a:chOff x="518433" y="1692049"/>
            <a:chExt cx="4201583" cy="3612469"/>
          </a:xfrm>
        </p:grpSpPr>
        <p:grpSp>
          <p:nvGrpSpPr>
            <p:cNvPr id="21" name="Group 20">
              <a:extLst>
                <a:ext uri="{FF2B5EF4-FFF2-40B4-BE49-F238E27FC236}">
                  <a16:creationId xmlns:a16="http://schemas.microsoft.com/office/drawing/2014/main" xmlns="" id="{B111D787-E830-4638-97B3-205F0A0ABC3F}"/>
                </a:ext>
              </a:extLst>
            </p:cNvPr>
            <p:cNvGrpSpPr/>
            <p:nvPr/>
          </p:nvGrpSpPr>
          <p:grpSpPr>
            <a:xfrm>
              <a:off x="518433" y="1692049"/>
              <a:ext cx="4201583" cy="362369"/>
              <a:chOff x="518433" y="1851126"/>
              <a:chExt cx="4201583" cy="362369"/>
            </a:xfrm>
          </p:grpSpPr>
          <p:sp>
            <p:nvSpPr>
              <p:cNvPr id="6" name="Rectangle: Rounded Corners 5">
                <a:extLst>
                  <a:ext uri="{FF2B5EF4-FFF2-40B4-BE49-F238E27FC236}">
                    <a16:creationId xmlns:a16="http://schemas.microsoft.com/office/drawing/2014/main" xmlns=""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E9101D99-B002-4698-9C7E-C942B9AA2D39}"/>
                  </a:ext>
                </a:extLst>
              </p:cNvPr>
              <p:cNvSpPr/>
              <p:nvPr/>
            </p:nvSpPr>
            <p:spPr>
              <a:xfrm>
                <a:off x="1183821" y="1851126"/>
                <a:ext cx="3536195" cy="246221"/>
              </a:xfrm>
              <a:prstGeom prst="rect">
                <a:avLst/>
              </a:prstGeom>
            </p:spPr>
            <p:txBody>
              <a:bodyPr wrap="square" lIns="0" tIns="0" rIns="0" bIns="0" anchor="t">
                <a:spAutoFit/>
              </a:bodyPr>
              <a:lstStyle/>
              <a:p>
                <a:r>
                  <a:rPr lang="en-US" sz="1600" i="1" dirty="0">
                    <a:solidFill>
                      <a:srgbClr val="002060"/>
                    </a:solidFill>
                    <a:latin typeface="+mj-lt"/>
                    <a:cs typeface="Segoe UI"/>
                  </a:rPr>
                  <a:t>Problem Statement And Data Collecting</a:t>
                </a:r>
                <a:endParaRPr lang="en-US" sz="1600" i="1" dirty="0">
                  <a:solidFill>
                    <a:srgbClr val="002060"/>
                  </a:solidFill>
                  <a:latin typeface="+mj-lt"/>
                  <a:ea typeface="Calibri Light"/>
                  <a:cs typeface="Segoe UI" panose="020B0502040204020203" pitchFamily="34" charset="0"/>
                </a:endParaRPr>
              </a:p>
            </p:txBody>
          </p:sp>
        </p:grpSp>
        <p:grpSp>
          <p:nvGrpSpPr>
            <p:cNvPr id="20" name="Group 19">
              <a:extLst>
                <a:ext uri="{FF2B5EF4-FFF2-40B4-BE49-F238E27FC236}">
                  <a16:creationId xmlns:a16="http://schemas.microsoft.com/office/drawing/2014/main" xmlns="" id="{2D19246F-8F2D-4FAD-8927-AA34DDAA5DFA}"/>
                </a:ext>
              </a:extLst>
            </p:cNvPr>
            <p:cNvGrpSpPr/>
            <p:nvPr/>
          </p:nvGrpSpPr>
          <p:grpSpPr>
            <a:xfrm>
              <a:off x="518433" y="2775416"/>
              <a:ext cx="4201583" cy="362369"/>
              <a:chOff x="518433" y="2717554"/>
              <a:chExt cx="4201583" cy="362369"/>
            </a:xfrm>
          </p:grpSpPr>
          <p:sp>
            <p:nvSpPr>
              <p:cNvPr id="9" name="Rectangle: Rounded Corners 8">
                <a:extLst>
                  <a:ext uri="{FF2B5EF4-FFF2-40B4-BE49-F238E27FC236}">
                    <a16:creationId xmlns:a16="http://schemas.microsoft.com/office/drawing/2014/main" xmlns=""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B00C2221-E8A7-47E0-B2B2-5A6A32F96791}"/>
                  </a:ext>
                </a:extLst>
              </p:cNvPr>
              <p:cNvSpPr/>
              <p:nvPr/>
            </p:nvSpPr>
            <p:spPr>
              <a:xfrm>
                <a:off x="1183821" y="2717554"/>
                <a:ext cx="3536195" cy="246221"/>
              </a:xfrm>
              <a:prstGeom prst="rect">
                <a:avLst/>
              </a:prstGeom>
            </p:spPr>
            <p:txBody>
              <a:bodyPr wrap="square" lIns="0" tIns="0" rIns="0" bIns="0" anchor="t">
                <a:spAutoFit/>
              </a:bodyPr>
              <a:lstStyle/>
              <a:p>
                <a:r>
                  <a:rPr lang="en-US" sz="1600" i="1" dirty="0">
                    <a:solidFill>
                      <a:srgbClr val="002060"/>
                    </a:solidFill>
                    <a:latin typeface="+mj-lt"/>
                    <a:cs typeface="Segoe UI"/>
                  </a:rPr>
                  <a:t>Data Profiling And Curation</a:t>
                </a:r>
                <a:endParaRPr lang="en-US" sz="1600" i="1" dirty="0">
                  <a:solidFill>
                    <a:srgbClr val="002060"/>
                  </a:solidFill>
                  <a:latin typeface="+mj-lt"/>
                  <a:ea typeface="Calibri Light"/>
                  <a:cs typeface="Segoe UI" panose="020B0502040204020203" pitchFamily="34" charset="0"/>
                </a:endParaRPr>
              </a:p>
            </p:txBody>
          </p:sp>
        </p:grpSp>
        <p:grpSp>
          <p:nvGrpSpPr>
            <p:cNvPr id="19" name="Group 18">
              <a:extLst>
                <a:ext uri="{FF2B5EF4-FFF2-40B4-BE49-F238E27FC236}">
                  <a16:creationId xmlns:a16="http://schemas.microsoft.com/office/drawing/2014/main" xmlns="" id="{9D065A01-39E4-4CC9-9075-3910C66205F5}"/>
                </a:ext>
              </a:extLst>
            </p:cNvPr>
            <p:cNvGrpSpPr/>
            <p:nvPr/>
          </p:nvGrpSpPr>
          <p:grpSpPr>
            <a:xfrm>
              <a:off x="518433" y="3858783"/>
              <a:ext cx="4201583" cy="362369"/>
              <a:chOff x="518433" y="3597907"/>
              <a:chExt cx="4201583" cy="362369"/>
            </a:xfrm>
          </p:grpSpPr>
          <p:sp>
            <p:nvSpPr>
              <p:cNvPr id="11" name="Rectangle: Rounded Corners 10">
                <a:extLst>
                  <a:ext uri="{FF2B5EF4-FFF2-40B4-BE49-F238E27FC236}">
                    <a16:creationId xmlns:a16="http://schemas.microsoft.com/office/drawing/2014/main" xmlns=""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CA17B45E-57F0-4725-89C0-3CD74A5097A3}"/>
                  </a:ext>
                </a:extLst>
              </p:cNvPr>
              <p:cNvSpPr/>
              <p:nvPr/>
            </p:nvSpPr>
            <p:spPr>
              <a:xfrm>
                <a:off x="1183821" y="3597907"/>
                <a:ext cx="3536195" cy="246221"/>
              </a:xfrm>
              <a:prstGeom prst="rect">
                <a:avLst/>
              </a:prstGeom>
            </p:spPr>
            <p:txBody>
              <a:bodyPr wrap="square" lIns="0" tIns="0" rIns="0" bIns="0" anchor="t">
                <a:spAutoFit/>
              </a:bodyPr>
              <a:lstStyle/>
              <a:p>
                <a:r>
                  <a:rPr lang="en-US" sz="1600" i="1" dirty="0">
                    <a:solidFill>
                      <a:srgbClr val="002060"/>
                    </a:solidFill>
                    <a:latin typeface="+mj-lt"/>
                    <a:cs typeface="Segoe UI"/>
                  </a:rPr>
                  <a:t>Exploratory Data Analysis</a:t>
                </a:r>
                <a:endParaRPr lang="en-US" sz="1600" i="1" dirty="0">
                  <a:solidFill>
                    <a:srgbClr val="002060"/>
                  </a:solidFill>
                  <a:latin typeface="+mj-lt"/>
                  <a:ea typeface="Calibri Light"/>
                  <a:cs typeface="Segoe UI" panose="020B0502040204020203" pitchFamily="34" charset="0"/>
                </a:endParaRPr>
              </a:p>
            </p:txBody>
          </p:sp>
        </p:grpSp>
        <p:grpSp>
          <p:nvGrpSpPr>
            <p:cNvPr id="18" name="Group 17">
              <a:extLst>
                <a:ext uri="{FF2B5EF4-FFF2-40B4-BE49-F238E27FC236}">
                  <a16:creationId xmlns:a16="http://schemas.microsoft.com/office/drawing/2014/main" xmlns="" id="{609D452F-25F9-4A2F-84BD-9A44714884C6}"/>
                </a:ext>
              </a:extLst>
            </p:cNvPr>
            <p:cNvGrpSpPr/>
            <p:nvPr/>
          </p:nvGrpSpPr>
          <p:grpSpPr>
            <a:xfrm>
              <a:off x="518433" y="4942149"/>
              <a:ext cx="4201583" cy="362369"/>
              <a:chOff x="518433" y="4478260"/>
              <a:chExt cx="4201583" cy="362369"/>
            </a:xfrm>
          </p:grpSpPr>
          <p:sp>
            <p:nvSpPr>
              <p:cNvPr id="13" name="Rectangle: Rounded Corners 12">
                <a:extLst>
                  <a:ext uri="{FF2B5EF4-FFF2-40B4-BE49-F238E27FC236}">
                    <a16:creationId xmlns:a16="http://schemas.microsoft.com/office/drawing/2014/main" xmlns=""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9187696D-0387-46E9-A420-AD2392161D95}"/>
                  </a:ext>
                </a:extLst>
              </p:cNvPr>
              <p:cNvSpPr/>
              <p:nvPr/>
            </p:nvSpPr>
            <p:spPr>
              <a:xfrm>
                <a:off x="1183821" y="4478260"/>
                <a:ext cx="3536195" cy="246221"/>
              </a:xfrm>
              <a:prstGeom prst="rect">
                <a:avLst/>
              </a:prstGeom>
            </p:spPr>
            <p:txBody>
              <a:bodyPr wrap="square" lIns="0" tIns="0" rIns="0" bIns="0" anchor="t">
                <a:spAutoFit/>
              </a:bodyPr>
              <a:lstStyle/>
              <a:p>
                <a:r>
                  <a:rPr lang="en-US" sz="1600" i="1" dirty="0">
                    <a:solidFill>
                      <a:srgbClr val="002060"/>
                    </a:solidFill>
                    <a:latin typeface="+mj-lt"/>
                    <a:cs typeface="Segoe UI"/>
                  </a:rPr>
                  <a:t>Visualization And Dashboards</a:t>
                </a:r>
                <a:endParaRPr lang="en-US" sz="1600" i="1" dirty="0" err="1">
                  <a:solidFill>
                    <a:srgbClr val="002060"/>
                  </a:solidFill>
                  <a:latin typeface="+mj-lt"/>
                  <a:ea typeface="Calibri Light"/>
                  <a:cs typeface="Segoe UI"/>
                </a:endParaRPr>
              </a:p>
            </p:txBody>
          </p:sp>
        </p:grpSp>
      </p:grpSp>
      <p:sp>
        <p:nvSpPr>
          <p:cNvPr id="22" name="Oval 21">
            <a:extLst>
              <a:ext uri="{FF2B5EF4-FFF2-40B4-BE49-F238E27FC236}">
                <a16:creationId xmlns:a16="http://schemas.microsoft.com/office/drawing/2014/main" xmlns="" id="{E7D1D117-BC5C-430A-9FEB-B231E691511F}"/>
              </a:ext>
              <a:ext uri="{C183D7F6-B498-43B3-948B-1728B52AA6E4}">
                <adec:decorative xmlns:adec="http://schemas.microsoft.com/office/drawing/2017/decorative" xmlns=""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xmlns="" id="{2577E8EA-5E95-41C5-8BE8-EE647DE2613A}"/>
              </a:ext>
              <a:ext uri="{C183D7F6-B498-43B3-948B-1728B52AA6E4}">
                <adec:decorative xmlns:adec="http://schemas.microsoft.com/office/drawing/2017/decorative" xmlns=""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xmlns=""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xmlns=""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xmlns=""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xmlns=""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xmlns=""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xmlns=""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xmlns=""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xmlns=""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xmlns=""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xmlns=""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xmlns=""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xmlns=""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xmlns=""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xmlns=""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xmlns=""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xmlns=""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xmlns=""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xmlns="" id="{1B710331-53CB-4E4F-A9D3-D1E190EEAEE4}"/>
              </a:ext>
            </a:extLst>
          </p:cNvPr>
          <p:cNvSpPr>
            <a:spLocks noGrp="1"/>
          </p:cNvSpPr>
          <p:nvPr>
            <p:ph type="title"/>
          </p:nvPr>
        </p:nvSpPr>
        <p:spPr/>
        <p:txBody>
          <a:bodyPr/>
          <a:lstStyle/>
          <a:p>
            <a:r>
              <a:rPr lang="en-US" dirty="0"/>
              <a:t>Human resources slide 2</a:t>
            </a:r>
          </a:p>
        </p:txBody>
      </p:sp>
      <p:sp>
        <p:nvSpPr>
          <p:cNvPr id="5" name="Rectangle: Rounded Corners 4">
            <a:extLst>
              <a:ext uri="{FF2B5EF4-FFF2-40B4-BE49-F238E27FC236}">
                <a16:creationId xmlns:a16="http://schemas.microsoft.com/office/drawing/2014/main" xmlns="" id="{9791867D-5659-440B-1F31-261870979AC1}"/>
              </a:ext>
            </a:extLst>
          </p:cNvPr>
          <p:cNvSpPr/>
          <p:nvPr/>
        </p:nvSpPr>
        <p:spPr>
          <a:xfrm>
            <a:off x="515611" y="5661535"/>
            <a:ext cx="443592" cy="225037"/>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65F0EA53-328E-0D22-9854-F11E41131533}"/>
              </a:ext>
            </a:extLst>
          </p:cNvPr>
          <p:cNvSpPr/>
          <p:nvPr/>
        </p:nvSpPr>
        <p:spPr>
          <a:xfrm>
            <a:off x="1180999" y="5663986"/>
            <a:ext cx="3536195" cy="246221"/>
          </a:xfrm>
          <a:prstGeom prst="rect">
            <a:avLst/>
          </a:prstGeom>
        </p:spPr>
        <p:txBody>
          <a:bodyPr wrap="square" lIns="0" tIns="0" rIns="0" bIns="0" anchor="t">
            <a:spAutoFit/>
          </a:bodyPr>
          <a:lstStyle/>
          <a:p>
            <a:r>
              <a:rPr lang="en-US" sz="1600" i="1" dirty="0">
                <a:solidFill>
                  <a:srgbClr val="002060"/>
                </a:solidFill>
                <a:latin typeface="+mj-lt"/>
                <a:cs typeface="Segoe UI"/>
              </a:rPr>
              <a:t>Conclusion And Takeaways</a:t>
            </a:r>
            <a:endParaRPr lang="en-US" sz="1600" i="1" dirty="0" err="1">
              <a:solidFill>
                <a:srgbClr val="002060"/>
              </a:solidFill>
              <a:latin typeface="+mj-lt"/>
              <a:ea typeface="Calibri Light"/>
              <a:cs typeface="Segoe UI"/>
            </a:endParaRPr>
          </a:p>
        </p:txBody>
      </p:sp>
    </p:spTree>
    <p:extLst>
      <p:ext uri="{BB962C8B-B14F-4D97-AF65-F5344CB8AC3E}">
        <p14:creationId xmlns:p14="http://schemas.microsoft.com/office/powerpoint/2010/main" val="285523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480BF20-19BE-2914-0E70-3DD212976FF0}"/>
            </a:ext>
          </a:extLst>
        </p:cNvPr>
        <p:cNvGrpSpPr/>
        <p:nvPr/>
      </p:nvGrpSpPr>
      <p:grpSpPr>
        <a:xfrm>
          <a:off x="0" y="0"/>
          <a:ext cx="0" cy="0"/>
          <a:chOff x="0" y="0"/>
          <a:chExt cx="0" cy="0"/>
        </a:xfrm>
      </p:grpSpPr>
      <p:sp>
        <p:nvSpPr>
          <p:cNvPr id="68" name="Title 67" hidden="1">
            <a:extLst>
              <a:ext uri="{FF2B5EF4-FFF2-40B4-BE49-F238E27FC236}">
                <a16:creationId xmlns:a16="http://schemas.microsoft.com/office/drawing/2014/main" xmlns="" id="{BB45DF2D-37CC-1633-099B-78876066877D}"/>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xmlns="" id="{A202801D-939D-11C2-8EC6-EA0E75B59D9E}"/>
              </a:ext>
              <a:ext uri="{C183D7F6-B498-43B3-948B-1728B52AA6E4}">
                <adec:decorative xmlns:adec="http://schemas.microsoft.com/office/drawing/2017/decorative" xmlns=""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xmlns="" id="{607A51CB-94F6-99F4-67D8-6629480ACA4D}"/>
              </a:ext>
              <a:ext uri="{C183D7F6-B498-43B3-948B-1728B52AA6E4}">
                <adec:decorative xmlns:adec="http://schemas.microsoft.com/office/drawing/2017/decorative" xmlns=""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17CBBAB0-0F88-2082-04AC-2ECDEFC9171A}"/>
              </a:ext>
            </a:extLst>
          </p:cNvPr>
          <p:cNvSpPr txBox="1"/>
          <p:nvPr/>
        </p:nvSpPr>
        <p:spPr>
          <a:xfrm>
            <a:off x="689985" y="2242036"/>
            <a:ext cx="3055641" cy="1231106"/>
          </a:xfrm>
          <a:prstGeom prst="rect">
            <a:avLst/>
          </a:prstGeom>
          <a:noFill/>
        </p:spPr>
        <p:txBody>
          <a:bodyPr wrap="square" lIns="0" tIns="0" rIns="0" bIns="0" rtlCol="0" anchor="t">
            <a:spAutoFit/>
          </a:bodyPr>
          <a:lstStyle/>
          <a:p>
            <a:r>
              <a:rPr lang="en-US" sz="8000" dirty="0">
                <a:solidFill>
                  <a:srgbClr val="002060"/>
                </a:solidFill>
                <a:ea typeface="+mn-lt"/>
                <a:cs typeface="+mn-lt"/>
              </a:rPr>
              <a:t>12.9%.</a:t>
            </a:r>
            <a:endParaRPr lang="en-US" dirty="0">
              <a:ea typeface="+mn-lt"/>
              <a:cs typeface="+mn-lt"/>
            </a:endParaRPr>
          </a:p>
        </p:txBody>
      </p:sp>
      <p:sp>
        <p:nvSpPr>
          <p:cNvPr id="2" name="TextBox 1">
            <a:extLst>
              <a:ext uri="{FF2B5EF4-FFF2-40B4-BE49-F238E27FC236}">
                <a16:creationId xmlns:a16="http://schemas.microsoft.com/office/drawing/2014/main" xmlns="" id="{D31645E1-28E9-ECE6-EB1A-F5568E36829A}"/>
              </a:ext>
            </a:extLst>
          </p:cNvPr>
          <p:cNvSpPr txBox="1"/>
          <p:nvPr/>
        </p:nvSpPr>
        <p:spPr>
          <a:xfrm>
            <a:off x="689985" y="3615601"/>
            <a:ext cx="3603287" cy="1538883"/>
          </a:xfrm>
          <a:prstGeom prst="rect">
            <a:avLst/>
          </a:prstGeom>
          <a:noFill/>
        </p:spPr>
        <p:txBody>
          <a:bodyPr wrap="square" lIns="0" tIns="0" rIns="0" bIns="0" rtlCol="0" anchor="t">
            <a:spAutoFit/>
          </a:bodyPr>
          <a:lstStyle/>
          <a:p>
            <a:pPr>
              <a:lnSpc>
                <a:spcPts val="4000"/>
              </a:lnSpc>
            </a:pPr>
            <a:r>
              <a:rPr lang="en-US" sz="4400" b="1" dirty="0">
                <a:solidFill>
                  <a:srgbClr val="002060"/>
                </a:solidFill>
                <a:latin typeface="Segoe UI"/>
                <a:cs typeface="Segoe UI"/>
              </a:rPr>
              <a:t>California Turnover Rate</a:t>
            </a:r>
            <a:endParaRPr lang="en-US" sz="4400" b="1" dirty="0">
              <a:solidFill>
                <a:srgbClr val="002060"/>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xmlns="" id="{A2DD3F28-0010-DECF-6226-80F5121A9159}"/>
              </a:ext>
            </a:extLst>
          </p:cNvPr>
          <p:cNvSpPr/>
          <p:nvPr/>
        </p:nvSpPr>
        <p:spPr>
          <a:xfrm>
            <a:off x="689985" y="5372393"/>
            <a:ext cx="2879127" cy="738664"/>
          </a:xfrm>
          <a:prstGeom prst="rect">
            <a:avLst/>
          </a:prstGeom>
        </p:spPr>
        <p:txBody>
          <a:bodyPr wrap="square" lIns="0" tIns="0" rIns="0" bIns="0" anchor="t">
            <a:spAutoFit/>
          </a:bodyPr>
          <a:lstStyle/>
          <a:p>
            <a:r>
              <a:rPr lang="en-US" sz="1600" dirty="0">
                <a:solidFill>
                  <a:srgbClr val="002060"/>
                </a:solidFill>
                <a:ea typeface="+mn-lt"/>
                <a:cs typeface="+mn-lt"/>
              </a:rPr>
              <a:t>The state experiences one of the highest employee turnover rates in the nation. (</a:t>
            </a:r>
            <a:r>
              <a:rPr lang="en-US" sz="1600" dirty="0">
                <a:solidFill>
                  <a:srgbClr val="002060"/>
                </a:solidFill>
                <a:ea typeface="+mn-lt"/>
                <a:cs typeface="+mn-lt"/>
                <a:hlinkClick r:id="rId5"/>
              </a:rPr>
              <a:t>MaisonLaw</a:t>
            </a:r>
            <a:r>
              <a:rPr lang="en-US" sz="1600" dirty="0">
                <a:solidFill>
                  <a:srgbClr val="002060"/>
                </a:solidFill>
                <a:ea typeface="+mn-lt"/>
                <a:cs typeface="+mn-lt"/>
              </a:rPr>
              <a:t>)</a:t>
            </a:r>
            <a:endParaRPr lang="en-US" dirty="0">
              <a:solidFill>
                <a:srgbClr val="000000"/>
              </a:solidFill>
              <a:ea typeface="+mn-lt"/>
              <a:cs typeface="+mn-lt"/>
            </a:endParaRPr>
          </a:p>
        </p:txBody>
      </p:sp>
      <p:sp>
        <p:nvSpPr>
          <p:cNvPr id="4" name="Parallelogram 3">
            <a:extLst>
              <a:ext uri="{FF2B5EF4-FFF2-40B4-BE49-F238E27FC236}">
                <a16:creationId xmlns:a16="http://schemas.microsoft.com/office/drawing/2014/main" xmlns="" id="{AEF4462A-2847-6E3E-534A-249B74F16FC1}"/>
              </a:ext>
              <a:ext uri="{C183D7F6-B498-43B3-948B-1728B52AA6E4}">
                <adec:decorative xmlns:adec="http://schemas.microsoft.com/office/drawing/2017/decorative" xmlns=""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xmlns="" id="{0567FB35-1A84-49BD-97E7-936AABD84C00}"/>
              </a:ext>
            </a:extLst>
          </p:cNvPr>
          <p:cNvSpPr txBox="1"/>
          <p:nvPr/>
        </p:nvSpPr>
        <p:spPr>
          <a:xfrm>
            <a:off x="4297732" y="574764"/>
            <a:ext cx="3620863" cy="6186309"/>
          </a:xfrm>
          <a:prstGeom prst="rect">
            <a:avLst/>
          </a:prstGeom>
          <a:noFill/>
        </p:spPr>
        <p:txBody>
          <a:bodyPr wrap="square" lIns="0" tIns="0" rIns="0" bIns="0" rtlCol="0" anchor="t">
            <a:spAutoFit/>
          </a:bodyPr>
          <a:lstStyle/>
          <a:p>
            <a:r>
              <a:rPr lang="en-US" sz="1600" b="1" dirty="0">
                <a:solidFill>
                  <a:srgbClr val="002060"/>
                </a:solidFill>
                <a:ea typeface="+mn-lt"/>
                <a:cs typeface="+mn-lt"/>
              </a:rPr>
              <a:t>Problem Statement:</a:t>
            </a:r>
            <a:endParaRPr lang="en-US" sz="1600" dirty="0">
              <a:solidFill>
                <a:srgbClr val="002060"/>
              </a:solidFill>
            </a:endParaRPr>
          </a:p>
          <a:p>
            <a:r>
              <a:rPr lang="en-US" sz="1400" dirty="0">
                <a:solidFill>
                  <a:schemeClr val="bg1"/>
                </a:solidFill>
                <a:ea typeface="+mn-lt"/>
                <a:cs typeface="+mn-lt"/>
              </a:rPr>
              <a:t>Employee performance, satisfaction, and retention are crucial factors for organizational success. High attrition rates can be costly, and a disengaged workforce can lead to decreased productivity. This project aims to analyze employee data from </a:t>
            </a:r>
            <a:r>
              <a:rPr lang="en-US" sz="1400" b="1" dirty="0">
                <a:solidFill>
                  <a:schemeClr val="bg1"/>
                </a:solidFill>
                <a:ea typeface="+mn-lt"/>
                <a:cs typeface="+mn-lt"/>
              </a:rPr>
              <a:t>Atlas Labs </a:t>
            </a:r>
            <a:r>
              <a:rPr lang="en-US" sz="1400" dirty="0">
                <a:solidFill>
                  <a:schemeClr val="bg1"/>
                </a:solidFill>
                <a:ea typeface="+mn-lt"/>
                <a:cs typeface="+mn-lt"/>
              </a:rPr>
              <a:t>to identify key drivers of performance, satisfaction, and attrition.</a:t>
            </a:r>
            <a:endParaRPr lang="en-US" dirty="0">
              <a:solidFill>
                <a:schemeClr val="bg1"/>
              </a:solidFill>
              <a:ea typeface="+mn-lt"/>
              <a:cs typeface="+mn-lt"/>
            </a:endParaRPr>
          </a:p>
          <a:p>
            <a:endParaRPr lang="en-US"/>
          </a:p>
          <a:p>
            <a:r>
              <a:rPr lang="en-US" sz="1600" b="1" dirty="0">
                <a:solidFill>
                  <a:srgbClr val="002060"/>
                </a:solidFill>
                <a:ea typeface="+mn-lt"/>
                <a:cs typeface="+mn-lt"/>
              </a:rPr>
              <a:t>Business Impact:</a:t>
            </a:r>
            <a:r>
              <a:rPr lang="en-US" sz="1400" b="1" dirty="0">
                <a:solidFill>
                  <a:schemeClr val="bg1"/>
                </a:solidFill>
                <a:ea typeface="+mn-lt"/>
                <a:cs typeface="+mn-lt"/>
              </a:rPr>
              <a:t/>
            </a:r>
            <a:br>
              <a:rPr lang="en-US" sz="1400" b="1" dirty="0">
                <a:solidFill>
                  <a:schemeClr val="bg1"/>
                </a:solidFill>
                <a:ea typeface="+mn-lt"/>
                <a:cs typeface="+mn-lt"/>
              </a:rPr>
            </a:br>
            <a:r>
              <a:rPr lang="en-US" sz="1400" dirty="0">
                <a:solidFill>
                  <a:schemeClr val="bg1"/>
                </a:solidFill>
                <a:ea typeface="+mn-lt"/>
                <a:cs typeface="+mn-lt"/>
              </a:rPr>
              <a:t> This analysis will uncover valuable insights into the relationships between employee characteristics, salaries and job satisfaction, with a primary focus on attrition rates.</a:t>
            </a:r>
            <a:endParaRPr lang="en-US" dirty="0">
              <a:solidFill>
                <a:schemeClr val="bg1"/>
              </a:solidFill>
              <a:ea typeface="+mn-lt"/>
              <a:cs typeface="+mn-lt"/>
            </a:endParaRPr>
          </a:p>
          <a:p>
            <a:endParaRPr lang="en-US" sz="1400" b="1" dirty="0">
              <a:solidFill>
                <a:schemeClr val="bg1"/>
              </a:solidFill>
              <a:ea typeface="Calibri"/>
              <a:cs typeface="Calibri"/>
            </a:endParaRPr>
          </a:p>
          <a:p>
            <a:r>
              <a:rPr lang="en-US" sz="1600" b="1" dirty="0">
                <a:solidFill>
                  <a:srgbClr val="002060"/>
                </a:solidFill>
                <a:ea typeface="+mn-lt"/>
                <a:cs typeface="+mn-lt"/>
              </a:rPr>
              <a:t>Expected Outcomes:</a:t>
            </a:r>
            <a:endParaRPr lang="en-US" sz="1600" dirty="0">
              <a:solidFill>
                <a:srgbClr val="002060"/>
              </a:solidFill>
            </a:endParaRPr>
          </a:p>
          <a:p>
            <a:pPr marL="285750" indent="-285750">
              <a:buFont typeface="Arial"/>
              <a:buChar char="•"/>
            </a:pPr>
            <a:r>
              <a:rPr lang="en-US" sz="1400" dirty="0">
                <a:solidFill>
                  <a:schemeClr val="bg1"/>
                </a:solidFill>
                <a:ea typeface="+mn-lt"/>
                <a:cs typeface="+mn-lt"/>
              </a:rPr>
              <a:t>Actionable insights into the factors influencing employee performance, satisfaction, and attrition.</a:t>
            </a:r>
            <a:endParaRPr lang="en-US" dirty="0"/>
          </a:p>
          <a:p>
            <a:pPr marL="285750" indent="-285750">
              <a:buFont typeface="Arial"/>
              <a:buChar char="•"/>
            </a:pPr>
            <a:r>
              <a:rPr lang="en-US" sz="1400" dirty="0">
                <a:solidFill>
                  <a:schemeClr val="bg1"/>
                </a:solidFill>
                <a:ea typeface="+mn-lt"/>
                <a:cs typeface="+mn-lt"/>
              </a:rPr>
              <a:t>Identification of key demographic trends related to employee well-being and engagement.</a:t>
            </a:r>
            <a:endParaRPr lang="en-US" dirty="0">
              <a:solidFill>
                <a:schemeClr val="bg1"/>
              </a:solidFill>
            </a:endParaRPr>
          </a:p>
          <a:p>
            <a:pPr marL="285750" indent="-285750">
              <a:buFont typeface="Arial"/>
              <a:buChar char="•"/>
            </a:pPr>
            <a:r>
              <a:rPr lang="en-US" sz="1400" dirty="0">
                <a:solidFill>
                  <a:schemeClr val="bg1"/>
                </a:solidFill>
                <a:ea typeface="+mn-lt"/>
                <a:cs typeface="+mn-lt"/>
              </a:rPr>
              <a:t>Recommendations for optimizing HR strategies to improve employee retention and overall organizational outcomes.</a:t>
            </a:r>
            <a:endParaRPr lang="en-US" dirty="0">
              <a:solidFill>
                <a:schemeClr val="bg1"/>
              </a:solidFill>
            </a:endParaRPr>
          </a:p>
          <a:p>
            <a:endParaRPr lang="en-US" sz="1400" b="1" dirty="0">
              <a:solidFill>
                <a:schemeClr val="bg1"/>
              </a:solidFill>
              <a:latin typeface="Calibri"/>
              <a:ea typeface="Calibri"/>
              <a:cs typeface="Calibri"/>
            </a:endParaRPr>
          </a:p>
          <a:p>
            <a:endParaRPr lang="en-US" sz="1400" dirty="0">
              <a:solidFill>
                <a:schemeClr val="bg1"/>
              </a:solidFill>
              <a:latin typeface="Calibri"/>
              <a:ea typeface="Calibri"/>
              <a:cs typeface="Calibri"/>
            </a:endParaRPr>
          </a:p>
          <a:p>
            <a:endParaRPr lang="en-US" sz="1600" b="1" dirty="0">
              <a:solidFill>
                <a:schemeClr val="bg1"/>
              </a:solidFill>
              <a:latin typeface="Segoe UI"/>
              <a:cs typeface="Segoe UI"/>
            </a:endParaRPr>
          </a:p>
        </p:txBody>
      </p:sp>
      <p:grpSp>
        <p:nvGrpSpPr>
          <p:cNvPr id="93" name="Group 92">
            <a:extLst>
              <a:ext uri="{FF2B5EF4-FFF2-40B4-BE49-F238E27FC236}">
                <a16:creationId xmlns:a16="http://schemas.microsoft.com/office/drawing/2014/main" xmlns="" id="{0962416E-212A-8182-6429-8F23A2EC1B4D}"/>
              </a:ext>
              <a:ext uri="{C183D7F6-B498-43B3-948B-1728B52AA6E4}">
                <adec:decorative xmlns:adec="http://schemas.microsoft.com/office/drawing/2017/decorative" xmlns="" val="1"/>
              </a:ext>
            </a:extLst>
          </p:cNvPr>
          <p:cNvGrpSpPr/>
          <p:nvPr/>
        </p:nvGrpSpPr>
        <p:grpSpPr>
          <a:xfrm>
            <a:off x="8457332" y="361583"/>
            <a:ext cx="3485573" cy="6639789"/>
            <a:chOff x="8447272" y="1300476"/>
            <a:chExt cx="3062557" cy="5387242"/>
          </a:xfrm>
        </p:grpSpPr>
        <p:sp>
          <p:nvSpPr>
            <p:cNvPr id="101" name="TextBox 100">
              <a:extLst>
                <a:ext uri="{FF2B5EF4-FFF2-40B4-BE49-F238E27FC236}">
                  <a16:creationId xmlns:a16="http://schemas.microsoft.com/office/drawing/2014/main" xmlns="" id="{E696D030-95C1-06CC-0CA7-5DEB9C08F9DD}"/>
                </a:ext>
              </a:extLst>
            </p:cNvPr>
            <p:cNvSpPr txBox="1"/>
            <p:nvPr/>
          </p:nvSpPr>
          <p:spPr>
            <a:xfrm>
              <a:off x="8462691" y="1300476"/>
              <a:ext cx="3047138" cy="246221"/>
            </a:xfrm>
            <a:prstGeom prst="rect">
              <a:avLst/>
            </a:prstGeom>
            <a:noFill/>
          </p:spPr>
          <p:txBody>
            <a:bodyPr wrap="square" lIns="0" tIns="0" rIns="0" bIns="0" rtlCol="0" anchor="t">
              <a:spAutoFit/>
            </a:bodyPr>
            <a:lstStyle/>
            <a:p>
              <a:r>
                <a:rPr lang="en-US" sz="1600" b="1" dirty="0">
                  <a:solidFill>
                    <a:srgbClr val="002060"/>
                  </a:solidFill>
                  <a:latin typeface="Segoe UI"/>
                  <a:cs typeface="Segoe UI"/>
                </a:rPr>
                <a:t>Data Collection:</a:t>
              </a:r>
            </a:p>
          </p:txBody>
        </p:sp>
        <p:sp>
          <p:nvSpPr>
            <p:cNvPr id="103" name="Rectangle 102">
              <a:extLst>
                <a:ext uri="{FF2B5EF4-FFF2-40B4-BE49-F238E27FC236}">
                  <a16:creationId xmlns:a16="http://schemas.microsoft.com/office/drawing/2014/main" xmlns="" id="{11DEB568-E12B-D29A-444D-F69E8F54472E}"/>
                </a:ext>
              </a:extLst>
            </p:cNvPr>
            <p:cNvSpPr/>
            <p:nvPr/>
          </p:nvSpPr>
          <p:spPr>
            <a:xfrm>
              <a:off x="8461972" y="1610705"/>
              <a:ext cx="2912169" cy="738664"/>
            </a:xfrm>
            <a:prstGeom prst="rect">
              <a:avLst/>
            </a:prstGeom>
          </p:spPr>
          <p:txBody>
            <a:bodyPr wrap="square" lIns="0" tIns="0" rIns="0" bIns="0" anchor="t">
              <a:spAutoFit/>
            </a:bodyPr>
            <a:lstStyle/>
            <a:p>
              <a:r>
                <a:rPr lang="en-US" sz="1600" dirty="0">
                  <a:solidFill>
                    <a:srgbClr val="002060"/>
                  </a:solidFill>
                  <a:ea typeface="+mn-lt"/>
                  <a:cs typeface="+mn-lt"/>
                </a:rPr>
                <a:t>HR Analytics Employee Attrition &amp; Performance.</a:t>
              </a:r>
            </a:p>
            <a:p>
              <a:r>
                <a:rPr lang="en-US" sz="1600" dirty="0">
                  <a:solidFill>
                    <a:srgbClr val="002060"/>
                  </a:solidFill>
                  <a:ea typeface="+mn-lt"/>
                  <a:cs typeface="+mn-lt"/>
                </a:rPr>
                <a:t>Source : </a:t>
              </a:r>
              <a:r>
                <a:rPr lang="en-US" sz="1100" dirty="0">
                  <a:solidFill>
                    <a:srgbClr val="0F243E"/>
                  </a:solidFill>
                  <a:latin typeface="Arial"/>
                  <a:ea typeface="+mn-lt"/>
                  <a:cs typeface="Arial"/>
                </a:rPr>
                <a:t>Kaggle - </a:t>
              </a:r>
              <a:r>
                <a:rPr lang="en-US" sz="1100" b="1" dirty="0">
                  <a:solidFill>
                    <a:srgbClr val="0F243E"/>
                  </a:solidFill>
                  <a:latin typeface="Arial"/>
                  <a:ea typeface="+mn-lt"/>
                  <a:cs typeface="Arial"/>
                  <a:hlinkClick r:id="rId6"/>
                </a:rPr>
                <a:t>Dataset</a:t>
              </a:r>
              <a:r>
                <a:rPr lang="en-US" sz="1100" dirty="0">
                  <a:solidFill>
                    <a:srgbClr val="0F243E"/>
                  </a:solidFill>
                  <a:latin typeface="Arial"/>
                  <a:ea typeface="+mn-lt"/>
                  <a:cs typeface="Arial"/>
                  <a:hlinkClick r:id="rId6"/>
                </a:rPr>
                <a:t> </a:t>
              </a:r>
              <a:r>
                <a:rPr lang="en-US" sz="1100" b="1" dirty="0">
                  <a:solidFill>
                    <a:srgbClr val="0F243E"/>
                  </a:solidFill>
                  <a:latin typeface="Arial"/>
                  <a:ea typeface="+mn-lt"/>
                  <a:cs typeface="Arial"/>
                  <a:hlinkClick r:id="rId6"/>
                </a:rPr>
                <a:t>Link</a:t>
              </a:r>
              <a:endParaRPr lang="en-US" sz="1600" dirty="0">
                <a:solidFill>
                  <a:srgbClr val="002060"/>
                </a:solidFill>
                <a:ea typeface="+mn-lt"/>
                <a:cs typeface="+mn-lt"/>
              </a:endParaRPr>
            </a:p>
          </p:txBody>
        </p:sp>
        <p:sp>
          <p:nvSpPr>
            <p:cNvPr id="104" name="TextBox 103">
              <a:extLst>
                <a:ext uri="{FF2B5EF4-FFF2-40B4-BE49-F238E27FC236}">
                  <a16:creationId xmlns:a16="http://schemas.microsoft.com/office/drawing/2014/main" xmlns="" id="{DB19C4E9-5961-D7CB-609B-76AC01B2CED8}"/>
                </a:ext>
              </a:extLst>
            </p:cNvPr>
            <p:cNvSpPr txBox="1"/>
            <p:nvPr/>
          </p:nvSpPr>
          <p:spPr>
            <a:xfrm>
              <a:off x="8450735" y="2607015"/>
              <a:ext cx="3047138" cy="246221"/>
            </a:xfrm>
            <a:prstGeom prst="rect">
              <a:avLst/>
            </a:prstGeom>
            <a:noFill/>
          </p:spPr>
          <p:txBody>
            <a:bodyPr wrap="square" lIns="0" tIns="0" rIns="0" bIns="0" rtlCol="0" anchor="t">
              <a:spAutoFit/>
            </a:bodyPr>
            <a:lstStyle/>
            <a:p>
              <a:r>
                <a:rPr lang="en-US" sz="1600" b="1" dirty="0">
                  <a:solidFill>
                    <a:srgbClr val="002060"/>
                  </a:solidFill>
                  <a:latin typeface="Segoe UI"/>
                  <a:cs typeface="Segoe UI"/>
                </a:rPr>
                <a:t>Dataset Info:</a:t>
              </a:r>
            </a:p>
          </p:txBody>
        </p:sp>
        <p:sp>
          <p:nvSpPr>
            <p:cNvPr id="105" name="Rectangle 104">
              <a:extLst>
                <a:ext uri="{FF2B5EF4-FFF2-40B4-BE49-F238E27FC236}">
                  <a16:creationId xmlns:a16="http://schemas.microsoft.com/office/drawing/2014/main" xmlns="" id="{EDE38276-EED7-4303-6BF4-583364755FE8}"/>
                </a:ext>
              </a:extLst>
            </p:cNvPr>
            <p:cNvSpPr/>
            <p:nvPr/>
          </p:nvSpPr>
          <p:spPr>
            <a:xfrm>
              <a:off x="8455925" y="2857770"/>
              <a:ext cx="2975669" cy="1629608"/>
            </a:xfrm>
            <a:prstGeom prst="rect">
              <a:avLst/>
            </a:prstGeom>
          </p:spPr>
          <p:txBody>
            <a:bodyPr wrap="square" lIns="0" tIns="0" rIns="0" bIns="0" anchor="t">
              <a:spAutoFit/>
            </a:bodyPr>
            <a:lstStyle/>
            <a:p>
              <a:r>
                <a:rPr lang="en-US" sz="1400" dirty="0">
                  <a:solidFill>
                    <a:srgbClr val="002060"/>
                  </a:solidFill>
                  <a:ea typeface="+mn-lt"/>
                  <a:cs typeface="+mn-lt"/>
                </a:rPr>
                <a:t> The dataset contains two parts (CSV Files):</a:t>
              </a:r>
              <a:endParaRPr lang="en-US" sz="1400" dirty="0">
                <a:ea typeface="Calibri"/>
                <a:cs typeface="Calibri"/>
              </a:endParaRPr>
            </a:p>
            <a:p>
              <a:pPr marL="285750" indent="-285750">
                <a:buFont typeface="Arial"/>
                <a:buChar char="•"/>
              </a:pPr>
              <a:r>
                <a:rPr lang="en-US" sz="1400" b="1" dirty="0">
                  <a:solidFill>
                    <a:srgbClr val="002060"/>
                  </a:solidFill>
                  <a:ea typeface="+mn-lt"/>
                  <a:cs typeface="+mn-lt"/>
                </a:rPr>
                <a:t>Employee:</a:t>
              </a:r>
              <a:r>
                <a:rPr lang="en-US" sz="1400" dirty="0">
                  <a:solidFill>
                    <a:srgbClr val="002060"/>
                  </a:solidFill>
                  <a:ea typeface="+mn-lt"/>
                  <a:cs typeface="+mn-lt"/>
                </a:rPr>
                <a:t> Information about employees, including demographics, job details, work history, and attrition status.</a:t>
              </a:r>
              <a:endParaRPr lang="en-US" sz="1400" dirty="0">
                <a:ea typeface="Calibri"/>
                <a:cs typeface="Calibri"/>
              </a:endParaRPr>
            </a:p>
            <a:p>
              <a:pPr marL="285750" indent="-285750">
                <a:buFont typeface="Arial"/>
                <a:buChar char="•"/>
              </a:pPr>
              <a:r>
                <a:rPr lang="en-US" sz="1400" b="1" err="1">
                  <a:solidFill>
                    <a:srgbClr val="002060"/>
                  </a:solidFill>
                  <a:ea typeface="+mn-lt"/>
                  <a:cs typeface="+mn-lt"/>
                </a:rPr>
                <a:t>PerformanceRating</a:t>
              </a:r>
              <a:r>
                <a:rPr lang="en-US" sz="1400" b="1" dirty="0">
                  <a:solidFill>
                    <a:srgbClr val="002060"/>
                  </a:solidFill>
                  <a:ea typeface="+mn-lt"/>
                  <a:cs typeface="+mn-lt"/>
                </a:rPr>
                <a:t>:</a:t>
              </a:r>
              <a:r>
                <a:rPr lang="en-US" sz="1400" dirty="0">
                  <a:solidFill>
                    <a:srgbClr val="002060"/>
                  </a:solidFill>
                  <a:ea typeface="+mn-lt"/>
                  <a:cs typeface="+mn-lt"/>
                </a:rPr>
                <a:t> Performance review data, including ratings on various aspects of work-life, satisfaction, training, and self/manager assessments.</a:t>
              </a:r>
              <a:endParaRPr lang="en-US" sz="1400">
                <a:ea typeface="Calibri"/>
                <a:cs typeface="Calibri"/>
              </a:endParaRPr>
            </a:p>
            <a:p>
              <a:endParaRPr lang="en-US" sz="1600" i="1" dirty="0">
                <a:solidFill>
                  <a:srgbClr val="002060"/>
                </a:solidFill>
                <a:latin typeface="+mj-lt"/>
                <a:ea typeface="Calibri Light"/>
                <a:cs typeface="Segoe UI" panose="020B0502040204020203" pitchFamily="34" charset="0"/>
              </a:endParaRPr>
            </a:p>
          </p:txBody>
        </p:sp>
        <p:sp>
          <p:nvSpPr>
            <p:cNvPr id="106" name="TextBox 105">
              <a:extLst>
                <a:ext uri="{FF2B5EF4-FFF2-40B4-BE49-F238E27FC236}">
                  <a16:creationId xmlns:a16="http://schemas.microsoft.com/office/drawing/2014/main" xmlns="" id="{EE8EB2E1-7196-1155-843E-38218F7AE6CC}"/>
                </a:ext>
              </a:extLst>
            </p:cNvPr>
            <p:cNvSpPr txBox="1"/>
            <p:nvPr/>
          </p:nvSpPr>
          <p:spPr>
            <a:xfrm>
              <a:off x="8462691" y="4638831"/>
              <a:ext cx="3047138" cy="203701"/>
            </a:xfrm>
            <a:prstGeom prst="rect">
              <a:avLst/>
            </a:prstGeom>
            <a:noFill/>
          </p:spPr>
          <p:txBody>
            <a:bodyPr wrap="square" lIns="0" tIns="0" rIns="0" bIns="0" rtlCol="0" anchor="t">
              <a:spAutoFit/>
            </a:bodyPr>
            <a:lstStyle/>
            <a:p>
              <a:r>
                <a:rPr lang="en-US" sz="1600" b="1" dirty="0">
                  <a:solidFill>
                    <a:srgbClr val="002060"/>
                  </a:solidFill>
                  <a:latin typeface="Segoe UI"/>
                  <a:cs typeface="Segoe UI"/>
                </a:rPr>
                <a:t>Dataset Limitations:</a:t>
              </a:r>
            </a:p>
          </p:txBody>
        </p:sp>
        <p:sp>
          <p:nvSpPr>
            <p:cNvPr id="107" name="Rectangle 106">
              <a:extLst>
                <a:ext uri="{FF2B5EF4-FFF2-40B4-BE49-F238E27FC236}">
                  <a16:creationId xmlns:a16="http://schemas.microsoft.com/office/drawing/2014/main" xmlns="" id="{CF888547-451C-CF51-F71D-611180F57196}"/>
                </a:ext>
              </a:extLst>
            </p:cNvPr>
            <p:cNvSpPr/>
            <p:nvPr/>
          </p:nvSpPr>
          <p:spPr>
            <a:xfrm>
              <a:off x="8447272" y="4989644"/>
              <a:ext cx="2975669" cy="1698074"/>
            </a:xfrm>
            <a:prstGeom prst="rect">
              <a:avLst/>
            </a:prstGeom>
          </p:spPr>
          <p:txBody>
            <a:bodyPr wrap="square" lIns="0" tIns="0" rIns="0" bIns="0" anchor="t">
              <a:spAutoFit/>
            </a:bodyPr>
            <a:lstStyle/>
            <a:p>
              <a:pPr marL="285750" indent="-285750">
                <a:buFont typeface="Arial"/>
                <a:buChar char="•"/>
              </a:pPr>
              <a:r>
                <a:rPr lang="en-US" sz="1200" dirty="0">
                  <a:solidFill>
                    <a:srgbClr val="002060"/>
                  </a:solidFill>
                  <a:ea typeface="+mn-lt"/>
                  <a:cs typeface="+mn-lt"/>
                </a:rPr>
                <a:t>This analysis is based on a static dataset and does not account for changes in employee behavior or organizational context over time.</a:t>
              </a:r>
              <a:endParaRPr lang="en-US" sz="1200">
                <a:ea typeface="Calibri"/>
                <a:cs typeface="Calibri"/>
              </a:endParaRPr>
            </a:p>
            <a:p>
              <a:pPr marL="285750" indent="-285750">
                <a:buFont typeface="Arial"/>
                <a:buChar char="•"/>
              </a:pPr>
              <a:r>
                <a:rPr lang="en-US" sz="1200" dirty="0">
                  <a:solidFill>
                    <a:srgbClr val="002060"/>
                  </a:solidFill>
                  <a:ea typeface="+mn-lt"/>
                  <a:cs typeface="+mn-lt"/>
                </a:rPr>
                <a:t>The project focuses specifically on the relationships between demographics, performance ratings, job satisfaction, training, and attrition. Other potential influences on these factors are not considered.</a:t>
              </a:r>
              <a:endParaRPr lang="en-US" sz="1200">
                <a:ea typeface="Calibri"/>
                <a:cs typeface="Calibri"/>
              </a:endParaRPr>
            </a:p>
            <a:p>
              <a:pPr marL="285750" indent="-285750">
                <a:buFont typeface="Arial"/>
                <a:buChar char="•"/>
              </a:pPr>
              <a:r>
                <a:rPr lang="en-US" sz="1200" dirty="0">
                  <a:solidFill>
                    <a:srgbClr val="002060"/>
                  </a:solidFill>
                  <a:ea typeface="+mn-lt"/>
                  <a:cs typeface="+mn-lt"/>
                </a:rPr>
                <a:t>Incomplete Performance Data</a:t>
              </a:r>
              <a:r>
                <a:rPr lang="en-US" sz="1200" b="1" dirty="0">
                  <a:solidFill>
                    <a:srgbClr val="002060"/>
                  </a:solidFill>
                  <a:ea typeface="+mn-lt"/>
                  <a:cs typeface="+mn-lt"/>
                </a:rPr>
                <a:t>:</a:t>
              </a:r>
              <a:r>
                <a:rPr lang="en-US" sz="1200" dirty="0">
                  <a:solidFill>
                    <a:srgbClr val="002060"/>
                  </a:solidFill>
                  <a:ea typeface="+mn-lt"/>
                  <a:cs typeface="+mn-lt"/>
                </a:rPr>
                <a:t> Not all employees have corresponding performance review data.</a:t>
              </a:r>
              <a:endParaRPr lang="en-US" sz="1200" dirty="0"/>
            </a:p>
            <a:p>
              <a:endParaRPr lang="en-US" sz="1600" i="1" dirty="0">
                <a:solidFill>
                  <a:srgbClr val="002060"/>
                </a:solidFill>
                <a:latin typeface="Calibri Light"/>
                <a:ea typeface="Calibri Light"/>
                <a:cs typeface="Segoe UI"/>
              </a:endParaRPr>
            </a:p>
          </p:txBody>
        </p:sp>
        <p:cxnSp>
          <p:nvCxnSpPr>
            <p:cNvPr id="72" name="Straight Connector 71">
              <a:extLst>
                <a:ext uri="{FF2B5EF4-FFF2-40B4-BE49-F238E27FC236}">
                  <a16:creationId xmlns:a16="http://schemas.microsoft.com/office/drawing/2014/main" xmlns="" id="{F7DF7057-D6CB-CE8B-5D1D-622D69845E11}"/>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27D320E6-0229-94FE-6BD1-27917CB8A632}"/>
                </a:ext>
              </a:extLst>
            </p:cNvPr>
            <p:cNvCxnSpPr>
              <a:cxnSpLocks/>
            </p:cNvCxnSpPr>
            <p:nvPr/>
          </p:nvCxnSpPr>
          <p:spPr>
            <a:xfrm>
              <a:off x="8450736" y="2471875"/>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7087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Woman in black skirt">
            <a:extLst>
              <a:ext uri="{FF2B5EF4-FFF2-40B4-BE49-F238E27FC236}">
                <a16:creationId xmlns:a16="http://schemas.microsoft.com/office/drawing/2014/main" xmlns="" id="{3BC6D487-8AE9-D393-862E-4E32D4EE5EC8}"/>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25186" y="2933020"/>
            <a:ext cx="1749879" cy="3931104"/>
          </a:xfrm>
          <a:prstGeom prst="rect">
            <a:avLst/>
          </a:prstGeom>
        </p:spPr>
      </p:pic>
      <p:sp>
        <p:nvSpPr>
          <p:cNvPr id="5" name="Parallelogram 4">
            <a:extLst>
              <a:ext uri="{FF2B5EF4-FFF2-40B4-BE49-F238E27FC236}">
                <a16:creationId xmlns:a16="http://schemas.microsoft.com/office/drawing/2014/main" xmlns="" id="{852D32D8-2D98-FD6F-7AA6-D965C95D43CD}"/>
              </a:ext>
              <a:ext uri="{C183D7F6-B498-43B3-948B-1728B52AA6E4}">
                <adec:decorative xmlns:adec="http://schemas.microsoft.com/office/drawing/2017/decorative" xmlns="" val="1"/>
              </a:ext>
            </a:extLst>
          </p:cNvPr>
          <p:cNvSpPr/>
          <p:nvPr/>
        </p:nvSpPr>
        <p:spPr>
          <a:xfrm rot="5400000">
            <a:off x="8081956" y="2728235"/>
            <a:ext cx="6832160" cy="1387927"/>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8" name="Freeform 12">
            <a:extLst>
              <a:ext uri="{FF2B5EF4-FFF2-40B4-BE49-F238E27FC236}">
                <a16:creationId xmlns:a16="http://schemas.microsoft.com/office/drawing/2014/main" xmlns="" id="{012C8D56-FCFA-3643-C139-D0C0766384FD}"/>
              </a:ext>
            </a:extLst>
          </p:cNvPr>
          <p:cNvSpPr>
            <a:spLocks/>
          </p:cNvSpPr>
          <p:nvPr/>
        </p:nvSpPr>
        <p:spPr bwMode="auto">
          <a:xfrm rot="16440000">
            <a:off x="-4101359" y="-4488270"/>
            <a:ext cx="7828963" cy="10912119"/>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TextBox 9">
            <a:extLst>
              <a:ext uri="{FF2B5EF4-FFF2-40B4-BE49-F238E27FC236}">
                <a16:creationId xmlns:a16="http://schemas.microsoft.com/office/drawing/2014/main" xmlns="" id="{949433DF-C09B-7BE7-3E0C-6151ED34E70C}"/>
              </a:ext>
            </a:extLst>
          </p:cNvPr>
          <p:cNvSpPr txBox="1"/>
          <p:nvPr/>
        </p:nvSpPr>
        <p:spPr>
          <a:xfrm>
            <a:off x="1877785" y="3524250"/>
            <a:ext cx="334735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dirty="0">
                <a:solidFill>
                  <a:srgbClr val="002060"/>
                </a:solidFill>
                <a:latin typeface="Perpetua"/>
                <a:ea typeface="Calibri"/>
                <a:cs typeface="Calibri"/>
              </a:rPr>
              <a:t>Important Note </a:t>
            </a:r>
            <a:endParaRPr lang="en-US"/>
          </a:p>
        </p:txBody>
      </p:sp>
      <p:sp>
        <p:nvSpPr>
          <p:cNvPr id="11" name="TextBox 10">
            <a:extLst>
              <a:ext uri="{FF2B5EF4-FFF2-40B4-BE49-F238E27FC236}">
                <a16:creationId xmlns:a16="http://schemas.microsoft.com/office/drawing/2014/main" xmlns="" id="{3107AD9A-6882-DBC6-0289-88786745245A}"/>
              </a:ext>
            </a:extLst>
          </p:cNvPr>
          <p:cNvSpPr txBox="1"/>
          <p:nvPr/>
        </p:nvSpPr>
        <p:spPr>
          <a:xfrm>
            <a:off x="5734049" y="247650"/>
            <a:ext cx="4705350"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2060"/>
                </a:solidFill>
                <a:ea typeface="+mn-lt"/>
                <a:cs typeface="+mn-lt"/>
              </a:rPr>
              <a:t>Developing this project has been a process of exploration and refinement. It started with questions—some found clear answers, while others remained unresolved. Along the way, some things I thought would provide valuable insights turned out to be less useful than expected, while unexpected patterns emerged and shaped the analysis in new ways. Every step brought something to consider, reinforcing that data analysis isn’t just about finding answers but about learning, adapting, and uncovering new perspectives.</a:t>
            </a:r>
            <a:endParaRPr lang="en-US" sz="2000" dirty="0">
              <a:solidFill>
                <a:srgbClr val="000000"/>
              </a:solidFill>
              <a:ea typeface="Calibri"/>
              <a:cs typeface="Calibri"/>
            </a:endParaRPr>
          </a:p>
        </p:txBody>
      </p:sp>
    </p:spTree>
    <p:extLst>
      <p:ext uri="{BB962C8B-B14F-4D97-AF65-F5344CB8AC3E}">
        <p14:creationId xmlns:p14="http://schemas.microsoft.com/office/powerpoint/2010/main" val="460220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97" hidden="1">
            <a:extLst>
              <a:ext uri="{FF2B5EF4-FFF2-40B4-BE49-F238E27FC236}">
                <a16:creationId xmlns:a16="http://schemas.microsoft.com/office/drawing/2014/main" xmlns="" id="{D69146DD-53CC-4FD6-9456-3F49560FC114}"/>
              </a:ext>
            </a:extLst>
          </p:cNvPr>
          <p:cNvSpPr>
            <a:spLocks noGrp="1"/>
          </p:cNvSpPr>
          <p:nvPr>
            <p:ph type="title"/>
          </p:nvPr>
        </p:nvSpPr>
        <p:spPr/>
        <p:txBody>
          <a:bodyPr/>
          <a:lstStyle/>
          <a:p>
            <a:r>
              <a:rPr lang="en-US" dirty="0"/>
              <a:t>Human resources slide 9</a:t>
            </a:r>
          </a:p>
        </p:txBody>
      </p:sp>
      <p:sp>
        <p:nvSpPr>
          <p:cNvPr id="67" name="TextBox 66">
            <a:extLst>
              <a:ext uri="{FF2B5EF4-FFF2-40B4-BE49-F238E27FC236}">
                <a16:creationId xmlns:a16="http://schemas.microsoft.com/office/drawing/2014/main" xmlns="" id="{EFA5AF66-F428-4EBE-A3A8-9F827101F023}"/>
              </a:ext>
            </a:extLst>
          </p:cNvPr>
          <p:cNvSpPr txBox="1"/>
          <p:nvPr/>
        </p:nvSpPr>
        <p:spPr>
          <a:xfrm>
            <a:off x="726781" y="368802"/>
            <a:ext cx="6359213" cy="485747"/>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latin typeface="Segoe UI"/>
                <a:cs typeface="Segoe UI"/>
              </a:rPr>
              <a:t>Data Profiling And Curation</a:t>
            </a:r>
            <a:endParaRPr lang="en-US" dirty="0"/>
          </a:p>
        </p:txBody>
      </p:sp>
      <p:sp>
        <p:nvSpPr>
          <p:cNvPr id="69" name="TextBox 68">
            <a:extLst>
              <a:ext uri="{FF2B5EF4-FFF2-40B4-BE49-F238E27FC236}">
                <a16:creationId xmlns:a16="http://schemas.microsoft.com/office/drawing/2014/main" xmlns="" id="{4A424134-52BB-4183-A9FC-3CBBA75DCD28}"/>
              </a:ext>
            </a:extLst>
          </p:cNvPr>
          <p:cNvSpPr txBox="1"/>
          <p:nvPr/>
        </p:nvSpPr>
        <p:spPr>
          <a:xfrm>
            <a:off x="148226" y="1313915"/>
            <a:ext cx="7267203" cy="5170646"/>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pPr algn="just"/>
            <a:endParaRPr lang="en-US" i="0" dirty="0">
              <a:latin typeface="Roboto"/>
              <a:ea typeface="Roboto"/>
              <a:cs typeface="Roboto"/>
            </a:endParaRPr>
          </a:p>
          <a:p>
            <a:pPr marL="285750" indent="-285750">
              <a:buFont typeface="Arial"/>
              <a:buChar char="•"/>
            </a:pPr>
            <a:r>
              <a:rPr lang="en-US" i="0" dirty="0">
                <a:latin typeface="Roboto"/>
                <a:ea typeface="Roboto"/>
                <a:cs typeface="Roboto"/>
              </a:rPr>
              <a:t>Queries were run to inspect the database schema, check metadata, and count the number of rows in each table.</a:t>
            </a:r>
            <a:endParaRPr lang="en-US" dirty="0">
              <a:ea typeface="Calibri Light"/>
            </a:endParaRPr>
          </a:p>
          <a:p>
            <a:endParaRPr lang="en-US" i="0" dirty="0">
              <a:latin typeface="Roboto"/>
              <a:ea typeface="Roboto"/>
              <a:cs typeface="Roboto"/>
            </a:endParaRPr>
          </a:p>
          <a:p>
            <a:pPr marL="285750" indent="-285750">
              <a:buFont typeface="Arial"/>
              <a:buChar char="•"/>
            </a:pPr>
            <a:r>
              <a:rPr lang="en-US" i="0" dirty="0">
                <a:solidFill>
                  <a:srgbClr val="17365D"/>
                </a:solidFill>
                <a:latin typeface="Roboto"/>
                <a:ea typeface="Roboto"/>
                <a:cs typeface="Roboto"/>
              </a:rPr>
              <a:t>SQL queries were used to check for missing values in all columns of both tables. </a:t>
            </a:r>
            <a:endParaRPr lang="en-US" dirty="0">
              <a:ea typeface="Calibri Light"/>
            </a:endParaRPr>
          </a:p>
          <a:p>
            <a:endParaRPr lang="en-US" dirty="0">
              <a:latin typeface="Calibri Light"/>
              <a:ea typeface="Calibri Light"/>
            </a:endParaRPr>
          </a:p>
          <a:p>
            <a:pPr marL="285750" indent="-285750">
              <a:buFont typeface="Arial"/>
              <a:buChar char="•"/>
            </a:pPr>
            <a:r>
              <a:rPr lang="en-US" i="0" dirty="0">
                <a:solidFill>
                  <a:srgbClr val="244061"/>
                </a:solidFill>
                <a:latin typeface="Roboto"/>
                <a:ea typeface="Roboto"/>
                <a:cs typeface="Roboto"/>
              </a:rPr>
              <a:t>Cleaning up the </a:t>
            </a:r>
            <a:r>
              <a:rPr lang="en-US" i="0" err="1">
                <a:solidFill>
                  <a:srgbClr val="244061"/>
                </a:solidFill>
                <a:latin typeface="Roboto"/>
                <a:ea typeface="Roboto"/>
                <a:cs typeface="Roboto"/>
              </a:rPr>
              <a:t>EducationField</a:t>
            </a:r>
            <a:r>
              <a:rPr lang="en-US" i="0" dirty="0">
                <a:solidFill>
                  <a:srgbClr val="244061"/>
                </a:solidFill>
                <a:latin typeface="Roboto"/>
                <a:ea typeface="Roboto"/>
                <a:cs typeface="Roboto"/>
              </a:rPr>
              <a:t> column: When looking at the different values of education fields (using Distinct () function), it was noticed that "Marketing" appeared two times. To check if this was due to extra spaces, the TRIM () function was used. This showed that the duplicates were indeed caused by extra spaces in some "Marketing" entries. To fix this, the TRIM () and Update functions was used to remove all extra spaces from every entry in the </a:t>
            </a:r>
            <a:r>
              <a:rPr lang="en-US" i="0" err="1">
                <a:solidFill>
                  <a:srgbClr val="244061"/>
                </a:solidFill>
                <a:latin typeface="Roboto"/>
                <a:ea typeface="Roboto"/>
                <a:cs typeface="Roboto"/>
              </a:rPr>
              <a:t>EducationField</a:t>
            </a:r>
            <a:r>
              <a:rPr lang="en-US" i="0" dirty="0">
                <a:solidFill>
                  <a:srgbClr val="244061"/>
                </a:solidFill>
                <a:latin typeface="Roboto"/>
                <a:ea typeface="Roboto"/>
                <a:cs typeface="Roboto"/>
              </a:rPr>
              <a:t> column. This made the data cleaner and more consistent. </a:t>
            </a:r>
            <a:endParaRPr lang="en-US" dirty="0">
              <a:ea typeface="Calibri Light"/>
            </a:endParaRPr>
          </a:p>
          <a:p>
            <a:endParaRPr lang="en-US" i="0" dirty="0">
              <a:solidFill>
                <a:srgbClr val="244061"/>
              </a:solidFill>
              <a:latin typeface="Roboto"/>
              <a:ea typeface="Roboto"/>
              <a:cs typeface="Roboto"/>
            </a:endParaRPr>
          </a:p>
          <a:p>
            <a:pPr marL="285750" indent="-285750">
              <a:buFont typeface="Arial"/>
              <a:buChar char="•"/>
            </a:pPr>
            <a:r>
              <a:rPr lang="en-US" i="0" dirty="0">
                <a:solidFill>
                  <a:srgbClr val="244061"/>
                </a:solidFill>
                <a:latin typeface="Roboto"/>
                <a:ea typeface="Roboto"/>
                <a:cs typeface="Roboto"/>
              </a:rPr>
              <a:t>Data Type Adjustments: After checking the data types for all columns, it was found that the </a:t>
            </a:r>
            <a:r>
              <a:rPr lang="en-US" i="0" err="1">
                <a:solidFill>
                  <a:srgbClr val="244061"/>
                </a:solidFill>
                <a:latin typeface="Roboto"/>
                <a:ea typeface="Roboto"/>
                <a:cs typeface="Roboto"/>
              </a:rPr>
              <a:t>ReviewDate</a:t>
            </a:r>
            <a:r>
              <a:rPr lang="en-US" i="0" dirty="0">
                <a:solidFill>
                  <a:srgbClr val="244061"/>
                </a:solidFill>
                <a:latin typeface="Roboto"/>
                <a:ea typeface="Roboto"/>
                <a:cs typeface="Roboto"/>
              </a:rPr>
              <a:t> column in the Performance table was stored as text. To enable date-based analysis, this column was converted to a standard 'YYYY-MM-DD' date format using a Python script. The converted dates are stored in a new </a:t>
            </a:r>
            <a:r>
              <a:rPr lang="en-US" i="0" err="1">
                <a:solidFill>
                  <a:srgbClr val="244061"/>
                </a:solidFill>
                <a:latin typeface="Roboto"/>
                <a:ea typeface="Roboto"/>
                <a:cs typeface="Roboto"/>
              </a:rPr>
              <a:t>FormattedDate</a:t>
            </a:r>
            <a:r>
              <a:rPr lang="en-US" i="0" dirty="0">
                <a:solidFill>
                  <a:srgbClr val="244061"/>
                </a:solidFill>
                <a:latin typeface="Roboto"/>
                <a:ea typeface="Roboto"/>
                <a:cs typeface="Roboto"/>
              </a:rPr>
              <a:t> column with a DATE data type.</a:t>
            </a:r>
            <a:endParaRPr lang="en-US" dirty="0"/>
          </a:p>
          <a:p>
            <a:endParaRPr lang="en-US" i="0" dirty="0">
              <a:ea typeface="Calibri Light"/>
            </a:endParaRPr>
          </a:p>
        </p:txBody>
      </p:sp>
      <p:pic>
        <p:nvPicPr>
          <p:cNvPr id="87" name="Picture 86" descr="This image is of two sets of hands putting puzzle pieces together. ">
            <a:extLst>
              <a:ext uri="{FF2B5EF4-FFF2-40B4-BE49-F238E27FC236}">
                <a16:creationId xmlns:a16="http://schemas.microsoft.com/office/drawing/2014/main" xmlns="" id="{48A92C3B-C4AD-B1BB-E293-341D8FF43470}"/>
              </a:ext>
            </a:extLst>
          </p:cNvPr>
          <p:cNvPicPr>
            <a:picLocks noChangeAspect="1"/>
          </p:cNvPicPr>
          <p:nvPr/>
        </p:nvPicPr>
        <p:blipFill rotWithShape="1">
          <a:blip r:embed="rId3"/>
          <a:srcRect r="15224"/>
          <a:stretch/>
        </p:blipFill>
        <p:spPr>
          <a:xfrm>
            <a:off x="7548019" y="0"/>
            <a:ext cx="4643982" cy="6858000"/>
          </a:xfrm>
          <a:prstGeom prst="rect">
            <a:avLst/>
          </a:prstGeom>
        </p:spPr>
      </p:pic>
    </p:spTree>
    <p:extLst>
      <p:ext uri="{BB962C8B-B14F-4D97-AF65-F5344CB8AC3E}">
        <p14:creationId xmlns:p14="http://schemas.microsoft.com/office/powerpoint/2010/main" val="3532204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4DA144B-A542-503F-263C-CBA92A34FAD1}"/>
            </a:ext>
          </a:extLst>
        </p:cNvPr>
        <p:cNvGrpSpPr/>
        <p:nvPr/>
      </p:nvGrpSpPr>
      <p:grpSpPr>
        <a:xfrm>
          <a:off x="0" y="0"/>
          <a:ext cx="0" cy="0"/>
          <a:chOff x="0" y="0"/>
          <a:chExt cx="0" cy="0"/>
        </a:xfrm>
      </p:grpSpPr>
      <p:sp>
        <p:nvSpPr>
          <p:cNvPr id="98" name="Title 97" hidden="1">
            <a:extLst>
              <a:ext uri="{FF2B5EF4-FFF2-40B4-BE49-F238E27FC236}">
                <a16:creationId xmlns:a16="http://schemas.microsoft.com/office/drawing/2014/main" xmlns="" id="{FF43FDF6-0D08-7A26-B0EB-D9656C39EA88}"/>
              </a:ext>
            </a:extLst>
          </p:cNvPr>
          <p:cNvSpPr>
            <a:spLocks noGrp="1"/>
          </p:cNvSpPr>
          <p:nvPr>
            <p:ph type="title"/>
          </p:nvPr>
        </p:nvSpPr>
        <p:spPr/>
        <p:txBody>
          <a:bodyPr/>
          <a:lstStyle/>
          <a:p>
            <a:r>
              <a:rPr lang="en-US" dirty="0"/>
              <a:t>Human resources slide 9</a:t>
            </a:r>
          </a:p>
        </p:txBody>
      </p:sp>
      <p:sp>
        <p:nvSpPr>
          <p:cNvPr id="67" name="TextBox 66">
            <a:extLst>
              <a:ext uri="{FF2B5EF4-FFF2-40B4-BE49-F238E27FC236}">
                <a16:creationId xmlns:a16="http://schemas.microsoft.com/office/drawing/2014/main" xmlns="" id="{B51BB304-173F-0E5D-1FCB-18D1AE61A528}"/>
              </a:ext>
            </a:extLst>
          </p:cNvPr>
          <p:cNvSpPr txBox="1"/>
          <p:nvPr/>
        </p:nvSpPr>
        <p:spPr>
          <a:xfrm>
            <a:off x="726781" y="368802"/>
            <a:ext cx="6359213" cy="485747"/>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latin typeface="Segoe UI"/>
                <a:cs typeface="Segoe UI"/>
              </a:rPr>
              <a:t>Exploratory Data Analysis</a:t>
            </a:r>
            <a:endParaRPr lang="en-US" dirty="0"/>
          </a:p>
        </p:txBody>
      </p:sp>
      <p:sp>
        <p:nvSpPr>
          <p:cNvPr id="69" name="TextBox 68">
            <a:extLst>
              <a:ext uri="{FF2B5EF4-FFF2-40B4-BE49-F238E27FC236}">
                <a16:creationId xmlns:a16="http://schemas.microsoft.com/office/drawing/2014/main" xmlns="" id="{3FDCEA79-28DC-B838-AC6B-CBFA52C3BCEF}"/>
              </a:ext>
            </a:extLst>
          </p:cNvPr>
          <p:cNvSpPr txBox="1"/>
          <p:nvPr/>
        </p:nvSpPr>
        <p:spPr>
          <a:xfrm>
            <a:off x="105892" y="1582026"/>
            <a:ext cx="11937981" cy="4985980"/>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pPr algn="just"/>
            <a:endParaRPr lang="en-US" sz="1800" i="0" dirty="0">
              <a:latin typeface="Roboto"/>
              <a:ea typeface="Roboto"/>
              <a:cs typeface="Roboto"/>
            </a:endParaRPr>
          </a:p>
          <a:p>
            <a:pPr>
              <a:buFont typeface="Arial"/>
              <a:buChar char="•"/>
            </a:pPr>
            <a:r>
              <a:rPr lang="en-US" sz="1800" b="1" i="0" dirty="0">
                <a:ea typeface="+mj-lt"/>
                <a:cs typeface="+mj-lt"/>
              </a:rPr>
              <a:t>Employee Distribution: </a:t>
            </a:r>
            <a:r>
              <a:rPr lang="en-US" sz="1800" i="0" dirty="0">
                <a:ea typeface="+mj-lt"/>
                <a:cs typeface="+mj-lt"/>
              </a:rPr>
              <a:t>In this section, I analyzed the distribution of employees who are still with the company, excluding those who have left. This analysis helps me understand the current workforce and its distribution across various categories. It’s important because focusing on active employees gives us a clearer picture of factors like job satisfaction, performance, and potential for improvement in retention strategies.</a:t>
            </a:r>
            <a:endParaRPr lang="en-US" sz="1800" dirty="0">
              <a:ea typeface="+mj-lt"/>
              <a:cs typeface="+mj-lt"/>
            </a:endParaRPr>
          </a:p>
          <a:p>
            <a:pPr>
              <a:buFont typeface="Arial"/>
              <a:buChar char="•"/>
            </a:pPr>
            <a:endParaRPr lang="en-US" sz="1800"/>
          </a:p>
          <a:p>
            <a:pPr>
              <a:buFont typeface="Arial"/>
              <a:buChar char="•"/>
            </a:pPr>
            <a:r>
              <a:rPr lang="en-US" sz="1800" i="0" dirty="0">
                <a:ea typeface="+mj-lt"/>
                <a:cs typeface="+mj-lt"/>
              </a:rPr>
              <a:t>I used various visualizations, including pie and bar charts, to analyze the distribution of employees across different categories such as gender, age, ethnicity, education level, department, and years at the company. These charts provided clear insights into the composition of the workforce and allowed me to explore key patterns. For example, I observed that </a:t>
            </a:r>
            <a:r>
              <a:rPr lang="en-US" sz="1800" b="1" i="0" dirty="0">
                <a:ea typeface="+mj-lt"/>
                <a:cs typeface="+mj-lt"/>
              </a:rPr>
              <a:t>the workforce is predominantly young</a:t>
            </a:r>
            <a:r>
              <a:rPr lang="en-US" sz="1800" i="0" dirty="0">
                <a:ea typeface="+mj-lt"/>
                <a:cs typeface="+mj-lt"/>
              </a:rPr>
              <a:t>, with the largest age group being 18-30 years. In terms of education, </a:t>
            </a:r>
            <a:r>
              <a:rPr lang="en-US" sz="1800" b="1" i="0" dirty="0">
                <a:ea typeface="+mj-lt"/>
                <a:cs typeface="+mj-lt"/>
              </a:rPr>
              <a:t>most employees hold a Bachelor's degree</a:t>
            </a:r>
            <a:r>
              <a:rPr lang="en-US" sz="1800" i="0" dirty="0">
                <a:ea typeface="+mj-lt"/>
                <a:cs typeface="+mj-lt"/>
              </a:rPr>
              <a:t>, and the </a:t>
            </a:r>
            <a:r>
              <a:rPr lang="en-US" sz="1800" b="1" i="0" dirty="0">
                <a:ea typeface="+mj-lt"/>
                <a:cs typeface="+mj-lt"/>
              </a:rPr>
              <a:t>company has a strong representation in the technology department</a:t>
            </a:r>
            <a:r>
              <a:rPr lang="en-US" sz="1800" i="0" dirty="0">
                <a:ea typeface="+mj-lt"/>
                <a:cs typeface="+mj-lt"/>
              </a:rPr>
              <a:t>. Additionally, </a:t>
            </a:r>
            <a:r>
              <a:rPr lang="en-US" sz="1800" b="1" i="0" dirty="0">
                <a:ea typeface="+mj-lt"/>
                <a:cs typeface="+mj-lt"/>
              </a:rPr>
              <a:t>the majority of employees have been with the company for 6-10 years</a:t>
            </a:r>
            <a:r>
              <a:rPr lang="en-US" sz="1800" i="0" dirty="0">
                <a:ea typeface="+mj-lt"/>
                <a:cs typeface="+mj-lt"/>
              </a:rPr>
              <a:t>, suggesting good mid-career retention.</a:t>
            </a:r>
            <a:endParaRPr lang="en-US" sz="1800" dirty="0">
              <a:ea typeface="+mj-lt"/>
              <a:cs typeface="+mj-lt"/>
            </a:endParaRPr>
          </a:p>
          <a:p>
            <a:endParaRPr lang="en-US" sz="1800" i="0" dirty="0">
              <a:ea typeface="+mj-lt"/>
              <a:cs typeface="+mj-lt"/>
            </a:endParaRPr>
          </a:p>
          <a:p>
            <a:pPr>
              <a:buFont typeface="Arial"/>
              <a:buChar char="•"/>
            </a:pPr>
            <a:r>
              <a:rPr lang="en-US" sz="1800" i="0" dirty="0">
                <a:ea typeface="+mj-lt"/>
                <a:cs typeface="+mj-lt"/>
              </a:rPr>
              <a:t>However, there were some categories I chose not to explore in detail. For instance, I didn't delve into the </a:t>
            </a:r>
            <a:r>
              <a:rPr lang="en-US" sz="1800" b="1" i="0" dirty="0">
                <a:ea typeface="+mj-lt"/>
                <a:cs typeface="+mj-lt"/>
              </a:rPr>
              <a:t>"</a:t>
            </a:r>
            <a:r>
              <a:rPr lang="en-US" sz="1800" b="1" i="0" dirty="0" err="1">
                <a:ea typeface="+mj-lt"/>
                <a:cs typeface="+mj-lt"/>
              </a:rPr>
              <a:t>JobRole</a:t>
            </a:r>
            <a:r>
              <a:rPr lang="en-US" sz="1800" b="1" i="0" dirty="0">
                <a:ea typeface="+mj-lt"/>
                <a:cs typeface="+mj-lt"/>
              </a:rPr>
              <a:t>"</a:t>
            </a:r>
            <a:r>
              <a:rPr lang="en-US" sz="1800" i="0" dirty="0">
                <a:ea typeface="+mj-lt"/>
                <a:cs typeface="+mj-lt"/>
              </a:rPr>
              <a:t> category, as it didn't add significant value for this analysis. Additionally, </a:t>
            </a:r>
            <a:r>
              <a:rPr lang="en-US" sz="1800" b="1" i="0" dirty="0">
                <a:ea typeface="+mj-lt"/>
                <a:cs typeface="+mj-lt"/>
              </a:rPr>
              <a:t>the marital status</a:t>
            </a:r>
            <a:r>
              <a:rPr lang="en-US" sz="1800" i="0" dirty="0">
                <a:ea typeface="+mj-lt"/>
                <a:cs typeface="+mj-lt"/>
              </a:rPr>
              <a:t> category was considered but ultimately not included in the report due to its lesser relevance to the main focus on employee demographics.</a:t>
            </a:r>
            <a:endParaRPr lang="en-US" sz="1800" dirty="0">
              <a:ea typeface="+mj-lt"/>
              <a:cs typeface="+mj-lt"/>
            </a:endParaRPr>
          </a:p>
          <a:p>
            <a:pPr marL="285750" indent="-285750">
              <a:buFont typeface="Arial"/>
              <a:buChar char="•"/>
            </a:pPr>
            <a:endParaRPr lang="en-US" sz="1800" i="0" dirty="0">
              <a:latin typeface="Roboto"/>
              <a:ea typeface="Roboto"/>
              <a:cs typeface="Roboto"/>
            </a:endParaRPr>
          </a:p>
          <a:p>
            <a:endParaRPr lang="en-US" sz="1800" i="0" dirty="0">
              <a:ea typeface="Calibri Light"/>
            </a:endParaRPr>
          </a:p>
        </p:txBody>
      </p:sp>
      <p:sp>
        <p:nvSpPr>
          <p:cNvPr id="4" name="Parallelogram 3">
            <a:extLst>
              <a:ext uri="{FF2B5EF4-FFF2-40B4-BE49-F238E27FC236}">
                <a16:creationId xmlns:a16="http://schemas.microsoft.com/office/drawing/2014/main" xmlns="" id="{D6229345-EFB5-68C1-B967-C491B8FD7883}"/>
              </a:ext>
              <a:ext uri="{C183D7F6-B498-43B3-948B-1728B52AA6E4}">
                <adec:decorative xmlns:adec="http://schemas.microsoft.com/office/drawing/2017/decorative" xmlns="" val="1"/>
              </a:ext>
            </a:extLst>
          </p:cNvPr>
          <p:cNvSpPr/>
          <p:nvPr/>
        </p:nvSpPr>
        <p:spPr>
          <a:xfrm rot="16200000">
            <a:off x="5872306" y="-4762496"/>
            <a:ext cx="461500" cy="12248441"/>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Tree>
    <p:extLst>
      <p:ext uri="{BB962C8B-B14F-4D97-AF65-F5344CB8AC3E}">
        <p14:creationId xmlns:p14="http://schemas.microsoft.com/office/powerpoint/2010/main" val="1945972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D5B280E2-388A-F2D5-E625-E71B32A3BC26}"/>
            </a:ext>
          </a:extLst>
        </p:cNvPr>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xmlns="" id="{398F3DEE-0E56-499F-AFAE-C2DA7C2C8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xmlns="" id="{E85CCF60-79A2-440A-86A2-1A64A59F7B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xmlns="" id="{3F2162BA-EECD-43E0-99D9-C00B19482E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Freeform: Shape 108">
            <a:extLst>
              <a:ext uri="{FF2B5EF4-FFF2-40B4-BE49-F238E27FC236}">
                <a16:creationId xmlns:a16="http://schemas.microsoft.com/office/drawing/2014/main" xmlns="" id="{160DB805-F71F-46BB-A8CC-74F6D8306F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1" name="Rectangle 110">
            <a:extLst>
              <a:ext uri="{FF2B5EF4-FFF2-40B4-BE49-F238E27FC236}">
                <a16:creationId xmlns:a16="http://schemas.microsoft.com/office/drawing/2014/main" xmlns="" id="{6F91054C-3439-420E-88EB-F0A5637EC5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e chart with numbers and text&#10;&#10;AI-generated content may be incorrect.">
            <a:extLst>
              <a:ext uri="{FF2B5EF4-FFF2-40B4-BE49-F238E27FC236}">
                <a16:creationId xmlns:a16="http://schemas.microsoft.com/office/drawing/2014/main" xmlns="" id="{249D276F-154E-D279-E54F-37421D52D33C}"/>
              </a:ext>
            </a:extLst>
          </p:cNvPr>
          <p:cNvPicPr>
            <a:picLocks noChangeAspect="1"/>
          </p:cNvPicPr>
          <p:nvPr/>
        </p:nvPicPr>
        <p:blipFill>
          <a:blip r:embed="rId3"/>
          <a:stretch>
            <a:fillRect/>
          </a:stretch>
        </p:blipFill>
        <p:spPr>
          <a:xfrm>
            <a:off x="4029468" y="137117"/>
            <a:ext cx="3957167" cy="3231892"/>
          </a:xfrm>
          <a:prstGeom prst="rect">
            <a:avLst/>
          </a:prstGeom>
        </p:spPr>
      </p:pic>
      <p:pic>
        <p:nvPicPr>
          <p:cNvPr id="3" name="Picture 2" descr="A graph of a number of blue and white bars&#10;&#10;AI-generated content may be incorrect.">
            <a:extLst>
              <a:ext uri="{FF2B5EF4-FFF2-40B4-BE49-F238E27FC236}">
                <a16:creationId xmlns:a16="http://schemas.microsoft.com/office/drawing/2014/main" xmlns="" id="{060916EA-0B5C-66C9-A76D-D50EB144704E}"/>
              </a:ext>
            </a:extLst>
          </p:cNvPr>
          <p:cNvPicPr>
            <a:picLocks noChangeAspect="1"/>
          </p:cNvPicPr>
          <p:nvPr/>
        </p:nvPicPr>
        <p:blipFill>
          <a:blip r:embed="rId4"/>
          <a:stretch>
            <a:fillRect/>
          </a:stretch>
        </p:blipFill>
        <p:spPr>
          <a:xfrm>
            <a:off x="8087102" y="133847"/>
            <a:ext cx="4102851" cy="3221051"/>
          </a:xfrm>
          <a:prstGeom prst="rect">
            <a:avLst/>
          </a:prstGeom>
        </p:spPr>
      </p:pic>
      <p:pic>
        <p:nvPicPr>
          <p:cNvPr id="6" name="Picture 5">
            <a:extLst>
              <a:ext uri="{FF2B5EF4-FFF2-40B4-BE49-F238E27FC236}">
                <a16:creationId xmlns:a16="http://schemas.microsoft.com/office/drawing/2014/main" xmlns="" id="{1E80CA73-B281-BA1B-EB7D-5B0F7F7CC6C5}"/>
              </a:ext>
            </a:extLst>
          </p:cNvPr>
          <p:cNvPicPr>
            <a:picLocks noChangeAspect="1"/>
          </p:cNvPicPr>
          <p:nvPr/>
        </p:nvPicPr>
        <p:blipFill>
          <a:blip r:embed="rId5"/>
          <a:stretch>
            <a:fillRect/>
          </a:stretch>
        </p:blipFill>
        <p:spPr>
          <a:xfrm>
            <a:off x="4141680" y="3814536"/>
            <a:ext cx="3844955" cy="2905945"/>
          </a:xfrm>
          <a:prstGeom prst="rect">
            <a:avLst/>
          </a:prstGeom>
        </p:spPr>
      </p:pic>
      <p:pic>
        <p:nvPicPr>
          <p:cNvPr id="2" name="Picture 1" descr="A graph of age groups&#10;&#10;AI-generated content may be incorrect.">
            <a:extLst>
              <a:ext uri="{FF2B5EF4-FFF2-40B4-BE49-F238E27FC236}">
                <a16:creationId xmlns:a16="http://schemas.microsoft.com/office/drawing/2014/main" xmlns="" id="{492B34E9-691C-7BF2-9B40-85C4DD1F5F5D}"/>
              </a:ext>
            </a:extLst>
          </p:cNvPr>
          <p:cNvPicPr>
            <a:picLocks noChangeAspect="1"/>
          </p:cNvPicPr>
          <p:nvPr/>
        </p:nvPicPr>
        <p:blipFill>
          <a:blip r:embed="rId6"/>
          <a:stretch>
            <a:fillRect/>
          </a:stretch>
        </p:blipFill>
        <p:spPr>
          <a:xfrm>
            <a:off x="7974212" y="3433536"/>
            <a:ext cx="4211841" cy="3286943"/>
          </a:xfrm>
          <a:prstGeom prst="rect">
            <a:avLst/>
          </a:prstGeom>
        </p:spPr>
      </p:pic>
      <p:sp>
        <p:nvSpPr>
          <p:cNvPr id="98" name="Title 97" hidden="1">
            <a:extLst>
              <a:ext uri="{FF2B5EF4-FFF2-40B4-BE49-F238E27FC236}">
                <a16:creationId xmlns:a16="http://schemas.microsoft.com/office/drawing/2014/main" xmlns="" id="{80B2894D-8100-8272-C822-62AA5F4F0FF4}"/>
              </a:ext>
            </a:extLst>
          </p:cNvPr>
          <p:cNvSpPr>
            <a:spLocks noGrp="1"/>
          </p:cNvSpPr>
          <p:nvPr>
            <p:ph type="title"/>
          </p:nvPr>
        </p:nvSpPr>
        <p:spPr/>
        <p:txBody>
          <a:bodyPr/>
          <a:lstStyle/>
          <a:p>
            <a:r>
              <a:rPr lang="en-US" dirty="0"/>
              <a:t>Human resources slide 9</a:t>
            </a:r>
          </a:p>
        </p:txBody>
      </p:sp>
    </p:spTree>
    <p:extLst>
      <p:ext uri="{BB962C8B-B14F-4D97-AF65-F5344CB8AC3E}">
        <p14:creationId xmlns:p14="http://schemas.microsoft.com/office/powerpoint/2010/main" val="3485406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D6EC782-6202-DAFC-BA35-489F3806E8E5}"/>
            </a:ext>
          </a:extLst>
        </p:cNvPr>
        <p:cNvGrpSpPr/>
        <p:nvPr/>
      </p:nvGrpSpPr>
      <p:grpSpPr>
        <a:xfrm>
          <a:off x="0" y="0"/>
          <a:ext cx="0" cy="0"/>
          <a:chOff x="0" y="0"/>
          <a:chExt cx="0" cy="0"/>
        </a:xfrm>
      </p:grpSpPr>
      <p:sp>
        <p:nvSpPr>
          <p:cNvPr id="98" name="Title 97" hidden="1">
            <a:extLst>
              <a:ext uri="{FF2B5EF4-FFF2-40B4-BE49-F238E27FC236}">
                <a16:creationId xmlns:a16="http://schemas.microsoft.com/office/drawing/2014/main" xmlns="" id="{B5BFD847-4BA6-4675-22D7-C2581E53AC25}"/>
              </a:ext>
            </a:extLst>
          </p:cNvPr>
          <p:cNvSpPr>
            <a:spLocks noGrp="1"/>
          </p:cNvSpPr>
          <p:nvPr>
            <p:ph type="title"/>
          </p:nvPr>
        </p:nvSpPr>
        <p:spPr/>
        <p:txBody>
          <a:bodyPr/>
          <a:lstStyle/>
          <a:p>
            <a:r>
              <a:rPr lang="en-US" dirty="0"/>
              <a:t>Human resources slide 9</a:t>
            </a:r>
          </a:p>
        </p:txBody>
      </p:sp>
      <p:sp>
        <p:nvSpPr>
          <p:cNvPr id="67" name="TextBox 66">
            <a:extLst>
              <a:ext uri="{FF2B5EF4-FFF2-40B4-BE49-F238E27FC236}">
                <a16:creationId xmlns:a16="http://schemas.microsoft.com/office/drawing/2014/main" xmlns="" id="{A7B96C28-A0E8-053F-A39A-B0C36DB85219}"/>
              </a:ext>
            </a:extLst>
          </p:cNvPr>
          <p:cNvSpPr txBox="1"/>
          <p:nvPr/>
        </p:nvSpPr>
        <p:spPr>
          <a:xfrm>
            <a:off x="726781" y="368802"/>
            <a:ext cx="6359213" cy="485747"/>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latin typeface="Segoe UI"/>
                <a:cs typeface="Segoe UI"/>
              </a:rPr>
              <a:t>Exploratory Data Analysis</a:t>
            </a:r>
            <a:endParaRPr lang="en-US" dirty="0"/>
          </a:p>
        </p:txBody>
      </p:sp>
      <p:sp>
        <p:nvSpPr>
          <p:cNvPr id="69" name="TextBox 68">
            <a:extLst>
              <a:ext uri="{FF2B5EF4-FFF2-40B4-BE49-F238E27FC236}">
                <a16:creationId xmlns:a16="http://schemas.microsoft.com/office/drawing/2014/main" xmlns="" id="{038E0131-9301-E960-857F-87F0A3F2C406}"/>
              </a:ext>
            </a:extLst>
          </p:cNvPr>
          <p:cNvSpPr txBox="1"/>
          <p:nvPr/>
        </p:nvSpPr>
        <p:spPr>
          <a:xfrm>
            <a:off x="105892" y="1582026"/>
            <a:ext cx="11937981" cy="4770537"/>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pPr algn="just"/>
            <a:endParaRPr lang="en-US" sz="3200" i="0" dirty="0">
              <a:latin typeface="Roboto"/>
              <a:ea typeface="Roboto"/>
              <a:cs typeface="Roboto"/>
            </a:endParaRPr>
          </a:p>
          <a:p>
            <a:r>
              <a:rPr lang="en-US" sz="2000" dirty="0">
                <a:latin typeface="Symbol"/>
                <a:ea typeface="Roboto"/>
                <a:cs typeface="Roboto"/>
                <a:sym typeface="Symbol"/>
              </a:rPr>
              <a:t>·</a:t>
            </a:r>
            <a:r>
              <a:rPr lang="en-US" sz="1050" i="0" dirty="0">
                <a:latin typeface="Times New Roman"/>
                <a:ea typeface="Roboto"/>
                <a:cs typeface="Times New Roman"/>
              </a:rPr>
              <a:t>         </a:t>
            </a:r>
            <a:r>
              <a:rPr lang="en-US" sz="2000" b="1" dirty="0">
                <a:latin typeface="Arial"/>
                <a:ea typeface="Roboto"/>
                <a:cs typeface="Arial"/>
              </a:rPr>
              <a:t>Salary Analysis: </a:t>
            </a:r>
            <a:r>
              <a:rPr lang="en-US" dirty="0">
                <a:latin typeface="Arial"/>
                <a:ea typeface="Roboto"/>
                <a:cs typeface="Arial"/>
              </a:rPr>
              <a:t>This</a:t>
            </a:r>
            <a:r>
              <a:rPr lang="en-US" sz="2000" dirty="0">
                <a:cs typeface="Segoe UI"/>
              </a:rPr>
              <a:t> section provides a detailed analysis of employee salaries, examining salary distributions and key relationships with job roles, departments, job satisfaction level, some demographics and work history. The aim was to understand salary trends, identify disparities, and look for patterns based on various factors.</a:t>
            </a:r>
            <a:endParaRPr lang="en-US" sz="2800" dirty="0">
              <a:cs typeface="Segoe UI"/>
            </a:endParaRPr>
          </a:p>
          <a:p>
            <a:endParaRPr lang="en-US" sz="2000" dirty="0">
              <a:latin typeface="Calibri Light"/>
              <a:ea typeface="Calibri Light"/>
              <a:cs typeface="Segoe UI"/>
            </a:endParaRPr>
          </a:p>
          <a:p>
            <a:pPr marL="285750" indent="-285750">
              <a:buFont typeface="Wingdings"/>
              <a:buChar char="Ø"/>
            </a:pPr>
            <a:r>
              <a:rPr lang="en-US" sz="1800" dirty="0">
                <a:latin typeface="Calibri Light"/>
                <a:ea typeface="Calibri Light"/>
                <a:cs typeface="Segoe UI"/>
              </a:rPr>
              <a:t>The</a:t>
            </a:r>
            <a:r>
              <a:rPr lang="en-US" sz="1800" dirty="0">
                <a:cs typeface="Segoe UI"/>
              </a:rPr>
              <a:t> salary analysis showed a </a:t>
            </a:r>
            <a:r>
              <a:rPr lang="en-US" sz="1800" b="1" dirty="0">
                <a:cs typeface="Segoe UI"/>
              </a:rPr>
              <a:t>broad range</a:t>
            </a:r>
            <a:r>
              <a:rPr lang="en-US" sz="1800" dirty="0">
                <a:cs typeface="Segoe UI"/>
              </a:rPr>
              <a:t> of employee salaries, with a </a:t>
            </a:r>
            <a:r>
              <a:rPr lang="en-US" sz="1800" b="1" dirty="0">
                <a:cs typeface="Segoe UI"/>
              </a:rPr>
              <a:t>positive skew</a:t>
            </a:r>
            <a:r>
              <a:rPr lang="en-US" sz="1800" dirty="0">
                <a:cs typeface="Segoe UI"/>
              </a:rPr>
              <a:t> indicating that most employees earn mid-range salaries, while only a few earn significantly higher wages. </a:t>
            </a:r>
            <a:r>
              <a:rPr lang="en-US" sz="1800" b="1" dirty="0">
                <a:cs typeface="Segoe UI"/>
              </a:rPr>
              <a:t>Job satisfaction was found to correlate with salary</a:t>
            </a:r>
            <a:r>
              <a:rPr lang="en-US" sz="1800" dirty="0">
                <a:cs typeface="Segoe UI"/>
              </a:rPr>
              <a:t>, as employees with higher satisfaction levels tended to earn more. </a:t>
            </a:r>
            <a:r>
              <a:rPr lang="en-US" sz="1800" b="1" dirty="0">
                <a:cs typeface="Segoe UI"/>
              </a:rPr>
              <a:t>Overtime workers also earned higher salaries</a:t>
            </a:r>
            <a:r>
              <a:rPr lang="en-US" sz="1800" dirty="0">
                <a:cs typeface="Segoe UI"/>
              </a:rPr>
              <a:t> on average, </a:t>
            </a:r>
            <a:r>
              <a:rPr lang="en-US" sz="1800" b="1" dirty="0">
                <a:cs typeface="Segoe UI"/>
              </a:rPr>
              <a:t>and higher education levels were associated with higher pay</a:t>
            </a:r>
            <a:r>
              <a:rPr lang="en-US" sz="1800" dirty="0">
                <a:cs typeface="Segoe UI"/>
              </a:rPr>
              <a:t>, with those holding Doctorates earning the most. The gender comparison showed that </a:t>
            </a:r>
            <a:r>
              <a:rPr lang="en-US" sz="1800" b="1" dirty="0">
                <a:cs typeface="Segoe UI"/>
              </a:rPr>
              <a:t>female employees earned slightly more</a:t>
            </a:r>
            <a:r>
              <a:rPr lang="en-US" sz="1800" dirty="0">
                <a:cs typeface="Segoe UI"/>
              </a:rPr>
              <a:t> on average than male employees, while non-binary employees earned a bit less.</a:t>
            </a:r>
            <a:endParaRPr lang="en-US" sz="2800" dirty="0">
              <a:latin typeface="Calibri Light"/>
              <a:ea typeface="Calibri Light"/>
              <a:cs typeface="Segoe UI"/>
            </a:endParaRPr>
          </a:p>
          <a:p>
            <a:endParaRPr lang="en-US" sz="1800" dirty="0">
              <a:latin typeface="Calibri Light"/>
              <a:ea typeface="Calibri Light"/>
              <a:cs typeface="Segoe UI"/>
            </a:endParaRPr>
          </a:p>
          <a:p>
            <a:pPr marL="285750" indent="-285750">
              <a:buFont typeface="Wingdings"/>
              <a:buChar char="Ø"/>
            </a:pPr>
            <a:r>
              <a:rPr lang="en-US" sz="1800" dirty="0">
                <a:latin typeface="Calibri Light"/>
                <a:ea typeface="Calibri Light"/>
                <a:cs typeface="Segoe UI"/>
              </a:rPr>
              <a:t>However</a:t>
            </a:r>
            <a:r>
              <a:rPr lang="en-US" sz="1800" dirty="0">
                <a:cs typeface="Segoe UI"/>
              </a:rPr>
              <a:t>, I initially tried to compare these average salaries to the California industry averages, the vast number of influencing factors made this comparison less useful, so I discarded it. Also, I analyzed salary distribution by ethnicity and age group to explore potential disparities or trends ,but this analysis was ultimately discarded to maintain neutrality and avoid speculative conclusions without further supporting data.</a:t>
            </a:r>
            <a:endParaRPr lang="en-US" sz="3600">
              <a:ea typeface="Calibri Light"/>
              <a:cs typeface="Segoe UI"/>
            </a:endParaRPr>
          </a:p>
        </p:txBody>
      </p:sp>
      <p:sp>
        <p:nvSpPr>
          <p:cNvPr id="4" name="Parallelogram 3">
            <a:extLst>
              <a:ext uri="{FF2B5EF4-FFF2-40B4-BE49-F238E27FC236}">
                <a16:creationId xmlns:a16="http://schemas.microsoft.com/office/drawing/2014/main" xmlns="" id="{65E9EDA8-CA42-CC62-1024-210FC1C90F13}"/>
              </a:ext>
              <a:ext uri="{C183D7F6-B498-43B3-948B-1728B52AA6E4}">
                <adec:decorative xmlns:adec="http://schemas.microsoft.com/office/drawing/2017/decorative" xmlns="" val="1"/>
              </a:ext>
            </a:extLst>
          </p:cNvPr>
          <p:cNvSpPr/>
          <p:nvPr/>
        </p:nvSpPr>
        <p:spPr>
          <a:xfrm rot="16200000">
            <a:off x="5872306" y="-4762496"/>
            <a:ext cx="461500" cy="12248441"/>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Tree>
    <p:extLst>
      <p:ext uri="{BB962C8B-B14F-4D97-AF65-F5344CB8AC3E}">
        <p14:creationId xmlns:p14="http://schemas.microsoft.com/office/powerpoint/2010/main" val="2093223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96C9DFCE-0EAA-3527-6DE9-D66BA0718457}"/>
            </a:ext>
          </a:extLst>
        </p:cNvPr>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xmlns="" id="{2151139A-886F-4B97-8815-729AD3831B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5" name="Rectangle 104">
            <a:extLst>
              <a:ext uri="{FF2B5EF4-FFF2-40B4-BE49-F238E27FC236}">
                <a16:creationId xmlns:a16="http://schemas.microsoft.com/office/drawing/2014/main" xmlns="" id="{AB5E08C4-8CDD-4623-A5B8-E998C6DEE3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xmlns="" id="{15F33878-D502-4FFA-8ACE-F2AECDB2A2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xmlns="" id="{D3539FEE-81D3-4406-802E-60B20B16F4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xmlns="" id="{DC701763-729E-462F-A5A8-E0DEFEB1E2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number of people&#10;&#10;AI-generated content may be incorrect.">
            <a:extLst>
              <a:ext uri="{FF2B5EF4-FFF2-40B4-BE49-F238E27FC236}">
                <a16:creationId xmlns:a16="http://schemas.microsoft.com/office/drawing/2014/main" xmlns="" id="{43889ED6-EF80-035D-FB02-4ED5911423EF}"/>
              </a:ext>
            </a:extLst>
          </p:cNvPr>
          <p:cNvPicPr>
            <a:picLocks noChangeAspect="1"/>
          </p:cNvPicPr>
          <p:nvPr/>
        </p:nvPicPr>
        <p:blipFill>
          <a:blip r:embed="rId3"/>
          <a:stretch>
            <a:fillRect/>
          </a:stretch>
        </p:blipFill>
        <p:spPr>
          <a:xfrm>
            <a:off x="320637" y="1826328"/>
            <a:ext cx="5526199" cy="4566722"/>
          </a:xfrm>
          <a:prstGeom prst="rect">
            <a:avLst/>
          </a:prstGeom>
        </p:spPr>
      </p:pic>
      <p:pic>
        <p:nvPicPr>
          <p:cNvPr id="3" name="Picture 2" descr="A graph of salary and job role&#10;&#10;AI-generated content may be incorrect.">
            <a:extLst>
              <a:ext uri="{FF2B5EF4-FFF2-40B4-BE49-F238E27FC236}">
                <a16:creationId xmlns:a16="http://schemas.microsoft.com/office/drawing/2014/main" xmlns="" id="{6F21B60A-EA37-BDA7-D17F-397C503631D5}"/>
              </a:ext>
            </a:extLst>
          </p:cNvPr>
          <p:cNvPicPr>
            <a:picLocks noChangeAspect="1"/>
          </p:cNvPicPr>
          <p:nvPr/>
        </p:nvPicPr>
        <p:blipFill>
          <a:blip r:embed="rId4"/>
          <a:stretch>
            <a:fillRect/>
          </a:stretch>
        </p:blipFill>
        <p:spPr>
          <a:xfrm>
            <a:off x="6345165" y="1939796"/>
            <a:ext cx="5540309" cy="4553869"/>
          </a:xfrm>
          <a:prstGeom prst="rect">
            <a:avLst/>
          </a:prstGeom>
        </p:spPr>
      </p:pic>
      <p:sp>
        <p:nvSpPr>
          <p:cNvPr id="98" name="Title 97" hidden="1">
            <a:extLst>
              <a:ext uri="{FF2B5EF4-FFF2-40B4-BE49-F238E27FC236}">
                <a16:creationId xmlns:a16="http://schemas.microsoft.com/office/drawing/2014/main" xmlns="" id="{3643A0D0-0B58-3F6E-DC46-325D35CA1F3B}"/>
              </a:ext>
            </a:extLst>
          </p:cNvPr>
          <p:cNvSpPr>
            <a:spLocks noGrp="1"/>
          </p:cNvSpPr>
          <p:nvPr>
            <p:ph type="title"/>
          </p:nvPr>
        </p:nvSpPr>
        <p:spPr/>
        <p:txBody>
          <a:bodyPr/>
          <a:lstStyle/>
          <a:p>
            <a:r>
              <a:rPr lang="en-US" dirty="0"/>
              <a:t>Human resources slide 9</a:t>
            </a:r>
          </a:p>
        </p:txBody>
      </p:sp>
    </p:spTree>
    <p:extLst>
      <p:ext uri="{BB962C8B-B14F-4D97-AF65-F5344CB8AC3E}">
        <p14:creationId xmlns:p14="http://schemas.microsoft.com/office/powerpoint/2010/main" val="3921928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0CA4BDF-ECBC-4F8E-8F31-E58428FA4B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1421E6-0B73-4301-8D1C-0131DB42FA7F}">
  <ds:schemaRefs>
    <ds:schemaRef ds:uri="http://schemas.microsoft.com/sharepoint/v3/contenttype/forms"/>
  </ds:schemaRefs>
</ds:datastoreItem>
</file>

<file path=customXml/itemProps3.xml><?xml version="1.0" encoding="utf-8"?>
<ds:datastoreItem xmlns:ds="http://schemas.openxmlformats.org/officeDocument/2006/customXml" ds:itemID="{89900F64-9193-44F8-BD63-E681103777C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4</TotalTime>
  <Words>1455</Words>
  <Application>Microsoft Office PowerPoint</Application>
  <PresentationFormat>Custom</PresentationFormat>
  <Paragraphs>124</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Human resources slide 1</vt:lpstr>
      <vt:lpstr>Human resources slide 2</vt:lpstr>
      <vt:lpstr>Human resources slide 3</vt:lpstr>
      <vt:lpstr>PowerPoint Presentation</vt:lpstr>
      <vt:lpstr>Human resources slide 9</vt:lpstr>
      <vt:lpstr>Human resources slide 9</vt:lpstr>
      <vt:lpstr>Human resources slide 9</vt:lpstr>
      <vt:lpstr>Human resources slide 9</vt:lpstr>
      <vt:lpstr>Human resources slide 9</vt:lpstr>
      <vt:lpstr>Human resources slide 9</vt:lpstr>
      <vt:lpstr>Human resources slide 9</vt:lpstr>
      <vt:lpstr>Human resources slide 9</vt:lpstr>
      <vt:lpstr>Human resources slide 7</vt:lpstr>
      <vt:lpstr>PowerPoint Presentation</vt:lpstr>
      <vt:lpstr>Human resources slide 4</vt:lpstr>
      <vt:lpstr>Human resources slide 10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slide 1</dc:title>
  <dc:creator/>
  <cp:lastModifiedBy>Administrator</cp:lastModifiedBy>
  <cp:revision>464</cp:revision>
  <dcterms:created xsi:type="dcterms:W3CDTF">2022-01-19T22:30:16Z</dcterms:created>
  <dcterms:modified xsi:type="dcterms:W3CDTF">2025-05-17T14:23:43Z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